
<file path=[Content_Types].xml><?xml version="1.0" encoding="utf-8"?>
<Types xmlns="http://schemas.openxmlformats.org/package/2006/content-types">
  <Default Extension="xlsx" ContentType="application/vnd.openxmlformats-officedocument.spreadsheetml.shee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8"/>
  </p:handoutMasterIdLst>
  <p:sldIdLst>
    <p:sldId id="780" r:id="rId3"/>
    <p:sldId id="743" r:id="rId5"/>
    <p:sldId id="782" r:id="rId6"/>
    <p:sldId id="737" r:id="rId7"/>
    <p:sldId id="822" r:id="rId8"/>
    <p:sldId id="848" r:id="rId9"/>
    <p:sldId id="850" r:id="rId10"/>
    <p:sldId id="823" r:id="rId11"/>
    <p:sldId id="825" r:id="rId12"/>
    <p:sldId id="824" r:id="rId13"/>
    <p:sldId id="835" r:id="rId14"/>
    <p:sldId id="837" r:id="rId15"/>
    <p:sldId id="836" r:id="rId16"/>
    <p:sldId id="838" r:id="rId17"/>
    <p:sldId id="826" r:id="rId18"/>
    <p:sldId id="828" r:id="rId19"/>
    <p:sldId id="827" r:id="rId20"/>
    <p:sldId id="840" r:id="rId21"/>
    <p:sldId id="839" r:id="rId22"/>
    <p:sldId id="841" r:id="rId23"/>
    <p:sldId id="829" r:id="rId24"/>
    <p:sldId id="830" r:id="rId25"/>
    <p:sldId id="843" r:id="rId26"/>
    <p:sldId id="831" r:id="rId27"/>
    <p:sldId id="844" r:id="rId28"/>
    <p:sldId id="845" r:id="rId29"/>
    <p:sldId id="832" r:id="rId30"/>
    <p:sldId id="833" r:id="rId31"/>
    <p:sldId id="834" r:id="rId32"/>
    <p:sldId id="855" r:id="rId33"/>
    <p:sldId id="846" r:id="rId34"/>
    <p:sldId id="847" r:id="rId35"/>
    <p:sldId id="853" r:id="rId36"/>
    <p:sldId id="854" r:id="rId37"/>
  </p:sldIdLst>
  <p:sldSz cx="12196445"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ED5A00"/>
    <a:srgbClr val="294A5A"/>
    <a:srgbClr val="F65E00"/>
    <a:srgbClr val="F9C900"/>
    <a:srgbClr val="006BBC"/>
    <a:srgbClr val="EAEAEA"/>
    <a:srgbClr val="DDDDDD"/>
    <a:srgbClr val="0DC2D5"/>
    <a:srgbClr val="17DC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49635" autoAdjust="0"/>
  </p:normalViewPr>
  <p:slideViewPr>
    <p:cSldViewPr snapToObjects="1">
      <p:cViewPr varScale="1">
        <p:scale>
          <a:sx n="104" d="100"/>
          <a:sy n="104" d="100"/>
        </p:scale>
        <p:origin x="138" y="324"/>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0776"/>
    </p:cViewPr>
  </p:sorterViewPr>
  <p:notesViewPr>
    <p:cSldViewPr snapToObjects="1">
      <p:cViewPr varScale="1">
        <p:scale>
          <a:sx n="69" d="100"/>
          <a:sy n="69" d="100"/>
        </p:scale>
        <p:origin x="-28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995" b="1" i="0" u="none" strike="noStrike" kern="1200" cap="all" spc="100" normalizeH="0" baseline="0">
                <a:solidFill>
                  <a:schemeClr val="lt1"/>
                </a:solidFill>
                <a:latin typeface="+mn-lt"/>
                <a:ea typeface="+mn-ea"/>
                <a:cs typeface="+mn-cs"/>
              </a:defRPr>
            </a:pPr>
            <a:r>
              <a:rPr lang="zh-CN" altLang="en-US" dirty="0"/>
              <a:t>初创期股权比例设计</a:t>
            </a:r>
            <a:endParaRPr lang="zh-CN" altLang="en-US" dirty="0"/>
          </a:p>
        </c:rich>
      </c:tx>
      <c:layout/>
      <c:overlay val="0"/>
      <c:spPr>
        <a:noFill/>
        <a:ln>
          <a:noFill/>
        </a:ln>
        <a:effectLst/>
      </c:spPr>
    </c:title>
    <c:autoTitleDeleted val="0"/>
    <c:plotArea>
      <c:layout/>
      <c:pieChart>
        <c:varyColors val="1"/>
        <c:ser>
          <c:idx val="0"/>
          <c:order val="0"/>
          <c:tx>
            <c:strRef>
              <c:f>Sheet1!$B$1</c:f>
              <c:strCache>
                <c:ptCount val="1"/>
                <c:pt idx="0">
                  <c:v>初创期股权比例设计</c:v>
                </c:pt>
              </c:strCache>
            </c:strRef>
          </c:tx>
          <c:spPr>
            <a:solidFill>
              <a:schemeClr val="lt1"/>
            </a:solidFill>
            <a:ln w="19050">
              <a:solidFill>
                <a:schemeClr val="accent1"/>
              </a:solidFill>
            </a:ln>
            <a:effectLst/>
          </c:spPr>
          <c:explosion val="0"/>
          <c:dPt>
            <c:idx val="0"/>
            <c:bubble3D val="0"/>
            <c:spPr>
              <a:solidFill>
                <a:schemeClr val="lt1"/>
              </a:solidFill>
              <a:ln w="19050">
                <a:solidFill>
                  <a:schemeClr val="accent1"/>
                </a:solidFill>
              </a:ln>
              <a:effectLst/>
            </c:spPr>
          </c:dPt>
          <c:dPt>
            <c:idx val="1"/>
            <c:bubble3D val="0"/>
            <c:spPr>
              <a:solidFill>
                <a:schemeClr val="lt1"/>
              </a:solidFill>
              <a:ln w="19050">
                <a:solidFill>
                  <a:schemeClr val="accent1"/>
                </a:solidFill>
              </a:ln>
              <a:effectLst/>
            </c:spPr>
          </c:dPt>
          <c:dPt>
            <c:idx val="2"/>
            <c:bubble3D val="0"/>
            <c:spPr>
              <a:solidFill>
                <a:schemeClr val="lt1"/>
              </a:solidFill>
              <a:ln w="19050">
                <a:solidFill>
                  <a:schemeClr val="accent1"/>
                </a:solidFill>
              </a:ln>
              <a:effectLst/>
            </c:spPr>
          </c:dPt>
          <c:dPt>
            <c:idx val="3"/>
            <c:bubble3D val="0"/>
            <c:spPr>
              <a:solidFill>
                <a:schemeClr val="lt1"/>
              </a:solidFill>
              <a:ln w="19050">
                <a:solidFill>
                  <a:schemeClr val="accent1"/>
                </a:solidFill>
              </a:ln>
              <a:effectLst/>
            </c:spPr>
          </c:dPt>
          <c:dLbls>
            <c:dLbl>
              <c:idx val="0"/>
              <c:layout>
                <c:manualLayout>
                  <c:x val="-0.227521867039304"/>
                  <c:y val="0.141309782004898"/>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52744914966154"/>
                      <c:h val="0.19576991445395"/>
                    </c:manualLayout>
                  </c15:layout>
                </c:ext>
              </c:extLst>
            </c:dLbl>
            <c:dLbl>
              <c:idx val="1"/>
              <c:layout>
                <c:manualLayout>
                  <c:x val="-0.0889339769280822"/>
                  <c:y val="-0.105747308270096"/>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2"/>
              <c:layout>
                <c:manualLayout>
                  <c:x val="0.154638847422518"/>
                  <c:y val="-0.0659331934132922"/>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3"/>
              <c:layout>
                <c:manualLayout>
                  <c:x val="0.151275090061469"/>
                  <c:y val="0.200888307096313"/>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1195" b="1" i="0" u="none" strike="noStrike" kern="1200" baseline="0">
                    <a:solidFill>
                      <a:schemeClr val="accent1"/>
                    </a:solidFill>
                    <a:latin typeface="+mn-lt"/>
                    <a:ea typeface="+mn-ea"/>
                    <a:cs typeface="+mn-cs"/>
                  </a:defRPr>
                </a:pPr>
              </a:p>
            </c:txPr>
            <c:dLblPos val="in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cat>
            <c:strRef>
              <c:f>Sheet1!$A$2:$A$5</c:f>
              <c:strCache>
                <c:ptCount val="4"/>
                <c:pt idx="0">
                  <c:v>创始人兼CEO</c:v>
                </c:pt>
                <c:pt idx="1">
                  <c:v>联合创始人</c:v>
                </c:pt>
                <c:pt idx="2">
                  <c:v>投资人</c:v>
                </c:pt>
                <c:pt idx="3">
                  <c:v>激励股权池</c:v>
                </c:pt>
              </c:strCache>
            </c:strRef>
          </c:cat>
          <c:val>
            <c:numRef>
              <c:f>Sheet1!$B$2:$B$5</c:f>
              <c:numCache>
                <c:formatCode>0%</c:formatCode>
                <c:ptCount val="4"/>
                <c:pt idx="0">
                  <c:v>0.31</c:v>
                </c:pt>
                <c:pt idx="1">
                  <c:v>0.29</c:v>
                </c:pt>
                <c:pt idx="2">
                  <c:v>0.2</c:v>
                </c:pt>
                <c:pt idx="3">
                  <c:v>0.2</c:v>
                </c:pt>
              </c:numCache>
            </c:numRef>
          </c:val>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995" b="1" i="0" u="none" strike="noStrike" kern="1200" cap="all" spc="100" normalizeH="0" baseline="0">
                <a:solidFill>
                  <a:schemeClr val="lt1"/>
                </a:solidFill>
                <a:latin typeface="+mn-lt"/>
                <a:ea typeface="+mn-ea"/>
                <a:cs typeface="+mn-cs"/>
              </a:defRPr>
            </a:pPr>
            <a:r>
              <a:rPr lang="zh-CN" altLang="en-US" dirty="0"/>
              <a:t>公司股权比例</a:t>
            </a:r>
            <a:endParaRPr lang="zh-CN" altLang="en-US" dirty="0"/>
          </a:p>
        </c:rich>
      </c:tx>
      <c:layout/>
      <c:overlay val="0"/>
      <c:spPr>
        <a:noFill/>
        <a:ln>
          <a:noFill/>
        </a:ln>
        <a:effectLst/>
      </c:spPr>
    </c:title>
    <c:autoTitleDeleted val="0"/>
    <c:plotArea>
      <c:layout/>
      <c:pieChart>
        <c:varyColors val="1"/>
        <c:ser>
          <c:idx val="0"/>
          <c:order val="0"/>
          <c:tx>
            <c:strRef>
              <c:f>Sheet1!$B$1</c:f>
              <c:strCache>
                <c:ptCount val="1"/>
                <c:pt idx="0">
                  <c:v>初创期股权比例设计</c:v>
                </c:pt>
              </c:strCache>
            </c:strRef>
          </c:tx>
          <c:spPr>
            <a:solidFill>
              <a:schemeClr val="lt1"/>
            </a:solidFill>
            <a:ln w="19050">
              <a:solidFill>
                <a:schemeClr val="accent1"/>
              </a:solidFill>
            </a:ln>
            <a:effectLst/>
          </c:spPr>
          <c:explosion val="0"/>
          <c:dPt>
            <c:idx val="0"/>
            <c:bubble3D val="0"/>
            <c:spPr>
              <a:solidFill>
                <a:schemeClr val="lt1"/>
              </a:solidFill>
              <a:ln w="19050">
                <a:solidFill>
                  <a:schemeClr val="accent1"/>
                </a:solidFill>
              </a:ln>
              <a:effectLst/>
            </c:spPr>
          </c:dPt>
          <c:dPt>
            <c:idx val="1"/>
            <c:bubble3D val="0"/>
            <c:spPr>
              <a:solidFill>
                <a:schemeClr val="lt1"/>
              </a:solidFill>
              <a:ln w="19050">
                <a:solidFill>
                  <a:schemeClr val="accent1"/>
                </a:solidFill>
              </a:ln>
              <a:effectLst/>
            </c:spPr>
          </c:dPt>
          <c:dPt>
            <c:idx val="2"/>
            <c:bubble3D val="0"/>
            <c:spPr>
              <a:solidFill>
                <a:schemeClr val="lt1"/>
              </a:solidFill>
              <a:ln w="19050">
                <a:solidFill>
                  <a:schemeClr val="accent1"/>
                </a:solidFill>
              </a:ln>
              <a:effectLst/>
            </c:spPr>
          </c:dPt>
          <c:dPt>
            <c:idx val="3"/>
            <c:bubble3D val="0"/>
            <c:spPr>
              <a:solidFill>
                <a:schemeClr val="lt1"/>
              </a:solidFill>
              <a:ln w="19050">
                <a:solidFill>
                  <a:schemeClr val="accent1"/>
                </a:solidFill>
              </a:ln>
              <a:effectLst/>
            </c:spPr>
          </c:dPt>
          <c:dLbls>
            <c:dLbl>
              <c:idx val="0"/>
              <c:layout>
                <c:manualLayout>
                  <c:x val="-0.227521867039304"/>
                  <c:y val="0.141309782004898"/>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52744914966154"/>
                      <c:h val="0.19576991445395"/>
                    </c:manualLayout>
                  </c15:layout>
                </c:ext>
              </c:extLst>
            </c:dLbl>
            <c:dLbl>
              <c:idx val="1"/>
              <c:layout>
                <c:manualLayout>
                  <c:x val="-0.0889339769280822"/>
                  <c:y val="-0.105747308270096"/>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2"/>
              <c:layout>
                <c:manualLayout>
                  <c:x val="0.154638847422518"/>
                  <c:y val="-0.0659331934132922"/>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3"/>
              <c:layout>
                <c:manualLayout>
                  <c:x val="0.151275090061469"/>
                  <c:y val="0.200888307096313"/>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1195" b="1" i="0" u="none" strike="noStrike" kern="1200" baseline="0">
                    <a:solidFill>
                      <a:schemeClr val="accent1"/>
                    </a:solidFill>
                    <a:latin typeface="+mn-lt"/>
                    <a:ea typeface="+mn-ea"/>
                    <a:cs typeface="+mn-cs"/>
                  </a:defRPr>
                </a:pPr>
              </a:p>
            </c:txPr>
            <c:dLblPos val="in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cat>
            <c:strRef>
              <c:f>Sheet1!$A$2:$A$5</c:f>
              <c:strCache>
                <c:ptCount val="4"/>
                <c:pt idx="0">
                  <c:v>刘昊</c:v>
                </c:pt>
                <c:pt idx="1">
                  <c:v>龙小波</c:v>
                </c:pt>
                <c:pt idx="2">
                  <c:v>许杨</c:v>
                </c:pt>
                <c:pt idx="3">
                  <c:v>激励股权池</c:v>
                </c:pt>
              </c:strCache>
            </c:strRef>
          </c:cat>
          <c:val>
            <c:numRef>
              <c:f>Sheet1!$B$2:$B$5</c:f>
              <c:numCache>
                <c:formatCode>0%</c:formatCode>
                <c:ptCount val="4"/>
                <c:pt idx="0">
                  <c:v>0.31</c:v>
                </c:pt>
                <c:pt idx="1">
                  <c:v>0.29</c:v>
                </c:pt>
                <c:pt idx="2">
                  <c:v>0.2</c:v>
                </c:pt>
                <c:pt idx="3">
                  <c:v>0.2</c:v>
                </c:pt>
              </c:numCache>
            </c:numRef>
          </c:val>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Tm="5219"/>
    </mc:Choice>
    <mc:Fallback>
      <p:transition spd="slow" advTm="5219"/>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Tm="5219"/>
    </mc:Choice>
    <mc:Fallback>
      <p:transition spd="slow" advTm="5219"/>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Tm="5219"/>
    </mc:Choice>
    <mc:Fallback>
      <p:transition spd="slow" advTm="5219"/>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3" y="2886609"/>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451" y="1447779"/>
            <a:ext cx="3013731"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6"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0" y="2904246"/>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7" y="2574149"/>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1942" y="3206628"/>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2404" y="3446014"/>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8"/>
            <a:ext cx="1116794"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0" y="3624920"/>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80" y="2365000"/>
            <a:ext cx="52211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437" y="2795894"/>
            <a:ext cx="1697365"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3626"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19340"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39008" y="2909285"/>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4990" y="3446013"/>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000" advTm="5219"/>
    </mc:Choice>
    <mc:Fallback>
      <p:transition spd="slow" advTm="52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624" y="908050"/>
            <a:ext cx="10601349" cy="635000"/>
          </a:xfrm>
        </p:spPr>
        <p:txBody>
          <a:bodyPr/>
          <a:lstStyle>
            <a:lvl1pPr>
              <a:defRPr>
                <a:solidFill>
                  <a:schemeClr val="accent1"/>
                </a:solidFill>
              </a:defRPr>
            </a:lvl1pPr>
          </a:lstStyle>
          <a:p>
            <a:r>
              <a:rPr lang="zh-CN" altLang="en-US"/>
              <a:t>单击此处编辑母版标题样式</a:t>
            </a:r>
            <a:endParaRPr lang="zh-CN" altLang="en-US"/>
          </a:p>
        </p:txBody>
      </p:sp>
      <p:sp>
        <p:nvSpPr>
          <p:cNvPr id="3" name="内容占位符 2"/>
          <p:cNvSpPr>
            <a:spLocks noGrp="1"/>
          </p:cNvSpPr>
          <p:nvPr>
            <p:ph idx="1"/>
          </p:nvPr>
        </p:nvSpPr>
        <p:spPr>
          <a:xfrm>
            <a:off x="825624" y="1600200"/>
            <a:ext cx="10601349" cy="4525963"/>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Freeform 5"/>
          <p:cNvSpPr/>
          <p:nvPr userDrawn="1"/>
        </p:nvSpPr>
        <p:spPr bwMode="auto">
          <a:xfrm>
            <a:off x="63836" y="73174"/>
            <a:ext cx="1227152" cy="486466"/>
          </a:xfrm>
          <a:custGeom>
            <a:avLst/>
            <a:gdLst>
              <a:gd name="T0" fmla="*/ 0 w 1600"/>
              <a:gd name="T1" fmla="*/ 0 h 617"/>
              <a:gd name="T2" fmla="*/ 1429 w 1600"/>
              <a:gd name="T3" fmla="*/ 0 h 617"/>
              <a:gd name="T4" fmla="*/ 1600 w 1600"/>
              <a:gd name="T5" fmla="*/ 308 h 617"/>
              <a:gd name="T6" fmla="*/ 1429 w 1600"/>
              <a:gd name="T7" fmla="*/ 617 h 617"/>
              <a:gd name="T8" fmla="*/ 0 w 1600"/>
              <a:gd name="T9" fmla="*/ 617 h 617"/>
              <a:gd name="T10" fmla="*/ 0 w 1600"/>
              <a:gd name="T11" fmla="*/ 0 h 617"/>
            </a:gdLst>
            <a:ahLst/>
            <a:cxnLst>
              <a:cxn ang="0">
                <a:pos x="T0" y="T1"/>
              </a:cxn>
              <a:cxn ang="0">
                <a:pos x="T2" y="T3"/>
              </a:cxn>
              <a:cxn ang="0">
                <a:pos x="T4" y="T5"/>
              </a:cxn>
              <a:cxn ang="0">
                <a:pos x="T6" y="T7"/>
              </a:cxn>
              <a:cxn ang="0">
                <a:pos x="T8" y="T9"/>
              </a:cxn>
              <a:cxn ang="0">
                <a:pos x="T10" y="T11"/>
              </a:cxn>
            </a:cxnLst>
            <a:rect l="0" t="0" r="r" b="b"/>
            <a:pathLst>
              <a:path w="1600" h="617">
                <a:moveTo>
                  <a:pt x="0" y="0"/>
                </a:moveTo>
                <a:lnTo>
                  <a:pt x="1429" y="0"/>
                </a:lnTo>
                <a:lnTo>
                  <a:pt x="1600" y="308"/>
                </a:lnTo>
                <a:lnTo>
                  <a:pt x="1429" y="617"/>
                </a:lnTo>
                <a:lnTo>
                  <a:pt x="0" y="617"/>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6"/>
          <p:cNvSpPr/>
          <p:nvPr userDrawn="1"/>
        </p:nvSpPr>
        <p:spPr bwMode="auto">
          <a:xfrm>
            <a:off x="1196834" y="73174"/>
            <a:ext cx="10215809" cy="486466"/>
          </a:xfrm>
          <a:custGeom>
            <a:avLst/>
            <a:gdLst>
              <a:gd name="T0" fmla="*/ 0 w 13327"/>
              <a:gd name="T1" fmla="*/ 0 h 617"/>
              <a:gd name="T2" fmla="*/ 13155 w 13327"/>
              <a:gd name="T3" fmla="*/ 0 h 617"/>
              <a:gd name="T4" fmla="*/ 13327 w 13327"/>
              <a:gd name="T5" fmla="*/ 308 h 617"/>
              <a:gd name="T6" fmla="*/ 13155 w 13327"/>
              <a:gd name="T7" fmla="*/ 617 h 617"/>
              <a:gd name="T8" fmla="*/ 0 w 13327"/>
              <a:gd name="T9" fmla="*/ 617 h 617"/>
              <a:gd name="T10" fmla="*/ 171 w 13327"/>
              <a:gd name="T11" fmla="*/ 308 h 617"/>
              <a:gd name="T12" fmla="*/ 0 w 13327"/>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13327" h="617">
                <a:moveTo>
                  <a:pt x="0" y="0"/>
                </a:moveTo>
                <a:lnTo>
                  <a:pt x="13155" y="0"/>
                </a:lnTo>
                <a:lnTo>
                  <a:pt x="13327" y="308"/>
                </a:lnTo>
                <a:lnTo>
                  <a:pt x="13155" y="617"/>
                </a:lnTo>
                <a:lnTo>
                  <a:pt x="0" y="617"/>
                </a:lnTo>
                <a:lnTo>
                  <a:pt x="171" y="308"/>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7"/>
          <p:cNvSpPr/>
          <p:nvPr userDrawn="1"/>
        </p:nvSpPr>
        <p:spPr bwMode="auto">
          <a:xfrm>
            <a:off x="11320056" y="73174"/>
            <a:ext cx="812871" cy="486466"/>
          </a:xfrm>
          <a:custGeom>
            <a:avLst/>
            <a:gdLst>
              <a:gd name="T0" fmla="*/ 0 w 1060"/>
              <a:gd name="T1" fmla="*/ 0 h 617"/>
              <a:gd name="T2" fmla="*/ 1060 w 1060"/>
              <a:gd name="T3" fmla="*/ 0 h 617"/>
              <a:gd name="T4" fmla="*/ 1060 w 1060"/>
              <a:gd name="T5" fmla="*/ 617 h 617"/>
              <a:gd name="T6" fmla="*/ 0 w 1060"/>
              <a:gd name="T7" fmla="*/ 617 h 617"/>
              <a:gd name="T8" fmla="*/ 172 w 1060"/>
              <a:gd name="T9" fmla="*/ 308 h 617"/>
              <a:gd name="T10" fmla="*/ 0 w 1060"/>
              <a:gd name="T11" fmla="*/ 0 h 617"/>
            </a:gdLst>
            <a:ahLst/>
            <a:cxnLst>
              <a:cxn ang="0">
                <a:pos x="T0" y="T1"/>
              </a:cxn>
              <a:cxn ang="0">
                <a:pos x="T2" y="T3"/>
              </a:cxn>
              <a:cxn ang="0">
                <a:pos x="T4" y="T5"/>
              </a:cxn>
              <a:cxn ang="0">
                <a:pos x="T6" y="T7"/>
              </a:cxn>
              <a:cxn ang="0">
                <a:pos x="T8" y="T9"/>
              </a:cxn>
              <a:cxn ang="0">
                <a:pos x="T10" y="T11"/>
              </a:cxn>
            </a:cxnLst>
            <a:rect l="0" t="0" r="r" b="b"/>
            <a:pathLst>
              <a:path w="1060" h="617">
                <a:moveTo>
                  <a:pt x="0" y="0"/>
                </a:moveTo>
                <a:lnTo>
                  <a:pt x="1060" y="0"/>
                </a:lnTo>
                <a:lnTo>
                  <a:pt x="1060" y="617"/>
                </a:lnTo>
                <a:lnTo>
                  <a:pt x="0" y="617"/>
                </a:lnTo>
                <a:lnTo>
                  <a:pt x="172" y="308"/>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 name="TextBox 14"/>
          <p:cNvSpPr txBox="1"/>
          <p:nvPr userDrawn="1"/>
        </p:nvSpPr>
        <p:spPr>
          <a:xfrm>
            <a:off x="11528228" y="116632"/>
            <a:ext cx="492443" cy="369332"/>
          </a:xfrm>
          <a:prstGeom prst="rect">
            <a:avLst/>
          </a:prstGeom>
          <a:noFill/>
        </p:spPr>
        <p:txBody>
          <a:bodyPr wrap="none" rtlCol="0">
            <a:spAutoFit/>
          </a:bodyPr>
          <a:lstStyle/>
          <a:p>
            <a:pPr algn="ctr"/>
            <a:fld id="{B879B013-EF15-44F9-9A4C-93BE492C244C}" type="slidenum">
              <a:rPr lang="zh-CN" altLang="en-US" sz="1800" smtClean="0">
                <a:solidFill>
                  <a:schemeClr val="accent2"/>
                </a:solidFill>
                <a:latin typeface="+mn-ea"/>
                <a:ea typeface="+mn-ea"/>
              </a:rPr>
            </a:fld>
            <a:endParaRPr lang="zh-CN" altLang="en-US" sz="1800" dirty="0">
              <a:solidFill>
                <a:schemeClr val="accent2"/>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advTm="5219"/>
    </mc:Choice>
    <mc:Fallback>
      <p:transition spd="slow" advTm="5219"/>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solidFill>
                  <a:srgbClr val="F8F8F8"/>
                </a:solidFill>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solidFill>
                  <a:srgbClr val="F8F8F8"/>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Tm="5219"/>
    </mc:Choice>
    <mc:Fallback>
      <p:transition spd="slow" advTm="5219"/>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Tm="5219"/>
    </mc:Choice>
    <mc:Fallback>
      <p:transition spd="slow" advTm="5219"/>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Tm="5219"/>
    </mc:Choice>
    <mc:Fallback>
      <p:transition spd="slow" advTm="5219"/>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Tm="5219"/>
    </mc:Choice>
    <mc:Fallback>
      <p:transition spd="slow" advTm="5219"/>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Tm="5219"/>
    </mc:Choice>
    <mc:Fallback>
      <p:transition spd="slow" advTm="5219"/>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Tm="5219"/>
    </mc:Choice>
    <mc:Fallback>
      <p:transition spd="slow" advTm="5219"/>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Tm="5219"/>
    </mc:Choice>
    <mc:Fallback>
      <p:transition spd="slow" advTm="5219"/>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5.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endParaRPr lang="zh-CN" dirty="0"/>
          </a:p>
          <a:p>
            <a:pPr lvl="1"/>
            <a:r>
              <a:rPr lang="zh-CN" dirty="0"/>
              <a:t>第二级</a:t>
            </a:r>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000" advTm="5219"/>
    </mc:Choice>
    <mc:Fallback>
      <p:transition spd="slow" advTm="5219"/>
    </mc:Fallback>
  </mc:AlternateContent>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7.jpeg"/><Relationship Id="rId1" Type="http://schemas.openxmlformats.org/officeDocument/2006/relationships/image" Target="../media/image16.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xml"/><Relationship Id="rId2" Type="http://schemas.openxmlformats.org/officeDocument/2006/relationships/image" Target="../media/image17.jpeg"/><Relationship Id="rId1" Type="http://schemas.openxmlformats.org/officeDocument/2006/relationships/image" Target="../media/image16.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6800" cy="3996728"/>
          </a:xfrm>
          <a:prstGeom prst="rect">
            <a:avLst/>
          </a:prstGeom>
        </p:spPr>
      </p:pic>
      <p:grpSp>
        <p:nvGrpSpPr>
          <p:cNvPr id="24" name="组合 23"/>
          <p:cNvGrpSpPr/>
          <p:nvPr/>
        </p:nvGrpSpPr>
        <p:grpSpPr>
          <a:xfrm>
            <a:off x="8848725" y="332656"/>
            <a:ext cx="495300" cy="509588"/>
            <a:chOff x="7127876" y="5013176"/>
            <a:chExt cx="495300" cy="509588"/>
          </a:xfrm>
        </p:grpSpPr>
        <p:sp>
          <p:nvSpPr>
            <p:cNvPr id="14" name="Oval 9"/>
            <p:cNvSpPr>
              <a:spLocks noChangeArrowheads="1"/>
            </p:cNvSpPr>
            <p:nvPr/>
          </p:nvSpPr>
          <p:spPr bwMode="auto">
            <a:xfrm>
              <a:off x="7127876" y="5013176"/>
              <a:ext cx="495300"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19" name="Freeform 14"/>
            <p:cNvSpPr>
              <a:spLocks noEditPoints="1"/>
            </p:cNvSpPr>
            <p:nvPr/>
          </p:nvSpPr>
          <p:spPr bwMode="auto">
            <a:xfrm>
              <a:off x="7215188" y="5073501"/>
              <a:ext cx="331787" cy="327025"/>
            </a:xfrm>
            <a:custGeom>
              <a:avLst/>
              <a:gdLst>
                <a:gd name="T0" fmla="*/ 285 w 427"/>
                <a:gd name="T1" fmla="*/ 157 h 408"/>
                <a:gd name="T2" fmla="*/ 279 w 427"/>
                <a:gd name="T3" fmla="*/ 169 h 408"/>
                <a:gd name="T4" fmla="*/ 278 w 427"/>
                <a:gd name="T5" fmla="*/ 177 h 408"/>
                <a:gd name="T6" fmla="*/ 278 w 427"/>
                <a:gd name="T7" fmla="*/ 192 h 408"/>
                <a:gd name="T8" fmla="*/ 284 w 427"/>
                <a:gd name="T9" fmla="*/ 207 h 408"/>
                <a:gd name="T10" fmla="*/ 288 w 427"/>
                <a:gd name="T11" fmla="*/ 214 h 408"/>
                <a:gd name="T12" fmla="*/ 300 w 427"/>
                <a:gd name="T13" fmla="*/ 224 h 408"/>
                <a:gd name="T14" fmla="*/ 308 w 427"/>
                <a:gd name="T15" fmla="*/ 228 h 408"/>
                <a:gd name="T16" fmla="*/ 325 w 427"/>
                <a:gd name="T17" fmla="*/ 136 h 408"/>
                <a:gd name="T18" fmla="*/ 305 w 427"/>
                <a:gd name="T19" fmla="*/ 140 h 408"/>
                <a:gd name="T20" fmla="*/ 294 w 427"/>
                <a:gd name="T21" fmla="*/ 147 h 408"/>
                <a:gd name="T22" fmla="*/ 289 w 427"/>
                <a:gd name="T23" fmla="*/ 152 h 408"/>
                <a:gd name="T24" fmla="*/ 261 w 427"/>
                <a:gd name="T25" fmla="*/ 47 h 408"/>
                <a:gd name="T26" fmla="*/ 213 w 427"/>
                <a:gd name="T27" fmla="*/ 95 h 408"/>
                <a:gd name="T28" fmla="*/ 258 w 427"/>
                <a:gd name="T29" fmla="*/ 192 h 408"/>
                <a:gd name="T30" fmla="*/ 258 w 427"/>
                <a:gd name="T31" fmla="*/ 173 h 408"/>
                <a:gd name="T32" fmla="*/ 244 w 427"/>
                <a:gd name="T33" fmla="*/ 104 h 408"/>
                <a:gd name="T34" fmla="*/ 169 w 427"/>
                <a:gd name="T35" fmla="*/ 183 h 408"/>
                <a:gd name="T36" fmla="*/ 213 w 427"/>
                <a:gd name="T37" fmla="*/ 269 h 408"/>
                <a:gd name="T38" fmla="*/ 192 w 427"/>
                <a:gd name="T39" fmla="*/ 272 h 408"/>
                <a:gd name="T40" fmla="*/ 181 w 427"/>
                <a:gd name="T41" fmla="*/ 260 h 408"/>
                <a:gd name="T42" fmla="*/ 174 w 427"/>
                <a:gd name="T43" fmla="*/ 254 h 408"/>
                <a:gd name="T44" fmla="*/ 145 w 427"/>
                <a:gd name="T45" fmla="*/ 242 h 408"/>
                <a:gd name="T46" fmla="*/ 133 w 427"/>
                <a:gd name="T47" fmla="*/ 241 h 408"/>
                <a:gd name="T48" fmla="*/ 0 w 427"/>
                <a:gd name="T49" fmla="*/ 408 h 408"/>
                <a:gd name="T50" fmla="*/ 56 w 427"/>
                <a:gd name="T51" fmla="*/ 309 h 408"/>
                <a:gd name="T52" fmla="*/ 146 w 427"/>
                <a:gd name="T53" fmla="*/ 309 h 408"/>
                <a:gd name="T54" fmla="*/ 204 w 427"/>
                <a:gd name="T55" fmla="*/ 408 h 408"/>
                <a:gd name="T56" fmla="*/ 192 w 427"/>
                <a:gd name="T57" fmla="*/ 272 h 408"/>
                <a:gd name="T58" fmla="*/ 294 w 427"/>
                <a:gd name="T59" fmla="*/ 241 h 408"/>
                <a:gd name="T60" fmla="*/ 281 w 427"/>
                <a:gd name="T61" fmla="*/ 242 h 408"/>
                <a:gd name="T62" fmla="*/ 245 w 427"/>
                <a:gd name="T63" fmla="*/ 260 h 408"/>
                <a:gd name="T64" fmla="*/ 240 w 427"/>
                <a:gd name="T65" fmla="*/ 266 h 408"/>
                <a:gd name="T66" fmla="*/ 264 w 427"/>
                <a:gd name="T67" fmla="*/ 408 h 408"/>
                <a:gd name="T68" fmla="*/ 279 w 427"/>
                <a:gd name="T69" fmla="*/ 408 h 408"/>
                <a:gd name="T70" fmla="*/ 384 w 427"/>
                <a:gd name="T71" fmla="*/ 309 h 408"/>
                <a:gd name="T72" fmla="*/ 427 w 427"/>
                <a:gd name="T73" fmla="*/ 313 h 408"/>
                <a:gd name="T74" fmla="*/ 102 w 427"/>
                <a:gd name="T75" fmla="*/ 231 h 408"/>
                <a:gd name="T76" fmla="*/ 126 w 427"/>
                <a:gd name="T77" fmla="*/ 224 h 408"/>
                <a:gd name="T78" fmla="*/ 133 w 427"/>
                <a:gd name="T79" fmla="*/ 220 h 408"/>
                <a:gd name="T80" fmla="*/ 146 w 427"/>
                <a:gd name="T81" fmla="*/ 200 h 408"/>
                <a:gd name="T82" fmla="*/ 149 w 427"/>
                <a:gd name="T83" fmla="*/ 191 h 408"/>
                <a:gd name="T84" fmla="*/ 149 w 427"/>
                <a:gd name="T85" fmla="*/ 175 h 408"/>
                <a:gd name="T86" fmla="*/ 145 w 427"/>
                <a:gd name="T87" fmla="*/ 164 h 408"/>
                <a:gd name="T88" fmla="*/ 142 w 427"/>
                <a:gd name="T89" fmla="*/ 157 h 408"/>
                <a:gd name="T90" fmla="*/ 133 w 427"/>
                <a:gd name="T91" fmla="*/ 147 h 408"/>
                <a:gd name="T92" fmla="*/ 126 w 427"/>
                <a:gd name="T93" fmla="*/ 143 h 408"/>
                <a:gd name="T94" fmla="*/ 102 w 427"/>
                <a:gd name="T95"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7" h="408">
                  <a:moveTo>
                    <a:pt x="289" y="152"/>
                  </a:moveTo>
                  <a:cubicBezTo>
                    <a:pt x="288" y="154"/>
                    <a:pt x="286" y="155"/>
                    <a:pt x="285" y="157"/>
                  </a:cubicBezTo>
                  <a:cubicBezTo>
                    <a:pt x="285" y="157"/>
                    <a:pt x="285" y="157"/>
                    <a:pt x="285" y="157"/>
                  </a:cubicBezTo>
                  <a:cubicBezTo>
                    <a:pt x="284" y="159"/>
                    <a:pt x="283" y="161"/>
                    <a:pt x="282" y="162"/>
                  </a:cubicBezTo>
                  <a:cubicBezTo>
                    <a:pt x="282" y="163"/>
                    <a:pt x="282" y="163"/>
                    <a:pt x="282" y="164"/>
                  </a:cubicBezTo>
                  <a:cubicBezTo>
                    <a:pt x="281" y="165"/>
                    <a:pt x="280" y="167"/>
                    <a:pt x="279" y="169"/>
                  </a:cubicBezTo>
                  <a:cubicBezTo>
                    <a:pt x="279" y="169"/>
                    <a:pt x="279" y="169"/>
                    <a:pt x="279" y="170"/>
                  </a:cubicBezTo>
                  <a:cubicBezTo>
                    <a:pt x="279" y="171"/>
                    <a:pt x="278" y="173"/>
                    <a:pt x="278" y="175"/>
                  </a:cubicBezTo>
                  <a:cubicBezTo>
                    <a:pt x="278" y="176"/>
                    <a:pt x="278" y="176"/>
                    <a:pt x="278" y="177"/>
                  </a:cubicBezTo>
                  <a:cubicBezTo>
                    <a:pt x="277" y="179"/>
                    <a:pt x="277" y="181"/>
                    <a:pt x="277" y="183"/>
                  </a:cubicBezTo>
                  <a:cubicBezTo>
                    <a:pt x="277" y="186"/>
                    <a:pt x="278" y="189"/>
                    <a:pt x="278" y="191"/>
                  </a:cubicBezTo>
                  <a:cubicBezTo>
                    <a:pt x="278" y="192"/>
                    <a:pt x="278" y="192"/>
                    <a:pt x="278" y="192"/>
                  </a:cubicBezTo>
                  <a:cubicBezTo>
                    <a:pt x="279" y="195"/>
                    <a:pt x="279" y="197"/>
                    <a:pt x="280" y="199"/>
                  </a:cubicBezTo>
                  <a:cubicBezTo>
                    <a:pt x="280" y="200"/>
                    <a:pt x="280" y="200"/>
                    <a:pt x="280" y="200"/>
                  </a:cubicBezTo>
                  <a:cubicBezTo>
                    <a:pt x="281" y="203"/>
                    <a:pt x="282" y="205"/>
                    <a:pt x="284" y="207"/>
                  </a:cubicBezTo>
                  <a:cubicBezTo>
                    <a:pt x="284" y="207"/>
                    <a:pt x="284" y="208"/>
                    <a:pt x="284" y="208"/>
                  </a:cubicBezTo>
                  <a:cubicBezTo>
                    <a:pt x="285" y="210"/>
                    <a:pt x="287" y="212"/>
                    <a:pt x="288" y="214"/>
                  </a:cubicBezTo>
                  <a:cubicBezTo>
                    <a:pt x="288" y="214"/>
                    <a:pt x="288" y="214"/>
                    <a:pt x="288" y="214"/>
                  </a:cubicBezTo>
                  <a:cubicBezTo>
                    <a:pt x="290" y="216"/>
                    <a:pt x="292" y="218"/>
                    <a:pt x="294" y="219"/>
                  </a:cubicBezTo>
                  <a:cubicBezTo>
                    <a:pt x="294" y="219"/>
                    <a:pt x="294" y="220"/>
                    <a:pt x="294" y="220"/>
                  </a:cubicBezTo>
                  <a:cubicBezTo>
                    <a:pt x="296" y="221"/>
                    <a:pt x="298" y="223"/>
                    <a:pt x="300" y="224"/>
                  </a:cubicBezTo>
                  <a:cubicBezTo>
                    <a:pt x="300" y="224"/>
                    <a:pt x="301" y="224"/>
                    <a:pt x="301" y="224"/>
                  </a:cubicBezTo>
                  <a:cubicBezTo>
                    <a:pt x="303" y="226"/>
                    <a:pt x="305" y="227"/>
                    <a:pt x="308" y="228"/>
                  </a:cubicBezTo>
                  <a:cubicBezTo>
                    <a:pt x="308" y="228"/>
                    <a:pt x="308" y="228"/>
                    <a:pt x="308" y="228"/>
                  </a:cubicBezTo>
                  <a:cubicBezTo>
                    <a:pt x="313" y="230"/>
                    <a:pt x="319" y="231"/>
                    <a:pt x="325" y="231"/>
                  </a:cubicBezTo>
                  <a:cubicBezTo>
                    <a:pt x="351" y="231"/>
                    <a:pt x="372" y="210"/>
                    <a:pt x="372" y="183"/>
                  </a:cubicBezTo>
                  <a:cubicBezTo>
                    <a:pt x="372" y="157"/>
                    <a:pt x="351" y="136"/>
                    <a:pt x="325" y="136"/>
                  </a:cubicBezTo>
                  <a:cubicBezTo>
                    <a:pt x="318" y="136"/>
                    <a:pt x="312" y="137"/>
                    <a:pt x="306" y="140"/>
                  </a:cubicBezTo>
                  <a:cubicBezTo>
                    <a:pt x="306" y="140"/>
                    <a:pt x="306" y="140"/>
                    <a:pt x="306" y="140"/>
                  </a:cubicBezTo>
                  <a:cubicBezTo>
                    <a:pt x="306" y="140"/>
                    <a:pt x="306" y="140"/>
                    <a:pt x="305" y="140"/>
                  </a:cubicBezTo>
                  <a:cubicBezTo>
                    <a:pt x="304" y="141"/>
                    <a:pt x="302" y="142"/>
                    <a:pt x="301" y="143"/>
                  </a:cubicBezTo>
                  <a:cubicBezTo>
                    <a:pt x="300" y="143"/>
                    <a:pt x="300" y="143"/>
                    <a:pt x="299" y="143"/>
                  </a:cubicBezTo>
                  <a:cubicBezTo>
                    <a:pt x="298" y="144"/>
                    <a:pt x="296" y="146"/>
                    <a:pt x="294" y="147"/>
                  </a:cubicBezTo>
                  <a:cubicBezTo>
                    <a:pt x="294" y="147"/>
                    <a:pt x="294" y="147"/>
                    <a:pt x="294" y="147"/>
                  </a:cubicBezTo>
                  <a:cubicBezTo>
                    <a:pt x="293" y="148"/>
                    <a:pt x="291" y="150"/>
                    <a:pt x="290" y="151"/>
                  </a:cubicBezTo>
                  <a:cubicBezTo>
                    <a:pt x="290" y="151"/>
                    <a:pt x="289" y="152"/>
                    <a:pt x="289" y="152"/>
                  </a:cubicBezTo>
                  <a:close/>
                  <a:moveTo>
                    <a:pt x="213" y="95"/>
                  </a:moveTo>
                  <a:lnTo>
                    <a:pt x="213" y="95"/>
                  </a:lnTo>
                  <a:cubicBezTo>
                    <a:pt x="240" y="95"/>
                    <a:pt x="261" y="73"/>
                    <a:pt x="261" y="47"/>
                  </a:cubicBezTo>
                  <a:cubicBezTo>
                    <a:pt x="261" y="21"/>
                    <a:pt x="240" y="0"/>
                    <a:pt x="213" y="0"/>
                  </a:cubicBezTo>
                  <a:cubicBezTo>
                    <a:pt x="187" y="0"/>
                    <a:pt x="166" y="21"/>
                    <a:pt x="166" y="47"/>
                  </a:cubicBezTo>
                  <a:cubicBezTo>
                    <a:pt x="166" y="73"/>
                    <a:pt x="187" y="95"/>
                    <a:pt x="213" y="95"/>
                  </a:cubicBezTo>
                  <a:close/>
                  <a:moveTo>
                    <a:pt x="258" y="228"/>
                  </a:moveTo>
                  <a:lnTo>
                    <a:pt x="258" y="228"/>
                  </a:lnTo>
                  <a:lnTo>
                    <a:pt x="258" y="192"/>
                  </a:lnTo>
                  <a:cubicBezTo>
                    <a:pt x="258" y="189"/>
                    <a:pt x="257" y="186"/>
                    <a:pt x="257" y="183"/>
                  </a:cubicBezTo>
                  <a:cubicBezTo>
                    <a:pt x="257" y="180"/>
                    <a:pt x="258" y="178"/>
                    <a:pt x="258" y="175"/>
                  </a:cubicBezTo>
                  <a:lnTo>
                    <a:pt x="258" y="173"/>
                  </a:lnTo>
                  <a:lnTo>
                    <a:pt x="258" y="173"/>
                  </a:lnTo>
                  <a:cubicBezTo>
                    <a:pt x="262" y="151"/>
                    <a:pt x="275" y="134"/>
                    <a:pt x="293" y="124"/>
                  </a:cubicBezTo>
                  <a:cubicBezTo>
                    <a:pt x="280" y="112"/>
                    <a:pt x="263" y="104"/>
                    <a:pt x="244" y="104"/>
                  </a:cubicBezTo>
                  <a:lnTo>
                    <a:pt x="183" y="104"/>
                  </a:lnTo>
                  <a:cubicBezTo>
                    <a:pt x="164" y="104"/>
                    <a:pt x="147" y="112"/>
                    <a:pt x="134" y="124"/>
                  </a:cubicBezTo>
                  <a:cubicBezTo>
                    <a:pt x="155" y="135"/>
                    <a:pt x="169" y="158"/>
                    <a:pt x="169" y="183"/>
                  </a:cubicBezTo>
                  <a:cubicBezTo>
                    <a:pt x="169" y="189"/>
                    <a:pt x="169" y="194"/>
                    <a:pt x="168" y="199"/>
                  </a:cubicBezTo>
                  <a:lnTo>
                    <a:pt x="168" y="228"/>
                  </a:lnTo>
                  <a:cubicBezTo>
                    <a:pt x="187" y="236"/>
                    <a:pt x="203" y="251"/>
                    <a:pt x="213" y="269"/>
                  </a:cubicBezTo>
                  <a:cubicBezTo>
                    <a:pt x="223" y="251"/>
                    <a:pt x="239" y="237"/>
                    <a:pt x="258" y="228"/>
                  </a:cubicBezTo>
                  <a:close/>
                  <a:moveTo>
                    <a:pt x="192" y="272"/>
                  </a:moveTo>
                  <a:lnTo>
                    <a:pt x="192" y="272"/>
                  </a:lnTo>
                  <a:cubicBezTo>
                    <a:pt x="190" y="270"/>
                    <a:pt x="189" y="268"/>
                    <a:pt x="187" y="266"/>
                  </a:cubicBezTo>
                  <a:cubicBezTo>
                    <a:pt x="187" y="265"/>
                    <a:pt x="186" y="265"/>
                    <a:pt x="186" y="265"/>
                  </a:cubicBezTo>
                  <a:cubicBezTo>
                    <a:pt x="185" y="263"/>
                    <a:pt x="183" y="262"/>
                    <a:pt x="181" y="260"/>
                  </a:cubicBezTo>
                  <a:cubicBezTo>
                    <a:pt x="181" y="260"/>
                    <a:pt x="181" y="259"/>
                    <a:pt x="181" y="259"/>
                  </a:cubicBezTo>
                  <a:cubicBezTo>
                    <a:pt x="179" y="258"/>
                    <a:pt x="177" y="256"/>
                    <a:pt x="175" y="255"/>
                  </a:cubicBezTo>
                  <a:cubicBezTo>
                    <a:pt x="175" y="255"/>
                    <a:pt x="175" y="254"/>
                    <a:pt x="174" y="254"/>
                  </a:cubicBezTo>
                  <a:cubicBezTo>
                    <a:pt x="168" y="250"/>
                    <a:pt x="161" y="246"/>
                    <a:pt x="153" y="244"/>
                  </a:cubicBezTo>
                  <a:cubicBezTo>
                    <a:pt x="151" y="243"/>
                    <a:pt x="150" y="243"/>
                    <a:pt x="148" y="242"/>
                  </a:cubicBezTo>
                  <a:cubicBezTo>
                    <a:pt x="147" y="242"/>
                    <a:pt x="146" y="242"/>
                    <a:pt x="145" y="242"/>
                  </a:cubicBezTo>
                  <a:cubicBezTo>
                    <a:pt x="144" y="242"/>
                    <a:pt x="143" y="241"/>
                    <a:pt x="141" y="241"/>
                  </a:cubicBezTo>
                  <a:cubicBezTo>
                    <a:pt x="141" y="241"/>
                    <a:pt x="140" y="241"/>
                    <a:pt x="139" y="241"/>
                  </a:cubicBezTo>
                  <a:cubicBezTo>
                    <a:pt x="137" y="241"/>
                    <a:pt x="135" y="241"/>
                    <a:pt x="133" y="241"/>
                  </a:cubicBezTo>
                  <a:lnTo>
                    <a:pt x="71" y="241"/>
                  </a:lnTo>
                  <a:cubicBezTo>
                    <a:pt x="32" y="241"/>
                    <a:pt x="0" y="273"/>
                    <a:pt x="0" y="313"/>
                  </a:cubicBezTo>
                  <a:lnTo>
                    <a:pt x="0" y="408"/>
                  </a:lnTo>
                  <a:lnTo>
                    <a:pt x="42" y="408"/>
                  </a:lnTo>
                  <a:lnTo>
                    <a:pt x="42" y="309"/>
                  </a:lnTo>
                  <a:lnTo>
                    <a:pt x="56" y="309"/>
                  </a:lnTo>
                  <a:lnTo>
                    <a:pt x="56" y="408"/>
                  </a:lnTo>
                  <a:lnTo>
                    <a:pt x="146" y="408"/>
                  </a:lnTo>
                  <a:lnTo>
                    <a:pt x="146" y="309"/>
                  </a:lnTo>
                  <a:lnTo>
                    <a:pt x="161" y="309"/>
                  </a:lnTo>
                  <a:lnTo>
                    <a:pt x="161" y="408"/>
                  </a:lnTo>
                  <a:lnTo>
                    <a:pt x="204" y="408"/>
                  </a:lnTo>
                  <a:lnTo>
                    <a:pt x="204" y="313"/>
                  </a:lnTo>
                  <a:cubicBezTo>
                    <a:pt x="204" y="297"/>
                    <a:pt x="200" y="283"/>
                    <a:pt x="192" y="272"/>
                  </a:cubicBezTo>
                  <a:cubicBezTo>
                    <a:pt x="192" y="272"/>
                    <a:pt x="192" y="272"/>
                    <a:pt x="192" y="272"/>
                  </a:cubicBezTo>
                  <a:close/>
                  <a:moveTo>
                    <a:pt x="355" y="241"/>
                  </a:moveTo>
                  <a:lnTo>
                    <a:pt x="355" y="241"/>
                  </a:lnTo>
                  <a:lnTo>
                    <a:pt x="294" y="241"/>
                  </a:lnTo>
                  <a:cubicBezTo>
                    <a:pt x="292" y="241"/>
                    <a:pt x="290" y="241"/>
                    <a:pt x="288" y="241"/>
                  </a:cubicBezTo>
                  <a:cubicBezTo>
                    <a:pt x="287" y="241"/>
                    <a:pt x="286" y="241"/>
                    <a:pt x="285" y="241"/>
                  </a:cubicBezTo>
                  <a:cubicBezTo>
                    <a:pt x="284" y="241"/>
                    <a:pt x="283" y="242"/>
                    <a:pt x="281" y="242"/>
                  </a:cubicBezTo>
                  <a:cubicBezTo>
                    <a:pt x="280" y="242"/>
                    <a:pt x="280" y="242"/>
                    <a:pt x="279" y="242"/>
                  </a:cubicBezTo>
                  <a:cubicBezTo>
                    <a:pt x="277" y="243"/>
                    <a:pt x="276" y="243"/>
                    <a:pt x="274" y="244"/>
                  </a:cubicBezTo>
                  <a:cubicBezTo>
                    <a:pt x="263" y="247"/>
                    <a:pt x="254" y="252"/>
                    <a:pt x="245" y="260"/>
                  </a:cubicBezTo>
                  <a:cubicBezTo>
                    <a:pt x="245" y="260"/>
                    <a:pt x="245" y="260"/>
                    <a:pt x="245" y="260"/>
                  </a:cubicBezTo>
                  <a:cubicBezTo>
                    <a:pt x="243" y="262"/>
                    <a:pt x="242" y="263"/>
                    <a:pt x="240" y="265"/>
                  </a:cubicBezTo>
                  <a:cubicBezTo>
                    <a:pt x="240" y="265"/>
                    <a:pt x="240" y="266"/>
                    <a:pt x="240" y="266"/>
                  </a:cubicBezTo>
                  <a:cubicBezTo>
                    <a:pt x="229" y="278"/>
                    <a:pt x="222" y="295"/>
                    <a:pt x="222" y="313"/>
                  </a:cubicBezTo>
                  <a:lnTo>
                    <a:pt x="222" y="408"/>
                  </a:lnTo>
                  <a:lnTo>
                    <a:pt x="264" y="408"/>
                  </a:lnTo>
                  <a:lnTo>
                    <a:pt x="264" y="309"/>
                  </a:lnTo>
                  <a:lnTo>
                    <a:pt x="279" y="309"/>
                  </a:lnTo>
                  <a:lnTo>
                    <a:pt x="279" y="408"/>
                  </a:lnTo>
                  <a:lnTo>
                    <a:pt x="369" y="408"/>
                  </a:lnTo>
                  <a:lnTo>
                    <a:pt x="369" y="309"/>
                  </a:lnTo>
                  <a:lnTo>
                    <a:pt x="384" y="309"/>
                  </a:lnTo>
                  <a:lnTo>
                    <a:pt x="384" y="408"/>
                  </a:lnTo>
                  <a:lnTo>
                    <a:pt x="427" y="408"/>
                  </a:lnTo>
                  <a:lnTo>
                    <a:pt x="427" y="313"/>
                  </a:lnTo>
                  <a:cubicBezTo>
                    <a:pt x="427" y="273"/>
                    <a:pt x="395" y="241"/>
                    <a:pt x="355" y="241"/>
                  </a:cubicBezTo>
                  <a:close/>
                  <a:moveTo>
                    <a:pt x="102" y="231"/>
                  </a:moveTo>
                  <a:lnTo>
                    <a:pt x="102" y="231"/>
                  </a:lnTo>
                  <a:cubicBezTo>
                    <a:pt x="108" y="231"/>
                    <a:pt x="114" y="230"/>
                    <a:pt x="119" y="228"/>
                  </a:cubicBezTo>
                  <a:cubicBezTo>
                    <a:pt x="119" y="228"/>
                    <a:pt x="119" y="228"/>
                    <a:pt x="119" y="228"/>
                  </a:cubicBezTo>
                  <a:cubicBezTo>
                    <a:pt x="122" y="227"/>
                    <a:pt x="124" y="226"/>
                    <a:pt x="126" y="224"/>
                  </a:cubicBezTo>
                  <a:cubicBezTo>
                    <a:pt x="126" y="224"/>
                    <a:pt x="126" y="224"/>
                    <a:pt x="126" y="224"/>
                  </a:cubicBezTo>
                  <a:cubicBezTo>
                    <a:pt x="129" y="223"/>
                    <a:pt x="131" y="221"/>
                    <a:pt x="133" y="220"/>
                  </a:cubicBezTo>
                  <a:cubicBezTo>
                    <a:pt x="133" y="220"/>
                    <a:pt x="133" y="220"/>
                    <a:pt x="133" y="220"/>
                  </a:cubicBezTo>
                  <a:cubicBezTo>
                    <a:pt x="137" y="216"/>
                    <a:pt x="140" y="212"/>
                    <a:pt x="143" y="208"/>
                  </a:cubicBezTo>
                  <a:cubicBezTo>
                    <a:pt x="143" y="207"/>
                    <a:pt x="143" y="207"/>
                    <a:pt x="143" y="207"/>
                  </a:cubicBezTo>
                  <a:cubicBezTo>
                    <a:pt x="144" y="205"/>
                    <a:pt x="145" y="203"/>
                    <a:pt x="146" y="200"/>
                  </a:cubicBezTo>
                  <a:cubicBezTo>
                    <a:pt x="146" y="200"/>
                    <a:pt x="147" y="200"/>
                    <a:pt x="147" y="199"/>
                  </a:cubicBezTo>
                  <a:cubicBezTo>
                    <a:pt x="148" y="197"/>
                    <a:pt x="148" y="195"/>
                    <a:pt x="149" y="192"/>
                  </a:cubicBezTo>
                  <a:cubicBezTo>
                    <a:pt x="149" y="192"/>
                    <a:pt x="149" y="192"/>
                    <a:pt x="149" y="191"/>
                  </a:cubicBezTo>
                  <a:cubicBezTo>
                    <a:pt x="149" y="189"/>
                    <a:pt x="150" y="186"/>
                    <a:pt x="150" y="183"/>
                  </a:cubicBezTo>
                  <a:cubicBezTo>
                    <a:pt x="150" y="181"/>
                    <a:pt x="149" y="179"/>
                    <a:pt x="149" y="177"/>
                  </a:cubicBezTo>
                  <a:cubicBezTo>
                    <a:pt x="149" y="176"/>
                    <a:pt x="149" y="176"/>
                    <a:pt x="149" y="175"/>
                  </a:cubicBezTo>
                  <a:cubicBezTo>
                    <a:pt x="148" y="173"/>
                    <a:pt x="148" y="171"/>
                    <a:pt x="147" y="169"/>
                  </a:cubicBezTo>
                  <a:cubicBezTo>
                    <a:pt x="147" y="169"/>
                    <a:pt x="147" y="169"/>
                    <a:pt x="147" y="169"/>
                  </a:cubicBezTo>
                  <a:cubicBezTo>
                    <a:pt x="147" y="167"/>
                    <a:pt x="146" y="165"/>
                    <a:pt x="145" y="164"/>
                  </a:cubicBezTo>
                  <a:cubicBezTo>
                    <a:pt x="145" y="163"/>
                    <a:pt x="145" y="163"/>
                    <a:pt x="145" y="162"/>
                  </a:cubicBezTo>
                  <a:cubicBezTo>
                    <a:pt x="144" y="161"/>
                    <a:pt x="143" y="159"/>
                    <a:pt x="142" y="157"/>
                  </a:cubicBezTo>
                  <a:lnTo>
                    <a:pt x="142" y="157"/>
                  </a:lnTo>
                  <a:cubicBezTo>
                    <a:pt x="140" y="155"/>
                    <a:pt x="139" y="154"/>
                    <a:pt x="138" y="152"/>
                  </a:cubicBezTo>
                  <a:cubicBezTo>
                    <a:pt x="137" y="152"/>
                    <a:pt x="137" y="151"/>
                    <a:pt x="137" y="151"/>
                  </a:cubicBezTo>
                  <a:cubicBezTo>
                    <a:pt x="136" y="150"/>
                    <a:pt x="134" y="148"/>
                    <a:pt x="133" y="147"/>
                  </a:cubicBezTo>
                  <a:cubicBezTo>
                    <a:pt x="133" y="147"/>
                    <a:pt x="133" y="147"/>
                    <a:pt x="132" y="147"/>
                  </a:cubicBezTo>
                  <a:cubicBezTo>
                    <a:pt x="131" y="146"/>
                    <a:pt x="129" y="144"/>
                    <a:pt x="127" y="143"/>
                  </a:cubicBezTo>
                  <a:cubicBezTo>
                    <a:pt x="127" y="143"/>
                    <a:pt x="127" y="143"/>
                    <a:pt x="126" y="143"/>
                  </a:cubicBezTo>
                  <a:cubicBezTo>
                    <a:pt x="125" y="142"/>
                    <a:pt x="123" y="141"/>
                    <a:pt x="121" y="140"/>
                  </a:cubicBezTo>
                  <a:cubicBezTo>
                    <a:pt x="121" y="140"/>
                    <a:pt x="121" y="140"/>
                    <a:pt x="121" y="140"/>
                  </a:cubicBezTo>
                  <a:cubicBezTo>
                    <a:pt x="115" y="137"/>
                    <a:pt x="109" y="136"/>
                    <a:pt x="102" y="136"/>
                  </a:cubicBezTo>
                  <a:cubicBezTo>
                    <a:pt x="76" y="136"/>
                    <a:pt x="54" y="157"/>
                    <a:pt x="54" y="183"/>
                  </a:cubicBezTo>
                  <a:cubicBezTo>
                    <a:pt x="54" y="210"/>
                    <a:pt x="76" y="231"/>
                    <a:pt x="102" y="2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6" name="组合 35"/>
          <p:cNvGrpSpPr/>
          <p:nvPr/>
        </p:nvGrpSpPr>
        <p:grpSpPr>
          <a:xfrm>
            <a:off x="9464675" y="332656"/>
            <a:ext cx="495300" cy="509588"/>
            <a:chOff x="7743826" y="5013176"/>
            <a:chExt cx="495300" cy="509588"/>
          </a:xfrm>
        </p:grpSpPr>
        <p:sp>
          <p:nvSpPr>
            <p:cNvPr id="15" name="Oval 10"/>
            <p:cNvSpPr>
              <a:spLocks noChangeArrowheads="1"/>
            </p:cNvSpPr>
            <p:nvPr/>
          </p:nvSpPr>
          <p:spPr bwMode="auto">
            <a:xfrm>
              <a:off x="7743826" y="5013176"/>
              <a:ext cx="495300"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20" name="Freeform 15"/>
            <p:cNvSpPr>
              <a:spLocks noEditPoints="1"/>
            </p:cNvSpPr>
            <p:nvPr/>
          </p:nvSpPr>
          <p:spPr bwMode="auto">
            <a:xfrm>
              <a:off x="7834313" y="5141764"/>
              <a:ext cx="311150" cy="250825"/>
            </a:xfrm>
            <a:custGeom>
              <a:avLst/>
              <a:gdLst>
                <a:gd name="T0" fmla="*/ 147 w 400"/>
                <a:gd name="T1" fmla="*/ 158 h 313"/>
                <a:gd name="T2" fmla="*/ 204 w 400"/>
                <a:gd name="T3" fmla="*/ 129 h 313"/>
                <a:gd name="T4" fmla="*/ 311 w 400"/>
                <a:gd name="T5" fmla="*/ 111 h 313"/>
                <a:gd name="T6" fmla="*/ 341 w 400"/>
                <a:gd name="T7" fmla="*/ 67 h 313"/>
                <a:gd name="T8" fmla="*/ 297 w 400"/>
                <a:gd name="T9" fmla="*/ 97 h 313"/>
                <a:gd name="T10" fmla="*/ 204 w 400"/>
                <a:gd name="T11" fmla="*/ 102 h 313"/>
                <a:gd name="T12" fmla="*/ 400 w 400"/>
                <a:gd name="T13" fmla="*/ 42 h 313"/>
                <a:gd name="T14" fmla="*/ 243 w 400"/>
                <a:gd name="T15" fmla="*/ 16 h 313"/>
                <a:gd name="T16" fmla="*/ 228 w 400"/>
                <a:gd name="T17" fmla="*/ 0 h 313"/>
                <a:gd name="T18" fmla="*/ 80 w 400"/>
                <a:gd name="T19" fmla="*/ 16 h 313"/>
                <a:gd name="T20" fmla="*/ 91 w 400"/>
                <a:gd name="T21" fmla="*/ 42 h 313"/>
                <a:gd name="T22" fmla="*/ 113 w 400"/>
                <a:gd name="T23" fmla="*/ 71 h 313"/>
                <a:gd name="T24" fmla="*/ 368 w 400"/>
                <a:gd name="T25" fmla="*/ 42 h 313"/>
                <a:gd name="T26" fmla="*/ 185 w 400"/>
                <a:gd name="T27" fmla="*/ 205 h 313"/>
                <a:gd name="T28" fmla="*/ 368 w 400"/>
                <a:gd name="T29" fmla="*/ 214 h 313"/>
                <a:gd name="T30" fmla="*/ 188 w 400"/>
                <a:gd name="T31" fmla="*/ 223 h 313"/>
                <a:gd name="T32" fmla="*/ 189 w 400"/>
                <a:gd name="T33" fmla="*/ 249 h 313"/>
                <a:gd name="T34" fmla="*/ 228 w 400"/>
                <a:gd name="T35" fmla="*/ 311 h 313"/>
                <a:gd name="T36" fmla="*/ 243 w 400"/>
                <a:gd name="T37" fmla="*/ 249 h 313"/>
                <a:gd name="T38" fmla="*/ 315 w 400"/>
                <a:gd name="T39" fmla="*/ 309 h 313"/>
                <a:gd name="T40" fmla="*/ 308 w 400"/>
                <a:gd name="T41" fmla="*/ 249 h 313"/>
                <a:gd name="T42" fmla="*/ 400 w 400"/>
                <a:gd name="T43" fmla="*/ 223 h 313"/>
                <a:gd name="T44" fmla="*/ 390 w 400"/>
                <a:gd name="T45" fmla="*/ 42 h 313"/>
                <a:gd name="T46" fmla="*/ 84 w 400"/>
                <a:gd name="T47" fmla="*/ 162 h 313"/>
                <a:gd name="T48" fmla="*/ 123 w 400"/>
                <a:gd name="T49" fmla="*/ 123 h 313"/>
                <a:gd name="T50" fmla="*/ 45 w 400"/>
                <a:gd name="T51" fmla="*/ 123 h 313"/>
                <a:gd name="T52" fmla="*/ 109 w 400"/>
                <a:gd name="T53" fmla="*/ 170 h 313"/>
                <a:gd name="T54" fmla="*/ 94 w 400"/>
                <a:gd name="T55" fmla="*/ 170 h 313"/>
                <a:gd name="T56" fmla="*/ 98 w 400"/>
                <a:gd name="T57" fmla="*/ 177 h 313"/>
                <a:gd name="T58" fmla="*/ 102 w 400"/>
                <a:gd name="T59" fmla="*/ 266 h 313"/>
                <a:gd name="T60" fmla="*/ 67 w 400"/>
                <a:gd name="T61" fmla="*/ 266 h 313"/>
                <a:gd name="T62" fmla="*/ 71 w 400"/>
                <a:gd name="T63" fmla="*/ 177 h 313"/>
                <a:gd name="T64" fmla="*/ 76 w 400"/>
                <a:gd name="T65" fmla="*/ 170 h 313"/>
                <a:gd name="T66" fmla="*/ 0 w 400"/>
                <a:gd name="T67" fmla="*/ 228 h 313"/>
                <a:gd name="T68" fmla="*/ 34 w 400"/>
                <a:gd name="T69" fmla="*/ 313 h 313"/>
                <a:gd name="T70" fmla="*/ 46 w 400"/>
                <a:gd name="T71" fmla="*/ 226 h 313"/>
                <a:gd name="T72" fmla="*/ 120 w 400"/>
                <a:gd name="T73" fmla="*/ 313 h 313"/>
                <a:gd name="T74" fmla="*/ 132 w 400"/>
                <a:gd name="T75" fmla="*/ 226 h 313"/>
                <a:gd name="T76" fmla="*/ 167 w 400"/>
                <a:gd name="T77" fmla="*/ 313 h 313"/>
                <a:gd name="T78" fmla="*/ 109 w 400"/>
                <a:gd name="T79" fmla="*/ 17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10047287" y="332656"/>
            <a:ext cx="495300" cy="509588"/>
            <a:chOff x="8326438" y="5013176"/>
            <a:chExt cx="495300" cy="509588"/>
          </a:xfrm>
        </p:grpSpPr>
        <p:sp>
          <p:nvSpPr>
            <p:cNvPr id="16" name="Oval 11"/>
            <p:cNvSpPr>
              <a:spLocks noChangeArrowheads="1"/>
            </p:cNvSpPr>
            <p:nvPr/>
          </p:nvSpPr>
          <p:spPr bwMode="auto">
            <a:xfrm>
              <a:off x="8326438" y="5013176"/>
              <a:ext cx="495300"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21" name="Freeform 16"/>
            <p:cNvSpPr>
              <a:spLocks noEditPoints="1"/>
            </p:cNvSpPr>
            <p:nvPr/>
          </p:nvSpPr>
          <p:spPr bwMode="auto">
            <a:xfrm>
              <a:off x="8443913" y="5125889"/>
              <a:ext cx="279400" cy="284163"/>
            </a:xfrm>
            <a:custGeom>
              <a:avLst/>
              <a:gdLst>
                <a:gd name="T0" fmla="*/ 324 w 358"/>
                <a:gd name="T1" fmla="*/ 306 h 355"/>
                <a:gd name="T2" fmla="*/ 287 w 358"/>
                <a:gd name="T3" fmla="*/ 306 h 355"/>
                <a:gd name="T4" fmla="*/ 235 w 358"/>
                <a:gd name="T5" fmla="*/ 207 h 355"/>
                <a:gd name="T6" fmla="*/ 229 w 358"/>
                <a:gd name="T7" fmla="*/ 226 h 355"/>
                <a:gd name="T8" fmla="*/ 201 w 358"/>
                <a:gd name="T9" fmla="*/ 248 h 355"/>
                <a:gd name="T10" fmla="*/ 294 w 358"/>
                <a:gd name="T11" fmla="*/ 351 h 355"/>
                <a:gd name="T12" fmla="*/ 353 w 358"/>
                <a:gd name="T13" fmla="*/ 311 h 355"/>
                <a:gd name="T14" fmla="*/ 310 w 358"/>
                <a:gd name="T15" fmla="*/ 265 h 355"/>
                <a:gd name="T16" fmla="*/ 244 w 358"/>
                <a:gd name="T17" fmla="*/ 211 h 355"/>
                <a:gd name="T18" fmla="*/ 129 w 358"/>
                <a:gd name="T19" fmla="*/ 126 h 355"/>
                <a:gd name="T20" fmla="*/ 149 w 358"/>
                <a:gd name="T21" fmla="*/ 121 h 355"/>
                <a:gd name="T22" fmla="*/ 154 w 358"/>
                <a:gd name="T23" fmla="*/ 102 h 355"/>
                <a:gd name="T24" fmla="*/ 159 w 358"/>
                <a:gd name="T25" fmla="*/ 83 h 355"/>
                <a:gd name="T26" fmla="*/ 69 w 358"/>
                <a:gd name="T27" fmla="*/ 8 h 355"/>
                <a:gd name="T28" fmla="*/ 57 w 358"/>
                <a:gd name="T29" fmla="*/ 101 h 355"/>
                <a:gd name="T30" fmla="*/ 0 w 358"/>
                <a:gd name="T31" fmla="*/ 77 h 355"/>
                <a:gd name="T32" fmla="*/ 106 w 358"/>
                <a:gd name="T33" fmla="*/ 153 h 355"/>
                <a:gd name="T34" fmla="*/ 120 w 358"/>
                <a:gd name="T35" fmla="*/ 136 h 355"/>
                <a:gd name="T36" fmla="*/ 345 w 358"/>
                <a:gd name="T37" fmla="*/ 35 h 355"/>
                <a:gd name="T38" fmla="*/ 297 w 358"/>
                <a:gd name="T39" fmla="*/ 1 h 355"/>
                <a:gd name="T40" fmla="*/ 168 w 358"/>
                <a:gd name="T41" fmla="*/ 116 h 355"/>
                <a:gd name="T42" fmla="*/ 150 w 358"/>
                <a:gd name="T43" fmla="*/ 142 h 355"/>
                <a:gd name="T44" fmla="*/ 134 w 358"/>
                <a:gd name="T45" fmla="*/ 150 h 355"/>
                <a:gd name="T46" fmla="*/ 136 w 358"/>
                <a:gd name="T47" fmla="*/ 199 h 355"/>
                <a:gd name="T48" fmla="*/ 32 w 358"/>
                <a:gd name="T49" fmla="*/ 289 h 355"/>
                <a:gd name="T50" fmla="*/ 20 w 358"/>
                <a:gd name="T51" fmla="*/ 355 h 355"/>
                <a:gd name="T52" fmla="*/ 74 w 358"/>
                <a:gd name="T53" fmla="*/ 301 h 355"/>
                <a:gd name="T54" fmla="*/ 159 w 358"/>
                <a:gd name="T55" fmla="*/ 222 h 355"/>
                <a:gd name="T56" fmla="*/ 206 w 358"/>
                <a:gd name="T57" fmla="*/ 222 h 355"/>
                <a:gd name="T58" fmla="*/ 220 w 358"/>
                <a:gd name="T59" fmla="*/ 192 h 355"/>
                <a:gd name="T60" fmla="*/ 240 w 358"/>
                <a:gd name="T61" fmla="*/ 188 h 355"/>
                <a:gd name="T62" fmla="*/ 345 w 358"/>
                <a:gd name="T63" fmla="*/ 3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10661650" y="332656"/>
            <a:ext cx="493712" cy="509588"/>
            <a:chOff x="8940801" y="5013176"/>
            <a:chExt cx="493712" cy="509588"/>
          </a:xfrm>
        </p:grpSpPr>
        <p:sp>
          <p:nvSpPr>
            <p:cNvPr id="17" name="Oval 12"/>
            <p:cNvSpPr>
              <a:spLocks noChangeArrowheads="1"/>
            </p:cNvSpPr>
            <p:nvPr/>
          </p:nvSpPr>
          <p:spPr bwMode="auto">
            <a:xfrm>
              <a:off x="8940801" y="5013176"/>
              <a:ext cx="493712"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22" name="Freeform 17"/>
            <p:cNvSpPr>
              <a:spLocks noEditPoints="1"/>
            </p:cNvSpPr>
            <p:nvPr/>
          </p:nvSpPr>
          <p:spPr bwMode="auto">
            <a:xfrm>
              <a:off x="9043988" y="5105251"/>
              <a:ext cx="300037" cy="330200"/>
            </a:xfrm>
            <a:custGeom>
              <a:avLst/>
              <a:gdLst>
                <a:gd name="T0" fmla="*/ 117 w 387"/>
                <a:gd name="T1" fmla="*/ 63 h 412"/>
                <a:gd name="T2" fmla="*/ 253 w 387"/>
                <a:gd name="T3" fmla="*/ 46 h 412"/>
                <a:gd name="T4" fmla="*/ 204 w 387"/>
                <a:gd name="T5" fmla="*/ 28 h 412"/>
                <a:gd name="T6" fmla="*/ 148 w 387"/>
                <a:gd name="T7" fmla="*/ 28 h 412"/>
                <a:gd name="T8" fmla="*/ 99 w 387"/>
                <a:gd name="T9" fmla="*/ 46 h 412"/>
                <a:gd name="T10" fmla="*/ 318 w 387"/>
                <a:gd name="T11" fmla="*/ 357 h 412"/>
                <a:gd name="T12" fmla="*/ 324 w 387"/>
                <a:gd name="T13" fmla="*/ 345 h 412"/>
                <a:gd name="T14" fmla="*/ 301 w 387"/>
                <a:gd name="T15" fmla="*/ 268 h 412"/>
                <a:gd name="T16" fmla="*/ 287 w 387"/>
                <a:gd name="T17" fmla="*/ 268 h 412"/>
                <a:gd name="T18" fmla="*/ 287 w 387"/>
                <a:gd name="T19" fmla="*/ 327 h 412"/>
                <a:gd name="T20" fmla="*/ 288 w 387"/>
                <a:gd name="T21" fmla="*/ 328 h 412"/>
                <a:gd name="T22" fmla="*/ 288 w 387"/>
                <a:gd name="T23" fmla="*/ 330 h 412"/>
                <a:gd name="T24" fmla="*/ 289 w 387"/>
                <a:gd name="T25" fmla="*/ 331 h 412"/>
                <a:gd name="T26" fmla="*/ 368 w 387"/>
                <a:gd name="T27" fmla="*/ 272 h 412"/>
                <a:gd name="T28" fmla="*/ 294 w 387"/>
                <a:gd name="T29" fmla="*/ 233 h 412"/>
                <a:gd name="T30" fmla="*/ 277 w 387"/>
                <a:gd name="T31" fmla="*/ 411 h 412"/>
                <a:gd name="T32" fmla="*/ 382 w 387"/>
                <a:gd name="T33" fmla="*/ 339 h 412"/>
                <a:gd name="T34" fmla="*/ 369 w 387"/>
                <a:gd name="T35" fmla="*/ 337 h 412"/>
                <a:gd name="T36" fmla="*/ 294 w 387"/>
                <a:gd name="T37" fmla="*/ 398 h 412"/>
                <a:gd name="T38" fmla="*/ 220 w 387"/>
                <a:gd name="T39" fmla="*/ 308 h 412"/>
                <a:gd name="T40" fmla="*/ 308 w 387"/>
                <a:gd name="T41" fmla="*/ 248 h 412"/>
                <a:gd name="T42" fmla="*/ 369 w 387"/>
                <a:gd name="T43" fmla="*/ 337 h 412"/>
                <a:gd name="T44" fmla="*/ 130 w 387"/>
                <a:gd name="T45" fmla="*/ 336 h 412"/>
                <a:gd name="T46" fmla="*/ 221 w 387"/>
                <a:gd name="T47" fmla="*/ 245 h 412"/>
                <a:gd name="T48" fmla="*/ 240 w 387"/>
                <a:gd name="T49" fmla="*/ 231 h 412"/>
                <a:gd name="T50" fmla="*/ 334 w 387"/>
                <a:gd name="T51" fmla="*/ 140 h 412"/>
                <a:gd name="T52" fmla="*/ 338 w 387"/>
                <a:gd name="T53" fmla="*/ 226 h 412"/>
                <a:gd name="T54" fmla="*/ 352 w 387"/>
                <a:gd name="T55" fmla="*/ 231 h 412"/>
                <a:gd name="T56" fmla="*/ 352 w 387"/>
                <a:gd name="T57" fmla="*/ 95 h 412"/>
                <a:gd name="T58" fmla="*/ 19 w 387"/>
                <a:gd name="T59" fmla="*/ 77 h 412"/>
                <a:gd name="T60" fmla="*/ 0 w 387"/>
                <a:gd name="T61" fmla="*/ 144 h 412"/>
                <a:gd name="T62" fmla="*/ 0 w 387"/>
                <a:gd name="T63" fmla="*/ 245 h 412"/>
                <a:gd name="T64" fmla="*/ 0 w 387"/>
                <a:gd name="T65" fmla="*/ 343 h 412"/>
                <a:gd name="T66" fmla="*/ 195 w 387"/>
                <a:gd name="T67" fmla="*/ 361 h 412"/>
                <a:gd name="T68" fmla="*/ 15 w 387"/>
                <a:gd name="T69" fmla="*/ 144 h 412"/>
                <a:gd name="T70" fmla="*/ 19 w 387"/>
                <a:gd name="T71" fmla="*/ 140 h 412"/>
                <a:gd name="T72" fmla="*/ 115 w 387"/>
                <a:gd name="T73" fmla="*/ 231 h 412"/>
                <a:gd name="T74" fmla="*/ 15 w 387"/>
                <a:gd name="T75" fmla="*/ 144 h 412"/>
                <a:gd name="T76" fmla="*/ 115 w 387"/>
                <a:gd name="T77" fmla="*/ 245 h 412"/>
                <a:gd name="T78" fmla="*/ 19 w 387"/>
                <a:gd name="T79" fmla="*/ 336 h 412"/>
                <a:gd name="T80" fmla="*/ 15 w 387"/>
                <a:gd name="T81" fmla="*/ 245 h 412"/>
                <a:gd name="T82" fmla="*/ 130 w 387"/>
                <a:gd name="T83" fmla="*/ 231 h 412"/>
                <a:gd name="T84" fmla="*/ 130 w 387"/>
                <a:gd name="T85" fmla="*/ 140 h 412"/>
                <a:gd name="T86" fmla="*/ 226 w 387"/>
                <a:gd name="T87" fmla="*/ 231 h 412"/>
                <a:gd name="T88" fmla="*/ 233 w 387"/>
                <a:gd name="T89" fmla="*/ 95 h 412"/>
                <a:gd name="T90" fmla="*/ 246 w 387"/>
                <a:gd name="T91" fmla="*/ 107 h 412"/>
                <a:gd name="T92" fmla="*/ 221 w 387"/>
                <a:gd name="T93" fmla="*/ 107 h 412"/>
                <a:gd name="T94" fmla="*/ 123 w 387"/>
                <a:gd name="T95" fmla="*/ 95 h 412"/>
                <a:gd name="T96" fmla="*/ 135 w 387"/>
                <a:gd name="T97" fmla="*/ 107 h 412"/>
                <a:gd name="T98" fmla="*/ 110 w 387"/>
                <a:gd name="T99" fmla="*/ 10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7" h="412">
                  <a:moveTo>
                    <a:pt x="99" y="46"/>
                  </a:moveTo>
                  <a:cubicBezTo>
                    <a:pt x="99" y="55"/>
                    <a:pt x="107" y="63"/>
                    <a:pt x="117" y="63"/>
                  </a:cubicBezTo>
                  <a:lnTo>
                    <a:pt x="236" y="63"/>
                  </a:lnTo>
                  <a:cubicBezTo>
                    <a:pt x="246" y="63"/>
                    <a:pt x="253" y="55"/>
                    <a:pt x="253" y="46"/>
                  </a:cubicBezTo>
                  <a:cubicBezTo>
                    <a:pt x="253" y="36"/>
                    <a:pt x="246" y="28"/>
                    <a:pt x="236" y="28"/>
                  </a:cubicBezTo>
                  <a:lnTo>
                    <a:pt x="204" y="28"/>
                  </a:lnTo>
                  <a:cubicBezTo>
                    <a:pt x="204" y="13"/>
                    <a:pt x="192" y="0"/>
                    <a:pt x="176" y="0"/>
                  </a:cubicBezTo>
                  <a:cubicBezTo>
                    <a:pt x="161" y="0"/>
                    <a:pt x="148" y="13"/>
                    <a:pt x="148" y="28"/>
                  </a:cubicBezTo>
                  <a:lnTo>
                    <a:pt x="117" y="28"/>
                  </a:lnTo>
                  <a:cubicBezTo>
                    <a:pt x="107" y="28"/>
                    <a:pt x="99" y="36"/>
                    <a:pt x="99" y="46"/>
                  </a:cubicBezTo>
                  <a:close/>
                  <a:moveTo>
                    <a:pt x="313" y="355"/>
                  </a:moveTo>
                  <a:cubicBezTo>
                    <a:pt x="315" y="356"/>
                    <a:pt x="317" y="357"/>
                    <a:pt x="318" y="357"/>
                  </a:cubicBezTo>
                  <a:cubicBezTo>
                    <a:pt x="320" y="357"/>
                    <a:pt x="322" y="356"/>
                    <a:pt x="324" y="355"/>
                  </a:cubicBezTo>
                  <a:cubicBezTo>
                    <a:pt x="326" y="352"/>
                    <a:pt x="326" y="348"/>
                    <a:pt x="324" y="345"/>
                  </a:cubicBezTo>
                  <a:lnTo>
                    <a:pt x="301" y="323"/>
                  </a:lnTo>
                  <a:lnTo>
                    <a:pt x="301" y="268"/>
                  </a:lnTo>
                  <a:cubicBezTo>
                    <a:pt x="301" y="264"/>
                    <a:pt x="298" y="260"/>
                    <a:pt x="294" y="260"/>
                  </a:cubicBezTo>
                  <a:cubicBezTo>
                    <a:pt x="290" y="260"/>
                    <a:pt x="287" y="264"/>
                    <a:pt x="287" y="268"/>
                  </a:cubicBezTo>
                  <a:lnTo>
                    <a:pt x="287" y="326"/>
                  </a:lnTo>
                  <a:cubicBezTo>
                    <a:pt x="287" y="326"/>
                    <a:pt x="287" y="327"/>
                    <a:pt x="287" y="327"/>
                  </a:cubicBezTo>
                  <a:cubicBezTo>
                    <a:pt x="287" y="327"/>
                    <a:pt x="287" y="327"/>
                    <a:pt x="287" y="328"/>
                  </a:cubicBezTo>
                  <a:cubicBezTo>
                    <a:pt x="287" y="328"/>
                    <a:pt x="287" y="328"/>
                    <a:pt x="288" y="328"/>
                  </a:cubicBezTo>
                  <a:cubicBezTo>
                    <a:pt x="288" y="329"/>
                    <a:pt x="288" y="329"/>
                    <a:pt x="288" y="329"/>
                  </a:cubicBezTo>
                  <a:cubicBezTo>
                    <a:pt x="288" y="329"/>
                    <a:pt x="288" y="329"/>
                    <a:pt x="288" y="330"/>
                  </a:cubicBezTo>
                  <a:cubicBezTo>
                    <a:pt x="288" y="330"/>
                    <a:pt x="289" y="330"/>
                    <a:pt x="289" y="331"/>
                  </a:cubicBezTo>
                  <a:cubicBezTo>
                    <a:pt x="289" y="331"/>
                    <a:pt x="289" y="331"/>
                    <a:pt x="289" y="331"/>
                  </a:cubicBezTo>
                  <a:lnTo>
                    <a:pt x="313" y="355"/>
                  </a:lnTo>
                  <a:close/>
                  <a:moveTo>
                    <a:pt x="368" y="272"/>
                  </a:moveTo>
                  <a:cubicBezTo>
                    <a:pt x="355" y="252"/>
                    <a:pt x="335" y="239"/>
                    <a:pt x="311" y="234"/>
                  </a:cubicBezTo>
                  <a:cubicBezTo>
                    <a:pt x="305" y="233"/>
                    <a:pt x="300" y="233"/>
                    <a:pt x="294" y="233"/>
                  </a:cubicBezTo>
                  <a:cubicBezTo>
                    <a:pt x="251" y="233"/>
                    <a:pt x="214" y="264"/>
                    <a:pt x="206" y="306"/>
                  </a:cubicBezTo>
                  <a:cubicBezTo>
                    <a:pt x="197" y="354"/>
                    <a:pt x="229" y="401"/>
                    <a:pt x="277" y="411"/>
                  </a:cubicBezTo>
                  <a:cubicBezTo>
                    <a:pt x="283" y="412"/>
                    <a:pt x="289" y="412"/>
                    <a:pt x="294" y="412"/>
                  </a:cubicBezTo>
                  <a:cubicBezTo>
                    <a:pt x="337" y="412"/>
                    <a:pt x="374" y="382"/>
                    <a:pt x="382" y="339"/>
                  </a:cubicBezTo>
                  <a:cubicBezTo>
                    <a:pt x="387" y="316"/>
                    <a:pt x="382" y="292"/>
                    <a:pt x="368" y="272"/>
                  </a:cubicBezTo>
                  <a:close/>
                  <a:moveTo>
                    <a:pt x="369" y="337"/>
                  </a:moveTo>
                  <a:lnTo>
                    <a:pt x="369" y="337"/>
                  </a:lnTo>
                  <a:cubicBezTo>
                    <a:pt x="362" y="372"/>
                    <a:pt x="330" y="398"/>
                    <a:pt x="294" y="398"/>
                  </a:cubicBezTo>
                  <a:cubicBezTo>
                    <a:pt x="289" y="398"/>
                    <a:pt x="285" y="398"/>
                    <a:pt x="280" y="397"/>
                  </a:cubicBezTo>
                  <a:cubicBezTo>
                    <a:pt x="239" y="389"/>
                    <a:pt x="212" y="349"/>
                    <a:pt x="220" y="308"/>
                  </a:cubicBezTo>
                  <a:cubicBezTo>
                    <a:pt x="227" y="273"/>
                    <a:pt x="258" y="247"/>
                    <a:pt x="294" y="247"/>
                  </a:cubicBezTo>
                  <a:cubicBezTo>
                    <a:pt x="299" y="247"/>
                    <a:pt x="304" y="247"/>
                    <a:pt x="308" y="248"/>
                  </a:cubicBezTo>
                  <a:cubicBezTo>
                    <a:pt x="328" y="252"/>
                    <a:pt x="345" y="263"/>
                    <a:pt x="357" y="280"/>
                  </a:cubicBezTo>
                  <a:cubicBezTo>
                    <a:pt x="368" y="297"/>
                    <a:pt x="372" y="317"/>
                    <a:pt x="369" y="337"/>
                  </a:cubicBezTo>
                  <a:close/>
                  <a:moveTo>
                    <a:pt x="189" y="336"/>
                  </a:moveTo>
                  <a:lnTo>
                    <a:pt x="130" y="336"/>
                  </a:lnTo>
                  <a:lnTo>
                    <a:pt x="130" y="245"/>
                  </a:lnTo>
                  <a:lnTo>
                    <a:pt x="221" y="245"/>
                  </a:lnTo>
                  <a:cubicBezTo>
                    <a:pt x="227" y="240"/>
                    <a:pt x="234" y="235"/>
                    <a:pt x="241" y="231"/>
                  </a:cubicBezTo>
                  <a:lnTo>
                    <a:pt x="240" y="231"/>
                  </a:lnTo>
                  <a:lnTo>
                    <a:pt x="240" y="140"/>
                  </a:lnTo>
                  <a:lnTo>
                    <a:pt x="334" y="140"/>
                  </a:lnTo>
                  <a:cubicBezTo>
                    <a:pt x="336" y="140"/>
                    <a:pt x="338" y="142"/>
                    <a:pt x="338" y="144"/>
                  </a:cubicBezTo>
                  <a:lnTo>
                    <a:pt x="338" y="226"/>
                  </a:lnTo>
                  <a:cubicBezTo>
                    <a:pt x="343" y="228"/>
                    <a:pt x="348" y="231"/>
                    <a:pt x="352" y="234"/>
                  </a:cubicBezTo>
                  <a:lnTo>
                    <a:pt x="352" y="231"/>
                  </a:lnTo>
                  <a:lnTo>
                    <a:pt x="352" y="144"/>
                  </a:lnTo>
                  <a:lnTo>
                    <a:pt x="352" y="95"/>
                  </a:lnTo>
                  <a:cubicBezTo>
                    <a:pt x="352" y="85"/>
                    <a:pt x="344" y="77"/>
                    <a:pt x="334" y="77"/>
                  </a:cubicBezTo>
                  <a:lnTo>
                    <a:pt x="19" y="77"/>
                  </a:lnTo>
                  <a:cubicBezTo>
                    <a:pt x="8" y="77"/>
                    <a:pt x="0" y="85"/>
                    <a:pt x="0" y="95"/>
                  </a:cubicBezTo>
                  <a:lnTo>
                    <a:pt x="0" y="144"/>
                  </a:lnTo>
                  <a:lnTo>
                    <a:pt x="0" y="231"/>
                  </a:lnTo>
                  <a:lnTo>
                    <a:pt x="0" y="245"/>
                  </a:lnTo>
                  <a:lnTo>
                    <a:pt x="0" y="332"/>
                  </a:lnTo>
                  <a:lnTo>
                    <a:pt x="0" y="343"/>
                  </a:lnTo>
                  <a:cubicBezTo>
                    <a:pt x="0" y="353"/>
                    <a:pt x="8" y="361"/>
                    <a:pt x="19" y="361"/>
                  </a:cubicBezTo>
                  <a:lnTo>
                    <a:pt x="195" y="361"/>
                  </a:lnTo>
                  <a:cubicBezTo>
                    <a:pt x="192" y="353"/>
                    <a:pt x="190" y="345"/>
                    <a:pt x="189" y="336"/>
                  </a:cubicBezTo>
                  <a:close/>
                  <a:moveTo>
                    <a:pt x="15" y="144"/>
                  </a:moveTo>
                  <a:lnTo>
                    <a:pt x="15" y="144"/>
                  </a:lnTo>
                  <a:cubicBezTo>
                    <a:pt x="15" y="142"/>
                    <a:pt x="16" y="140"/>
                    <a:pt x="19" y="140"/>
                  </a:cubicBezTo>
                  <a:lnTo>
                    <a:pt x="115" y="140"/>
                  </a:lnTo>
                  <a:lnTo>
                    <a:pt x="115" y="231"/>
                  </a:lnTo>
                  <a:lnTo>
                    <a:pt x="15" y="231"/>
                  </a:lnTo>
                  <a:lnTo>
                    <a:pt x="15" y="144"/>
                  </a:lnTo>
                  <a:close/>
                  <a:moveTo>
                    <a:pt x="115" y="245"/>
                  </a:moveTo>
                  <a:lnTo>
                    <a:pt x="115" y="245"/>
                  </a:lnTo>
                  <a:lnTo>
                    <a:pt x="115" y="336"/>
                  </a:lnTo>
                  <a:lnTo>
                    <a:pt x="19" y="336"/>
                  </a:lnTo>
                  <a:cubicBezTo>
                    <a:pt x="16" y="336"/>
                    <a:pt x="15" y="334"/>
                    <a:pt x="15" y="332"/>
                  </a:cubicBezTo>
                  <a:lnTo>
                    <a:pt x="15" y="245"/>
                  </a:lnTo>
                  <a:lnTo>
                    <a:pt x="115" y="245"/>
                  </a:lnTo>
                  <a:close/>
                  <a:moveTo>
                    <a:pt x="130" y="231"/>
                  </a:moveTo>
                  <a:lnTo>
                    <a:pt x="130" y="231"/>
                  </a:lnTo>
                  <a:lnTo>
                    <a:pt x="130" y="140"/>
                  </a:lnTo>
                  <a:lnTo>
                    <a:pt x="226" y="140"/>
                  </a:lnTo>
                  <a:lnTo>
                    <a:pt x="226" y="231"/>
                  </a:lnTo>
                  <a:lnTo>
                    <a:pt x="130" y="231"/>
                  </a:lnTo>
                  <a:close/>
                  <a:moveTo>
                    <a:pt x="233" y="95"/>
                  </a:moveTo>
                  <a:lnTo>
                    <a:pt x="233" y="95"/>
                  </a:lnTo>
                  <a:cubicBezTo>
                    <a:pt x="240" y="95"/>
                    <a:pt x="246" y="101"/>
                    <a:pt x="246" y="107"/>
                  </a:cubicBezTo>
                  <a:cubicBezTo>
                    <a:pt x="246" y="114"/>
                    <a:pt x="240" y="120"/>
                    <a:pt x="233" y="120"/>
                  </a:cubicBezTo>
                  <a:cubicBezTo>
                    <a:pt x="226" y="120"/>
                    <a:pt x="221" y="114"/>
                    <a:pt x="221" y="107"/>
                  </a:cubicBezTo>
                  <a:cubicBezTo>
                    <a:pt x="221" y="101"/>
                    <a:pt x="226" y="95"/>
                    <a:pt x="233" y="95"/>
                  </a:cubicBezTo>
                  <a:close/>
                  <a:moveTo>
                    <a:pt x="123" y="95"/>
                  </a:moveTo>
                  <a:lnTo>
                    <a:pt x="123" y="95"/>
                  </a:lnTo>
                  <a:cubicBezTo>
                    <a:pt x="129" y="95"/>
                    <a:pt x="135" y="101"/>
                    <a:pt x="135" y="107"/>
                  </a:cubicBezTo>
                  <a:cubicBezTo>
                    <a:pt x="135" y="114"/>
                    <a:pt x="129" y="120"/>
                    <a:pt x="123" y="120"/>
                  </a:cubicBezTo>
                  <a:cubicBezTo>
                    <a:pt x="116" y="120"/>
                    <a:pt x="110" y="114"/>
                    <a:pt x="110" y="107"/>
                  </a:cubicBezTo>
                  <a:cubicBezTo>
                    <a:pt x="110" y="101"/>
                    <a:pt x="116" y="95"/>
                    <a:pt x="123" y="9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1" name="组合 40"/>
          <p:cNvGrpSpPr/>
          <p:nvPr/>
        </p:nvGrpSpPr>
        <p:grpSpPr>
          <a:xfrm>
            <a:off x="11280775" y="332656"/>
            <a:ext cx="495300" cy="509588"/>
            <a:chOff x="9559926" y="5013176"/>
            <a:chExt cx="495300" cy="509588"/>
          </a:xfrm>
        </p:grpSpPr>
        <p:sp>
          <p:nvSpPr>
            <p:cNvPr id="18" name="Oval 13"/>
            <p:cNvSpPr>
              <a:spLocks noChangeArrowheads="1"/>
            </p:cNvSpPr>
            <p:nvPr/>
          </p:nvSpPr>
          <p:spPr bwMode="auto">
            <a:xfrm>
              <a:off x="9559926" y="5013176"/>
              <a:ext cx="495300"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23" name="Freeform 18"/>
            <p:cNvSpPr>
              <a:spLocks noEditPoints="1"/>
            </p:cNvSpPr>
            <p:nvPr/>
          </p:nvSpPr>
          <p:spPr bwMode="auto">
            <a:xfrm>
              <a:off x="9685338" y="5114776"/>
              <a:ext cx="300037" cy="290513"/>
            </a:xfrm>
            <a:custGeom>
              <a:avLst/>
              <a:gdLst>
                <a:gd name="T0" fmla="*/ 13 w 387"/>
                <a:gd name="T1" fmla="*/ 287 h 362"/>
                <a:gd name="T2" fmla="*/ 276 w 387"/>
                <a:gd name="T3" fmla="*/ 215 h 362"/>
                <a:gd name="T4" fmla="*/ 253 w 387"/>
                <a:gd name="T5" fmla="*/ 297 h 362"/>
                <a:gd name="T6" fmla="*/ 245 w 387"/>
                <a:gd name="T7" fmla="*/ 226 h 362"/>
                <a:gd name="T8" fmla="*/ 245 w 387"/>
                <a:gd name="T9" fmla="*/ 163 h 362"/>
                <a:gd name="T10" fmla="*/ 238 w 387"/>
                <a:gd name="T11" fmla="*/ 166 h 362"/>
                <a:gd name="T12" fmla="*/ 244 w 387"/>
                <a:gd name="T13" fmla="*/ 175 h 362"/>
                <a:gd name="T14" fmla="*/ 250 w 387"/>
                <a:gd name="T15" fmla="*/ 173 h 362"/>
                <a:gd name="T16" fmla="*/ 214 w 387"/>
                <a:gd name="T17" fmla="*/ 181 h 362"/>
                <a:gd name="T18" fmla="*/ 217 w 387"/>
                <a:gd name="T19" fmla="*/ 193 h 362"/>
                <a:gd name="T20" fmla="*/ 221 w 387"/>
                <a:gd name="T21" fmla="*/ 189 h 362"/>
                <a:gd name="T22" fmla="*/ 195 w 387"/>
                <a:gd name="T23" fmla="*/ 205 h 362"/>
                <a:gd name="T24" fmla="*/ 192 w 387"/>
                <a:gd name="T25" fmla="*/ 211 h 362"/>
                <a:gd name="T26" fmla="*/ 201 w 387"/>
                <a:gd name="T27" fmla="*/ 216 h 362"/>
                <a:gd name="T28" fmla="*/ 204 w 387"/>
                <a:gd name="T29" fmla="*/ 210 h 362"/>
                <a:gd name="T30" fmla="*/ 183 w 387"/>
                <a:gd name="T31" fmla="*/ 240 h 362"/>
                <a:gd name="T32" fmla="*/ 193 w 387"/>
                <a:gd name="T33" fmla="*/ 247 h 362"/>
                <a:gd name="T34" fmla="*/ 194 w 387"/>
                <a:gd name="T35" fmla="*/ 241 h 362"/>
                <a:gd name="T36" fmla="*/ 185 w 387"/>
                <a:gd name="T37" fmla="*/ 270 h 362"/>
                <a:gd name="T38" fmla="*/ 187 w 387"/>
                <a:gd name="T39" fmla="*/ 277 h 362"/>
                <a:gd name="T40" fmla="*/ 196 w 387"/>
                <a:gd name="T41" fmla="*/ 273 h 362"/>
                <a:gd name="T42" fmla="*/ 195 w 387"/>
                <a:gd name="T43" fmla="*/ 267 h 362"/>
                <a:gd name="T44" fmla="*/ 200 w 387"/>
                <a:gd name="T45" fmla="*/ 304 h 362"/>
                <a:gd name="T46" fmla="*/ 212 w 387"/>
                <a:gd name="T47" fmla="*/ 302 h 362"/>
                <a:gd name="T48" fmla="*/ 208 w 387"/>
                <a:gd name="T49" fmla="*/ 297 h 362"/>
                <a:gd name="T50" fmla="*/ 221 w 387"/>
                <a:gd name="T51" fmla="*/ 325 h 362"/>
                <a:gd name="T52" fmla="*/ 227 w 387"/>
                <a:gd name="T53" fmla="*/ 329 h 362"/>
                <a:gd name="T54" fmla="*/ 232 w 387"/>
                <a:gd name="T55" fmla="*/ 320 h 362"/>
                <a:gd name="T56" fmla="*/ 227 w 387"/>
                <a:gd name="T57" fmla="*/ 316 h 362"/>
                <a:gd name="T58" fmla="*/ 254 w 387"/>
                <a:gd name="T59" fmla="*/ 340 h 362"/>
                <a:gd name="T60" fmla="*/ 261 w 387"/>
                <a:gd name="T61" fmla="*/ 342 h 362"/>
                <a:gd name="T62" fmla="*/ 257 w 387"/>
                <a:gd name="T63" fmla="*/ 330 h 362"/>
                <a:gd name="T64" fmla="*/ 284 w 387"/>
                <a:gd name="T65" fmla="*/ 342 h 362"/>
                <a:gd name="T66" fmla="*/ 291 w 387"/>
                <a:gd name="T67" fmla="*/ 341 h 362"/>
                <a:gd name="T68" fmla="*/ 290 w 387"/>
                <a:gd name="T69" fmla="*/ 331 h 362"/>
                <a:gd name="T70" fmla="*/ 284 w 387"/>
                <a:gd name="T71" fmla="*/ 332 h 362"/>
                <a:gd name="T72" fmla="*/ 319 w 387"/>
                <a:gd name="T73" fmla="*/ 332 h 362"/>
                <a:gd name="T74" fmla="*/ 325 w 387"/>
                <a:gd name="T75" fmla="*/ 328 h 362"/>
                <a:gd name="T76" fmla="*/ 315 w 387"/>
                <a:gd name="T77" fmla="*/ 321 h 362"/>
                <a:gd name="T78" fmla="*/ 343 w 387"/>
                <a:gd name="T79" fmla="*/ 313 h 362"/>
                <a:gd name="T80" fmla="*/ 347 w 387"/>
                <a:gd name="T81" fmla="*/ 308 h 362"/>
                <a:gd name="T82" fmla="*/ 340 w 387"/>
                <a:gd name="T83" fmla="*/ 300 h 362"/>
                <a:gd name="T84" fmla="*/ 336 w 387"/>
                <a:gd name="T85" fmla="*/ 305 h 362"/>
                <a:gd name="T86" fmla="*/ 362 w 387"/>
                <a:gd name="T87" fmla="*/ 282 h 362"/>
                <a:gd name="T88" fmla="*/ 364 w 387"/>
                <a:gd name="T89" fmla="*/ 275 h 362"/>
                <a:gd name="T90" fmla="*/ 352 w 387"/>
                <a:gd name="T91" fmla="*/ 276 h 362"/>
                <a:gd name="T92" fmla="*/ 367 w 387"/>
                <a:gd name="T93" fmla="*/ 252 h 362"/>
                <a:gd name="T94" fmla="*/ 367 w 387"/>
                <a:gd name="T95" fmla="*/ 245 h 362"/>
                <a:gd name="T96" fmla="*/ 356 w 387"/>
                <a:gd name="T97" fmla="*/ 244 h 362"/>
                <a:gd name="T98" fmla="*/ 356 w 387"/>
                <a:gd name="T99" fmla="*/ 250 h 362"/>
                <a:gd name="T100" fmla="*/ 360 w 387"/>
                <a:gd name="T101" fmla="*/ 215 h 362"/>
                <a:gd name="T102" fmla="*/ 357 w 387"/>
                <a:gd name="T103" fmla="*/ 208 h 362"/>
                <a:gd name="T104" fmla="*/ 350 w 387"/>
                <a:gd name="T105" fmla="*/ 218 h 362"/>
                <a:gd name="T106" fmla="*/ 344 w 387"/>
                <a:gd name="T107" fmla="*/ 190 h 362"/>
                <a:gd name="T108" fmla="*/ 340 w 387"/>
                <a:gd name="T109" fmla="*/ 185 h 362"/>
                <a:gd name="T110" fmla="*/ 331 w 387"/>
                <a:gd name="T111" fmla="*/ 191 h 362"/>
                <a:gd name="T112" fmla="*/ 335 w 387"/>
                <a:gd name="T113" fmla="*/ 196 h 362"/>
                <a:gd name="T114" fmla="*/ 315 w 387"/>
                <a:gd name="T115" fmla="*/ 168 h 362"/>
                <a:gd name="T116" fmla="*/ 309 w 387"/>
                <a:gd name="T117" fmla="*/ 165 h 362"/>
                <a:gd name="T118" fmla="*/ 308 w 387"/>
                <a:gd name="T119" fmla="*/ 176 h 362"/>
                <a:gd name="T120" fmla="*/ 275 w 387"/>
                <a:gd name="T121" fmla="*/ 138 h 362"/>
                <a:gd name="T122" fmla="*/ 215 w 387"/>
                <a:gd name="T123" fmla="*/ 5 h 362"/>
                <a:gd name="T124" fmla="*/ 18 w 387"/>
                <a:gd name="T125" fmla="*/ 9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7" h="362">
                  <a:moveTo>
                    <a:pt x="30" y="269"/>
                  </a:moveTo>
                  <a:cubicBezTo>
                    <a:pt x="50" y="267"/>
                    <a:pt x="69" y="266"/>
                    <a:pt x="88" y="265"/>
                  </a:cubicBezTo>
                  <a:cubicBezTo>
                    <a:pt x="76" y="265"/>
                    <a:pt x="65" y="264"/>
                    <a:pt x="53" y="262"/>
                  </a:cubicBezTo>
                  <a:cubicBezTo>
                    <a:pt x="43" y="261"/>
                    <a:pt x="35" y="254"/>
                    <a:pt x="35" y="244"/>
                  </a:cubicBezTo>
                  <a:cubicBezTo>
                    <a:pt x="35" y="230"/>
                    <a:pt x="35" y="215"/>
                    <a:pt x="35" y="201"/>
                  </a:cubicBezTo>
                  <a:cubicBezTo>
                    <a:pt x="35" y="191"/>
                    <a:pt x="43" y="184"/>
                    <a:pt x="53" y="183"/>
                  </a:cubicBezTo>
                  <a:cubicBezTo>
                    <a:pt x="89" y="180"/>
                    <a:pt x="124" y="178"/>
                    <a:pt x="160" y="179"/>
                  </a:cubicBezTo>
                  <a:cubicBezTo>
                    <a:pt x="147" y="200"/>
                    <a:pt x="140" y="224"/>
                    <a:pt x="140" y="250"/>
                  </a:cubicBezTo>
                  <a:cubicBezTo>
                    <a:pt x="140" y="288"/>
                    <a:pt x="155" y="322"/>
                    <a:pt x="179" y="346"/>
                  </a:cubicBezTo>
                  <a:cubicBezTo>
                    <a:pt x="181" y="347"/>
                    <a:pt x="182" y="349"/>
                    <a:pt x="184" y="350"/>
                  </a:cubicBezTo>
                  <a:cubicBezTo>
                    <a:pt x="133" y="355"/>
                    <a:pt x="82" y="354"/>
                    <a:pt x="30" y="348"/>
                  </a:cubicBezTo>
                  <a:cubicBezTo>
                    <a:pt x="21" y="347"/>
                    <a:pt x="13" y="340"/>
                    <a:pt x="13" y="330"/>
                  </a:cubicBezTo>
                  <a:cubicBezTo>
                    <a:pt x="13" y="316"/>
                    <a:pt x="13" y="301"/>
                    <a:pt x="13" y="287"/>
                  </a:cubicBezTo>
                  <a:cubicBezTo>
                    <a:pt x="13" y="277"/>
                    <a:pt x="21" y="270"/>
                    <a:pt x="30" y="269"/>
                  </a:cubicBezTo>
                  <a:close/>
                  <a:moveTo>
                    <a:pt x="266" y="159"/>
                  </a:moveTo>
                  <a:lnTo>
                    <a:pt x="266" y="159"/>
                  </a:lnTo>
                  <a:cubicBezTo>
                    <a:pt x="273" y="158"/>
                    <a:pt x="281" y="157"/>
                    <a:pt x="288" y="159"/>
                  </a:cubicBezTo>
                  <a:cubicBezTo>
                    <a:pt x="287" y="163"/>
                    <a:pt x="287" y="167"/>
                    <a:pt x="287" y="171"/>
                  </a:cubicBezTo>
                  <a:cubicBezTo>
                    <a:pt x="280" y="170"/>
                    <a:pt x="273" y="170"/>
                    <a:pt x="267" y="171"/>
                  </a:cubicBezTo>
                  <a:cubicBezTo>
                    <a:pt x="267" y="167"/>
                    <a:pt x="266" y="163"/>
                    <a:pt x="266" y="159"/>
                  </a:cubicBezTo>
                  <a:close/>
                  <a:moveTo>
                    <a:pt x="307" y="231"/>
                  </a:moveTo>
                  <a:lnTo>
                    <a:pt x="307" y="231"/>
                  </a:lnTo>
                  <a:lnTo>
                    <a:pt x="281" y="231"/>
                  </a:lnTo>
                  <a:lnTo>
                    <a:pt x="281" y="226"/>
                  </a:lnTo>
                  <a:cubicBezTo>
                    <a:pt x="281" y="222"/>
                    <a:pt x="280" y="219"/>
                    <a:pt x="280" y="217"/>
                  </a:cubicBezTo>
                  <a:cubicBezTo>
                    <a:pt x="279" y="216"/>
                    <a:pt x="278" y="215"/>
                    <a:pt x="276" y="215"/>
                  </a:cubicBezTo>
                  <a:cubicBezTo>
                    <a:pt x="274" y="215"/>
                    <a:pt x="273" y="216"/>
                    <a:pt x="272" y="217"/>
                  </a:cubicBezTo>
                  <a:cubicBezTo>
                    <a:pt x="272" y="218"/>
                    <a:pt x="271" y="220"/>
                    <a:pt x="271" y="223"/>
                  </a:cubicBezTo>
                  <a:cubicBezTo>
                    <a:pt x="271" y="227"/>
                    <a:pt x="272" y="230"/>
                    <a:pt x="274" y="231"/>
                  </a:cubicBezTo>
                  <a:cubicBezTo>
                    <a:pt x="275" y="233"/>
                    <a:pt x="280" y="236"/>
                    <a:pt x="288" y="241"/>
                  </a:cubicBezTo>
                  <a:cubicBezTo>
                    <a:pt x="294" y="245"/>
                    <a:pt x="299" y="248"/>
                    <a:pt x="301" y="250"/>
                  </a:cubicBezTo>
                  <a:cubicBezTo>
                    <a:pt x="304" y="252"/>
                    <a:pt x="306" y="255"/>
                    <a:pt x="307" y="259"/>
                  </a:cubicBezTo>
                  <a:cubicBezTo>
                    <a:pt x="309" y="263"/>
                    <a:pt x="310" y="268"/>
                    <a:pt x="310" y="274"/>
                  </a:cubicBezTo>
                  <a:cubicBezTo>
                    <a:pt x="310" y="283"/>
                    <a:pt x="308" y="290"/>
                    <a:pt x="303" y="295"/>
                  </a:cubicBezTo>
                  <a:cubicBezTo>
                    <a:pt x="299" y="301"/>
                    <a:pt x="292" y="304"/>
                    <a:pt x="283" y="305"/>
                  </a:cubicBezTo>
                  <a:lnTo>
                    <a:pt x="283" y="315"/>
                  </a:lnTo>
                  <a:lnTo>
                    <a:pt x="271" y="315"/>
                  </a:lnTo>
                  <a:lnTo>
                    <a:pt x="271" y="305"/>
                  </a:lnTo>
                  <a:cubicBezTo>
                    <a:pt x="264" y="304"/>
                    <a:pt x="258" y="302"/>
                    <a:pt x="253" y="297"/>
                  </a:cubicBezTo>
                  <a:cubicBezTo>
                    <a:pt x="248" y="292"/>
                    <a:pt x="245" y="284"/>
                    <a:pt x="245" y="272"/>
                  </a:cubicBezTo>
                  <a:lnTo>
                    <a:pt x="245" y="267"/>
                  </a:lnTo>
                  <a:lnTo>
                    <a:pt x="271" y="267"/>
                  </a:lnTo>
                  <a:lnTo>
                    <a:pt x="271" y="274"/>
                  </a:lnTo>
                  <a:cubicBezTo>
                    <a:pt x="271" y="281"/>
                    <a:pt x="271" y="285"/>
                    <a:pt x="272" y="287"/>
                  </a:cubicBezTo>
                  <a:cubicBezTo>
                    <a:pt x="272" y="288"/>
                    <a:pt x="274" y="289"/>
                    <a:pt x="276" y="289"/>
                  </a:cubicBezTo>
                  <a:cubicBezTo>
                    <a:pt x="277" y="289"/>
                    <a:pt x="279" y="289"/>
                    <a:pt x="280" y="288"/>
                  </a:cubicBezTo>
                  <a:cubicBezTo>
                    <a:pt x="280" y="286"/>
                    <a:pt x="281" y="285"/>
                    <a:pt x="281" y="282"/>
                  </a:cubicBezTo>
                  <a:cubicBezTo>
                    <a:pt x="281" y="276"/>
                    <a:pt x="280" y="272"/>
                    <a:pt x="280" y="270"/>
                  </a:cubicBezTo>
                  <a:cubicBezTo>
                    <a:pt x="279" y="267"/>
                    <a:pt x="276" y="264"/>
                    <a:pt x="271" y="262"/>
                  </a:cubicBezTo>
                  <a:cubicBezTo>
                    <a:pt x="263" y="257"/>
                    <a:pt x="258" y="253"/>
                    <a:pt x="255" y="251"/>
                  </a:cubicBezTo>
                  <a:cubicBezTo>
                    <a:pt x="252" y="248"/>
                    <a:pt x="250" y="245"/>
                    <a:pt x="248" y="241"/>
                  </a:cubicBezTo>
                  <a:cubicBezTo>
                    <a:pt x="246" y="236"/>
                    <a:pt x="245" y="232"/>
                    <a:pt x="245" y="226"/>
                  </a:cubicBezTo>
                  <a:cubicBezTo>
                    <a:pt x="245" y="218"/>
                    <a:pt x="247" y="212"/>
                    <a:pt x="251" y="208"/>
                  </a:cubicBezTo>
                  <a:cubicBezTo>
                    <a:pt x="256" y="203"/>
                    <a:pt x="262" y="201"/>
                    <a:pt x="271" y="200"/>
                  </a:cubicBezTo>
                  <a:lnTo>
                    <a:pt x="271" y="191"/>
                  </a:lnTo>
                  <a:lnTo>
                    <a:pt x="283" y="191"/>
                  </a:lnTo>
                  <a:lnTo>
                    <a:pt x="283" y="200"/>
                  </a:lnTo>
                  <a:cubicBezTo>
                    <a:pt x="291" y="201"/>
                    <a:pt x="297" y="203"/>
                    <a:pt x="301" y="208"/>
                  </a:cubicBezTo>
                  <a:cubicBezTo>
                    <a:pt x="305" y="212"/>
                    <a:pt x="307" y="218"/>
                    <a:pt x="307" y="226"/>
                  </a:cubicBezTo>
                  <a:cubicBezTo>
                    <a:pt x="307" y="227"/>
                    <a:pt x="307" y="229"/>
                    <a:pt x="307" y="231"/>
                  </a:cubicBezTo>
                  <a:close/>
                  <a:moveTo>
                    <a:pt x="247" y="163"/>
                  </a:moveTo>
                  <a:lnTo>
                    <a:pt x="247" y="163"/>
                  </a:lnTo>
                  <a:lnTo>
                    <a:pt x="246" y="163"/>
                  </a:lnTo>
                  <a:lnTo>
                    <a:pt x="246" y="163"/>
                  </a:lnTo>
                  <a:lnTo>
                    <a:pt x="245" y="163"/>
                  </a:lnTo>
                  <a:lnTo>
                    <a:pt x="245" y="163"/>
                  </a:lnTo>
                  <a:lnTo>
                    <a:pt x="244" y="164"/>
                  </a:lnTo>
                  <a:lnTo>
                    <a:pt x="244" y="164"/>
                  </a:lnTo>
                  <a:lnTo>
                    <a:pt x="243" y="164"/>
                  </a:lnTo>
                  <a:lnTo>
                    <a:pt x="243" y="164"/>
                  </a:lnTo>
                  <a:lnTo>
                    <a:pt x="242" y="164"/>
                  </a:lnTo>
                  <a:lnTo>
                    <a:pt x="242" y="164"/>
                  </a:lnTo>
                  <a:lnTo>
                    <a:pt x="241" y="165"/>
                  </a:lnTo>
                  <a:lnTo>
                    <a:pt x="241" y="165"/>
                  </a:lnTo>
                  <a:lnTo>
                    <a:pt x="240" y="165"/>
                  </a:lnTo>
                  <a:lnTo>
                    <a:pt x="239" y="165"/>
                  </a:lnTo>
                  <a:lnTo>
                    <a:pt x="239" y="166"/>
                  </a:lnTo>
                  <a:lnTo>
                    <a:pt x="238" y="166"/>
                  </a:lnTo>
                  <a:lnTo>
                    <a:pt x="238" y="166"/>
                  </a:lnTo>
                  <a:lnTo>
                    <a:pt x="237" y="166"/>
                  </a:lnTo>
                  <a:lnTo>
                    <a:pt x="237" y="166"/>
                  </a:lnTo>
                  <a:lnTo>
                    <a:pt x="236" y="167"/>
                  </a:lnTo>
                  <a:lnTo>
                    <a:pt x="236" y="167"/>
                  </a:lnTo>
                  <a:lnTo>
                    <a:pt x="241" y="176"/>
                  </a:lnTo>
                  <a:lnTo>
                    <a:pt x="241" y="176"/>
                  </a:lnTo>
                  <a:lnTo>
                    <a:pt x="241" y="176"/>
                  </a:lnTo>
                  <a:lnTo>
                    <a:pt x="242" y="176"/>
                  </a:lnTo>
                  <a:lnTo>
                    <a:pt x="242" y="176"/>
                  </a:lnTo>
                  <a:lnTo>
                    <a:pt x="243" y="175"/>
                  </a:lnTo>
                  <a:lnTo>
                    <a:pt x="243" y="175"/>
                  </a:lnTo>
                  <a:lnTo>
                    <a:pt x="244" y="175"/>
                  </a:lnTo>
                  <a:lnTo>
                    <a:pt x="244" y="175"/>
                  </a:lnTo>
                  <a:lnTo>
                    <a:pt x="244" y="175"/>
                  </a:lnTo>
                  <a:lnTo>
                    <a:pt x="245" y="175"/>
                  </a:lnTo>
                  <a:lnTo>
                    <a:pt x="245" y="174"/>
                  </a:lnTo>
                  <a:lnTo>
                    <a:pt x="246" y="174"/>
                  </a:lnTo>
                  <a:lnTo>
                    <a:pt x="246" y="174"/>
                  </a:lnTo>
                  <a:lnTo>
                    <a:pt x="247" y="174"/>
                  </a:lnTo>
                  <a:lnTo>
                    <a:pt x="247" y="174"/>
                  </a:lnTo>
                  <a:lnTo>
                    <a:pt x="248" y="173"/>
                  </a:lnTo>
                  <a:lnTo>
                    <a:pt x="248" y="173"/>
                  </a:lnTo>
                  <a:lnTo>
                    <a:pt x="249" y="173"/>
                  </a:lnTo>
                  <a:lnTo>
                    <a:pt x="249" y="173"/>
                  </a:lnTo>
                  <a:lnTo>
                    <a:pt x="250" y="173"/>
                  </a:lnTo>
                  <a:lnTo>
                    <a:pt x="250" y="173"/>
                  </a:lnTo>
                  <a:lnTo>
                    <a:pt x="247" y="163"/>
                  </a:lnTo>
                  <a:close/>
                  <a:moveTo>
                    <a:pt x="217" y="178"/>
                  </a:moveTo>
                  <a:lnTo>
                    <a:pt x="217" y="178"/>
                  </a:lnTo>
                  <a:lnTo>
                    <a:pt x="217" y="179"/>
                  </a:lnTo>
                  <a:lnTo>
                    <a:pt x="217" y="179"/>
                  </a:lnTo>
                  <a:lnTo>
                    <a:pt x="216" y="179"/>
                  </a:lnTo>
                  <a:lnTo>
                    <a:pt x="216" y="180"/>
                  </a:lnTo>
                  <a:lnTo>
                    <a:pt x="215" y="180"/>
                  </a:lnTo>
                  <a:lnTo>
                    <a:pt x="215" y="180"/>
                  </a:lnTo>
                  <a:lnTo>
                    <a:pt x="215" y="181"/>
                  </a:lnTo>
                  <a:lnTo>
                    <a:pt x="214" y="181"/>
                  </a:lnTo>
                  <a:lnTo>
                    <a:pt x="214" y="181"/>
                  </a:lnTo>
                  <a:lnTo>
                    <a:pt x="213" y="182"/>
                  </a:lnTo>
                  <a:lnTo>
                    <a:pt x="213" y="182"/>
                  </a:lnTo>
                  <a:lnTo>
                    <a:pt x="212" y="183"/>
                  </a:lnTo>
                  <a:lnTo>
                    <a:pt x="212" y="183"/>
                  </a:lnTo>
                  <a:lnTo>
                    <a:pt x="212" y="183"/>
                  </a:lnTo>
                  <a:lnTo>
                    <a:pt x="211" y="184"/>
                  </a:lnTo>
                  <a:lnTo>
                    <a:pt x="211" y="184"/>
                  </a:lnTo>
                  <a:lnTo>
                    <a:pt x="210" y="184"/>
                  </a:lnTo>
                  <a:lnTo>
                    <a:pt x="210" y="185"/>
                  </a:lnTo>
                  <a:lnTo>
                    <a:pt x="210" y="185"/>
                  </a:lnTo>
                  <a:lnTo>
                    <a:pt x="209" y="186"/>
                  </a:lnTo>
                  <a:lnTo>
                    <a:pt x="209" y="186"/>
                  </a:lnTo>
                  <a:lnTo>
                    <a:pt x="217" y="193"/>
                  </a:lnTo>
                  <a:lnTo>
                    <a:pt x="217" y="193"/>
                  </a:lnTo>
                  <a:lnTo>
                    <a:pt x="217" y="193"/>
                  </a:lnTo>
                  <a:lnTo>
                    <a:pt x="218" y="192"/>
                  </a:lnTo>
                  <a:lnTo>
                    <a:pt x="218" y="192"/>
                  </a:lnTo>
                  <a:lnTo>
                    <a:pt x="218" y="192"/>
                  </a:lnTo>
                  <a:lnTo>
                    <a:pt x="219" y="191"/>
                  </a:lnTo>
                  <a:lnTo>
                    <a:pt x="219" y="191"/>
                  </a:lnTo>
                  <a:lnTo>
                    <a:pt x="219" y="191"/>
                  </a:lnTo>
                  <a:lnTo>
                    <a:pt x="220" y="190"/>
                  </a:lnTo>
                  <a:lnTo>
                    <a:pt x="220" y="190"/>
                  </a:lnTo>
                  <a:lnTo>
                    <a:pt x="220" y="190"/>
                  </a:lnTo>
                  <a:lnTo>
                    <a:pt x="221" y="189"/>
                  </a:lnTo>
                  <a:lnTo>
                    <a:pt x="221" y="189"/>
                  </a:lnTo>
                  <a:lnTo>
                    <a:pt x="221" y="189"/>
                  </a:lnTo>
                  <a:lnTo>
                    <a:pt x="222" y="188"/>
                  </a:lnTo>
                  <a:lnTo>
                    <a:pt x="222" y="188"/>
                  </a:lnTo>
                  <a:lnTo>
                    <a:pt x="223" y="188"/>
                  </a:lnTo>
                  <a:lnTo>
                    <a:pt x="223" y="188"/>
                  </a:lnTo>
                  <a:lnTo>
                    <a:pt x="223" y="187"/>
                  </a:lnTo>
                  <a:lnTo>
                    <a:pt x="224" y="187"/>
                  </a:lnTo>
                  <a:lnTo>
                    <a:pt x="224" y="187"/>
                  </a:lnTo>
                  <a:lnTo>
                    <a:pt x="217" y="178"/>
                  </a:lnTo>
                  <a:close/>
                  <a:moveTo>
                    <a:pt x="195" y="204"/>
                  </a:moveTo>
                  <a:lnTo>
                    <a:pt x="195" y="204"/>
                  </a:lnTo>
                  <a:lnTo>
                    <a:pt x="195" y="204"/>
                  </a:lnTo>
                  <a:lnTo>
                    <a:pt x="195" y="205"/>
                  </a:lnTo>
                  <a:lnTo>
                    <a:pt x="195" y="205"/>
                  </a:lnTo>
                  <a:lnTo>
                    <a:pt x="194" y="206"/>
                  </a:lnTo>
                  <a:lnTo>
                    <a:pt x="194" y="206"/>
                  </a:lnTo>
                  <a:lnTo>
                    <a:pt x="194" y="206"/>
                  </a:lnTo>
                  <a:lnTo>
                    <a:pt x="194" y="207"/>
                  </a:lnTo>
                  <a:lnTo>
                    <a:pt x="193" y="207"/>
                  </a:lnTo>
                  <a:lnTo>
                    <a:pt x="193" y="208"/>
                  </a:lnTo>
                  <a:lnTo>
                    <a:pt x="193" y="208"/>
                  </a:lnTo>
                  <a:lnTo>
                    <a:pt x="193" y="209"/>
                  </a:lnTo>
                  <a:lnTo>
                    <a:pt x="192" y="209"/>
                  </a:lnTo>
                  <a:lnTo>
                    <a:pt x="192" y="210"/>
                  </a:lnTo>
                  <a:lnTo>
                    <a:pt x="192" y="210"/>
                  </a:lnTo>
                  <a:lnTo>
                    <a:pt x="192" y="211"/>
                  </a:lnTo>
                  <a:lnTo>
                    <a:pt x="191" y="211"/>
                  </a:lnTo>
                  <a:lnTo>
                    <a:pt x="191" y="212"/>
                  </a:lnTo>
                  <a:lnTo>
                    <a:pt x="191" y="213"/>
                  </a:lnTo>
                  <a:lnTo>
                    <a:pt x="191" y="213"/>
                  </a:lnTo>
                  <a:lnTo>
                    <a:pt x="190" y="214"/>
                  </a:lnTo>
                  <a:lnTo>
                    <a:pt x="190" y="214"/>
                  </a:lnTo>
                  <a:lnTo>
                    <a:pt x="200" y="218"/>
                  </a:lnTo>
                  <a:lnTo>
                    <a:pt x="200" y="218"/>
                  </a:lnTo>
                  <a:lnTo>
                    <a:pt x="200" y="217"/>
                  </a:lnTo>
                  <a:lnTo>
                    <a:pt x="200" y="217"/>
                  </a:lnTo>
                  <a:lnTo>
                    <a:pt x="201" y="216"/>
                  </a:lnTo>
                  <a:lnTo>
                    <a:pt x="201" y="216"/>
                  </a:lnTo>
                  <a:lnTo>
                    <a:pt x="201" y="216"/>
                  </a:lnTo>
                  <a:lnTo>
                    <a:pt x="201" y="215"/>
                  </a:lnTo>
                  <a:lnTo>
                    <a:pt x="202" y="215"/>
                  </a:lnTo>
                  <a:lnTo>
                    <a:pt x="202" y="214"/>
                  </a:lnTo>
                  <a:lnTo>
                    <a:pt x="202" y="214"/>
                  </a:lnTo>
                  <a:lnTo>
                    <a:pt x="202" y="213"/>
                  </a:lnTo>
                  <a:lnTo>
                    <a:pt x="202" y="213"/>
                  </a:lnTo>
                  <a:lnTo>
                    <a:pt x="203" y="212"/>
                  </a:lnTo>
                  <a:lnTo>
                    <a:pt x="203" y="212"/>
                  </a:lnTo>
                  <a:lnTo>
                    <a:pt x="203" y="212"/>
                  </a:lnTo>
                  <a:lnTo>
                    <a:pt x="203" y="211"/>
                  </a:lnTo>
                  <a:lnTo>
                    <a:pt x="204" y="211"/>
                  </a:lnTo>
                  <a:lnTo>
                    <a:pt x="204" y="210"/>
                  </a:lnTo>
                  <a:lnTo>
                    <a:pt x="204" y="210"/>
                  </a:lnTo>
                  <a:lnTo>
                    <a:pt x="204" y="209"/>
                  </a:lnTo>
                  <a:lnTo>
                    <a:pt x="204" y="209"/>
                  </a:lnTo>
                  <a:lnTo>
                    <a:pt x="195" y="204"/>
                  </a:lnTo>
                  <a:close/>
                  <a:moveTo>
                    <a:pt x="184" y="235"/>
                  </a:moveTo>
                  <a:lnTo>
                    <a:pt x="184" y="235"/>
                  </a:lnTo>
                  <a:lnTo>
                    <a:pt x="184" y="236"/>
                  </a:lnTo>
                  <a:lnTo>
                    <a:pt x="184" y="236"/>
                  </a:lnTo>
                  <a:lnTo>
                    <a:pt x="184" y="237"/>
                  </a:lnTo>
                  <a:lnTo>
                    <a:pt x="184" y="238"/>
                  </a:lnTo>
                  <a:lnTo>
                    <a:pt x="183" y="238"/>
                  </a:lnTo>
                  <a:lnTo>
                    <a:pt x="183" y="239"/>
                  </a:lnTo>
                  <a:lnTo>
                    <a:pt x="183" y="239"/>
                  </a:lnTo>
                  <a:lnTo>
                    <a:pt x="183" y="240"/>
                  </a:lnTo>
                  <a:lnTo>
                    <a:pt x="183" y="240"/>
                  </a:lnTo>
                  <a:lnTo>
                    <a:pt x="183" y="241"/>
                  </a:lnTo>
                  <a:lnTo>
                    <a:pt x="183" y="242"/>
                  </a:lnTo>
                  <a:lnTo>
                    <a:pt x="183" y="242"/>
                  </a:lnTo>
                  <a:lnTo>
                    <a:pt x="183" y="243"/>
                  </a:lnTo>
                  <a:lnTo>
                    <a:pt x="183" y="243"/>
                  </a:lnTo>
                  <a:lnTo>
                    <a:pt x="183" y="244"/>
                  </a:lnTo>
                  <a:lnTo>
                    <a:pt x="183" y="245"/>
                  </a:lnTo>
                  <a:lnTo>
                    <a:pt x="183" y="245"/>
                  </a:lnTo>
                  <a:lnTo>
                    <a:pt x="183" y="246"/>
                  </a:lnTo>
                  <a:lnTo>
                    <a:pt x="183" y="246"/>
                  </a:lnTo>
                  <a:lnTo>
                    <a:pt x="183" y="247"/>
                  </a:lnTo>
                  <a:lnTo>
                    <a:pt x="193" y="247"/>
                  </a:lnTo>
                  <a:lnTo>
                    <a:pt x="193" y="247"/>
                  </a:lnTo>
                  <a:lnTo>
                    <a:pt x="193" y="246"/>
                  </a:lnTo>
                  <a:lnTo>
                    <a:pt x="193" y="246"/>
                  </a:lnTo>
                  <a:lnTo>
                    <a:pt x="193" y="245"/>
                  </a:lnTo>
                  <a:lnTo>
                    <a:pt x="193" y="245"/>
                  </a:lnTo>
                  <a:lnTo>
                    <a:pt x="194" y="244"/>
                  </a:lnTo>
                  <a:lnTo>
                    <a:pt x="194" y="244"/>
                  </a:lnTo>
                  <a:lnTo>
                    <a:pt x="194" y="243"/>
                  </a:lnTo>
                  <a:lnTo>
                    <a:pt x="194" y="243"/>
                  </a:lnTo>
                  <a:lnTo>
                    <a:pt x="194" y="242"/>
                  </a:lnTo>
                  <a:lnTo>
                    <a:pt x="194" y="242"/>
                  </a:lnTo>
                  <a:lnTo>
                    <a:pt x="194" y="241"/>
                  </a:lnTo>
                  <a:lnTo>
                    <a:pt x="194" y="241"/>
                  </a:lnTo>
                  <a:lnTo>
                    <a:pt x="194" y="240"/>
                  </a:lnTo>
                  <a:lnTo>
                    <a:pt x="194" y="240"/>
                  </a:lnTo>
                  <a:lnTo>
                    <a:pt x="194" y="239"/>
                  </a:lnTo>
                  <a:lnTo>
                    <a:pt x="194" y="239"/>
                  </a:lnTo>
                  <a:lnTo>
                    <a:pt x="194" y="238"/>
                  </a:lnTo>
                  <a:lnTo>
                    <a:pt x="194" y="238"/>
                  </a:lnTo>
                  <a:lnTo>
                    <a:pt x="194" y="237"/>
                  </a:lnTo>
                  <a:lnTo>
                    <a:pt x="184" y="235"/>
                  </a:lnTo>
                  <a:close/>
                  <a:moveTo>
                    <a:pt x="185" y="269"/>
                  </a:moveTo>
                  <a:lnTo>
                    <a:pt x="185" y="269"/>
                  </a:lnTo>
                  <a:lnTo>
                    <a:pt x="185" y="269"/>
                  </a:lnTo>
                  <a:lnTo>
                    <a:pt x="185" y="270"/>
                  </a:lnTo>
                  <a:lnTo>
                    <a:pt x="185" y="270"/>
                  </a:lnTo>
                  <a:lnTo>
                    <a:pt x="185" y="271"/>
                  </a:lnTo>
                  <a:lnTo>
                    <a:pt x="185" y="271"/>
                  </a:lnTo>
                  <a:lnTo>
                    <a:pt x="185" y="272"/>
                  </a:lnTo>
                  <a:lnTo>
                    <a:pt x="185" y="272"/>
                  </a:lnTo>
                  <a:lnTo>
                    <a:pt x="185" y="273"/>
                  </a:lnTo>
                  <a:lnTo>
                    <a:pt x="186" y="273"/>
                  </a:lnTo>
                  <a:lnTo>
                    <a:pt x="186" y="274"/>
                  </a:lnTo>
                  <a:lnTo>
                    <a:pt x="186" y="275"/>
                  </a:lnTo>
                  <a:lnTo>
                    <a:pt x="186" y="275"/>
                  </a:lnTo>
                  <a:lnTo>
                    <a:pt x="186" y="276"/>
                  </a:lnTo>
                  <a:lnTo>
                    <a:pt x="186" y="276"/>
                  </a:lnTo>
                  <a:lnTo>
                    <a:pt x="186" y="277"/>
                  </a:lnTo>
                  <a:lnTo>
                    <a:pt x="187" y="277"/>
                  </a:lnTo>
                  <a:lnTo>
                    <a:pt x="187" y="278"/>
                  </a:lnTo>
                  <a:lnTo>
                    <a:pt x="187" y="278"/>
                  </a:lnTo>
                  <a:lnTo>
                    <a:pt x="187" y="279"/>
                  </a:lnTo>
                  <a:lnTo>
                    <a:pt x="187" y="279"/>
                  </a:lnTo>
                  <a:lnTo>
                    <a:pt x="187" y="280"/>
                  </a:lnTo>
                  <a:lnTo>
                    <a:pt x="197" y="276"/>
                  </a:lnTo>
                  <a:lnTo>
                    <a:pt x="197" y="276"/>
                  </a:lnTo>
                  <a:lnTo>
                    <a:pt x="197" y="276"/>
                  </a:lnTo>
                  <a:lnTo>
                    <a:pt x="197" y="275"/>
                  </a:lnTo>
                  <a:lnTo>
                    <a:pt x="197" y="275"/>
                  </a:lnTo>
                  <a:lnTo>
                    <a:pt x="197" y="274"/>
                  </a:lnTo>
                  <a:lnTo>
                    <a:pt x="197" y="274"/>
                  </a:lnTo>
                  <a:lnTo>
                    <a:pt x="196" y="273"/>
                  </a:lnTo>
                  <a:lnTo>
                    <a:pt x="196" y="273"/>
                  </a:lnTo>
                  <a:lnTo>
                    <a:pt x="196" y="272"/>
                  </a:lnTo>
                  <a:lnTo>
                    <a:pt x="196" y="272"/>
                  </a:lnTo>
                  <a:lnTo>
                    <a:pt x="196" y="271"/>
                  </a:lnTo>
                  <a:lnTo>
                    <a:pt x="196" y="271"/>
                  </a:lnTo>
                  <a:lnTo>
                    <a:pt x="196" y="270"/>
                  </a:lnTo>
                  <a:lnTo>
                    <a:pt x="196" y="270"/>
                  </a:lnTo>
                  <a:lnTo>
                    <a:pt x="195" y="269"/>
                  </a:lnTo>
                  <a:lnTo>
                    <a:pt x="195" y="269"/>
                  </a:lnTo>
                  <a:lnTo>
                    <a:pt x="195" y="268"/>
                  </a:lnTo>
                  <a:lnTo>
                    <a:pt x="195" y="268"/>
                  </a:lnTo>
                  <a:lnTo>
                    <a:pt x="195" y="267"/>
                  </a:lnTo>
                  <a:lnTo>
                    <a:pt x="195" y="267"/>
                  </a:lnTo>
                  <a:lnTo>
                    <a:pt x="195" y="267"/>
                  </a:lnTo>
                  <a:lnTo>
                    <a:pt x="185" y="269"/>
                  </a:lnTo>
                  <a:close/>
                  <a:moveTo>
                    <a:pt x="197" y="300"/>
                  </a:moveTo>
                  <a:lnTo>
                    <a:pt x="197" y="300"/>
                  </a:lnTo>
                  <a:lnTo>
                    <a:pt x="197" y="300"/>
                  </a:lnTo>
                  <a:lnTo>
                    <a:pt x="197" y="301"/>
                  </a:lnTo>
                  <a:lnTo>
                    <a:pt x="198" y="301"/>
                  </a:lnTo>
                  <a:lnTo>
                    <a:pt x="198" y="302"/>
                  </a:lnTo>
                  <a:lnTo>
                    <a:pt x="198" y="302"/>
                  </a:lnTo>
                  <a:lnTo>
                    <a:pt x="199" y="302"/>
                  </a:lnTo>
                  <a:lnTo>
                    <a:pt x="199" y="303"/>
                  </a:lnTo>
                  <a:lnTo>
                    <a:pt x="199" y="303"/>
                  </a:lnTo>
                  <a:lnTo>
                    <a:pt x="200" y="304"/>
                  </a:lnTo>
                  <a:lnTo>
                    <a:pt x="200" y="304"/>
                  </a:lnTo>
                  <a:lnTo>
                    <a:pt x="200" y="305"/>
                  </a:lnTo>
                  <a:lnTo>
                    <a:pt x="201" y="305"/>
                  </a:lnTo>
                  <a:lnTo>
                    <a:pt x="201" y="306"/>
                  </a:lnTo>
                  <a:lnTo>
                    <a:pt x="201" y="306"/>
                  </a:lnTo>
                  <a:lnTo>
                    <a:pt x="202" y="306"/>
                  </a:lnTo>
                  <a:lnTo>
                    <a:pt x="202" y="307"/>
                  </a:lnTo>
                  <a:lnTo>
                    <a:pt x="202" y="307"/>
                  </a:lnTo>
                  <a:lnTo>
                    <a:pt x="203" y="308"/>
                  </a:lnTo>
                  <a:lnTo>
                    <a:pt x="203" y="308"/>
                  </a:lnTo>
                  <a:lnTo>
                    <a:pt x="203" y="309"/>
                  </a:lnTo>
                  <a:lnTo>
                    <a:pt x="204" y="309"/>
                  </a:lnTo>
                  <a:lnTo>
                    <a:pt x="212" y="302"/>
                  </a:lnTo>
                  <a:lnTo>
                    <a:pt x="212" y="302"/>
                  </a:lnTo>
                  <a:lnTo>
                    <a:pt x="211" y="302"/>
                  </a:lnTo>
                  <a:lnTo>
                    <a:pt x="211" y="301"/>
                  </a:lnTo>
                  <a:lnTo>
                    <a:pt x="211" y="301"/>
                  </a:lnTo>
                  <a:lnTo>
                    <a:pt x="210" y="300"/>
                  </a:lnTo>
                  <a:lnTo>
                    <a:pt x="210" y="300"/>
                  </a:lnTo>
                  <a:lnTo>
                    <a:pt x="210" y="300"/>
                  </a:lnTo>
                  <a:lnTo>
                    <a:pt x="209" y="299"/>
                  </a:lnTo>
                  <a:lnTo>
                    <a:pt x="209" y="299"/>
                  </a:lnTo>
                  <a:lnTo>
                    <a:pt x="209" y="298"/>
                  </a:lnTo>
                  <a:lnTo>
                    <a:pt x="209" y="298"/>
                  </a:lnTo>
                  <a:lnTo>
                    <a:pt x="208" y="298"/>
                  </a:lnTo>
                  <a:lnTo>
                    <a:pt x="208" y="297"/>
                  </a:lnTo>
                  <a:lnTo>
                    <a:pt x="208" y="297"/>
                  </a:lnTo>
                  <a:lnTo>
                    <a:pt x="207" y="296"/>
                  </a:lnTo>
                  <a:lnTo>
                    <a:pt x="207" y="296"/>
                  </a:lnTo>
                  <a:lnTo>
                    <a:pt x="207" y="296"/>
                  </a:lnTo>
                  <a:lnTo>
                    <a:pt x="207" y="295"/>
                  </a:lnTo>
                  <a:lnTo>
                    <a:pt x="206" y="295"/>
                  </a:lnTo>
                  <a:lnTo>
                    <a:pt x="206" y="294"/>
                  </a:lnTo>
                  <a:lnTo>
                    <a:pt x="206" y="294"/>
                  </a:lnTo>
                  <a:lnTo>
                    <a:pt x="197" y="300"/>
                  </a:lnTo>
                  <a:close/>
                  <a:moveTo>
                    <a:pt x="220" y="324"/>
                  </a:moveTo>
                  <a:lnTo>
                    <a:pt x="220" y="324"/>
                  </a:lnTo>
                  <a:lnTo>
                    <a:pt x="220" y="325"/>
                  </a:lnTo>
                  <a:lnTo>
                    <a:pt x="221" y="325"/>
                  </a:lnTo>
                  <a:lnTo>
                    <a:pt x="221" y="325"/>
                  </a:lnTo>
                  <a:lnTo>
                    <a:pt x="221" y="326"/>
                  </a:lnTo>
                  <a:lnTo>
                    <a:pt x="222" y="326"/>
                  </a:lnTo>
                  <a:lnTo>
                    <a:pt x="222" y="326"/>
                  </a:lnTo>
                  <a:lnTo>
                    <a:pt x="223" y="327"/>
                  </a:lnTo>
                  <a:lnTo>
                    <a:pt x="223" y="327"/>
                  </a:lnTo>
                  <a:lnTo>
                    <a:pt x="224" y="327"/>
                  </a:lnTo>
                  <a:lnTo>
                    <a:pt x="224" y="328"/>
                  </a:lnTo>
                  <a:lnTo>
                    <a:pt x="225" y="328"/>
                  </a:lnTo>
                  <a:lnTo>
                    <a:pt x="225" y="328"/>
                  </a:lnTo>
                  <a:lnTo>
                    <a:pt x="226" y="328"/>
                  </a:lnTo>
                  <a:lnTo>
                    <a:pt x="226" y="329"/>
                  </a:lnTo>
                  <a:lnTo>
                    <a:pt x="227" y="329"/>
                  </a:lnTo>
                  <a:lnTo>
                    <a:pt x="227" y="329"/>
                  </a:lnTo>
                  <a:lnTo>
                    <a:pt x="228" y="330"/>
                  </a:lnTo>
                  <a:lnTo>
                    <a:pt x="228" y="330"/>
                  </a:lnTo>
                  <a:lnTo>
                    <a:pt x="228" y="330"/>
                  </a:lnTo>
                  <a:lnTo>
                    <a:pt x="229" y="330"/>
                  </a:lnTo>
                  <a:lnTo>
                    <a:pt x="229" y="331"/>
                  </a:lnTo>
                  <a:lnTo>
                    <a:pt x="235" y="321"/>
                  </a:lnTo>
                  <a:lnTo>
                    <a:pt x="234" y="321"/>
                  </a:lnTo>
                  <a:lnTo>
                    <a:pt x="234" y="321"/>
                  </a:lnTo>
                  <a:lnTo>
                    <a:pt x="233" y="321"/>
                  </a:lnTo>
                  <a:lnTo>
                    <a:pt x="233" y="320"/>
                  </a:lnTo>
                  <a:lnTo>
                    <a:pt x="233" y="320"/>
                  </a:lnTo>
                  <a:lnTo>
                    <a:pt x="232" y="320"/>
                  </a:lnTo>
                  <a:lnTo>
                    <a:pt x="232" y="320"/>
                  </a:lnTo>
                  <a:lnTo>
                    <a:pt x="231" y="319"/>
                  </a:lnTo>
                  <a:lnTo>
                    <a:pt x="231" y="319"/>
                  </a:lnTo>
                  <a:lnTo>
                    <a:pt x="230" y="319"/>
                  </a:lnTo>
                  <a:lnTo>
                    <a:pt x="230" y="319"/>
                  </a:lnTo>
                  <a:lnTo>
                    <a:pt x="230" y="318"/>
                  </a:lnTo>
                  <a:lnTo>
                    <a:pt x="229" y="318"/>
                  </a:lnTo>
                  <a:lnTo>
                    <a:pt x="229" y="318"/>
                  </a:lnTo>
                  <a:lnTo>
                    <a:pt x="228" y="318"/>
                  </a:lnTo>
                  <a:lnTo>
                    <a:pt x="228" y="317"/>
                  </a:lnTo>
                  <a:lnTo>
                    <a:pt x="228" y="317"/>
                  </a:lnTo>
                  <a:lnTo>
                    <a:pt x="227" y="317"/>
                  </a:lnTo>
                  <a:lnTo>
                    <a:pt x="227" y="316"/>
                  </a:lnTo>
                  <a:lnTo>
                    <a:pt x="226" y="316"/>
                  </a:lnTo>
                  <a:lnTo>
                    <a:pt x="226" y="316"/>
                  </a:lnTo>
                  <a:lnTo>
                    <a:pt x="220" y="324"/>
                  </a:lnTo>
                  <a:close/>
                  <a:moveTo>
                    <a:pt x="250" y="339"/>
                  </a:moveTo>
                  <a:lnTo>
                    <a:pt x="250" y="339"/>
                  </a:lnTo>
                  <a:lnTo>
                    <a:pt x="250" y="339"/>
                  </a:lnTo>
                  <a:lnTo>
                    <a:pt x="251" y="339"/>
                  </a:lnTo>
                  <a:lnTo>
                    <a:pt x="251" y="340"/>
                  </a:lnTo>
                  <a:lnTo>
                    <a:pt x="252" y="340"/>
                  </a:lnTo>
                  <a:lnTo>
                    <a:pt x="252" y="340"/>
                  </a:lnTo>
                  <a:lnTo>
                    <a:pt x="253" y="340"/>
                  </a:lnTo>
                  <a:lnTo>
                    <a:pt x="253" y="340"/>
                  </a:lnTo>
                  <a:lnTo>
                    <a:pt x="254" y="340"/>
                  </a:lnTo>
                  <a:lnTo>
                    <a:pt x="255" y="340"/>
                  </a:lnTo>
                  <a:lnTo>
                    <a:pt x="255" y="341"/>
                  </a:lnTo>
                  <a:lnTo>
                    <a:pt x="256" y="341"/>
                  </a:lnTo>
                  <a:lnTo>
                    <a:pt x="256" y="341"/>
                  </a:lnTo>
                  <a:lnTo>
                    <a:pt x="257" y="341"/>
                  </a:lnTo>
                  <a:lnTo>
                    <a:pt x="257" y="341"/>
                  </a:lnTo>
                  <a:lnTo>
                    <a:pt x="258" y="341"/>
                  </a:lnTo>
                  <a:lnTo>
                    <a:pt x="259" y="341"/>
                  </a:lnTo>
                  <a:lnTo>
                    <a:pt x="259" y="341"/>
                  </a:lnTo>
                  <a:lnTo>
                    <a:pt x="260" y="341"/>
                  </a:lnTo>
                  <a:lnTo>
                    <a:pt x="260" y="341"/>
                  </a:lnTo>
                  <a:lnTo>
                    <a:pt x="261" y="342"/>
                  </a:lnTo>
                  <a:lnTo>
                    <a:pt x="261" y="342"/>
                  </a:lnTo>
                  <a:lnTo>
                    <a:pt x="263" y="331"/>
                  </a:lnTo>
                  <a:lnTo>
                    <a:pt x="262" y="331"/>
                  </a:lnTo>
                  <a:lnTo>
                    <a:pt x="262" y="331"/>
                  </a:lnTo>
                  <a:lnTo>
                    <a:pt x="261" y="331"/>
                  </a:lnTo>
                  <a:lnTo>
                    <a:pt x="261" y="331"/>
                  </a:lnTo>
                  <a:lnTo>
                    <a:pt x="260" y="331"/>
                  </a:lnTo>
                  <a:lnTo>
                    <a:pt x="260" y="331"/>
                  </a:lnTo>
                  <a:lnTo>
                    <a:pt x="259" y="331"/>
                  </a:lnTo>
                  <a:lnTo>
                    <a:pt x="259" y="330"/>
                  </a:lnTo>
                  <a:lnTo>
                    <a:pt x="258" y="330"/>
                  </a:lnTo>
                  <a:lnTo>
                    <a:pt x="258" y="330"/>
                  </a:lnTo>
                  <a:lnTo>
                    <a:pt x="257" y="330"/>
                  </a:lnTo>
                  <a:lnTo>
                    <a:pt x="257" y="330"/>
                  </a:lnTo>
                  <a:lnTo>
                    <a:pt x="256" y="330"/>
                  </a:lnTo>
                  <a:lnTo>
                    <a:pt x="256" y="330"/>
                  </a:lnTo>
                  <a:lnTo>
                    <a:pt x="255" y="330"/>
                  </a:lnTo>
                  <a:lnTo>
                    <a:pt x="255" y="330"/>
                  </a:lnTo>
                  <a:lnTo>
                    <a:pt x="254" y="329"/>
                  </a:lnTo>
                  <a:lnTo>
                    <a:pt x="254" y="329"/>
                  </a:lnTo>
                  <a:lnTo>
                    <a:pt x="253" y="329"/>
                  </a:lnTo>
                  <a:lnTo>
                    <a:pt x="253" y="329"/>
                  </a:lnTo>
                  <a:lnTo>
                    <a:pt x="253" y="329"/>
                  </a:lnTo>
                  <a:lnTo>
                    <a:pt x="250" y="339"/>
                  </a:lnTo>
                  <a:close/>
                  <a:moveTo>
                    <a:pt x="283" y="342"/>
                  </a:moveTo>
                  <a:lnTo>
                    <a:pt x="283" y="342"/>
                  </a:lnTo>
                  <a:lnTo>
                    <a:pt x="284" y="342"/>
                  </a:lnTo>
                  <a:lnTo>
                    <a:pt x="284" y="342"/>
                  </a:lnTo>
                  <a:lnTo>
                    <a:pt x="285" y="342"/>
                  </a:lnTo>
                  <a:lnTo>
                    <a:pt x="285" y="342"/>
                  </a:lnTo>
                  <a:lnTo>
                    <a:pt x="286" y="342"/>
                  </a:lnTo>
                  <a:lnTo>
                    <a:pt x="287" y="342"/>
                  </a:lnTo>
                  <a:lnTo>
                    <a:pt x="287" y="342"/>
                  </a:lnTo>
                  <a:lnTo>
                    <a:pt x="288" y="342"/>
                  </a:lnTo>
                  <a:lnTo>
                    <a:pt x="288" y="342"/>
                  </a:lnTo>
                  <a:lnTo>
                    <a:pt x="289" y="342"/>
                  </a:lnTo>
                  <a:lnTo>
                    <a:pt x="289" y="341"/>
                  </a:lnTo>
                  <a:lnTo>
                    <a:pt x="290" y="341"/>
                  </a:lnTo>
                  <a:lnTo>
                    <a:pt x="291" y="341"/>
                  </a:lnTo>
                  <a:lnTo>
                    <a:pt x="291" y="341"/>
                  </a:lnTo>
                  <a:lnTo>
                    <a:pt x="292" y="341"/>
                  </a:lnTo>
                  <a:lnTo>
                    <a:pt x="292" y="341"/>
                  </a:lnTo>
                  <a:lnTo>
                    <a:pt x="293" y="341"/>
                  </a:lnTo>
                  <a:lnTo>
                    <a:pt x="293" y="341"/>
                  </a:lnTo>
                  <a:lnTo>
                    <a:pt x="294" y="341"/>
                  </a:lnTo>
                  <a:lnTo>
                    <a:pt x="295" y="341"/>
                  </a:lnTo>
                  <a:lnTo>
                    <a:pt x="295" y="341"/>
                  </a:lnTo>
                  <a:lnTo>
                    <a:pt x="292" y="330"/>
                  </a:lnTo>
                  <a:lnTo>
                    <a:pt x="292" y="330"/>
                  </a:lnTo>
                  <a:lnTo>
                    <a:pt x="292" y="330"/>
                  </a:lnTo>
                  <a:lnTo>
                    <a:pt x="291" y="330"/>
                  </a:lnTo>
                  <a:lnTo>
                    <a:pt x="291" y="330"/>
                  </a:lnTo>
                  <a:lnTo>
                    <a:pt x="290" y="331"/>
                  </a:lnTo>
                  <a:lnTo>
                    <a:pt x="290" y="331"/>
                  </a:lnTo>
                  <a:lnTo>
                    <a:pt x="289" y="331"/>
                  </a:lnTo>
                  <a:lnTo>
                    <a:pt x="289" y="331"/>
                  </a:lnTo>
                  <a:lnTo>
                    <a:pt x="288" y="331"/>
                  </a:lnTo>
                  <a:lnTo>
                    <a:pt x="288" y="331"/>
                  </a:lnTo>
                  <a:lnTo>
                    <a:pt x="287" y="331"/>
                  </a:lnTo>
                  <a:lnTo>
                    <a:pt x="287" y="331"/>
                  </a:lnTo>
                  <a:lnTo>
                    <a:pt x="286" y="331"/>
                  </a:lnTo>
                  <a:lnTo>
                    <a:pt x="286" y="331"/>
                  </a:lnTo>
                  <a:lnTo>
                    <a:pt x="285" y="331"/>
                  </a:lnTo>
                  <a:lnTo>
                    <a:pt x="285" y="331"/>
                  </a:lnTo>
                  <a:lnTo>
                    <a:pt x="284" y="332"/>
                  </a:lnTo>
                  <a:lnTo>
                    <a:pt x="284" y="332"/>
                  </a:lnTo>
                  <a:lnTo>
                    <a:pt x="283" y="332"/>
                  </a:lnTo>
                  <a:lnTo>
                    <a:pt x="283" y="332"/>
                  </a:lnTo>
                  <a:lnTo>
                    <a:pt x="282" y="332"/>
                  </a:lnTo>
                  <a:lnTo>
                    <a:pt x="283" y="342"/>
                  </a:lnTo>
                  <a:close/>
                  <a:moveTo>
                    <a:pt x="316" y="333"/>
                  </a:moveTo>
                  <a:lnTo>
                    <a:pt x="316" y="333"/>
                  </a:lnTo>
                  <a:lnTo>
                    <a:pt x="316" y="333"/>
                  </a:lnTo>
                  <a:lnTo>
                    <a:pt x="316" y="333"/>
                  </a:lnTo>
                  <a:lnTo>
                    <a:pt x="317" y="333"/>
                  </a:lnTo>
                  <a:lnTo>
                    <a:pt x="317" y="332"/>
                  </a:lnTo>
                  <a:lnTo>
                    <a:pt x="318" y="332"/>
                  </a:lnTo>
                  <a:lnTo>
                    <a:pt x="318" y="332"/>
                  </a:lnTo>
                  <a:lnTo>
                    <a:pt x="319" y="332"/>
                  </a:lnTo>
                  <a:lnTo>
                    <a:pt x="319" y="331"/>
                  </a:lnTo>
                  <a:lnTo>
                    <a:pt x="320" y="331"/>
                  </a:lnTo>
                  <a:lnTo>
                    <a:pt x="320" y="331"/>
                  </a:lnTo>
                  <a:lnTo>
                    <a:pt x="321" y="330"/>
                  </a:lnTo>
                  <a:lnTo>
                    <a:pt x="321" y="330"/>
                  </a:lnTo>
                  <a:lnTo>
                    <a:pt x="322" y="330"/>
                  </a:lnTo>
                  <a:lnTo>
                    <a:pt x="322" y="330"/>
                  </a:lnTo>
                  <a:lnTo>
                    <a:pt x="323" y="329"/>
                  </a:lnTo>
                  <a:lnTo>
                    <a:pt x="323" y="329"/>
                  </a:lnTo>
                  <a:lnTo>
                    <a:pt x="324" y="329"/>
                  </a:lnTo>
                  <a:lnTo>
                    <a:pt x="324" y="328"/>
                  </a:lnTo>
                  <a:lnTo>
                    <a:pt x="325" y="328"/>
                  </a:lnTo>
                  <a:lnTo>
                    <a:pt x="325" y="328"/>
                  </a:lnTo>
                  <a:lnTo>
                    <a:pt x="325" y="328"/>
                  </a:lnTo>
                  <a:lnTo>
                    <a:pt x="320" y="319"/>
                  </a:lnTo>
                  <a:lnTo>
                    <a:pt x="319" y="319"/>
                  </a:lnTo>
                  <a:lnTo>
                    <a:pt x="319" y="319"/>
                  </a:lnTo>
                  <a:lnTo>
                    <a:pt x="318" y="319"/>
                  </a:lnTo>
                  <a:lnTo>
                    <a:pt x="318" y="320"/>
                  </a:lnTo>
                  <a:lnTo>
                    <a:pt x="318" y="320"/>
                  </a:lnTo>
                  <a:lnTo>
                    <a:pt x="317" y="320"/>
                  </a:lnTo>
                  <a:lnTo>
                    <a:pt x="317" y="320"/>
                  </a:lnTo>
                  <a:lnTo>
                    <a:pt x="316" y="321"/>
                  </a:lnTo>
                  <a:lnTo>
                    <a:pt x="316" y="321"/>
                  </a:lnTo>
                  <a:lnTo>
                    <a:pt x="315" y="321"/>
                  </a:lnTo>
                  <a:lnTo>
                    <a:pt x="315" y="321"/>
                  </a:lnTo>
                  <a:lnTo>
                    <a:pt x="315" y="322"/>
                  </a:lnTo>
                  <a:lnTo>
                    <a:pt x="314" y="322"/>
                  </a:lnTo>
                  <a:lnTo>
                    <a:pt x="314" y="322"/>
                  </a:lnTo>
                  <a:lnTo>
                    <a:pt x="313" y="322"/>
                  </a:lnTo>
                  <a:lnTo>
                    <a:pt x="313" y="323"/>
                  </a:lnTo>
                  <a:lnTo>
                    <a:pt x="312" y="323"/>
                  </a:lnTo>
                  <a:lnTo>
                    <a:pt x="312" y="323"/>
                  </a:lnTo>
                  <a:lnTo>
                    <a:pt x="312" y="323"/>
                  </a:lnTo>
                  <a:lnTo>
                    <a:pt x="311" y="324"/>
                  </a:lnTo>
                  <a:lnTo>
                    <a:pt x="311" y="324"/>
                  </a:lnTo>
                  <a:lnTo>
                    <a:pt x="316" y="333"/>
                  </a:lnTo>
                  <a:close/>
                  <a:moveTo>
                    <a:pt x="343" y="313"/>
                  </a:moveTo>
                  <a:lnTo>
                    <a:pt x="343" y="313"/>
                  </a:lnTo>
                  <a:lnTo>
                    <a:pt x="343" y="313"/>
                  </a:lnTo>
                  <a:lnTo>
                    <a:pt x="343" y="312"/>
                  </a:lnTo>
                  <a:lnTo>
                    <a:pt x="343" y="312"/>
                  </a:lnTo>
                  <a:lnTo>
                    <a:pt x="344" y="312"/>
                  </a:lnTo>
                  <a:lnTo>
                    <a:pt x="344" y="311"/>
                  </a:lnTo>
                  <a:lnTo>
                    <a:pt x="345" y="311"/>
                  </a:lnTo>
                  <a:lnTo>
                    <a:pt x="345" y="310"/>
                  </a:lnTo>
                  <a:lnTo>
                    <a:pt x="345" y="310"/>
                  </a:lnTo>
                  <a:lnTo>
                    <a:pt x="346" y="310"/>
                  </a:lnTo>
                  <a:lnTo>
                    <a:pt x="346" y="309"/>
                  </a:lnTo>
                  <a:lnTo>
                    <a:pt x="346" y="309"/>
                  </a:lnTo>
                  <a:lnTo>
                    <a:pt x="347" y="308"/>
                  </a:lnTo>
                  <a:lnTo>
                    <a:pt x="347" y="308"/>
                  </a:lnTo>
                  <a:lnTo>
                    <a:pt x="347" y="307"/>
                  </a:lnTo>
                  <a:lnTo>
                    <a:pt x="348" y="307"/>
                  </a:lnTo>
                  <a:lnTo>
                    <a:pt x="348" y="306"/>
                  </a:lnTo>
                  <a:lnTo>
                    <a:pt x="348" y="306"/>
                  </a:lnTo>
                  <a:lnTo>
                    <a:pt x="349" y="306"/>
                  </a:lnTo>
                  <a:lnTo>
                    <a:pt x="349" y="305"/>
                  </a:lnTo>
                  <a:lnTo>
                    <a:pt x="349" y="305"/>
                  </a:lnTo>
                  <a:lnTo>
                    <a:pt x="350" y="304"/>
                  </a:lnTo>
                  <a:lnTo>
                    <a:pt x="341" y="298"/>
                  </a:lnTo>
                  <a:lnTo>
                    <a:pt x="341" y="298"/>
                  </a:lnTo>
                  <a:lnTo>
                    <a:pt x="341" y="299"/>
                  </a:lnTo>
                  <a:lnTo>
                    <a:pt x="340" y="299"/>
                  </a:lnTo>
                  <a:lnTo>
                    <a:pt x="340" y="300"/>
                  </a:lnTo>
                  <a:lnTo>
                    <a:pt x="340" y="300"/>
                  </a:lnTo>
                  <a:lnTo>
                    <a:pt x="339" y="300"/>
                  </a:lnTo>
                  <a:lnTo>
                    <a:pt x="339" y="301"/>
                  </a:lnTo>
                  <a:lnTo>
                    <a:pt x="339" y="301"/>
                  </a:lnTo>
                  <a:lnTo>
                    <a:pt x="338" y="302"/>
                  </a:lnTo>
                  <a:lnTo>
                    <a:pt x="338" y="302"/>
                  </a:lnTo>
                  <a:lnTo>
                    <a:pt x="338" y="302"/>
                  </a:lnTo>
                  <a:lnTo>
                    <a:pt x="337" y="303"/>
                  </a:lnTo>
                  <a:lnTo>
                    <a:pt x="337" y="303"/>
                  </a:lnTo>
                  <a:lnTo>
                    <a:pt x="337" y="303"/>
                  </a:lnTo>
                  <a:lnTo>
                    <a:pt x="337" y="304"/>
                  </a:lnTo>
                  <a:lnTo>
                    <a:pt x="336" y="304"/>
                  </a:lnTo>
                  <a:lnTo>
                    <a:pt x="336" y="305"/>
                  </a:lnTo>
                  <a:lnTo>
                    <a:pt x="336" y="305"/>
                  </a:lnTo>
                  <a:lnTo>
                    <a:pt x="335" y="305"/>
                  </a:lnTo>
                  <a:lnTo>
                    <a:pt x="335" y="306"/>
                  </a:lnTo>
                  <a:lnTo>
                    <a:pt x="335" y="306"/>
                  </a:lnTo>
                  <a:lnTo>
                    <a:pt x="343" y="313"/>
                  </a:lnTo>
                  <a:close/>
                  <a:moveTo>
                    <a:pt x="360" y="285"/>
                  </a:moveTo>
                  <a:lnTo>
                    <a:pt x="360" y="285"/>
                  </a:lnTo>
                  <a:lnTo>
                    <a:pt x="361" y="284"/>
                  </a:lnTo>
                  <a:lnTo>
                    <a:pt x="361" y="284"/>
                  </a:lnTo>
                  <a:lnTo>
                    <a:pt x="361" y="283"/>
                  </a:lnTo>
                  <a:lnTo>
                    <a:pt x="361" y="283"/>
                  </a:lnTo>
                  <a:lnTo>
                    <a:pt x="361" y="282"/>
                  </a:lnTo>
                  <a:lnTo>
                    <a:pt x="362" y="282"/>
                  </a:lnTo>
                  <a:lnTo>
                    <a:pt x="362" y="281"/>
                  </a:lnTo>
                  <a:lnTo>
                    <a:pt x="362" y="281"/>
                  </a:lnTo>
                  <a:lnTo>
                    <a:pt x="362" y="280"/>
                  </a:lnTo>
                  <a:lnTo>
                    <a:pt x="362" y="279"/>
                  </a:lnTo>
                  <a:lnTo>
                    <a:pt x="363" y="279"/>
                  </a:lnTo>
                  <a:lnTo>
                    <a:pt x="363" y="278"/>
                  </a:lnTo>
                  <a:lnTo>
                    <a:pt x="363" y="278"/>
                  </a:lnTo>
                  <a:lnTo>
                    <a:pt x="363" y="277"/>
                  </a:lnTo>
                  <a:lnTo>
                    <a:pt x="363" y="277"/>
                  </a:lnTo>
                  <a:lnTo>
                    <a:pt x="363" y="276"/>
                  </a:lnTo>
                  <a:lnTo>
                    <a:pt x="364" y="276"/>
                  </a:lnTo>
                  <a:lnTo>
                    <a:pt x="364" y="275"/>
                  </a:lnTo>
                  <a:lnTo>
                    <a:pt x="364" y="275"/>
                  </a:lnTo>
                  <a:lnTo>
                    <a:pt x="364" y="274"/>
                  </a:lnTo>
                  <a:lnTo>
                    <a:pt x="364" y="274"/>
                  </a:lnTo>
                  <a:lnTo>
                    <a:pt x="354" y="271"/>
                  </a:lnTo>
                  <a:lnTo>
                    <a:pt x="354" y="271"/>
                  </a:lnTo>
                  <a:lnTo>
                    <a:pt x="354" y="272"/>
                  </a:lnTo>
                  <a:lnTo>
                    <a:pt x="353" y="272"/>
                  </a:lnTo>
                  <a:lnTo>
                    <a:pt x="353" y="273"/>
                  </a:lnTo>
                  <a:lnTo>
                    <a:pt x="353" y="273"/>
                  </a:lnTo>
                  <a:lnTo>
                    <a:pt x="353" y="274"/>
                  </a:lnTo>
                  <a:lnTo>
                    <a:pt x="353" y="274"/>
                  </a:lnTo>
                  <a:lnTo>
                    <a:pt x="353" y="275"/>
                  </a:lnTo>
                  <a:lnTo>
                    <a:pt x="353" y="275"/>
                  </a:lnTo>
                  <a:lnTo>
                    <a:pt x="352" y="276"/>
                  </a:lnTo>
                  <a:lnTo>
                    <a:pt x="352" y="276"/>
                  </a:lnTo>
                  <a:lnTo>
                    <a:pt x="352" y="277"/>
                  </a:lnTo>
                  <a:lnTo>
                    <a:pt x="352" y="277"/>
                  </a:lnTo>
                  <a:lnTo>
                    <a:pt x="352" y="278"/>
                  </a:lnTo>
                  <a:lnTo>
                    <a:pt x="352" y="278"/>
                  </a:lnTo>
                  <a:lnTo>
                    <a:pt x="351" y="278"/>
                  </a:lnTo>
                  <a:lnTo>
                    <a:pt x="351" y="279"/>
                  </a:lnTo>
                  <a:lnTo>
                    <a:pt x="351" y="279"/>
                  </a:lnTo>
                  <a:lnTo>
                    <a:pt x="351" y="280"/>
                  </a:lnTo>
                  <a:lnTo>
                    <a:pt x="351" y="280"/>
                  </a:lnTo>
                  <a:lnTo>
                    <a:pt x="351" y="281"/>
                  </a:lnTo>
                  <a:lnTo>
                    <a:pt x="360" y="285"/>
                  </a:lnTo>
                  <a:close/>
                  <a:moveTo>
                    <a:pt x="367" y="252"/>
                  </a:moveTo>
                  <a:lnTo>
                    <a:pt x="367" y="252"/>
                  </a:lnTo>
                  <a:lnTo>
                    <a:pt x="367" y="252"/>
                  </a:lnTo>
                  <a:lnTo>
                    <a:pt x="367" y="251"/>
                  </a:lnTo>
                  <a:lnTo>
                    <a:pt x="367" y="250"/>
                  </a:lnTo>
                  <a:lnTo>
                    <a:pt x="367" y="250"/>
                  </a:lnTo>
                  <a:lnTo>
                    <a:pt x="367" y="249"/>
                  </a:lnTo>
                  <a:lnTo>
                    <a:pt x="367" y="249"/>
                  </a:lnTo>
                  <a:lnTo>
                    <a:pt x="367" y="248"/>
                  </a:lnTo>
                  <a:lnTo>
                    <a:pt x="367" y="247"/>
                  </a:lnTo>
                  <a:lnTo>
                    <a:pt x="367" y="247"/>
                  </a:lnTo>
                  <a:lnTo>
                    <a:pt x="367" y="246"/>
                  </a:lnTo>
                  <a:lnTo>
                    <a:pt x="367" y="246"/>
                  </a:lnTo>
                  <a:lnTo>
                    <a:pt x="367" y="245"/>
                  </a:lnTo>
                  <a:lnTo>
                    <a:pt x="367" y="245"/>
                  </a:lnTo>
                  <a:lnTo>
                    <a:pt x="367" y="244"/>
                  </a:lnTo>
                  <a:lnTo>
                    <a:pt x="367" y="243"/>
                  </a:lnTo>
                  <a:lnTo>
                    <a:pt x="367" y="243"/>
                  </a:lnTo>
                  <a:lnTo>
                    <a:pt x="367" y="242"/>
                  </a:lnTo>
                  <a:lnTo>
                    <a:pt x="367" y="242"/>
                  </a:lnTo>
                  <a:lnTo>
                    <a:pt x="367" y="241"/>
                  </a:lnTo>
                  <a:lnTo>
                    <a:pt x="366" y="241"/>
                  </a:lnTo>
                  <a:lnTo>
                    <a:pt x="356" y="242"/>
                  </a:lnTo>
                  <a:lnTo>
                    <a:pt x="356" y="242"/>
                  </a:lnTo>
                  <a:lnTo>
                    <a:pt x="356" y="243"/>
                  </a:lnTo>
                  <a:lnTo>
                    <a:pt x="356" y="243"/>
                  </a:lnTo>
                  <a:lnTo>
                    <a:pt x="356" y="244"/>
                  </a:lnTo>
                  <a:lnTo>
                    <a:pt x="356" y="244"/>
                  </a:lnTo>
                  <a:lnTo>
                    <a:pt x="356" y="245"/>
                  </a:lnTo>
                  <a:lnTo>
                    <a:pt x="356" y="245"/>
                  </a:lnTo>
                  <a:lnTo>
                    <a:pt x="356" y="246"/>
                  </a:lnTo>
                  <a:lnTo>
                    <a:pt x="356" y="246"/>
                  </a:lnTo>
                  <a:lnTo>
                    <a:pt x="356" y="247"/>
                  </a:lnTo>
                  <a:lnTo>
                    <a:pt x="356" y="247"/>
                  </a:lnTo>
                  <a:lnTo>
                    <a:pt x="356" y="248"/>
                  </a:lnTo>
                  <a:lnTo>
                    <a:pt x="356" y="248"/>
                  </a:lnTo>
                  <a:lnTo>
                    <a:pt x="356" y="249"/>
                  </a:lnTo>
                  <a:lnTo>
                    <a:pt x="356" y="249"/>
                  </a:lnTo>
                  <a:lnTo>
                    <a:pt x="356" y="250"/>
                  </a:lnTo>
                  <a:lnTo>
                    <a:pt x="356" y="250"/>
                  </a:lnTo>
                  <a:lnTo>
                    <a:pt x="356" y="251"/>
                  </a:lnTo>
                  <a:lnTo>
                    <a:pt x="356" y="252"/>
                  </a:lnTo>
                  <a:lnTo>
                    <a:pt x="356" y="252"/>
                  </a:lnTo>
                  <a:lnTo>
                    <a:pt x="367" y="252"/>
                  </a:lnTo>
                  <a:close/>
                  <a:moveTo>
                    <a:pt x="361" y="219"/>
                  </a:moveTo>
                  <a:lnTo>
                    <a:pt x="361" y="219"/>
                  </a:lnTo>
                  <a:lnTo>
                    <a:pt x="361" y="218"/>
                  </a:lnTo>
                  <a:lnTo>
                    <a:pt x="361" y="218"/>
                  </a:lnTo>
                  <a:lnTo>
                    <a:pt x="361" y="217"/>
                  </a:lnTo>
                  <a:lnTo>
                    <a:pt x="361" y="217"/>
                  </a:lnTo>
                  <a:lnTo>
                    <a:pt x="360" y="216"/>
                  </a:lnTo>
                  <a:lnTo>
                    <a:pt x="360" y="216"/>
                  </a:lnTo>
                  <a:lnTo>
                    <a:pt x="360" y="215"/>
                  </a:lnTo>
                  <a:lnTo>
                    <a:pt x="360" y="215"/>
                  </a:lnTo>
                  <a:lnTo>
                    <a:pt x="360" y="214"/>
                  </a:lnTo>
                  <a:lnTo>
                    <a:pt x="359" y="214"/>
                  </a:lnTo>
                  <a:lnTo>
                    <a:pt x="359" y="213"/>
                  </a:lnTo>
                  <a:lnTo>
                    <a:pt x="359" y="213"/>
                  </a:lnTo>
                  <a:lnTo>
                    <a:pt x="359" y="212"/>
                  </a:lnTo>
                  <a:lnTo>
                    <a:pt x="358" y="211"/>
                  </a:lnTo>
                  <a:lnTo>
                    <a:pt x="358" y="211"/>
                  </a:lnTo>
                  <a:lnTo>
                    <a:pt x="358" y="210"/>
                  </a:lnTo>
                  <a:lnTo>
                    <a:pt x="358" y="210"/>
                  </a:lnTo>
                  <a:lnTo>
                    <a:pt x="357" y="209"/>
                  </a:lnTo>
                  <a:lnTo>
                    <a:pt x="357" y="209"/>
                  </a:lnTo>
                  <a:lnTo>
                    <a:pt x="357" y="208"/>
                  </a:lnTo>
                  <a:lnTo>
                    <a:pt x="357" y="208"/>
                  </a:lnTo>
                  <a:lnTo>
                    <a:pt x="347" y="213"/>
                  </a:lnTo>
                  <a:lnTo>
                    <a:pt x="347" y="213"/>
                  </a:lnTo>
                  <a:lnTo>
                    <a:pt x="348" y="214"/>
                  </a:lnTo>
                  <a:lnTo>
                    <a:pt x="348" y="214"/>
                  </a:lnTo>
                  <a:lnTo>
                    <a:pt x="348" y="215"/>
                  </a:lnTo>
                  <a:lnTo>
                    <a:pt x="348" y="215"/>
                  </a:lnTo>
                  <a:lnTo>
                    <a:pt x="349" y="216"/>
                  </a:lnTo>
                  <a:lnTo>
                    <a:pt x="349" y="216"/>
                  </a:lnTo>
                  <a:lnTo>
                    <a:pt x="349" y="216"/>
                  </a:lnTo>
                  <a:lnTo>
                    <a:pt x="349" y="217"/>
                  </a:lnTo>
                  <a:lnTo>
                    <a:pt x="349" y="217"/>
                  </a:lnTo>
                  <a:lnTo>
                    <a:pt x="350" y="218"/>
                  </a:lnTo>
                  <a:lnTo>
                    <a:pt x="350" y="218"/>
                  </a:lnTo>
                  <a:lnTo>
                    <a:pt x="350" y="219"/>
                  </a:lnTo>
                  <a:lnTo>
                    <a:pt x="350" y="219"/>
                  </a:lnTo>
                  <a:lnTo>
                    <a:pt x="350" y="220"/>
                  </a:lnTo>
                  <a:lnTo>
                    <a:pt x="351" y="220"/>
                  </a:lnTo>
                  <a:lnTo>
                    <a:pt x="351" y="221"/>
                  </a:lnTo>
                  <a:lnTo>
                    <a:pt x="351" y="221"/>
                  </a:lnTo>
                  <a:lnTo>
                    <a:pt x="351" y="221"/>
                  </a:lnTo>
                  <a:lnTo>
                    <a:pt x="351" y="222"/>
                  </a:lnTo>
                  <a:lnTo>
                    <a:pt x="351" y="222"/>
                  </a:lnTo>
                  <a:lnTo>
                    <a:pt x="361" y="219"/>
                  </a:lnTo>
                  <a:close/>
                  <a:moveTo>
                    <a:pt x="344" y="190"/>
                  </a:moveTo>
                  <a:lnTo>
                    <a:pt x="344" y="190"/>
                  </a:lnTo>
                  <a:lnTo>
                    <a:pt x="344" y="190"/>
                  </a:lnTo>
                  <a:lnTo>
                    <a:pt x="344" y="189"/>
                  </a:lnTo>
                  <a:lnTo>
                    <a:pt x="343" y="189"/>
                  </a:lnTo>
                  <a:lnTo>
                    <a:pt x="343" y="188"/>
                  </a:lnTo>
                  <a:lnTo>
                    <a:pt x="343" y="188"/>
                  </a:lnTo>
                  <a:lnTo>
                    <a:pt x="342" y="188"/>
                  </a:lnTo>
                  <a:lnTo>
                    <a:pt x="342" y="187"/>
                  </a:lnTo>
                  <a:lnTo>
                    <a:pt x="342" y="187"/>
                  </a:lnTo>
                  <a:lnTo>
                    <a:pt x="341" y="186"/>
                  </a:lnTo>
                  <a:lnTo>
                    <a:pt x="341" y="186"/>
                  </a:lnTo>
                  <a:lnTo>
                    <a:pt x="340" y="186"/>
                  </a:lnTo>
                  <a:lnTo>
                    <a:pt x="340" y="185"/>
                  </a:lnTo>
                  <a:lnTo>
                    <a:pt x="340" y="185"/>
                  </a:lnTo>
                  <a:lnTo>
                    <a:pt x="339" y="184"/>
                  </a:lnTo>
                  <a:lnTo>
                    <a:pt x="339" y="184"/>
                  </a:lnTo>
                  <a:lnTo>
                    <a:pt x="338" y="184"/>
                  </a:lnTo>
                  <a:lnTo>
                    <a:pt x="338" y="183"/>
                  </a:lnTo>
                  <a:lnTo>
                    <a:pt x="338" y="183"/>
                  </a:lnTo>
                  <a:lnTo>
                    <a:pt x="337" y="183"/>
                  </a:lnTo>
                  <a:lnTo>
                    <a:pt x="337" y="182"/>
                  </a:lnTo>
                  <a:lnTo>
                    <a:pt x="336" y="182"/>
                  </a:lnTo>
                  <a:lnTo>
                    <a:pt x="329" y="190"/>
                  </a:lnTo>
                  <a:lnTo>
                    <a:pt x="330" y="190"/>
                  </a:lnTo>
                  <a:lnTo>
                    <a:pt x="330" y="190"/>
                  </a:lnTo>
                  <a:lnTo>
                    <a:pt x="330" y="191"/>
                  </a:lnTo>
                  <a:lnTo>
                    <a:pt x="331" y="191"/>
                  </a:lnTo>
                  <a:lnTo>
                    <a:pt x="331" y="191"/>
                  </a:lnTo>
                  <a:lnTo>
                    <a:pt x="331" y="192"/>
                  </a:lnTo>
                  <a:lnTo>
                    <a:pt x="332" y="192"/>
                  </a:lnTo>
                  <a:lnTo>
                    <a:pt x="332" y="192"/>
                  </a:lnTo>
                  <a:lnTo>
                    <a:pt x="333" y="193"/>
                  </a:lnTo>
                  <a:lnTo>
                    <a:pt x="333" y="193"/>
                  </a:lnTo>
                  <a:lnTo>
                    <a:pt x="333" y="193"/>
                  </a:lnTo>
                  <a:lnTo>
                    <a:pt x="334" y="194"/>
                  </a:lnTo>
                  <a:lnTo>
                    <a:pt x="334" y="194"/>
                  </a:lnTo>
                  <a:lnTo>
                    <a:pt x="334" y="195"/>
                  </a:lnTo>
                  <a:lnTo>
                    <a:pt x="335" y="195"/>
                  </a:lnTo>
                  <a:lnTo>
                    <a:pt x="335" y="195"/>
                  </a:lnTo>
                  <a:lnTo>
                    <a:pt x="335" y="196"/>
                  </a:lnTo>
                  <a:lnTo>
                    <a:pt x="336" y="196"/>
                  </a:lnTo>
                  <a:lnTo>
                    <a:pt x="336" y="196"/>
                  </a:lnTo>
                  <a:lnTo>
                    <a:pt x="336" y="197"/>
                  </a:lnTo>
                  <a:lnTo>
                    <a:pt x="336" y="197"/>
                  </a:lnTo>
                  <a:lnTo>
                    <a:pt x="344" y="190"/>
                  </a:lnTo>
                  <a:close/>
                  <a:moveTo>
                    <a:pt x="318" y="169"/>
                  </a:moveTo>
                  <a:lnTo>
                    <a:pt x="318" y="169"/>
                  </a:lnTo>
                  <a:lnTo>
                    <a:pt x="318" y="169"/>
                  </a:lnTo>
                  <a:lnTo>
                    <a:pt x="317" y="169"/>
                  </a:lnTo>
                  <a:lnTo>
                    <a:pt x="317" y="168"/>
                  </a:lnTo>
                  <a:lnTo>
                    <a:pt x="316" y="168"/>
                  </a:lnTo>
                  <a:lnTo>
                    <a:pt x="316" y="168"/>
                  </a:lnTo>
                  <a:lnTo>
                    <a:pt x="315" y="168"/>
                  </a:lnTo>
                  <a:lnTo>
                    <a:pt x="315" y="167"/>
                  </a:lnTo>
                  <a:lnTo>
                    <a:pt x="314" y="167"/>
                  </a:lnTo>
                  <a:lnTo>
                    <a:pt x="314" y="167"/>
                  </a:lnTo>
                  <a:lnTo>
                    <a:pt x="313" y="167"/>
                  </a:lnTo>
                  <a:lnTo>
                    <a:pt x="313" y="166"/>
                  </a:lnTo>
                  <a:lnTo>
                    <a:pt x="312" y="166"/>
                  </a:lnTo>
                  <a:lnTo>
                    <a:pt x="312" y="166"/>
                  </a:lnTo>
                  <a:lnTo>
                    <a:pt x="311" y="166"/>
                  </a:lnTo>
                  <a:lnTo>
                    <a:pt x="311" y="166"/>
                  </a:lnTo>
                  <a:lnTo>
                    <a:pt x="310" y="165"/>
                  </a:lnTo>
                  <a:lnTo>
                    <a:pt x="310" y="165"/>
                  </a:lnTo>
                  <a:lnTo>
                    <a:pt x="309" y="165"/>
                  </a:lnTo>
                  <a:lnTo>
                    <a:pt x="309" y="165"/>
                  </a:lnTo>
                  <a:lnTo>
                    <a:pt x="308" y="164"/>
                  </a:lnTo>
                  <a:lnTo>
                    <a:pt x="308" y="164"/>
                  </a:lnTo>
                  <a:lnTo>
                    <a:pt x="304" y="174"/>
                  </a:lnTo>
                  <a:lnTo>
                    <a:pt x="304" y="174"/>
                  </a:lnTo>
                  <a:lnTo>
                    <a:pt x="305" y="175"/>
                  </a:lnTo>
                  <a:lnTo>
                    <a:pt x="305" y="175"/>
                  </a:lnTo>
                  <a:lnTo>
                    <a:pt x="306" y="175"/>
                  </a:lnTo>
                  <a:lnTo>
                    <a:pt x="306" y="175"/>
                  </a:lnTo>
                  <a:lnTo>
                    <a:pt x="307" y="175"/>
                  </a:lnTo>
                  <a:lnTo>
                    <a:pt x="307" y="175"/>
                  </a:lnTo>
                  <a:lnTo>
                    <a:pt x="308" y="176"/>
                  </a:lnTo>
                  <a:lnTo>
                    <a:pt x="308" y="176"/>
                  </a:lnTo>
                  <a:lnTo>
                    <a:pt x="308" y="176"/>
                  </a:lnTo>
                  <a:lnTo>
                    <a:pt x="309" y="176"/>
                  </a:lnTo>
                  <a:lnTo>
                    <a:pt x="309" y="176"/>
                  </a:lnTo>
                  <a:lnTo>
                    <a:pt x="310" y="177"/>
                  </a:lnTo>
                  <a:lnTo>
                    <a:pt x="310" y="177"/>
                  </a:lnTo>
                  <a:lnTo>
                    <a:pt x="311" y="177"/>
                  </a:lnTo>
                  <a:lnTo>
                    <a:pt x="311" y="177"/>
                  </a:lnTo>
                  <a:lnTo>
                    <a:pt x="312" y="178"/>
                  </a:lnTo>
                  <a:lnTo>
                    <a:pt x="312" y="178"/>
                  </a:lnTo>
                  <a:lnTo>
                    <a:pt x="312" y="178"/>
                  </a:lnTo>
                  <a:lnTo>
                    <a:pt x="313" y="178"/>
                  </a:lnTo>
                  <a:lnTo>
                    <a:pt x="313" y="178"/>
                  </a:lnTo>
                  <a:lnTo>
                    <a:pt x="318" y="169"/>
                  </a:lnTo>
                  <a:close/>
                  <a:moveTo>
                    <a:pt x="275" y="138"/>
                  </a:moveTo>
                  <a:lnTo>
                    <a:pt x="275" y="138"/>
                  </a:lnTo>
                  <a:cubicBezTo>
                    <a:pt x="213" y="138"/>
                    <a:pt x="163" y="189"/>
                    <a:pt x="163" y="250"/>
                  </a:cubicBezTo>
                  <a:cubicBezTo>
                    <a:pt x="163" y="312"/>
                    <a:pt x="213" y="362"/>
                    <a:pt x="275" y="362"/>
                  </a:cubicBezTo>
                  <a:cubicBezTo>
                    <a:pt x="337" y="362"/>
                    <a:pt x="387" y="312"/>
                    <a:pt x="387" y="250"/>
                  </a:cubicBezTo>
                  <a:cubicBezTo>
                    <a:pt x="387" y="189"/>
                    <a:pt x="337" y="138"/>
                    <a:pt x="275" y="138"/>
                  </a:cubicBezTo>
                  <a:close/>
                  <a:moveTo>
                    <a:pt x="18" y="92"/>
                  </a:moveTo>
                  <a:lnTo>
                    <a:pt x="18" y="92"/>
                  </a:lnTo>
                  <a:cubicBezTo>
                    <a:pt x="39" y="90"/>
                    <a:pt x="61" y="89"/>
                    <a:pt x="83" y="88"/>
                  </a:cubicBezTo>
                  <a:cubicBezTo>
                    <a:pt x="68" y="87"/>
                    <a:pt x="53" y="86"/>
                    <a:pt x="39" y="84"/>
                  </a:cubicBezTo>
                  <a:cubicBezTo>
                    <a:pt x="29" y="83"/>
                    <a:pt x="21" y="76"/>
                    <a:pt x="21" y="66"/>
                  </a:cubicBezTo>
                  <a:cubicBezTo>
                    <a:pt x="21" y="52"/>
                    <a:pt x="21" y="38"/>
                    <a:pt x="21" y="23"/>
                  </a:cubicBezTo>
                  <a:cubicBezTo>
                    <a:pt x="21" y="13"/>
                    <a:pt x="29" y="6"/>
                    <a:pt x="39" y="5"/>
                  </a:cubicBezTo>
                  <a:cubicBezTo>
                    <a:pt x="98" y="0"/>
                    <a:pt x="156" y="0"/>
                    <a:pt x="215" y="5"/>
                  </a:cubicBezTo>
                  <a:cubicBezTo>
                    <a:pt x="225" y="6"/>
                    <a:pt x="233" y="13"/>
                    <a:pt x="233" y="23"/>
                  </a:cubicBezTo>
                  <a:cubicBezTo>
                    <a:pt x="233" y="38"/>
                    <a:pt x="233" y="52"/>
                    <a:pt x="233" y="66"/>
                  </a:cubicBezTo>
                  <a:cubicBezTo>
                    <a:pt x="233" y="76"/>
                    <a:pt x="225" y="83"/>
                    <a:pt x="215" y="84"/>
                  </a:cubicBezTo>
                  <a:cubicBezTo>
                    <a:pt x="194" y="87"/>
                    <a:pt x="173" y="88"/>
                    <a:pt x="151" y="89"/>
                  </a:cubicBezTo>
                  <a:cubicBezTo>
                    <a:pt x="166" y="90"/>
                    <a:pt x="180" y="91"/>
                    <a:pt x="194" y="92"/>
                  </a:cubicBezTo>
                  <a:cubicBezTo>
                    <a:pt x="204" y="93"/>
                    <a:pt x="212" y="100"/>
                    <a:pt x="212" y="110"/>
                  </a:cubicBezTo>
                  <a:lnTo>
                    <a:pt x="212" y="131"/>
                  </a:lnTo>
                  <a:cubicBezTo>
                    <a:pt x="200" y="137"/>
                    <a:pt x="189" y="145"/>
                    <a:pt x="179" y="155"/>
                  </a:cubicBezTo>
                  <a:cubicBezTo>
                    <a:pt x="174" y="161"/>
                    <a:pt x="168" y="167"/>
                    <a:pt x="164" y="174"/>
                  </a:cubicBezTo>
                  <a:cubicBezTo>
                    <a:pt x="115" y="177"/>
                    <a:pt x="66" y="176"/>
                    <a:pt x="18" y="171"/>
                  </a:cubicBezTo>
                  <a:cubicBezTo>
                    <a:pt x="8" y="170"/>
                    <a:pt x="0" y="163"/>
                    <a:pt x="0" y="153"/>
                  </a:cubicBezTo>
                  <a:cubicBezTo>
                    <a:pt x="0" y="139"/>
                    <a:pt x="0" y="124"/>
                    <a:pt x="0" y="110"/>
                  </a:cubicBezTo>
                  <a:cubicBezTo>
                    <a:pt x="0" y="100"/>
                    <a:pt x="8" y="93"/>
                    <a:pt x="18" y="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3" name="Freeform 19"/>
          <p:cNvSpPr>
            <a:spLocks noEditPoints="1"/>
          </p:cNvSpPr>
          <p:nvPr/>
        </p:nvSpPr>
        <p:spPr bwMode="auto">
          <a:xfrm>
            <a:off x="699289" y="271955"/>
            <a:ext cx="1512168" cy="635751"/>
          </a:xfrm>
          <a:custGeom>
            <a:avLst/>
            <a:gdLst>
              <a:gd name="T0" fmla="*/ 19 w 2250"/>
              <a:gd name="T1" fmla="*/ 10 h 912"/>
              <a:gd name="T2" fmla="*/ 753 w 2250"/>
              <a:gd name="T3" fmla="*/ 0 h 912"/>
              <a:gd name="T4" fmla="*/ 813 w 2250"/>
              <a:gd name="T5" fmla="*/ 503 h 912"/>
              <a:gd name="T6" fmla="*/ 1601 w 2250"/>
              <a:gd name="T7" fmla="*/ 592 h 912"/>
              <a:gd name="T8" fmla="*/ 1184 w 2250"/>
              <a:gd name="T9" fmla="*/ 85 h 912"/>
              <a:gd name="T10" fmla="*/ 1403 w 2250"/>
              <a:gd name="T11" fmla="*/ 53 h 912"/>
              <a:gd name="T12" fmla="*/ 1446 w 2250"/>
              <a:gd name="T13" fmla="*/ 336 h 912"/>
              <a:gd name="T14" fmla="*/ 1711 w 2250"/>
              <a:gd name="T15" fmla="*/ 294 h 912"/>
              <a:gd name="T16" fmla="*/ 1970 w 2250"/>
              <a:gd name="T17" fmla="*/ 555 h 912"/>
              <a:gd name="T18" fmla="*/ 2250 w 2250"/>
              <a:gd name="T19" fmla="*/ 650 h 912"/>
              <a:gd name="T20" fmla="*/ 186 w 2250"/>
              <a:gd name="T21" fmla="*/ 729 h 912"/>
              <a:gd name="T22" fmla="*/ 147 w 2250"/>
              <a:gd name="T23" fmla="*/ 755 h 912"/>
              <a:gd name="T24" fmla="*/ 150 w 2250"/>
              <a:gd name="T25" fmla="*/ 879 h 912"/>
              <a:gd name="T26" fmla="*/ 234 w 2250"/>
              <a:gd name="T27" fmla="*/ 698 h 912"/>
              <a:gd name="T28" fmla="*/ 234 w 2250"/>
              <a:gd name="T29" fmla="*/ 698 h 912"/>
              <a:gd name="T30" fmla="*/ 346 w 2250"/>
              <a:gd name="T31" fmla="*/ 764 h 912"/>
              <a:gd name="T32" fmla="*/ 318 w 2250"/>
              <a:gd name="T33" fmla="*/ 795 h 912"/>
              <a:gd name="T34" fmla="*/ 206 w 2250"/>
              <a:gd name="T35" fmla="*/ 889 h 912"/>
              <a:gd name="T36" fmla="*/ 336 w 2250"/>
              <a:gd name="T37" fmla="*/ 887 h 912"/>
              <a:gd name="T38" fmla="*/ 416 w 2250"/>
              <a:gd name="T39" fmla="*/ 801 h 912"/>
              <a:gd name="T40" fmla="*/ 417 w 2250"/>
              <a:gd name="T41" fmla="*/ 830 h 912"/>
              <a:gd name="T42" fmla="*/ 416 w 2250"/>
              <a:gd name="T43" fmla="*/ 752 h 912"/>
              <a:gd name="T44" fmla="*/ 541 w 2250"/>
              <a:gd name="T45" fmla="*/ 755 h 912"/>
              <a:gd name="T46" fmla="*/ 531 w 2250"/>
              <a:gd name="T47" fmla="*/ 861 h 912"/>
              <a:gd name="T48" fmla="*/ 371 w 2250"/>
              <a:gd name="T49" fmla="*/ 715 h 912"/>
              <a:gd name="T50" fmla="*/ 702 w 2250"/>
              <a:gd name="T51" fmla="*/ 875 h 912"/>
              <a:gd name="T52" fmla="*/ 702 w 2250"/>
              <a:gd name="T53" fmla="*/ 875 h 912"/>
              <a:gd name="T54" fmla="*/ 804 w 2250"/>
              <a:gd name="T55" fmla="*/ 877 h 912"/>
              <a:gd name="T56" fmla="*/ 1069 w 2250"/>
              <a:gd name="T57" fmla="*/ 786 h 912"/>
              <a:gd name="T58" fmla="*/ 1046 w 2250"/>
              <a:gd name="T59" fmla="*/ 756 h 912"/>
              <a:gd name="T60" fmla="*/ 995 w 2250"/>
              <a:gd name="T61" fmla="*/ 803 h 912"/>
              <a:gd name="T62" fmla="*/ 1177 w 2250"/>
              <a:gd name="T63" fmla="*/ 718 h 912"/>
              <a:gd name="T64" fmla="*/ 1279 w 2250"/>
              <a:gd name="T65" fmla="*/ 704 h 912"/>
              <a:gd name="T66" fmla="*/ 1445 w 2250"/>
              <a:gd name="T67" fmla="*/ 713 h 912"/>
              <a:gd name="T68" fmla="*/ 1432 w 2250"/>
              <a:gd name="T69" fmla="*/ 855 h 912"/>
              <a:gd name="T70" fmla="*/ 1301 w 2250"/>
              <a:gd name="T71" fmla="*/ 750 h 912"/>
              <a:gd name="T72" fmla="*/ 1376 w 2250"/>
              <a:gd name="T73" fmla="*/ 750 h 912"/>
              <a:gd name="T74" fmla="*/ 1382 w 2250"/>
              <a:gd name="T75" fmla="*/ 819 h 912"/>
              <a:gd name="T76" fmla="*/ 1595 w 2250"/>
              <a:gd name="T77" fmla="*/ 745 h 912"/>
              <a:gd name="T78" fmla="*/ 1639 w 2250"/>
              <a:gd name="T79" fmla="*/ 829 h 912"/>
              <a:gd name="T80" fmla="*/ 1585 w 2250"/>
              <a:gd name="T81" fmla="*/ 827 h 912"/>
              <a:gd name="T82" fmla="*/ 1653 w 2250"/>
              <a:gd name="T83" fmla="*/ 692 h 912"/>
              <a:gd name="T84" fmla="*/ 1635 w 2250"/>
              <a:gd name="T85" fmla="*/ 820 h 912"/>
              <a:gd name="T86" fmla="*/ 1863 w 2250"/>
              <a:gd name="T87" fmla="*/ 839 h 912"/>
              <a:gd name="T88" fmla="*/ 1866 w 2250"/>
              <a:gd name="T89" fmla="*/ 885 h 912"/>
              <a:gd name="T90" fmla="*/ 1856 w 2250"/>
              <a:gd name="T91" fmla="*/ 776 h 912"/>
              <a:gd name="T92" fmla="*/ 1770 w 2250"/>
              <a:gd name="T93" fmla="*/ 708 h 912"/>
              <a:gd name="T94" fmla="*/ 1763 w 2250"/>
              <a:gd name="T95" fmla="*/ 880 h 912"/>
              <a:gd name="T96" fmla="*/ 1732 w 2250"/>
              <a:gd name="T97" fmla="*/ 697 h 912"/>
              <a:gd name="T98" fmla="*/ 1732 w 2250"/>
              <a:gd name="T99" fmla="*/ 697 h 912"/>
              <a:gd name="T100" fmla="*/ 1834 w 2250"/>
              <a:gd name="T101" fmla="*/ 697 h 912"/>
              <a:gd name="T102" fmla="*/ 1825 w 2250"/>
              <a:gd name="T103" fmla="*/ 871 h 912"/>
              <a:gd name="T104" fmla="*/ 1790 w 2250"/>
              <a:gd name="T105" fmla="*/ 887 h 912"/>
              <a:gd name="T106" fmla="*/ 1957 w 2250"/>
              <a:gd name="T107" fmla="*/ 888 h 912"/>
              <a:gd name="T108" fmla="*/ 1985 w 2250"/>
              <a:gd name="T109" fmla="*/ 770 h 912"/>
              <a:gd name="T110" fmla="*/ 1990 w 2250"/>
              <a:gd name="T111" fmla="*/ 819 h 912"/>
              <a:gd name="T112" fmla="*/ 2111 w 2250"/>
              <a:gd name="T113" fmla="*/ 755 h 912"/>
              <a:gd name="T114" fmla="*/ 2132 w 2250"/>
              <a:gd name="T115" fmla="*/ 807 h 912"/>
              <a:gd name="T116" fmla="*/ 2055 w 2250"/>
              <a:gd name="T117" fmla="*/ 884 h 912"/>
              <a:gd name="T118" fmla="*/ 2030 w 2250"/>
              <a:gd name="T119" fmla="*/ 822 h 912"/>
              <a:gd name="T120" fmla="*/ 2138 w 2250"/>
              <a:gd name="T121" fmla="*/ 866 h 912"/>
              <a:gd name="T122" fmla="*/ 2143 w 2250"/>
              <a:gd name="T123" fmla="*/ 756 h 912"/>
              <a:gd name="T124" fmla="*/ 2077 w 2250"/>
              <a:gd name="T125" fmla="*/ 6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0" h="912">
                <a:moveTo>
                  <a:pt x="188" y="10"/>
                </a:moveTo>
                <a:lnTo>
                  <a:pt x="188" y="534"/>
                </a:lnTo>
                <a:lnTo>
                  <a:pt x="427" y="534"/>
                </a:lnTo>
                <a:lnTo>
                  <a:pt x="427" y="592"/>
                </a:lnTo>
                <a:lnTo>
                  <a:pt x="19" y="592"/>
                </a:lnTo>
                <a:lnTo>
                  <a:pt x="19" y="10"/>
                </a:lnTo>
                <a:lnTo>
                  <a:pt x="188" y="10"/>
                </a:lnTo>
                <a:close/>
                <a:moveTo>
                  <a:pt x="753" y="0"/>
                </a:moveTo>
                <a:cubicBezTo>
                  <a:pt x="922" y="0"/>
                  <a:pt x="1007" y="100"/>
                  <a:pt x="1007" y="301"/>
                </a:cubicBezTo>
                <a:cubicBezTo>
                  <a:pt x="1007" y="502"/>
                  <a:pt x="921" y="602"/>
                  <a:pt x="748" y="602"/>
                </a:cubicBezTo>
                <a:cubicBezTo>
                  <a:pt x="576" y="602"/>
                  <a:pt x="490" y="499"/>
                  <a:pt x="490" y="294"/>
                </a:cubicBezTo>
                <a:cubicBezTo>
                  <a:pt x="490" y="98"/>
                  <a:pt x="577" y="0"/>
                  <a:pt x="753" y="0"/>
                </a:cubicBezTo>
                <a:close/>
                <a:moveTo>
                  <a:pt x="748" y="46"/>
                </a:moveTo>
                <a:cubicBezTo>
                  <a:pt x="717" y="46"/>
                  <a:pt x="695" y="64"/>
                  <a:pt x="684" y="99"/>
                </a:cubicBezTo>
                <a:cubicBezTo>
                  <a:pt x="673" y="134"/>
                  <a:pt x="667" y="201"/>
                  <a:pt x="667" y="301"/>
                </a:cubicBezTo>
                <a:cubicBezTo>
                  <a:pt x="667" y="400"/>
                  <a:pt x="673" y="468"/>
                  <a:pt x="684" y="503"/>
                </a:cubicBezTo>
                <a:cubicBezTo>
                  <a:pt x="695" y="538"/>
                  <a:pt x="717" y="555"/>
                  <a:pt x="748" y="555"/>
                </a:cubicBezTo>
                <a:cubicBezTo>
                  <a:pt x="780" y="555"/>
                  <a:pt x="802" y="538"/>
                  <a:pt x="813" y="503"/>
                </a:cubicBezTo>
                <a:cubicBezTo>
                  <a:pt x="824" y="468"/>
                  <a:pt x="830" y="400"/>
                  <a:pt x="830" y="301"/>
                </a:cubicBezTo>
                <a:cubicBezTo>
                  <a:pt x="830" y="202"/>
                  <a:pt x="824" y="134"/>
                  <a:pt x="813" y="99"/>
                </a:cubicBezTo>
                <a:cubicBezTo>
                  <a:pt x="802" y="64"/>
                  <a:pt x="780" y="46"/>
                  <a:pt x="748" y="46"/>
                </a:cubicBezTo>
                <a:close/>
                <a:moveTo>
                  <a:pt x="1362" y="278"/>
                </a:moveTo>
                <a:lnTo>
                  <a:pt x="1601" y="278"/>
                </a:lnTo>
                <a:lnTo>
                  <a:pt x="1601" y="592"/>
                </a:lnTo>
                <a:lnTo>
                  <a:pt x="1548" y="592"/>
                </a:lnTo>
                <a:lnTo>
                  <a:pt x="1529" y="552"/>
                </a:lnTo>
                <a:cubicBezTo>
                  <a:pt x="1483" y="585"/>
                  <a:pt x="1433" y="602"/>
                  <a:pt x="1381" y="602"/>
                </a:cubicBezTo>
                <a:cubicBezTo>
                  <a:pt x="1295" y="602"/>
                  <a:pt x="1228" y="576"/>
                  <a:pt x="1180" y="524"/>
                </a:cubicBezTo>
                <a:cubicBezTo>
                  <a:pt x="1132" y="473"/>
                  <a:pt x="1109" y="400"/>
                  <a:pt x="1109" y="306"/>
                </a:cubicBezTo>
                <a:cubicBezTo>
                  <a:pt x="1109" y="215"/>
                  <a:pt x="1134" y="141"/>
                  <a:pt x="1184" y="85"/>
                </a:cubicBezTo>
                <a:cubicBezTo>
                  <a:pt x="1235" y="29"/>
                  <a:pt x="1301" y="0"/>
                  <a:pt x="1382" y="0"/>
                </a:cubicBezTo>
                <a:cubicBezTo>
                  <a:pt x="1490" y="0"/>
                  <a:pt x="1555" y="55"/>
                  <a:pt x="1578" y="165"/>
                </a:cubicBezTo>
                <a:lnTo>
                  <a:pt x="1499" y="201"/>
                </a:lnTo>
                <a:lnTo>
                  <a:pt x="1499" y="187"/>
                </a:lnTo>
                <a:lnTo>
                  <a:pt x="1498" y="156"/>
                </a:lnTo>
                <a:cubicBezTo>
                  <a:pt x="1492" y="87"/>
                  <a:pt x="1461" y="53"/>
                  <a:pt x="1403" y="53"/>
                </a:cubicBezTo>
                <a:cubicBezTo>
                  <a:pt x="1360" y="53"/>
                  <a:pt x="1331" y="71"/>
                  <a:pt x="1315" y="107"/>
                </a:cubicBezTo>
                <a:cubicBezTo>
                  <a:pt x="1300" y="144"/>
                  <a:pt x="1292" y="212"/>
                  <a:pt x="1292" y="311"/>
                </a:cubicBezTo>
                <a:cubicBezTo>
                  <a:pt x="1292" y="403"/>
                  <a:pt x="1298" y="466"/>
                  <a:pt x="1311" y="500"/>
                </a:cubicBezTo>
                <a:cubicBezTo>
                  <a:pt x="1323" y="533"/>
                  <a:pt x="1348" y="549"/>
                  <a:pt x="1383" y="549"/>
                </a:cubicBezTo>
                <a:cubicBezTo>
                  <a:pt x="1425" y="549"/>
                  <a:pt x="1446" y="526"/>
                  <a:pt x="1446" y="479"/>
                </a:cubicBezTo>
                <a:lnTo>
                  <a:pt x="1446" y="336"/>
                </a:lnTo>
                <a:lnTo>
                  <a:pt x="1362" y="336"/>
                </a:lnTo>
                <a:lnTo>
                  <a:pt x="1362" y="278"/>
                </a:lnTo>
                <a:close/>
                <a:moveTo>
                  <a:pt x="1975" y="0"/>
                </a:moveTo>
                <a:cubicBezTo>
                  <a:pt x="2144" y="0"/>
                  <a:pt x="2229" y="100"/>
                  <a:pt x="2229" y="301"/>
                </a:cubicBezTo>
                <a:cubicBezTo>
                  <a:pt x="2229" y="502"/>
                  <a:pt x="2143" y="602"/>
                  <a:pt x="1970" y="602"/>
                </a:cubicBezTo>
                <a:cubicBezTo>
                  <a:pt x="1798" y="602"/>
                  <a:pt x="1711" y="499"/>
                  <a:pt x="1711" y="294"/>
                </a:cubicBezTo>
                <a:cubicBezTo>
                  <a:pt x="1711" y="98"/>
                  <a:pt x="1799" y="0"/>
                  <a:pt x="1975" y="0"/>
                </a:cubicBezTo>
                <a:close/>
                <a:moveTo>
                  <a:pt x="1970" y="46"/>
                </a:moveTo>
                <a:cubicBezTo>
                  <a:pt x="1938" y="46"/>
                  <a:pt x="1917" y="64"/>
                  <a:pt x="1906" y="99"/>
                </a:cubicBezTo>
                <a:cubicBezTo>
                  <a:pt x="1894" y="134"/>
                  <a:pt x="1889" y="201"/>
                  <a:pt x="1889" y="301"/>
                </a:cubicBezTo>
                <a:cubicBezTo>
                  <a:pt x="1889" y="400"/>
                  <a:pt x="1894" y="468"/>
                  <a:pt x="1906" y="503"/>
                </a:cubicBezTo>
                <a:cubicBezTo>
                  <a:pt x="1917" y="538"/>
                  <a:pt x="1938" y="555"/>
                  <a:pt x="1970" y="555"/>
                </a:cubicBezTo>
                <a:cubicBezTo>
                  <a:pt x="2002" y="555"/>
                  <a:pt x="2023" y="538"/>
                  <a:pt x="2035" y="503"/>
                </a:cubicBezTo>
                <a:cubicBezTo>
                  <a:pt x="2046" y="468"/>
                  <a:pt x="2051" y="400"/>
                  <a:pt x="2051" y="301"/>
                </a:cubicBezTo>
                <a:cubicBezTo>
                  <a:pt x="2051" y="202"/>
                  <a:pt x="2046" y="134"/>
                  <a:pt x="2035" y="99"/>
                </a:cubicBezTo>
                <a:cubicBezTo>
                  <a:pt x="2023" y="64"/>
                  <a:pt x="2002" y="46"/>
                  <a:pt x="1970" y="46"/>
                </a:cubicBezTo>
                <a:close/>
                <a:moveTo>
                  <a:pt x="0" y="650"/>
                </a:moveTo>
                <a:lnTo>
                  <a:pt x="2250" y="650"/>
                </a:lnTo>
                <a:lnTo>
                  <a:pt x="2250" y="912"/>
                </a:lnTo>
                <a:lnTo>
                  <a:pt x="0" y="912"/>
                </a:lnTo>
                <a:lnTo>
                  <a:pt x="0" y="650"/>
                </a:lnTo>
                <a:close/>
                <a:moveTo>
                  <a:pt x="162" y="691"/>
                </a:moveTo>
                <a:cubicBezTo>
                  <a:pt x="174" y="701"/>
                  <a:pt x="185" y="710"/>
                  <a:pt x="195" y="719"/>
                </a:cubicBezTo>
                <a:lnTo>
                  <a:pt x="186" y="729"/>
                </a:lnTo>
                <a:cubicBezTo>
                  <a:pt x="175" y="719"/>
                  <a:pt x="165" y="709"/>
                  <a:pt x="154" y="700"/>
                </a:cubicBezTo>
                <a:lnTo>
                  <a:pt x="162" y="691"/>
                </a:lnTo>
                <a:close/>
                <a:moveTo>
                  <a:pt x="155" y="745"/>
                </a:moveTo>
                <a:cubicBezTo>
                  <a:pt x="165" y="753"/>
                  <a:pt x="176" y="762"/>
                  <a:pt x="189" y="772"/>
                </a:cubicBezTo>
                <a:lnTo>
                  <a:pt x="179" y="782"/>
                </a:lnTo>
                <a:cubicBezTo>
                  <a:pt x="168" y="772"/>
                  <a:pt x="157" y="763"/>
                  <a:pt x="147" y="755"/>
                </a:cubicBezTo>
                <a:lnTo>
                  <a:pt x="155" y="745"/>
                </a:lnTo>
                <a:close/>
                <a:moveTo>
                  <a:pt x="150" y="879"/>
                </a:moveTo>
                <a:cubicBezTo>
                  <a:pt x="159" y="858"/>
                  <a:pt x="166" y="833"/>
                  <a:pt x="174" y="804"/>
                </a:cubicBezTo>
                <a:cubicBezTo>
                  <a:pt x="179" y="807"/>
                  <a:pt x="183" y="809"/>
                  <a:pt x="187" y="810"/>
                </a:cubicBezTo>
                <a:cubicBezTo>
                  <a:pt x="177" y="840"/>
                  <a:pt x="170" y="865"/>
                  <a:pt x="165" y="885"/>
                </a:cubicBezTo>
                <a:lnTo>
                  <a:pt x="150" y="879"/>
                </a:lnTo>
                <a:close/>
                <a:moveTo>
                  <a:pt x="244" y="698"/>
                </a:moveTo>
                <a:lnTo>
                  <a:pt x="305" y="698"/>
                </a:lnTo>
                <a:lnTo>
                  <a:pt x="305" y="708"/>
                </a:lnTo>
                <a:lnTo>
                  <a:pt x="244" y="708"/>
                </a:lnTo>
                <a:lnTo>
                  <a:pt x="244" y="698"/>
                </a:lnTo>
                <a:close/>
                <a:moveTo>
                  <a:pt x="234" y="698"/>
                </a:moveTo>
                <a:lnTo>
                  <a:pt x="246" y="698"/>
                </a:lnTo>
                <a:lnTo>
                  <a:pt x="246" y="724"/>
                </a:lnTo>
                <a:cubicBezTo>
                  <a:pt x="246" y="747"/>
                  <a:pt x="236" y="764"/>
                  <a:pt x="216" y="775"/>
                </a:cubicBezTo>
                <a:cubicBezTo>
                  <a:pt x="214" y="772"/>
                  <a:pt x="211" y="769"/>
                  <a:pt x="207" y="765"/>
                </a:cubicBezTo>
                <a:cubicBezTo>
                  <a:pt x="225" y="757"/>
                  <a:pt x="234" y="743"/>
                  <a:pt x="234" y="724"/>
                </a:cubicBezTo>
                <a:lnTo>
                  <a:pt x="234" y="698"/>
                </a:lnTo>
                <a:close/>
                <a:moveTo>
                  <a:pt x="304" y="698"/>
                </a:moveTo>
                <a:lnTo>
                  <a:pt x="316" y="698"/>
                </a:lnTo>
                <a:lnTo>
                  <a:pt x="316" y="742"/>
                </a:lnTo>
                <a:cubicBezTo>
                  <a:pt x="316" y="749"/>
                  <a:pt x="319" y="753"/>
                  <a:pt x="325" y="753"/>
                </a:cubicBezTo>
                <a:lnTo>
                  <a:pt x="349" y="753"/>
                </a:lnTo>
                <a:cubicBezTo>
                  <a:pt x="347" y="756"/>
                  <a:pt x="346" y="760"/>
                  <a:pt x="346" y="764"/>
                </a:cubicBezTo>
                <a:lnTo>
                  <a:pt x="324" y="764"/>
                </a:lnTo>
                <a:cubicBezTo>
                  <a:pt x="310" y="764"/>
                  <a:pt x="304" y="757"/>
                  <a:pt x="304" y="744"/>
                </a:cubicBezTo>
                <a:lnTo>
                  <a:pt x="304" y="698"/>
                </a:lnTo>
                <a:close/>
                <a:moveTo>
                  <a:pt x="218" y="784"/>
                </a:moveTo>
                <a:lnTo>
                  <a:pt x="318" y="784"/>
                </a:lnTo>
                <a:lnTo>
                  <a:pt x="318" y="795"/>
                </a:lnTo>
                <a:lnTo>
                  <a:pt x="218" y="795"/>
                </a:lnTo>
                <a:lnTo>
                  <a:pt x="218" y="784"/>
                </a:lnTo>
                <a:close/>
                <a:moveTo>
                  <a:pt x="313" y="784"/>
                </a:moveTo>
                <a:lnTo>
                  <a:pt x="326" y="784"/>
                </a:lnTo>
                <a:lnTo>
                  <a:pt x="326" y="794"/>
                </a:lnTo>
                <a:cubicBezTo>
                  <a:pt x="308" y="839"/>
                  <a:pt x="268" y="871"/>
                  <a:pt x="206" y="889"/>
                </a:cubicBezTo>
                <a:cubicBezTo>
                  <a:pt x="203" y="886"/>
                  <a:pt x="200" y="883"/>
                  <a:pt x="197" y="879"/>
                </a:cubicBezTo>
                <a:cubicBezTo>
                  <a:pt x="259" y="862"/>
                  <a:pt x="298" y="832"/>
                  <a:pt x="313" y="790"/>
                </a:cubicBezTo>
                <a:lnTo>
                  <a:pt x="313" y="784"/>
                </a:lnTo>
                <a:close/>
                <a:moveTo>
                  <a:pt x="240" y="789"/>
                </a:moveTo>
                <a:cubicBezTo>
                  <a:pt x="253" y="833"/>
                  <a:pt x="289" y="862"/>
                  <a:pt x="347" y="876"/>
                </a:cubicBezTo>
                <a:cubicBezTo>
                  <a:pt x="342" y="881"/>
                  <a:pt x="338" y="884"/>
                  <a:pt x="336" y="887"/>
                </a:cubicBezTo>
                <a:cubicBezTo>
                  <a:pt x="276" y="870"/>
                  <a:pt x="240" y="838"/>
                  <a:pt x="228" y="792"/>
                </a:cubicBezTo>
                <a:lnTo>
                  <a:pt x="240" y="789"/>
                </a:lnTo>
                <a:close/>
                <a:moveTo>
                  <a:pt x="416" y="791"/>
                </a:moveTo>
                <a:lnTo>
                  <a:pt x="535" y="791"/>
                </a:lnTo>
                <a:lnTo>
                  <a:pt x="535" y="801"/>
                </a:lnTo>
                <a:lnTo>
                  <a:pt x="416" y="801"/>
                </a:lnTo>
                <a:lnTo>
                  <a:pt x="416" y="791"/>
                </a:lnTo>
                <a:close/>
                <a:moveTo>
                  <a:pt x="417" y="830"/>
                </a:moveTo>
                <a:lnTo>
                  <a:pt x="537" y="830"/>
                </a:lnTo>
                <a:lnTo>
                  <a:pt x="537" y="841"/>
                </a:lnTo>
                <a:lnTo>
                  <a:pt x="417" y="841"/>
                </a:lnTo>
                <a:lnTo>
                  <a:pt x="417" y="830"/>
                </a:lnTo>
                <a:close/>
                <a:moveTo>
                  <a:pt x="411" y="752"/>
                </a:moveTo>
                <a:lnTo>
                  <a:pt x="421" y="752"/>
                </a:lnTo>
                <a:lnTo>
                  <a:pt x="421" y="886"/>
                </a:lnTo>
                <a:lnTo>
                  <a:pt x="411" y="886"/>
                </a:lnTo>
                <a:lnTo>
                  <a:pt x="411" y="752"/>
                </a:lnTo>
                <a:close/>
                <a:moveTo>
                  <a:pt x="416" y="752"/>
                </a:moveTo>
                <a:lnTo>
                  <a:pt x="541" y="752"/>
                </a:lnTo>
                <a:lnTo>
                  <a:pt x="541" y="762"/>
                </a:lnTo>
                <a:lnTo>
                  <a:pt x="416" y="762"/>
                </a:lnTo>
                <a:lnTo>
                  <a:pt x="416" y="752"/>
                </a:lnTo>
                <a:close/>
                <a:moveTo>
                  <a:pt x="531" y="755"/>
                </a:moveTo>
                <a:lnTo>
                  <a:pt x="541" y="755"/>
                </a:lnTo>
                <a:lnTo>
                  <a:pt x="541" y="863"/>
                </a:lnTo>
                <a:cubicBezTo>
                  <a:pt x="541" y="877"/>
                  <a:pt x="535" y="884"/>
                  <a:pt x="521" y="884"/>
                </a:cubicBezTo>
                <a:cubicBezTo>
                  <a:pt x="514" y="884"/>
                  <a:pt x="506" y="884"/>
                  <a:pt x="496" y="884"/>
                </a:cubicBezTo>
                <a:cubicBezTo>
                  <a:pt x="495" y="880"/>
                  <a:pt x="494" y="876"/>
                  <a:pt x="494" y="872"/>
                </a:cubicBezTo>
                <a:cubicBezTo>
                  <a:pt x="499" y="873"/>
                  <a:pt x="507" y="873"/>
                  <a:pt x="517" y="873"/>
                </a:cubicBezTo>
                <a:cubicBezTo>
                  <a:pt x="526" y="873"/>
                  <a:pt x="531" y="869"/>
                  <a:pt x="531" y="861"/>
                </a:cubicBezTo>
                <a:lnTo>
                  <a:pt x="531" y="755"/>
                </a:lnTo>
                <a:close/>
                <a:moveTo>
                  <a:pt x="371" y="715"/>
                </a:moveTo>
                <a:lnTo>
                  <a:pt x="567" y="715"/>
                </a:lnTo>
                <a:lnTo>
                  <a:pt x="567" y="726"/>
                </a:lnTo>
                <a:lnTo>
                  <a:pt x="371" y="726"/>
                </a:lnTo>
                <a:lnTo>
                  <a:pt x="371" y="715"/>
                </a:lnTo>
                <a:close/>
                <a:moveTo>
                  <a:pt x="445" y="687"/>
                </a:moveTo>
                <a:lnTo>
                  <a:pt x="458" y="691"/>
                </a:lnTo>
                <a:cubicBezTo>
                  <a:pt x="441" y="734"/>
                  <a:pt x="413" y="773"/>
                  <a:pt x="374" y="806"/>
                </a:cubicBezTo>
                <a:cubicBezTo>
                  <a:pt x="372" y="803"/>
                  <a:pt x="369" y="800"/>
                  <a:pt x="365" y="796"/>
                </a:cubicBezTo>
                <a:cubicBezTo>
                  <a:pt x="404" y="764"/>
                  <a:pt x="431" y="728"/>
                  <a:pt x="445" y="687"/>
                </a:cubicBezTo>
                <a:close/>
                <a:moveTo>
                  <a:pt x="702" y="875"/>
                </a:moveTo>
                <a:lnTo>
                  <a:pt x="702" y="859"/>
                </a:lnTo>
                <a:lnTo>
                  <a:pt x="614" y="859"/>
                </a:lnTo>
                <a:lnTo>
                  <a:pt x="614" y="703"/>
                </a:lnTo>
                <a:lnTo>
                  <a:pt x="594" y="703"/>
                </a:lnTo>
                <a:lnTo>
                  <a:pt x="594" y="875"/>
                </a:lnTo>
                <a:lnTo>
                  <a:pt x="702" y="875"/>
                </a:lnTo>
                <a:close/>
                <a:moveTo>
                  <a:pt x="805" y="718"/>
                </a:moveTo>
                <a:cubicBezTo>
                  <a:pt x="767" y="721"/>
                  <a:pt x="746" y="746"/>
                  <a:pt x="742" y="791"/>
                </a:cubicBezTo>
                <a:cubicBezTo>
                  <a:pt x="744" y="835"/>
                  <a:pt x="765" y="858"/>
                  <a:pt x="803" y="862"/>
                </a:cubicBezTo>
                <a:cubicBezTo>
                  <a:pt x="843" y="860"/>
                  <a:pt x="864" y="836"/>
                  <a:pt x="866" y="791"/>
                </a:cubicBezTo>
                <a:cubicBezTo>
                  <a:pt x="863" y="746"/>
                  <a:pt x="842" y="721"/>
                  <a:pt x="805" y="718"/>
                </a:cubicBezTo>
                <a:close/>
                <a:moveTo>
                  <a:pt x="804" y="877"/>
                </a:moveTo>
                <a:cubicBezTo>
                  <a:pt x="752" y="874"/>
                  <a:pt x="725" y="846"/>
                  <a:pt x="722" y="792"/>
                </a:cubicBezTo>
                <a:cubicBezTo>
                  <a:pt x="725" y="734"/>
                  <a:pt x="753" y="704"/>
                  <a:pt x="806" y="701"/>
                </a:cubicBezTo>
                <a:cubicBezTo>
                  <a:pt x="857" y="704"/>
                  <a:pt x="884" y="734"/>
                  <a:pt x="888" y="791"/>
                </a:cubicBezTo>
                <a:cubicBezTo>
                  <a:pt x="885" y="846"/>
                  <a:pt x="857" y="875"/>
                  <a:pt x="804" y="877"/>
                </a:cubicBezTo>
                <a:close/>
                <a:moveTo>
                  <a:pt x="995" y="786"/>
                </a:moveTo>
                <a:lnTo>
                  <a:pt x="1069" y="786"/>
                </a:lnTo>
                <a:lnTo>
                  <a:pt x="1069" y="849"/>
                </a:lnTo>
                <a:cubicBezTo>
                  <a:pt x="1054" y="868"/>
                  <a:pt x="1030" y="877"/>
                  <a:pt x="995" y="877"/>
                </a:cubicBezTo>
                <a:cubicBezTo>
                  <a:pt x="941" y="874"/>
                  <a:pt x="913" y="846"/>
                  <a:pt x="910" y="792"/>
                </a:cubicBezTo>
                <a:cubicBezTo>
                  <a:pt x="912" y="733"/>
                  <a:pt x="939" y="703"/>
                  <a:pt x="991" y="701"/>
                </a:cubicBezTo>
                <a:cubicBezTo>
                  <a:pt x="1030" y="701"/>
                  <a:pt x="1055" y="718"/>
                  <a:pt x="1068" y="751"/>
                </a:cubicBezTo>
                <a:lnTo>
                  <a:pt x="1046" y="756"/>
                </a:lnTo>
                <a:cubicBezTo>
                  <a:pt x="1037" y="731"/>
                  <a:pt x="1019" y="718"/>
                  <a:pt x="991" y="718"/>
                </a:cubicBezTo>
                <a:cubicBezTo>
                  <a:pt x="954" y="721"/>
                  <a:pt x="934" y="746"/>
                  <a:pt x="931" y="791"/>
                </a:cubicBezTo>
                <a:cubicBezTo>
                  <a:pt x="933" y="835"/>
                  <a:pt x="955" y="858"/>
                  <a:pt x="994" y="862"/>
                </a:cubicBezTo>
                <a:cubicBezTo>
                  <a:pt x="1020" y="862"/>
                  <a:pt x="1038" y="855"/>
                  <a:pt x="1050" y="841"/>
                </a:cubicBezTo>
                <a:lnTo>
                  <a:pt x="1050" y="803"/>
                </a:lnTo>
                <a:lnTo>
                  <a:pt x="995" y="803"/>
                </a:lnTo>
                <a:lnTo>
                  <a:pt x="995" y="786"/>
                </a:lnTo>
                <a:close/>
                <a:moveTo>
                  <a:pt x="1177" y="718"/>
                </a:moveTo>
                <a:cubicBezTo>
                  <a:pt x="1139" y="721"/>
                  <a:pt x="1118" y="746"/>
                  <a:pt x="1114" y="791"/>
                </a:cubicBezTo>
                <a:cubicBezTo>
                  <a:pt x="1116" y="835"/>
                  <a:pt x="1137" y="858"/>
                  <a:pt x="1175" y="862"/>
                </a:cubicBezTo>
                <a:cubicBezTo>
                  <a:pt x="1215" y="860"/>
                  <a:pt x="1236" y="836"/>
                  <a:pt x="1238" y="791"/>
                </a:cubicBezTo>
                <a:cubicBezTo>
                  <a:pt x="1235" y="746"/>
                  <a:pt x="1214" y="721"/>
                  <a:pt x="1177" y="718"/>
                </a:cubicBezTo>
                <a:close/>
                <a:moveTo>
                  <a:pt x="1176" y="877"/>
                </a:moveTo>
                <a:cubicBezTo>
                  <a:pt x="1124" y="874"/>
                  <a:pt x="1097" y="846"/>
                  <a:pt x="1094" y="792"/>
                </a:cubicBezTo>
                <a:cubicBezTo>
                  <a:pt x="1097" y="734"/>
                  <a:pt x="1125" y="704"/>
                  <a:pt x="1178" y="701"/>
                </a:cubicBezTo>
                <a:cubicBezTo>
                  <a:pt x="1229" y="704"/>
                  <a:pt x="1256" y="734"/>
                  <a:pt x="1260" y="791"/>
                </a:cubicBezTo>
                <a:cubicBezTo>
                  <a:pt x="1257" y="846"/>
                  <a:pt x="1229" y="875"/>
                  <a:pt x="1176" y="877"/>
                </a:cubicBezTo>
                <a:close/>
                <a:moveTo>
                  <a:pt x="1279" y="704"/>
                </a:moveTo>
                <a:lnTo>
                  <a:pt x="1479" y="704"/>
                </a:lnTo>
                <a:lnTo>
                  <a:pt x="1479" y="716"/>
                </a:lnTo>
                <a:lnTo>
                  <a:pt x="1279" y="716"/>
                </a:lnTo>
                <a:lnTo>
                  <a:pt x="1279" y="704"/>
                </a:lnTo>
                <a:close/>
                <a:moveTo>
                  <a:pt x="1432" y="713"/>
                </a:moveTo>
                <a:lnTo>
                  <a:pt x="1445" y="713"/>
                </a:lnTo>
                <a:lnTo>
                  <a:pt x="1445" y="856"/>
                </a:lnTo>
                <a:cubicBezTo>
                  <a:pt x="1445" y="875"/>
                  <a:pt x="1436" y="884"/>
                  <a:pt x="1418" y="884"/>
                </a:cubicBezTo>
                <a:cubicBezTo>
                  <a:pt x="1410" y="884"/>
                  <a:pt x="1398" y="884"/>
                  <a:pt x="1384" y="883"/>
                </a:cubicBezTo>
                <a:cubicBezTo>
                  <a:pt x="1383" y="878"/>
                  <a:pt x="1382" y="873"/>
                  <a:pt x="1381" y="869"/>
                </a:cubicBezTo>
                <a:cubicBezTo>
                  <a:pt x="1392" y="870"/>
                  <a:pt x="1404" y="870"/>
                  <a:pt x="1416" y="870"/>
                </a:cubicBezTo>
                <a:cubicBezTo>
                  <a:pt x="1426" y="870"/>
                  <a:pt x="1432" y="865"/>
                  <a:pt x="1432" y="855"/>
                </a:cubicBezTo>
                <a:lnTo>
                  <a:pt x="1432" y="713"/>
                </a:lnTo>
                <a:close/>
                <a:moveTo>
                  <a:pt x="1301" y="750"/>
                </a:moveTo>
                <a:lnTo>
                  <a:pt x="1314" y="750"/>
                </a:lnTo>
                <a:lnTo>
                  <a:pt x="1314" y="831"/>
                </a:lnTo>
                <a:lnTo>
                  <a:pt x="1301" y="831"/>
                </a:lnTo>
                <a:lnTo>
                  <a:pt x="1301" y="750"/>
                </a:lnTo>
                <a:close/>
                <a:moveTo>
                  <a:pt x="1308" y="750"/>
                </a:moveTo>
                <a:lnTo>
                  <a:pt x="1382" y="750"/>
                </a:lnTo>
                <a:lnTo>
                  <a:pt x="1382" y="762"/>
                </a:lnTo>
                <a:lnTo>
                  <a:pt x="1308" y="762"/>
                </a:lnTo>
                <a:lnTo>
                  <a:pt x="1308" y="750"/>
                </a:lnTo>
                <a:close/>
                <a:moveTo>
                  <a:pt x="1376" y="750"/>
                </a:moveTo>
                <a:lnTo>
                  <a:pt x="1389" y="750"/>
                </a:lnTo>
                <a:lnTo>
                  <a:pt x="1389" y="831"/>
                </a:lnTo>
                <a:lnTo>
                  <a:pt x="1376" y="831"/>
                </a:lnTo>
                <a:lnTo>
                  <a:pt x="1376" y="750"/>
                </a:lnTo>
                <a:close/>
                <a:moveTo>
                  <a:pt x="1309" y="819"/>
                </a:moveTo>
                <a:lnTo>
                  <a:pt x="1382" y="819"/>
                </a:lnTo>
                <a:lnTo>
                  <a:pt x="1382" y="831"/>
                </a:lnTo>
                <a:lnTo>
                  <a:pt x="1309" y="831"/>
                </a:lnTo>
                <a:lnTo>
                  <a:pt x="1309" y="819"/>
                </a:lnTo>
                <a:close/>
                <a:moveTo>
                  <a:pt x="1577" y="690"/>
                </a:moveTo>
                <a:cubicBezTo>
                  <a:pt x="1588" y="705"/>
                  <a:pt x="1598" y="721"/>
                  <a:pt x="1607" y="738"/>
                </a:cubicBezTo>
                <a:lnTo>
                  <a:pt x="1595" y="745"/>
                </a:lnTo>
                <a:cubicBezTo>
                  <a:pt x="1586" y="729"/>
                  <a:pt x="1577" y="712"/>
                  <a:pt x="1567" y="697"/>
                </a:cubicBezTo>
                <a:lnTo>
                  <a:pt x="1577" y="690"/>
                </a:lnTo>
                <a:close/>
                <a:moveTo>
                  <a:pt x="1649" y="820"/>
                </a:moveTo>
                <a:cubicBezTo>
                  <a:pt x="1666" y="837"/>
                  <a:pt x="1682" y="854"/>
                  <a:pt x="1697" y="871"/>
                </a:cubicBezTo>
                <a:lnTo>
                  <a:pt x="1685" y="881"/>
                </a:lnTo>
                <a:cubicBezTo>
                  <a:pt x="1670" y="863"/>
                  <a:pt x="1655" y="845"/>
                  <a:pt x="1639" y="829"/>
                </a:cubicBezTo>
                <a:lnTo>
                  <a:pt x="1649" y="820"/>
                </a:lnTo>
                <a:close/>
                <a:moveTo>
                  <a:pt x="1514" y="698"/>
                </a:moveTo>
                <a:lnTo>
                  <a:pt x="1527" y="698"/>
                </a:lnTo>
                <a:lnTo>
                  <a:pt x="1527" y="845"/>
                </a:lnTo>
                <a:cubicBezTo>
                  <a:pt x="1545" y="835"/>
                  <a:pt x="1564" y="825"/>
                  <a:pt x="1583" y="814"/>
                </a:cubicBezTo>
                <a:cubicBezTo>
                  <a:pt x="1584" y="820"/>
                  <a:pt x="1584" y="824"/>
                  <a:pt x="1585" y="827"/>
                </a:cubicBezTo>
                <a:cubicBezTo>
                  <a:pt x="1566" y="838"/>
                  <a:pt x="1547" y="848"/>
                  <a:pt x="1528" y="859"/>
                </a:cubicBezTo>
                <a:cubicBezTo>
                  <a:pt x="1524" y="862"/>
                  <a:pt x="1520" y="865"/>
                  <a:pt x="1515" y="869"/>
                </a:cubicBezTo>
                <a:lnTo>
                  <a:pt x="1507" y="855"/>
                </a:lnTo>
                <a:cubicBezTo>
                  <a:pt x="1511" y="851"/>
                  <a:pt x="1514" y="845"/>
                  <a:pt x="1514" y="838"/>
                </a:cubicBezTo>
                <a:lnTo>
                  <a:pt x="1514" y="698"/>
                </a:lnTo>
                <a:close/>
                <a:moveTo>
                  <a:pt x="1653" y="692"/>
                </a:moveTo>
                <a:lnTo>
                  <a:pt x="1666" y="692"/>
                </a:lnTo>
                <a:lnTo>
                  <a:pt x="1666" y="729"/>
                </a:lnTo>
                <a:cubicBezTo>
                  <a:pt x="1666" y="771"/>
                  <a:pt x="1660" y="803"/>
                  <a:pt x="1647" y="826"/>
                </a:cubicBezTo>
                <a:cubicBezTo>
                  <a:pt x="1632" y="852"/>
                  <a:pt x="1607" y="873"/>
                  <a:pt x="1573" y="888"/>
                </a:cubicBezTo>
                <a:cubicBezTo>
                  <a:pt x="1571" y="884"/>
                  <a:pt x="1568" y="880"/>
                  <a:pt x="1565" y="876"/>
                </a:cubicBezTo>
                <a:cubicBezTo>
                  <a:pt x="1598" y="862"/>
                  <a:pt x="1622" y="843"/>
                  <a:pt x="1635" y="820"/>
                </a:cubicBezTo>
                <a:cubicBezTo>
                  <a:pt x="1647" y="800"/>
                  <a:pt x="1653" y="769"/>
                  <a:pt x="1653" y="729"/>
                </a:cubicBezTo>
                <a:lnTo>
                  <a:pt x="1653" y="692"/>
                </a:lnTo>
                <a:close/>
                <a:moveTo>
                  <a:pt x="1863" y="706"/>
                </a:moveTo>
                <a:lnTo>
                  <a:pt x="1874" y="706"/>
                </a:lnTo>
                <a:lnTo>
                  <a:pt x="1874" y="839"/>
                </a:lnTo>
                <a:lnTo>
                  <a:pt x="1863" y="839"/>
                </a:lnTo>
                <a:lnTo>
                  <a:pt x="1863" y="706"/>
                </a:lnTo>
                <a:close/>
                <a:moveTo>
                  <a:pt x="1897" y="689"/>
                </a:moveTo>
                <a:lnTo>
                  <a:pt x="1908" y="689"/>
                </a:lnTo>
                <a:lnTo>
                  <a:pt x="1908" y="862"/>
                </a:lnTo>
                <a:cubicBezTo>
                  <a:pt x="1908" y="878"/>
                  <a:pt x="1902" y="886"/>
                  <a:pt x="1888" y="886"/>
                </a:cubicBezTo>
                <a:cubicBezTo>
                  <a:pt x="1881" y="886"/>
                  <a:pt x="1874" y="886"/>
                  <a:pt x="1866" y="885"/>
                </a:cubicBezTo>
                <a:cubicBezTo>
                  <a:pt x="1865" y="881"/>
                  <a:pt x="1864" y="876"/>
                  <a:pt x="1863" y="872"/>
                </a:cubicBezTo>
                <a:cubicBezTo>
                  <a:pt x="1870" y="873"/>
                  <a:pt x="1877" y="873"/>
                  <a:pt x="1885" y="873"/>
                </a:cubicBezTo>
                <a:cubicBezTo>
                  <a:pt x="1893" y="873"/>
                  <a:pt x="1897" y="869"/>
                  <a:pt x="1897" y="860"/>
                </a:cubicBezTo>
                <a:lnTo>
                  <a:pt x="1897" y="689"/>
                </a:lnTo>
                <a:close/>
                <a:moveTo>
                  <a:pt x="1716" y="776"/>
                </a:moveTo>
                <a:lnTo>
                  <a:pt x="1856" y="776"/>
                </a:lnTo>
                <a:lnTo>
                  <a:pt x="1856" y="787"/>
                </a:lnTo>
                <a:lnTo>
                  <a:pt x="1716" y="787"/>
                </a:lnTo>
                <a:lnTo>
                  <a:pt x="1716" y="776"/>
                </a:lnTo>
                <a:close/>
                <a:moveTo>
                  <a:pt x="1736" y="697"/>
                </a:moveTo>
                <a:lnTo>
                  <a:pt x="1770" y="697"/>
                </a:lnTo>
                <a:lnTo>
                  <a:pt x="1770" y="708"/>
                </a:lnTo>
                <a:lnTo>
                  <a:pt x="1736" y="708"/>
                </a:lnTo>
                <a:lnTo>
                  <a:pt x="1736" y="697"/>
                </a:lnTo>
                <a:close/>
                <a:moveTo>
                  <a:pt x="1766" y="697"/>
                </a:moveTo>
                <a:lnTo>
                  <a:pt x="1776" y="697"/>
                </a:lnTo>
                <a:lnTo>
                  <a:pt x="1776" y="863"/>
                </a:lnTo>
                <a:cubicBezTo>
                  <a:pt x="1776" y="872"/>
                  <a:pt x="1772" y="878"/>
                  <a:pt x="1763" y="880"/>
                </a:cubicBezTo>
                <a:cubicBezTo>
                  <a:pt x="1760" y="881"/>
                  <a:pt x="1754" y="881"/>
                  <a:pt x="1744" y="881"/>
                </a:cubicBezTo>
                <a:cubicBezTo>
                  <a:pt x="1744" y="877"/>
                  <a:pt x="1743" y="873"/>
                  <a:pt x="1742" y="869"/>
                </a:cubicBezTo>
                <a:cubicBezTo>
                  <a:pt x="1749" y="870"/>
                  <a:pt x="1754" y="870"/>
                  <a:pt x="1758" y="870"/>
                </a:cubicBezTo>
                <a:cubicBezTo>
                  <a:pt x="1763" y="870"/>
                  <a:pt x="1766" y="867"/>
                  <a:pt x="1766" y="861"/>
                </a:cubicBezTo>
                <a:lnTo>
                  <a:pt x="1766" y="697"/>
                </a:lnTo>
                <a:close/>
                <a:moveTo>
                  <a:pt x="1732" y="697"/>
                </a:moveTo>
                <a:lnTo>
                  <a:pt x="1743" y="697"/>
                </a:lnTo>
                <a:lnTo>
                  <a:pt x="1743" y="798"/>
                </a:lnTo>
                <a:cubicBezTo>
                  <a:pt x="1743" y="836"/>
                  <a:pt x="1737" y="865"/>
                  <a:pt x="1725" y="886"/>
                </a:cubicBezTo>
                <a:cubicBezTo>
                  <a:pt x="1723" y="884"/>
                  <a:pt x="1720" y="880"/>
                  <a:pt x="1717" y="876"/>
                </a:cubicBezTo>
                <a:cubicBezTo>
                  <a:pt x="1727" y="859"/>
                  <a:pt x="1732" y="832"/>
                  <a:pt x="1732" y="798"/>
                </a:cubicBezTo>
                <a:lnTo>
                  <a:pt x="1732" y="697"/>
                </a:lnTo>
                <a:close/>
                <a:moveTo>
                  <a:pt x="1801" y="697"/>
                </a:moveTo>
                <a:lnTo>
                  <a:pt x="1839" y="697"/>
                </a:lnTo>
                <a:lnTo>
                  <a:pt x="1839" y="708"/>
                </a:lnTo>
                <a:lnTo>
                  <a:pt x="1801" y="708"/>
                </a:lnTo>
                <a:lnTo>
                  <a:pt x="1801" y="697"/>
                </a:lnTo>
                <a:close/>
                <a:moveTo>
                  <a:pt x="1834" y="697"/>
                </a:moveTo>
                <a:lnTo>
                  <a:pt x="1845" y="697"/>
                </a:lnTo>
                <a:lnTo>
                  <a:pt x="1845" y="861"/>
                </a:lnTo>
                <a:cubicBezTo>
                  <a:pt x="1845" y="875"/>
                  <a:pt x="1840" y="882"/>
                  <a:pt x="1828" y="882"/>
                </a:cubicBezTo>
                <a:cubicBezTo>
                  <a:pt x="1822" y="882"/>
                  <a:pt x="1815" y="882"/>
                  <a:pt x="1808" y="882"/>
                </a:cubicBezTo>
                <a:cubicBezTo>
                  <a:pt x="1808" y="879"/>
                  <a:pt x="1807" y="875"/>
                  <a:pt x="1806" y="870"/>
                </a:cubicBezTo>
                <a:cubicBezTo>
                  <a:pt x="1813" y="871"/>
                  <a:pt x="1819" y="871"/>
                  <a:pt x="1825" y="871"/>
                </a:cubicBezTo>
                <a:cubicBezTo>
                  <a:pt x="1831" y="871"/>
                  <a:pt x="1834" y="867"/>
                  <a:pt x="1834" y="859"/>
                </a:cubicBezTo>
                <a:lnTo>
                  <a:pt x="1834" y="697"/>
                </a:lnTo>
                <a:close/>
                <a:moveTo>
                  <a:pt x="1797" y="697"/>
                </a:moveTo>
                <a:lnTo>
                  <a:pt x="1808" y="697"/>
                </a:lnTo>
                <a:lnTo>
                  <a:pt x="1808" y="798"/>
                </a:lnTo>
                <a:cubicBezTo>
                  <a:pt x="1808" y="836"/>
                  <a:pt x="1802" y="865"/>
                  <a:pt x="1790" y="887"/>
                </a:cubicBezTo>
                <a:cubicBezTo>
                  <a:pt x="1788" y="884"/>
                  <a:pt x="1785" y="880"/>
                  <a:pt x="1782" y="876"/>
                </a:cubicBezTo>
                <a:cubicBezTo>
                  <a:pt x="1792" y="859"/>
                  <a:pt x="1797" y="832"/>
                  <a:pt x="1797" y="798"/>
                </a:cubicBezTo>
                <a:lnTo>
                  <a:pt x="1797" y="697"/>
                </a:lnTo>
                <a:close/>
                <a:moveTo>
                  <a:pt x="1946" y="698"/>
                </a:moveTo>
                <a:lnTo>
                  <a:pt x="1957" y="698"/>
                </a:lnTo>
                <a:lnTo>
                  <a:pt x="1957" y="888"/>
                </a:lnTo>
                <a:lnTo>
                  <a:pt x="1946" y="888"/>
                </a:lnTo>
                <a:lnTo>
                  <a:pt x="1946" y="698"/>
                </a:lnTo>
                <a:close/>
                <a:moveTo>
                  <a:pt x="1950" y="698"/>
                </a:moveTo>
                <a:lnTo>
                  <a:pt x="2001" y="698"/>
                </a:lnTo>
                <a:lnTo>
                  <a:pt x="2001" y="710"/>
                </a:lnTo>
                <a:cubicBezTo>
                  <a:pt x="1996" y="728"/>
                  <a:pt x="1991" y="748"/>
                  <a:pt x="1985" y="770"/>
                </a:cubicBezTo>
                <a:cubicBezTo>
                  <a:pt x="1996" y="787"/>
                  <a:pt x="2001" y="803"/>
                  <a:pt x="2001" y="819"/>
                </a:cubicBezTo>
                <a:cubicBezTo>
                  <a:pt x="2001" y="842"/>
                  <a:pt x="1994" y="854"/>
                  <a:pt x="1979" y="854"/>
                </a:cubicBezTo>
                <a:cubicBezTo>
                  <a:pt x="1977" y="854"/>
                  <a:pt x="1973" y="854"/>
                  <a:pt x="1968" y="854"/>
                </a:cubicBezTo>
                <a:cubicBezTo>
                  <a:pt x="1967" y="849"/>
                  <a:pt x="1966" y="845"/>
                  <a:pt x="1965" y="842"/>
                </a:cubicBezTo>
                <a:cubicBezTo>
                  <a:pt x="1969" y="842"/>
                  <a:pt x="1973" y="842"/>
                  <a:pt x="1977" y="842"/>
                </a:cubicBezTo>
                <a:cubicBezTo>
                  <a:pt x="1986" y="842"/>
                  <a:pt x="1990" y="834"/>
                  <a:pt x="1990" y="819"/>
                </a:cubicBezTo>
                <a:cubicBezTo>
                  <a:pt x="1990" y="805"/>
                  <a:pt x="1984" y="790"/>
                  <a:pt x="1973" y="772"/>
                </a:cubicBezTo>
                <a:cubicBezTo>
                  <a:pt x="1979" y="749"/>
                  <a:pt x="1985" y="729"/>
                  <a:pt x="1990" y="710"/>
                </a:cubicBezTo>
                <a:lnTo>
                  <a:pt x="1950" y="710"/>
                </a:lnTo>
                <a:lnTo>
                  <a:pt x="1950" y="698"/>
                </a:lnTo>
                <a:close/>
                <a:moveTo>
                  <a:pt x="2028" y="755"/>
                </a:moveTo>
                <a:lnTo>
                  <a:pt x="2111" y="755"/>
                </a:lnTo>
                <a:lnTo>
                  <a:pt x="2111" y="766"/>
                </a:lnTo>
                <a:lnTo>
                  <a:pt x="2028" y="766"/>
                </a:lnTo>
                <a:lnTo>
                  <a:pt x="2028" y="755"/>
                </a:lnTo>
                <a:close/>
                <a:moveTo>
                  <a:pt x="2007" y="796"/>
                </a:moveTo>
                <a:lnTo>
                  <a:pt x="2132" y="796"/>
                </a:lnTo>
                <a:lnTo>
                  <a:pt x="2132" y="807"/>
                </a:lnTo>
                <a:lnTo>
                  <a:pt x="2007" y="807"/>
                </a:lnTo>
                <a:lnTo>
                  <a:pt x="2007" y="796"/>
                </a:lnTo>
                <a:close/>
                <a:moveTo>
                  <a:pt x="2064" y="758"/>
                </a:moveTo>
                <a:lnTo>
                  <a:pt x="2076" y="758"/>
                </a:lnTo>
                <a:lnTo>
                  <a:pt x="2076" y="862"/>
                </a:lnTo>
                <a:cubicBezTo>
                  <a:pt x="2076" y="877"/>
                  <a:pt x="2069" y="884"/>
                  <a:pt x="2055" y="884"/>
                </a:cubicBezTo>
                <a:cubicBezTo>
                  <a:pt x="2051" y="884"/>
                  <a:pt x="2046" y="884"/>
                  <a:pt x="2040" y="884"/>
                </a:cubicBezTo>
                <a:cubicBezTo>
                  <a:pt x="2040" y="880"/>
                  <a:pt x="2039" y="876"/>
                  <a:pt x="2038" y="871"/>
                </a:cubicBezTo>
                <a:cubicBezTo>
                  <a:pt x="2044" y="872"/>
                  <a:pt x="2049" y="872"/>
                  <a:pt x="2055" y="872"/>
                </a:cubicBezTo>
                <a:cubicBezTo>
                  <a:pt x="2061" y="872"/>
                  <a:pt x="2064" y="869"/>
                  <a:pt x="2064" y="862"/>
                </a:cubicBezTo>
                <a:lnTo>
                  <a:pt x="2064" y="758"/>
                </a:lnTo>
                <a:close/>
                <a:moveTo>
                  <a:pt x="2030" y="822"/>
                </a:moveTo>
                <a:lnTo>
                  <a:pt x="2040" y="829"/>
                </a:lnTo>
                <a:cubicBezTo>
                  <a:pt x="2028" y="846"/>
                  <a:pt x="2016" y="862"/>
                  <a:pt x="2003" y="875"/>
                </a:cubicBezTo>
                <a:cubicBezTo>
                  <a:pt x="2001" y="873"/>
                  <a:pt x="1998" y="870"/>
                  <a:pt x="1994" y="867"/>
                </a:cubicBezTo>
                <a:cubicBezTo>
                  <a:pt x="2008" y="853"/>
                  <a:pt x="2020" y="838"/>
                  <a:pt x="2030" y="822"/>
                </a:cubicBezTo>
                <a:close/>
                <a:moveTo>
                  <a:pt x="2108" y="824"/>
                </a:moveTo>
                <a:cubicBezTo>
                  <a:pt x="2118" y="838"/>
                  <a:pt x="2128" y="852"/>
                  <a:pt x="2138" y="866"/>
                </a:cubicBezTo>
                <a:lnTo>
                  <a:pt x="2127" y="874"/>
                </a:lnTo>
                <a:cubicBezTo>
                  <a:pt x="2118" y="860"/>
                  <a:pt x="2108" y="845"/>
                  <a:pt x="2098" y="831"/>
                </a:cubicBezTo>
                <a:lnTo>
                  <a:pt x="2108" y="824"/>
                </a:lnTo>
                <a:close/>
                <a:moveTo>
                  <a:pt x="2077" y="688"/>
                </a:moveTo>
                <a:lnTo>
                  <a:pt x="2074" y="694"/>
                </a:lnTo>
                <a:cubicBezTo>
                  <a:pt x="2092" y="720"/>
                  <a:pt x="2115" y="740"/>
                  <a:pt x="2143" y="756"/>
                </a:cubicBezTo>
                <a:cubicBezTo>
                  <a:pt x="2141" y="759"/>
                  <a:pt x="2138" y="762"/>
                  <a:pt x="2135" y="767"/>
                </a:cubicBezTo>
                <a:cubicBezTo>
                  <a:pt x="2109" y="750"/>
                  <a:pt x="2087" y="730"/>
                  <a:pt x="2068" y="705"/>
                </a:cubicBezTo>
                <a:cubicBezTo>
                  <a:pt x="2055" y="729"/>
                  <a:pt x="2033" y="750"/>
                  <a:pt x="2004" y="768"/>
                </a:cubicBezTo>
                <a:cubicBezTo>
                  <a:pt x="2002" y="765"/>
                  <a:pt x="1999" y="762"/>
                  <a:pt x="1996" y="759"/>
                </a:cubicBezTo>
                <a:cubicBezTo>
                  <a:pt x="2028" y="740"/>
                  <a:pt x="2051" y="716"/>
                  <a:pt x="2064" y="688"/>
                </a:cubicBezTo>
                <a:lnTo>
                  <a:pt x="2077" y="688"/>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46" name="Freeform 22"/>
          <p:cNvSpPr>
            <a:spLocks noEditPoints="1"/>
          </p:cNvSpPr>
          <p:nvPr/>
        </p:nvSpPr>
        <p:spPr bwMode="auto">
          <a:xfrm>
            <a:off x="691828" y="3169628"/>
            <a:ext cx="7707973" cy="667355"/>
          </a:xfrm>
          <a:custGeom>
            <a:avLst/>
            <a:gdLst>
              <a:gd name="T0" fmla="*/ 252 w 9287"/>
              <a:gd name="T1" fmla="*/ 52 h 777"/>
              <a:gd name="T2" fmla="*/ 213 w 9287"/>
              <a:gd name="T3" fmla="*/ 52 h 777"/>
              <a:gd name="T4" fmla="*/ 469 w 9287"/>
              <a:gd name="T5" fmla="*/ 21 h 777"/>
              <a:gd name="T6" fmla="*/ 1043 w 9287"/>
              <a:gd name="T7" fmla="*/ 757 h 777"/>
              <a:gd name="T8" fmla="*/ 678 w 9287"/>
              <a:gd name="T9" fmla="*/ 393 h 777"/>
              <a:gd name="T10" fmla="*/ 640 w 9287"/>
              <a:gd name="T11" fmla="*/ 21 h 777"/>
              <a:gd name="T12" fmla="*/ 1004 w 9287"/>
              <a:gd name="T13" fmla="*/ 362 h 777"/>
              <a:gd name="T14" fmla="*/ 1659 w 9287"/>
              <a:gd name="T15" fmla="*/ 738 h 777"/>
              <a:gd name="T16" fmla="*/ 1275 w 9287"/>
              <a:gd name="T17" fmla="*/ 21 h 777"/>
              <a:gd name="T18" fmla="*/ 1314 w 9287"/>
              <a:gd name="T19" fmla="*/ 52 h 777"/>
              <a:gd name="T20" fmla="*/ 1624 w 9287"/>
              <a:gd name="T21" fmla="*/ 393 h 777"/>
              <a:gd name="T22" fmla="*/ 2376 w 9287"/>
              <a:gd name="T23" fmla="*/ 389 h 777"/>
              <a:gd name="T24" fmla="*/ 2407 w 9287"/>
              <a:gd name="T25" fmla="*/ 738 h 777"/>
              <a:gd name="T26" fmla="*/ 2396 w 9287"/>
              <a:gd name="T27" fmla="*/ 52 h 777"/>
              <a:gd name="T28" fmla="*/ 2365 w 9287"/>
              <a:gd name="T29" fmla="*/ 362 h 777"/>
              <a:gd name="T30" fmla="*/ 2419 w 9287"/>
              <a:gd name="T31" fmla="*/ 757 h 777"/>
              <a:gd name="T32" fmla="*/ 2407 w 9287"/>
              <a:gd name="T33" fmla="*/ 21 h 777"/>
              <a:gd name="T34" fmla="*/ 2617 w 9287"/>
              <a:gd name="T35" fmla="*/ 563 h 777"/>
              <a:gd name="T36" fmla="*/ 3167 w 9287"/>
              <a:gd name="T37" fmla="*/ 21 h 777"/>
              <a:gd name="T38" fmla="*/ 2993 w 9287"/>
              <a:gd name="T39" fmla="*/ 769 h 777"/>
              <a:gd name="T40" fmla="*/ 2822 w 9287"/>
              <a:gd name="T41" fmla="*/ 21 h 777"/>
              <a:gd name="T42" fmla="*/ 3167 w 9287"/>
              <a:gd name="T43" fmla="*/ 494 h 777"/>
              <a:gd name="T44" fmla="*/ 3578 w 9287"/>
              <a:gd name="T45" fmla="*/ 36 h 777"/>
              <a:gd name="T46" fmla="*/ 3803 w 9287"/>
              <a:gd name="T47" fmla="*/ 575 h 777"/>
              <a:gd name="T48" fmla="*/ 3400 w 9287"/>
              <a:gd name="T49" fmla="*/ 544 h 777"/>
              <a:gd name="T50" fmla="*/ 3574 w 9287"/>
              <a:gd name="T51" fmla="*/ 393 h 777"/>
              <a:gd name="T52" fmla="*/ 3787 w 9287"/>
              <a:gd name="T53" fmla="*/ 191 h 777"/>
              <a:gd name="T54" fmla="*/ 4097 w 9287"/>
              <a:gd name="T55" fmla="*/ 21 h 777"/>
              <a:gd name="T56" fmla="*/ 4857 w 9287"/>
              <a:gd name="T57" fmla="*/ 21 h 777"/>
              <a:gd name="T58" fmla="*/ 4485 w 9287"/>
              <a:gd name="T59" fmla="*/ 63 h 777"/>
              <a:gd name="T60" fmla="*/ 4442 w 9287"/>
              <a:gd name="T61" fmla="*/ 21 h 777"/>
              <a:gd name="T62" fmla="*/ 4818 w 9287"/>
              <a:gd name="T63" fmla="*/ 21 h 777"/>
              <a:gd name="T64" fmla="*/ 5462 w 9287"/>
              <a:gd name="T65" fmla="*/ 738 h 777"/>
              <a:gd name="T66" fmla="*/ 5078 w 9287"/>
              <a:gd name="T67" fmla="*/ 21 h 777"/>
              <a:gd name="T68" fmla="*/ 5117 w 9287"/>
              <a:gd name="T69" fmla="*/ 52 h 777"/>
              <a:gd name="T70" fmla="*/ 5427 w 9287"/>
              <a:gd name="T71" fmla="*/ 393 h 777"/>
              <a:gd name="T72" fmla="*/ 6039 w 9287"/>
              <a:gd name="T73" fmla="*/ 191 h 777"/>
              <a:gd name="T74" fmla="*/ 5675 w 9287"/>
              <a:gd name="T75" fmla="*/ 191 h 777"/>
              <a:gd name="T76" fmla="*/ 5834 w 9287"/>
              <a:gd name="T77" fmla="*/ 765 h 777"/>
              <a:gd name="T78" fmla="*/ 5834 w 9287"/>
              <a:gd name="T79" fmla="*/ 742 h 777"/>
              <a:gd name="T80" fmla="*/ 5632 w 9287"/>
              <a:gd name="T81" fmla="*/ 191 h 777"/>
              <a:gd name="T82" fmla="*/ 6617 w 9287"/>
              <a:gd name="T83" fmla="*/ 191 h 777"/>
              <a:gd name="T84" fmla="*/ 6252 w 9287"/>
              <a:gd name="T85" fmla="*/ 191 h 777"/>
              <a:gd name="T86" fmla="*/ 6411 w 9287"/>
              <a:gd name="T87" fmla="*/ 765 h 777"/>
              <a:gd name="T88" fmla="*/ 6411 w 9287"/>
              <a:gd name="T89" fmla="*/ 742 h 777"/>
              <a:gd name="T90" fmla="*/ 6210 w 9287"/>
              <a:gd name="T91" fmla="*/ 191 h 777"/>
              <a:gd name="T92" fmla="*/ 7326 w 9287"/>
              <a:gd name="T93" fmla="*/ 52 h 777"/>
              <a:gd name="T94" fmla="*/ 7326 w 9287"/>
              <a:gd name="T95" fmla="*/ 420 h 777"/>
              <a:gd name="T96" fmla="*/ 7326 w 9287"/>
              <a:gd name="T97" fmla="*/ 451 h 777"/>
              <a:gd name="T98" fmla="*/ 7155 w 9287"/>
              <a:gd name="T99" fmla="*/ 757 h 777"/>
              <a:gd name="T100" fmla="*/ 7547 w 9287"/>
              <a:gd name="T101" fmla="*/ 230 h 777"/>
              <a:gd name="T102" fmla="*/ 8117 w 9287"/>
              <a:gd name="T103" fmla="*/ 757 h 777"/>
              <a:gd name="T104" fmla="*/ 7783 w 9287"/>
              <a:gd name="T105" fmla="*/ 21 h 777"/>
              <a:gd name="T106" fmla="*/ 8373 w 9287"/>
              <a:gd name="T107" fmla="*/ 486 h 777"/>
              <a:gd name="T108" fmla="*/ 8373 w 9287"/>
              <a:gd name="T109" fmla="*/ 486 h 777"/>
              <a:gd name="T110" fmla="*/ 8365 w 9287"/>
              <a:gd name="T111" fmla="*/ 517 h 777"/>
              <a:gd name="T112" fmla="*/ 8458 w 9287"/>
              <a:gd name="T113" fmla="*/ 21 h 777"/>
              <a:gd name="T114" fmla="*/ 8683 w 9287"/>
              <a:gd name="T115" fmla="*/ 757 h 777"/>
              <a:gd name="T116" fmla="*/ 9225 w 9287"/>
              <a:gd name="T117" fmla="*/ 757 h 777"/>
              <a:gd name="T118" fmla="*/ 8873 w 9287"/>
              <a:gd name="T119" fmla="*/ 757 h 777"/>
              <a:gd name="T120" fmla="*/ 9249 w 9287"/>
              <a:gd name="T121" fmla="*/ 722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287" h="777">
                <a:moveTo>
                  <a:pt x="469" y="21"/>
                </a:moveTo>
                <a:lnTo>
                  <a:pt x="469" y="52"/>
                </a:lnTo>
                <a:lnTo>
                  <a:pt x="252" y="52"/>
                </a:lnTo>
                <a:lnTo>
                  <a:pt x="252" y="757"/>
                </a:lnTo>
                <a:lnTo>
                  <a:pt x="213" y="757"/>
                </a:lnTo>
                <a:lnTo>
                  <a:pt x="213" y="52"/>
                </a:lnTo>
                <a:lnTo>
                  <a:pt x="0" y="52"/>
                </a:lnTo>
                <a:lnTo>
                  <a:pt x="0" y="21"/>
                </a:lnTo>
                <a:lnTo>
                  <a:pt x="469" y="21"/>
                </a:lnTo>
                <a:close/>
                <a:moveTo>
                  <a:pt x="1004" y="21"/>
                </a:moveTo>
                <a:lnTo>
                  <a:pt x="1043" y="21"/>
                </a:lnTo>
                <a:lnTo>
                  <a:pt x="1043" y="757"/>
                </a:lnTo>
                <a:lnTo>
                  <a:pt x="1004" y="757"/>
                </a:lnTo>
                <a:lnTo>
                  <a:pt x="1004" y="393"/>
                </a:lnTo>
                <a:lnTo>
                  <a:pt x="678" y="393"/>
                </a:lnTo>
                <a:lnTo>
                  <a:pt x="678" y="757"/>
                </a:lnTo>
                <a:lnTo>
                  <a:pt x="640" y="757"/>
                </a:lnTo>
                <a:lnTo>
                  <a:pt x="640" y="21"/>
                </a:lnTo>
                <a:lnTo>
                  <a:pt x="678" y="21"/>
                </a:lnTo>
                <a:lnTo>
                  <a:pt x="678" y="362"/>
                </a:lnTo>
                <a:lnTo>
                  <a:pt x="1004" y="362"/>
                </a:lnTo>
                <a:lnTo>
                  <a:pt x="1004" y="21"/>
                </a:lnTo>
                <a:close/>
                <a:moveTo>
                  <a:pt x="1314" y="738"/>
                </a:moveTo>
                <a:lnTo>
                  <a:pt x="1659" y="738"/>
                </a:lnTo>
                <a:lnTo>
                  <a:pt x="1659" y="757"/>
                </a:lnTo>
                <a:lnTo>
                  <a:pt x="1275" y="757"/>
                </a:lnTo>
                <a:lnTo>
                  <a:pt x="1275" y="21"/>
                </a:lnTo>
                <a:lnTo>
                  <a:pt x="1651" y="21"/>
                </a:lnTo>
                <a:lnTo>
                  <a:pt x="1651" y="52"/>
                </a:lnTo>
                <a:lnTo>
                  <a:pt x="1314" y="52"/>
                </a:lnTo>
                <a:lnTo>
                  <a:pt x="1314" y="362"/>
                </a:lnTo>
                <a:lnTo>
                  <a:pt x="1624" y="362"/>
                </a:lnTo>
                <a:lnTo>
                  <a:pt x="1624" y="393"/>
                </a:lnTo>
                <a:lnTo>
                  <a:pt x="1314" y="393"/>
                </a:lnTo>
                <a:lnTo>
                  <a:pt x="1314" y="738"/>
                </a:lnTo>
                <a:close/>
                <a:moveTo>
                  <a:pt x="2376" y="389"/>
                </a:moveTo>
                <a:lnTo>
                  <a:pt x="2256" y="389"/>
                </a:lnTo>
                <a:lnTo>
                  <a:pt x="2256" y="738"/>
                </a:lnTo>
                <a:lnTo>
                  <a:pt x="2407" y="738"/>
                </a:lnTo>
                <a:cubicBezTo>
                  <a:pt x="2516" y="735"/>
                  <a:pt x="2571" y="676"/>
                  <a:pt x="2574" y="559"/>
                </a:cubicBezTo>
                <a:cubicBezTo>
                  <a:pt x="2571" y="449"/>
                  <a:pt x="2505" y="392"/>
                  <a:pt x="2376" y="389"/>
                </a:cubicBezTo>
                <a:close/>
                <a:moveTo>
                  <a:pt x="2396" y="52"/>
                </a:moveTo>
                <a:lnTo>
                  <a:pt x="2256" y="52"/>
                </a:lnTo>
                <a:lnTo>
                  <a:pt x="2256" y="362"/>
                </a:lnTo>
                <a:lnTo>
                  <a:pt x="2365" y="362"/>
                </a:lnTo>
                <a:cubicBezTo>
                  <a:pt x="2478" y="359"/>
                  <a:pt x="2537" y="306"/>
                  <a:pt x="2539" y="203"/>
                </a:cubicBezTo>
                <a:cubicBezTo>
                  <a:pt x="2539" y="102"/>
                  <a:pt x="2491" y="52"/>
                  <a:pt x="2396" y="52"/>
                </a:cubicBezTo>
                <a:close/>
                <a:moveTo>
                  <a:pt x="2419" y="757"/>
                </a:moveTo>
                <a:lnTo>
                  <a:pt x="2217" y="757"/>
                </a:lnTo>
                <a:lnTo>
                  <a:pt x="2217" y="21"/>
                </a:lnTo>
                <a:lnTo>
                  <a:pt x="2407" y="21"/>
                </a:lnTo>
                <a:cubicBezTo>
                  <a:pt x="2518" y="26"/>
                  <a:pt x="2577" y="87"/>
                  <a:pt x="2582" y="203"/>
                </a:cubicBezTo>
                <a:cubicBezTo>
                  <a:pt x="2584" y="291"/>
                  <a:pt x="2545" y="348"/>
                  <a:pt x="2465" y="373"/>
                </a:cubicBezTo>
                <a:cubicBezTo>
                  <a:pt x="2566" y="399"/>
                  <a:pt x="2617" y="463"/>
                  <a:pt x="2617" y="563"/>
                </a:cubicBezTo>
                <a:cubicBezTo>
                  <a:pt x="2614" y="690"/>
                  <a:pt x="2548" y="755"/>
                  <a:pt x="2419" y="757"/>
                </a:cubicBezTo>
                <a:close/>
                <a:moveTo>
                  <a:pt x="3167" y="494"/>
                </a:moveTo>
                <a:lnTo>
                  <a:pt x="3167" y="21"/>
                </a:lnTo>
                <a:lnTo>
                  <a:pt x="3206" y="21"/>
                </a:lnTo>
                <a:lnTo>
                  <a:pt x="3206" y="478"/>
                </a:lnTo>
                <a:cubicBezTo>
                  <a:pt x="3208" y="677"/>
                  <a:pt x="3137" y="774"/>
                  <a:pt x="2993" y="769"/>
                </a:cubicBezTo>
                <a:cubicBezTo>
                  <a:pt x="2848" y="777"/>
                  <a:pt x="2778" y="681"/>
                  <a:pt x="2783" y="482"/>
                </a:cubicBezTo>
                <a:lnTo>
                  <a:pt x="2783" y="21"/>
                </a:lnTo>
                <a:lnTo>
                  <a:pt x="2822" y="21"/>
                </a:lnTo>
                <a:lnTo>
                  <a:pt x="2822" y="497"/>
                </a:lnTo>
                <a:cubicBezTo>
                  <a:pt x="2822" y="660"/>
                  <a:pt x="2879" y="742"/>
                  <a:pt x="2993" y="742"/>
                </a:cubicBezTo>
                <a:cubicBezTo>
                  <a:pt x="3109" y="742"/>
                  <a:pt x="3167" y="659"/>
                  <a:pt x="3167" y="494"/>
                </a:cubicBezTo>
                <a:close/>
                <a:moveTo>
                  <a:pt x="3787" y="191"/>
                </a:moveTo>
                <a:lnTo>
                  <a:pt x="3748" y="207"/>
                </a:lnTo>
                <a:cubicBezTo>
                  <a:pt x="3720" y="90"/>
                  <a:pt x="3663" y="34"/>
                  <a:pt x="3578" y="36"/>
                </a:cubicBezTo>
                <a:cubicBezTo>
                  <a:pt x="3477" y="39"/>
                  <a:pt x="3425" y="90"/>
                  <a:pt x="3423" y="191"/>
                </a:cubicBezTo>
                <a:cubicBezTo>
                  <a:pt x="3418" y="266"/>
                  <a:pt x="3470" y="321"/>
                  <a:pt x="3582" y="354"/>
                </a:cubicBezTo>
                <a:cubicBezTo>
                  <a:pt x="3739" y="398"/>
                  <a:pt x="3813" y="472"/>
                  <a:pt x="3803" y="575"/>
                </a:cubicBezTo>
                <a:cubicBezTo>
                  <a:pt x="3800" y="699"/>
                  <a:pt x="3726" y="762"/>
                  <a:pt x="3582" y="765"/>
                </a:cubicBezTo>
                <a:cubicBezTo>
                  <a:pt x="3463" y="770"/>
                  <a:pt x="3389" y="700"/>
                  <a:pt x="3361" y="556"/>
                </a:cubicBezTo>
                <a:lnTo>
                  <a:pt x="3400" y="544"/>
                </a:lnTo>
                <a:cubicBezTo>
                  <a:pt x="3428" y="678"/>
                  <a:pt x="3489" y="744"/>
                  <a:pt x="3582" y="742"/>
                </a:cubicBezTo>
                <a:cubicBezTo>
                  <a:pt x="3695" y="737"/>
                  <a:pt x="3755" y="680"/>
                  <a:pt x="3760" y="571"/>
                </a:cubicBezTo>
                <a:cubicBezTo>
                  <a:pt x="3763" y="489"/>
                  <a:pt x="3701" y="429"/>
                  <a:pt x="3574" y="393"/>
                </a:cubicBezTo>
                <a:cubicBezTo>
                  <a:pt x="3437" y="359"/>
                  <a:pt x="3372" y="292"/>
                  <a:pt x="3380" y="191"/>
                </a:cubicBezTo>
                <a:cubicBezTo>
                  <a:pt x="3388" y="72"/>
                  <a:pt x="3454" y="10"/>
                  <a:pt x="3578" y="5"/>
                </a:cubicBezTo>
                <a:cubicBezTo>
                  <a:pt x="3689" y="0"/>
                  <a:pt x="3759" y="62"/>
                  <a:pt x="3787" y="191"/>
                </a:cubicBezTo>
                <a:close/>
                <a:moveTo>
                  <a:pt x="4136" y="757"/>
                </a:moveTo>
                <a:lnTo>
                  <a:pt x="4097" y="757"/>
                </a:lnTo>
                <a:lnTo>
                  <a:pt x="4097" y="21"/>
                </a:lnTo>
                <a:lnTo>
                  <a:pt x="4136" y="21"/>
                </a:lnTo>
                <a:lnTo>
                  <a:pt x="4136" y="757"/>
                </a:lnTo>
                <a:close/>
                <a:moveTo>
                  <a:pt x="4857" y="21"/>
                </a:moveTo>
                <a:lnTo>
                  <a:pt x="4857" y="757"/>
                </a:lnTo>
                <a:lnTo>
                  <a:pt x="4795" y="757"/>
                </a:lnTo>
                <a:lnTo>
                  <a:pt x="4485" y="63"/>
                </a:lnTo>
                <a:lnTo>
                  <a:pt x="4485" y="757"/>
                </a:lnTo>
                <a:lnTo>
                  <a:pt x="4442" y="757"/>
                </a:lnTo>
                <a:lnTo>
                  <a:pt x="4442" y="21"/>
                </a:lnTo>
                <a:lnTo>
                  <a:pt x="4508" y="21"/>
                </a:lnTo>
                <a:lnTo>
                  <a:pt x="4818" y="722"/>
                </a:lnTo>
                <a:lnTo>
                  <a:pt x="4818" y="21"/>
                </a:lnTo>
                <a:lnTo>
                  <a:pt x="4857" y="21"/>
                </a:lnTo>
                <a:close/>
                <a:moveTo>
                  <a:pt x="5117" y="738"/>
                </a:moveTo>
                <a:lnTo>
                  <a:pt x="5462" y="738"/>
                </a:lnTo>
                <a:lnTo>
                  <a:pt x="5462" y="757"/>
                </a:lnTo>
                <a:lnTo>
                  <a:pt x="5078" y="757"/>
                </a:lnTo>
                <a:lnTo>
                  <a:pt x="5078" y="21"/>
                </a:lnTo>
                <a:lnTo>
                  <a:pt x="5454" y="21"/>
                </a:lnTo>
                <a:lnTo>
                  <a:pt x="5454" y="52"/>
                </a:lnTo>
                <a:lnTo>
                  <a:pt x="5117" y="52"/>
                </a:lnTo>
                <a:lnTo>
                  <a:pt x="5117" y="362"/>
                </a:lnTo>
                <a:lnTo>
                  <a:pt x="5427" y="362"/>
                </a:lnTo>
                <a:lnTo>
                  <a:pt x="5427" y="393"/>
                </a:lnTo>
                <a:lnTo>
                  <a:pt x="5117" y="393"/>
                </a:lnTo>
                <a:lnTo>
                  <a:pt x="5117" y="738"/>
                </a:lnTo>
                <a:close/>
                <a:moveTo>
                  <a:pt x="6039" y="191"/>
                </a:moveTo>
                <a:lnTo>
                  <a:pt x="6000" y="207"/>
                </a:lnTo>
                <a:cubicBezTo>
                  <a:pt x="5972" y="90"/>
                  <a:pt x="5915" y="34"/>
                  <a:pt x="5830" y="36"/>
                </a:cubicBezTo>
                <a:cubicBezTo>
                  <a:pt x="5729" y="39"/>
                  <a:pt x="5677" y="90"/>
                  <a:pt x="5675" y="191"/>
                </a:cubicBezTo>
                <a:cubicBezTo>
                  <a:pt x="5670" y="266"/>
                  <a:pt x="5723" y="321"/>
                  <a:pt x="5834" y="354"/>
                </a:cubicBezTo>
                <a:cubicBezTo>
                  <a:pt x="5991" y="398"/>
                  <a:pt x="6065" y="472"/>
                  <a:pt x="6055" y="575"/>
                </a:cubicBezTo>
                <a:cubicBezTo>
                  <a:pt x="6052" y="699"/>
                  <a:pt x="5978" y="762"/>
                  <a:pt x="5834" y="765"/>
                </a:cubicBezTo>
                <a:cubicBezTo>
                  <a:pt x="5715" y="770"/>
                  <a:pt x="5641" y="700"/>
                  <a:pt x="5613" y="556"/>
                </a:cubicBezTo>
                <a:lnTo>
                  <a:pt x="5652" y="544"/>
                </a:lnTo>
                <a:cubicBezTo>
                  <a:pt x="5680" y="678"/>
                  <a:pt x="5741" y="744"/>
                  <a:pt x="5834" y="742"/>
                </a:cubicBezTo>
                <a:cubicBezTo>
                  <a:pt x="5947" y="737"/>
                  <a:pt x="6007" y="680"/>
                  <a:pt x="6012" y="571"/>
                </a:cubicBezTo>
                <a:cubicBezTo>
                  <a:pt x="6015" y="489"/>
                  <a:pt x="5953" y="429"/>
                  <a:pt x="5826" y="393"/>
                </a:cubicBezTo>
                <a:cubicBezTo>
                  <a:pt x="5689" y="359"/>
                  <a:pt x="5624" y="292"/>
                  <a:pt x="5632" y="191"/>
                </a:cubicBezTo>
                <a:cubicBezTo>
                  <a:pt x="5640" y="72"/>
                  <a:pt x="5706" y="10"/>
                  <a:pt x="5830" y="5"/>
                </a:cubicBezTo>
                <a:cubicBezTo>
                  <a:pt x="5941" y="0"/>
                  <a:pt x="6011" y="62"/>
                  <a:pt x="6039" y="191"/>
                </a:cubicBezTo>
                <a:close/>
                <a:moveTo>
                  <a:pt x="6617" y="191"/>
                </a:moveTo>
                <a:lnTo>
                  <a:pt x="6578" y="207"/>
                </a:lnTo>
                <a:cubicBezTo>
                  <a:pt x="6549" y="90"/>
                  <a:pt x="6493" y="34"/>
                  <a:pt x="6407" y="36"/>
                </a:cubicBezTo>
                <a:cubicBezTo>
                  <a:pt x="6307" y="39"/>
                  <a:pt x="6255" y="90"/>
                  <a:pt x="6252" y="191"/>
                </a:cubicBezTo>
                <a:cubicBezTo>
                  <a:pt x="6247" y="266"/>
                  <a:pt x="6300" y="321"/>
                  <a:pt x="6411" y="354"/>
                </a:cubicBezTo>
                <a:cubicBezTo>
                  <a:pt x="6569" y="398"/>
                  <a:pt x="6643" y="472"/>
                  <a:pt x="6632" y="575"/>
                </a:cubicBezTo>
                <a:cubicBezTo>
                  <a:pt x="6630" y="699"/>
                  <a:pt x="6556" y="762"/>
                  <a:pt x="6411" y="765"/>
                </a:cubicBezTo>
                <a:cubicBezTo>
                  <a:pt x="6292" y="770"/>
                  <a:pt x="6219" y="700"/>
                  <a:pt x="6190" y="556"/>
                </a:cubicBezTo>
                <a:lnTo>
                  <a:pt x="6229" y="544"/>
                </a:lnTo>
                <a:cubicBezTo>
                  <a:pt x="6257" y="678"/>
                  <a:pt x="6318" y="744"/>
                  <a:pt x="6411" y="742"/>
                </a:cubicBezTo>
                <a:cubicBezTo>
                  <a:pt x="6525" y="737"/>
                  <a:pt x="6584" y="680"/>
                  <a:pt x="6590" y="571"/>
                </a:cubicBezTo>
                <a:cubicBezTo>
                  <a:pt x="6592" y="489"/>
                  <a:pt x="6530" y="429"/>
                  <a:pt x="6403" y="393"/>
                </a:cubicBezTo>
                <a:cubicBezTo>
                  <a:pt x="6267" y="359"/>
                  <a:pt x="6202" y="292"/>
                  <a:pt x="6210" y="191"/>
                </a:cubicBezTo>
                <a:cubicBezTo>
                  <a:pt x="6217" y="72"/>
                  <a:pt x="6283" y="10"/>
                  <a:pt x="6407" y="5"/>
                </a:cubicBezTo>
                <a:cubicBezTo>
                  <a:pt x="6519" y="0"/>
                  <a:pt x="6588" y="62"/>
                  <a:pt x="6617" y="191"/>
                </a:cubicBezTo>
                <a:close/>
                <a:moveTo>
                  <a:pt x="7326" y="52"/>
                </a:moveTo>
                <a:lnTo>
                  <a:pt x="7194" y="52"/>
                </a:lnTo>
                <a:lnTo>
                  <a:pt x="7194" y="420"/>
                </a:lnTo>
                <a:lnTo>
                  <a:pt x="7326" y="420"/>
                </a:lnTo>
                <a:cubicBezTo>
                  <a:pt x="7445" y="420"/>
                  <a:pt x="7504" y="357"/>
                  <a:pt x="7504" y="230"/>
                </a:cubicBezTo>
                <a:cubicBezTo>
                  <a:pt x="7502" y="114"/>
                  <a:pt x="7442" y="54"/>
                  <a:pt x="7326" y="52"/>
                </a:cubicBezTo>
                <a:close/>
                <a:moveTo>
                  <a:pt x="7326" y="451"/>
                </a:moveTo>
                <a:lnTo>
                  <a:pt x="7194" y="451"/>
                </a:lnTo>
                <a:lnTo>
                  <a:pt x="7194" y="757"/>
                </a:lnTo>
                <a:lnTo>
                  <a:pt x="7155" y="757"/>
                </a:lnTo>
                <a:lnTo>
                  <a:pt x="7155" y="21"/>
                </a:lnTo>
                <a:lnTo>
                  <a:pt x="7318" y="21"/>
                </a:lnTo>
                <a:cubicBezTo>
                  <a:pt x="7468" y="23"/>
                  <a:pt x="7544" y="93"/>
                  <a:pt x="7547" y="230"/>
                </a:cubicBezTo>
                <a:cubicBezTo>
                  <a:pt x="7542" y="372"/>
                  <a:pt x="7468" y="446"/>
                  <a:pt x="7326" y="451"/>
                </a:cubicBezTo>
                <a:close/>
                <a:moveTo>
                  <a:pt x="8117" y="738"/>
                </a:moveTo>
                <a:lnTo>
                  <a:pt x="8117" y="757"/>
                </a:lnTo>
                <a:lnTo>
                  <a:pt x="7745" y="757"/>
                </a:lnTo>
                <a:lnTo>
                  <a:pt x="7745" y="21"/>
                </a:lnTo>
                <a:lnTo>
                  <a:pt x="7783" y="21"/>
                </a:lnTo>
                <a:lnTo>
                  <a:pt x="7783" y="738"/>
                </a:lnTo>
                <a:lnTo>
                  <a:pt x="8117" y="738"/>
                </a:lnTo>
                <a:close/>
                <a:moveTo>
                  <a:pt x="8373" y="486"/>
                </a:moveTo>
                <a:lnTo>
                  <a:pt x="8605" y="486"/>
                </a:lnTo>
                <a:lnTo>
                  <a:pt x="8485" y="67"/>
                </a:lnTo>
                <a:lnTo>
                  <a:pt x="8373" y="486"/>
                </a:lnTo>
                <a:close/>
                <a:moveTo>
                  <a:pt x="8683" y="757"/>
                </a:moveTo>
                <a:lnTo>
                  <a:pt x="8613" y="517"/>
                </a:lnTo>
                <a:lnTo>
                  <a:pt x="8365" y="517"/>
                </a:lnTo>
                <a:lnTo>
                  <a:pt x="8295" y="757"/>
                </a:lnTo>
                <a:lnTo>
                  <a:pt x="8252" y="757"/>
                </a:lnTo>
                <a:lnTo>
                  <a:pt x="8458" y="21"/>
                </a:lnTo>
                <a:lnTo>
                  <a:pt x="8516" y="21"/>
                </a:lnTo>
                <a:lnTo>
                  <a:pt x="8725" y="757"/>
                </a:lnTo>
                <a:lnTo>
                  <a:pt x="8683" y="757"/>
                </a:lnTo>
                <a:close/>
                <a:moveTo>
                  <a:pt x="9287" y="21"/>
                </a:moveTo>
                <a:lnTo>
                  <a:pt x="9287" y="757"/>
                </a:lnTo>
                <a:lnTo>
                  <a:pt x="9225" y="757"/>
                </a:lnTo>
                <a:lnTo>
                  <a:pt x="8915" y="63"/>
                </a:lnTo>
                <a:lnTo>
                  <a:pt x="8915" y="757"/>
                </a:lnTo>
                <a:lnTo>
                  <a:pt x="8873" y="757"/>
                </a:lnTo>
                <a:lnTo>
                  <a:pt x="8873" y="21"/>
                </a:lnTo>
                <a:lnTo>
                  <a:pt x="8938" y="21"/>
                </a:lnTo>
                <a:lnTo>
                  <a:pt x="9249" y="722"/>
                </a:lnTo>
                <a:lnTo>
                  <a:pt x="9249" y="21"/>
                </a:lnTo>
                <a:lnTo>
                  <a:pt x="9287" y="21"/>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0"/>
          <p:cNvSpPr>
            <a:spLocks noEditPoints="1"/>
          </p:cNvSpPr>
          <p:nvPr/>
        </p:nvSpPr>
        <p:spPr bwMode="auto">
          <a:xfrm>
            <a:off x="699289" y="6138515"/>
            <a:ext cx="456130" cy="458044"/>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49" name="Rectangle 3"/>
          <p:cNvSpPr txBox="1">
            <a:spLocks noChangeArrowheads="1"/>
          </p:cNvSpPr>
          <p:nvPr/>
        </p:nvSpPr>
        <p:spPr bwMode="auto">
          <a:xfrm>
            <a:off x="622937" y="4694752"/>
            <a:ext cx="9190186" cy="1080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6400" b="1" dirty="0">
                <a:solidFill>
                  <a:schemeClr val="tx1"/>
                </a:solidFill>
                <a:latin typeface="+mn-ea"/>
                <a:ea typeface="+mn-ea"/>
              </a:rPr>
              <a:t>创业计划书</a:t>
            </a:r>
            <a:endParaRPr lang="zh-CN" sz="6400" b="1" dirty="0">
              <a:solidFill>
                <a:schemeClr val="tx1"/>
              </a:solidFill>
              <a:latin typeface="+mn-ea"/>
              <a:ea typeface="+mn-ea"/>
            </a:endParaRPr>
          </a:p>
        </p:txBody>
      </p:sp>
      <p:sp>
        <p:nvSpPr>
          <p:cNvPr id="50" name="Rectangle 4"/>
          <p:cNvSpPr txBox="1">
            <a:spLocks noChangeArrowheads="1"/>
          </p:cNvSpPr>
          <p:nvPr/>
        </p:nvSpPr>
        <p:spPr bwMode="auto">
          <a:xfrm>
            <a:off x="1141466" y="6206742"/>
            <a:ext cx="5235536"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2800" b="0" dirty="0">
                <a:solidFill>
                  <a:schemeClr val="tx1"/>
                </a:solidFill>
              </a:rPr>
              <a:t>XX</a:t>
            </a:r>
            <a:r>
              <a:rPr lang="zh-CN" altLang="en-US" sz="2800" b="0" dirty="0">
                <a:solidFill>
                  <a:schemeClr val="tx1"/>
                </a:solidFill>
              </a:rPr>
              <a:t>科技有限公司</a:t>
            </a:r>
            <a:endParaRPr lang="zh-CN" sz="2800" b="0" dirty="0">
              <a:solidFill>
                <a:schemeClr val="tx1"/>
              </a:solidFill>
            </a:endParaRPr>
          </a:p>
        </p:txBody>
      </p:sp>
      <p:sp>
        <p:nvSpPr>
          <p:cNvPr id="51" name="Rectangle 4"/>
          <p:cNvSpPr txBox="1">
            <a:spLocks noChangeArrowheads="1"/>
          </p:cNvSpPr>
          <p:nvPr/>
        </p:nvSpPr>
        <p:spPr bwMode="auto">
          <a:xfrm>
            <a:off x="655171" y="4221088"/>
            <a:ext cx="5521276" cy="504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2800" b="0" dirty="0">
                <a:solidFill>
                  <a:schemeClr val="tx1"/>
                </a:solidFill>
                <a:latin typeface="+mn-ea"/>
                <a:ea typeface="+mn-ea"/>
              </a:rPr>
              <a:t>STEAM</a:t>
            </a:r>
            <a:r>
              <a:rPr lang="zh-CN" altLang="en-US" sz="2800" b="0" dirty="0">
                <a:solidFill>
                  <a:schemeClr val="tx1"/>
                </a:solidFill>
                <a:latin typeface="+mn-ea"/>
                <a:ea typeface="+mn-ea"/>
              </a:rPr>
              <a:t>教育项目</a:t>
            </a:r>
            <a:endParaRPr lang="zh-CN" altLang="zh-CN" sz="2800" b="0" dirty="0">
              <a:solidFill>
                <a:schemeClr val="tx1"/>
              </a:solidFill>
              <a:latin typeface="+mn-ea"/>
              <a:ea typeface="+mn-ea"/>
            </a:endParaRPr>
          </a:p>
        </p:txBody>
      </p:sp>
      <p:sp>
        <p:nvSpPr>
          <p:cNvPr id="6" name="Rectangle 5"/>
          <p:cNvSpPr>
            <a:spLocks noChangeArrowheads="1"/>
          </p:cNvSpPr>
          <p:nvPr/>
        </p:nvSpPr>
        <p:spPr bwMode="auto">
          <a:xfrm>
            <a:off x="0" y="3933056"/>
            <a:ext cx="7145631" cy="81520"/>
          </a:xfrm>
          <a:prstGeom prst="rect">
            <a:avLst/>
          </a:prstGeom>
          <a:solidFill>
            <a:schemeClr val="tx1"/>
          </a:solidFill>
          <a:ln>
            <a:noFill/>
          </a:ln>
        </p:spPr>
        <p:txBody>
          <a:bodyPr vert="horz" wrap="square" lIns="91440" tIns="45720" rIns="91440" bIns="45720" numCol="1" anchor="t" anchorCtr="0" compatLnSpc="1"/>
          <a:lstStyle/>
          <a:p>
            <a:endParaRPr lang="zh-CN" altLang="en-US"/>
          </a:p>
        </p:txBody>
      </p:sp>
      <p:sp>
        <p:nvSpPr>
          <p:cNvPr id="7" name="Rectangle 6"/>
          <p:cNvSpPr>
            <a:spLocks noChangeArrowheads="1"/>
          </p:cNvSpPr>
          <p:nvPr/>
        </p:nvSpPr>
        <p:spPr bwMode="auto">
          <a:xfrm>
            <a:off x="7133089" y="3933056"/>
            <a:ext cx="1266711" cy="81520"/>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8" name="Rectangle 7"/>
          <p:cNvSpPr>
            <a:spLocks noChangeArrowheads="1"/>
          </p:cNvSpPr>
          <p:nvPr/>
        </p:nvSpPr>
        <p:spPr bwMode="auto">
          <a:xfrm>
            <a:off x="8399801" y="3933056"/>
            <a:ext cx="1265144" cy="81520"/>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9" name="Rectangle 8"/>
          <p:cNvSpPr>
            <a:spLocks noChangeArrowheads="1"/>
          </p:cNvSpPr>
          <p:nvPr/>
        </p:nvSpPr>
        <p:spPr bwMode="auto">
          <a:xfrm>
            <a:off x="9664945" y="3933056"/>
            <a:ext cx="1266711" cy="81520"/>
          </a:xfrm>
          <a:prstGeom prst="rect">
            <a:avLst/>
          </a:prstGeom>
          <a:solidFill>
            <a:schemeClr val="tx2"/>
          </a:solidFill>
          <a:ln>
            <a:noFill/>
          </a:ln>
        </p:spPr>
        <p:txBody>
          <a:bodyPr vert="horz" wrap="square" lIns="91440" tIns="45720" rIns="91440" bIns="45720" numCol="1" anchor="t" anchorCtr="0" compatLnSpc="1"/>
          <a:lstStyle/>
          <a:p>
            <a:endParaRPr lang="zh-CN" altLang="en-US"/>
          </a:p>
        </p:txBody>
      </p:sp>
      <p:sp>
        <p:nvSpPr>
          <p:cNvPr id="10" name="Rectangle 9"/>
          <p:cNvSpPr>
            <a:spLocks noChangeArrowheads="1"/>
          </p:cNvSpPr>
          <p:nvPr/>
        </p:nvSpPr>
        <p:spPr bwMode="auto">
          <a:xfrm>
            <a:off x="10931656" y="3933056"/>
            <a:ext cx="1265144" cy="81520"/>
          </a:xfrm>
          <a:prstGeom prst="rect">
            <a:avLst/>
          </a:prstGeom>
          <a:solidFill>
            <a:schemeClr val="bg2"/>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5219"/>
    </mc:Choice>
    <mc:Fallback>
      <p:transition spd="slow" advTm="521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2.2 </a:t>
            </a:r>
            <a:r>
              <a:rPr lang="zh-CN" altLang="en-US" sz="2800" dirty="0">
                <a:solidFill>
                  <a:schemeClr val="accent2"/>
                </a:solidFill>
                <a:latin typeface="微软雅黑" panose="020B0503020204020204" pitchFamily="34" charset="-122"/>
                <a:ea typeface="微软雅黑" panose="020B0503020204020204" pitchFamily="34" charset="-122"/>
              </a:rPr>
              <a:t>项目简介</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sp>
        <p:nvSpPr>
          <p:cNvPr id="6" name="TextBox 5"/>
          <p:cNvSpPr txBox="1"/>
          <p:nvPr/>
        </p:nvSpPr>
        <p:spPr>
          <a:xfrm>
            <a:off x="337741" y="1106383"/>
            <a:ext cx="4506677" cy="1815882"/>
          </a:xfrm>
          <a:prstGeom prst="rect">
            <a:avLst/>
          </a:prstGeom>
          <a:noFill/>
        </p:spPr>
        <p:txBody>
          <a:bodyPr wrap="square" rtlCol="0">
            <a:spAutoFit/>
          </a:bodyPr>
          <a:lstStyle/>
          <a:p>
            <a:r>
              <a:rPr lang="zh-CN" altLang="en-US" sz="1600" dirty="0">
                <a:solidFill>
                  <a:schemeClr val="accent1"/>
                </a:solidFill>
                <a:latin typeface="+mn-ea"/>
                <a:ea typeface="+mn-ea"/>
              </a:rPr>
              <a:t>奇酷</a:t>
            </a:r>
            <a:r>
              <a:rPr lang="en-US" altLang="zh-CN" sz="1600" dirty="0">
                <a:solidFill>
                  <a:schemeClr val="accent1"/>
                </a:solidFill>
                <a:latin typeface="+mn-ea"/>
                <a:ea typeface="+mn-ea"/>
              </a:rPr>
              <a:t>QIKU</a:t>
            </a:r>
            <a:r>
              <a:rPr lang="zh-CN" altLang="en-US" sz="1600" dirty="0">
                <a:solidFill>
                  <a:schemeClr val="accent1"/>
                </a:solidFill>
                <a:latin typeface="+mn-ea"/>
                <a:ea typeface="+mn-ea"/>
              </a:rPr>
              <a:t>是一款在线教育玩具</a:t>
            </a:r>
            <a:r>
              <a:rPr lang="zh-CN" altLang="zh-CN" sz="1600" dirty="0">
                <a:solidFill>
                  <a:schemeClr val="accent1"/>
                </a:solidFill>
                <a:latin typeface="+mn-ea"/>
                <a:ea typeface="+mn-ea"/>
              </a:rPr>
              <a:t>类产品</a:t>
            </a:r>
            <a:r>
              <a:rPr lang="zh-CN" altLang="en-US" sz="1600" dirty="0">
                <a:solidFill>
                  <a:schemeClr val="accent1"/>
                </a:solidFill>
                <a:latin typeface="+mn-ea"/>
                <a:ea typeface="+mn-ea"/>
              </a:rPr>
              <a:t>，</a:t>
            </a:r>
            <a:r>
              <a:rPr lang="zh-CN" altLang="zh-CN" sz="1600" dirty="0">
                <a:solidFill>
                  <a:schemeClr val="accent1"/>
                </a:solidFill>
                <a:latin typeface="+mn-ea"/>
                <a:ea typeface="+mn-ea"/>
              </a:rPr>
              <a:t>属于 </a:t>
            </a:r>
            <a:r>
              <a:rPr lang="en-US" altLang="zh-CN" sz="1600" dirty="0">
                <a:solidFill>
                  <a:schemeClr val="accent1"/>
                </a:solidFill>
                <a:latin typeface="+mn-ea"/>
                <a:ea typeface="+mn-ea"/>
              </a:rPr>
              <a:t>STEAM </a:t>
            </a:r>
            <a:r>
              <a:rPr lang="zh-CN" altLang="zh-CN" sz="1600" dirty="0">
                <a:solidFill>
                  <a:schemeClr val="accent1"/>
                </a:solidFill>
                <a:latin typeface="+mn-ea"/>
                <a:ea typeface="+mn-ea"/>
              </a:rPr>
              <a:t>教育（</a:t>
            </a:r>
            <a:r>
              <a:rPr lang="en-US" altLang="zh-CN" sz="1600" dirty="0">
                <a:solidFill>
                  <a:schemeClr val="accent1"/>
                </a:solidFill>
                <a:latin typeface="+mn-ea"/>
                <a:ea typeface="+mn-ea"/>
              </a:rPr>
              <a:t>S</a:t>
            </a:r>
            <a:r>
              <a:rPr lang="zh-CN" altLang="zh-CN" sz="1600" dirty="0">
                <a:solidFill>
                  <a:schemeClr val="accent1"/>
                </a:solidFill>
                <a:latin typeface="+mn-ea"/>
                <a:ea typeface="+mn-ea"/>
              </a:rPr>
              <a:t>：科学 </a:t>
            </a:r>
            <a:r>
              <a:rPr lang="en-US" altLang="zh-CN" sz="1600" dirty="0">
                <a:solidFill>
                  <a:schemeClr val="accent1"/>
                </a:solidFill>
                <a:latin typeface="+mn-ea"/>
                <a:ea typeface="+mn-ea"/>
              </a:rPr>
              <a:t>Science</a:t>
            </a:r>
            <a:r>
              <a:rPr lang="zh-CN" altLang="zh-CN" sz="1600" dirty="0">
                <a:solidFill>
                  <a:schemeClr val="accent1"/>
                </a:solidFill>
                <a:latin typeface="+mn-ea"/>
                <a:ea typeface="+mn-ea"/>
              </a:rPr>
              <a:t>；</a:t>
            </a:r>
            <a:r>
              <a:rPr lang="en-US" altLang="zh-CN" sz="1600" dirty="0">
                <a:solidFill>
                  <a:schemeClr val="accent1"/>
                </a:solidFill>
                <a:latin typeface="+mn-ea"/>
                <a:ea typeface="+mn-ea"/>
              </a:rPr>
              <a:t>T</a:t>
            </a:r>
            <a:r>
              <a:rPr lang="zh-CN" altLang="zh-CN" sz="1600" dirty="0">
                <a:solidFill>
                  <a:schemeClr val="accent1"/>
                </a:solidFill>
                <a:latin typeface="+mn-ea"/>
                <a:ea typeface="+mn-ea"/>
              </a:rPr>
              <a:t>：技术 </a:t>
            </a:r>
            <a:r>
              <a:rPr lang="en-US" altLang="zh-CN" sz="1600" dirty="0">
                <a:solidFill>
                  <a:schemeClr val="accent1"/>
                </a:solidFill>
                <a:latin typeface="+mn-ea"/>
                <a:ea typeface="+mn-ea"/>
              </a:rPr>
              <a:t>Technology</a:t>
            </a:r>
            <a:r>
              <a:rPr lang="zh-CN" altLang="zh-CN" sz="1600" dirty="0">
                <a:solidFill>
                  <a:schemeClr val="accent1"/>
                </a:solidFill>
                <a:latin typeface="+mn-ea"/>
                <a:ea typeface="+mn-ea"/>
              </a:rPr>
              <a:t>；</a:t>
            </a:r>
            <a:r>
              <a:rPr lang="en-US" altLang="zh-CN" sz="1600" dirty="0">
                <a:solidFill>
                  <a:schemeClr val="accent1"/>
                </a:solidFill>
                <a:latin typeface="+mn-ea"/>
                <a:ea typeface="+mn-ea"/>
              </a:rPr>
              <a:t>E</a:t>
            </a:r>
            <a:r>
              <a:rPr lang="zh-CN" altLang="zh-CN" sz="1600" dirty="0">
                <a:solidFill>
                  <a:schemeClr val="accent1"/>
                </a:solidFill>
                <a:latin typeface="+mn-ea"/>
                <a:ea typeface="+mn-ea"/>
              </a:rPr>
              <a:t>：工程 </a:t>
            </a:r>
            <a:r>
              <a:rPr lang="en-US" altLang="zh-CN" sz="1600" dirty="0">
                <a:solidFill>
                  <a:schemeClr val="accent1"/>
                </a:solidFill>
                <a:latin typeface="+mn-ea"/>
                <a:ea typeface="+mn-ea"/>
              </a:rPr>
              <a:t>Engineering</a:t>
            </a:r>
            <a:r>
              <a:rPr lang="zh-CN" altLang="zh-CN" sz="1600" dirty="0">
                <a:solidFill>
                  <a:schemeClr val="accent1"/>
                </a:solidFill>
                <a:latin typeface="+mn-ea"/>
                <a:ea typeface="+mn-ea"/>
              </a:rPr>
              <a:t>；</a:t>
            </a:r>
            <a:r>
              <a:rPr lang="en-US" altLang="zh-CN" sz="1600" dirty="0">
                <a:solidFill>
                  <a:schemeClr val="accent1"/>
                </a:solidFill>
                <a:latin typeface="+mn-ea"/>
                <a:ea typeface="+mn-ea"/>
              </a:rPr>
              <a:t>A</a:t>
            </a:r>
            <a:r>
              <a:rPr lang="zh-CN" altLang="zh-CN" sz="1600" dirty="0">
                <a:solidFill>
                  <a:schemeClr val="accent1"/>
                </a:solidFill>
                <a:latin typeface="+mn-ea"/>
                <a:ea typeface="+mn-ea"/>
              </a:rPr>
              <a:t>：艺术 </a:t>
            </a:r>
            <a:r>
              <a:rPr lang="en-US" altLang="zh-CN" sz="1600" dirty="0">
                <a:solidFill>
                  <a:schemeClr val="accent1"/>
                </a:solidFill>
                <a:latin typeface="+mn-ea"/>
                <a:ea typeface="+mn-ea"/>
              </a:rPr>
              <a:t>Arts</a:t>
            </a:r>
            <a:r>
              <a:rPr lang="zh-CN" altLang="zh-CN" sz="1600" dirty="0">
                <a:solidFill>
                  <a:schemeClr val="accent1"/>
                </a:solidFill>
                <a:latin typeface="+mn-ea"/>
                <a:ea typeface="+mn-ea"/>
              </a:rPr>
              <a:t>；</a:t>
            </a:r>
            <a:r>
              <a:rPr lang="en-US" altLang="zh-CN" sz="1600" dirty="0">
                <a:solidFill>
                  <a:schemeClr val="accent1"/>
                </a:solidFill>
                <a:latin typeface="+mn-ea"/>
                <a:ea typeface="+mn-ea"/>
              </a:rPr>
              <a:t>M</a:t>
            </a:r>
            <a:r>
              <a:rPr lang="zh-CN" altLang="zh-CN" sz="1600" dirty="0">
                <a:solidFill>
                  <a:schemeClr val="accent1"/>
                </a:solidFill>
                <a:latin typeface="+mn-ea"/>
                <a:ea typeface="+mn-ea"/>
              </a:rPr>
              <a:t>：数学 </a:t>
            </a:r>
            <a:r>
              <a:rPr lang="en-US" altLang="zh-CN" sz="1600" dirty="0">
                <a:solidFill>
                  <a:schemeClr val="accent1"/>
                </a:solidFill>
                <a:latin typeface="+mn-ea"/>
                <a:ea typeface="+mn-ea"/>
              </a:rPr>
              <a:t>Mathematics</a:t>
            </a:r>
            <a:r>
              <a:rPr lang="zh-CN" altLang="zh-CN" sz="1600" dirty="0">
                <a:solidFill>
                  <a:schemeClr val="accent1"/>
                </a:solidFill>
                <a:latin typeface="+mn-ea"/>
                <a:ea typeface="+mn-ea"/>
              </a:rPr>
              <a:t>）中的一部分，</a:t>
            </a:r>
            <a:r>
              <a:rPr lang="zh-CN" altLang="en-US" sz="1600" dirty="0">
                <a:solidFill>
                  <a:schemeClr val="accent1"/>
                </a:solidFill>
                <a:latin typeface="+mn-ea"/>
                <a:ea typeface="+mn-ea"/>
              </a:rPr>
              <a:t>通过把</a:t>
            </a:r>
            <a:r>
              <a:rPr lang="en-US" altLang="zh-CN" sz="1600" dirty="0">
                <a:solidFill>
                  <a:schemeClr val="accent1"/>
                </a:solidFill>
                <a:latin typeface="+mn-ea"/>
                <a:ea typeface="+mn-ea"/>
              </a:rPr>
              <a:t>STEAM</a:t>
            </a:r>
            <a:r>
              <a:rPr lang="zh-CN" altLang="en-US" sz="1600" dirty="0">
                <a:solidFill>
                  <a:schemeClr val="accent1"/>
                </a:solidFill>
                <a:latin typeface="+mn-ea"/>
                <a:ea typeface="+mn-ea"/>
              </a:rPr>
              <a:t>课程融于一个一个项目的方式，为</a:t>
            </a:r>
            <a:r>
              <a:rPr lang="en-US" altLang="zh-CN" sz="1600" dirty="0">
                <a:solidFill>
                  <a:schemeClr val="accent1"/>
                </a:solidFill>
                <a:latin typeface="+mn-ea"/>
                <a:ea typeface="+mn-ea"/>
              </a:rPr>
              <a:t>K12</a:t>
            </a:r>
            <a:r>
              <a:rPr lang="zh-CN" altLang="en-US" sz="1600" dirty="0">
                <a:solidFill>
                  <a:schemeClr val="accent1"/>
                </a:solidFill>
                <a:latin typeface="+mn-ea"/>
                <a:ea typeface="+mn-ea"/>
              </a:rPr>
              <a:t>乃至成人提供寓教于乐的教学体验，在游戏化的世界中，学会</a:t>
            </a:r>
            <a:r>
              <a:rPr lang="en-US" altLang="zh-CN" sz="1600" dirty="0">
                <a:solidFill>
                  <a:schemeClr val="accent1"/>
                </a:solidFill>
                <a:latin typeface="+mn-ea"/>
                <a:ea typeface="+mn-ea"/>
              </a:rPr>
              <a:t>STEAM</a:t>
            </a:r>
            <a:r>
              <a:rPr lang="zh-CN" altLang="en-US" sz="1600" dirty="0">
                <a:solidFill>
                  <a:schemeClr val="accent1"/>
                </a:solidFill>
                <a:latin typeface="+mn-ea"/>
                <a:ea typeface="+mn-ea"/>
              </a:rPr>
              <a:t>核心知识</a:t>
            </a:r>
            <a:r>
              <a:rPr lang="zh-CN" altLang="zh-CN" sz="1600" dirty="0">
                <a:solidFill>
                  <a:schemeClr val="accent1"/>
                </a:solidFill>
                <a:latin typeface="+mn-ea"/>
                <a:ea typeface="+mn-ea"/>
              </a:rPr>
              <a:t>。</a:t>
            </a:r>
            <a:endParaRPr lang="zh-CN" altLang="en-US" sz="1600" dirty="0">
              <a:solidFill>
                <a:schemeClr val="accent1"/>
              </a:solidFill>
              <a:latin typeface="+mn-ea"/>
              <a:ea typeface="+mn-ea"/>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1178" y="3260018"/>
            <a:ext cx="4580686" cy="315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090269" y="3420513"/>
            <a:ext cx="2808312" cy="2062103"/>
          </a:xfrm>
          <a:prstGeom prst="rect">
            <a:avLst/>
          </a:prstGeom>
        </p:spPr>
        <p:txBody>
          <a:bodyPr wrap="square">
            <a:spAutoFit/>
          </a:bodyPr>
          <a:lstStyle/>
          <a:p>
            <a:r>
              <a:rPr lang="zh-CN" altLang="en-US" sz="1600" kern="100" dirty="0">
                <a:solidFill>
                  <a:schemeClr val="accent1"/>
                </a:solidFill>
                <a:latin typeface="+mn-ea"/>
                <a:ea typeface="+mn-ea"/>
                <a:cs typeface="Times New Roman" panose="02020603050405020304" pitchFamily="18" charset="0"/>
              </a:rPr>
              <a:t>奇酷</a:t>
            </a:r>
            <a:r>
              <a:rPr lang="en-US" altLang="zh-CN" sz="1600" kern="100" dirty="0">
                <a:solidFill>
                  <a:schemeClr val="accent1"/>
                </a:solidFill>
                <a:latin typeface="+mn-ea"/>
                <a:ea typeface="+mn-ea"/>
                <a:cs typeface="Times New Roman" panose="02020603050405020304" pitchFamily="18" charset="0"/>
              </a:rPr>
              <a:t>QIKU</a:t>
            </a:r>
            <a:r>
              <a:rPr lang="zh-CN" altLang="en-US" sz="1600" kern="100" dirty="0">
                <a:solidFill>
                  <a:schemeClr val="accent1"/>
                </a:solidFill>
                <a:latin typeface="+mn-ea"/>
                <a:ea typeface="+mn-ea"/>
                <a:cs typeface="Times New Roman" panose="02020603050405020304" pitchFamily="18" charset="0"/>
              </a:rPr>
              <a:t>采用类似</a:t>
            </a:r>
            <a:r>
              <a:rPr lang="en-US" altLang="zh-CN" sz="1600" kern="100" dirty="0">
                <a:solidFill>
                  <a:schemeClr val="accent1"/>
                </a:solidFill>
                <a:latin typeface="+mn-ea"/>
                <a:ea typeface="+mn-ea"/>
                <a:cs typeface="Times New Roman" panose="02020603050405020304" pitchFamily="18" charset="0"/>
              </a:rPr>
              <a:t>scratch</a:t>
            </a:r>
            <a:r>
              <a:rPr lang="zh-CN" altLang="en-US" sz="1600" kern="100" dirty="0">
                <a:solidFill>
                  <a:schemeClr val="accent1"/>
                </a:solidFill>
                <a:latin typeface="+mn-ea"/>
                <a:ea typeface="+mn-ea"/>
                <a:cs typeface="Times New Roman" panose="02020603050405020304" pitchFamily="18" charset="0"/>
              </a:rPr>
              <a:t>程序设计语言的模式，通过模块化的，面向对象的操作方式，完成课程设计的项目。整个过程并不需要高深的编程技巧，而是需要逻辑思维能力和流程化，对象化的思考能力。</a:t>
            </a:r>
            <a:endParaRPr lang="zh-CN" altLang="en-US" sz="1600" dirty="0">
              <a:solidFill>
                <a:schemeClr val="accent1"/>
              </a:solidFill>
              <a:latin typeface="+mn-ea"/>
              <a:ea typeface="+mn-ea"/>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182" y="669712"/>
            <a:ext cx="3899585" cy="2410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3121" y="4149080"/>
            <a:ext cx="4064000" cy="2501900"/>
          </a:xfrm>
          <a:prstGeom prst="rect">
            <a:avLst/>
          </a:prstGeom>
        </p:spPr>
      </p:pic>
      <p:sp>
        <p:nvSpPr>
          <p:cNvPr id="10" name="矩形 9"/>
          <p:cNvSpPr/>
          <p:nvPr/>
        </p:nvSpPr>
        <p:spPr>
          <a:xfrm>
            <a:off x="9194725" y="980728"/>
            <a:ext cx="2808312" cy="2308324"/>
          </a:xfrm>
          <a:prstGeom prst="rect">
            <a:avLst/>
          </a:prstGeom>
        </p:spPr>
        <p:txBody>
          <a:bodyPr wrap="square">
            <a:spAutoFit/>
          </a:bodyPr>
          <a:lstStyle/>
          <a:p>
            <a:r>
              <a:rPr lang="zh-CN" altLang="en-US" sz="1600" kern="100" dirty="0">
                <a:solidFill>
                  <a:schemeClr val="accent1"/>
                </a:solidFill>
                <a:latin typeface="+mn-ea"/>
                <a:ea typeface="+mn-ea"/>
                <a:cs typeface="Times New Roman" panose="02020603050405020304" pitchFamily="18" charset="0"/>
              </a:rPr>
              <a:t>奇酷</a:t>
            </a:r>
            <a:r>
              <a:rPr lang="en-US" altLang="zh-CN" sz="1600" kern="100" dirty="0">
                <a:solidFill>
                  <a:schemeClr val="accent1"/>
                </a:solidFill>
                <a:latin typeface="+mn-ea"/>
                <a:ea typeface="+mn-ea"/>
                <a:cs typeface="Times New Roman" panose="02020603050405020304" pitchFamily="18" charset="0"/>
              </a:rPr>
              <a:t>QIKU</a:t>
            </a:r>
            <a:r>
              <a:rPr lang="zh-CN" altLang="en-US" sz="1600" kern="100" dirty="0">
                <a:solidFill>
                  <a:schemeClr val="accent1"/>
                </a:solidFill>
                <a:latin typeface="+mn-ea"/>
                <a:ea typeface="+mn-ea"/>
                <a:cs typeface="Times New Roman" panose="02020603050405020304" pitchFamily="18" charset="0"/>
              </a:rPr>
              <a:t>的课程采用</a:t>
            </a:r>
            <a:r>
              <a:rPr lang="en-US" altLang="zh-CN" sz="1600" kern="100" dirty="0">
                <a:solidFill>
                  <a:schemeClr val="accent1"/>
                </a:solidFill>
                <a:latin typeface="+mn-ea"/>
                <a:ea typeface="+mn-ea"/>
                <a:cs typeface="Times New Roman" panose="02020603050405020304" pitchFamily="18" charset="0"/>
              </a:rPr>
              <a:t>MOOC</a:t>
            </a:r>
            <a:r>
              <a:rPr lang="zh-CN" altLang="en-US" sz="1600" kern="100" dirty="0">
                <a:solidFill>
                  <a:schemeClr val="accent1"/>
                </a:solidFill>
                <a:latin typeface="+mn-ea"/>
                <a:ea typeface="+mn-ea"/>
                <a:cs typeface="Times New Roman" panose="02020603050405020304" pitchFamily="18" charset="0"/>
              </a:rPr>
              <a:t>的方式，每个项目均有老师手把手完成教学，在教学过程中，融入程序设计，数学，物理，化学，生物，艺术等知识点，让学生在完成一个项目的过程中，学会综合运用自然科学，解决实际问题的能力。</a:t>
            </a:r>
            <a:endParaRPr lang="zh-CN" altLang="en-US" sz="1600" dirty="0">
              <a:solidFill>
                <a:schemeClr val="accent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2.3 </a:t>
            </a:r>
            <a:r>
              <a:rPr lang="zh-CN" altLang="en-US" sz="2800" dirty="0">
                <a:solidFill>
                  <a:schemeClr val="accent2"/>
                </a:solidFill>
                <a:latin typeface="微软雅黑" panose="020B0503020204020204" pitchFamily="34" charset="-122"/>
                <a:ea typeface="微软雅黑" panose="020B0503020204020204" pitchFamily="34" charset="-122"/>
              </a:rPr>
              <a:t>项目特点</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sp>
        <p:nvSpPr>
          <p:cNvPr id="65" name="Oval 27"/>
          <p:cNvSpPr>
            <a:spLocks noChangeArrowheads="1"/>
          </p:cNvSpPr>
          <p:nvPr/>
        </p:nvSpPr>
        <p:spPr bwMode="auto">
          <a:xfrm>
            <a:off x="4575030" y="3547018"/>
            <a:ext cx="3185959" cy="3194350"/>
          </a:xfrm>
          <a:prstGeom prst="ellipse">
            <a:avLst/>
          </a:prstGeom>
          <a:solidFill>
            <a:schemeClr val="accent1"/>
          </a:solidFill>
          <a:ln>
            <a:noFill/>
          </a:ln>
        </p:spPr>
        <p:txBody>
          <a:bodyPr vert="horz" wrap="square" lIns="91440" tIns="45720" rIns="91440" bIns="45720" numCol="1" anchor="t" anchorCtr="0" compatLnSpc="1"/>
          <a:lstStyle/>
          <a:p>
            <a:endParaRPr lang="zh-CN" altLang="en-US">
              <a:solidFill>
                <a:schemeClr val="accent2"/>
              </a:solidFill>
            </a:endParaRPr>
          </a:p>
        </p:txBody>
      </p:sp>
      <p:grpSp>
        <p:nvGrpSpPr>
          <p:cNvPr id="3" name="组合 2"/>
          <p:cNvGrpSpPr/>
          <p:nvPr/>
        </p:nvGrpSpPr>
        <p:grpSpPr>
          <a:xfrm>
            <a:off x="1559527" y="4421463"/>
            <a:ext cx="1440000" cy="1440000"/>
            <a:chOff x="1820874" y="4333566"/>
            <a:chExt cx="1440000" cy="1440000"/>
          </a:xfrm>
        </p:grpSpPr>
        <p:sp>
          <p:nvSpPr>
            <p:cNvPr id="69" name="Oval 9"/>
            <p:cNvSpPr>
              <a:spLocks noChangeArrowheads="1"/>
            </p:cNvSpPr>
            <p:nvPr/>
          </p:nvSpPr>
          <p:spPr bwMode="auto">
            <a:xfrm>
              <a:off x="1820874" y="4333566"/>
              <a:ext cx="1440000" cy="1440000"/>
            </a:xfrm>
            <a:prstGeom prst="ellipse">
              <a:avLst/>
            </a:prstGeom>
            <a:solidFill>
              <a:schemeClr val="tx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70" name="矩形 69"/>
            <p:cNvSpPr/>
            <p:nvPr/>
          </p:nvSpPr>
          <p:spPr>
            <a:xfrm>
              <a:off x="1871019" y="4704831"/>
              <a:ext cx="1339709" cy="830997"/>
            </a:xfrm>
            <a:prstGeom prst="rect">
              <a:avLst/>
            </a:prstGeom>
          </p:spPr>
          <p:txBody>
            <a:bodyPr wrap="square">
              <a:spAutoFit/>
            </a:bodyPr>
            <a:lstStyle/>
            <a:p>
              <a:pPr algn="ctr"/>
              <a:r>
                <a:rPr lang="en-US" altLang="zh-CN" sz="24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Scratch</a:t>
              </a:r>
              <a:endParaRPr lang="en-US" altLang="zh-CN" sz="24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zh-CN" altLang="en-US" sz="24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编程</a:t>
              </a:r>
              <a:endParaRPr lang="zh-CN" altLang="en-US" sz="24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5" name="Oval 6"/>
          <p:cNvSpPr>
            <a:spLocks noChangeArrowheads="1"/>
          </p:cNvSpPr>
          <p:nvPr/>
        </p:nvSpPr>
        <p:spPr bwMode="auto">
          <a:xfrm>
            <a:off x="5446951" y="620848"/>
            <a:ext cx="1440000" cy="1440000"/>
          </a:xfrm>
          <a:prstGeom prst="ellipse">
            <a:avLst/>
          </a:prstGeom>
          <a:solidFill>
            <a:schemeClr val="accent4"/>
          </a:solidFill>
          <a:ln>
            <a:noFill/>
          </a:ln>
        </p:spPr>
        <p:txBody>
          <a:bodyPr vert="horz" wrap="square" lIns="91440" tIns="45720" rIns="91440" bIns="45720" numCol="1" anchor="t" anchorCtr="0" compatLnSpc="1"/>
          <a:lstStyle/>
          <a:p>
            <a:endParaRPr lang="zh-CN" altLang="en-US" dirty="0">
              <a:solidFill>
                <a:schemeClr val="accent2"/>
              </a:solidFill>
            </a:endParaRPr>
          </a:p>
        </p:txBody>
      </p:sp>
      <p:sp>
        <p:nvSpPr>
          <p:cNvPr id="76" name="矩形 75"/>
          <p:cNvSpPr/>
          <p:nvPr/>
        </p:nvSpPr>
        <p:spPr>
          <a:xfrm>
            <a:off x="5446951" y="867261"/>
            <a:ext cx="1443518" cy="830998"/>
          </a:xfrm>
          <a:prstGeom prst="rect">
            <a:avLst/>
          </a:prstGeom>
        </p:spPr>
        <p:txBody>
          <a:bodyPr wrap="square">
            <a:spAutoFit/>
          </a:bodyPr>
          <a:lstStyle/>
          <a:p>
            <a:pPr algn="ctr"/>
            <a:r>
              <a:rPr lang="en-US" altLang="zh-CN" sz="24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MOOC</a:t>
            </a:r>
            <a:endParaRPr lang="en-US" altLang="zh-CN" sz="24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zh-CN" altLang="en-US" sz="24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在线课程</a:t>
            </a:r>
            <a:endParaRPr lang="zh-CN" altLang="en-US" sz="24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2" name="组合 101"/>
          <p:cNvGrpSpPr/>
          <p:nvPr/>
        </p:nvGrpSpPr>
        <p:grpSpPr>
          <a:xfrm>
            <a:off x="9330122" y="4472919"/>
            <a:ext cx="1440000" cy="1440000"/>
            <a:chOff x="8834845" y="4329559"/>
            <a:chExt cx="1440000" cy="1440000"/>
          </a:xfrm>
        </p:grpSpPr>
        <p:sp>
          <p:nvSpPr>
            <p:cNvPr id="81" name="Oval 10"/>
            <p:cNvSpPr>
              <a:spLocks noChangeArrowheads="1"/>
            </p:cNvSpPr>
            <p:nvPr/>
          </p:nvSpPr>
          <p:spPr bwMode="auto">
            <a:xfrm>
              <a:off x="8834845" y="4329559"/>
              <a:ext cx="1440000" cy="1440000"/>
            </a:xfrm>
            <a:prstGeom prst="ellipse">
              <a:avLst/>
            </a:prstGeom>
            <a:solidFill>
              <a:schemeClr val="bg2"/>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82" name="矩形 81"/>
            <p:cNvSpPr/>
            <p:nvPr/>
          </p:nvSpPr>
          <p:spPr>
            <a:xfrm>
              <a:off x="9089187" y="4634060"/>
              <a:ext cx="931316" cy="830998"/>
            </a:xfrm>
            <a:prstGeom prst="rect">
              <a:avLst/>
            </a:prstGeom>
          </p:spPr>
          <p:txBody>
            <a:bodyPr wrap="square">
              <a:spAutoFit/>
            </a:bodyPr>
            <a:lstStyle/>
            <a:p>
              <a:pPr algn="ctr"/>
              <a:r>
                <a:rPr lang="zh-CN" altLang="en-US" sz="24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乐高积木</a:t>
              </a:r>
              <a:endParaRPr lang="zh-CN" altLang="en-US" sz="24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箭头: 右 1"/>
          <p:cNvSpPr/>
          <p:nvPr/>
        </p:nvSpPr>
        <p:spPr bwMode="auto">
          <a:xfrm>
            <a:off x="3136630" y="4795618"/>
            <a:ext cx="1318754" cy="796799"/>
          </a:xfrm>
          <a:prstGeom prst="rightArrow">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03" name="箭头: 右 102"/>
          <p:cNvSpPr/>
          <p:nvPr/>
        </p:nvSpPr>
        <p:spPr bwMode="auto">
          <a:xfrm rot="10800000">
            <a:off x="7880635" y="4801602"/>
            <a:ext cx="1318754" cy="796799"/>
          </a:xfrm>
          <a:prstGeom prst="rightArrow">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04" name="TextBox 10"/>
          <p:cNvSpPr txBox="1"/>
          <p:nvPr/>
        </p:nvSpPr>
        <p:spPr>
          <a:xfrm>
            <a:off x="8091900" y="5035388"/>
            <a:ext cx="1176040" cy="369332"/>
          </a:xfrm>
          <a:prstGeom prst="rect">
            <a:avLst/>
          </a:prstGeom>
          <a:noFill/>
        </p:spPr>
        <p:txBody>
          <a:bodyPr wrap="square" rtlCol="0">
            <a:spAutoFit/>
          </a:bodyPr>
          <a:lstStyle/>
          <a:p>
            <a:r>
              <a:rPr lang="zh-CN" altLang="en-US" dirty="0">
                <a:solidFill>
                  <a:schemeClr val="accent1"/>
                </a:solidFill>
                <a:latin typeface="+mn-ea"/>
                <a:ea typeface="+mn-ea"/>
              </a:rPr>
              <a:t>商业模式</a:t>
            </a:r>
            <a:endParaRPr lang="zh-CN" altLang="en-US" dirty="0">
              <a:solidFill>
                <a:schemeClr val="accent1"/>
              </a:solidFill>
              <a:latin typeface="+mn-ea"/>
              <a:ea typeface="+mn-ea"/>
            </a:endParaRPr>
          </a:p>
        </p:txBody>
      </p:sp>
      <p:sp>
        <p:nvSpPr>
          <p:cNvPr id="105" name="TextBox 10"/>
          <p:cNvSpPr txBox="1"/>
          <p:nvPr/>
        </p:nvSpPr>
        <p:spPr>
          <a:xfrm>
            <a:off x="3095947" y="5015336"/>
            <a:ext cx="1176040" cy="369332"/>
          </a:xfrm>
          <a:prstGeom prst="rect">
            <a:avLst/>
          </a:prstGeom>
          <a:noFill/>
        </p:spPr>
        <p:txBody>
          <a:bodyPr wrap="square" rtlCol="0">
            <a:spAutoFit/>
          </a:bodyPr>
          <a:lstStyle/>
          <a:p>
            <a:r>
              <a:rPr lang="zh-CN" altLang="en-US" dirty="0">
                <a:solidFill>
                  <a:schemeClr val="accent1"/>
                </a:solidFill>
                <a:latin typeface="+mn-ea"/>
                <a:ea typeface="+mn-ea"/>
              </a:rPr>
              <a:t>操作方式</a:t>
            </a:r>
            <a:endParaRPr lang="zh-CN" altLang="en-US" dirty="0">
              <a:solidFill>
                <a:schemeClr val="accent1"/>
              </a:solidFill>
              <a:latin typeface="+mn-ea"/>
              <a:ea typeface="+mn-ea"/>
            </a:endParaRPr>
          </a:p>
        </p:txBody>
      </p:sp>
      <p:sp>
        <p:nvSpPr>
          <p:cNvPr id="106" name="箭头: 右 105"/>
          <p:cNvSpPr/>
          <p:nvPr/>
        </p:nvSpPr>
        <p:spPr bwMode="auto">
          <a:xfrm rot="5400000">
            <a:off x="5487658" y="2390730"/>
            <a:ext cx="1318754" cy="796799"/>
          </a:xfrm>
          <a:prstGeom prst="rightArrow">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07" name="TextBox 10"/>
          <p:cNvSpPr txBox="1"/>
          <p:nvPr/>
        </p:nvSpPr>
        <p:spPr>
          <a:xfrm>
            <a:off x="5940408" y="2152764"/>
            <a:ext cx="524515" cy="1200329"/>
          </a:xfrm>
          <a:prstGeom prst="rect">
            <a:avLst/>
          </a:prstGeom>
          <a:noFill/>
        </p:spPr>
        <p:txBody>
          <a:bodyPr wrap="square" rtlCol="0">
            <a:spAutoFit/>
          </a:bodyPr>
          <a:lstStyle/>
          <a:p>
            <a:r>
              <a:rPr lang="zh-CN" altLang="en-US" dirty="0">
                <a:solidFill>
                  <a:schemeClr val="accent1"/>
                </a:solidFill>
                <a:latin typeface="+mn-ea"/>
                <a:ea typeface="+mn-ea"/>
              </a:rPr>
              <a:t>课程设计</a:t>
            </a:r>
            <a:endParaRPr lang="zh-CN" altLang="en-US" dirty="0">
              <a:solidFill>
                <a:schemeClr val="accent1"/>
              </a:solidFill>
              <a:latin typeface="+mn-ea"/>
              <a:ea typeface="+mn-ea"/>
            </a:endParaRPr>
          </a:p>
        </p:txBody>
      </p:sp>
      <p:sp>
        <p:nvSpPr>
          <p:cNvPr id="108" name="文本框 107"/>
          <p:cNvSpPr txBox="1"/>
          <p:nvPr/>
        </p:nvSpPr>
        <p:spPr>
          <a:xfrm>
            <a:off x="5231733" y="4254281"/>
            <a:ext cx="1800200" cy="923330"/>
          </a:xfrm>
          <a:prstGeom prst="rect">
            <a:avLst/>
          </a:prstGeom>
          <a:noFill/>
        </p:spPr>
        <p:txBody>
          <a:bodyPr wrap="square" rtlCol="0">
            <a:spAutoFit/>
          </a:bodyPr>
          <a:lstStyle/>
          <a:p>
            <a:pPr algn="ctr"/>
            <a:r>
              <a:rPr lang="zh-CN" altLang="en-US" sz="5400" dirty="0">
                <a:solidFill>
                  <a:srgbClr val="F8F8F8"/>
                </a:solidFill>
                <a:ea typeface="汉鼎繁中圆" panose="02010609000101010101" pitchFamily="49" charset="-122"/>
              </a:rPr>
              <a:t>奇酷</a:t>
            </a:r>
            <a:endParaRPr lang="zh-CN" altLang="en-US" sz="5400" dirty="0">
              <a:solidFill>
                <a:srgbClr val="F8F8F8"/>
              </a:solidFill>
              <a:ea typeface="汉鼎繁中圆" panose="02010609000101010101" pitchFamily="49" charset="-122"/>
            </a:endParaRPr>
          </a:p>
        </p:txBody>
      </p:sp>
      <p:sp>
        <p:nvSpPr>
          <p:cNvPr id="109" name="文本框 108"/>
          <p:cNvSpPr txBox="1"/>
          <p:nvPr/>
        </p:nvSpPr>
        <p:spPr>
          <a:xfrm>
            <a:off x="5041913" y="5182260"/>
            <a:ext cx="2182907" cy="769441"/>
          </a:xfrm>
          <a:prstGeom prst="rect">
            <a:avLst/>
          </a:prstGeom>
          <a:noFill/>
        </p:spPr>
        <p:txBody>
          <a:bodyPr wrap="square" rtlCol="0">
            <a:spAutoFit/>
          </a:bodyPr>
          <a:lstStyle/>
          <a:p>
            <a:pPr algn="ctr"/>
            <a:r>
              <a:rPr lang="en-US" altLang="zh-CN" sz="4400" dirty="0">
                <a:solidFill>
                  <a:srgbClr val="F8F8F8"/>
                </a:solidFill>
                <a:latin typeface="Jokerman" panose="04090605060D06020702" pitchFamily="82" charset="0"/>
                <a:ea typeface="汉鼎繁中圆" panose="02010609000101010101" pitchFamily="49" charset="-122"/>
              </a:rPr>
              <a:t>QIKU</a:t>
            </a:r>
            <a:endParaRPr lang="zh-CN" altLang="en-US" sz="4400" dirty="0">
              <a:solidFill>
                <a:srgbClr val="F8F8F8"/>
              </a:solidFill>
              <a:latin typeface="Jokerman" panose="04090605060D06020702" pitchFamily="82" charset="0"/>
              <a:ea typeface="汉鼎繁中圆" panose="02010609000101010101" pitchFamily="49" charset="-122"/>
            </a:endParaRPr>
          </a:p>
        </p:txBody>
      </p:sp>
      <p:sp>
        <p:nvSpPr>
          <p:cNvPr id="110" name="TextBox 5"/>
          <p:cNvSpPr txBox="1"/>
          <p:nvPr/>
        </p:nvSpPr>
        <p:spPr>
          <a:xfrm>
            <a:off x="391522" y="1121712"/>
            <a:ext cx="4506677" cy="2554545"/>
          </a:xfrm>
          <a:prstGeom prst="rect">
            <a:avLst/>
          </a:prstGeom>
          <a:noFill/>
        </p:spPr>
        <p:txBody>
          <a:bodyPr wrap="square" rtlCol="0">
            <a:spAutoFit/>
          </a:bodyPr>
          <a:lstStyle/>
          <a:p>
            <a:r>
              <a:rPr lang="zh-CN" altLang="en-US" sz="2000" dirty="0">
                <a:solidFill>
                  <a:schemeClr val="accent1"/>
                </a:solidFill>
                <a:latin typeface="+mn-ea"/>
                <a:ea typeface="+mn-ea"/>
              </a:rPr>
              <a:t>奇酷</a:t>
            </a:r>
            <a:r>
              <a:rPr lang="en-US" altLang="zh-CN" sz="2000" dirty="0">
                <a:solidFill>
                  <a:schemeClr val="accent1"/>
                </a:solidFill>
                <a:latin typeface="+mn-ea"/>
                <a:ea typeface="+mn-ea"/>
              </a:rPr>
              <a:t>QIKU</a:t>
            </a:r>
            <a:r>
              <a:rPr lang="zh-CN" altLang="en-US" sz="2000" dirty="0">
                <a:solidFill>
                  <a:schemeClr val="accent1"/>
                </a:solidFill>
                <a:latin typeface="+mn-ea"/>
                <a:ea typeface="+mn-ea"/>
              </a:rPr>
              <a:t>充分吸收了</a:t>
            </a:r>
            <a:r>
              <a:rPr lang="en-US" altLang="zh-CN" sz="2000" dirty="0">
                <a:solidFill>
                  <a:schemeClr val="accent1"/>
                </a:solidFill>
                <a:latin typeface="+mn-ea"/>
                <a:ea typeface="+mn-ea"/>
              </a:rPr>
              <a:t>Scratch</a:t>
            </a:r>
            <a:r>
              <a:rPr lang="zh-CN" altLang="en-US" sz="2000" dirty="0">
                <a:solidFill>
                  <a:schemeClr val="accent1"/>
                </a:solidFill>
                <a:latin typeface="+mn-ea"/>
                <a:ea typeface="+mn-ea"/>
              </a:rPr>
              <a:t>的产品体验，把编程的门槛降低，我们并不传授编程语言，而是传授计算机的思考方式，让学员锻炼计算机思维，更好地理解人工智能时代的运行机制。</a:t>
            </a:r>
            <a:endParaRPr lang="en-US" altLang="zh-CN" sz="2000" dirty="0">
              <a:solidFill>
                <a:schemeClr val="accent1"/>
              </a:solidFill>
              <a:latin typeface="+mn-ea"/>
              <a:ea typeface="+mn-ea"/>
            </a:endParaRPr>
          </a:p>
          <a:p>
            <a:endParaRPr lang="en-US" altLang="zh-CN" sz="2000" dirty="0">
              <a:solidFill>
                <a:schemeClr val="accent1"/>
              </a:solidFill>
              <a:latin typeface="+mn-ea"/>
              <a:ea typeface="+mn-ea"/>
            </a:endParaRPr>
          </a:p>
          <a:p>
            <a:r>
              <a:rPr lang="zh-CN" altLang="en-US" sz="2000" dirty="0">
                <a:solidFill>
                  <a:schemeClr val="accent1"/>
                </a:solidFill>
                <a:latin typeface="+mn-ea"/>
                <a:ea typeface="+mn-ea"/>
              </a:rPr>
              <a:t>奇酷</a:t>
            </a:r>
            <a:r>
              <a:rPr lang="en-US" altLang="zh-CN" sz="2000" dirty="0">
                <a:solidFill>
                  <a:schemeClr val="accent1"/>
                </a:solidFill>
                <a:latin typeface="+mn-ea"/>
                <a:ea typeface="+mn-ea"/>
              </a:rPr>
              <a:t>QIKU</a:t>
            </a:r>
            <a:r>
              <a:rPr lang="zh-CN" altLang="en-US" sz="2000" dirty="0">
                <a:solidFill>
                  <a:schemeClr val="accent1"/>
                </a:solidFill>
                <a:latin typeface="+mn-ea"/>
                <a:ea typeface="+mn-ea"/>
              </a:rPr>
              <a:t>的教学方式采用</a:t>
            </a:r>
            <a:r>
              <a:rPr lang="en-US" altLang="zh-CN" sz="2000" dirty="0">
                <a:solidFill>
                  <a:schemeClr val="accent1"/>
                </a:solidFill>
                <a:latin typeface="+mn-ea"/>
                <a:ea typeface="+mn-ea"/>
              </a:rPr>
              <a:t>MOOC</a:t>
            </a:r>
            <a:r>
              <a:rPr lang="zh-CN" altLang="en-US" sz="2000" dirty="0">
                <a:solidFill>
                  <a:schemeClr val="accent1"/>
                </a:solidFill>
                <a:latin typeface="+mn-ea"/>
                <a:ea typeface="+mn-ea"/>
              </a:rPr>
              <a:t>的大型在线教育方式，学员通过购买课程，</a:t>
            </a:r>
            <a:endParaRPr lang="zh-CN" altLang="en-US" sz="2000" dirty="0">
              <a:solidFill>
                <a:schemeClr val="accent1"/>
              </a:solidFill>
              <a:latin typeface="+mn-ea"/>
              <a:ea typeface="+mn-ea"/>
            </a:endParaRPr>
          </a:p>
        </p:txBody>
      </p:sp>
      <p:sp>
        <p:nvSpPr>
          <p:cNvPr id="111" name="TextBox 5"/>
          <p:cNvSpPr txBox="1"/>
          <p:nvPr/>
        </p:nvSpPr>
        <p:spPr>
          <a:xfrm>
            <a:off x="7331125" y="1154315"/>
            <a:ext cx="4613372" cy="2554545"/>
          </a:xfrm>
          <a:prstGeom prst="rect">
            <a:avLst/>
          </a:prstGeom>
          <a:noFill/>
        </p:spPr>
        <p:txBody>
          <a:bodyPr wrap="square" rtlCol="0">
            <a:spAutoFit/>
          </a:bodyPr>
          <a:lstStyle/>
          <a:p>
            <a:r>
              <a:rPr lang="zh-CN" altLang="en-US" sz="2000" dirty="0">
                <a:solidFill>
                  <a:schemeClr val="accent1"/>
                </a:solidFill>
                <a:latin typeface="+mn-ea"/>
                <a:ea typeface="+mn-ea"/>
              </a:rPr>
              <a:t>获得在线听课权限，可以反复学习。</a:t>
            </a:r>
            <a:endParaRPr lang="en-US" altLang="zh-CN" sz="2000" dirty="0">
              <a:solidFill>
                <a:schemeClr val="accent1"/>
              </a:solidFill>
              <a:latin typeface="+mn-ea"/>
              <a:ea typeface="+mn-ea"/>
            </a:endParaRPr>
          </a:p>
          <a:p>
            <a:endParaRPr lang="en-US" altLang="zh-CN" sz="2000" dirty="0">
              <a:solidFill>
                <a:schemeClr val="accent1"/>
              </a:solidFill>
              <a:latin typeface="+mn-ea"/>
              <a:ea typeface="+mn-ea"/>
            </a:endParaRPr>
          </a:p>
          <a:p>
            <a:r>
              <a:rPr lang="zh-CN" altLang="en-US" sz="2000" dirty="0">
                <a:solidFill>
                  <a:schemeClr val="accent1"/>
                </a:solidFill>
                <a:latin typeface="+mn-ea"/>
                <a:ea typeface="+mn-ea"/>
              </a:rPr>
              <a:t>课程的设计类似乐高积木的模式，一套课程就类似一套乐高积木，每套课程都有专属的素材，核心知识点说明，细致入微的步骤讲解，让每个人都能做出新奇酷炫的软件作品，并从中学到</a:t>
            </a:r>
            <a:r>
              <a:rPr lang="en-US" altLang="zh-CN" sz="2000" dirty="0">
                <a:solidFill>
                  <a:schemeClr val="accent1"/>
                </a:solidFill>
                <a:latin typeface="+mn-ea"/>
                <a:ea typeface="+mn-ea"/>
              </a:rPr>
              <a:t>STEAM</a:t>
            </a:r>
            <a:r>
              <a:rPr lang="zh-CN" altLang="en-US" sz="2000" dirty="0">
                <a:solidFill>
                  <a:schemeClr val="accent1"/>
                </a:solidFill>
                <a:latin typeface="+mn-ea"/>
                <a:ea typeface="+mn-ea"/>
              </a:rPr>
              <a:t>知识。</a:t>
            </a:r>
            <a:endParaRPr lang="zh-CN" altLang="en-US" sz="2000" dirty="0">
              <a:solidFill>
                <a:schemeClr val="accent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2.4 </a:t>
            </a:r>
            <a:r>
              <a:rPr lang="zh-CN" altLang="en-US" sz="2800" dirty="0">
                <a:solidFill>
                  <a:schemeClr val="accent2"/>
                </a:solidFill>
                <a:latin typeface="微软雅黑" panose="020B0503020204020204" pitchFamily="34" charset="-122"/>
                <a:ea typeface="微软雅黑" panose="020B0503020204020204" pitchFamily="34" charset="-122"/>
              </a:rPr>
              <a:t>竞争分析</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sp>
        <p:nvSpPr>
          <p:cNvPr id="13" name="TextBox 12"/>
          <p:cNvSpPr txBox="1"/>
          <p:nvPr/>
        </p:nvSpPr>
        <p:spPr>
          <a:xfrm>
            <a:off x="443591" y="1340768"/>
            <a:ext cx="4502661" cy="3970318"/>
          </a:xfrm>
          <a:prstGeom prst="rect">
            <a:avLst/>
          </a:prstGeom>
          <a:noFill/>
        </p:spPr>
        <p:txBody>
          <a:bodyPr wrap="square" rtlCol="0">
            <a:spAutoFit/>
          </a:bodyPr>
          <a:lstStyle/>
          <a:p>
            <a:r>
              <a:rPr lang="zh-CN" altLang="en-US" dirty="0">
                <a:solidFill>
                  <a:schemeClr val="accent1"/>
                </a:solidFill>
                <a:latin typeface="+mn-ea"/>
                <a:ea typeface="+mn-ea"/>
              </a:rPr>
              <a:t>严格地说，奇酷</a:t>
            </a:r>
            <a:r>
              <a:rPr lang="en-US" altLang="zh-CN" dirty="0">
                <a:solidFill>
                  <a:schemeClr val="accent1"/>
                </a:solidFill>
                <a:latin typeface="+mn-ea"/>
                <a:ea typeface="+mn-ea"/>
              </a:rPr>
              <a:t>QIKU</a:t>
            </a:r>
            <a:r>
              <a:rPr lang="zh-CN" altLang="en-US" dirty="0">
                <a:solidFill>
                  <a:schemeClr val="accent1"/>
                </a:solidFill>
                <a:latin typeface="+mn-ea"/>
                <a:ea typeface="+mn-ea"/>
              </a:rPr>
              <a:t>这种产品形态全球还没有类似的产品，属于真正的蓝海市场。唯一比较类似的是少儿编程领域，最近两年非常火，融资幅度较大。</a:t>
            </a:r>
            <a:endParaRPr lang="en-US" altLang="zh-CN" dirty="0">
              <a:solidFill>
                <a:schemeClr val="accent1"/>
              </a:solidFill>
              <a:latin typeface="+mn-ea"/>
              <a:ea typeface="+mn-ea"/>
            </a:endParaRPr>
          </a:p>
          <a:p>
            <a:endParaRPr lang="en-US" altLang="zh-CN" dirty="0">
              <a:solidFill>
                <a:schemeClr val="accent1"/>
              </a:solidFill>
              <a:latin typeface="+mn-ea"/>
              <a:ea typeface="+mn-ea"/>
            </a:endParaRPr>
          </a:p>
          <a:p>
            <a:r>
              <a:rPr lang="zh-CN" altLang="en-US" dirty="0">
                <a:solidFill>
                  <a:schemeClr val="accent1"/>
                </a:solidFill>
                <a:latin typeface="+mn-ea"/>
                <a:ea typeface="+mn-ea"/>
              </a:rPr>
              <a:t>奇酷</a:t>
            </a:r>
            <a:r>
              <a:rPr lang="en-US" altLang="zh-CN" dirty="0">
                <a:solidFill>
                  <a:schemeClr val="accent1"/>
                </a:solidFill>
                <a:latin typeface="+mn-ea"/>
                <a:ea typeface="+mn-ea"/>
              </a:rPr>
              <a:t>QIKU</a:t>
            </a:r>
            <a:r>
              <a:rPr lang="zh-CN" altLang="en-US" dirty="0">
                <a:solidFill>
                  <a:schemeClr val="accent1"/>
                </a:solidFill>
                <a:latin typeface="+mn-ea"/>
                <a:ea typeface="+mn-ea"/>
              </a:rPr>
              <a:t>与少儿编程最大的区别在于：</a:t>
            </a:r>
            <a:endParaRPr lang="en-US" altLang="zh-CN" dirty="0">
              <a:solidFill>
                <a:schemeClr val="accent1"/>
              </a:solidFill>
              <a:latin typeface="+mn-ea"/>
              <a:ea typeface="+mn-ea"/>
            </a:endParaRPr>
          </a:p>
          <a:p>
            <a:r>
              <a:rPr lang="en-US" altLang="zh-CN" dirty="0">
                <a:solidFill>
                  <a:schemeClr val="accent1"/>
                </a:solidFill>
                <a:latin typeface="+mn-ea"/>
                <a:ea typeface="+mn-ea"/>
              </a:rPr>
              <a:t>1</a:t>
            </a:r>
            <a:r>
              <a:rPr lang="zh-CN" altLang="en-US" dirty="0">
                <a:solidFill>
                  <a:schemeClr val="accent1"/>
                </a:solidFill>
                <a:latin typeface="+mn-ea"/>
                <a:ea typeface="+mn-ea"/>
              </a:rPr>
              <a:t>、传授编程思想，而不传授编程语言，即使对于高年级同学，我们也坚持模块化的编程方式，而不直接使用实际工程中的编程手段；</a:t>
            </a:r>
            <a:endParaRPr lang="en-US" altLang="zh-CN" dirty="0">
              <a:solidFill>
                <a:schemeClr val="accent1"/>
              </a:solidFill>
              <a:latin typeface="+mn-ea"/>
              <a:ea typeface="+mn-ea"/>
            </a:endParaRPr>
          </a:p>
          <a:p>
            <a:endParaRPr lang="en-US" altLang="zh-CN" dirty="0">
              <a:solidFill>
                <a:schemeClr val="accent1"/>
              </a:solidFill>
              <a:latin typeface="+mn-ea"/>
              <a:ea typeface="+mn-ea"/>
            </a:endParaRPr>
          </a:p>
          <a:p>
            <a:r>
              <a:rPr lang="en-US" altLang="zh-CN" dirty="0">
                <a:solidFill>
                  <a:schemeClr val="accent1"/>
                </a:solidFill>
                <a:latin typeface="+mn-ea"/>
                <a:ea typeface="+mn-ea"/>
              </a:rPr>
              <a:t>2</a:t>
            </a:r>
            <a:r>
              <a:rPr lang="zh-CN" altLang="en-US" dirty="0">
                <a:solidFill>
                  <a:schemeClr val="accent1"/>
                </a:solidFill>
                <a:latin typeface="+mn-ea"/>
                <a:ea typeface="+mn-ea"/>
              </a:rPr>
              <a:t>、课程设计需要综合运用</a:t>
            </a:r>
            <a:r>
              <a:rPr lang="en-US" altLang="zh-CN" dirty="0">
                <a:solidFill>
                  <a:schemeClr val="accent1"/>
                </a:solidFill>
                <a:latin typeface="+mn-ea"/>
                <a:ea typeface="+mn-ea"/>
              </a:rPr>
              <a:t>STEAM</a:t>
            </a:r>
            <a:r>
              <a:rPr lang="zh-CN" altLang="en-US" dirty="0">
                <a:solidFill>
                  <a:schemeClr val="accent1"/>
                </a:solidFill>
                <a:latin typeface="+mn-ea"/>
                <a:ea typeface="+mn-ea"/>
              </a:rPr>
              <a:t>知识，而非单纯的编程，对学生的能力提升更加全面</a:t>
            </a:r>
            <a:endParaRPr lang="zh-CN" altLang="en-US" dirty="0">
              <a:solidFill>
                <a:schemeClr val="accent1"/>
              </a:solidFill>
              <a:latin typeface="+mn-ea"/>
              <a:ea typeface="+mn-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78301" y="980728"/>
            <a:ext cx="6515100" cy="3857625"/>
          </a:xfrm>
          <a:prstGeom prst="rect">
            <a:avLst/>
          </a:prstGeom>
        </p:spPr>
      </p:pic>
      <p:sp>
        <p:nvSpPr>
          <p:cNvPr id="18" name="TextBox 12"/>
          <p:cNvSpPr txBox="1"/>
          <p:nvPr/>
        </p:nvSpPr>
        <p:spPr>
          <a:xfrm>
            <a:off x="439652" y="5391800"/>
            <a:ext cx="11449811" cy="646331"/>
          </a:xfrm>
          <a:prstGeom prst="rect">
            <a:avLst/>
          </a:prstGeom>
          <a:noFill/>
        </p:spPr>
        <p:txBody>
          <a:bodyPr wrap="square" rtlCol="0">
            <a:spAutoFit/>
          </a:bodyPr>
          <a:lstStyle/>
          <a:p>
            <a:r>
              <a:rPr lang="en-US" altLang="zh-CN" dirty="0">
                <a:solidFill>
                  <a:schemeClr val="accent1"/>
                </a:solidFill>
                <a:latin typeface="+mn-ea"/>
                <a:ea typeface="+mn-ea"/>
              </a:rPr>
              <a:t>3</a:t>
            </a:r>
            <a:r>
              <a:rPr lang="zh-CN" altLang="en-US" dirty="0">
                <a:solidFill>
                  <a:schemeClr val="accent1"/>
                </a:solidFill>
                <a:latin typeface="+mn-ea"/>
                <a:ea typeface="+mn-ea"/>
              </a:rPr>
              <a:t>、打造奇酷</a:t>
            </a:r>
            <a:r>
              <a:rPr lang="en-US" altLang="zh-CN" dirty="0">
                <a:solidFill>
                  <a:schemeClr val="accent1"/>
                </a:solidFill>
                <a:latin typeface="+mn-ea"/>
                <a:ea typeface="+mn-ea"/>
              </a:rPr>
              <a:t>QIKU</a:t>
            </a:r>
            <a:r>
              <a:rPr lang="zh-CN" altLang="en-US" dirty="0">
                <a:solidFill>
                  <a:schemeClr val="accent1"/>
                </a:solidFill>
                <a:latin typeface="+mn-ea"/>
                <a:ea typeface="+mn-ea"/>
              </a:rPr>
              <a:t>的生态系统，任何人通过奇酷</a:t>
            </a:r>
            <a:r>
              <a:rPr lang="en-US" altLang="zh-CN" dirty="0">
                <a:solidFill>
                  <a:schemeClr val="accent1"/>
                </a:solidFill>
                <a:latin typeface="+mn-ea"/>
                <a:ea typeface="+mn-ea"/>
              </a:rPr>
              <a:t>QIKU</a:t>
            </a:r>
            <a:r>
              <a:rPr lang="zh-CN" altLang="en-US" dirty="0">
                <a:solidFill>
                  <a:schemeClr val="accent1"/>
                </a:solidFill>
                <a:latin typeface="+mn-ea"/>
                <a:ea typeface="+mn-ea"/>
              </a:rPr>
              <a:t>引擎，均能够创造出属于自己的奇幻世界，就像乐高积木一样，全年龄段都能够从中找到乐趣，真正“让科学流行起来”。</a:t>
            </a:r>
            <a:endParaRPr lang="zh-CN" altLang="en-US" dirty="0">
              <a:solidFill>
                <a:schemeClr val="accent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2.5 </a:t>
            </a:r>
            <a:r>
              <a:rPr lang="zh-CN" altLang="en-US" sz="2800" dirty="0">
                <a:solidFill>
                  <a:schemeClr val="accent2"/>
                </a:solidFill>
                <a:latin typeface="微软雅黑" panose="020B0503020204020204" pitchFamily="34" charset="-122"/>
                <a:ea typeface="微软雅黑" panose="020B0503020204020204" pitchFamily="34" charset="-122"/>
              </a:rPr>
              <a:t>行业前景</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pic>
        <p:nvPicPr>
          <p:cNvPr id="59" name="Picture 57"/>
          <p:cNvPicPr>
            <a:picLocks noChangeAspect="1" noChangeArrowheads="1"/>
          </p:cNvPicPr>
          <p:nvPr/>
        </p:nvPicPr>
        <p:blipFill>
          <a:blip r:embed="rId1">
            <a:lum bright="24000"/>
            <a:extLst>
              <a:ext uri="{28A0092B-C50C-407E-A947-70E740481C1C}">
                <a14:useLocalDpi xmlns:a14="http://schemas.microsoft.com/office/drawing/2010/main" val="0"/>
              </a:ext>
            </a:extLst>
          </a:blip>
          <a:srcRect t="50449" r="-420"/>
          <a:stretch>
            <a:fillRect/>
          </a:stretch>
        </p:blipFill>
        <p:spPr bwMode="auto">
          <a:xfrm>
            <a:off x="1548510" y="2205493"/>
            <a:ext cx="4118641" cy="20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圆角矩形 59"/>
          <p:cNvSpPr/>
          <p:nvPr/>
        </p:nvSpPr>
        <p:spPr bwMode="auto">
          <a:xfrm>
            <a:off x="2059659" y="856940"/>
            <a:ext cx="3096344" cy="1273332"/>
          </a:xfrm>
          <a:prstGeom prst="roundRect">
            <a:avLst>
              <a:gd name="adj" fmla="val 4325"/>
            </a:avLst>
          </a:prstGeom>
          <a:solidFill>
            <a:schemeClr val="accent2">
              <a:lumMod val="95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62" name="圆角矩形 61"/>
          <p:cNvSpPr/>
          <p:nvPr/>
        </p:nvSpPr>
        <p:spPr bwMode="auto">
          <a:xfrm>
            <a:off x="2065933" y="2820500"/>
            <a:ext cx="3096344" cy="1600438"/>
          </a:xfrm>
          <a:prstGeom prst="roundRect">
            <a:avLst>
              <a:gd name="adj" fmla="val 4325"/>
            </a:avLst>
          </a:prstGeom>
          <a:solidFill>
            <a:schemeClr val="accent2">
              <a:lumMod val="95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64" name="圆角矩形 63"/>
          <p:cNvSpPr/>
          <p:nvPr/>
        </p:nvSpPr>
        <p:spPr bwMode="auto">
          <a:xfrm>
            <a:off x="2065933" y="4946215"/>
            <a:ext cx="3096344" cy="1600438"/>
          </a:xfrm>
          <a:prstGeom prst="roundRect">
            <a:avLst>
              <a:gd name="adj" fmla="val 4325"/>
            </a:avLst>
          </a:prstGeom>
          <a:solidFill>
            <a:schemeClr val="accent2">
              <a:lumMod val="95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65" name="TextBox 64"/>
          <p:cNvSpPr txBox="1"/>
          <p:nvPr/>
        </p:nvSpPr>
        <p:spPr>
          <a:xfrm>
            <a:off x="2082003" y="4995498"/>
            <a:ext cx="3096343" cy="1600438"/>
          </a:xfrm>
          <a:prstGeom prst="rect">
            <a:avLst/>
          </a:prstGeom>
          <a:noFill/>
        </p:spPr>
        <p:txBody>
          <a:bodyPr wrap="square" rtlCol="0">
            <a:spAutoFit/>
          </a:bodyPr>
          <a:lstStyle/>
          <a:p>
            <a:r>
              <a:rPr lang="zh-CN" altLang="zh-CN" sz="1400" dirty="0">
                <a:solidFill>
                  <a:schemeClr val="accent1"/>
                </a:solidFill>
                <a:latin typeface="微软雅黑" panose="020B0503020204020204" pitchFamily="34" charset="-122"/>
                <a:ea typeface="微软雅黑" panose="020B0503020204020204" pitchFamily="34" charset="-122"/>
              </a:rPr>
              <a:t>教育部在 </a:t>
            </a:r>
            <a:r>
              <a:rPr lang="en-US" altLang="zh-CN" sz="1400" dirty="0">
                <a:solidFill>
                  <a:schemeClr val="accent1"/>
                </a:solidFill>
                <a:latin typeface="微软雅黑" panose="020B0503020204020204" pitchFamily="34" charset="-122"/>
                <a:ea typeface="微软雅黑" panose="020B0503020204020204" pitchFamily="34" charset="-122"/>
              </a:rPr>
              <a:t>2015 </a:t>
            </a:r>
            <a:r>
              <a:rPr lang="zh-CN" altLang="zh-CN" sz="1400" dirty="0">
                <a:solidFill>
                  <a:schemeClr val="accent1"/>
                </a:solidFill>
                <a:latin typeface="微软雅黑" panose="020B0503020204020204" pitchFamily="34" charset="-122"/>
                <a:ea typeface="微软雅黑" panose="020B0503020204020204" pitchFamily="34" charset="-122"/>
              </a:rPr>
              <a:t>年和 </a:t>
            </a:r>
            <a:r>
              <a:rPr lang="en-US" altLang="zh-CN" sz="1400" dirty="0">
                <a:solidFill>
                  <a:schemeClr val="accent1"/>
                </a:solidFill>
                <a:latin typeface="微软雅黑" panose="020B0503020204020204" pitchFamily="34" charset="-122"/>
                <a:ea typeface="微软雅黑" panose="020B0503020204020204" pitchFamily="34" charset="-122"/>
              </a:rPr>
              <a:t>2016</a:t>
            </a:r>
            <a:r>
              <a:rPr lang="zh-CN" altLang="zh-CN" sz="1400" dirty="0">
                <a:solidFill>
                  <a:schemeClr val="accent1"/>
                </a:solidFill>
                <a:latin typeface="微软雅黑" panose="020B0503020204020204" pitchFamily="34" charset="-122"/>
                <a:ea typeface="微软雅黑" panose="020B0503020204020204" pitchFamily="34" charset="-122"/>
              </a:rPr>
              <a:t>年分别提出的《关于“十三五”期间全面深入推进教育信息化工作的指导意见（征求意见）》和《教育信息化“十三五”规划》从国家层面上探讨额 </a:t>
            </a:r>
            <a:r>
              <a:rPr lang="en-US" altLang="zh-CN" sz="1400" dirty="0">
                <a:solidFill>
                  <a:schemeClr val="accent1"/>
                </a:solidFill>
                <a:latin typeface="微软雅黑" panose="020B0503020204020204" pitchFamily="34" charset="-122"/>
                <a:ea typeface="微软雅黑" panose="020B0503020204020204" pitchFamily="34" charset="-122"/>
              </a:rPr>
              <a:t>STEAM </a:t>
            </a:r>
            <a:r>
              <a:rPr lang="zh-CN" altLang="zh-CN" sz="1400" dirty="0">
                <a:solidFill>
                  <a:schemeClr val="accent1"/>
                </a:solidFill>
                <a:latin typeface="微软雅黑" panose="020B0503020204020204" pitchFamily="34" charset="-122"/>
                <a:ea typeface="微软雅黑" panose="020B0503020204020204" pitchFamily="34" charset="-122"/>
              </a:rPr>
              <a:t>教育、众创空间、创客教育等的新模式</a:t>
            </a:r>
            <a:r>
              <a:rPr lang="zh-CN" altLang="en-US" sz="1400" dirty="0">
                <a:solidFill>
                  <a:schemeClr val="accent1"/>
                </a:solidFill>
                <a:latin typeface="微软雅黑" panose="020B0503020204020204" pitchFamily="34" charset="-122"/>
                <a:ea typeface="微软雅黑" panose="020B0503020204020204" pitchFamily="34" charset="-122"/>
              </a:rPr>
              <a:t>。</a:t>
            </a:r>
            <a:endParaRPr lang="en-US" altLang="zh-CN" sz="1400" dirty="0">
              <a:solidFill>
                <a:schemeClr val="accent1"/>
              </a:solidFill>
              <a:latin typeface="微软雅黑" panose="020B0503020204020204" pitchFamily="34" charset="-122"/>
              <a:ea typeface="微软雅黑" panose="020B0503020204020204" pitchFamily="34" charset="-122"/>
            </a:endParaRPr>
          </a:p>
        </p:txBody>
      </p:sp>
      <p:pic>
        <p:nvPicPr>
          <p:cNvPr id="66" name="Picture 57"/>
          <p:cNvPicPr>
            <a:picLocks noChangeAspect="1" noChangeArrowheads="1"/>
          </p:cNvPicPr>
          <p:nvPr/>
        </p:nvPicPr>
        <p:blipFill>
          <a:blip r:embed="rId1">
            <a:lum bright="24000"/>
            <a:extLst>
              <a:ext uri="{28A0092B-C50C-407E-A947-70E740481C1C}">
                <a14:useLocalDpi xmlns:a14="http://schemas.microsoft.com/office/drawing/2010/main" val="0"/>
              </a:ext>
            </a:extLst>
          </a:blip>
          <a:srcRect t="50449" r="-420"/>
          <a:stretch>
            <a:fillRect/>
          </a:stretch>
        </p:blipFill>
        <p:spPr bwMode="auto">
          <a:xfrm>
            <a:off x="1577435" y="4489756"/>
            <a:ext cx="4118641" cy="20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57"/>
          <p:cNvPicPr>
            <a:picLocks noChangeAspect="1" noChangeArrowheads="1"/>
          </p:cNvPicPr>
          <p:nvPr/>
        </p:nvPicPr>
        <p:blipFill>
          <a:blip r:embed="rId1">
            <a:lum bright="24000"/>
            <a:extLst>
              <a:ext uri="{28A0092B-C50C-407E-A947-70E740481C1C}">
                <a14:useLocalDpi xmlns:a14="http://schemas.microsoft.com/office/drawing/2010/main" val="0"/>
              </a:ext>
            </a:extLst>
          </a:blip>
          <a:srcRect t="50449" r="-420"/>
          <a:stretch>
            <a:fillRect/>
          </a:stretch>
        </p:blipFill>
        <p:spPr bwMode="auto">
          <a:xfrm>
            <a:off x="1469298" y="6610210"/>
            <a:ext cx="4118641" cy="20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椭圆 68"/>
          <p:cNvSpPr/>
          <p:nvPr/>
        </p:nvSpPr>
        <p:spPr bwMode="auto">
          <a:xfrm>
            <a:off x="219785" y="651164"/>
            <a:ext cx="1723628" cy="1723628"/>
          </a:xfrm>
          <a:prstGeom prst="ellipse">
            <a:avLst/>
          </a:prstGeom>
          <a:solidFill>
            <a:schemeClr val="tx1"/>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70" name="TextBox 69"/>
          <p:cNvSpPr txBox="1"/>
          <p:nvPr/>
        </p:nvSpPr>
        <p:spPr>
          <a:xfrm>
            <a:off x="401723" y="1282145"/>
            <a:ext cx="1415772" cy="461665"/>
          </a:xfrm>
          <a:prstGeom prst="rect">
            <a:avLst/>
          </a:prstGeom>
          <a:noFill/>
        </p:spPr>
        <p:txBody>
          <a:bodyPr wrap="none" rtlCol="0">
            <a:spAutoFit/>
          </a:bodyPr>
          <a:lstStyle/>
          <a:p>
            <a:r>
              <a:rPr lang="zh-CN" altLang="en-US" sz="2400">
                <a:solidFill>
                  <a:srgbClr val="F8F8F8"/>
                </a:solidFill>
                <a:latin typeface="微软雅黑" panose="020B0503020204020204" pitchFamily="34" charset="-122"/>
                <a:ea typeface="微软雅黑" panose="020B0503020204020204" pitchFamily="34" charset="-122"/>
              </a:rPr>
              <a:t>发展趋势</a:t>
            </a:r>
            <a:endParaRPr lang="zh-CN" altLang="en-US" sz="2400" dirty="0">
              <a:solidFill>
                <a:srgbClr val="F8F8F8"/>
              </a:solidFill>
              <a:latin typeface="微软雅黑" panose="020B0503020204020204" pitchFamily="34" charset="-122"/>
              <a:ea typeface="微软雅黑" panose="020B0503020204020204" pitchFamily="34" charset="-122"/>
            </a:endParaRPr>
          </a:p>
        </p:txBody>
      </p:sp>
      <p:grpSp>
        <p:nvGrpSpPr>
          <p:cNvPr id="71" name="组合 70"/>
          <p:cNvGrpSpPr/>
          <p:nvPr/>
        </p:nvGrpSpPr>
        <p:grpSpPr>
          <a:xfrm>
            <a:off x="215280" y="737347"/>
            <a:ext cx="517088" cy="517088"/>
            <a:chOff x="1807482" y="1521065"/>
            <a:chExt cx="517088" cy="517088"/>
          </a:xfrm>
        </p:grpSpPr>
        <p:sp>
          <p:nvSpPr>
            <p:cNvPr id="72" name="椭圆 71"/>
            <p:cNvSpPr/>
            <p:nvPr/>
          </p:nvSpPr>
          <p:spPr bwMode="auto">
            <a:xfrm>
              <a:off x="1807482" y="1521065"/>
              <a:ext cx="517088" cy="517088"/>
            </a:xfrm>
            <a:prstGeom prst="ellipse">
              <a:avLst/>
            </a:prstGeom>
            <a:solidFill>
              <a:schemeClr val="bg2"/>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dirty="0">
                <a:solidFill>
                  <a:schemeClr val="accent2"/>
                </a:solidFill>
              </a:endParaRPr>
            </a:p>
          </p:txBody>
        </p:sp>
        <p:sp>
          <p:nvSpPr>
            <p:cNvPr id="73" name="TextBox 72"/>
            <p:cNvSpPr txBox="1"/>
            <p:nvPr/>
          </p:nvSpPr>
          <p:spPr>
            <a:xfrm>
              <a:off x="1883123" y="1548776"/>
              <a:ext cx="365806" cy="461665"/>
            </a:xfrm>
            <a:prstGeom prst="rect">
              <a:avLst/>
            </a:prstGeom>
            <a:noFill/>
          </p:spPr>
          <p:txBody>
            <a:bodyPr wrap="none" rtlCol="0">
              <a:spAutoFit/>
            </a:bodyPr>
            <a:lstStyle/>
            <a:p>
              <a:r>
                <a:rPr lang="en-US" altLang="zh-CN" sz="2400" dirty="0">
                  <a:solidFill>
                    <a:schemeClr val="accent2"/>
                  </a:solidFill>
                  <a:latin typeface="微软雅黑" panose="020B0503020204020204" pitchFamily="34" charset="-122"/>
                  <a:ea typeface="微软雅黑" panose="020B0503020204020204" pitchFamily="34" charset="-122"/>
                </a:rPr>
                <a:t>1</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grpSp>
      <p:sp>
        <p:nvSpPr>
          <p:cNvPr id="74" name="椭圆 73"/>
          <p:cNvSpPr/>
          <p:nvPr/>
        </p:nvSpPr>
        <p:spPr bwMode="auto">
          <a:xfrm>
            <a:off x="198230" y="2679484"/>
            <a:ext cx="1723628" cy="1723628"/>
          </a:xfrm>
          <a:prstGeom prst="ellipse">
            <a:avLst/>
          </a:prstGeom>
          <a:solidFill>
            <a:schemeClr val="tx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75" name="TextBox 74"/>
          <p:cNvSpPr txBox="1"/>
          <p:nvPr/>
        </p:nvSpPr>
        <p:spPr>
          <a:xfrm>
            <a:off x="411981" y="3310465"/>
            <a:ext cx="1415772" cy="461665"/>
          </a:xfrm>
          <a:prstGeom prst="rect">
            <a:avLst/>
          </a:prstGeom>
          <a:noFill/>
        </p:spPr>
        <p:txBody>
          <a:bodyPr wrap="non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消费习惯</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grpSp>
        <p:nvGrpSpPr>
          <p:cNvPr id="76" name="组合 75"/>
          <p:cNvGrpSpPr/>
          <p:nvPr/>
        </p:nvGrpSpPr>
        <p:grpSpPr>
          <a:xfrm>
            <a:off x="193725" y="2765667"/>
            <a:ext cx="517088" cy="517088"/>
            <a:chOff x="1807482" y="1521065"/>
            <a:chExt cx="517088" cy="517088"/>
          </a:xfrm>
        </p:grpSpPr>
        <p:sp>
          <p:nvSpPr>
            <p:cNvPr id="77" name="椭圆 76"/>
            <p:cNvSpPr/>
            <p:nvPr/>
          </p:nvSpPr>
          <p:spPr bwMode="auto">
            <a:xfrm>
              <a:off x="1807482" y="1521065"/>
              <a:ext cx="517088" cy="517088"/>
            </a:xfrm>
            <a:prstGeom prst="ellipse">
              <a:avLst/>
            </a:prstGeom>
            <a:solidFill>
              <a:schemeClr val="bg2"/>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dirty="0">
                <a:solidFill>
                  <a:schemeClr val="accent2"/>
                </a:solidFill>
              </a:endParaRPr>
            </a:p>
          </p:txBody>
        </p:sp>
        <p:sp>
          <p:nvSpPr>
            <p:cNvPr id="78" name="TextBox 77"/>
            <p:cNvSpPr txBox="1"/>
            <p:nvPr/>
          </p:nvSpPr>
          <p:spPr>
            <a:xfrm>
              <a:off x="1883123" y="1548776"/>
              <a:ext cx="365806" cy="461665"/>
            </a:xfrm>
            <a:prstGeom prst="rect">
              <a:avLst/>
            </a:prstGeom>
            <a:noFill/>
          </p:spPr>
          <p:txBody>
            <a:bodyPr wrap="none" rtlCol="0">
              <a:spAutoFit/>
            </a:bodyPr>
            <a:lstStyle/>
            <a:p>
              <a:r>
                <a:rPr lang="en-US" altLang="zh-CN" sz="2400" dirty="0">
                  <a:solidFill>
                    <a:schemeClr val="accent2"/>
                  </a:solidFill>
                  <a:latin typeface="微软雅黑" panose="020B0503020204020204" pitchFamily="34" charset="-122"/>
                  <a:ea typeface="微软雅黑" panose="020B0503020204020204" pitchFamily="34" charset="-122"/>
                </a:rPr>
                <a:t>2</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grpSp>
      <p:sp>
        <p:nvSpPr>
          <p:cNvPr id="79" name="椭圆 78"/>
          <p:cNvSpPr/>
          <p:nvPr/>
        </p:nvSpPr>
        <p:spPr bwMode="auto">
          <a:xfrm>
            <a:off x="225002" y="4860032"/>
            <a:ext cx="1723628" cy="1723628"/>
          </a:xfrm>
          <a:prstGeom prst="ellipse">
            <a:avLst/>
          </a:prstGeom>
          <a:solidFill>
            <a:schemeClr val="bg1"/>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80" name="TextBox 79"/>
          <p:cNvSpPr txBox="1"/>
          <p:nvPr/>
        </p:nvSpPr>
        <p:spPr>
          <a:xfrm>
            <a:off x="392906" y="5491013"/>
            <a:ext cx="1415772" cy="461665"/>
          </a:xfrm>
          <a:prstGeom prst="rect">
            <a:avLst/>
          </a:prstGeom>
          <a:noFill/>
        </p:spPr>
        <p:txBody>
          <a:bodyPr wrap="none" rtlCol="0">
            <a:spAutoFit/>
          </a:bodyPr>
          <a:lstStyle/>
          <a:p>
            <a:r>
              <a:rPr lang="zh-CN" altLang="en-US" sz="2400">
                <a:solidFill>
                  <a:srgbClr val="F8F8F8"/>
                </a:solidFill>
                <a:latin typeface="微软雅黑" panose="020B0503020204020204" pitchFamily="34" charset="-122"/>
                <a:ea typeface="微软雅黑" panose="020B0503020204020204" pitchFamily="34" charset="-122"/>
              </a:rPr>
              <a:t>政策扶持</a:t>
            </a:r>
            <a:endParaRPr lang="zh-CN" altLang="en-US" sz="2400" dirty="0">
              <a:solidFill>
                <a:srgbClr val="F8F8F8"/>
              </a:solidFill>
              <a:latin typeface="微软雅黑" panose="020B0503020204020204" pitchFamily="34" charset="-122"/>
              <a:ea typeface="微软雅黑" panose="020B0503020204020204" pitchFamily="34" charset="-122"/>
            </a:endParaRPr>
          </a:p>
        </p:txBody>
      </p:sp>
      <p:grpSp>
        <p:nvGrpSpPr>
          <p:cNvPr id="81" name="组合 80"/>
          <p:cNvGrpSpPr/>
          <p:nvPr/>
        </p:nvGrpSpPr>
        <p:grpSpPr>
          <a:xfrm>
            <a:off x="220497" y="4946215"/>
            <a:ext cx="517088" cy="517088"/>
            <a:chOff x="1807482" y="1521065"/>
            <a:chExt cx="517088" cy="517088"/>
          </a:xfrm>
        </p:grpSpPr>
        <p:sp>
          <p:nvSpPr>
            <p:cNvPr id="82" name="椭圆 81"/>
            <p:cNvSpPr/>
            <p:nvPr/>
          </p:nvSpPr>
          <p:spPr bwMode="auto">
            <a:xfrm>
              <a:off x="1807482" y="1521065"/>
              <a:ext cx="517088" cy="517088"/>
            </a:xfrm>
            <a:prstGeom prst="ellipse">
              <a:avLst/>
            </a:prstGeom>
            <a:solidFill>
              <a:schemeClr val="bg2"/>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dirty="0">
                <a:solidFill>
                  <a:schemeClr val="accent2"/>
                </a:solidFill>
              </a:endParaRPr>
            </a:p>
          </p:txBody>
        </p:sp>
        <p:sp>
          <p:nvSpPr>
            <p:cNvPr id="83" name="TextBox 82"/>
            <p:cNvSpPr txBox="1"/>
            <p:nvPr/>
          </p:nvSpPr>
          <p:spPr>
            <a:xfrm>
              <a:off x="1883123" y="1548776"/>
              <a:ext cx="365806" cy="461665"/>
            </a:xfrm>
            <a:prstGeom prst="rect">
              <a:avLst/>
            </a:prstGeom>
            <a:noFill/>
          </p:spPr>
          <p:txBody>
            <a:bodyPr wrap="none" rtlCol="0">
              <a:spAutoFit/>
            </a:bodyPr>
            <a:lstStyle/>
            <a:p>
              <a:r>
                <a:rPr lang="en-US" altLang="zh-CN" sz="2400" dirty="0">
                  <a:solidFill>
                    <a:schemeClr val="accent2"/>
                  </a:solidFill>
                  <a:latin typeface="微软雅黑" panose="020B0503020204020204" pitchFamily="34" charset="-122"/>
                  <a:ea typeface="微软雅黑" panose="020B0503020204020204" pitchFamily="34" charset="-122"/>
                </a:rPr>
                <a:t>3</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grpSp>
      <p:sp>
        <p:nvSpPr>
          <p:cNvPr id="31" name="TextBox 64"/>
          <p:cNvSpPr txBox="1"/>
          <p:nvPr/>
        </p:nvSpPr>
        <p:spPr>
          <a:xfrm>
            <a:off x="2095612" y="2804326"/>
            <a:ext cx="2893230" cy="1600438"/>
          </a:xfrm>
          <a:prstGeom prst="rect">
            <a:avLst/>
          </a:prstGeom>
          <a:noFill/>
        </p:spPr>
        <p:txBody>
          <a:bodyPr wrap="square" rtlCol="0">
            <a:spAutoFit/>
          </a:bodyPr>
          <a:lstStyle/>
          <a:p>
            <a:r>
              <a:rPr lang="en-US" altLang="zh-CN" sz="1400" dirty="0">
                <a:solidFill>
                  <a:schemeClr val="accent1"/>
                </a:solidFill>
                <a:latin typeface="微软雅黑" panose="020B0503020204020204" pitchFamily="34" charset="-122"/>
                <a:ea typeface="微软雅黑" panose="020B0503020204020204" pitchFamily="34" charset="-122"/>
              </a:rPr>
              <a:t>80/85 </a:t>
            </a:r>
            <a:r>
              <a:rPr lang="zh-CN" altLang="zh-CN" sz="1400" dirty="0">
                <a:solidFill>
                  <a:schemeClr val="accent1"/>
                </a:solidFill>
                <a:latin typeface="微软雅黑" panose="020B0503020204020204" pitchFamily="34" charset="-122"/>
                <a:ea typeface="微软雅黑" panose="020B0503020204020204" pitchFamily="34" charset="-122"/>
              </a:rPr>
              <a:t>后的家长</a:t>
            </a:r>
            <a:r>
              <a:rPr lang="zh-CN" altLang="en-US" sz="1400" dirty="0">
                <a:solidFill>
                  <a:schemeClr val="accent1"/>
                </a:solidFill>
                <a:latin typeface="微软雅黑" panose="020B0503020204020204" pitchFamily="34" charset="-122"/>
                <a:ea typeface="微软雅黑" panose="020B0503020204020204" pitchFamily="34" charset="-122"/>
              </a:rPr>
              <a:t>成长成熟在</a:t>
            </a:r>
            <a:r>
              <a:rPr lang="zh-CN" altLang="zh-CN" sz="1400" dirty="0">
                <a:solidFill>
                  <a:schemeClr val="accent1"/>
                </a:solidFill>
                <a:latin typeface="微软雅黑" panose="020B0503020204020204" pitchFamily="34" charset="-122"/>
                <a:ea typeface="微软雅黑" panose="020B0503020204020204" pitchFamily="34" charset="-122"/>
              </a:rPr>
              <a:t>互联网</a:t>
            </a:r>
            <a:r>
              <a:rPr lang="zh-CN" altLang="en-US" sz="1400" dirty="0">
                <a:solidFill>
                  <a:schemeClr val="accent1"/>
                </a:solidFill>
                <a:latin typeface="微软雅黑" panose="020B0503020204020204" pitchFamily="34" charset="-122"/>
                <a:ea typeface="微软雅黑" panose="020B0503020204020204" pitchFamily="34" charset="-122"/>
              </a:rPr>
              <a:t>时代</a:t>
            </a:r>
            <a:r>
              <a:rPr lang="zh-CN" altLang="zh-CN" sz="1400" dirty="0">
                <a:solidFill>
                  <a:schemeClr val="accent1"/>
                </a:solidFill>
                <a:latin typeface="微软雅黑" panose="020B0503020204020204" pitchFamily="34" charset="-122"/>
                <a:ea typeface="微软雅黑" panose="020B0503020204020204" pitchFamily="34" charset="-122"/>
              </a:rPr>
              <a:t>，更加理解学习编程对于孩子能力提升以及未来就业的重要性。</a:t>
            </a:r>
            <a:endParaRPr lang="en-US" altLang="zh-CN" sz="1400" dirty="0">
              <a:solidFill>
                <a:schemeClr val="accent1"/>
              </a:solidFill>
              <a:latin typeface="微软雅黑" panose="020B0503020204020204" pitchFamily="34" charset="-122"/>
              <a:ea typeface="微软雅黑" panose="020B0503020204020204" pitchFamily="34" charset="-122"/>
            </a:endParaRPr>
          </a:p>
          <a:p>
            <a:endParaRPr lang="zh-CN" altLang="zh-CN" sz="1400" dirty="0">
              <a:solidFill>
                <a:schemeClr val="accent1"/>
              </a:solidFill>
              <a:latin typeface="微软雅黑" panose="020B0503020204020204" pitchFamily="34" charset="-122"/>
              <a:ea typeface="微软雅黑" panose="020B0503020204020204" pitchFamily="34" charset="-122"/>
            </a:endParaRPr>
          </a:p>
          <a:p>
            <a:r>
              <a:rPr lang="zh-CN" altLang="zh-CN" sz="1400" dirty="0">
                <a:solidFill>
                  <a:schemeClr val="accent1"/>
                </a:solidFill>
                <a:latin typeface="微软雅黑" panose="020B0503020204020204" pitchFamily="34" charset="-122"/>
                <a:ea typeface="微软雅黑" panose="020B0503020204020204" pitchFamily="34" charset="-122"/>
              </a:rPr>
              <a:t>二孩政策的放开带来庞大的青少年人口基数有利于少儿课外培训行业的发展。</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2" name="TextBox 64"/>
          <p:cNvSpPr txBox="1"/>
          <p:nvPr/>
        </p:nvSpPr>
        <p:spPr>
          <a:xfrm>
            <a:off x="2190141" y="908830"/>
            <a:ext cx="2893230" cy="1169551"/>
          </a:xfrm>
          <a:prstGeom prst="rect">
            <a:avLst/>
          </a:prstGeom>
          <a:noFill/>
        </p:spPr>
        <p:txBody>
          <a:bodyPr wrap="square" rtlCol="0">
            <a:spAutoFit/>
          </a:bodyPr>
          <a:lstStyle/>
          <a:p>
            <a:r>
              <a:rPr lang="zh-CN" altLang="zh-CN" sz="1400" dirty="0">
                <a:solidFill>
                  <a:schemeClr val="accent1"/>
                </a:solidFill>
                <a:latin typeface="微软雅黑" panose="020B0503020204020204" pitchFamily="34" charset="-122"/>
                <a:ea typeface="微软雅黑" panose="020B0503020204020204" pitchFamily="34" charset="-122"/>
              </a:rPr>
              <a:t>当 </a:t>
            </a:r>
            <a:r>
              <a:rPr lang="en-US" altLang="zh-CN" sz="1400" dirty="0">
                <a:solidFill>
                  <a:schemeClr val="accent1"/>
                </a:solidFill>
                <a:latin typeface="微软雅黑" panose="020B0503020204020204" pitchFamily="34" charset="-122"/>
                <a:ea typeface="微软雅黑" panose="020B0503020204020204" pitchFamily="34" charset="-122"/>
              </a:rPr>
              <a:t>Alpha Go </a:t>
            </a:r>
            <a:r>
              <a:rPr lang="zh-CN" altLang="zh-CN" sz="1400" dirty="0">
                <a:solidFill>
                  <a:schemeClr val="accent1"/>
                </a:solidFill>
                <a:latin typeface="微软雅黑" panose="020B0503020204020204" pitchFamily="34" charset="-122"/>
                <a:ea typeface="微软雅黑" panose="020B0503020204020204" pitchFamily="34" charset="-122"/>
              </a:rPr>
              <a:t>相继打败李世石和柯洁之后，人工智能再次成为人们热议的话题，其中与大热的 </a:t>
            </a:r>
            <a:r>
              <a:rPr lang="en-US" altLang="zh-CN" sz="1400" dirty="0">
                <a:solidFill>
                  <a:schemeClr val="accent1"/>
                </a:solidFill>
                <a:latin typeface="微软雅黑" panose="020B0503020204020204" pitchFamily="34" charset="-122"/>
                <a:ea typeface="微软雅黑" panose="020B0503020204020204" pitchFamily="34" charset="-122"/>
              </a:rPr>
              <a:t>STEAM </a:t>
            </a:r>
            <a:r>
              <a:rPr lang="zh-CN" altLang="zh-CN" sz="1400" dirty="0">
                <a:solidFill>
                  <a:schemeClr val="accent1"/>
                </a:solidFill>
                <a:latin typeface="微软雅黑" panose="020B0503020204020204" pitchFamily="34" charset="-122"/>
                <a:ea typeface="微软雅黑" panose="020B0503020204020204" pitchFamily="34" charset="-122"/>
              </a:rPr>
              <a:t>教育联系紧密的少儿编程行业更是受到各路资本的追捧。</a:t>
            </a:r>
            <a:endParaRPr lang="en-US" altLang="zh-CN" sz="1400" dirty="0">
              <a:solidFill>
                <a:schemeClr val="accent1"/>
              </a:solidFill>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29" y="908830"/>
            <a:ext cx="6710650" cy="53803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2.6 </a:t>
            </a:r>
            <a:r>
              <a:rPr lang="zh-CN" altLang="en-US" sz="2800" dirty="0">
                <a:solidFill>
                  <a:schemeClr val="accent2"/>
                </a:solidFill>
                <a:latin typeface="微软雅黑" panose="020B0503020204020204" pitchFamily="34" charset="-122"/>
                <a:ea typeface="微软雅黑" panose="020B0503020204020204" pitchFamily="34" charset="-122"/>
              </a:rPr>
              <a:t>奇酷</a:t>
            </a:r>
            <a:r>
              <a:rPr lang="en-US" altLang="zh-CN" sz="2800" dirty="0">
                <a:solidFill>
                  <a:schemeClr val="accent2"/>
                </a:solidFill>
                <a:latin typeface="微软雅黑" panose="020B0503020204020204" pitchFamily="34" charset="-122"/>
                <a:ea typeface="微软雅黑" panose="020B0503020204020204" pitchFamily="34" charset="-122"/>
              </a:rPr>
              <a:t>QIKU</a:t>
            </a:r>
            <a:r>
              <a:rPr lang="zh-CN" altLang="en-US" sz="2800" dirty="0">
                <a:solidFill>
                  <a:schemeClr val="accent2"/>
                </a:solidFill>
                <a:latin typeface="微软雅黑" panose="020B0503020204020204" pitchFamily="34" charset="-122"/>
                <a:ea typeface="微软雅黑" panose="020B0503020204020204" pitchFamily="34" charset="-122"/>
              </a:rPr>
              <a:t>的意义</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sp>
        <p:nvSpPr>
          <p:cNvPr id="4" name="Freeform 6"/>
          <p:cNvSpPr/>
          <p:nvPr/>
        </p:nvSpPr>
        <p:spPr bwMode="auto">
          <a:xfrm>
            <a:off x="6056476" y="3933056"/>
            <a:ext cx="1376363" cy="158750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6" name="Freeform 8"/>
          <p:cNvSpPr/>
          <p:nvPr/>
        </p:nvSpPr>
        <p:spPr bwMode="auto">
          <a:xfrm>
            <a:off x="4154165" y="1412776"/>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 name="Freeform 9"/>
          <p:cNvSpPr/>
          <p:nvPr/>
        </p:nvSpPr>
        <p:spPr bwMode="auto">
          <a:xfrm>
            <a:off x="6058064" y="1412776"/>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11"/>
          <p:cNvSpPr/>
          <p:nvPr/>
        </p:nvSpPr>
        <p:spPr bwMode="auto">
          <a:xfrm>
            <a:off x="4154165" y="3933056"/>
            <a:ext cx="1374775" cy="1589088"/>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6485101" y="4426768"/>
            <a:ext cx="612775" cy="604838"/>
          </a:xfrm>
          <a:custGeom>
            <a:avLst/>
            <a:gdLst>
              <a:gd name="T0" fmla="*/ 909 w 1006"/>
              <a:gd name="T1" fmla="*/ 858 h 995"/>
              <a:gd name="T2" fmla="*/ 805 w 1006"/>
              <a:gd name="T3" fmla="*/ 858 h 995"/>
              <a:gd name="T4" fmla="*/ 969 w 1006"/>
              <a:gd name="T5" fmla="*/ 97 h 995"/>
              <a:gd name="T6" fmla="*/ 834 w 1006"/>
              <a:gd name="T7" fmla="*/ 0 h 995"/>
              <a:gd name="T8" fmla="*/ 472 w 1006"/>
              <a:gd name="T9" fmla="*/ 323 h 995"/>
              <a:gd name="T10" fmla="*/ 421 w 1006"/>
              <a:gd name="T11" fmla="*/ 397 h 995"/>
              <a:gd name="T12" fmla="*/ 376 w 1006"/>
              <a:gd name="T13" fmla="*/ 419 h 995"/>
              <a:gd name="T14" fmla="*/ 381 w 1006"/>
              <a:gd name="T15" fmla="*/ 556 h 995"/>
              <a:gd name="T16" fmla="*/ 89 w 1006"/>
              <a:gd name="T17" fmla="*/ 810 h 995"/>
              <a:gd name="T18" fmla="*/ 57 w 1006"/>
              <a:gd name="T19" fmla="*/ 995 h 995"/>
              <a:gd name="T20" fmla="*/ 208 w 1006"/>
              <a:gd name="T21" fmla="*/ 844 h 995"/>
              <a:gd name="T22" fmla="*/ 445 w 1006"/>
              <a:gd name="T23" fmla="*/ 621 h 995"/>
              <a:gd name="T24" fmla="*/ 578 w 1006"/>
              <a:gd name="T25" fmla="*/ 621 h 995"/>
              <a:gd name="T26" fmla="*/ 616 w 1006"/>
              <a:gd name="T27" fmla="*/ 537 h 995"/>
              <a:gd name="T28" fmla="*/ 674 w 1006"/>
              <a:gd name="T29" fmla="*/ 525 h 995"/>
              <a:gd name="T30" fmla="*/ 969 w 1006"/>
              <a:gd name="T31" fmla="*/ 97 h 995"/>
              <a:gd name="T32" fmla="*/ 392 w 1006"/>
              <a:gd name="T33" fmla="*/ 325 h 995"/>
              <a:gd name="T34" fmla="*/ 404 w 1006"/>
              <a:gd name="T35" fmla="*/ 312 h 995"/>
              <a:gd name="T36" fmla="*/ 436 w 1006"/>
              <a:gd name="T37" fmla="*/ 281 h 995"/>
              <a:gd name="T38" fmla="*/ 215 w 1006"/>
              <a:gd name="T39" fmla="*/ 1 h 995"/>
              <a:gd name="T40" fmla="*/ 280 w 1006"/>
              <a:gd name="T41" fmla="*/ 160 h 995"/>
              <a:gd name="T42" fmla="*/ 21 w 1006"/>
              <a:gd name="T43" fmla="*/ 195 h 995"/>
              <a:gd name="T44" fmla="*/ 232 w 1006"/>
              <a:gd name="T45" fmla="*/ 447 h 995"/>
              <a:gd name="T46" fmla="*/ 303 w 1006"/>
              <a:gd name="T47" fmla="*/ 433 h 995"/>
              <a:gd name="T48" fmla="*/ 363 w 1006"/>
              <a:gd name="T49" fmla="*/ 354 h 995"/>
              <a:gd name="T50" fmla="*/ 672 w 1006"/>
              <a:gd name="T51" fmla="*/ 606 h 995"/>
              <a:gd name="T52" fmla="*/ 617 w 1006"/>
              <a:gd name="T53" fmla="*/ 660 h 995"/>
              <a:gd name="T54" fmla="*/ 741 w 1006"/>
              <a:gd name="T55" fmla="*/ 871 h 995"/>
              <a:gd name="T56" fmla="*/ 869 w 1006"/>
              <a:gd name="T57" fmla="*/ 995 h 995"/>
              <a:gd name="T58" fmla="*/ 980 w 1006"/>
              <a:gd name="T59" fmla="*/ 825 h 995"/>
              <a:gd name="T60" fmla="*/ 702 w 1006"/>
              <a:gd name="T61" fmla="*/ 576 h 995"/>
              <a:gd name="T62" fmla="*/ 658 w 1006"/>
              <a:gd name="T63" fmla="*/ 579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6" h="995">
                <a:moveTo>
                  <a:pt x="857" y="806"/>
                </a:moveTo>
                <a:cubicBezTo>
                  <a:pt x="886" y="806"/>
                  <a:pt x="909" y="829"/>
                  <a:pt x="909" y="858"/>
                </a:cubicBezTo>
                <a:cubicBezTo>
                  <a:pt x="909" y="887"/>
                  <a:pt x="886" y="910"/>
                  <a:pt x="857" y="910"/>
                </a:cubicBezTo>
                <a:cubicBezTo>
                  <a:pt x="828" y="910"/>
                  <a:pt x="805" y="887"/>
                  <a:pt x="805" y="858"/>
                </a:cubicBezTo>
                <a:cubicBezTo>
                  <a:pt x="805" y="829"/>
                  <a:pt x="828" y="806"/>
                  <a:pt x="857" y="806"/>
                </a:cubicBezTo>
                <a:close/>
                <a:moveTo>
                  <a:pt x="969" y="97"/>
                </a:moveTo>
                <a:lnTo>
                  <a:pt x="900" y="28"/>
                </a:lnTo>
                <a:cubicBezTo>
                  <a:pt x="882" y="9"/>
                  <a:pt x="858" y="0"/>
                  <a:pt x="834" y="0"/>
                </a:cubicBezTo>
                <a:cubicBezTo>
                  <a:pt x="810" y="0"/>
                  <a:pt x="786" y="9"/>
                  <a:pt x="767" y="28"/>
                </a:cubicBezTo>
                <a:lnTo>
                  <a:pt x="472" y="323"/>
                </a:lnTo>
                <a:cubicBezTo>
                  <a:pt x="481" y="340"/>
                  <a:pt x="475" y="367"/>
                  <a:pt x="460" y="381"/>
                </a:cubicBezTo>
                <a:cubicBezTo>
                  <a:pt x="451" y="391"/>
                  <a:pt x="435" y="397"/>
                  <a:pt x="421" y="397"/>
                </a:cubicBezTo>
                <a:cubicBezTo>
                  <a:pt x="414" y="397"/>
                  <a:pt x="408" y="396"/>
                  <a:pt x="402" y="393"/>
                </a:cubicBezTo>
                <a:lnTo>
                  <a:pt x="376" y="419"/>
                </a:lnTo>
                <a:cubicBezTo>
                  <a:pt x="340" y="455"/>
                  <a:pt x="340" y="515"/>
                  <a:pt x="376" y="552"/>
                </a:cubicBezTo>
                <a:lnTo>
                  <a:pt x="381" y="556"/>
                </a:lnTo>
                <a:lnTo>
                  <a:pt x="151" y="787"/>
                </a:lnTo>
                <a:lnTo>
                  <a:pt x="89" y="810"/>
                </a:lnTo>
                <a:lnTo>
                  <a:pt x="0" y="938"/>
                </a:lnTo>
                <a:lnTo>
                  <a:pt x="57" y="995"/>
                </a:lnTo>
                <a:lnTo>
                  <a:pt x="185" y="906"/>
                </a:lnTo>
                <a:lnTo>
                  <a:pt x="208" y="844"/>
                </a:lnTo>
                <a:lnTo>
                  <a:pt x="439" y="614"/>
                </a:lnTo>
                <a:lnTo>
                  <a:pt x="445" y="621"/>
                </a:lnTo>
                <a:cubicBezTo>
                  <a:pt x="464" y="639"/>
                  <a:pt x="488" y="648"/>
                  <a:pt x="512" y="648"/>
                </a:cubicBezTo>
                <a:cubicBezTo>
                  <a:pt x="536" y="648"/>
                  <a:pt x="560" y="639"/>
                  <a:pt x="578" y="621"/>
                </a:cubicBezTo>
                <a:lnTo>
                  <a:pt x="604" y="595"/>
                </a:lnTo>
                <a:cubicBezTo>
                  <a:pt x="596" y="577"/>
                  <a:pt x="602" y="551"/>
                  <a:pt x="616" y="537"/>
                </a:cubicBezTo>
                <a:cubicBezTo>
                  <a:pt x="626" y="527"/>
                  <a:pt x="642" y="521"/>
                  <a:pt x="656" y="521"/>
                </a:cubicBezTo>
                <a:cubicBezTo>
                  <a:pt x="662" y="521"/>
                  <a:pt x="669" y="522"/>
                  <a:pt x="674" y="525"/>
                </a:cubicBezTo>
                <a:lnTo>
                  <a:pt x="969" y="230"/>
                </a:lnTo>
                <a:cubicBezTo>
                  <a:pt x="1006" y="193"/>
                  <a:pt x="1006" y="133"/>
                  <a:pt x="969" y="97"/>
                </a:cubicBezTo>
                <a:close/>
                <a:moveTo>
                  <a:pt x="363" y="354"/>
                </a:moveTo>
                <a:lnTo>
                  <a:pt x="392" y="325"/>
                </a:lnTo>
                <a:lnTo>
                  <a:pt x="418" y="338"/>
                </a:lnTo>
                <a:lnTo>
                  <a:pt x="404" y="312"/>
                </a:lnTo>
                <a:lnTo>
                  <a:pt x="433" y="284"/>
                </a:lnTo>
                <a:lnTo>
                  <a:pt x="436" y="281"/>
                </a:lnTo>
                <a:cubicBezTo>
                  <a:pt x="442" y="264"/>
                  <a:pt x="446" y="248"/>
                  <a:pt x="446" y="233"/>
                </a:cubicBezTo>
                <a:cubicBezTo>
                  <a:pt x="446" y="115"/>
                  <a:pt x="333" y="0"/>
                  <a:pt x="215" y="1"/>
                </a:cubicBezTo>
                <a:cubicBezTo>
                  <a:pt x="214" y="1"/>
                  <a:pt x="201" y="15"/>
                  <a:pt x="193" y="22"/>
                </a:cubicBezTo>
                <a:cubicBezTo>
                  <a:pt x="288" y="117"/>
                  <a:pt x="280" y="102"/>
                  <a:pt x="280" y="160"/>
                </a:cubicBezTo>
                <a:cubicBezTo>
                  <a:pt x="280" y="207"/>
                  <a:pt x="205" y="282"/>
                  <a:pt x="159" y="282"/>
                </a:cubicBezTo>
                <a:cubicBezTo>
                  <a:pt x="99" y="282"/>
                  <a:pt x="118" y="291"/>
                  <a:pt x="21" y="195"/>
                </a:cubicBezTo>
                <a:cubicBezTo>
                  <a:pt x="14" y="202"/>
                  <a:pt x="0" y="215"/>
                  <a:pt x="0" y="216"/>
                </a:cubicBezTo>
                <a:cubicBezTo>
                  <a:pt x="2" y="334"/>
                  <a:pt x="113" y="447"/>
                  <a:pt x="232" y="447"/>
                </a:cubicBezTo>
                <a:cubicBezTo>
                  <a:pt x="253" y="447"/>
                  <a:pt x="276" y="440"/>
                  <a:pt x="299" y="429"/>
                </a:cubicBezTo>
                <a:lnTo>
                  <a:pt x="303" y="433"/>
                </a:lnTo>
                <a:cubicBezTo>
                  <a:pt x="310" y="414"/>
                  <a:pt x="322" y="395"/>
                  <a:pt x="337" y="380"/>
                </a:cubicBezTo>
                <a:lnTo>
                  <a:pt x="363" y="354"/>
                </a:lnTo>
                <a:close/>
                <a:moveTo>
                  <a:pt x="658" y="579"/>
                </a:moveTo>
                <a:lnTo>
                  <a:pt x="672" y="606"/>
                </a:lnTo>
                <a:lnTo>
                  <a:pt x="644" y="634"/>
                </a:lnTo>
                <a:lnTo>
                  <a:pt x="617" y="660"/>
                </a:lnTo>
                <a:cubicBezTo>
                  <a:pt x="602" y="675"/>
                  <a:pt x="584" y="687"/>
                  <a:pt x="564" y="694"/>
                </a:cubicBezTo>
                <a:lnTo>
                  <a:pt x="741" y="871"/>
                </a:lnTo>
                <a:lnTo>
                  <a:pt x="824" y="983"/>
                </a:lnTo>
                <a:lnTo>
                  <a:pt x="869" y="995"/>
                </a:lnTo>
                <a:lnTo>
                  <a:pt x="992" y="871"/>
                </a:lnTo>
                <a:lnTo>
                  <a:pt x="980" y="825"/>
                </a:lnTo>
                <a:lnTo>
                  <a:pt x="869" y="743"/>
                </a:lnTo>
                <a:lnTo>
                  <a:pt x="702" y="576"/>
                </a:lnTo>
                <a:lnTo>
                  <a:pt x="685" y="592"/>
                </a:lnTo>
                <a:lnTo>
                  <a:pt x="658" y="579"/>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2" name="Freeform 14"/>
          <p:cNvSpPr>
            <a:spLocks noEditPoints="1"/>
          </p:cNvSpPr>
          <p:nvPr/>
        </p:nvSpPr>
        <p:spPr bwMode="auto">
          <a:xfrm>
            <a:off x="4643115" y="1842989"/>
            <a:ext cx="439738" cy="600075"/>
          </a:xfrm>
          <a:custGeom>
            <a:avLst/>
            <a:gdLst>
              <a:gd name="T0" fmla="*/ 95 w 723"/>
              <a:gd name="T1" fmla="*/ 160 h 986"/>
              <a:gd name="T2" fmla="*/ 80 w 723"/>
              <a:gd name="T3" fmla="*/ 986 h 986"/>
              <a:gd name="T4" fmla="*/ 723 w 723"/>
              <a:gd name="T5" fmla="*/ 242 h 986"/>
              <a:gd name="T6" fmla="*/ 668 w 723"/>
              <a:gd name="T7" fmla="*/ 260 h 986"/>
              <a:gd name="T8" fmla="*/ 83 w 723"/>
              <a:gd name="T9" fmla="*/ 929 h 986"/>
              <a:gd name="T10" fmla="*/ 313 w 723"/>
              <a:gd name="T11" fmla="*/ 105 h 986"/>
              <a:gd name="T12" fmla="*/ 410 w 723"/>
              <a:gd name="T13" fmla="*/ 105 h 986"/>
              <a:gd name="T14" fmla="*/ 360 w 723"/>
              <a:gd name="T15" fmla="*/ 157 h 986"/>
              <a:gd name="T16" fmla="*/ 253 w 723"/>
              <a:gd name="T17" fmla="*/ 107 h 986"/>
              <a:gd name="T18" fmla="*/ 133 w 723"/>
              <a:gd name="T19" fmla="*/ 250 h 986"/>
              <a:gd name="T20" fmla="*/ 590 w 723"/>
              <a:gd name="T21" fmla="*/ 250 h 986"/>
              <a:gd name="T22" fmla="*/ 470 w 723"/>
              <a:gd name="T23" fmla="*/ 107 h 986"/>
              <a:gd name="T24" fmla="*/ 253 w 723"/>
              <a:gd name="T25" fmla="*/ 107 h 986"/>
              <a:gd name="T26" fmla="*/ 255 w 723"/>
              <a:gd name="T27" fmla="*/ 749 h 986"/>
              <a:gd name="T28" fmla="*/ 175 w 723"/>
              <a:gd name="T29" fmla="*/ 771 h 986"/>
              <a:gd name="T30" fmla="*/ 158 w 723"/>
              <a:gd name="T31" fmla="*/ 789 h 986"/>
              <a:gd name="T32" fmla="*/ 255 w 723"/>
              <a:gd name="T33" fmla="*/ 796 h 986"/>
              <a:gd name="T34" fmla="*/ 153 w 723"/>
              <a:gd name="T35" fmla="*/ 846 h 986"/>
              <a:gd name="T36" fmla="*/ 280 w 723"/>
              <a:gd name="T37" fmla="*/ 784 h 986"/>
              <a:gd name="T38" fmla="*/ 280 w 723"/>
              <a:gd name="T39" fmla="*/ 744 h 986"/>
              <a:gd name="T40" fmla="*/ 128 w 723"/>
              <a:gd name="T41" fmla="*/ 751 h 986"/>
              <a:gd name="T42" fmla="*/ 248 w 723"/>
              <a:gd name="T43" fmla="*/ 879 h 986"/>
              <a:gd name="T44" fmla="*/ 248 w 723"/>
              <a:gd name="T45" fmla="*/ 387 h 986"/>
              <a:gd name="T46" fmla="*/ 175 w 723"/>
              <a:gd name="T47" fmla="*/ 409 h 986"/>
              <a:gd name="T48" fmla="*/ 200 w 723"/>
              <a:gd name="T49" fmla="*/ 474 h 986"/>
              <a:gd name="T50" fmla="*/ 153 w 723"/>
              <a:gd name="T51" fmla="*/ 492 h 986"/>
              <a:gd name="T52" fmla="*/ 248 w 723"/>
              <a:gd name="T53" fmla="*/ 362 h 986"/>
              <a:gd name="T54" fmla="*/ 128 w 723"/>
              <a:gd name="T55" fmla="*/ 489 h 986"/>
              <a:gd name="T56" fmla="*/ 279 w 723"/>
              <a:gd name="T57" fmla="*/ 416 h 986"/>
              <a:gd name="T58" fmla="*/ 278 w 723"/>
              <a:gd name="T59" fmla="*/ 382 h 986"/>
              <a:gd name="T60" fmla="*/ 255 w 723"/>
              <a:gd name="T61" fmla="*/ 582 h 986"/>
              <a:gd name="T62" fmla="*/ 158 w 723"/>
              <a:gd name="T63" fmla="*/ 607 h 986"/>
              <a:gd name="T64" fmla="*/ 255 w 723"/>
              <a:gd name="T65" fmla="*/ 672 h 986"/>
              <a:gd name="T66" fmla="*/ 280 w 723"/>
              <a:gd name="T67" fmla="*/ 563 h 986"/>
              <a:gd name="T68" fmla="*/ 128 w 723"/>
              <a:gd name="T69" fmla="*/ 569 h 986"/>
              <a:gd name="T70" fmla="*/ 255 w 723"/>
              <a:gd name="T71" fmla="*/ 696 h 986"/>
              <a:gd name="T72" fmla="*/ 334 w 723"/>
              <a:gd name="T73" fmla="*/ 538 h 986"/>
              <a:gd name="T74" fmla="*/ 378 w 723"/>
              <a:gd name="T75" fmla="*/ 836 h 986"/>
              <a:gd name="T76" fmla="*/ 580 w 723"/>
              <a:gd name="T77" fmla="*/ 774 h 986"/>
              <a:gd name="T78" fmla="*/ 370 w 723"/>
              <a:gd name="T79" fmla="*/ 829 h 986"/>
              <a:gd name="T80" fmla="*/ 580 w 723"/>
              <a:gd name="T81" fmla="*/ 587 h 986"/>
              <a:gd name="T82" fmla="*/ 370 w 723"/>
              <a:gd name="T83" fmla="*/ 474 h 986"/>
              <a:gd name="T84" fmla="*/ 370 w 723"/>
              <a:gd name="T85" fmla="*/ 4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3" h="986">
                <a:moveTo>
                  <a:pt x="55" y="260"/>
                </a:moveTo>
                <a:cubicBezTo>
                  <a:pt x="55" y="232"/>
                  <a:pt x="68" y="218"/>
                  <a:pt x="95" y="217"/>
                </a:cubicBezTo>
                <a:lnTo>
                  <a:pt x="95" y="160"/>
                </a:lnTo>
                <a:cubicBezTo>
                  <a:pt x="45" y="161"/>
                  <a:pt x="0" y="193"/>
                  <a:pt x="0" y="242"/>
                </a:cubicBezTo>
                <a:lnTo>
                  <a:pt x="0" y="906"/>
                </a:lnTo>
                <a:cubicBezTo>
                  <a:pt x="0" y="947"/>
                  <a:pt x="40" y="986"/>
                  <a:pt x="80" y="986"/>
                </a:cubicBezTo>
                <a:lnTo>
                  <a:pt x="643" y="986"/>
                </a:lnTo>
                <a:cubicBezTo>
                  <a:pt x="683" y="986"/>
                  <a:pt x="723" y="947"/>
                  <a:pt x="723" y="906"/>
                </a:cubicBezTo>
                <a:lnTo>
                  <a:pt x="723" y="242"/>
                </a:lnTo>
                <a:cubicBezTo>
                  <a:pt x="723" y="193"/>
                  <a:pt x="678" y="161"/>
                  <a:pt x="628" y="160"/>
                </a:cubicBezTo>
                <a:lnTo>
                  <a:pt x="628" y="217"/>
                </a:lnTo>
                <a:cubicBezTo>
                  <a:pt x="655" y="218"/>
                  <a:pt x="668" y="232"/>
                  <a:pt x="668" y="260"/>
                </a:cubicBezTo>
                <a:lnTo>
                  <a:pt x="668" y="889"/>
                </a:lnTo>
                <a:cubicBezTo>
                  <a:pt x="668" y="908"/>
                  <a:pt x="659" y="929"/>
                  <a:pt x="640" y="929"/>
                </a:cubicBezTo>
                <a:lnTo>
                  <a:pt x="83" y="929"/>
                </a:lnTo>
                <a:cubicBezTo>
                  <a:pt x="61" y="929"/>
                  <a:pt x="55" y="906"/>
                  <a:pt x="55" y="884"/>
                </a:cubicBezTo>
                <a:lnTo>
                  <a:pt x="55" y="260"/>
                </a:lnTo>
                <a:close/>
                <a:moveTo>
                  <a:pt x="313" y="105"/>
                </a:moveTo>
                <a:cubicBezTo>
                  <a:pt x="313" y="82"/>
                  <a:pt x="335" y="60"/>
                  <a:pt x="358" y="60"/>
                </a:cubicBezTo>
                <a:lnTo>
                  <a:pt x="365" y="60"/>
                </a:lnTo>
                <a:cubicBezTo>
                  <a:pt x="388" y="60"/>
                  <a:pt x="410" y="82"/>
                  <a:pt x="410" y="105"/>
                </a:cubicBezTo>
                <a:lnTo>
                  <a:pt x="410" y="110"/>
                </a:lnTo>
                <a:cubicBezTo>
                  <a:pt x="410" y="135"/>
                  <a:pt x="388" y="157"/>
                  <a:pt x="363" y="157"/>
                </a:cubicBezTo>
                <a:lnTo>
                  <a:pt x="360" y="157"/>
                </a:lnTo>
                <a:cubicBezTo>
                  <a:pt x="335" y="157"/>
                  <a:pt x="313" y="135"/>
                  <a:pt x="313" y="110"/>
                </a:cubicBezTo>
                <a:lnTo>
                  <a:pt x="313" y="105"/>
                </a:lnTo>
                <a:close/>
                <a:moveTo>
                  <a:pt x="253" y="107"/>
                </a:moveTo>
                <a:lnTo>
                  <a:pt x="173" y="107"/>
                </a:lnTo>
                <a:cubicBezTo>
                  <a:pt x="145" y="107"/>
                  <a:pt x="133" y="120"/>
                  <a:pt x="133" y="147"/>
                </a:cubicBezTo>
                <a:lnTo>
                  <a:pt x="133" y="250"/>
                </a:lnTo>
                <a:cubicBezTo>
                  <a:pt x="133" y="267"/>
                  <a:pt x="144" y="285"/>
                  <a:pt x="160" y="285"/>
                </a:cubicBezTo>
                <a:lnTo>
                  <a:pt x="563" y="285"/>
                </a:lnTo>
                <a:cubicBezTo>
                  <a:pt x="579" y="285"/>
                  <a:pt x="590" y="267"/>
                  <a:pt x="590" y="250"/>
                </a:cubicBezTo>
                <a:lnTo>
                  <a:pt x="590" y="147"/>
                </a:lnTo>
                <a:cubicBezTo>
                  <a:pt x="590" y="120"/>
                  <a:pt x="578" y="107"/>
                  <a:pt x="550" y="107"/>
                </a:cubicBezTo>
                <a:lnTo>
                  <a:pt x="470" y="107"/>
                </a:lnTo>
                <a:cubicBezTo>
                  <a:pt x="470" y="52"/>
                  <a:pt x="423" y="0"/>
                  <a:pt x="370" y="0"/>
                </a:cubicBezTo>
                <a:lnTo>
                  <a:pt x="353" y="0"/>
                </a:lnTo>
                <a:cubicBezTo>
                  <a:pt x="300" y="0"/>
                  <a:pt x="253" y="52"/>
                  <a:pt x="253" y="107"/>
                </a:cubicBezTo>
                <a:close/>
                <a:moveTo>
                  <a:pt x="153" y="756"/>
                </a:moveTo>
                <a:cubicBezTo>
                  <a:pt x="153" y="751"/>
                  <a:pt x="154" y="749"/>
                  <a:pt x="160" y="749"/>
                </a:cubicBezTo>
                <a:lnTo>
                  <a:pt x="255" y="749"/>
                </a:lnTo>
                <a:lnTo>
                  <a:pt x="255" y="756"/>
                </a:lnTo>
                <a:cubicBezTo>
                  <a:pt x="255" y="764"/>
                  <a:pt x="216" y="787"/>
                  <a:pt x="208" y="791"/>
                </a:cubicBezTo>
                <a:cubicBezTo>
                  <a:pt x="201" y="786"/>
                  <a:pt x="186" y="771"/>
                  <a:pt x="175" y="771"/>
                </a:cubicBezTo>
                <a:lnTo>
                  <a:pt x="173" y="771"/>
                </a:lnTo>
                <a:cubicBezTo>
                  <a:pt x="167" y="771"/>
                  <a:pt x="158" y="780"/>
                  <a:pt x="158" y="786"/>
                </a:cubicBezTo>
                <a:lnTo>
                  <a:pt x="158" y="789"/>
                </a:lnTo>
                <a:cubicBezTo>
                  <a:pt x="158" y="795"/>
                  <a:pt x="193" y="834"/>
                  <a:pt x="200" y="834"/>
                </a:cubicBezTo>
                <a:lnTo>
                  <a:pt x="203" y="834"/>
                </a:lnTo>
                <a:cubicBezTo>
                  <a:pt x="208" y="834"/>
                  <a:pt x="247" y="802"/>
                  <a:pt x="255" y="796"/>
                </a:cubicBezTo>
                <a:cubicBezTo>
                  <a:pt x="255" y="810"/>
                  <a:pt x="261" y="854"/>
                  <a:pt x="248" y="854"/>
                </a:cubicBezTo>
                <a:lnTo>
                  <a:pt x="160" y="854"/>
                </a:lnTo>
                <a:cubicBezTo>
                  <a:pt x="154" y="854"/>
                  <a:pt x="153" y="852"/>
                  <a:pt x="153" y="846"/>
                </a:cubicBezTo>
                <a:lnTo>
                  <a:pt x="153" y="756"/>
                </a:lnTo>
                <a:close/>
                <a:moveTo>
                  <a:pt x="248" y="879"/>
                </a:moveTo>
                <a:cubicBezTo>
                  <a:pt x="295" y="879"/>
                  <a:pt x="277" y="827"/>
                  <a:pt x="280" y="784"/>
                </a:cubicBezTo>
                <a:cubicBezTo>
                  <a:pt x="282" y="762"/>
                  <a:pt x="337" y="742"/>
                  <a:pt x="343" y="721"/>
                </a:cubicBezTo>
                <a:lnTo>
                  <a:pt x="335" y="721"/>
                </a:lnTo>
                <a:cubicBezTo>
                  <a:pt x="318" y="721"/>
                  <a:pt x="293" y="737"/>
                  <a:pt x="280" y="744"/>
                </a:cubicBezTo>
                <a:cubicBezTo>
                  <a:pt x="274" y="735"/>
                  <a:pt x="268" y="724"/>
                  <a:pt x="253" y="724"/>
                </a:cubicBezTo>
                <a:lnTo>
                  <a:pt x="155" y="724"/>
                </a:lnTo>
                <a:cubicBezTo>
                  <a:pt x="141" y="724"/>
                  <a:pt x="128" y="737"/>
                  <a:pt x="128" y="751"/>
                </a:cubicBezTo>
                <a:lnTo>
                  <a:pt x="128" y="851"/>
                </a:lnTo>
                <a:cubicBezTo>
                  <a:pt x="128" y="868"/>
                  <a:pt x="143" y="879"/>
                  <a:pt x="160" y="879"/>
                </a:cubicBezTo>
                <a:lnTo>
                  <a:pt x="248" y="879"/>
                </a:lnTo>
                <a:close/>
                <a:moveTo>
                  <a:pt x="153" y="394"/>
                </a:moveTo>
                <a:cubicBezTo>
                  <a:pt x="153" y="389"/>
                  <a:pt x="154" y="387"/>
                  <a:pt x="160" y="387"/>
                </a:cubicBezTo>
                <a:lnTo>
                  <a:pt x="248" y="387"/>
                </a:lnTo>
                <a:cubicBezTo>
                  <a:pt x="253" y="387"/>
                  <a:pt x="255" y="389"/>
                  <a:pt x="255" y="394"/>
                </a:cubicBezTo>
                <a:cubicBezTo>
                  <a:pt x="255" y="401"/>
                  <a:pt x="213" y="429"/>
                  <a:pt x="208" y="429"/>
                </a:cubicBezTo>
                <a:cubicBezTo>
                  <a:pt x="203" y="429"/>
                  <a:pt x="190" y="409"/>
                  <a:pt x="175" y="409"/>
                </a:cubicBezTo>
                <a:cubicBezTo>
                  <a:pt x="168" y="409"/>
                  <a:pt x="158" y="417"/>
                  <a:pt x="158" y="424"/>
                </a:cubicBezTo>
                <a:lnTo>
                  <a:pt x="158" y="427"/>
                </a:lnTo>
                <a:cubicBezTo>
                  <a:pt x="158" y="437"/>
                  <a:pt x="192" y="470"/>
                  <a:pt x="200" y="474"/>
                </a:cubicBezTo>
                <a:lnTo>
                  <a:pt x="255" y="434"/>
                </a:lnTo>
                <a:lnTo>
                  <a:pt x="255" y="492"/>
                </a:lnTo>
                <a:lnTo>
                  <a:pt x="153" y="492"/>
                </a:lnTo>
                <a:lnTo>
                  <a:pt x="153" y="394"/>
                </a:lnTo>
                <a:close/>
                <a:moveTo>
                  <a:pt x="278" y="382"/>
                </a:moveTo>
                <a:cubicBezTo>
                  <a:pt x="275" y="369"/>
                  <a:pt x="264" y="362"/>
                  <a:pt x="248" y="362"/>
                </a:cubicBezTo>
                <a:lnTo>
                  <a:pt x="160" y="362"/>
                </a:lnTo>
                <a:cubicBezTo>
                  <a:pt x="143" y="362"/>
                  <a:pt x="128" y="373"/>
                  <a:pt x="128" y="390"/>
                </a:cubicBezTo>
                <a:lnTo>
                  <a:pt x="128" y="489"/>
                </a:lnTo>
                <a:cubicBezTo>
                  <a:pt x="128" y="504"/>
                  <a:pt x="141" y="517"/>
                  <a:pt x="155" y="517"/>
                </a:cubicBezTo>
                <a:lnTo>
                  <a:pt x="253" y="517"/>
                </a:lnTo>
                <a:cubicBezTo>
                  <a:pt x="292" y="517"/>
                  <a:pt x="280" y="455"/>
                  <a:pt x="279" y="416"/>
                </a:cubicBezTo>
                <a:lnTo>
                  <a:pt x="343" y="362"/>
                </a:lnTo>
                <a:cubicBezTo>
                  <a:pt x="343" y="362"/>
                  <a:pt x="338" y="360"/>
                  <a:pt x="338" y="360"/>
                </a:cubicBezTo>
                <a:cubicBezTo>
                  <a:pt x="313" y="360"/>
                  <a:pt x="293" y="381"/>
                  <a:pt x="278" y="382"/>
                </a:cubicBezTo>
                <a:close/>
                <a:moveTo>
                  <a:pt x="153" y="569"/>
                </a:moveTo>
                <a:lnTo>
                  <a:pt x="255" y="569"/>
                </a:lnTo>
                <a:lnTo>
                  <a:pt x="255" y="582"/>
                </a:lnTo>
                <a:lnTo>
                  <a:pt x="208" y="612"/>
                </a:lnTo>
                <a:lnTo>
                  <a:pt x="176" y="588"/>
                </a:lnTo>
                <a:cubicBezTo>
                  <a:pt x="168" y="593"/>
                  <a:pt x="158" y="595"/>
                  <a:pt x="158" y="607"/>
                </a:cubicBezTo>
                <a:cubicBezTo>
                  <a:pt x="158" y="614"/>
                  <a:pt x="193" y="654"/>
                  <a:pt x="200" y="654"/>
                </a:cubicBezTo>
                <a:cubicBezTo>
                  <a:pt x="212" y="654"/>
                  <a:pt x="242" y="620"/>
                  <a:pt x="255" y="617"/>
                </a:cubicBezTo>
                <a:lnTo>
                  <a:pt x="255" y="672"/>
                </a:lnTo>
                <a:lnTo>
                  <a:pt x="153" y="672"/>
                </a:lnTo>
                <a:lnTo>
                  <a:pt x="153" y="569"/>
                </a:lnTo>
                <a:close/>
                <a:moveTo>
                  <a:pt x="280" y="563"/>
                </a:moveTo>
                <a:cubicBezTo>
                  <a:pt x="275" y="555"/>
                  <a:pt x="269" y="544"/>
                  <a:pt x="255" y="544"/>
                </a:cubicBezTo>
                <a:lnTo>
                  <a:pt x="153" y="544"/>
                </a:lnTo>
                <a:cubicBezTo>
                  <a:pt x="140" y="544"/>
                  <a:pt x="128" y="557"/>
                  <a:pt x="128" y="569"/>
                </a:cubicBezTo>
                <a:lnTo>
                  <a:pt x="128" y="672"/>
                </a:lnTo>
                <a:cubicBezTo>
                  <a:pt x="128" y="684"/>
                  <a:pt x="140" y="696"/>
                  <a:pt x="153" y="696"/>
                </a:cubicBezTo>
                <a:lnTo>
                  <a:pt x="255" y="696"/>
                </a:lnTo>
                <a:cubicBezTo>
                  <a:pt x="291" y="696"/>
                  <a:pt x="280" y="632"/>
                  <a:pt x="279" y="596"/>
                </a:cubicBezTo>
                <a:lnTo>
                  <a:pt x="343" y="542"/>
                </a:lnTo>
                <a:lnTo>
                  <a:pt x="334" y="538"/>
                </a:lnTo>
                <a:lnTo>
                  <a:pt x="280" y="563"/>
                </a:lnTo>
                <a:close/>
                <a:moveTo>
                  <a:pt x="370" y="829"/>
                </a:moveTo>
                <a:cubicBezTo>
                  <a:pt x="370" y="834"/>
                  <a:pt x="372" y="836"/>
                  <a:pt x="378" y="836"/>
                </a:cubicBezTo>
                <a:lnTo>
                  <a:pt x="573" y="836"/>
                </a:lnTo>
                <a:cubicBezTo>
                  <a:pt x="579" y="836"/>
                  <a:pt x="580" y="834"/>
                  <a:pt x="580" y="829"/>
                </a:cubicBezTo>
                <a:lnTo>
                  <a:pt x="580" y="774"/>
                </a:lnTo>
                <a:cubicBezTo>
                  <a:pt x="580" y="768"/>
                  <a:pt x="579" y="766"/>
                  <a:pt x="573" y="766"/>
                </a:cubicBezTo>
                <a:lnTo>
                  <a:pt x="370" y="766"/>
                </a:lnTo>
                <a:lnTo>
                  <a:pt x="370" y="829"/>
                </a:lnTo>
                <a:close/>
                <a:moveTo>
                  <a:pt x="370" y="654"/>
                </a:moveTo>
                <a:lnTo>
                  <a:pt x="580" y="654"/>
                </a:lnTo>
                <a:lnTo>
                  <a:pt x="580" y="587"/>
                </a:lnTo>
                <a:lnTo>
                  <a:pt x="370" y="587"/>
                </a:lnTo>
                <a:lnTo>
                  <a:pt x="370" y="654"/>
                </a:lnTo>
                <a:close/>
                <a:moveTo>
                  <a:pt x="370" y="474"/>
                </a:moveTo>
                <a:lnTo>
                  <a:pt x="523" y="474"/>
                </a:lnTo>
                <a:lnTo>
                  <a:pt x="523" y="407"/>
                </a:lnTo>
                <a:lnTo>
                  <a:pt x="370" y="407"/>
                </a:lnTo>
                <a:lnTo>
                  <a:pt x="370" y="474"/>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3" name="Freeform 15"/>
          <p:cNvSpPr>
            <a:spLocks noEditPoints="1"/>
          </p:cNvSpPr>
          <p:nvPr/>
        </p:nvSpPr>
        <p:spPr bwMode="auto">
          <a:xfrm>
            <a:off x="6397789" y="1909664"/>
            <a:ext cx="698500" cy="598488"/>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4" name="Freeform 16"/>
          <p:cNvSpPr>
            <a:spLocks noEditPoints="1"/>
          </p:cNvSpPr>
          <p:nvPr/>
        </p:nvSpPr>
        <p:spPr bwMode="auto">
          <a:xfrm>
            <a:off x="4509765" y="4447406"/>
            <a:ext cx="752475" cy="600075"/>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6" name="TextBox 15"/>
          <p:cNvSpPr txBox="1"/>
          <p:nvPr/>
        </p:nvSpPr>
        <p:spPr>
          <a:xfrm>
            <a:off x="2089529" y="1263848"/>
            <a:ext cx="1997346" cy="400110"/>
          </a:xfrm>
          <a:prstGeom prst="rect">
            <a:avLst/>
          </a:prstGeom>
          <a:noFill/>
        </p:spPr>
        <p:txBody>
          <a:bodyPr wrap="square" rtlCol="0">
            <a:spAutoFit/>
          </a:bodyPr>
          <a:lstStyle/>
          <a:p>
            <a:pPr algn="r"/>
            <a:r>
              <a:rPr lang="zh-CN" altLang="zh-CN" sz="2000" b="1" dirty="0">
                <a:solidFill>
                  <a:schemeClr val="accent1"/>
                </a:solidFill>
                <a:latin typeface="+mj-ea"/>
                <a:ea typeface="+mj-ea"/>
              </a:rPr>
              <a:t>逻辑思维能力</a:t>
            </a:r>
            <a:endParaRPr lang="zh-CN" altLang="en-US" sz="2000" b="1" dirty="0">
              <a:solidFill>
                <a:schemeClr val="accent1"/>
              </a:solidFill>
              <a:latin typeface="+mj-ea"/>
              <a:ea typeface="+mj-ea"/>
            </a:endParaRPr>
          </a:p>
        </p:txBody>
      </p:sp>
      <p:sp>
        <p:nvSpPr>
          <p:cNvPr id="17" name="TextBox 16"/>
          <p:cNvSpPr txBox="1"/>
          <p:nvPr/>
        </p:nvSpPr>
        <p:spPr>
          <a:xfrm>
            <a:off x="697781" y="1657275"/>
            <a:ext cx="3408288" cy="1600438"/>
          </a:xfrm>
          <a:prstGeom prst="rect">
            <a:avLst/>
          </a:prstGeom>
          <a:noFill/>
        </p:spPr>
        <p:txBody>
          <a:bodyPr wrap="square" rtlCol="0">
            <a:spAutoFit/>
          </a:bodyPr>
          <a:lstStyle/>
          <a:p>
            <a:r>
              <a:rPr lang="zh-CN" altLang="zh-CN" sz="1400" dirty="0">
                <a:solidFill>
                  <a:schemeClr val="accent1"/>
                </a:solidFill>
                <a:latin typeface="+mn-ea"/>
                <a:ea typeface="+mn-ea"/>
              </a:rPr>
              <a:t>逻辑思维能力是孩子发展的一个基本能力，是文理各个学科的重要基础。</a:t>
            </a:r>
            <a:r>
              <a:rPr lang="zh-CN" altLang="en-US" sz="1400" dirty="0">
                <a:solidFill>
                  <a:schemeClr val="accent1"/>
                </a:solidFill>
                <a:latin typeface="+mn-ea"/>
                <a:ea typeface="+mn-ea"/>
              </a:rPr>
              <a:t>通过奇酷</a:t>
            </a:r>
            <a:r>
              <a:rPr lang="zh-CN" altLang="zh-CN" sz="1400" dirty="0">
                <a:solidFill>
                  <a:schemeClr val="accent1"/>
                </a:solidFill>
                <a:latin typeface="+mn-ea"/>
                <a:ea typeface="+mn-ea"/>
              </a:rPr>
              <a:t>可以对孩子进行一次正式的、系统的逻辑思维锻炼。孩子将在大量的问题解决和任务控制中形成系统化的有逻辑的解决方案。</a:t>
            </a:r>
            <a:r>
              <a:rPr lang="zh-CN" altLang="en-US" sz="1400" dirty="0">
                <a:solidFill>
                  <a:schemeClr val="accent1"/>
                </a:solidFill>
                <a:latin typeface="+mn-ea"/>
                <a:ea typeface="+mn-ea"/>
              </a:rPr>
              <a:t>其</a:t>
            </a:r>
            <a:r>
              <a:rPr lang="zh-CN" altLang="zh-CN" sz="1400" dirty="0">
                <a:solidFill>
                  <a:schemeClr val="accent1"/>
                </a:solidFill>
                <a:latin typeface="+mn-ea"/>
                <a:ea typeface="+mn-ea"/>
              </a:rPr>
              <a:t>对于逻辑训练的密集度不亚于奥数，但是趣味性更强，学生接受度更高。</a:t>
            </a:r>
            <a:endParaRPr lang="zh-CN" altLang="en-US" sz="1400" dirty="0">
              <a:solidFill>
                <a:schemeClr val="accent1"/>
              </a:solidFill>
              <a:latin typeface="+mn-ea"/>
              <a:ea typeface="+mn-ea"/>
            </a:endParaRPr>
          </a:p>
        </p:txBody>
      </p:sp>
      <p:sp>
        <p:nvSpPr>
          <p:cNvPr id="18" name="TextBox 17"/>
          <p:cNvSpPr txBox="1"/>
          <p:nvPr/>
        </p:nvSpPr>
        <p:spPr>
          <a:xfrm>
            <a:off x="7498889" y="1335856"/>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解决问题能力</a:t>
            </a:r>
            <a:endParaRPr lang="zh-CN" altLang="en-US" sz="2000" b="1" dirty="0">
              <a:solidFill>
                <a:schemeClr val="accent1"/>
              </a:solidFill>
              <a:latin typeface="+mj-ea"/>
              <a:ea typeface="+mj-ea"/>
            </a:endParaRPr>
          </a:p>
        </p:txBody>
      </p:sp>
      <p:sp>
        <p:nvSpPr>
          <p:cNvPr id="19" name="TextBox 18"/>
          <p:cNvSpPr txBox="1"/>
          <p:nvPr/>
        </p:nvSpPr>
        <p:spPr>
          <a:xfrm>
            <a:off x="7464369" y="1729283"/>
            <a:ext cx="3746579" cy="954107"/>
          </a:xfrm>
          <a:prstGeom prst="rect">
            <a:avLst/>
          </a:prstGeom>
          <a:noFill/>
        </p:spPr>
        <p:txBody>
          <a:bodyPr wrap="square" rtlCol="0">
            <a:spAutoFit/>
          </a:bodyPr>
          <a:lstStyle/>
          <a:p>
            <a:r>
              <a:rPr lang="zh-CN" altLang="en-US" sz="1400" dirty="0">
                <a:solidFill>
                  <a:schemeClr val="accent1"/>
                </a:solidFill>
                <a:latin typeface="+mn-ea"/>
                <a:ea typeface="+mn-ea"/>
              </a:rPr>
              <a:t>程序世界是一个开放的世界。掌握了编程方法与逻辑思维，再加上适当引导孩子观察和发现问题，他们就可以创造程序解决实际的问题，而不是仅仅停留在理论上的分析。</a:t>
            </a:r>
            <a:endParaRPr lang="zh-CN" altLang="en-US" sz="1400" dirty="0">
              <a:solidFill>
                <a:schemeClr val="accent1"/>
              </a:solidFill>
              <a:latin typeface="+mn-ea"/>
              <a:ea typeface="+mn-ea"/>
            </a:endParaRPr>
          </a:p>
        </p:txBody>
      </p:sp>
      <p:sp>
        <p:nvSpPr>
          <p:cNvPr id="22" name="TextBox 21"/>
          <p:cNvSpPr txBox="1"/>
          <p:nvPr/>
        </p:nvSpPr>
        <p:spPr>
          <a:xfrm>
            <a:off x="7538517" y="3717032"/>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其他能力</a:t>
            </a:r>
            <a:endParaRPr lang="zh-CN" altLang="en-US" sz="2000" b="1" dirty="0">
              <a:solidFill>
                <a:schemeClr val="accent1"/>
              </a:solidFill>
              <a:latin typeface="+mj-ea"/>
              <a:ea typeface="+mj-ea"/>
            </a:endParaRPr>
          </a:p>
        </p:txBody>
      </p:sp>
      <p:sp>
        <p:nvSpPr>
          <p:cNvPr id="23" name="TextBox 22"/>
          <p:cNvSpPr txBox="1"/>
          <p:nvPr/>
        </p:nvSpPr>
        <p:spPr>
          <a:xfrm>
            <a:off x="7503998" y="4239086"/>
            <a:ext cx="3968368" cy="1384995"/>
          </a:xfrm>
          <a:prstGeom prst="rect">
            <a:avLst/>
          </a:prstGeom>
          <a:noFill/>
        </p:spPr>
        <p:txBody>
          <a:bodyPr wrap="square" rtlCol="0">
            <a:spAutoFit/>
          </a:bodyPr>
          <a:lstStyle/>
          <a:p>
            <a:r>
              <a:rPr lang="zh-CN" altLang="en-US" sz="1400" dirty="0">
                <a:solidFill>
                  <a:schemeClr val="accent1"/>
                </a:solidFill>
                <a:latin typeface="+mn-ea"/>
                <a:ea typeface="+mn-ea"/>
              </a:rPr>
              <a:t>奇酷</a:t>
            </a:r>
            <a:r>
              <a:rPr lang="zh-CN" altLang="zh-CN" sz="1400" dirty="0">
                <a:solidFill>
                  <a:schemeClr val="accent1"/>
                </a:solidFill>
                <a:latin typeface="+mn-ea"/>
                <a:ea typeface="+mn-ea"/>
              </a:rPr>
              <a:t>还可以提升孩子的数学能力、自主学习能力、团队合作能力等。</a:t>
            </a:r>
            <a:endParaRPr lang="zh-CN" altLang="zh-CN" sz="1400" dirty="0">
              <a:solidFill>
                <a:schemeClr val="accent1"/>
              </a:solidFill>
              <a:latin typeface="+mn-ea"/>
              <a:ea typeface="+mn-ea"/>
            </a:endParaRPr>
          </a:p>
          <a:p>
            <a:r>
              <a:rPr lang="zh-CN" altLang="zh-CN" sz="1400" dirty="0">
                <a:solidFill>
                  <a:schemeClr val="accent1"/>
                </a:solidFill>
                <a:latin typeface="+mn-ea"/>
                <a:ea typeface="+mn-ea"/>
              </a:rPr>
              <a:t>孩子</a:t>
            </a:r>
            <a:r>
              <a:rPr lang="zh-CN" altLang="en-US" sz="1400" dirty="0">
                <a:solidFill>
                  <a:schemeClr val="accent1"/>
                </a:solidFill>
                <a:latin typeface="+mn-ea"/>
                <a:ea typeface="+mn-ea"/>
              </a:rPr>
              <a:t>通过奇酷</a:t>
            </a:r>
            <a:r>
              <a:rPr lang="zh-CN" altLang="zh-CN" sz="1400" dirty="0">
                <a:solidFill>
                  <a:schemeClr val="accent1"/>
                </a:solidFill>
                <a:latin typeface="+mn-ea"/>
                <a:ea typeface="+mn-ea"/>
              </a:rPr>
              <a:t>，一方面可能会找到自己感兴趣的事业，另一方面可以在</a:t>
            </a:r>
            <a:r>
              <a:rPr lang="zh-CN" altLang="en-US" sz="1400" dirty="0">
                <a:solidFill>
                  <a:schemeClr val="accent1"/>
                </a:solidFill>
                <a:latin typeface="+mn-ea"/>
                <a:ea typeface="+mn-ea"/>
              </a:rPr>
              <a:t>创造中</a:t>
            </a:r>
            <a:r>
              <a:rPr lang="zh-CN" altLang="zh-CN" sz="1400" dirty="0">
                <a:solidFill>
                  <a:schemeClr val="accent1"/>
                </a:solidFill>
                <a:latin typeface="+mn-ea"/>
                <a:ea typeface="+mn-ea"/>
              </a:rPr>
              <a:t>中得到快乐、优势和自信，分析、解决问题的能力会让他们受益终身。</a:t>
            </a:r>
            <a:endParaRPr lang="zh-CN" altLang="en-US" sz="1400" dirty="0">
              <a:solidFill>
                <a:schemeClr val="accent1"/>
              </a:solidFill>
              <a:latin typeface="+mn-ea"/>
              <a:ea typeface="+mn-ea"/>
            </a:endParaRPr>
          </a:p>
        </p:txBody>
      </p:sp>
      <p:sp>
        <p:nvSpPr>
          <p:cNvPr id="24" name="TextBox 23"/>
          <p:cNvSpPr txBox="1"/>
          <p:nvPr/>
        </p:nvSpPr>
        <p:spPr>
          <a:xfrm>
            <a:off x="2089529" y="3717032"/>
            <a:ext cx="1997346" cy="400110"/>
          </a:xfrm>
          <a:prstGeom prst="rect">
            <a:avLst/>
          </a:prstGeom>
          <a:noFill/>
        </p:spPr>
        <p:txBody>
          <a:bodyPr wrap="square" rtlCol="0">
            <a:spAutoFit/>
          </a:bodyPr>
          <a:lstStyle/>
          <a:p>
            <a:pPr algn="r"/>
            <a:r>
              <a:rPr lang="zh-CN" altLang="zh-CN" sz="2000" b="1" dirty="0">
                <a:solidFill>
                  <a:schemeClr val="accent1"/>
                </a:solidFill>
                <a:latin typeface="+mj-ea"/>
                <a:ea typeface="+mj-ea"/>
              </a:rPr>
              <a:t>创新创造能力</a:t>
            </a:r>
            <a:endParaRPr lang="zh-CN" altLang="en-US" sz="2000" b="1" dirty="0">
              <a:solidFill>
                <a:schemeClr val="accent1"/>
              </a:solidFill>
              <a:latin typeface="+mj-ea"/>
              <a:ea typeface="+mj-ea"/>
            </a:endParaRPr>
          </a:p>
        </p:txBody>
      </p:sp>
      <p:sp>
        <p:nvSpPr>
          <p:cNvPr id="25" name="TextBox 24"/>
          <p:cNvSpPr txBox="1"/>
          <p:nvPr/>
        </p:nvSpPr>
        <p:spPr>
          <a:xfrm>
            <a:off x="697781" y="4110459"/>
            <a:ext cx="3408288" cy="1600438"/>
          </a:xfrm>
          <a:prstGeom prst="rect">
            <a:avLst/>
          </a:prstGeom>
          <a:noFill/>
        </p:spPr>
        <p:txBody>
          <a:bodyPr wrap="square" rtlCol="0">
            <a:spAutoFit/>
          </a:bodyPr>
          <a:lstStyle/>
          <a:p>
            <a:r>
              <a:rPr lang="zh-CN" altLang="zh-CN" sz="1400" dirty="0">
                <a:solidFill>
                  <a:schemeClr val="accent1"/>
                </a:solidFill>
                <a:latin typeface="+mn-ea"/>
                <a:ea typeface="+mn-ea"/>
              </a:rPr>
              <a:t>虽然现在已经有许多孩子花大量时间与电脑互动，但是他们并没有多少时间利用电脑进行创造。</a:t>
            </a:r>
            <a:r>
              <a:rPr lang="zh-CN" altLang="en-US" sz="1400" dirty="0">
                <a:solidFill>
                  <a:schemeClr val="accent1"/>
                </a:solidFill>
                <a:latin typeface="+mn-ea"/>
                <a:ea typeface="+mn-ea"/>
              </a:rPr>
              <a:t>奇酷</a:t>
            </a:r>
            <a:r>
              <a:rPr lang="zh-CN" altLang="zh-CN" sz="1400" dirty="0">
                <a:solidFill>
                  <a:schemeClr val="accent1"/>
                </a:solidFill>
                <a:latin typeface="+mn-ea"/>
                <a:ea typeface="+mn-ea"/>
              </a:rPr>
              <a:t>给予了孩子们创造的机会，从游戏的体验者转变为游戏的开发者，从科技的消费者转变为科技的创造者。在瞬息万变的当今世界里，没有什么比创新创造能力更重要。</a:t>
            </a:r>
            <a:endParaRPr lang="zh-CN" altLang="en-US" sz="1400" dirty="0">
              <a:solidFill>
                <a:schemeClr val="accent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panose="020B0503020204020204" pitchFamily="34" charset="-122"/>
                <a:ea typeface="微软雅黑" panose="020B0503020204020204" pitchFamily="34" charset="-122"/>
              </a:rPr>
              <a:t>产品和运营</a:t>
            </a:r>
            <a:endParaRPr lang="zh-CN" altLang="en-US" sz="4800" b="1" dirty="0">
              <a:solidFill>
                <a:schemeClr val="accent2"/>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Freeform 12"/>
          <p:cNvSpPr>
            <a:spLocks noEditPoints="1"/>
          </p:cNvSpPr>
          <p:nvPr/>
        </p:nvSpPr>
        <p:spPr bwMode="auto">
          <a:xfrm>
            <a:off x="5517800" y="1904685"/>
            <a:ext cx="1161162" cy="1156273"/>
          </a:xfrm>
          <a:custGeom>
            <a:avLst/>
            <a:gdLst>
              <a:gd name="T0" fmla="*/ 862 w 954"/>
              <a:gd name="T1" fmla="*/ 813 h 944"/>
              <a:gd name="T2" fmla="*/ 763 w 954"/>
              <a:gd name="T3" fmla="*/ 813 h 944"/>
              <a:gd name="T4" fmla="*/ 625 w 954"/>
              <a:gd name="T5" fmla="*/ 549 h 944"/>
              <a:gd name="T6" fmla="*/ 611 w 954"/>
              <a:gd name="T7" fmla="*/ 601 h 944"/>
              <a:gd name="T8" fmla="*/ 535 w 954"/>
              <a:gd name="T9" fmla="*/ 658 h 944"/>
              <a:gd name="T10" fmla="*/ 782 w 954"/>
              <a:gd name="T11" fmla="*/ 932 h 944"/>
              <a:gd name="T12" fmla="*/ 941 w 954"/>
              <a:gd name="T13" fmla="*/ 826 h 944"/>
              <a:gd name="T14" fmla="*/ 824 w 954"/>
              <a:gd name="T15" fmla="*/ 704 h 944"/>
              <a:gd name="T16" fmla="*/ 650 w 954"/>
              <a:gd name="T17" fmla="*/ 561 h 944"/>
              <a:gd name="T18" fmla="*/ 345 w 954"/>
              <a:gd name="T19" fmla="*/ 335 h 944"/>
              <a:gd name="T20" fmla="*/ 397 w 954"/>
              <a:gd name="T21" fmla="*/ 321 h 944"/>
              <a:gd name="T22" fmla="*/ 411 w 954"/>
              <a:gd name="T23" fmla="*/ 269 h 944"/>
              <a:gd name="T24" fmla="*/ 423 w 954"/>
              <a:gd name="T25" fmla="*/ 221 h 944"/>
              <a:gd name="T26" fmla="*/ 184 w 954"/>
              <a:gd name="T27" fmla="*/ 21 h 944"/>
              <a:gd name="T28" fmla="*/ 151 w 954"/>
              <a:gd name="T29" fmla="*/ 267 h 944"/>
              <a:gd name="T30" fmla="*/ 1 w 954"/>
              <a:gd name="T31" fmla="*/ 204 h 944"/>
              <a:gd name="T32" fmla="*/ 284 w 954"/>
              <a:gd name="T33" fmla="*/ 406 h 944"/>
              <a:gd name="T34" fmla="*/ 320 w 954"/>
              <a:gd name="T35" fmla="*/ 360 h 944"/>
              <a:gd name="T36" fmla="*/ 920 w 954"/>
              <a:gd name="T37" fmla="*/ 91 h 944"/>
              <a:gd name="T38" fmla="*/ 791 w 954"/>
              <a:gd name="T39" fmla="*/ 0 h 944"/>
              <a:gd name="T40" fmla="*/ 448 w 954"/>
              <a:gd name="T41" fmla="*/ 306 h 944"/>
              <a:gd name="T42" fmla="*/ 399 w 954"/>
              <a:gd name="T43" fmla="*/ 376 h 944"/>
              <a:gd name="T44" fmla="*/ 357 w 954"/>
              <a:gd name="T45" fmla="*/ 397 h 944"/>
              <a:gd name="T46" fmla="*/ 362 w 954"/>
              <a:gd name="T47" fmla="*/ 527 h 944"/>
              <a:gd name="T48" fmla="*/ 85 w 954"/>
              <a:gd name="T49" fmla="*/ 768 h 944"/>
              <a:gd name="T50" fmla="*/ 55 w 954"/>
              <a:gd name="T51" fmla="*/ 944 h 944"/>
              <a:gd name="T52" fmla="*/ 198 w 954"/>
              <a:gd name="T53" fmla="*/ 800 h 944"/>
              <a:gd name="T54" fmla="*/ 423 w 954"/>
              <a:gd name="T55" fmla="*/ 588 h 944"/>
              <a:gd name="T56" fmla="*/ 549 w 954"/>
              <a:gd name="T57" fmla="*/ 588 h 944"/>
              <a:gd name="T58" fmla="*/ 585 w 954"/>
              <a:gd name="T59" fmla="*/ 509 h 944"/>
              <a:gd name="T60" fmla="*/ 639 w 954"/>
              <a:gd name="T61" fmla="*/ 498 h 944"/>
              <a:gd name="T62" fmla="*/ 920 w 954"/>
              <a:gd name="T63" fmla="*/ 9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44">
                <a:moveTo>
                  <a:pt x="813" y="764"/>
                </a:moveTo>
                <a:cubicBezTo>
                  <a:pt x="840" y="764"/>
                  <a:pt x="862" y="786"/>
                  <a:pt x="862" y="813"/>
                </a:cubicBezTo>
                <a:cubicBezTo>
                  <a:pt x="862" y="841"/>
                  <a:pt x="840" y="863"/>
                  <a:pt x="813" y="863"/>
                </a:cubicBezTo>
                <a:cubicBezTo>
                  <a:pt x="786" y="863"/>
                  <a:pt x="763" y="841"/>
                  <a:pt x="763" y="813"/>
                </a:cubicBezTo>
                <a:cubicBezTo>
                  <a:pt x="763" y="786"/>
                  <a:pt x="786" y="764"/>
                  <a:pt x="813" y="764"/>
                </a:cubicBezTo>
                <a:close/>
                <a:moveTo>
                  <a:pt x="625" y="549"/>
                </a:moveTo>
                <a:lnTo>
                  <a:pt x="637" y="574"/>
                </a:lnTo>
                <a:lnTo>
                  <a:pt x="611" y="601"/>
                </a:lnTo>
                <a:lnTo>
                  <a:pt x="586" y="625"/>
                </a:lnTo>
                <a:cubicBezTo>
                  <a:pt x="571" y="640"/>
                  <a:pt x="554" y="651"/>
                  <a:pt x="535" y="658"/>
                </a:cubicBezTo>
                <a:lnTo>
                  <a:pt x="703" y="826"/>
                </a:lnTo>
                <a:lnTo>
                  <a:pt x="782" y="932"/>
                </a:lnTo>
                <a:lnTo>
                  <a:pt x="824" y="943"/>
                </a:lnTo>
                <a:lnTo>
                  <a:pt x="941" y="826"/>
                </a:lnTo>
                <a:lnTo>
                  <a:pt x="930" y="783"/>
                </a:lnTo>
                <a:lnTo>
                  <a:pt x="824" y="704"/>
                </a:lnTo>
                <a:lnTo>
                  <a:pt x="666" y="546"/>
                </a:lnTo>
                <a:lnTo>
                  <a:pt x="650" y="561"/>
                </a:lnTo>
                <a:lnTo>
                  <a:pt x="625" y="549"/>
                </a:lnTo>
                <a:close/>
                <a:moveTo>
                  <a:pt x="345" y="335"/>
                </a:moveTo>
                <a:lnTo>
                  <a:pt x="372" y="308"/>
                </a:lnTo>
                <a:lnTo>
                  <a:pt x="397" y="321"/>
                </a:lnTo>
                <a:lnTo>
                  <a:pt x="384" y="296"/>
                </a:lnTo>
                <a:lnTo>
                  <a:pt x="411" y="269"/>
                </a:lnTo>
                <a:lnTo>
                  <a:pt x="414" y="266"/>
                </a:lnTo>
                <a:cubicBezTo>
                  <a:pt x="420" y="251"/>
                  <a:pt x="423" y="235"/>
                  <a:pt x="423" y="221"/>
                </a:cubicBezTo>
                <a:cubicBezTo>
                  <a:pt x="423" y="108"/>
                  <a:pt x="316" y="0"/>
                  <a:pt x="204" y="1"/>
                </a:cubicBezTo>
                <a:cubicBezTo>
                  <a:pt x="203" y="1"/>
                  <a:pt x="191" y="14"/>
                  <a:pt x="184" y="21"/>
                </a:cubicBezTo>
                <a:cubicBezTo>
                  <a:pt x="274" y="111"/>
                  <a:pt x="266" y="96"/>
                  <a:pt x="266" y="151"/>
                </a:cubicBezTo>
                <a:cubicBezTo>
                  <a:pt x="266" y="196"/>
                  <a:pt x="195" y="267"/>
                  <a:pt x="151" y="267"/>
                </a:cubicBezTo>
                <a:cubicBezTo>
                  <a:pt x="94" y="267"/>
                  <a:pt x="112" y="276"/>
                  <a:pt x="20" y="184"/>
                </a:cubicBezTo>
                <a:cubicBezTo>
                  <a:pt x="13" y="191"/>
                  <a:pt x="1" y="204"/>
                  <a:pt x="1" y="204"/>
                </a:cubicBezTo>
                <a:cubicBezTo>
                  <a:pt x="2" y="316"/>
                  <a:pt x="108" y="424"/>
                  <a:pt x="220" y="424"/>
                </a:cubicBezTo>
                <a:cubicBezTo>
                  <a:pt x="240" y="424"/>
                  <a:pt x="262" y="417"/>
                  <a:pt x="284" y="406"/>
                </a:cubicBezTo>
                <a:lnTo>
                  <a:pt x="288" y="411"/>
                </a:lnTo>
                <a:cubicBezTo>
                  <a:pt x="295" y="392"/>
                  <a:pt x="305" y="375"/>
                  <a:pt x="320" y="360"/>
                </a:cubicBezTo>
                <a:lnTo>
                  <a:pt x="345" y="335"/>
                </a:lnTo>
                <a:close/>
                <a:moveTo>
                  <a:pt x="920" y="91"/>
                </a:moveTo>
                <a:lnTo>
                  <a:pt x="854" y="26"/>
                </a:lnTo>
                <a:cubicBezTo>
                  <a:pt x="837" y="9"/>
                  <a:pt x="814" y="0"/>
                  <a:pt x="791" y="0"/>
                </a:cubicBezTo>
                <a:cubicBezTo>
                  <a:pt x="768" y="0"/>
                  <a:pt x="746" y="9"/>
                  <a:pt x="728" y="26"/>
                </a:cubicBezTo>
                <a:lnTo>
                  <a:pt x="448" y="306"/>
                </a:lnTo>
                <a:cubicBezTo>
                  <a:pt x="457" y="323"/>
                  <a:pt x="450" y="348"/>
                  <a:pt x="437" y="361"/>
                </a:cubicBezTo>
                <a:cubicBezTo>
                  <a:pt x="428" y="370"/>
                  <a:pt x="413" y="376"/>
                  <a:pt x="399" y="376"/>
                </a:cubicBezTo>
                <a:cubicBezTo>
                  <a:pt x="393" y="376"/>
                  <a:pt x="387" y="375"/>
                  <a:pt x="382" y="372"/>
                </a:cubicBezTo>
                <a:lnTo>
                  <a:pt x="357" y="397"/>
                </a:lnTo>
                <a:cubicBezTo>
                  <a:pt x="323" y="432"/>
                  <a:pt x="323" y="488"/>
                  <a:pt x="357" y="523"/>
                </a:cubicBezTo>
                <a:lnTo>
                  <a:pt x="362" y="527"/>
                </a:lnTo>
                <a:lnTo>
                  <a:pt x="143" y="746"/>
                </a:lnTo>
                <a:lnTo>
                  <a:pt x="85" y="768"/>
                </a:lnTo>
                <a:lnTo>
                  <a:pt x="0" y="889"/>
                </a:lnTo>
                <a:lnTo>
                  <a:pt x="55" y="944"/>
                </a:lnTo>
                <a:lnTo>
                  <a:pt x="176" y="859"/>
                </a:lnTo>
                <a:lnTo>
                  <a:pt x="198" y="800"/>
                </a:lnTo>
                <a:lnTo>
                  <a:pt x="416" y="582"/>
                </a:lnTo>
                <a:lnTo>
                  <a:pt x="423" y="588"/>
                </a:lnTo>
                <a:cubicBezTo>
                  <a:pt x="440" y="606"/>
                  <a:pt x="463" y="614"/>
                  <a:pt x="486" y="614"/>
                </a:cubicBezTo>
                <a:cubicBezTo>
                  <a:pt x="509" y="614"/>
                  <a:pt x="531" y="606"/>
                  <a:pt x="549" y="588"/>
                </a:cubicBezTo>
                <a:lnTo>
                  <a:pt x="574" y="564"/>
                </a:lnTo>
                <a:cubicBezTo>
                  <a:pt x="565" y="547"/>
                  <a:pt x="572" y="522"/>
                  <a:pt x="585" y="509"/>
                </a:cubicBezTo>
                <a:cubicBezTo>
                  <a:pt x="594" y="500"/>
                  <a:pt x="609" y="494"/>
                  <a:pt x="622" y="494"/>
                </a:cubicBezTo>
                <a:cubicBezTo>
                  <a:pt x="629" y="494"/>
                  <a:pt x="634" y="495"/>
                  <a:pt x="639" y="498"/>
                </a:cubicBezTo>
                <a:lnTo>
                  <a:pt x="920" y="217"/>
                </a:lnTo>
                <a:cubicBezTo>
                  <a:pt x="954" y="183"/>
                  <a:pt x="954" y="126"/>
                  <a:pt x="920" y="91"/>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Oval 39"/>
          <p:cNvSpPr>
            <a:spLocks noChangeAspect="1" noChangeArrowheads="1"/>
          </p:cNvSpPr>
          <p:nvPr/>
        </p:nvSpPr>
        <p:spPr bwMode="auto">
          <a:xfrm>
            <a:off x="3841073" y="4855188"/>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7" name="Oval 40"/>
          <p:cNvSpPr>
            <a:spLocks noChangeAspect="1" noChangeArrowheads="1"/>
          </p:cNvSpPr>
          <p:nvPr/>
        </p:nvSpPr>
        <p:spPr bwMode="auto">
          <a:xfrm>
            <a:off x="3841073" y="5342357"/>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8" name="Oval 41"/>
          <p:cNvSpPr>
            <a:spLocks noChangeAspect="1" noChangeArrowheads="1"/>
          </p:cNvSpPr>
          <p:nvPr/>
        </p:nvSpPr>
        <p:spPr bwMode="auto">
          <a:xfrm>
            <a:off x="3841073" y="5785241"/>
            <a:ext cx="216000" cy="216000"/>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9" name="Oval 42"/>
          <p:cNvSpPr>
            <a:spLocks noChangeAspect="1" noChangeArrowheads="1"/>
          </p:cNvSpPr>
          <p:nvPr/>
        </p:nvSpPr>
        <p:spPr bwMode="auto">
          <a:xfrm>
            <a:off x="6494611" y="4855188"/>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0" name="TextBox 19"/>
          <p:cNvSpPr txBox="1"/>
          <p:nvPr/>
        </p:nvSpPr>
        <p:spPr>
          <a:xfrm>
            <a:off x="4204290"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产品形式</a:t>
            </a:r>
            <a:endParaRPr lang="zh-CN" altLang="en-US" sz="2000" dirty="0">
              <a:solidFill>
                <a:schemeClr val="accent2"/>
              </a:solidFill>
              <a:latin typeface="+mn-ea"/>
              <a:ea typeface="+mn-ea"/>
            </a:endParaRPr>
          </a:p>
        </p:txBody>
      </p:sp>
      <p:sp>
        <p:nvSpPr>
          <p:cNvPr id="21" name="TextBox 20"/>
          <p:cNvSpPr txBox="1"/>
          <p:nvPr/>
        </p:nvSpPr>
        <p:spPr>
          <a:xfrm>
            <a:off x="4204290" y="5250915"/>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产品思路</a:t>
            </a:r>
            <a:endParaRPr lang="zh-CN" altLang="en-US" sz="2000" dirty="0">
              <a:solidFill>
                <a:schemeClr val="accent2"/>
              </a:solidFill>
              <a:latin typeface="+mn-ea"/>
              <a:ea typeface="+mn-ea"/>
            </a:endParaRPr>
          </a:p>
        </p:txBody>
      </p:sp>
      <p:sp>
        <p:nvSpPr>
          <p:cNvPr id="22" name="TextBox 21"/>
          <p:cNvSpPr txBox="1"/>
          <p:nvPr/>
        </p:nvSpPr>
        <p:spPr>
          <a:xfrm>
            <a:off x="4204290" y="5593672"/>
            <a:ext cx="2264889" cy="499624"/>
          </a:xfrm>
          <a:prstGeom prst="rect">
            <a:avLst/>
          </a:prstGeom>
          <a:noFill/>
        </p:spPr>
        <p:txBody>
          <a:bodyPr wrap="square" rtlCol="0">
            <a:spAutoFit/>
          </a:bodyPr>
          <a:lstStyle>
            <a:defPPr>
              <a:defRPr lang="zh-CN"/>
            </a:defPPr>
            <a:lvl1pPr>
              <a:lnSpc>
                <a:spcPct val="150000"/>
              </a:lnSpc>
              <a:defRPr>
                <a:solidFill>
                  <a:schemeClr val="accent1"/>
                </a:solidFill>
                <a:latin typeface="+mn-ea"/>
                <a:ea typeface="+mn-ea"/>
              </a:defRPr>
            </a:lvl1pPr>
          </a:lstStyle>
          <a:p>
            <a:r>
              <a:rPr lang="zh-CN" altLang="en-US" sz="2000" dirty="0">
                <a:solidFill>
                  <a:schemeClr val="accent2"/>
                </a:solidFill>
              </a:rPr>
              <a:t>成本分析</a:t>
            </a:r>
            <a:endParaRPr lang="zh-CN" altLang="en-US" sz="2000" dirty="0">
              <a:solidFill>
                <a:schemeClr val="accent2"/>
              </a:solidFill>
            </a:endParaRPr>
          </a:p>
        </p:txBody>
      </p:sp>
      <p:sp>
        <p:nvSpPr>
          <p:cNvPr id="24" name="Oval 42"/>
          <p:cNvSpPr>
            <a:spLocks noChangeAspect="1" noChangeArrowheads="1"/>
          </p:cNvSpPr>
          <p:nvPr/>
        </p:nvSpPr>
        <p:spPr bwMode="auto">
          <a:xfrm>
            <a:off x="6494611" y="5342357"/>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5" name="TextBox 24"/>
          <p:cNvSpPr txBox="1"/>
          <p:nvPr/>
        </p:nvSpPr>
        <p:spPr>
          <a:xfrm>
            <a:off x="6857828"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产品吸引力</a:t>
            </a:r>
            <a:endParaRPr lang="zh-CN" altLang="en-US" sz="2000" dirty="0">
              <a:solidFill>
                <a:schemeClr val="accent2"/>
              </a:solidFill>
              <a:latin typeface="+mn-ea"/>
              <a:ea typeface="+mn-ea"/>
            </a:endParaRPr>
          </a:p>
        </p:txBody>
      </p:sp>
      <p:sp>
        <p:nvSpPr>
          <p:cNvPr id="26" name="Oval 42"/>
          <p:cNvSpPr>
            <a:spLocks noChangeAspect="1" noChangeArrowheads="1"/>
          </p:cNvSpPr>
          <p:nvPr/>
        </p:nvSpPr>
        <p:spPr bwMode="auto">
          <a:xfrm>
            <a:off x="6494611" y="5784628"/>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7" name="TextBox 26"/>
          <p:cNvSpPr txBox="1"/>
          <p:nvPr/>
        </p:nvSpPr>
        <p:spPr>
          <a:xfrm>
            <a:off x="6857828" y="5250915"/>
            <a:ext cx="2264889" cy="400110"/>
          </a:xfrm>
          <a:prstGeom prst="rect">
            <a:avLst/>
          </a:prstGeom>
          <a:noFill/>
        </p:spPr>
        <p:txBody>
          <a:bodyPr wrap="square" rtlCol="0">
            <a:spAutoFit/>
          </a:bodyPr>
          <a:lstStyle/>
          <a:p>
            <a:r>
              <a:rPr lang="zh-CN" altLang="en-US" sz="2000" dirty="0">
                <a:solidFill>
                  <a:schemeClr val="accent2"/>
                </a:solidFill>
                <a:latin typeface="+mn-ea"/>
                <a:ea typeface="+mn-ea"/>
              </a:rPr>
              <a:t>网络营销方案</a:t>
            </a:r>
            <a:endParaRPr lang="zh-CN" altLang="en-US" sz="2000" dirty="0">
              <a:solidFill>
                <a:schemeClr val="accent2"/>
              </a:solidFill>
              <a:latin typeface="+mn-ea"/>
              <a:ea typeface="+mn-ea"/>
            </a:endParaRPr>
          </a:p>
        </p:txBody>
      </p:sp>
    </p:spTree>
  </p:cSld>
  <p:clrMapOvr>
    <a:masterClrMapping/>
  </p:clrMapOvr>
  <p:transition spd="slow" advTm="5219"/>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3.1 </a:t>
            </a:r>
            <a:r>
              <a:rPr lang="zh-CN" altLang="en-US" sz="2800" dirty="0">
                <a:solidFill>
                  <a:schemeClr val="accent2"/>
                </a:solidFill>
                <a:latin typeface="微软雅黑" panose="020B0503020204020204" pitchFamily="34" charset="-122"/>
                <a:ea typeface="微软雅黑" panose="020B0503020204020204" pitchFamily="34" charset="-122"/>
              </a:rPr>
              <a:t>产品形式</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 </a:t>
            </a:r>
            <a:r>
              <a:rPr lang="en-US" altLang="zh-CN" dirty="0">
                <a:solidFill>
                  <a:schemeClr val="accent2"/>
                </a:solidFill>
              </a:rPr>
              <a:t>3 </a:t>
            </a:r>
            <a:endParaRPr lang="zh-CN" altLang="en-US" dirty="0">
              <a:solidFill>
                <a:schemeClr val="accent2"/>
              </a:solidFill>
            </a:endParaRPr>
          </a:p>
        </p:txBody>
      </p:sp>
      <p:sp>
        <p:nvSpPr>
          <p:cNvPr id="18" name="矩形 83"/>
          <p:cNvSpPr>
            <a:spLocks noChangeArrowheads="1"/>
          </p:cNvSpPr>
          <p:nvPr/>
        </p:nvSpPr>
        <p:spPr bwMode="auto">
          <a:xfrm>
            <a:off x="1288918" y="4350505"/>
            <a:ext cx="9670233" cy="2117583"/>
          </a:xfrm>
          <a:prstGeom prst="rect">
            <a:avLst/>
          </a:prstGeom>
          <a:solidFill>
            <a:srgbClr val="F2F2F2"/>
          </a:solidFill>
          <a:ln w="9525" cmpd="sng">
            <a:solidFill>
              <a:schemeClr val="accent1"/>
            </a:solidFill>
            <a:miter lim="800000"/>
          </a:ln>
        </p:spPr>
        <p:txBody>
          <a:bodyPr/>
          <a:lstStyle/>
          <a:p>
            <a:endParaRPr lang="zh-CN" altLang="en-US"/>
          </a:p>
        </p:txBody>
      </p:sp>
      <p:sp>
        <p:nvSpPr>
          <p:cNvPr id="19" name="TextBox 84"/>
          <p:cNvSpPr txBox="1">
            <a:spLocks noChangeArrowheads="1"/>
          </p:cNvSpPr>
          <p:nvPr/>
        </p:nvSpPr>
        <p:spPr bwMode="auto">
          <a:xfrm>
            <a:off x="1528550" y="4517535"/>
            <a:ext cx="924701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自主知识产权的基于</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scratch</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模式的便携编程</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APP</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，可安装在手机</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/PAD</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上，通过拖拽和点击即可完成课程的制作，发布，交流</a:t>
            </a:r>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通过</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PC</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浏览器登陆官方网站，可以通过视频，学习项目制作方法</a:t>
            </a:r>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所有的课程以游戏开发的形式展开，寓教于乐</a:t>
            </a:r>
            <a:endPar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Freeform 12"/>
          <p:cNvSpPr/>
          <p:nvPr/>
        </p:nvSpPr>
        <p:spPr bwMode="auto">
          <a:xfrm>
            <a:off x="1214305" y="420445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12"/>
          <p:cNvSpPr/>
          <p:nvPr/>
        </p:nvSpPr>
        <p:spPr bwMode="auto">
          <a:xfrm flipH="1" flipV="1">
            <a:off x="10511242" y="600668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TextBox 23"/>
          <p:cNvSpPr txBox="1"/>
          <p:nvPr/>
        </p:nvSpPr>
        <p:spPr>
          <a:xfrm>
            <a:off x="9387091" y="1405225"/>
            <a:ext cx="2399921" cy="1015663"/>
          </a:xfrm>
          <a:prstGeom prst="rect">
            <a:avLst/>
          </a:prstGeom>
          <a:noFill/>
        </p:spPr>
        <p:txBody>
          <a:bodyPr wrap="square" rtlCol="0">
            <a:spAutoFit/>
          </a:bodyPr>
          <a:lstStyle/>
          <a:p>
            <a:r>
              <a:rPr lang="zh-CN" altLang="en-US" sz="2000" b="1" dirty="0">
                <a:solidFill>
                  <a:schemeClr val="accent1"/>
                </a:solidFill>
                <a:latin typeface="+mj-ea"/>
                <a:ea typeface="+mj-ea"/>
              </a:rPr>
              <a:t>开发团队开发课程，包括教学视频，项目素材，专属框架</a:t>
            </a:r>
            <a:endParaRPr lang="zh-CN" altLang="en-US" sz="2000" b="1" dirty="0">
              <a:solidFill>
                <a:schemeClr val="accent1"/>
              </a:solidFill>
              <a:latin typeface="+mj-ea"/>
              <a:ea typeface="+mj-ea"/>
            </a:endParaRPr>
          </a:p>
        </p:txBody>
      </p:sp>
      <p:sp>
        <p:nvSpPr>
          <p:cNvPr id="25" name="TextBox 24"/>
          <p:cNvSpPr txBox="1"/>
          <p:nvPr/>
        </p:nvSpPr>
        <p:spPr>
          <a:xfrm>
            <a:off x="498907" y="1605280"/>
            <a:ext cx="1783050" cy="1015663"/>
          </a:xfrm>
          <a:prstGeom prst="rect">
            <a:avLst/>
          </a:prstGeom>
          <a:noFill/>
        </p:spPr>
        <p:txBody>
          <a:bodyPr wrap="square" rtlCol="0">
            <a:spAutoFit/>
          </a:bodyPr>
          <a:lstStyle/>
          <a:p>
            <a:r>
              <a:rPr lang="zh-CN" altLang="en-US" sz="2000" b="1" dirty="0">
                <a:solidFill>
                  <a:schemeClr val="accent1"/>
                </a:solidFill>
                <a:latin typeface="+mj-ea"/>
                <a:ea typeface="+mj-ea"/>
              </a:rPr>
              <a:t>学生通过</a:t>
            </a:r>
            <a:r>
              <a:rPr lang="en-US" altLang="zh-CN" sz="2000" b="1" dirty="0">
                <a:solidFill>
                  <a:schemeClr val="accent1"/>
                </a:solidFill>
                <a:latin typeface="+mj-ea"/>
                <a:ea typeface="+mj-ea"/>
              </a:rPr>
              <a:t>APP</a:t>
            </a:r>
            <a:r>
              <a:rPr lang="zh-CN" altLang="en-US" sz="2000" b="1" dirty="0">
                <a:solidFill>
                  <a:schemeClr val="accent1"/>
                </a:solidFill>
                <a:latin typeface="+mj-ea"/>
                <a:ea typeface="+mj-ea"/>
              </a:rPr>
              <a:t>完成课程项目制作</a:t>
            </a:r>
            <a:endParaRPr lang="zh-CN" altLang="en-US" sz="2000" b="1" dirty="0">
              <a:solidFill>
                <a:schemeClr val="accent1"/>
              </a:solidFill>
              <a:latin typeface="+mj-ea"/>
              <a:ea typeface="+mj-ea"/>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25973" y="634689"/>
            <a:ext cx="6919150" cy="3646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3.2 </a:t>
            </a:r>
            <a:r>
              <a:rPr lang="zh-CN" altLang="en-US" sz="2800" dirty="0">
                <a:solidFill>
                  <a:schemeClr val="accent2"/>
                </a:solidFill>
                <a:latin typeface="微软雅黑" panose="020B0503020204020204" pitchFamily="34" charset="-122"/>
                <a:ea typeface="微软雅黑" panose="020B0503020204020204" pitchFamily="34" charset="-122"/>
              </a:rPr>
              <a:t>产品吸引力</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3</a:t>
            </a:r>
            <a:endParaRPr lang="zh-CN" altLang="en-US" dirty="0">
              <a:solidFill>
                <a:schemeClr val="accent2"/>
              </a:solidFill>
            </a:endParaRPr>
          </a:p>
        </p:txBody>
      </p:sp>
      <p:sp>
        <p:nvSpPr>
          <p:cNvPr id="17" name="Rectangle 18"/>
          <p:cNvSpPr>
            <a:spLocks noChangeArrowheads="1"/>
          </p:cNvSpPr>
          <p:nvPr/>
        </p:nvSpPr>
        <p:spPr bwMode="auto">
          <a:xfrm>
            <a:off x="7137779" y="995363"/>
            <a:ext cx="4204909" cy="5370513"/>
          </a:xfrm>
          <a:prstGeom prst="rect">
            <a:avLst/>
          </a:prstGeom>
          <a:blipFill>
            <a:blip r:embed="rId1"/>
            <a:stretch>
              <a:fillRect/>
            </a:stretch>
          </a:blipFill>
          <a:ln>
            <a:noFill/>
          </a:ln>
        </p:spPr>
        <p:txBody>
          <a:bodyPr vert="horz" wrap="square" lIns="91440" tIns="45720" rIns="91440" bIns="45720" numCol="1" anchor="t" anchorCtr="0" compatLnSpc="1"/>
          <a:lstStyle/>
          <a:p>
            <a:endParaRPr lang="zh-CN" altLang="en-US"/>
          </a:p>
        </p:txBody>
      </p:sp>
      <p:sp>
        <p:nvSpPr>
          <p:cNvPr id="19" name="Rectangle 15"/>
          <p:cNvSpPr>
            <a:spLocks noChangeArrowheads="1"/>
          </p:cNvSpPr>
          <p:nvPr/>
        </p:nvSpPr>
        <p:spPr bwMode="auto">
          <a:xfrm>
            <a:off x="923925" y="5030788"/>
            <a:ext cx="6110560" cy="1366838"/>
          </a:xfrm>
          <a:prstGeom prst="rect">
            <a:avLst/>
          </a:pr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22" name="Rectangle 11"/>
          <p:cNvSpPr>
            <a:spLocks noChangeArrowheads="1"/>
          </p:cNvSpPr>
          <p:nvPr/>
        </p:nvSpPr>
        <p:spPr bwMode="auto">
          <a:xfrm>
            <a:off x="923925" y="3152775"/>
            <a:ext cx="6110560" cy="1498033"/>
          </a:xfrm>
          <a:prstGeom prst="rect">
            <a:avLst/>
          </a:pr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25" name="Rectangle 8"/>
          <p:cNvSpPr>
            <a:spLocks noChangeArrowheads="1"/>
          </p:cNvSpPr>
          <p:nvPr/>
        </p:nvSpPr>
        <p:spPr bwMode="auto">
          <a:xfrm>
            <a:off x="923925" y="977901"/>
            <a:ext cx="6110560" cy="1779588"/>
          </a:xfrm>
          <a:prstGeom prst="rect">
            <a:avLst/>
          </a:pr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27" name="Freeform 6"/>
          <p:cNvSpPr/>
          <p:nvPr/>
        </p:nvSpPr>
        <p:spPr bwMode="auto">
          <a:xfrm>
            <a:off x="841375" y="2901530"/>
            <a:ext cx="82550" cy="545253"/>
          </a:xfrm>
          <a:custGeom>
            <a:avLst/>
            <a:gdLst>
              <a:gd name="T0" fmla="*/ 0 w 102"/>
              <a:gd name="T1" fmla="*/ 0 h 474"/>
              <a:gd name="T2" fmla="*/ 102 w 102"/>
              <a:gd name="T3" fmla="*/ 108 h 474"/>
              <a:gd name="T4" fmla="*/ 102 w 102"/>
              <a:gd name="T5" fmla="*/ 474 h 474"/>
              <a:gd name="T6" fmla="*/ 0 w 102"/>
              <a:gd name="T7" fmla="*/ 366 h 474"/>
              <a:gd name="T8" fmla="*/ 0 w 102"/>
              <a:gd name="T9" fmla="*/ 0 h 474"/>
            </a:gdLst>
            <a:ahLst/>
            <a:cxnLst>
              <a:cxn ang="0">
                <a:pos x="T0" y="T1"/>
              </a:cxn>
              <a:cxn ang="0">
                <a:pos x="T2" y="T3"/>
              </a:cxn>
              <a:cxn ang="0">
                <a:pos x="T4" y="T5"/>
              </a:cxn>
              <a:cxn ang="0">
                <a:pos x="T6" y="T7"/>
              </a:cxn>
              <a:cxn ang="0">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8" name="Freeform 7"/>
          <p:cNvSpPr/>
          <p:nvPr/>
        </p:nvSpPr>
        <p:spPr bwMode="auto">
          <a:xfrm>
            <a:off x="841375" y="746735"/>
            <a:ext cx="82550" cy="547514"/>
          </a:xfrm>
          <a:custGeom>
            <a:avLst/>
            <a:gdLst>
              <a:gd name="T0" fmla="*/ 0 w 102"/>
              <a:gd name="T1" fmla="*/ 0 h 474"/>
              <a:gd name="T2" fmla="*/ 102 w 102"/>
              <a:gd name="T3" fmla="*/ 108 h 474"/>
              <a:gd name="T4" fmla="*/ 102 w 102"/>
              <a:gd name="T5" fmla="*/ 474 h 474"/>
              <a:gd name="T6" fmla="*/ 0 w 102"/>
              <a:gd name="T7" fmla="*/ 366 h 474"/>
              <a:gd name="T8" fmla="*/ 0 w 102"/>
              <a:gd name="T9" fmla="*/ 0 h 474"/>
            </a:gdLst>
            <a:ahLst/>
            <a:cxnLst>
              <a:cxn ang="0">
                <a:pos x="T0" y="T1"/>
              </a:cxn>
              <a:cxn ang="0">
                <a:pos x="T2" y="T3"/>
              </a:cxn>
              <a:cxn ang="0">
                <a:pos x="T4" y="T5"/>
              </a:cxn>
              <a:cxn ang="0">
                <a:pos x="T6" y="T7"/>
              </a:cxn>
              <a:cxn ang="0">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 name="Freeform 9"/>
          <p:cNvSpPr/>
          <p:nvPr/>
        </p:nvSpPr>
        <p:spPr bwMode="auto">
          <a:xfrm>
            <a:off x="841375" y="764275"/>
            <a:ext cx="2843521" cy="423080"/>
          </a:xfrm>
          <a:custGeom>
            <a:avLst/>
            <a:gdLst>
              <a:gd name="T0" fmla="*/ 0 w 2547"/>
              <a:gd name="T1" fmla="*/ 0 h 366"/>
              <a:gd name="T2" fmla="*/ 2547 w 2547"/>
              <a:gd name="T3" fmla="*/ 0 h 366"/>
              <a:gd name="T4" fmla="*/ 2400 w 2547"/>
              <a:gd name="T5" fmla="*/ 185 h 366"/>
              <a:gd name="T6" fmla="*/ 2547 w 2547"/>
              <a:gd name="T7" fmla="*/ 366 h 366"/>
              <a:gd name="T8" fmla="*/ 0 w 2547"/>
              <a:gd name="T9" fmla="*/ 366 h 366"/>
              <a:gd name="T10" fmla="*/ 0 w 2547"/>
              <a:gd name="T11" fmla="*/ 0 h 366"/>
            </a:gdLst>
            <a:ahLst/>
            <a:cxnLst>
              <a:cxn ang="0">
                <a:pos x="T0" y="T1"/>
              </a:cxn>
              <a:cxn ang="0">
                <a:pos x="T2" y="T3"/>
              </a:cxn>
              <a:cxn ang="0">
                <a:pos x="T4" y="T5"/>
              </a:cxn>
              <a:cxn ang="0">
                <a:pos x="T6" y="T7"/>
              </a:cxn>
              <a:cxn ang="0">
                <a:pos x="T8" y="T9"/>
              </a:cxn>
              <a:cxn ang="0">
                <a:pos x="T10" y="T11"/>
              </a:cxn>
            </a:cxnLst>
            <a:rect l="0" t="0" r="r" b="b"/>
            <a:pathLst>
              <a:path w="2547" h="366">
                <a:moveTo>
                  <a:pt x="0" y="0"/>
                </a:moveTo>
                <a:lnTo>
                  <a:pt x="2547" y="0"/>
                </a:lnTo>
                <a:lnTo>
                  <a:pt x="2400" y="185"/>
                </a:lnTo>
                <a:lnTo>
                  <a:pt x="2547" y="366"/>
                </a:lnTo>
                <a:lnTo>
                  <a:pt x="0" y="366"/>
                </a:lnTo>
                <a:lnTo>
                  <a:pt x="0"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0" name="Freeform 12"/>
          <p:cNvSpPr/>
          <p:nvPr/>
        </p:nvSpPr>
        <p:spPr bwMode="auto">
          <a:xfrm>
            <a:off x="841375" y="2919072"/>
            <a:ext cx="2957349" cy="420817"/>
          </a:xfrm>
          <a:custGeom>
            <a:avLst/>
            <a:gdLst>
              <a:gd name="T0" fmla="*/ 0 w 2649"/>
              <a:gd name="T1" fmla="*/ 0 h 366"/>
              <a:gd name="T2" fmla="*/ 2649 w 2649"/>
              <a:gd name="T3" fmla="*/ 0 h 366"/>
              <a:gd name="T4" fmla="*/ 2502 w 2649"/>
              <a:gd name="T5" fmla="*/ 186 h 366"/>
              <a:gd name="T6" fmla="*/ 2649 w 2649"/>
              <a:gd name="T7" fmla="*/ 366 h 366"/>
              <a:gd name="T8" fmla="*/ 0 w 2649"/>
              <a:gd name="T9" fmla="*/ 366 h 366"/>
              <a:gd name="T10" fmla="*/ 0 w 2649"/>
              <a:gd name="T11" fmla="*/ 0 h 366"/>
            </a:gdLst>
            <a:ahLst/>
            <a:cxnLst>
              <a:cxn ang="0">
                <a:pos x="T0" y="T1"/>
              </a:cxn>
              <a:cxn ang="0">
                <a:pos x="T2" y="T3"/>
              </a:cxn>
              <a:cxn ang="0">
                <a:pos x="T4" y="T5"/>
              </a:cxn>
              <a:cxn ang="0">
                <a:pos x="T6" y="T7"/>
              </a:cxn>
              <a:cxn ang="0">
                <a:pos x="T8" y="T9"/>
              </a:cxn>
              <a:cxn ang="0">
                <a:pos x="T10" y="T11"/>
              </a:cxn>
            </a:cxnLst>
            <a:rect l="0" t="0" r="r" b="b"/>
            <a:pathLst>
              <a:path w="2649" h="366">
                <a:moveTo>
                  <a:pt x="0" y="0"/>
                </a:moveTo>
                <a:lnTo>
                  <a:pt x="2649" y="0"/>
                </a:lnTo>
                <a:lnTo>
                  <a:pt x="2502" y="186"/>
                </a:lnTo>
                <a:lnTo>
                  <a:pt x="2649" y="366"/>
                </a:lnTo>
                <a:lnTo>
                  <a:pt x="0" y="366"/>
                </a:lnTo>
                <a:lnTo>
                  <a:pt x="0"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Freeform 14"/>
          <p:cNvSpPr/>
          <p:nvPr/>
        </p:nvSpPr>
        <p:spPr bwMode="auto">
          <a:xfrm>
            <a:off x="841375" y="4799940"/>
            <a:ext cx="82550" cy="545253"/>
          </a:xfrm>
          <a:custGeom>
            <a:avLst/>
            <a:gdLst>
              <a:gd name="T0" fmla="*/ 0 w 102"/>
              <a:gd name="T1" fmla="*/ 0 h 474"/>
              <a:gd name="T2" fmla="*/ 102 w 102"/>
              <a:gd name="T3" fmla="*/ 108 h 474"/>
              <a:gd name="T4" fmla="*/ 102 w 102"/>
              <a:gd name="T5" fmla="*/ 474 h 474"/>
              <a:gd name="T6" fmla="*/ 0 w 102"/>
              <a:gd name="T7" fmla="*/ 366 h 474"/>
              <a:gd name="T8" fmla="*/ 0 w 102"/>
              <a:gd name="T9" fmla="*/ 0 h 474"/>
            </a:gdLst>
            <a:ahLst/>
            <a:cxnLst>
              <a:cxn ang="0">
                <a:pos x="T0" y="T1"/>
              </a:cxn>
              <a:cxn ang="0">
                <a:pos x="T2" y="T3"/>
              </a:cxn>
              <a:cxn ang="0">
                <a:pos x="T4" y="T5"/>
              </a:cxn>
              <a:cxn ang="0">
                <a:pos x="T6" y="T7"/>
              </a:cxn>
              <a:cxn ang="0">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2" name="Freeform 16"/>
          <p:cNvSpPr/>
          <p:nvPr/>
        </p:nvSpPr>
        <p:spPr bwMode="auto">
          <a:xfrm>
            <a:off x="841375" y="4817482"/>
            <a:ext cx="2957349" cy="420817"/>
          </a:xfrm>
          <a:custGeom>
            <a:avLst/>
            <a:gdLst>
              <a:gd name="T0" fmla="*/ 0 w 2649"/>
              <a:gd name="T1" fmla="*/ 0 h 366"/>
              <a:gd name="T2" fmla="*/ 2649 w 2649"/>
              <a:gd name="T3" fmla="*/ 0 h 366"/>
              <a:gd name="T4" fmla="*/ 2502 w 2649"/>
              <a:gd name="T5" fmla="*/ 186 h 366"/>
              <a:gd name="T6" fmla="*/ 2649 w 2649"/>
              <a:gd name="T7" fmla="*/ 366 h 366"/>
              <a:gd name="T8" fmla="*/ 0 w 2649"/>
              <a:gd name="T9" fmla="*/ 366 h 366"/>
              <a:gd name="T10" fmla="*/ 0 w 2649"/>
              <a:gd name="T11" fmla="*/ 0 h 366"/>
            </a:gdLst>
            <a:ahLst/>
            <a:cxnLst>
              <a:cxn ang="0">
                <a:pos x="T0" y="T1"/>
              </a:cxn>
              <a:cxn ang="0">
                <a:pos x="T2" y="T3"/>
              </a:cxn>
              <a:cxn ang="0">
                <a:pos x="T4" y="T5"/>
              </a:cxn>
              <a:cxn ang="0">
                <a:pos x="T6" y="T7"/>
              </a:cxn>
              <a:cxn ang="0">
                <a:pos x="T8" y="T9"/>
              </a:cxn>
              <a:cxn ang="0">
                <a:pos x="T10" y="T11"/>
              </a:cxn>
            </a:cxnLst>
            <a:rect l="0" t="0" r="r" b="b"/>
            <a:pathLst>
              <a:path w="2649" h="366">
                <a:moveTo>
                  <a:pt x="0" y="0"/>
                </a:moveTo>
                <a:lnTo>
                  <a:pt x="2649" y="0"/>
                </a:lnTo>
                <a:lnTo>
                  <a:pt x="2502" y="186"/>
                </a:lnTo>
                <a:lnTo>
                  <a:pt x="2649" y="366"/>
                </a:lnTo>
                <a:lnTo>
                  <a:pt x="0" y="366"/>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3" name="TextBox 32"/>
          <p:cNvSpPr txBox="1"/>
          <p:nvPr/>
        </p:nvSpPr>
        <p:spPr>
          <a:xfrm>
            <a:off x="923925" y="764704"/>
            <a:ext cx="2492990" cy="400110"/>
          </a:xfrm>
          <a:prstGeom prst="rect">
            <a:avLst/>
          </a:prstGeom>
          <a:noFill/>
        </p:spPr>
        <p:txBody>
          <a:bodyPr wrap="none" rtlCol="0">
            <a:spAutoFit/>
          </a:bodyPr>
          <a:lstStyle/>
          <a:p>
            <a:r>
              <a:rPr lang="zh-CN" altLang="en-US" sz="2000" b="1" dirty="0">
                <a:solidFill>
                  <a:schemeClr val="accent2"/>
                </a:solidFill>
                <a:latin typeface="+mj-ea"/>
                <a:ea typeface="+mj-ea"/>
              </a:rPr>
              <a:t>收费和免费课程并重</a:t>
            </a:r>
            <a:endParaRPr lang="zh-CN" altLang="en-US" sz="2000" b="1" dirty="0">
              <a:solidFill>
                <a:schemeClr val="accent2"/>
              </a:solidFill>
              <a:latin typeface="+mj-ea"/>
              <a:ea typeface="+mj-ea"/>
            </a:endParaRPr>
          </a:p>
        </p:txBody>
      </p:sp>
      <p:sp>
        <p:nvSpPr>
          <p:cNvPr id="34" name="TextBox 33"/>
          <p:cNvSpPr txBox="1"/>
          <p:nvPr/>
        </p:nvSpPr>
        <p:spPr>
          <a:xfrm>
            <a:off x="923925" y="2952988"/>
            <a:ext cx="1467068" cy="400110"/>
          </a:xfrm>
          <a:prstGeom prst="rect">
            <a:avLst/>
          </a:prstGeom>
          <a:noFill/>
        </p:spPr>
        <p:txBody>
          <a:bodyPr wrap="none" rtlCol="0">
            <a:spAutoFit/>
          </a:bodyPr>
          <a:lstStyle/>
          <a:p>
            <a:r>
              <a:rPr lang="zh-CN" altLang="en-US" sz="2000" b="1" dirty="0">
                <a:solidFill>
                  <a:schemeClr val="accent2"/>
                </a:solidFill>
                <a:latin typeface="+mj-ea"/>
                <a:ea typeface="+mj-ea"/>
              </a:rPr>
              <a:t>社区化运营</a:t>
            </a:r>
            <a:endParaRPr lang="zh-CN" altLang="en-US" sz="2000" b="1" dirty="0">
              <a:solidFill>
                <a:schemeClr val="accent2"/>
              </a:solidFill>
              <a:latin typeface="+mj-ea"/>
              <a:ea typeface="+mj-ea"/>
            </a:endParaRPr>
          </a:p>
        </p:txBody>
      </p:sp>
      <p:sp>
        <p:nvSpPr>
          <p:cNvPr id="35" name="TextBox 34"/>
          <p:cNvSpPr txBox="1"/>
          <p:nvPr/>
        </p:nvSpPr>
        <p:spPr>
          <a:xfrm>
            <a:off x="923925" y="4838095"/>
            <a:ext cx="1467068" cy="400110"/>
          </a:xfrm>
          <a:prstGeom prst="rect">
            <a:avLst/>
          </a:prstGeom>
          <a:noFill/>
        </p:spPr>
        <p:txBody>
          <a:bodyPr wrap="none" rtlCol="0">
            <a:spAutoFit/>
          </a:bodyPr>
          <a:lstStyle/>
          <a:p>
            <a:r>
              <a:rPr lang="zh-CN" altLang="en-US" sz="2000" b="1" dirty="0">
                <a:solidFill>
                  <a:schemeClr val="accent2"/>
                </a:solidFill>
                <a:latin typeface="+mj-ea"/>
                <a:ea typeface="+mj-ea"/>
              </a:rPr>
              <a:t>知识树系统</a:t>
            </a:r>
            <a:endParaRPr lang="zh-CN" altLang="en-US" sz="2000" b="1" dirty="0">
              <a:solidFill>
                <a:schemeClr val="accent2"/>
              </a:solidFill>
              <a:latin typeface="+mj-ea"/>
              <a:ea typeface="+mj-ea"/>
            </a:endParaRPr>
          </a:p>
        </p:txBody>
      </p:sp>
      <p:sp>
        <p:nvSpPr>
          <p:cNvPr id="36" name="TextBox 35"/>
          <p:cNvSpPr txBox="1"/>
          <p:nvPr/>
        </p:nvSpPr>
        <p:spPr>
          <a:xfrm>
            <a:off x="1244255" y="1294249"/>
            <a:ext cx="5577072" cy="1200329"/>
          </a:xfrm>
          <a:prstGeom prst="rect">
            <a:avLst/>
          </a:prstGeom>
          <a:noFill/>
        </p:spPr>
        <p:txBody>
          <a:bodyPr wrap="square" rtlCol="0">
            <a:spAutoFit/>
          </a:bodyPr>
          <a:lstStyle/>
          <a:p>
            <a:r>
              <a:rPr lang="zh-CN" altLang="en-US" dirty="0">
                <a:solidFill>
                  <a:schemeClr val="accent1"/>
                </a:solidFill>
                <a:latin typeface="+mn-ea"/>
                <a:ea typeface="+mn-ea"/>
              </a:rPr>
              <a:t>大量的免费课程可以帮助产品吸引人气，得到足够反馈，形成讨论社群，从而增加收费课程的转化率。后期可以和广告商合作，通过在课程素材中植入广告的形式，提升免费课程的质量。</a:t>
            </a:r>
            <a:endParaRPr lang="zh-CN" altLang="en-US" dirty="0">
              <a:solidFill>
                <a:schemeClr val="accent1"/>
              </a:solidFill>
              <a:latin typeface="+mn-ea"/>
              <a:ea typeface="+mn-ea"/>
            </a:endParaRPr>
          </a:p>
        </p:txBody>
      </p:sp>
      <p:sp>
        <p:nvSpPr>
          <p:cNvPr id="37" name="TextBox 36"/>
          <p:cNvSpPr txBox="1"/>
          <p:nvPr/>
        </p:nvSpPr>
        <p:spPr>
          <a:xfrm>
            <a:off x="1244255" y="3452807"/>
            <a:ext cx="5577072" cy="1200329"/>
          </a:xfrm>
          <a:prstGeom prst="rect">
            <a:avLst/>
          </a:prstGeom>
          <a:noFill/>
        </p:spPr>
        <p:txBody>
          <a:bodyPr wrap="square" rtlCol="0">
            <a:spAutoFit/>
          </a:bodyPr>
          <a:lstStyle/>
          <a:p>
            <a:r>
              <a:rPr lang="zh-CN" altLang="en-US" dirty="0">
                <a:solidFill>
                  <a:schemeClr val="accent1"/>
                </a:solidFill>
                <a:latin typeface="+mn-ea"/>
                <a:ea typeface="+mn-ea"/>
              </a:rPr>
              <a:t>通过排名，打榜等方式，打造金字塔型的交流社区，激发孩子和家长的参与热情，还可以允许非官方人员开发课程，经过审核后上线，销售后分成，提升课程质量和数量。</a:t>
            </a:r>
            <a:endParaRPr lang="zh-CN" altLang="en-US" dirty="0">
              <a:solidFill>
                <a:schemeClr val="accent1"/>
              </a:solidFill>
              <a:latin typeface="+mn-ea"/>
              <a:ea typeface="+mn-ea"/>
            </a:endParaRPr>
          </a:p>
        </p:txBody>
      </p:sp>
      <p:sp>
        <p:nvSpPr>
          <p:cNvPr id="38" name="TextBox 37"/>
          <p:cNvSpPr txBox="1"/>
          <p:nvPr/>
        </p:nvSpPr>
        <p:spPr>
          <a:xfrm>
            <a:off x="1244255" y="5325165"/>
            <a:ext cx="5577072" cy="923330"/>
          </a:xfrm>
          <a:prstGeom prst="rect">
            <a:avLst/>
          </a:prstGeom>
          <a:noFill/>
        </p:spPr>
        <p:txBody>
          <a:bodyPr wrap="square" rtlCol="0">
            <a:spAutoFit/>
          </a:bodyPr>
          <a:lstStyle/>
          <a:p>
            <a:r>
              <a:rPr lang="zh-CN" altLang="en-US" dirty="0">
                <a:solidFill>
                  <a:schemeClr val="accent1"/>
                </a:solidFill>
                <a:latin typeface="+mn-ea"/>
                <a:ea typeface="+mn-ea"/>
              </a:rPr>
              <a:t>为每个学员制定学习档案和知识树，帮助学员了解每个课程涉及的知识点，以及每个知识分支的课程代号，一方面更好地完善教育体系，另一方形成关联营销。</a:t>
            </a:r>
            <a:endParaRPr lang="zh-CN" altLang="en-US" dirty="0">
              <a:solidFill>
                <a:schemeClr val="accent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3.3 </a:t>
            </a:r>
            <a:r>
              <a:rPr lang="zh-CN" altLang="en-US" sz="2800" dirty="0">
                <a:solidFill>
                  <a:schemeClr val="accent2"/>
                </a:solidFill>
                <a:latin typeface="微软雅黑" panose="020B0503020204020204" pitchFamily="34" charset="-122"/>
                <a:ea typeface="微软雅黑" panose="020B0503020204020204" pitchFamily="34" charset="-122"/>
              </a:rPr>
              <a:t>产品思路</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 </a:t>
            </a:r>
            <a:r>
              <a:rPr lang="en-US" altLang="zh-CN" dirty="0">
                <a:solidFill>
                  <a:schemeClr val="accent2"/>
                </a:solidFill>
              </a:rPr>
              <a:t>3 </a:t>
            </a:r>
            <a:endParaRPr lang="zh-CN" altLang="en-US" dirty="0">
              <a:solidFill>
                <a:schemeClr val="accent2"/>
              </a:solidFill>
            </a:endParaRPr>
          </a:p>
        </p:txBody>
      </p:sp>
      <p:sp>
        <p:nvSpPr>
          <p:cNvPr id="5" name="Freeform 6"/>
          <p:cNvSpPr/>
          <p:nvPr/>
        </p:nvSpPr>
        <p:spPr bwMode="auto">
          <a:xfrm>
            <a:off x="715963" y="2284413"/>
            <a:ext cx="2693988" cy="2995613"/>
          </a:xfrm>
          <a:custGeom>
            <a:avLst/>
            <a:gdLst>
              <a:gd name="T0" fmla="*/ 2033 w 3659"/>
              <a:gd name="T1" fmla="*/ 0 h 4065"/>
              <a:gd name="T2" fmla="*/ 3659 w 3659"/>
              <a:gd name="T3" fmla="*/ 813 h 4065"/>
              <a:gd name="T4" fmla="*/ 3276 w 3659"/>
              <a:gd name="T5" fmla="*/ 2033 h 4065"/>
              <a:gd name="T6" fmla="*/ 3659 w 3659"/>
              <a:gd name="T7" fmla="*/ 3252 h 4065"/>
              <a:gd name="T8" fmla="*/ 2033 w 3659"/>
              <a:gd name="T9" fmla="*/ 4065 h 4065"/>
              <a:gd name="T10" fmla="*/ 0 w 3659"/>
              <a:gd name="T11" fmla="*/ 2033 h 4065"/>
              <a:gd name="T12" fmla="*/ 2033 w 3659"/>
              <a:gd name="T13" fmla="*/ 0 h 4065"/>
            </a:gdLst>
            <a:ahLst/>
            <a:cxnLst>
              <a:cxn ang="0">
                <a:pos x="T0" y="T1"/>
              </a:cxn>
              <a:cxn ang="0">
                <a:pos x="T2" y="T3"/>
              </a:cxn>
              <a:cxn ang="0">
                <a:pos x="T4" y="T5"/>
              </a:cxn>
              <a:cxn ang="0">
                <a:pos x="T6" y="T7"/>
              </a:cxn>
              <a:cxn ang="0">
                <a:pos x="T8" y="T9"/>
              </a:cxn>
              <a:cxn ang="0">
                <a:pos x="T10" y="T11"/>
              </a:cxn>
              <a:cxn ang="0">
                <a:pos x="T12" y="T13"/>
              </a:cxn>
            </a:cxnLst>
            <a:rect l="0" t="0" r="r" b="b"/>
            <a:pathLst>
              <a:path w="3659" h="4065">
                <a:moveTo>
                  <a:pt x="2033" y="0"/>
                </a:moveTo>
                <a:cubicBezTo>
                  <a:pt x="2698" y="0"/>
                  <a:pt x="3288" y="319"/>
                  <a:pt x="3659" y="813"/>
                </a:cubicBezTo>
                <a:cubicBezTo>
                  <a:pt x="3417" y="1159"/>
                  <a:pt x="3276" y="1579"/>
                  <a:pt x="3276" y="2033"/>
                </a:cubicBezTo>
                <a:cubicBezTo>
                  <a:pt x="3276" y="2486"/>
                  <a:pt x="3417" y="2907"/>
                  <a:pt x="3659" y="3252"/>
                </a:cubicBezTo>
                <a:cubicBezTo>
                  <a:pt x="3288" y="3746"/>
                  <a:pt x="2698" y="4065"/>
                  <a:pt x="2033" y="4065"/>
                </a:cubicBezTo>
                <a:cubicBezTo>
                  <a:pt x="910" y="4065"/>
                  <a:pt x="0" y="3155"/>
                  <a:pt x="0" y="2033"/>
                </a:cubicBezTo>
                <a:cubicBezTo>
                  <a:pt x="0" y="910"/>
                  <a:pt x="910" y="0"/>
                  <a:pt x="2033" y="0"/>
                </a:cubicBezTo>
                <a:close/>
              </a:path>
            </a:pathLst>
          </a:custGeom>
          <a:solidFill>
            <a:schemeClr val="tx1"/>
          </a:solidFill>
          <a:ln w="9" cap="flat">
            <a:noFill/>
            <a:prstDash val="solid"/>
            <a:miter lim="800000"/>
          </a:ln>
        </p:spPr>
        <p:txBody>
          <a:bodyPr vert="horz" wrap="square" lIns="91440" tIns="45720" rIns="91440" bIns="45720" numCol="1" anchor="t" anchorCtr="0" compatLnSpc="1"/>
          <a:lstStyle/>
          <a:p>
            <a:endParaRPr lang="zh-CN" altLang="en-US"/>
          </a:p>
        </p:txBody>
      </p:sp>
      <p:sp>
        <p:nvSpPr>
          <p:cNvPr id="6" name="Freeform 7"/>
          <p:cNvSpPr/>
          <p:nvPr/>
        </p:nvSpPr>
        <p:spPr bwMode="auto">
          <a:xfrm>
            <a:off x="3201988" y="2284413"/>
            <a:ext cx="2695575" cy="2995613"/>
          </a:xfrm>
          <a:custGeom>
            <a:avLst/>
            <a:gdLst>
              <a:gd name="T0" fmla="*/ 2032 w 3659"/>
              <a:gd name="T1" fmla="*/ 0 h 4065"/>
              <a:gd name="T2" fmla="*/ 3659 w 3659"/>
              <a:gd name="T3" fmla="*/ 813 h 4065"/>
              <a:gd name="T4" fmla="*/ 3275 w 3659"/>
              <a:gd name="T5" fmla="*/ 2033 h 4065"/>
              <a:gd name="T6" fmla="*/ 3659 w 3659"/>
              <a:gd name="T7" fmla="*/ 3252 h 4065"/>
              <a:gd name="T8" fmla="*/ 2032 w 3659"/>
              <a:gd name="T9" fmla="*/ 4065 h 4065"/>
              <a:gd name="T10" fmla="*/ 0 w 3659"/>
              <a:gd name="T11" fmla="*/ 2033 h 4065"/>
              <a:gd name="T12" fmla="*/ 2032 w 3659"/>
              <a:gd name="T13" fmla="*/ 0 h 4065"/>
            </a:gdLst>
            <a:ahLst/>
            <a:cxnLst>
              <a:cxn ang="0">
                <a:pos x="T0" y="T1"/>
              </a:cxn>
              <a:cxn ang="0">
                <a:pos x="T2" y="T3"/>
              </a:cxn>
              <a:cxn ang="0">
                <a:pos x="T4" y="T5"/>
              </a:cxn>
              <a:cxn ang="0">
                <a:pos x="T6" y="T7"/>
              </a:cxn>
              <a:cxn ang="0">
                <a:pos x="T8" y="T9"/>
              </a:cxn>
              <a:cxn ang="0">
                <a:pos x="T10" y="T11"/>
              </a:cxn>
              <a:cxn ang="0">
                <a:pos x="T12" y="T13"/>
              </a:cxn>
            </a:cxnLst>
            <a:rect l="0" t="0" r="r" b="b"/>
            <a:pathLst>
              <a:path w="3659" h="4065">
                <a:moveTo>
                  <a:pt x="2032" y="0"/>
                </a:moveTo>
                <a:cubicBezTo>
                  <a:pt x="2697" y="0"/>
                  <a:pt x="3288" y="319"/>
                  <a:pt x="3659" y="813"/>
                </a:cubicBezTo>
                <a:cubicBezTo>
                  <a:pt x="3417" y="1159"/>
                  <a:pt x="3275" y="1579"/>
                  <a:pt x="3275" y="2033"/>
                </a:cubicBezTo>
                <a:cubicBezTo>
                  <a:pt x="3275" y="2486"/>
                  <a:pt x="3417" y="2907"/>
                  <a:pt x="3659" y="3252"/>
                </a:cubicBezTo>
                <a:cubicBezTo>
                  <a:pt x="3288" y="3746"/>
                  <a:pt x="2697" y="4065"/>
                  <a:pt x="2032" y="4065"/>
                </a:cubicBezTo>
                <a:cubicBezTo>
                  <a:pt x="910" y="4065"/>
                  <a:pt x="0" y="3155"/>
                  <a:pt x="0" y="2033"/>
                </a:cubicBezTo>
                <a:cubicBezTo>
                  <a:pt x="0" y="910"/>
                  <a:pt x="910" y="0"/>
                  <a:pt x="2032" y="0"/>
                </a:cubicBezTo>
                <a:close/>
              </a:path>
            </a:pathLst>
          </a:custGeom>
          <a:solidFill>
            <a:schemeClr val="bg2"/>
          </a:solidFill>
          <a:ln w="9" cap="flat">
            <a:noFill/>
            <a:prstDash val="solid"/>
            <a:miter lim="800000"/>
          </a:ln>
        </p:spPr>
        <p:txBody>
          <a:bodyPr vert="horz" wrap="square" lIns="91440" tIns="45720" rIns="91440" bIns="45720" numCol="1" anchor="t" anchorCtr="0" compatLnSpc="1"/>
          <a:lstStyle/>
          <a:p>
            <a:endParaRPr lang="zh-CN" altLang="en-US"/>
          </a:p>
        </p:txBody>
      </p:sp>
      <p:sp>
        <p:nvSpPr>
          <p:cNvPr id="7" name="Freeform 8"/>
          <p:cNvSpPr/>
          <p:nvPr/>
        </p:nvSpPr>
        <p:spPr bwMode="auto">
          <a:xfrm>
            <a:off x="5688013" y="2284413"/>
            <a:ext cx="2695575" cy="2995613"/>
          </a:xfrm>
          <a:custGeom>
            <a:avLst/>
            <a:gdLst>
              <a:gd name="T0" fmla="*/ 2033 w 3659"/>
              <a:gd name="T1" fmla="*/ 0 h 4065"/>
              <a:gd name="T2" fmla="*/ 3659 w 3659"/>
              <a:gd name="T3" fmla="*/ 813 h 4065"/>
              <a:gd name="T4" fmla="*/ 3276 w 3659"/>
              <a:gd name="T5" fmla="*/ 2033 h 4065"/>
              <a:gd name="T6" fmla="*/ 3659 w 3659"/>
              <a:gd name="T7" fmla="*/ 3252 h 4065"/>
              <a:gd name="T8" fmla="*/ 2033 w 3659"/>
              <a:gd name="T9" fmla="*/ 4065 h 4065"/>
              <a:gd name="T10" fmla="*/ 0 w 3659"/>
              <a:gd name="T11" fmla="*/ 2033 h 4065"/>
              <a:gd name="T12" fmla="*/ 2033 w 3659"/>
              <a:gd name="T13" fmla="*/ 0 h 4065"/>
            </a:gdLst>
            <a:ahLst/>
            <a:cxnLst>
              <a:cxn ang="0">
                <a:pos x="T0" y="T1"/>
              </a:cxn>
              <a:cxn ang="0">
                <a:pos x="T2" y="T3"/>
              </a:cxn>
              <a:cxn ang="0">
                <a:pos x="T4" y="T5"/>
              </a:cxn>
              <a:cxn ang="0">
                <a:pos x="T6" y="T7"/>
              </a:cxn>
              <a:cxn ang="0">
                <a:pos x="T8" y="T9"/>
              </a:cxn>
              <a:cxn ang="0">
                <a:pos x="T10" y="T11"/>
              </a:cxn>
              <a:cxn ang="0">
                <a:pos x="T12" y="T13"/>
              </a:cxn>
            </a:cxnLst>
            <a:rect l="0" t="0" r="r" b="b"/>
            <a:pathLst>
              <a:path w="3659" h="4065">
                <a:moveTo>
                  <a:pt x="2033" y="0"/>
                </a:moveTo>
                <a:cubicBezTo>
                  <a:pt x="2698" y="0"/>
                  <a:pt x="3288" y="319"/>
                  <a:pt x="3659" y="813"/>
                </a:cubicBezTo>
                <a:cubicBezTo>
                  <a:pt x="3418" y="1159"/>
                  <a:pt x="3276" y="1579"/>
                  <a:pt x="3276" y="2033"/>
                </a:cubicBezTo>
                <a:cubicBezTo>
                  <a:pt x="3276" y="2486"/>
                  <a:pt x="3418" y="2907"/>
                  <a:pt x="3659" y="3252"/>
                </a:cubicBezTo>
                <a:cubicBezTo>
                  <a:pt x="3288" y="3746"/>
                  <a:pt x="2698" y="4065"/>
                  <a:pt x="2033" y="4065"/>
                </a:cubicBezTo>
                <a:cubicBezTo>
                  <a:pt x="911" y="4065"/>
                  <a:pt x="0" y="3155"/>
                  <a:pt x="0" y="2033"/>
                </a:cubicBezTo>
                <a:cubicBezTo>
                  <a:pt x="0" y="910"/>
                  <a:pt x="911" y="0"/>
                  <a:pt x="2033" y="0"/>
                </a:cubicBezTo>
                <a:close/>
              </a:path>
            </a:pathLst>
          </a:custGeom>
          <a:solidFill>
            <a:schemeClr val="tx2"/>
          </a:solidFill>
          <a:ln w="9" cap="flat">
            <a:noFill/>
            <a:prstDash val="solid"/>
            <a:miter lim="800000"/>
          </a:ln>
        </p:spPr>
        <p:txBody>
          <a:bodyPr vert="horz" wrap="square" lIns="91440" tIns="45720" rIns="91440" bIns="45720" numCol="1" anchor="t" anchorCtr="0" compatLnSpc="1"/>
          <a:lstStyle/>
          <a:p>
            <a:endParaRPr lang="zh-CN" altLang="en-US"/>
          </a:p>
        </p:txBody>
      </p:sp>
      <p:sp>
        <p:nvSpPr>
          <p:cNvPr id="8" name="Oval 9"/>
          <p:cNvSpPr>
            <a:spLocks noChangeArrowheads="1"/>
          </p:cNvSpPr>
          <p:nvPr/>
        </p:nvSpPr>
        <p:spPr bwMode="auto">
          <a:xfrm>
            <a:off x="8174038" y="2284413"/>
            <a:ext cx="2995613" cy="2995613"/>
          </a:xfrm>
          <a:prstGeom prst="ellipse">
            <a:avLst/>
          </a:prstGeom>
          <a:solidFill>
            <a:schemeClr val="accent1"/>
          </a:solidFill>
          <a:ln w="9" cap="flat">
            <a:noFill/>
            <a:prstDash val="solid"/>
            <a:miter lim="800000"/>
          </a:ln>
        </p:spPr>
        <p:txBody>
          <a:bodyPr vert="horz" wrap="square" lIns="91440" tIns="45720" rIns="91440" bIns="45720" numCol="1" anchor="t" anchorCtr="0" compatLnSpc="1"/>
          <a:lstStyle/>
          <a:p>
            <a:endParaRPr lang="zh-CN" altLang="en-US"/>
          </a:p>
        </p:txBody>
      </p:sp>
      <p:sp>
        <p:nvSpPr>
          <p:cNvPr id="9" name="Line 10"/>
          <p:cNvSpPr>
            <a:spLocks noChangeShapeType="1"/>
          </p:cNvSpPr>
          <p:nvPr/>
        </p:nvSpPr>
        <p:spPr bwMode="auto">
          <a:xfrm>
            <a:off x="1117600" y="3163888"/>
            <a:ext cx="1952625" cy="0"/>
          </a:xfrm>
          <a:prstGeom prst="line">
            <a:avLst/>
          </a:prstGeom>
          <a:noFill/>
          <a:ln w="12700" cap="flat">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Line 11"/>
          <p:cNvSpPr>
            <a:spLocks noChangeShapeType="1"/>
          </p:cNvSpPr>
          <p:nvPr/>
        </p:nvSpPr>
        <p:spPr bwMode="auto">
          <a:xfrm>
            <a:off x="3600450" y="3163888"/>
            <a:ext cx="1952625" cy="0"/>
          </a:xfrm>
          <a:prstGeom prst="line">
            <a:avLst/>
          </a:prstGeom>
          <a:noFill/>
          <a:ln w="12700" cap="flat">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Line 12"/>
          <p:cNvSpPr>
            <a:spLocks noChangeShapeType="1"/>
          </p:cNvSpPr>
          <p:nvPr/>
        </p:nvSpPr>
        <p:spPr bwMode="auto">
          <a:xfrm>
            <a:off x="6103938" y="3163888"/>
            <a:ext cx="1954213" cy="0"/>
          </a:xfrm>
          <a:prstGeom prst="line">
            <a:avLst/>
          </a:prstGeom>
          <a:noFill/>
          <a:ln w="12700" cap="flat">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Line 13"/>
          <p:cNvSpPr>
            <a:spLocks noChangeShapeType="1"/>
          </p:cNvSpPr>
          <p:nvPr/>
        </p:nvSpPr>
        <p:spPr bwMode="auto">
          <a:xfrm>
            <a:off x="8667750" y="3163888"/>
            <a:ext cx="1954213" cy="0"/>
          </a:xfrm>
          <a:prstGeom prst="line">
            <a:avLst/>
          </a:prstGeom>
          <a:noFill/>
          <a:ln w="12700" cap="flat">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Freeform 26"/>
          <p:cNvSpPr>
            <a:spLocks noEditPoints="1"/>
          </p:cNvSpPr>
          <p:nvPr/>
        </p:nvSpPr>
        <p:spPr bwMode="auto">
          <a:xfrm>
            <a:off x="4500749" y="2597876"/>
            <a:ext cx="460870" cy="455284"/>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6" name="Freeform 35"/>
          <p:cNvSpPr>
            <a:spLocks noEditPoints="1"/>
          </p:cNvSpPr>
          <p:nvPr/>
        </p:nvSpPr>
        <p:spPr bwMode="auto">
          <a:xfrm>
            <a:off x="7029730" y="2616395"/>
            <a:ext cx="403842" cy="436765"/>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 name="TextBox 17"/>
          <p:cNvSpPr txBox="1"/>
          <p:nvPr/>
        </p:nvSpPr>
        <p:spPr>
          <a:xfrm>
            <a:off x="1505240" y="3284984"/>
            <a:ext cx="1462690" cy="369332"/>
          </a:xfrm>
          <a:prstGeom prst="rect">
            <a:avLst/>
          </a:prstGeom>
          <a:noFill/>
        </p:spPr>
        <p:txBody>
          <a:bodyPr wrap="square" rtlCol="0">
            <a:spAutoFit/>
          </a:bodyPr>
          <a:lstStyle/>
          <a:p>
            <a:pPr algn="ctr"/>
            <a:r>
              <a:rPr lang="zh-CN" altLang="en-US" b="1" dirty="0">
                <a:solidFill>
                  <a:schemeClr val="accent2"/>
                </a:solidFill>
                <a:latin typeface="+mn-ea"/>
                <a:ea typeface="+mn-ea"/>
              </a:rPr>
              <a:t>点</a:t>
            </a:r>
            <a:endParaRPr lang="zh-CN" altLang="en-US" b="1" dirty="0">
              <a:solidFill>
                <a:schemeClr val="accent2"/>
              </a:solidFill>
              <a:latin typeface="+mn-ea"/>
              <a:ea typeface="+mn-ea"/>
            </a:endParaRPr>
          </a:p>
        </p:txBody>
      </p:sp>
      <p:sp>
        <p:nvSpPr>
          <p:cNvPr id="19" name="TextBox 18"/>
          <p:cNvSpPr txBox="1"/>
          <p:nvPr/>
        </p:nvSpPr>
        <p:spPr>
          <a:xfrm>
            <a:off x="1274137" y="3574671"/>
            <a:ext cx="1924896" cy="1341521"/>
          </a:xfrm>
          <a:prstGeom prst="rect">
            <a:avLst/>
          </a:prstGeom>
          <a:noFill/>
        </p:spPr>
        <p:txBody>
          <a:bodyPr wrap="square" rtlCol="0">
            <a:spAutoFit/>
          </a:bodyPr>
          <a:lstStyle/>
          <a:p>
            <a:pPr>
              <a:lnSpc>
                <a:spcPct val="130000"/>
              </a:lnSpc>
            </a:pPr>
            <a:r>
              <a:rPr lang="zh-CN" altLang="en-US" sz="1600" dirty="0">
                <a:solidFill>
                  <a:schemeClr val="accent2"/>
                </a:solidFill>
                <a:latin typeface="+mn-ea"/>
                <a:ea typeface="+mn-ea"/>
              </a:rPr>
              <a:t>从少儿编程和</a:t>
            </a:r>
            <a:r>
              <a:rPr lang="en-US" altLang="zh-CN" sz="1600" dirty="0">
                <a:solidFill>
                  <a:schemeClr val="accent2"/>
                </a:solidFill>
                <a:latin typeface="+mn-ea"/>
                <a:ea typeface="+mn-ea"/>
              </a:rPr>
              <a:t>STEAM</a:t>
            </a:r>
            <a:r>
              <a:rPr lang="zh-CN" altLang="en-US" sz="1600" dirty="0">
                <a:solidFill>
                  <a:schemeClr val="accent2"/>
                </a:solidFill>
                <a:latin typeface="+mn-ea"/>
                <a:ea typeface="+mn-ea"/>
              </a:rPr>
              <a:t>教育的结合点入手，用核心技术切入市场</a:t>
            </a:r>
            <a:endParaRPr lang="en-US" altLang="zh-CN" sz="1600" dirty="0">
              <a:solidFill>
                <a:schemeClr val="accent2"/>
              </a:solidFill>
              <a:latin typeface="+mn-ea"/>
              <a:ea typeface="+mn-ea"/>
            </a:endParaRPr>
          </a:p>
        </p:txBody>
      </p:sp>
      <p:grpSp>
        <p:nvGrpSpPr>
          <p:cNvPr id="20" name="组合 19"/>
          <p:cNvGrpSpPr/>
          <p:nvPr/>
        </p:nvGrpSpPr>
        <p:grpSpPr>
          <a:xfrm>
            <a:off x="3720454" y="3284984"/>
            <a:ext cx="1924896" cy="1631208"/>
            <a:chOff x="918912" y="1844824"/>
            <a:chExt cx="1924896" cy="1631208"/>
          </a:xfrm>
        </p:grpSpPr>
        <p:sp>
          <p:nvSpPr>
            <p:cNvPr id="21" name="TextBox 20"/>
            <p:cNvSpPr txBox="1"/>
            <p:nvPr/>
          </p:nvSpPr>
          <p:spPr>
            <a:xfrm>
              <a:off x="1150015" y="1844824"/>
              <a:ext cx="1462690" cy="369332"/>
            </a:xfrm>
            <a:prstGeom prst="rect">
              <a:avLst/>
            </a:prstGeom>
            <a:noFill/>
          </p:spPr>
          <p:txBody>
            <a:bodyPr wrap="square" rtlCol="0">
              <a:spAutoFit/>
            </a:bodyPr>
            <a:lstStyle/>
            <a:p>
              <a:pPr algn="ctr"/>
              <a:r>
                <a:rPr lang="zh-CN" altLang="en-US" b="1" dirty="0">
                  <a:solidFill>
                    <a:schemeClr val="accent2"/>
                  </a:solidFill>
                  <a:latin typeface="+mn-ea"/>
                  <a:ea typeface="+mn-ea"/>
                </a:rPr>
                <a:t>线</a:t>
              </a:r>
              <a:endParaRPr lang="zh-CN" altLang="en-US" b="1" dirty="0">
                <a:solidFill>
                  <a:schemeClr val="accent2"/>
                </a:solidFill>
                <a:latin typeface="+mn-ea"/>
                <a:ea typeface="+mn-ea"/>
              </a:endParaRPr>
            </a:p>
          </p:txBody>
        </p:sp>
        <p:sp>
          <p:nvSpPr>
            <p:cNvPr id="22" name="TextBox 21"/>
            <p:cNvSpPr txBox="1"/>
            <p:nvPr/>
          </p:nvSpPr>
          <p:spPr>
            <a:xfrm>
              <a:off x="918912" y="2134511"/>
              <a:ext cx="1924896" cy="1341521"/>
            </a:xfrm>
            <a:prstGeom prst="rect">
              <a:avLst/>
            </a:prstGeom>
            <a:noFill/>
          </p:spPr>
          <p:txBody>
            <a:bodyPr wrap="square" rtlCol="0">
              <a:spAutoFit/>
            </a:bodyPr>
            <a:lstStyle/>
            <a:p>
              <a:pPr>
                <a:lnSpc>
                  <a:spcPct val="130000"/>
                </a:lnSpc>
              </a:pPr>
              <a:r>
                <a:rPr lang="zh-CN" altLang="en-US" sz="1600" dirty="0">
                  <a:solidFill>
                    <a:schemeClr val="accent2"/>
                  </a:solidFill>
                  <a:latin typeface="+mn-ea"/>
                  <a:ea typeface="+mn-ea"/>
                </a:rPr>
                <a:t>坚持模块化的编程方式，坚持游戏化的课程设计，建立独有的课程体系</a:t>
              </a:r>
              <a:endParaRPr lang="en-US" altLang="zh-CN" sz="1600" dirty="0">
                <a:solidFill>
                  <a:schemeClr val="accent2"/>
                </a:solidFill>
                <a:latin typeface="+mn-ea"/>
                <a:ea typeface="+mn-ea"/>
              </a:endParaRPr>
            </a:p>
          </p:txBody>
        </p:sp>
      </p:grpSp>
      <p:grpSp>
        <p:nvGrpSpPr>
          <p:cNvPr id="23" name="组合 22"/>
          <p:cNvGrpSpPr/>
          <p:nvPr/>
        </p:nvGrpSpPr>
        <p:grpSpPr>
          <a:xfrm>
            <a:off x="6119269" y="3284984"/>
            <a:ext cx="1924896" cy="1631208"/>
            <a:chOff x="918912" y="1844824"/>
            <a:chExt cx="1924896" cy="1631208"/>
          </a:xfrm>
        </p:grpSpPr>
        <p:sp>
          <p:nvSpPr>
            <p:cNvPr id="24" name="TextBox 23"/>
            <p:cNvSpPr txBox="1"/>
            <p:nvPr/>
          </p:nvSpPr>
          <p:spPr>
            <a:xfrm>
              <a:off x="1150015" y="1844824"/>
              <a:ext cx="1462690" cy="369332"/>
            </a:xfrm>
            <a:prstGeom prst="rect">
              <a:avLst/>
            </a:prstGeom>
            <a:noFill/>
          </p:spPr>
          <p:txBody>
            <a:bodyPr wrap="square" rtlCol="0">
              <a:spAutoFit/>
            </a:bodyPr>
            <a:lstStyle/>
            <a:p>
              <a:pPr algn="ctr"/>
              <a:r>
                <a:rPr lang="zh-CN" altLang="en-US" b="1" dirty="0">
                  <a:solidFill>
                    <a:schemeClr val="accent2"/>
                  </a:solidFill>
                  <a:latin typeface="+mn-ea"/>
                  <a:ea typeface="+mn-ea"/>
                </a:rPr>
                <a:t>面</a:t>
              </a:r>
              <a:endParaRPr lang="zh-CN" altLang="en-US" b="1" dirty="0">
                <a:solidFill>
                  <a:schemeClr val="accent2"/>
                </a:solidFill>
                <a:latin typeface="+mn-ea"/>
                <a:ea typeface="+mn-ea"/>
              </a:endParaRPr>
            </a:p>
          </p:txBody>
        </p:sp>
        <p:sp>
          <p:nvSpPr>
            <p:cNvPr id="25" name="TextBox 24"/>
            <p:cNvSpPr txBox="1"/>
            <p:nvPr/>
          </p:nvSpPr>
          <p:spPr>
            <a:xfrm>
              <a:off x="918912" y="2134511"/>
              <a:ext cx="1924896" cy="1341521"/>
            </a:xfrm>
            <a:prstGeom prst="rect">
              <a:avLst/>
            </a:prstGeom>
            <a:noFill/>
          </p:spPr>
          <p:txBody>
            <a:bodyPr wrap="square" rtlCol="0">
              <a:spAutoFit/>
            </a:bodyPr>
            <a:lstStyle/>
            <a:p>
              <a:pPr>
                <a:lnSpc>
                  <a:spcPct val="130000"/>
                </a:lnSpc>
              </a:pPr>
              <a:r>
                <a:rPr lang="zh-CN" altLang="en-US" sz="1600" dirty="0">
                  <a:solidFill>
                    <a:schemeClr val="accent2"/>
                  </a:solidFill>
                  <a:latin typeface="+mn-ea"/>
                  <a:ea typeface="+mn-ea"/>
                </a:rPr>
                <a:t>与友商一起为普及青少年科技教育努力，打造良性，有差异化的市场格局</a:t>
              </a:r>
              <a:endParaRPr lang="en-US" altLang="zh-CN" sz="1600" dirty="0">
                <a:solidFill>
                  <a:schemeClr val="accent2"/>
                </a:solidFill>
                <a:latin typeface="+mn-ea"/>
                <a:ea typeface="+mn-ea"/>
              </a:endParaRPr>
            </a:p>
          </p:txBody>
        </p:sp>
      </p:grpSp>
      <p:sp>
        <p:nvSpPr>
          <p:cNvPr id="27" name="TextBox 26"/>
          <p:cNvSpPr txBox="1"/>
          <p:nvPr/>
        </p:nvSpPr>
        <p:spPr>
          <a:xfrm>
            <a:off x="8962944" y="3284984"/>
            <a:ext cx="1462690" cy="369332"/>
          </a:xfrm>
          <a:prstGeom prst="rect">
            <a:avLst/>
          </a:prstGeom>
          <a:noFill/>
        </p:spPr>
        <p:txBody>
          <a:bodyPr wrap="square" rtlCol="0">
            <a:spAutoFit/>
          </a:bodyPr>
          <a:lstStyle/>
          <a:p>
            <a:pPr algn="ctr"/>
            <a:r>
              <a:rPr lang="zh-CN" altLang="en-US" b="1" dirty="0">
                <a:solidFill>
                  <a:schemeClr val="accent2"/>
                </a:solidFill>
                <a:latin typeface="+mn-ea"/>
                <a:ea typeface="+mn-ea"/>
              </a:rPr>
              <a:t>体</a:t>
            </a:r>
            <a:endParaRPr lang="zh-CN" altLang="en-US" b="1" dirty="0">
              <a:solidFill>
                <a:schemeClr val="accent2"/>
              </a:solidFill>
              <a:latin typeface="+mn-ea"/>
              <a:ea typeface="+mn-ea"/>
            </a:endParaRPr>
          </a:p>
        </p:txBody>
      </p:sp>
      <p:sp>
        <p:nvSpPr>
          <p:cNvPr id="28" name="TextBox 27"/>
          <p:cNvSpPr txBox="1"/>
          <p:nvPr/>
        </p:nvSpPr>
        <p:spPr>
          <a:xfrm>
            <a:off x="8731841" y="3574671"/>
            <a:ext cx="1924896" cy="1323439"/>
          </a:xfrm>
          <a:prstGeom prst="rect">
            <a:avLst/>
          </a:prstGeom>
          <a:noFill/>
        </p:spPr>
        <p:txBody>
          <a:bodyPr wrap="square" rtlCol="0">
            <a:spAutoFit/>
          </a:bodyPr>
          <a:lstStyle/>
          <a:p>
            <a:r>
              <a:rPr lang="zh-CN" altLang="en-US" sz="1600" dirty="0">
                <a:solidFill>
                  <a:srgbClr val="F8F8F8"/>
                </a:solidFill>
                <a:latin typeface="+mn-ea"/>
                <a:ea typeface="+mn-ea"/>
              </a:rPr>
              <a:t>瞄准全球教育产业的万亿级市场，多元出击，构建技术和生态双壁垒，成为头号玩家</a:t>
            </a:r>
            <a:endParaRPr lang="zh-CN" altLang="en-US" sz="1600" dirty="0">
              <a:solidFill>
                <a:srgbClr val="F8F8F8"/>
              </a:solidFill>
              <a:effectLst/>
              <a:latin typeface="+mn-ea"/>
              <a:ea typeface="+mn-ea"/>
            </a:endParaRPr>
          </a:p>
        </p:txBody>
      </p:sp>
      <p:grpSp>
        <p:nvGrpSpPr>
          <p:cNvPr id="29" name="组合 28"/>
          <p:cNvGrpSpPr/>
          <p:nvPr/>
        </p:nvGrpSpPr>
        <p:grpSpPr>
          <a:xfrm>
            <a:off x="9465134" y="2625174"/>
            <a:ext cx="489826" cy="453048"/>
            <a:chOff x="2438399" y="4906963"/>
            <a:chExt cx="465137" cy="430213"/>
          </a:xfrm>
          <a:solidFill>
            <a:srgbClr val="F8F8F8"/>
          </a:solidFill>
        </p:grpSpPr>
        <p:sp>
          <p:nvSpPr>
            <p:cNvPr id="30" name="Freeform 43"/>
            <p:cNvSpPr>
              <a:spLocks noEditPoints="1"/>
            </p:cNvSpPr>
            <p:nvPr/>
          </p:nvSpPr>
          <p:spPr bwMode="auto">
            <a:xfrm>
              <a:off x="2438399" y="5080001"/>
              <a:ext cx="230187" cy="231775"/>
            </a:xfrm>
            <a:custGeom>
              <a:avLst/>
              <a:gdLst>
                <a:gd name="T0" fmla="*/ 101 w 351"/>
                <a:gd name="T1" fmla="*/ 239 h 353"/>
                <a:gd name="T2" fmla="*/ 172 w 351"/>
                <a:gd name="T3" fmla="*/ 119 h 353"/>
                <a:gd name="T4" fmla="*/ 234 w 351"/>
                <a:gd name="T5" fmla="*/ 151 h 353"/>
                <a:gd name="T6" fmla="*/ 188 w 351"/>
                <a:gd name="T7" fmla="*/ 0 h 353"/>
                <a:gd name="T8" fmla="*/ 1 w 351"/>
                <a:gd name="T9" fmla="*/ 31 h 353"/>
                <a:gd name="T10" fmla="*/ 56 w 351"/>
                <a:gd name="T11" fmla="*/ 60 h 353"/>
                <a:gd name="T12" fmla="*/ 14 w 351"/>
                <a:gd name="T13" fmla="*/ 123 h 353"/>
                <a:gd name="T14" fmla="*/ 29 w 351"/>
                <a:gd name="T15" fmla="*/ 201 h 353"/>
                <a:gd name="T16" fmla="*/ 120 w 351"/>
                <a:gd name="T17" fmla="*/ 332 h 353"/>
                <a:gd name="T18" fmla="*/ 101 w 351"/>
                <a:gd name="T19" fmla="*/ 239 h 353"/>
                <a:gd name="T20" fmla="*/ 334 w 351"/>
                <a:gd name="T21" fmla="*/ 214 h 353"/>
                <a:gd name="T22" fmla="*/ 334 w 351"/>
                <a:gd name="T23" fmla="*/ 214 h 353"/>
                <a:gd name="T24" fmla="*/ 132 w 351"/>
                <a:gd name="T25" fmla="*/ 221 h 353"/>
                <a:gd name="T26" fmla="*/ 125 w 351"/>
                <a:gd name="T27" fmla="*/ 282 h 353"/>
                <a:gd name="T28" fmla="*/ 144 w 351"/>
                <a:gd name="T29" fmla="*/ 340 h 353"/>
                <a:gd name="T30" fmla="*/ 185 w 351"/>
                <a:gd name="T31" fmla="*/ 353 h 353"/>
                <a:gd name="T32" fmla="*/ 351 w 351"/>
                <a:gd name="T33" fmla="*/ 345 h 353"/>
                <a:gd name="T34" fmla="*/ 334 w 351"/>
                <a:gd name="T35" fmla="*/ 2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353">
                  <a:moveTo>
                    <a:pt x="101" y="239"/>
                  </a:moveTo>
                  <a:cubicBezTo>
                    <a:pt x="102" y="212"/>
                    <a:pt x="149" y="149"/>
                    <a:pt x="172" y="119"/>
                  </a:cubicBezTo>
                  <a:lnTo>
                    <a:pt x="234" y="151"/>
                  </a:lnTo>
                  <a:lnTo>
                    <a:pt x="188" y="0"/>
                  </a:lnTo>
                  <a:lnTo>
                    <a:pt x="1" y="31"/>
                  </a:lnTo>
                  <a:lnTo>
                    <a:pt x="56" y="60"/>
                  </a:lnTo>
                  <a:cubicBezTo>
                    <a:pt x="43" y="77"/>
                    <a:pt x="24" y="104"/>
                    <a:pt x="14" y="123"/>
                  </a:cubicBezTo>
                  <a:cubicBezTo>
                    <a:pt x="0" y="154"/>
                    <a:pt x="14" y="172"/>
                    <a:pt x="29" y="201"/>
                  </a:cubicBezTo>
                  <a:cubicBezTo>
                    <a:pt x="44" y="230"/>
                    <a:pt x="120" y="332"/>
                    <a:pt x="120" y="332"/>
                  </a:cubicBezTo>
                  <a:cubicBezTo>
                    <a:pt x="120" y="332"/>
                    <a:pt x="100" y="276"/>
                    <a:pt x="101" y="239"/>
                  </a:cubicBezTo>
                  <a:close/>
                  <a:moveTo>
                    <a:pt x="334" y="214"/>
                  </a:moveTo>
                  <a:lnTo>
                    <a:pt x="334" y="214"/>
                  </a:lnTo>
                  <a:lnTo>
                    <a:pt x="132" y="221"/>
                  </a:lnTo>
                  <a:cubicBezTo>
                    <a:pt x="132" y="221"/>
                    <a:pt x="115" y="229"/>
                    <a:pt x="125" y="282"/>
                  </a:cubicBezTo>
                  <a:cubicBezTo>
                    <a:pt x="133" y="322"/>
                    <a:pt x="144" y="340"/>
                    <a:pt x="144" y="340"/>
                  </a:cubicBezTo>
                  <a:cubicBezTo>
                    <a:pt x="144" y="340"/>
                    <a:pt x="151" y="352"/>
                    <a:pt x="185" y="353"/>
                  </a:cubicBezTo>
                  <a:cubicBezTo>
                    <a:pt x="214" y="353"/>
                    <a:pt x="351" y="345"/>
                    <a:pt x="351" y="345"/>
                  </a:cubicBezTo>
                  <a:lnTo>
                    <a:pt x="334" y="2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44"/>
            <p:cNvSpPr>
              <a:spLocks noEditPoints="1"/>
            </p:cNvSpPr>
            <p:nvPr/>
          </p:nvSpPr>
          <p:spPr bwMode="auto">
            <a:xfrm>
              <a:off x="2522537" y="4906963"/>
              <a:ext cx="295275" cy="161925"/>
            </a:xfrm>
            <a:custGeom>
              <a:avLst/>
              <a:gdLst>
                <a:gd name="T0" fmla="*/ 222 w 450"/>
                <a:gd name="T1" fmla="*/ 42 h 247"/>
                <a:gd name="T2" fmla="*/ 285 w 450"/>
                <a:gd name="T3" fmla="*/ 170 h 247"/>
                <a:gd name="T4" fmla="*/ 226 w 450"/>
                <a:gd name="T5" fmla="*/ 202 h 247"/>
                <a:gd name="T6" fmla="*/ 401 w 450"/>
                <a:gd name="T7" fmla="*/ 226 h 247"/>
                <a:gd name="T8" fmla="*/ 450 w 450"/>
                <a:gd name="T9" fmla="*/ 81 h 247"/>
                <a:gd name="T10" fmla="*/ 397 w 450"/>
                <a:gd name="T11" fmla="*/ 110 h 247"/>
                <a:gd name="T12" fmla="*/ 366 w 450"/>
                <a:gd name="T13" fmla="*/ 38 h 247"/>
                <a:gd name="T14" fmla="*/ 293 w 450"/>
                <a:gd name="T15" fmla="*/ 5 h 247"/>
                <a:gd name="T16" fmla="*/ 134 w 450"/>
                <a:gd name="T17" fmla="*/ 3 h 247"/>
                <a:gd name="T18" fmla="*/ 222 w 450"/>
                <a:gd name="T19" fmla="*/ 42 h 247"/>
                <a:gd name="T20" fmla="*/ 119 w 450"/>
                <a:gd name="T21" fmla="*/ 247 h 247"/>
                <a:gd name="T22" fmla="*/ 119 w 450"/>
                <a:gd name="T23" fmla="*/ 247 h 247"/>
                <a:gd name="T24" fmla="*/ 221 w 450"/>
                <a:gd name="T25" fmla="*/ 78 h 247"/>
                <a:gd name="T26" fmla="*/ 173 w 450"/>
                <a:gd name="T27" fmla="*/ 37 h 247"/>
                <a:gd name="T28" fmla="*/ 115 w 450"/>
                <a:gd name="T29" fmla="*/ 18 h 247"/>
                <a:gd name="T30" fmla="*/ 82 w 450"/>
                <a:gd name="T31" fmla="*/ 44 h 247"/>
                <a:gd name="T32" fmla="*/ 0 w 450"/>
                <a:gd name="T33" fmla="*/ 185 h 247"/>
                <a:gd name="T34" fmla="*/ 119 w 450"/>
                <a:gd name="T3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47">
                  <a:moveTo>
                    <a:pt x="222" y="42"/>
                  </a:moveTo>
                  <a:cubicBezTo>
                    <a:pt x="245" y="58"/>
                    <a:pt x="273" y="134"/>
                    <a:pt x="285" y="170"/>
                  </a:cubicBezTo>
                  <a:lnTo>
                    <a:pt x="226" y="202"/>
                  </a:lnTo>
                  <a:lnTo>
                    <a:pt x="401" y="226"/>
                  </a:lnTo>
                  <a:lnTo>
                    <a:pt x="450" y="81"/>
                  </a:lnTo>
                  <a:lnTo>
                    <a:pt x="397" y="110"/>
                  </a:lnTo>
                  <a:cubicBezTo>
                    <a:pt x="389" y="89"/>
                    <a:pt x="377" y="57"/>
                    <a:pt x="366" y="38"/>
                  </a:cubicBezTo>
                  <a:cubicBezTo>
                    <a:pt x="347" y="8"/>
                    <a:pt x="325" y="10"/>
                    <a:pt x="293" y="5"/>
                  </a:cubicBezTo>
                  <a:cubicBezTo>
                    <a:pt x="260" y="0"/>
                    <a:pt x="134" y="3"/>
                    <a:pt x="134" y="3"/>
                  </a:cubicBezTo>
                  <a:cubicBezTo>
                    <a:pt x="134" y="3"/>
                    <a:pt x="192" y="19"/>
                    <a:pt x="222" y="42"/>
                  </a:cubicBezTo>
                  <a:close/>
                  <a:moveTo>
                    <a:pt x="119" y="247"/>
                  </a:moveTo>
                  <a:lnTo>
                    <a:pt x="119" y="247"/>
                  </a:lnTo>
                  <a:lnTo>
                    <a:pt x="221" y="78"/>
                  </a:lnTo>
                  <a:cubicBezTo>
                    <a:pt x="221" y="78"/>
                    <a:pt x="223" y="60"/>
                    <a:pt x="173" y="37"/>
                  </a:cubicBezTo>
                  <a:cubicBezTo>
                    <a:pt x="136" y="19"/>
                    <a:pt x="115" y="18"/>
                    <a:pt x="115" y="18"/>
                  </a:cubicBezTo>
                  <a:cubicBezTo>
                    <a:pt x="115" y="18"/>
                    <a:pt x="100" y="17"/>
                    <a:pt x="82" y="44"/>
                  </a:cubicBezTo>
                  <a:cubicBezTo>
                    <a:pt x="66" y="68"/>
                    <a:pt x="0" y="185"/>
                    <a:pt x="0" y="185"/>
                  </a:cubicBezTo>
                  <a:lnTo>
                    <a:pt x="119" y="2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45"/>
            <p:cNvSpPr>
              <a:spLocks noEditPoints="1"/>
            </p:cNvSpPr>
            <p:nvPr/>
          </p:nvSpPr>
          <p:spPr bwMode="auto">
            <a:xfrm>
              <a:off x="2692399" y="5038726"/>
              <a:ext cx="211137" cy="298450"/>
            </a:xfrm>
            <a:custGeom>
              <a:avLst/>
              <a:gdLst>
                <a:gd name="T0" fmla="*/ 256 w 324"/>
                <a:gd name="T1" fmla="*/ 262 h 453"/>
                <a:gd name="T2" fmla="*/ 114 w 324"/>
                <a:gd name="T3" fmla="*/ 265 h 453"/>
                <a:gd name="T4" fmla="*/ 105 w 324"/>
                <a:gd name="T5" fmla="*/ 198 h 453"/>
                <a:gd name="T6" fmla="*/ 0 w 324"/>
                <a:gd name="T7" fmla="*/ 331 h 453"/>
                <a:gd name="T8" fmla="*/ 137 w 324"/>
                <a:gd name="T9" fmla="*/ 453 h 453"/>
                <a:gd name="T10" fmla="*/ 130 w 324"/>
                <a:gd name="T11" fmla="*/ 392 h 453"/>
                <a:gd name="T12" fmla="*/ 207 w 324"/>
                <a:gd name="T13" fmla="*/ 394 h 453"/>
                <a:gd name="T14" fmla="*/ 265 w 324"/>
                <a:gd name="T15" fmla="*/ 341 h 453"/>
                <a:gd name="T16" fmla="*/ 324 w 324"/>
                <a:gd name="T17" fmla="*/ 198 h 453"/>
                <a:gd name="T18" fmla="*/ 256 w 324"/>
                <a:gd name="T19" fmla="*/ 262 h 453"/>
                <a:gd name="T20" fmla="*/ 102 w 324"/>
                <a:gd name="T21" fmla="*/ 82 h 453"/>
                <a:gd name="T22" fmla="*/ 102 w 324"/>
                <a:gd name="T23" fmla="*/ 82 h 453"/>
                <a:gd name="T24" fmla="*/ 223 w 324"/>
                <a:gd name="T25" fmla="*/ 246 h 453"/>
                <a:gd name="T26" fmla="*/ 279 w 324"/>
                <a:gd name="T27" fmla="*/ 219 h 453"/>
                <a:gd name="T28" fmla="*/ 317 w 324"/>
                <a:gd name="T29" fmla="*/ 174 h 453"/>
                <a:gd name="T30" fmla="*/ 305 w 324"/>
                <a:gd name="T31" fmla="*/ 134 h 453"/>
                <a:gd name="T32" fmla="*/ 203 w 324"/>
                <a:gd name="T33" fmla="*/ 0 h 453"/>
                <a:gd name="T34" fmla="*/ 102 w 324"/>
                <a:gd name="T35" fmla="*/ 8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4" h="453">
                  <a:moveTo>
                    <a:pt x="256" y="262"/>
                  </a:moveTo>
                  <a:cubicBezTo>
                    <a:pt x="232" y="276"/>
                    <a:pt x="152" y="269"/>
                    <a:pt x="114" y="265"/>
                  </a:cubicBezTo>
                  <a:lnTo>
                    <a:pt x="105" y="198"/>
                  </a:lnTo>
                  <a:lnTo>
                    <a:pt x="0" y="331"/>
                  </a:lnTo>
                  <a:lnTo>
                    <a:pt x="137" y="453"/>
                  </a:lnTo>
                  <a:lnTo>
                    <a:pt x="130" y="392"/>
                  </a:lnTo>
                  <a:cubicBezTo>
                    <a:pt x="152" y="394"/>
                    <a:pt x="186" y="396"/>
                    <a:pt x="207" y="394"/>
                  </a:cubicBezTo>
                  <a:cubicBezTo>
                    <a:pt x="242" y="390"/>
                    <a:pt x="249" y="369"/>
                    <a:pt x="265" y="341"/>
                  </a:cubicBezTo>
                  <a:cubicBezTo>
                    <a:pt x="281" y="314"/>
                    <a:pt x="324" y="198"/>
                    <a:pt x="324" y="198"/>
                  </a:cubicBezTo>
                  <a:cubicBezTo>
                    <a:pt x="324" y="198"/>
                    <a:pt x="288" y="243"/>
                    <a:pt x="256" y="262"/>
                  </a:cubicBezTo>
                  <a:close/>
                  <a:moveTo>
                    <a:pt x="102" y="82"/>
                  </a:moveTo>
                  <a:lnTo>
                    <a:pt x="102" y="82"/>
                  </a:lnTo>
                  <a:lnTo>
                    <a:pt x="223" y="246"/>
                  </a:lnTo>
                  <a:cubicBezTo>
                    <a:pt x="223" y="246"/>
                    <a:pt x="239" y="255"/>
                    <a:pt x="279" y="219"/>
                  </a:cubicBezTo>
                  <a:cubicBezTo>
                    <a:pt x="308" y="192"/>
                    <a:pt x="317" y="174"/>
                    <a:pt x="317" y="174"/>
                  </a:cubicBezTo>
                  <a:cubicBezTo>
                    <a:pt x="317" y="174"/>
                    <a:pt x="323" y="161"/>
                    <a:pt x="305" y="134"/>
                  </a:cubicBezTo>
                  <a:cubicBezTo>
                    <a:pt x="288" y="108"/>
                    <a:pt x="203" y="0"/>
                    <a:pt x="203" y="0"/>
                  </a:cubicBezTo>
                  <a:lnTo>
                    <a:pt x="102"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3" name="Freeform 17"/>
          <p:cNvSpPr>
            <a:spLocks noEditPoints="1"/>
          </p:cNvSpPr>
          <p:nvPr/>
        </p:nvSpPr>
        <p:spPr bwMode="auto">
          <a:xfrm>
            <a:off x="1937503" y="2492005"/>
            <a:ext cx="522534" cy="558792"/>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rgbClr val="F8F8F8"/>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3.4 </a:t>
            </a:r>
            <a:r>
              <a:rPr lang="zh-CN" altLang="en-US" sz="2800" dirty="0">
                <a:solidFill>
                  <a:schemeClr val="accent2"/>
                </a:solidFill>
                <a:latin typeface="微软雅黑" panose="020B0503020204020204" pitchFamily="34" charset="-122"/>
                <a:ea typeface="微软雅黑" panose="020B0503020204020204" pitchFamily="34" charset="-122"/>
              </a:rPr>
              <a:t>网络营销方案</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3</a:t>
            </a:r>
            <a:endParaRPr lang="zh-CN" altLang="en-US" dirty="0">
              <a:solidFill>
                <a:schemeClr val="accent2"/>
              </a:solidFill>
            </a:endParaRPr>
          </a:p>
        </p:txBody>
      </p:sp>
      <p:grpSp>
        <p:nvGrpSpPr>
          <p:cNvPr id="20" name="组合 19"/>
          <p:cNvGrpSpPr/>
          <p:nvPr/>
        </p:nvGrpSpPr>
        <p:grpSpPr>
          <a:xfrm>
            <a:off x="3241675" y="2678113"/>
            <a:ext cx="831850" cy="830262"/>
            <a:chOff x="3241675" y="2678113"/>
            <a:chExt cx="831850" cy="830262"/>
          </a:xfrm>
        </p:grpSpPr>
        <p:sp>
          <p:nvSpPr>
            <p:cNvPr id="7" name="Oval 7"/>
            <p:cNvSpPr>
              <a:spLocks noChangeArrowheads="1"/>
            </p:cNvSpPr>
            <p:nvPr/>
          </p:nvSpPr>
          <p:spPr bwMode="auto">
            <a:xfrm>
              <a:off x="3241675" y="2678113"/>
              <a:ext cx="831850" cy="830262"/>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0"/>
            <p:cNvSpPr>
              <a:spLocks noEditPoints="1"/>
            </p:cNvSpPr>
            <p:nvPr/>
          </p:nvSpPr>
          <p:spPr bwMode="auto">
            <a:xfrm>
              <a:off x="3376613" y="2879725"/>
              <a:ext cx="396875" cy="361950"/>
            </a:xfrm>
            <a:custGeom>
              <a:avLst/>
              <a:gdLst>
                <a:gd name="T0" fmla="*/ 568 w 580"/>
                <a:gd name="T1" fmla="*/ 207 h 528"/>
                <a:gd name="T2" fmla="*/ 580 w 580"/>
                <a:gd name="T3" fmla="*/ 207 h 528"/>
                <a:gd name="T4" fmla="*/ 292 w 580"/>
                <a:gd name="T5" fmla="*/ 0 h 528"/>
                <a:gd name="T6" fmla="*/ 0 w 580"/>
                <a:gd name="T7" fmla="*/ 244 h 528"/>
                <a:gd name="T8" fmla="*/ 114 w 580"/>
                <a:gd name="T9" fmla="*/ 438 h 528"/>
                <a:gd name="T10" fmla="*/ 117 w 580"/>
                <a:gd name="T11" fmla="*/ 440 h 528"/>
                <a:gd name="T12" fmla="*/ 89 w 580"/>
                <a:gd name="T13" fmla="*/ 528 h 528"/>
                <a:gd name="T14" fmla="*/ 194 w 580"/>
                <a:gd name="T15" fmla="*/ 475 h 528"/>
                <a:gd name="T16" fmla="*/ 199 w 580"/>
                <a:gd name="T17" fmla="*/ 476 h 528"/>
                <a:gd name="T18" fmla="*/ 292 w 580"/>
                <a:gd name="T19" fmla="*/ 488 h 528"/>
                <a:gd name="T20" fmla="*/ 311 w 580"/>
                <a:gd name="T21" fmla="*/ 488 h 528"/>
                <a:gd name="T22" fmla="*/ 302 w 580"/>
                <a:gd name="T23" fmla="*/ 430 h 528"/>
                <a:gd name="T24" fmla="*/ 568 w 580"/>
                <a:gd name="T25" fmla="*/ 207 h 528"/>
                <a:gd name="T26" fmla="*/ 393 w 580"/>
                <a:gd name="T27" fmla="*/ 121 h 528"/>
                <a:gd name="T28" fmla="*/ 393 w 580"/>
                <a:gd name="T29" fmla="*/ 121 h 528"/>
                <a:gd name="T30" fmla="*/ 434 w 580"/>
                <a:gd name="T31" fmla="*/ 160 h 528"/>
                <a:gd name="T32" fmla="*/ 393 w 580"/>
                <a:gd name="T33" fmla="*/ 200 h 528"/>
                <a:gd name="T34" fmla="*/ 352 w 580"/>
                <a:gd name="T35" fmla="*/ 160 h 528"/>
                <a:gd name="T36" fmla="*/ 393 w 580"/>
                <a:gd name="T37" fmla="*/ 121 h 528"/>
                <a:gd name="T38" fmla="*/ 190 w 580"/>
                <a:gd name="T39" fmla="*/ 200 h 528"/>
                <a:gd name="T40" fmla="*/ 190 w 580"/>
                <a:gd name="T41" fmla="*/ 200 h 528"/>
                <a:gd name="T42" fmla="*/ 149 w 580"/>
                <a:gd name="T43" fmla="*/ 160 h 528"/>
                <a:gd name="T44" fmla="*/ 190 w 580"/>
                <a:gd name="T45" fmla="*/ 121 h 528"/>
                <a:gd name="T46" fmla="*/ 231 w 580"/>
                <a:gd name="T47" fmla="*/ 160 h 528"/>
                <a:gd name="T48" fmla="*/ 190 w 580"/>
                <a:gd name="T49" fmla="*/ 20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0" h="528">
                  <a:moveTo>
                    <a:pt x="568" y="207"/>
                  </a:moveTo>
                  <a:cubicBezTo>
                    <a:pt x="572" y="207"/>
                    <a:pt x="576" y="207"/>
                    <a:pt x="580" y="207"/>
                  </a:cubicBezTo>
                  <a:cubicBezTo>
                    <a:pt x="559" y="90"/>
                    <a:pt x="438" y="0"/>
                    <a:pt x="292" y="0"/>
                  </a:cubicBezTo>
                  <a:cubicBezTo>
                    <a:pt x="130" y="0"/>
                    <a:pt x="0" y="110"/>
                    <a:pt x="0" y="244"/>
                  </a:cubicBezTo>
                  <a:cubicBezTo>
                    <a:pt x="0" y="323"/>
                    <a:pt x="45" y="394"/>
                    <a:pt x="114" y="438"/>
                  </a:cubicBezTo>
                  <a:cubicBezTo>
                    <a:pt x="115" y="439"/>
                    <a:pt x="117" y="440"/>
                    <a:pt x="117" y="440"/>
                  </a:cubicBezTo>
                  <a:lnTo>
                    <a:pt x="89" y="528"/>
                  </a:lnTo>
                  <a:lnTo>
                    <a:pt x="194" y="475"/>
                  </a:lnTo>
                  <a:cubicBezTo>
                    <a:pt x="194" y="475"/>
                    <a:pt x="198" y="476"/>
                    <a:pt x="199" y="476"/>
                  </a:cubicBezTo>
                  <a:cubicBezTo>
                    <a:pt x="228" y="484"/>
                    <a:pt x="259" y="488"/>
                    <a:pt x="292" y="488"/>
                  </a:cubicBezTo>
                  <a:cubicBezTo>
                    <a:pt x="298" y="488"/>
                    <a:pt x="305" y="488"/>
                    <a:pt x="311" y="488"/>
                  </a:cubicBezTo>
                  <a:cubicBezTo>
                    <a:pt x="305" y="469"/>
                    <a:pt x="302" y="450"/>
                    <a:pt x="302" y="430"/>
                  </a:cubicBezTo>
                  <a:cubicBezTo>
                    <a:pt x="302" y="307"/>
                    <a:pt x="421" y="207"/>
                    <a:pt x="568" y="207"/>
                  </a:cubicBezTo>
                  <a:close/>
                  <a:moveTo>
                    <a:pt x="393" y="121"/>
                  </a:moveTo>
                  <a:lnTo>
                    <a:pt x="393" y="121"/>
                  </a:lnTo>
                  <a:cubicBezTo>
                    <a:pt x="416" y="121"/>
                    <a:pt x="434" y="138"/>
                    <a:pt x="434" y="160"/>
                  </a:cubicBezTo>
                  <a:cubicBezTo>
                    <a:pt x="434" y="182"/>
                    <a:pt x="416" y="200"/>
                    <a:pt x="393" y="200"/>
                  </a:cubicBezTo>
                  <a:cubicBezTo>
                    <a:pt x="370" y="200"/>
                    <a:pt x="352" y="182"/>
                    <a:pt x="352" y="160"/>
                  </a:cubicBezTo>
                  <a:cubicBezTo>
                    <a:pt x="352" y="138"/>
                    <a:pt x="370" y="121"/>
                    <a:pt x="393" y="121"/>
                  </a:cubicBezTo>
                  <a:close/>
                  <a:moveTo>
                    <a:pt x="190" y="200"/>
                  </a:moveTo>
                  <a:lnTo>
                    <a:pt x="190" y="200"/>
                  </a:lnTo>
                  <a:cubicBezTo>
                    <a:pt x="167" y="200"/>
                    <a:pt x="149" y="182"/>
                    <a:pt x="149" y="160"/>
                  </a:cubicBezTo>
                  <a:cubicBezTo>
                    <a:pt x="149" y="138"/>
                    <a:pt x="167" y="121"/>
                    <a:pt x="190" y="121"/>
                  </a:cubicBezTo>
                  <a:cubicBezTo>
                    <a:pt x="213" y="121"/>
                    <a:pt x="231" y="138"/>
                    <a:pt x="231" y="160"/>
                  </a:cubicBezTo>
                  <a:cubicBezTo>
                    <a:pt x="231" y="182"/>
                    <a:pt x="213" y="200"/>
                    <a:pt x="190" y="2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a:spLocks noEditPoints="1"/>
            </p:cNvSpPr>
            <p:nvPr/>
          </p:nvSpPr>
          <p:spPr bwMode="auto">
            <a:xfrm>
              <a:off x="3598863" y="3033713"/>
              <a:ext cx="336550" cy="306387"/>
            </a:xfrm>
            <a:custGeom>
              <a:avLst/>
              <a:gdLst>
                <a:gd name="T0" fmla="*/ 0 w 493"/>
                <a:gd name="T1" fmla="*/ 206 h 446"/>
                <a:gd name="T2" fmla="*/ 247 w 493"/>
                <a:gd name="T3" fmla="*/ 412 h 446"/>
                <a:gd name="T4" fmla="*/ 325 w 493"/>
                <a:gd name="T5" fmla="*/ 402 h 446"/>
                <a:gd name="T6" fmla="*/ 329 w 493"/>
                <a:gd name="T7" fmla="*/ 401 h 446"/>
                <a:gd name="T8" fmla="*/ 418 w 493"/>
                <a:gd name="T9" fmla="*/ 446 h 446"/>
                <a:gd name="T10" fmla="*/ 394 w 493"/>
                <a:gd name="T11" fmla="*/ 371 h 446"/>
                <a:gd name="T12" fmla="*/ 397 w 493"/>
                <a:gd name="T13" fmla="*/ 370 h 446"/>
                <a:gd name="T14" fmla="*/ 493 w 493"/>
                <a:gd name="T15" fmla="*/ 206 h 446"/>
                <a:gd name="T16" fmla="*/ 247 w 493"/>
                <a:gd name="T17" fmla="*/ 0 h 446"/>
                <a:gd name="T18" fmla="*/ 0 w 493"/>
                <a:gd name="T19" fmla="*/ 206 h 446"/>
                <a:gd name="T20" fmla="*/ 298 w 493"/>
                <a:gd name="T21" fmla="*/ 135 h 446"/>
                <a:gd name="T22" fmla="*/ 298 w 493"/>
                <a:gd name="T23" fmla="*/ 135 h 446"/>
                <a:gd name="T24" fmla="*/ 333 w 493"/>
                <a:gd name="T25" fmla="*/ 102 h 446"/>
                <a:gd name="T26" fmla="*/ 367 w 493"/>
                <a:gd name="T27" fmla="*/ 135 h 446"/>
                <a:gd name="T28" fmla="*/ 333 w 493"/>
                <a:gd name="T29" fmla="*/ 169 h 446"/>
                <a:gd name="T30" fmla="*/ 298 w 493"/>
                <a:gd name="T31" fmla="*/ 135 h 446"/>
                <a:gd name="T32" fmla="*/ 127 w 493"/>
                <a:gd name="T33" fmla="*/ 135 h 446"/>
                <a:gd name="T34" fmla="*/ 127 w 493"/>
                <a:gd name="T35" fmla="*/ 135 h 446"/>
                <a:gd name="T36" fmla="*/ 161 w 493"/>
                <a:gd name="T37" fmla="*/ 102 h 446"/>
                <a:gd name="T38" fmla="*/ 196 w 493"/>
                <a:gd name="T39" fmla="*/ 135 h 446"/>
                <a:gd name="T40" fmla="*/ 161 w 493"/>
                <a:gd name="T41" fmla="*/ 169 h 446"/>
                <a:gd name="T42" fmla="*/ 127 w 493"/>
                <a:gd name="T43" fmla="*/ 1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3" h="446">
                  <a:moveTo>
                    <a:pt x="0" y="206"/>
                  </a:moveTo>
                  <a:cubicBezTo>
                    <a:pt x="0" y="320"/>
                    <a:pt x="111" y="412"/>
                    <a:pt x="247" y="412"/>
                  </a:cubicBezTo>
                  <a:cubicBezTo>
                    <a:pt x="274" y="412"/>
                    <a:pt x="300" y="409"/>
                    <a:pt x="325" y="402"/>
                  </a:cubicBezTo>
                  <a:cubicBezTo>
                    <a:pt x="326" y="401"/>
                    <a:pt x="329" y="401"/>
                    <a:pt x="329" y="401"/>
                  </a:cubicBezTo>
                  <a:lnTo>
                    <a:pt x="418" y="446"/>
                  </a:lnTo>
                  <a:lnTo>
                    <a:pt x="394" y="371"/>
                  </a:lnTo>
                  <a:cubicBezTo>
                    <a:pt x="394" y="371"/>
                    <a:pt x="396" y="370"/>
                    <a:pt x="397" y="370"/>
                  </a:cubicBezTo>
                  <a:cubicBezTo>
                    <a:pt x="455" y="332"/>
                    <a:pt x="493" y="273"/>
                    <a:pt x="493" y="206"/>
                  </a:cubicBezTo>
                  <a:cubicBezTo>
                    <a:pt x="493" y="92"/>
                    <a:pt x="383" y="0"/>
                    <a:pt x="247" y="0"/>
                  </a:cubicBezTo>
                  <a:cubicBezTo>
                    <a:pt x="111" y="0"/>
                    <a:pt x="0" y="92"/>
                    <a:pt x="0" y="206"/>
                  </a:cubicBezTo>
                  <a:close/>
                  <a:moveTo>
                    <a:pt x="298" y="135"/>
                  </a:moveTo>
                  <a:lnTo>
                    <a:pt x="298" y="135"/>
                  </a:lnTo>
                  <a:cubicBezTo>
                    <a:pt x="298" y="117"/>
                    <a:pt x="314" y="102"/>
                    <a:pt x="333" y="102"/>
                  </a:cubicBezTo>
                  <a:cubicBezTo>
                    <a:pt x="352" y="102"/>
                    <a:pt x="367" y="117"/>
                    <a:pt x="367" y="135"/>
                  </a:cubicBezTo>
                  <a:cubicBezTo>
                    <a:pt x="367" y="154"/>
                    <a:pt x="352" y="169"/>
                    <a:pt x="333" y="169"/>
                  </a:cubicBezTo>
                  <a:cubicBezTo>
                    <a:pt x="314" y="169"/>
                    <a:pt x="298" y="154"/>
                    <a:pt x="298" y="135"/>
                  </a:cubicBezTo>
                  <a:close/>
                  <a:moveTo>
                    <a:pt x="127" y="135"/>
                  </a:moveTo>
                  <a:lnTo>
                    <a:pt x="127" y="135"/>
                  </a:lnTo>
                  <a:cubicBezTo>
                    <a:pt x="127" y="117"/>
                    <a:pt x="142" y="102"/>
                    <a:pt x="161" y="102"/>
                  </a:cubicBezTo>
                  <a:cubicBezTo>
                    <a:pt x="180" y="102"/>
                    <a:pt x="196" y="117"/>
                    <a:pt x="196" y="135"/>
                  </a:cubicBezTo>
                  <a:cubicBezTo>
                    <a:pt x="196" y="154"/>
                    <a:pt x="180" y="169"/>
                    <a:pt x="161" y="169"/>
                  </a:cubicBezTo>
                  <a:cubicBezTo>
                    <a:pt x="142" y="169"/>
                    <a:pt x="127" y="154"/>
                    <a:pt x="127" y="1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 name="Oval 6"/>
          <p:cNvSpPr>
            <a:spLocks noChangeArrowheads="1"/>
          </p:cNvSpPr>
          <p:nvPr/>
        </p:nvSpPr>
        <p:spPr bwMode="auto">
          <a:xfrm>
            <a:off x="2725738" y="1484313"/>
            <a:ext cx="831850" cy="831850"/>
          </a:xfrm>
          <a:prstGeom prst="ellipse">
            <a:avLst/>
          </a:prstGeom>
          <a:solidFill>
            <a:schemeClr val="tx2"/>
          </a:solidFill>
          <a:ln>
            <a:noFill/>
          </a:ln>
        </p:spPr>
        <p:txBody>
          <a:bodyPr vert="horz" wrap="square" lIns="91440" tIns="45720" rIns="91440" bIns="45720" numCol="1" anchor="t" anchorCtr="0" compatLnSpc="1"/>
          <a:lstStyle/>
          <a:p>
            <a:endParaRPr lang="zh-CN" altLang="en-US"/>
          </a:p>
        </p:txBody>
      </p:sp>
      <p:sp>
        <p:nvSpPr>
          <p:cNvPr id="13" name="Freeform 13"/>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3241675" y="4133850"/>
            <a:ext cx="831850" cy="831850"/>
          </a:xfrm>
          <a:prstGeom prst="ellipse">
            <a:avLst/>
          </a:prstGeom>
          <a:solidFill>
            <a:schemeClr val="bg2"/>
          </a:solidFill>
          <a:ln>
            <a:noFill/>
          </a:ln>
        </p:spPr>
        <p:txBody>
          <a:bodyPr vert="horz" wrap="square" lIns="91440" tIns="45720" rIns="91440" bIns="45720" numCol="1" anchor="t" anchorCtr="0" compatLnSpc="1"/>
          <a:lstStyle/>
          <a:p>
            <a:endParaRPr lang="zh-CN" altLang="en-US"/>
          </a:p>
        </p:txBody>
      </p:sp>
      <p:grpSp>
        <p:nvGrpSpPr>
          <p:cNvPr id="23" name="组合 22"/>
          <p:cNvGrpSpPr/>
          <p:nvPr/>
        </p:nvGrpSpPr>
        <p:grpSpPr>
          <a:xfrm>
            <a:off x="2725738" y="5327650"/>
            <a:ext cx="831850" cy="830262"/>
            <a:chOff x="2725738" y="5327650"/>
            <a:chExt cx="831850" cy="830262"/>
          </a:xfrm>
        </p:grpSpPr>
        <p:sp>
          <p:nvSpPr>
            <p:cNvPr id="8" name="Oval 8"/>
            <p:cNvSpPr>
              <a:spLocks noChangeArrowheads="1"/>
            </p:cNvSpPr>
            <p:nvPr/>
          </p:nvSpPr>
          <p:spPr bwMode="auto">
            <a:xfrm>
              <a:off x="2725738" y="5327650"/>
              <a:ext cx="831850" cy="830262"/>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8" name="Freeform 18"/>
            <p:cNvSpPr>
              <a:spLocks noEditPoints="1"/>
            </p:cNvSpPr>
            <p:nvPr/>
          </p:nvSpPr>
          <p:spPr bwMode="auto">
            <a:xfrm>
              <a:off x="2870200" y="5516563"/>
              <a:ext cx="538162" cy="471487"/>
            </a:xfrm>
            <a:custGeom>
              <a:avLst/>
              <a:gdLst>
                <a:gd name="T0" fmla="*/ 417 w 785"/>
                <a:gd name="T1" fmla="*/ 0 h 690"/>
                <a:gd name="T2" fmla="*/ 417 w 785"/>
                <a:gd name="T3" fmla="*/ 593 h 690"/>
                <a:gd name="T4" fmla="*/ 646 w 785"/>
                <a:gd name="T5" fmla="*/ 690 h 690"/>
                <a:gd name="T6" fmla="*/ 626 w 785"/>
                <a:gd name="T7" fmla="*/ 540 h 690"/>
                <a:gd name="T8" fmla="*/ 30 w 785"/>
                <a:gd name="T9" fmla="*/ 315 h 690"/>
                <a:gd name="T10" fmla="*/ 0 w 785"/>
                <a:gd name="T11" fmla="*/ 396 h 690"/>
                <a:gd name="T12" fmla="*/ 122 w 785"/>
                <a:gd name="T13" fmla="*/ 600 h 690"/>
                <a:gd name="T14" fmla="*/ 214 w 785"/>
                <a:gd name="T15" fmla="*/ 613 h 690"/>
                <a:gd name="T16" fmla="*/ 355 w 785"/>
                <a:gd name="T17" fmla="*/ 609 h 690"/>
                <a:gd name="T18" fmla="*/ 189 w 785"/>
                <a:gd name="T19" fmla="*/ 400 h 690"/>
                <a:gd name="T20" fmla="*/ 257 w 785"/>
                <a:gd name="T21" fmla="*/ 219 h 690"/>
                <a:gd name="T22" fmla="*/ 310 w 785"/>
                <a:gd name="T23" fmla="*/ 241 h 690"/>
                <a:gd name="T24" fmla="*/ 311 w 785"/>
                <a:gd name="T25" fmla="*/ 287 h 690"/>
                <a:gd name="T26" fmla="*/ 317 w 785"/>
                <a:gd name="T27" fmla="*/ 320 h 690"/>
                <a:gd name="T28" fmla="*/ 320 w 785"/>
                <a:gd name="T29" fmla="*/ 371 h 690"/>
                <a:gd name="T30" fmla="*/ 287 w 785"/>
                <a:gd name="T31" fmla="*/ 397 h 690"/>
                <a:gd name="T32" fmla="*/ 189 w 785"/>
                <a:gd name="T33" fmla="*/ 400 h 690"/>
                <a:gd name="T34" fmla="*/ 252 w 785"/>
                <a:gd name="T35" fmla="*/ 295 h 690"/>
                <a:gd name="T36" fmla="*/ 289 w 785"/>
                <a:gd name="T37" fmla="*/ 284 h 690"/>
                <a:gd name="T38" fmla="*/ 289 w 785"/>
                <a:gd name="T39" fmla="*/ 252 h 690"/>
                <a:gd name="T40" fmla="*/ 249 w 785"/>
                <a:gd name="T41" fmla="*/ 240 h 690"/>
                <a:gd name="T42" fmla="*/ 213 w 785"/>
                <a:gd name="T43" fmla="*/ 295 h 690"/>
                <a:gd name="T44" fmla="*/ 258 w 785"/>
                <a:gd name="T45" fmla="*/ 379 h 690"/>
                <a:gd name="T46" fmla="*/ 288 w 785"/>
                <a:gd name="T47" fmla="*/ 373 h 690"/>
                <a:gd name="T48" fmla="*/ 301 w 785"/>
                <a:gd name="T49" fmla="*/ 348 h 690"/>
                <a:gd name="T50" fmla="*/ 281 w 785"/>
                <a:gd name="T51" fmla="*/ 320 h 690"/>
                <a:gd name="T52" fmla="*/ 213 w 785"/>
                <a:gd name="T53" fmla="*/ 317 h 690"/>
                <a:gd name="T54" fmla="*/ 372 w 785"/>
                <a:gd name="T55" fmla="*/ 400 h 690"/>
                <a:gd name="T56" fmla="*/ 440 w 785"/>
                <a:gd name="T57" fmla="*/ 219 h 690"/>
                <a:gd name="T58" fmla="*/ 493 w 785"/>
                <a:gd name="T59" fmla="*/ 241 h 690"/>
                <a:gd name="T60" fmla="*/ 494 w 785"/>
                <a:gd name="T61" fmla="*/ 287 h 690"/>
                <a:gd name="T62" fmla="*/ 500 w 785"/>
                <a:gd name="T63" fmla="*/ 320 h 690"/>
                <a:gd name="T64" fmla="*/ 503 w 785"/>
                <a:gd name="T65" fmla="*/ 371 h 690"/>
                <a:gd name="T66" fmla="*/ 470 w 785"/>
                <a:gd name="T67" fmla="*/ 397 h 690"/>
                <a:gd name="T68" fmla="*/ 372 w 785"/>
                <a:gd name="T69" fmla="*/ 400 h 690"/>
                <a:gd name="T70" fmla="*/ 435 w 785"/>
                <a:gd name="T71" fmla="*/ 295 h 690"/>
                <a:gd name="T72" fmla="*/ 472 w 785"/>
                <a:gd name="T73" fmla="*/ 284 h 690"/>
                <a:gd name="T74" fmla="*/ 472 w 785"/>
                <a:gd name="T75" fmla="*/ 252 h 690"/>
                <a:gd name="T76" fmla="*/ 432 w 785"/>
                <a:gd name="T77" fmla="*/ 240 h 690"/>
                <a:gd name="T78" fmla="*/ 396 w 785"/>
                <a:gd name="T79" fmla="*/ 295 h 690"/>
                <a:gd name="T80" fmla="*/ 441 w 785"/>
                <a:gd name="T81" fmla="*/ 379 h 690"/>
                <a:gd name="T82" fmla="*/ 471 w 785"/>
                <a:gd name="T83" fmla="*/ 373 h 690"/>
                <a:gd name="T84" fmla="*/ 484 w 785"/>
                <a:gd name="T85" fmla="*/ 348 h 690"/>
                <a:gd name="T86" fmla="*/ 464 w 785"/>
                <a:gd name="T87" fmla="*/ 320 h 690"/>
                <a:gd name="T88" fmla="*/ 396 w 785"/>
                <a:gd name="T89" fmla="*/ 317 h 690"/>
                <a:gd name="T90" fmla="*/ 548 w 785"/>
                <a:gd name="T91" fmla="*/ 342 h 690"/>
                <a:gd name="T92" fmla="*/ 578 w 785"/>
                <a:gd name="T93" fmla="*/ 362 h 690"/>
                <a:gd name="T94" fmla="*/ 624 w 785"/>
                <a:gd name="T95" fmla="*/ 382 h 690"/>
                <a:gd name="T96" fmla="*/ 664 w 785"/>
                <a:gd name="T97" fmla="*/ 367 h 690"/>
                <a:gd name="T98" fmla="*/ 664 w 785"/>
                <a:gd name="T99" fmla="*/ 336 h 690"/>
                <a:gd name="T100" fmla="*/ 615 w 785"/>
                <a:gd name="T101" fmla="*/ 317 h 690"/>
                <a:gd name="T102" fmla="*/ 561 w 785"/>
                <a:gd name="T103" fmla="*/ 288 h 690"/>
                <a:gd name="T104" fmla="*/ 562 w 785"/>
                <a:gd name="T105" fmla="*/ 240 h 690"/>
                <a:gd name="T106" fmla="*/ 618 w 785"/>
                <a:gd name="T107" fmla="*/ 216 h 690"/>
                <a:gd name="T108" fmla="*/ 678 w 785"/>
                <a:gd name="T109" fmla="*/ 241 h 690"/>
                <a:gd name="T110" fmla="*/ 664 w 785"/>
                <a:gd name="T111" fmla="*/ 272 h 690"/>
                <a:gd name="T112" fmla="*/ 619 w 785"/>
                <a:gd name="T113" fmla="*/ 237 h 690"/>
                <a:gd name="T114" fmla="*/ 578 w 785"/>
                <a:gd name="T115" fmla="*/ 264 h 690"/>
                <a:gd name="T116" fmla="*/ 621 w 785"/>
                <a:gd name="T117" fmla="*/ 293 h 690"/>
                <a:gd name="T118" fmla="*/ 685 w 785"/>
                <a:gd name="T119" fmla="*/ 323 h 690"/>
                <a:gd name="T120" fmla="*/ 684 w 785"/>
                <a:gd name="T121" fmla="*/ 376 h 690"/>
                <a:gd name="T122" fmla="*/ 625 w 785"/>
                <a:gd name="T123" fmla="*/ 403 h 690"/>
                <a:gd name="T124" fmla="*/ 558 w 785"/>
                <a:gd name="T125" fmla="*/ 375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5" h="690">
                  <a:moveTo>
                    <a:pt x="785" y="297"/>
                  </a:moveTo>
                  <a:cubicBezTo>
                    <a:pt x="785" y="133"/>
                    <a:pt x="620" y="0"/>
                    <a:pt x="417" y="0"/>
                  </a:cubicBezTo>
                  <a:cubicBezTo>
                    <a:pt x="213" y="0"/>
                    <a:pt x="49" y="133"/>
                    <a:pt x="49" y="297"/>
                  </a:cubicBezTo>
                  <a:cubicBezTo>
                    <a:pt x="49" y="460"/>
                    <a:pt x="213" y="593"/>
                    <a:pt x="417" y="593"/>
                  </a:cubicBezTo>
                  <a:cubicBezTo>
                    <a:pt x="436" y="593"/>
                    <a:pt x="455" y="592"/>
                    <a:pt x="473" y="589"/>
                  </a:cubicBezTo>
                  <a:cubicBezTo>
                    <a:pt x="507" y="646"/>
                    <a:pt x="571" y="685"/>
                    <a:pt x="646" y="690"/>
                  </a:cubicBezTo>
                  <a:cubicBezTo>
                    <a:pt x="626" y="664"/>
                    <a:pt x="615" y="632"/>
                    <a:pt x="615" y="598"/>
                  </a:cubicBezTo>
                  <a:cubicBezTo>
                    <a:pt x="615" y="577"/>
                    <a:pt x="619" y="559"/>
                    <a:pt x="626" y="540"/>
                  </a:cubicBezTo>
                  <a:cubicBezTo>
                    <a:pt x="722" y="487"/>
                    <a:pt x="785" y="398"/>
                    <a:pt x="785" y="297"/>
                  </a:cubicBezTo>
                  <a:close/>
                  <a:moveTo>
                    <a:pt x="30" y="315"/>
                  </a:moveTo>
                  <a:cubicBezTo>
                    <a:pt x="30" y="307"/>
                    <a:pt x="31" y="300"/>
                    <a:pt x="32" y="293"/>
                  </a:cubicBezTo>
                  <a:cubicBezTo>
                    <a:pt x="11" y="324"/>
                    <a:pt x="0" y="359"/>
                    <a:pt x="0" y="396"/>
                  </a:cubicBezTo>
                  <a:cubicBezTo>
                    <a:pt x="0" y="473"/>
                    <a:pt x="48" y="541"/>
                    <a:pt x="121" y="581"/>
                  </a:cubicBezTo>
                  <a:cubicBezTo>
                    <a:pt x="122" y="587"/>
                    <a:pt x="122" y="593"/>
                    <a:pt x="122" y="600"/>
                  </a:cubicBezTo>
                  <a:cubicBezTo>
                    <a:pt x="122" y="625"/>
                    <a:pt x="114" y="649"/>
                    <a:pt x="99" y="669"/>
                  </a:cubicBezTo>
                  <a:cubicBezTo>
                    <a:pt x="146" y="666"/>
                    <a:pt x="187" y="645"/>
                    <a:pt x="214" y="613"/>
                  </a:cubicBezTo>
                  <a:cubicBezTo>
                    <a:pt x="234" y="617"/>
                    <a:pt x="255" y="619"/>
                    <a:pt x="276" y="619"/>
                  </a:cubicBezTo>
                  <a:cubicBezTo>
                    <a:pt x="303" y="619"/>
                    <a:pt x="330" y="616"/>
                    <a:pt x="355" y="609"/>
                  </a:cubicBezTo>
                  <a:cubicBezTo>
                    <a:pt x="172" y="592"/>
                    <a:pt x="30" y="467"/>
                    <a:pt x="30" y="315"/>
                  </a:cubicBezTo>
                  <a:close/>
                  <a:moveTo>
                    <a:pt x="189" y="400"/>
                  </a:moveTo>
                  <a:lnTo>
                    <a:pt x="189" y="219"/>
                  </a:lnTo>
                  <a:lnTo>
                    <a:pt x="257" y="219"/>
                  </a:lnTo>
                  <a:cubicBezTo>
                    <a:pt x="271" y="219"/>
                    <a:pt x="282" y="221"/>
                    <a:pt x="290" y="224"/>
                  </a:cubicBezTo>
                  <a:cubicBezTo>
                    <a:pt x="299" y="228"/>
                    <a:pt x="305" y="234"/>
                    <a:pt x="310" y="241"/>
                  </a:cubicBezTo>
                  <a:cubicBezTo>
                    <a:pt x="315" y="249"/>
                    <a:pt x="317" y="257"/>
                    <a:pt x="317" y="265"/>
                  </a:cubicBezTo>
                  <a:cubicBezTo>
                    <a:pt x="317" y="273"/>
                    <a:pt x="315" y="280"/>
                    <a:pt x="311" y="287"/>
                  </a:cubicBezTo>
                  <a:cubicBezTo>
                    <a:pt x="306" y="294"/>
                    <a:pt x="300" y="300"/>
                    <a:pt x="292" y="304"/>
                  </a:cubicBezTo>
                  <a:cubicBezTo>
                    <a:pt x="303" y="307"/>
                    <a:pt x="311" y="312"/>
                    <a:pt x="317" y="320"/>
                  </a:cubicBezTo>
                  <a:cubicBezTo>
                    <a:pt x="323" y="328"/>
                    <a:pt x="326" y="337"/>
                    <a:pt x="326" y="348"/>
                  </a:cubicBezTo>
                  <a:cubicBezTo>
                    <a:pt x="326" y="356"/>
                    <a:pt x="324" y="364"/>
                    <a:pt x="320" y="371"/>
                  </a:cubicBezTo>
                  <a:cubicBezTo>
                    <a:pt x="317" y="379"/>
                    <a:pt x="312" y="384"/>
                    <a:pt x="307" y="388"/>
                  </a:cubicBezTo>
                  <a:cubicBezTo>
                    <a:pt x="302" y="392"/>
                    <a:pt x="295" y="395"/>
                    <a:pt x="287" y="397"/>
                  </a:cubicBezTo>
                  <a:cubicBezTo>
                    <a:pt x="279" y="399"/>
                    <a:pt x="270" y="400"/>
                    <a:pt x="258" y="400"/>
                  </a:cubicBezTo>
                  <a:lnTo>
                    <a:pt x="189" y="400"/>
                  </a:lnTo>
                  <a:close/>
                  <a:moveTo>
                    <a:pt x="213" y="295"/>
                  </a:moveTo>
                  <a:lnTo>
                    <a:pt x="252" y="295"/>
                  </a:lnTo>
                  <a:cubicBezTo>
                    <a:pt x="263" y="295"/>
                    <a:pt x="270" y="294"/>
                    <a:pt x="275" y="293"/>
                  </a:cubicBezTo>
                  <a:cubicBezTo>
                    <a:pt x="281" y="291"/>
                    <a:pt x="286" y="288"/>
                    <a:pt x="289" y="284"/>
                  </a:cubicBezTo>
                  <a:cubicBezTo>
                    <a:pt x="292" y="280"/>
                    <a:pt x="293" y="274"/>
                    <a:pt x="293" y="268"/>
                  </a:cubicBezTo>
                  <a:cubicBezTo>
                    <a:pt x="293" y="262"/>
                    <a:pt x="292" y="257"/>
                    <a:pt x="289" y="252"/>
                  </a:cubicBezTo>
                  <a:cubicBezTo>
                    <a:pt x="286" y="248"/>
                    <a:pt x="282" y="245"/>
                    <a:pt x="277" y="243"/>
                  </a:cubicBezTo>
                  <a:cubicBezTo>
                    <a:pt x="271" y="241"/>
                    <a:pt x="262" y="240"/>
                    <a:pt x="249" y="240"/>
                  </a:cubicBezTo>
                  <a:lnTo>
                    <a:pt x="213" y="240"/>
                  </a:lnTo>
                  <a:lnTo>
                    <a:pt x="213" y="295"/>
                  </a:lnTo>
                  <a:close/>
                  <a:moveTo>
                    <a:pt x="213" y="379"/>
                  </a:moveTo>
                  <a:lnTo>
                    <a:pt x="258" y="379"/>
                  </a:lnTo>
                  <a:cubicBezTo>
                    <a:pt x="266" y="379"/>
                    <a:pt x="271" y="379"/>
                    <a:pt x="274" y="378"/>
                  </a:cubicBezTo>
                  <a:cubicBezTo>
                    <a:pt x="280" y="377"/>
                    <a:pt x="284" y="375"/>
                    <a:pt x="288" y="373"/>
                  </a:cubicBezTo>
                  <a:cubicBezTo>
                    <a:pt x="292" y="371"/>
                    <a:pt x="295" y="367"/>
                    <a:pt x="297" y="363"/>
                  </a:cubicBezTo>
                  <a:cubicBezTo>
                    <a:pt x="300" y="359"/>
                    <a:pt x="301" y="353"/>
                    <a:pt x="301" y="348"/>
                  </a:cubicBezTo>
                  <a:cubicBezTo>
                    <a:pt x="301" y="341"/>
                    <a:pt x="299" y="335"/>
                    <a:pt x="296" y="330"/>
                  </a:cubicBezTo>
                  <a:cubicBezTo>
                    <a:pt x="292" y="325"/>
                    <a:pt x="287" y="322"/>
                    <a:pt x="281" y="320"/>
                  </a:cubicBezTo>
                  <a:cubicBezTo>
                    <a:pt x="275" y="318"/>
                    <a:pt x="266" y="317"/>
                    <a:pt x="255" y="317"/>
                  </a:cubicBezTo>
                  <a:lnTo>
                    <a:pt x="213" y="317"/>
                  </a:lnTo>
                  <a:lnTo>
                    <a:pt x="213" y="379"/>
                  </a:lnTo>
                  <a:close/>
                  <a:moveTo>
                    <a:pt x="372" y="400"/>
                  </a:moveTo>
                  <a:lnTo>
                    <a:pt x="372" y="219"/>
                  </a:lnTo>
                  <a:lnTo>
                    <a:pt x="440" y="219"/>
                  </a:lnTo>
                  <a:cubicBezTo>
                    <a:pt x="454" y="219"/>
                    <a:pt x="465" y="221"/>
                    <a:pt x="473" y="224"/>
                  </a:cubicBezTo>
                  <a:cubicBezTo>
                    <a:pt x="482" y="228"/>
                    <a:pt x="488" y="234"/>
                    <a:pt x="493" y="241"/>
                  </a:cubicBezTo>
                  <a:cubicBezTo>
                    <a:pt x="498" y="249"/>
                    <a:pt x="500" y="257"/>
                    <a:pt x="500" y="265"/>
                  </a:cubicBezTo>
                  <a:cubicBezTo>
                    <a:pt x="500" y="273"/>
                    <a:pt x="498" y="280"/>
                    <a:pt x="494" y="287"/>
                  </a:cubicBezTo>
                  <a:cubicBezTo>
                    <a:pt x="489" y="294"/>
                    <a:pt x="483" y="300"/>
                    <a:pt x="475" y="304"/>
                  </a:cubicBezTo>
                  <a:cubicBezTo>
                    <a:pt x="486" y="307"/>
                    <a:pt x="494" y="312"/>
                    <a:pt x="500" y="320"/>
                  </a:cubicBezTo>
                  <a:cubicBezTo>
                    <a:pt x="506" y="328"/>
                    <a:pt x="509" y="337"/>
                    <a:pt x="509" y="348"/>
                  </a:cubicBezTo>
                  <a:cubicBezTo>
                    <a:pt x="509" y="356"/>
                    <a:pt x="507" y="364"/>
                    <a:pt x="503" y="371"/>
                  </a:cubicBezTo>
                  <a:cubicBezTo>
                    <a:pt x="500" y="379"/>
                    <a:pt x="495" y="384"/>
                    <a:pt x="490" y="388"/>
                  </a:cubicBezTo>
                  <a:cubicBezTo>
                    <a:pt x="485" y="392"/>
                    <a:pt x="478" y="395"/>
                    <a:pt x="470" y="397"/>
                  </a:cubicBezTo>
                  <a:cubicBezTo>
                    <a:pt x="462" y="399"/>
                    <a:pt x="453" y="400"/>
                    <a:pt x="441" y="400"/>
                  </a:cubicBezTo>
                  <a:lnTo>
                    <a:pt x="372" y="400"/>
                  </a:lnTo>
                  <a:close/>
                  <a:moveTo>
                    <a:pt x="396" y="295"/>
                  </a:moveTo>
                  <a:lnTo>
                    <a:pt x="435" y="295"/>
                  </a:lnTo>
                  <a:cubicBezTo>
                    <a:pt x="446" y="295"/>
                    <a:pt x="453" y="294"/>
                    <a:pt x="458" y="293"/>
                  </a:cubicBezTo>
                  <a:cubicBezTo>
                    <a:pt x="464" y="291"/>
                    <a:pt x="469" y="288"/>
                    <a:pt x="472" y="284"/>
                  </a:cubicBezTo>
                  <a:cubicBezTo>
                    <a:pt x="475" y="280"/>
                    <a:pt x="476" y="274"/>
                    <a:pt x="476" y="268"/>
                  </a:cubicBezTo>
                  <a:cubicBezTo>
                    <a:pt x="476" y="262"/>
                    <a:pt x="475" y="257"/>
                    <a:pt x="472" y="252"/>
                  </a:cubicBezTo>
                  <a:cubicBezTo>
                    <a:pt x="469" y="248"/>
                    <a:pt x="465" y="245"/>
                    <a:pt x="460" y="243"/>
                  </a:cubicBezTo>
                  <a:cubicBezTo>
                    <a:pt x="454" y="241"/>
                    <a:pt x="445" y="240"/>
                    <a:pt x="432" y="240"/>
                  </a:cubicBezTo>
                  <a:lnTo>
                    <a:pt x="396" y="240"/>
                  </a:lnTo>
                  <a:lnTo>
                    <a:pt x="396" y="295"/>
                  </a:lnTo>
                  <a:close/>
                  <a:moveTo>
                    <a:pt x="396" y="379"/>
                  </a:moveTo>
                  <a:lnTo>
                    <a:pt x="441" y="379"/>
                  </a:lnTo>
                  <a:cubicBezTo>
                    <a:pt x="449" y="379"/>
                    <a:pt x="454" y="379"/>
                    <a:pt x="457" y="378"/>
                  </a:cubicBezTo>
                  <a:cubicBezTo>
                    <a:pt x="463" y="377"/>
                    <a:pt x="467" y="375"/>
                    <a:pt x="471" y="373"/>
                  </a:cubicBezTo>
                  <a:cubicBezTo>
                    <a:pt x="475" y="371"/>
                    <a:pt x="478" y="367"/>
                    <a:pt x="480" y="363"/>
                  </a:cubicBezTo>
                  <a:cubicBezTo>
                    <a:pt x="483" y="359"/>
                    <a:pt x="484" y="353"/>
                    <a:pt x="484" y="348"/>
                  </a:cubicBezTo>
                  <a:cubicBezTo>
                    <a:pt x="484" y="341"/>
                    <a:pt x="482" y="335"/>
                    <a:pt x="479" y="330"/>
                  </a:cubicBezTo>
                  <a:cubicBezTo>
                    <a:pt x="475" y="325"/>
                    <a:pt x="470" y="322"/>
                    <a:pt x="464" y="320"/>
                  </a:cubicBezTo>
                  <a:cubicBezTo>
                    <a:pt x="458" y="318"/>
                    <a:pt x="449" y="317"/>
                    <a:pt x="438" y="317"/>
                  </a:cubicBezTo>
                  <a:lnTo>
                    <a:pt x="396" y="317"/>
                  </a:lnTo>
                  <a:lnTo>
                    <a:pt x="396" y="379"/>
                  </a:lnTo>
                  <a:close/>
                  <a:moveTo>
                    <a:pt x="548" y="342"/>
                  </a:moveTo>
                  <a:lnTo>
                    <a:pt x="570" y="340"/>
                  </a:lnTo>
                  <a:cubicBezTo>
                    <a:pt x="571" y="349"/>
                    <a:pt x="574" y="357"/>
                    <a:pt x="578" y="362"/>
                  </a:cubicBezTo>
                  <a:cubicBezTo>
                    <a:pt x="582" y="368"/>
                    <a:pt x="588" y="373"/>
                    <a:pt x="596" y="376"/>
                  </a:cubicBezTo>
                  <a:cubicBezTo>
                    <a:pt x="604" y="380"/>
                    <a:pt x="614" y="382"/>
                    <a:pt x="624" y="382"/>
                  </a:cubicBezTo>
                  <a:cubicBezTo>
                    <a:pt x="633" y="382"/>
                    <a:pt x="641" y="380"/>
                    <a:pt x="648" y="378"/>
                  </a:cubicBezTo>
                  <a:cubicBezTo>
                    <a:pt x="655" y="375"/>
                    <a:pt x="660" y="371"/>
                    <a:pt x="664" y="367"/>
                  </a:cubicBezTo>
                  <a:cubicBezTo>
                    <a:pt x="667" y="362"/>
                    <a:pt x="669" y="357"/>
                    <a:pt x="669" y="351"/>
                  </a:cubicBezTo>
                  <a:cubicBezTo>
                    <a:pt x="669" y="345"/>
                    <a:pt x="667" y="340"/>
                    <a:pt x="664" y="336"/>
                  </a:cubicBezTo>
                  <a:cubicBezTo>
                    <a:pt x="661" y="332"/>
                    <a:pt x="655" y="328"/>
                    <a:pt x="648" y="325"/>
                  </a:cubicBezTo>
                  <a:cubicBezTo>
                    <a:pt x="643" y="324"/>
                    <a:pt x="632" y="321"/>
                    <a:pt x="615" y="317"/>
                  </a:cubicBezTo>
                  <a:cubicBezTo>
                    <a:pt x="599" y="313"/>
                    <a:pt x="587" y="309"/>
                    <a:pt x="580" y="305"/>
                  </a:cubicBezTo>
                  <a:cubicBezTo>
                    <a:pt x="572" y="301"/>
                    <a:pt x="565" y="295"/>
                    <a:pt x="561" y="288"/>
                  </a:cubicBezTo>
                  <a:cubicBezTo>
                    <a:pt x="557" y="282"/>
                    <a:pt x="555" y="274"/>
                    <a:pt x="555" y="266"/>
                  </a:cubicBezTo>
                  <a:cubicBezTo>
                    <a:pt x="555" y="257"/>
                    <a:pt x="557" y="248"/>
                    <a:pt x="562" y="240"/>
                  </a:cubicBezTo>
                  <a:cubicBezTo>
                    <a:pt x="568" y="232"/>
                    <a:pt x="575" y="226"/>
                    <a:pt x="585" y="222"/>
                  </a:cubicBezTo>
                  <a:cubicBezTo>
                    <a:pt x="595" y="218"/>
                    <a:pt x="606" y="216"/>
                    <a:pt x="618" y="216"/>
                  </a:cubicBezTo>
                  <a:cubicBezTo>
                    <a:pt x="632" y="216"/>
                    <a:pt x="644" y="218"/>
                    <a:pt x="654" y="222"/>
                  </a:cubicBezTo>
                  <a:cubicBezTo>
                    <a:pt x="664" y="227"/>
                    <a:pt x="672" y="233"/>
                    <a:pt x="678" y="241"/>
                  </a:cubicBezTo>
                  <a:cubicBezTo>
                    <a:pt x="683" y="250"/>
                    <a:pt x="686" y="259"/>
                    <a:pt x="687" y="270"/>
                  </a:cubicBezTo>
                  <a:lnTo>
                    <a:pt x="664" y="272"/>
                  </a:lnTo>
                  <a:cubicBezTo>
                    <a:pt x="662" y="260"/>
                    <a:pt x="658" y="252"/>
                    <a:pt x="651" y="246"/>
                  </a:cubicBezTo>
                  <a:cubicBezTo>
                    <a:pt x="644" y="240"/>
                    <a:pt x="633" y="237"/>
                    <a:pt x="619" y="237"/>
                  </a:cubicBezTo>
                  <a:cubicBezTo>
                    <a:pt x="605" y="237"/>
                    <a:pt x="594" y="240"/>
                    <a:pt x="588" y="245"/>
                  </a:cubicBezTo>
                  <a:cubicBezTo>
                    <a:pt x="581" y="250"/>
                    <a:pt x="578" y="257"/>
                    <a:pt x="578" y="264"/>
                  </a:cubicBezTo>
                  <a:cubicBezTo>
                    <a:pt x="578" y="271"/>
                    <a:pt x="580" y="276"/>
                    <a:pt x="585" y="280"/>
                  </a:cubicBezTo>
                  <a:cubicBezTo>
                    <a:pt x="589" y="284"/>
                    <a:pt x="601" y="289"/>
                    <a:pt x="621" y="293"/>
                  </a:cubicBezTo>
                  <a:cubicBezTo>
                    <a:pt x="640" y="298"/>
                    <a:pt x="654" y="301"/>
                    <a:pt x="661" y="305"/>
                  </a:cubicBezTo>
                  <a:cubicBezTo>
                    <a:pt x="672" y="310"/>
                    <a:pt x="679" y="316"/>
                    <a:pt x="685" y="323"/>
                  </a:cubicBezTo>
                  <a:cubicBezTo>
                    <a:pt x="690" y="331"/>
                    <a:pt x="692" y="339"/>
                    <a:pt x="692" y="349"/>
                  </a:cubicBezTo>
                  <a:cubicBezTo>
                    <a:pt x="692" y="359"/>
                    <a:pt x="689" y="368"/>
                    <a:pt x="684" y="376"/>
                  </a:cubicBezTo>
                  <a:cubicBezTo>
                    <a:pt x="678" y="385"/>
                    <a:pt x="670" y="391"/>
                    <a:pt x="660" y="396"/>
                  </a:cubicBezTo>
                  <a:cubicBezTo>
                    <a:pt x="650" y="401"/>
                    <a:pt x="638" y="403"/>
                    <a:pt x="625" y="403"/>
                  </a:cubicBezTo>
                  <a:cubicBezTo>
                    <a:pt x="609" y="403"/>
                    <a:pt x="595" y="401"/>
                    <a:pt x="584" y="396"/>
                  </a:cubicBezTo>
                  <a:cubicBezTo>
                    <a:pt x="573" y="391"/>
                    <a:pt x="564" y="384"/>
                    <a:pt x="558" y="375"/>
                  </a:cubicBezTo>
                  <a:cubicBezTo>
                    <a:pt x="551" y="365"/>
                    <a:pt x="548" y="354"/>
                    <a:pt x="548" y="3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4" name="组合 23"/>
          <p:cNvGrpSpPr/>
          <p:nvPr/>
        </p:nvGrpSpPr>
        <p:grpSpPr>
          <a:xfrm>
            <a:off x="877888" y="2946400"/>
            <a:ext cx="1939925" cy="1939925"/>
            <a:chOff x="877888" y="2946400"/>
            <a:chExt cx="1939925" cy="1939925"/>
          </a:xfrm>
        </p:grpSpPr>
        <p:sp>
          <p:nvSpPr>
            <p:cNvPr id="5" name="Oval 5"/>
            <p:cNvSpPr>
              <a:spLocks noChangeArrowheads="1"/>
            </p:cNvSpPr>
            <p:nvPr/>
          </p:nvSpPr>
          <p:spPr bwMode="auto">
            <a:xfrm>
              <a:off x="877888" y="2946400"/>
              <a:ext cx="1939925" cy="1939925"/>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21" name="TextBox 20"/>
            <p:cNvSpPr txBox="1"/>
            <p:nvPr/>
          </p:nvSpPr>
          <p:spPr>
            <a:xfrm>
              <a:off x="1078684" y="3193087"/>
              <a:ext cx="1538332" cy="1446550"/>
            </a:xfrm>
            <a:prstGeom prst="rect">
              <a:avLst/>
            </a:prstGeom>
            <a:noFill/>
          </p:spPr>
          <p:txBody>
            <a:bodyPr wrap="square" rtlCol="0">
              <a:spAutoFit/>
            </a:bodyPr>
            <a:lstStyle/>
            <a:p>
              <a:pPr algn="ctr"/>
              <a:r>
                <a:rPr lang="zh-CN" altLang="en-US" sz="4400" b="1" dirty="0">
                  <a:solidFill>
                    <a:schemeClr val="accent2"/>
                  </a:solidFill>
                  <a:latin typeface="+mj-ea"/>
                  <a:ea typeface="+mj-ea"/>
                </a:rPr>
                <a:t>网络营销</a:t>
              </a:r>
              <a:endParaRPr lang="zh-CN" altLang="en-US" sz="4400" b="1" dirty="0">
                <a:solidFill>
                  <a:schemeClr val="accent2"/>
                </a:solidFill>
                <a:latin typeface="+mj-ea"/>
                <a:ea typeface="+mj-ea"/>
              </a:endParaRPr>
            </a:p>
          </p:txBody>
        </p:sp>
      </p:grpSp>
      <p:sp>
        <p:nvSpPr>
          <p:cNvPr id="26" name="TextBox 25"/>
          <p:cNvSpPr txBox="1"/>
          <p:nvPr/>
        </p:nvSpPr>
        <p:spPr>
          <a:xfrm>
            <a:off x="3578101" y="1259468"/>
            <a:ext cx="1997346" cy="369332"/>
          </a:xfrm>
          <a:prstGeom prst="rect">
            <a:avLst/>
          </a:prstGeom>
          <a:noFill/>
        </p:spPr>
        <p:txBody>
          <a:bodyPr wrap="square" rtlCol="0">
            <a:spAutoFit/>
          </a:bodyPr>
          <a:lstStyle/>
          <a:p>
            <a:r>
              <a:rPr lang="zh-CN" altLang="en-US" b="1" dirty="0">
                <a:solidFill>
                  <a:schemeClr val="accent1"/>
                </a:solidFill>
                <a:latin typeface="+mj-ea"/>
                <a:ea typeface="+mj-ea"/>
              </a:rPr>
              <a:t>搜索引擎</a:t>
            </a:r>
            <a:endParaRPr lang="zh-CN" altLang="en-US" b="1" dirty="0">
              <a:solidFill>
                <a:schemeClr val="accent1"/>
              </a:solidFill>
              <a:latin typeface="+mj-ea"/>
              <a:ea typeface="+mj-ea"/>
            </a:endParaRPr>
          </a:p>
        </p:txBody>
      </p:sp>
      <p:sp>
        <p:nvSpPr>
          <p:cNvPr id="27" name="TextBox 26"/>
          <p:cNvSpPr txBox="1"/>
          <p:nvPr/>
        </p:nvSpPr>
        <p:spPr>
          <a:xfrm>
            <a:off x="3640506" y="1617819"/>
            <a:ext cx="7351814" cy="338554"/>
          </a:xfrm>
          <a:prstGeom prst="rect">
            <a:avLst/>
          </a:prstGeom>
          <a:noFill/>
        </p:spPr>
        <p:txBody>
          <a:bodyPr wrap="square" rtlCol="0">
            <a:spAutoFit/>
          </a:bodyPr>
          <a:lstStyle/>
          <a:p>
            <a:r>
              <a:rPr lang="zh-CN" altLang="en-US" sz="1600" dirty="0">
                <a:solidFill>
                  <a:schemeClr val="accent1"/>
                </a:solidFill>
                <a:latin typeface="+mn-ea"/>
                <a:ea typeface="+mn-ea"/>
              </a:rPr>
              <a:t>通过关键词竞价排名进行产品推广。</a:t>
            </a:r>
            <a:endParaRPr lang="zh-CN" altLang="en-US" sz="1600" dirty="0">
              <a:solidFill>
                <a:schemeClr val="accent1"/>
              </a:solidFill>
              <a:latin typeface="+mn-ea"/>
              <a:ea typeface="+mn-ea"/>
            </a:endParaRPr>
          </a:p>
        </p:txBody>
      </p:sp>
      <p:sp>
        <p:nvSpPr>
          <p:cNvPr id="28" name="TextBox 27"/>
          <p:cNvSpPr txBox="1"/>
          <p:nvPr/>
        </p:nvSpPr>
        <p:spPr>
          <a:xfrm>
            <a:off x="3578101" y="5363924"/>
            <a:ext cx="1997346" cy="369332"/>
          </a:xfrm>
          <a:prstGeom prst="rect">
            <a:avLst/>
          </a:prstGeom>
          <a:noFill/>
        </p:spPr>
        <p:txBody>
          <a:bodyPr wrap="square" rtlCol="0">
            <a:spAutoFit/>
          </a:bodyPr>
          <a:lstStyle/>
          <a:p>
            <a:r>
              <a:rPr lang="zh-CN" altLang="en-US" b="1" dirty="0">
                <a:solidFill>
                  <a:schemeClr val="accent1"/>
                </a:solidFill>
                <a:latin typeface="+mj-ea"/>
                <a:ea typeface="+mj-ea"/>
              </a:rPr>
              <a:t>论坛社区</a:t>
            </a:r>
            <a:endParaRPr lang="zh-CN" altLang="en-US" b="1" dirty="0">
              <a:solidFill>
                <a:schemeClr val="accent1"/>
              </a:solidFill>
              <a:latin typeface="+mj-ea"/>
              <a:ea typeface="+mj-ea"/>
            </a:endParaRPr>
          </a:p>
        </p:txBody>
      </p:sp>
      <p:sp>
        <p:nvSpPr>
          <p:cNvPr id="29" name="TextBox 28"/>
          <p:cNvSpPr txBox="1"/>
          <p:nvPr/>
        </p:nvSpPr>
        <p:spPr>
          <a:xfrm>
            <a:off x="3640506" y="5671204"/>
            <a:ext cx="7351814" cy="584775"/>
          </a:xfrm>
          <a:prstGeom prst="rect">
            <a:avLst/>
          </a:prstGeom>
          <a:noFill/>
        </p:spPr>
        <p:txBody>
          <a:bodyPr wrap="square" rtlCol="0">
            <a:spAutoFit/>
          </a:bodyPr>
          <a:lstStyle/>
          <a:p>
            <a:r>
              <a:rPr lang="zh-CN" altLang="en-US" sz="1600" dirty="0">
                <a:solidFill>
                  <a:schemeClr val="accent1"/>
                </a:solidFill>
                <a:latin typeface="+mn-ea"/>
                <a:ea typeface="+mn-ea"/>
              </a:rPr>
              <a:t>在知乎，简书等新媒体开设认证账号，持续输出价值导向和专业分析，获得价值认同，从而获客。</a:t>
            </a:r>
            <a:endParaRPr lang="zh-CN" altLang="en-US" sz="1600" dirty="0">
              <a:solidFill>
                <a:schemeClr val="accent1"/>
              </a:solidFill>
              <a:latin typeface="+mn-ea"/>
              <a:ea typeface="+mn-ea"/>
            </a:endParaRPr>
          </a:p>
        </p:txBody>
      </p:sp>
      <p:sp>
        <p:nvSpPr>
          <p:cNvPr id="30" name="TextBox 29"/>
          <p:cNvSpPr txBox="1"/>
          <p:nvPr/>
        </p:nvSpPr>
        <p:spPr>
          <a:xfrm>
            <a:off x="4083068" y="3933056"/>
            <a:ext cx="1997346" cy="369332"/>
          </a:xfrm>
          <a:prstGeom prst="rect">
            <a:avLst/>
          </a:prstGeom>
          <a:noFill/>
        </p:spPr>
        <p:txBody>
          <a:bodyPr wrap="square" rtlCol="0">
            <a:spAutoFit/>
          </a:bodyPr>
          <a:lstStyle/>
          <a:p>
            <a:r>
              <a:rPr lang="zh-CN" altLang="en-US" b="1" dirty="0">
                <a:solidFill>
                  <a:schemeClr val="accent1"/>
                </a:solidFill>
                <a:latin typeface="+mj-ea"/>
                <a:ea typeface="+mj-ea"/>
              </a:rPr>
              <a:t>资源合作推广</a:t>
            </a:r>
            <a:endParaRPr lang="zh-CN" altLang="en-US" b="1" dirty="0">
              <a:solidFill>
                <a:schemeClr val="accent1"/>
              </a:solidFill>
              <a:latin typeface="+mj-ea"/>
              <a:ea typeface="+mj-ea"/>
            </a:endParaRPr>
          </a:p>
        </p:txBody>
      </p:sp>
      <p:sp>
        <p:nvSpPr>
          <p:cNvPr id="31" name="TextBox 30"/>
          <p:cNvSpPr txBox="1"/>
          <p:nvPr/>
        </p:nvSpPr>
        <p:spPr>
          <a:xfrm>
            <a:off x="4145473" y="4240336"/>
            <a:ext cx="7351814" cy="584775"/>
          </a:xfrm>
          <a:prstGeom prst="rect">
            <a:avLst/>
          </a:prstGeom>
          <a:noFill/>
        </p:spPr>
        <p:txBody>
          <a:bodyPr wrap="square" rtlCol="0">
            <a:spAutoFit/>
          </a:bodyPr>
          <a:lstStyle/>
          <a:p>
            <a:r>
              <a:rPr lang="zh-CN" altLang="en-US" sz="1600" dirty="0">
                <a:solidFill>
                  <a:schemeClr val="accent1"/>
                </a:solidFill>
                <a:latin typeface="+mn-ea"/>
                <a:ea typeface="+mn-ea"/>
              </a:rPr>
              <a:t>通过网站交换链接、交换广告、内容合作、用户资源合作等方式，在具有类似目标网站之间实现互相推广</a:t>
            </a:r>
            <a:r>
              <a:rPr lang="en-US" altLang="zh-CN" sz="1600" dirty="0">
                <a:solidFill>
                  <a:schemeClr val="accent1"/>
                </a:solidFill>
                <a:latin typeface="+mn-ea"/>
                <a:ea typeface="+mn-ea"/>
              </a:rPr>
              <a:t>.</a:t>
            </a:r>
            <a:endParaRPr lang="zh-CN" altLang="en-US" sz="1600" dirty="0">
              <a:solidFill>
                <a:schemeClr val="accent1"/>
              </a:solidFill>
              <a:latin typeface="+mn-ea"/>
              <a:ea typeface="+mn-ea"/>
            </a:endParaRPr>
          </a:p>
        </p:txBody>
      </p:sp>
      <p:sp>
        <p:nvSpPr>
          <p:cNvPr id="32" name="TextBox 31"/>
          <p:cNvSpPr txBox="1"/>
          <p:nvPr/>
        </p:nvSpPr>
        <p:spPr>
          <a:xfrm>
            <a:off x="4083068" y="2500041"/>
            <a:ext cx="1997346" cy="369332"/>
          </a:xfrm>
          <a:prstGeom prst="rect">
            <a:avLst/>
          </a:prstGeom>
          <a:noFill/>
        </p:spPr>
        <p:txBody>
          <a:bodyPr wrap="square" rtlCol="0">
            <a:spAutoFit/>
          </a:bodyPr>
          <a:lstStyle/>
          <a:p>
            <a:r>
              <a:rPr lang="zh-CN" altLang="en-US" b="1" dirty="0">
                <a:solidFill>
                  <a:schemeClr val="accent1"/>
                </a:solidFill>
                <a:latin typeface="+mj-ea"/>
                <a:ea typeface="+mj-ea"/>
              </a:rPr>
              <a:t>微信营销</a:t>
            </a:r>
            <a:endParaRPr lang="zh-CN" altLang="en-US" b="1" dirty="0">
              <a:solidFill>
                <a:schemeClr val="accent1"/>
              </a:solidFill>
              <a:latin typeface="+mj-ea"/>
              <a:ea typeface="+mj-ea"/>
            </a:endParaRPr>
          </a:p>
        </p:txBody>
      </p:sp>
      <p:sp>
        <p:nvSpPr>
          <p:cNvPr id="33" name="TextBox 32"/>
          <p:cNvSpPr txBox="1"/>
          <p:nvPr/>
        </p:nvSpPr>
        <p:spPr>
          <a:xfrm>
            <a:off x="4145473" y="2807321"/>
            <a:ext cx="7351814" cy="584775"/>
          </a:xfrm>
          <a:prstGeom prst="rect">
            <a:avLst/>
          </a:prstGeom>
          <a:noFill/>
        </p:spPr>
        <p:txBody>
          <a:bodyPr wrap="square" rtlCol="0">
            <a:spAutoFit/>
          </a:bodyPr>
          <a:lstStyle/>
          <a:p>
            <a:r>
              <a:rPr lang="zh-CN" altLang="en-US" sz="1600" dirty="0">
                <a:solidFill>
                  <a:schemeClr val="accent1"/>
                </a:solidFill>
                <a:latin typeface="+mn-ea"/>
                <a:ea typeface="+mn-ea"/>
              </a:rPr>
              <a:t>利用微信公众号进行产品活动推广，团购，热点事件营销。通过小程序完成课程购买，续费。</a:t>
            </a:r>
            <a:endParaRPr lang="zh-CN" altLang="en-US" sz="1600" dirty="0">
              <a:solidFill>
                <a:schemeClr val="accent1"/>
              </a:solidFill>
              <a:latin typeface="+mn-ea"/>
              <a:ea typeface="+mn-ea"/>
            </a:endParaRPr>
          </a:p>
        </p:txBody>
      </p:sp>
      <p:sp>
        <p:nvSpPr>
          <p:cNvPr id="34" name="Freeform 6"/>
          <p:cNvSpPr>
            <a:spLocks noEditPoints="1"/>
          </p:cNvSpPr>
          <p:nvPr/>
        </p:nvSpPr>
        <p:spPr bwMode="auto">
          <a:xfrm>
            <a:off x="2916394" y="1628800"/>
            <a:ext cx="491968" cy="491968"/>
          </a:xfrm>
          <a:custGeom>
            <a:avLst/>
            <a:gdLst>
              <a:gd name="T0" fmla="*/ 554 w 624"/>
              <a:gd name="T1" fmla="*/ 326 h 625"/>
              <a:gd name="T2" fmla="*/ 554 w 624"/>
              <a:gd name="T3" fmla="*/ 71 h 625"/>
              <a:gd name="T4" fmla="*/ 298 w 624"/>
              <a:gd name="T5" fmla="*/ 71 h 625"/>
              <a:gd name="T6" fmla="*/ 265 w 624"/>
              <a:gd name="T7" fmla="*/ 281 h 625"/>
              <a:gd name="T8" fmla="*/ 260 w 624"/>
              <a:gd name="T9" fmla="*/ 284 h 625"/>
              <a:gd name="T10" fmla="*/ 9 w 624"/>
              <a:gd name="T11" fmla="*/ 535 h 625"/>
              <a:gd name="T12" fmla="*/ 14 w 624"/>
              <a:gd name="T13" fmla="*/ 575 h 625"/>
              <a:gd name="T14" fmla="*/ 49 w 624"/>
              <a:gd name="T15" fmla="*/ 610 h 625"/>
              <a:gd name="T16" fmla="*/ 89 w 624"/>
              <a:gd name="T17" fmla="*/ 615 h 625"/>
              <a:gd name="T18" fmla="*/ 340 w 624"/>
              <a:gd name="T19" fmla="*/ 364 h 625"/>
              <a:gd name="T20" fmla="*/ 343 w 624"/>
              <a:gd name="T21" fmla="*/ 359 h 625"/>
              <a:gd name="T22" fmla="*/ 554 w 624"/>
              <a:gd name="T23" fmla="*/ 326 h 625"/>
              <a:gd name="T24" fmla="*/ 96 w 624"/>
              <a:gd name="T25" fmla="*/ 566 h 625"/>
              <a:gd name="T26" fmla="*/ 96 w 624"/>
              <a:gd name="T27" fmla="*/ 566 h 625"/>
              <a:gd name="T28" fmla="*/ 77 w 624"/>
              <a:gd name="T29" fmla="*/ 564 h 625"/>
              <a:gd name="T30" fmla="*/ 60 w 624"/>
              <a:gd name="T31" fmla="*/ 547 h 625"/>
              <a:gd name="T32" fmla="*/ 58 w 624"/>
              <a:gd name="T33" fmla="*/ 528 h 625"/>
              <a:gd name="T34" fmla="*/ 179 w 624"/>
              <a:gd name="T35" fmla="*/ 407 h 625"/>
              <a:gd name="T36" fmla="*/ 198 w 624"/>
              <a:gd name="T37" fmla="*/ 410 h 625"/>
              <a:gd name="T38" fmla="*/ 214 w 624"/>
              <a:gd name="T39" fmla="*/ 427 h 625"/>
              <a:gd name="T40" fmla="*/ 217 w 624"/>
              <a:gd name="T41" fmla="*/ 446 h 625"/>
              <a:gd name="T42" fmla="*/ 96 w 624"/>
              <a:gd name="T43" fmla="*/ 566 h 625"/>
              <a:gd name="T44" fmla="*/ 321 w 624"/>
              <a:gd name="T45" fmla="*/ 303 h 625"/>
              <a:gd name="T46" fmla="*/ 321 w 624"/>
              <a:gd name="T47" fmla="*/ 303 h 625"/>
              <a:gd name="T48" fmla="*/ 321 w 624"/>
              <a:gd name="T49" fmla="*/ 94 h 625"/>
              <a:gd name="T50" fmla="*/ 530 w 624"/>
              <a:gd name="T51" fmla="*/ 94 h 625"/>
              <a:gd name="T52" fmla="*/ 530 w 624"/>
              <a:gd name="T53" fmla="*/ 303 h 625"/>
              <a:gd name="T54" fmla="*/ 321 w 624"/>
              <a:gd name="T55" fmla="*/ 30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4" h="625">
                <a:moveTo>
                  <a:pt x="554" y="326"/>
                </a:moveTo>
                <a:cubicBezTo>
                  <a:pt x="624" y="256"/>
                  <a:pt x="624" y="141"/>
                  <a:pt x="554" y="71"/>
                </a:cubicBezTo>
                <a:cubicBezTo>
                  <a:pt x="483" y="0"/>
                  <a:pt x="368" y="0"/>
                  <a:pt x="298" y="71"/>
                </a:cubicBezTo>
                <a:cubicBezTo>
                  <a:pt x="241" y="127"/>
                  <a:pt x="230" y="213"/>
                  <a:pt x="265" y="281"/>
                </a:cubicBezTo>
                <a:cubicBezTo>
                  <a:pt x="263" y="282"/>
                  <a:pt x="262" y="283"/>
                  <a:pt x="260" y="284"/>
                </a:cubicBezTo>
                <a:lnTo>
                  <a:pt x="9" y="535"/>
                </a:lnTo>
                <a:cubicBezTo>
                  <a:pt x="0" y="545"/>
                  <a:pt x="2" y="562"/>
                  <a:pt x="14" y="575"/>
                </a:cubicBezTo>
                <a:lnTo>
                  <a:pt x="49" y="610"/>
                </a:lnTo>
                <a:cubicBezTo>
                  <a:pt x="62" y="622"/>
                  <a:pt x="79" y="625"/>
                  <a:pt x="89" y="615"/>
                </a:cubicBezTo>
                <a:lnTo>
                  <a:pt x="340" y="364"/>
                </a:lnTo>
                <a:cubicBezTo>
                  <a:pt x="341" y="363"/>
                  <a:pt x="342" y="361"/>
                  <a:pt x="343" y="359"/>
                </a:cubicBezTo>
                <a:cubicBezTo>
                  <a:pt x="411" y="394"/>
                  <a:pt x="497" y="383"/>
                  <a:pt x="554" y="326"/>
                </a:cubicBezTo>
                <a:close/>
                <a:moveTo>
                  <a:pt x="96" y="566"/>
                </a:moveTo>
                <a:lnTo>
                  <a:pt x="96" y="566"/>
                </a:lnTo>
                <a:cubicBezTo>
                  <a:pt x="92" y="571"/>
                  <a:pt x="83" y="570"/>
                  <a:pt x="77" y="564"/>
                </a:cubicBezTo>
                <a:lnTo>
                  <a:pt x="60" y="547"/>
                </a:lnTo>
                <a:cubicBezTo>
                  <a:pt x="54" y="541"/>
                  <a:pt x="53" y="532"/>
                  <a:pt x="58" y="528"/>
                </a:cubicBezTo>
                <a:lnTo>
                  <a:pt x="179" y="407"/>
                </a:lnTo>
                <a:cubicBezTo>
                  <a:pt x="183" y="403"/>
                  <a:pt x="192" y="404"/>
                  <a:pt x="198" y="410"/>
                </a:cubicBezTo>
                <a:lnTo>
                  <a:pt x="214" y="427"/>
                </a:lnTo>
                <a:cubicBezTo>
                  <a:pt x="220" y="433"/>
                  <a:pt x="221" y="441"/>
                  <a:pt x="217" y="446"/>
                </a:cubicBezTo>
                <a:lnTo>
                  <a:pt x="96" y="566"/>
                </a:lnTo>
                <a:close/>
                <a:moveTo>
                  <a:pt x="321" y="303"/>
                </a:moveTo>
                <a:lnTo>
                  <a:pt x="321" y="303"/>
                </a:lnTo>
                <a:cubicBezTo>
                  <a:pt x="264" y="245"/>
                  <a:pt x="264" y="152"/>
                  <a:pt x="321" y="94"/>
                </a:cubicBezTo>
                <a:cubicBezTo>
                  <a:pt x="379" y="36"/>
                  <a:pt x="472" y="36"/>
                  <a:pt x="530" y="94"/>
                </a:cubicBezTo>
                <a:cubicBezTo>
                  <a:pt x="588" y="152"/>
                  <a:pt x="588" y="245"/>
                  <a:pt x="530" y="303"/>
                </a:cubicBezTo>
                <a:cubicBezTo>
                  <a:pt x="472" y="360"/>
                  <a:pt x="379" y="360"/>
                  <a:pt x="321" y="303"/>
                </a:cubicBezTo>
                <a:close/>
              </a:path>
            </a:pathLst>
          </a:custGeom>
          <a:solidFill>
            <a:schemeClr val="accent2"/>
          </a:solidFill>
          <a:ln>
            <a:noFill/>
          </a:ln>
        </p:spPr>
        <p:txBody>
          <a:bodyPr vert="horz" wrap="square" lIns="91440" tIns="45720" rIns="91440" bIns="45720" numCol="1" anchor="t" anchorCtr="0" compatLnSpc="1"/>
          <a:lstStyle/>
          <a:p>
            <a:endParaRPr lang="zh-CN" altLang="en-US">
              <a:solidFill>
                <a:srgbClr val="F8F8F8"/>
              </a:solidFill>
            </a:endParaRPr>
          </a:p>
        </p:txBody>
      </p:sp>
      <p:sp>
        <p:nvSpPr>
          <p:cNvPr id="37" name="Freeform 33"/>
          <p:cNvSpPr/>
          <p:nvPr/>
        </p:nvSpPr>
        <p:spPr bwMode="auto">
          <a:xfrm>
            <a:off x="3372628" y="4299547"/>
            <a:ext cx="592352" cy="249779"/>
          </a:xfrm>
          <a:custGeom>
            <a:avLst/>
            <a:gdLst>
              <a:gd name="T0" fmla="*/ 530 w 626"/>
              <a:gd name="T1" fmla="*/ 0 h 300"/>
              <a:gd name="T2" fmla="*/ 97 w 626"/>
              <a:gd name="T3" fmla="*/ 0 h 300"/>
              <a:gd name="T4" fmla="*/ 0 w 626"/>
              <a:gd name="T5" fmla="*/ 73 h 300"/>
              <a:gd name="T6" fmla="*/ 313 w 626"/>
              <a:gd name="T7" fmla="*/ 300 h 300"/>
              <a:gd name="T8" fmla="*/ 626 w 626"/>
              <a:gd name="T9" fmla="*/ 73 h 300"/>
              <a:gd name="T10" fmla="*/ 530 w 626"/>
              <a:gd name="T11" fmla="*/ 0 h 300"/>
            </a:gdLst>
            <a:ahLst/>
            <a:cxnLst>
              <a:cxn ang="0">
                <a:pos x="T0" y="T1"/>
              </a:cxn>
              <a:cxn ang="0">
                <a:pos x="T2" y="T3"/>
              </a:cxn>
              <a:cxn ang="0">
                <a:pos x="T4" y="T5"/>
              </a:cxn>
              <a:cxn ang="0">
                <a:pos x="T6" y="T7"/>
              </a:cxn>
              <a:cxn ang="0">
                <a:pos x="T8" y="T9"/>
              </a:cxn>
              <a:cxn ang="0">
                <a:pos x="T10" y="T11"/>
              </a:cxn>
            </a:cxnLst>
            <a:rect l="0" t="0" r="r" b="b"/>
            <a:pathLst>
              <a:path w="626" h="300">
                <a:moveTo>
                  <a:pt x="530" y="0"/>
                </a:moveTo>
                <a:lnTo>
                  <a:pt x="97" y="0"/>
                </a:lnTo>
                <a:cubicBezTo>
                  <a:pt x="54" y="0"/>
                  <a:pt x="17" y="30"/>
                  <a:pt x="0" y="73"/>
                </a:cubicBezTo>
                <a:lnTo>
                  <a:pt x="313" y="300"/>
                </a:lnTo>
                <a:lnTo>
                  <a:pt x="626" y="73"/>
                </a:lnTo>
                <a:cubicBezTo>
                  <a:pt x="609" y="30"/>
                  <a:pt x="572" y="0"/>
                  <a:pt x="530"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8" name="Freeform 34"/>
          <p:cNvSpPr/>
          <p:nvPr/>
        </p:nvSpPr>
        <p:spPr bwMode="auto">
          <a:xfrm>
            <a:off x="3362077" y="4404252"/>
            <a:ext cx="602903" cy="382004"/>
          </a:xfrm>
          <a:custGeom>
            <a:avLst/>
            <a:gdLst>
              <a:gd name="T0" fmla="*/ 322 w 644"/>
              <a:gd name="T1" fmla="*/ 230 h 440"/>
              <a:gd name="T2" fmla="*/ 311 w 644"/>
              <a:gd name="T3" fmla="*/ 226 h 440"/>
              <a:gd name="T4" fmla="*/ 0 w 644"/>
              <a:gd name="T5" fmla="*/ 0 h 440"/>
              <a:gd name="T6" fmla="*/ 0 w 644"/>
              <a:gd name="T7" fmla="*/ 317 h 440"/>
              <a:gd name="T8" fmla="*/ 106 w 644"/>
              <a:gd name="T9" fmla="*/ 440 h 440"/>
              <a:gd name="T10" fmla="*/ 539 w 644"/>
              <a:gd name="T11" fmla="*/ 440 h 440"/>
              <a:gd name="T12" fmla="*/ 644 w 644"/>
              <a:gd name="T13" fmla="*/ 317 h 440"/>
              <a:gd name="T14" fmla="*/ 644 w 644"/>
              <a:gd name="T15" fmla="*/ 0 h 440"/>
              <a:gd name="T16" fmla="*/ 333 w 644"/>
              <a:gd name="T17" fmla="*/ 226 h 440"/>
              <a:gd name="T18" fmla="*/ 322 w 644"/>
              <a:gd name="T19" fmla="*/ 23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4" h="440">
                <a:moveTo>
                  <a:pt x="322" y="230"/>
                </a:moveTo>
                <a:cubicBezTo>
                  <a:pt x="318" y="230"/>
                  <a:pt x="315" y="229"/>
                  <a:pt x="311" y="226"/>
                </a:cubicBezTo>
                <a:lnTo>
                  <a:pt x="0" y="0"/>
                </a:lnTo>
                <a:lnTo>
                  <a:pt x="0" y="317"/>
                </a:lnTo>
                <a:cubicBezTo>
                  <a:pt x="0" y="385"/>
                  <a:pt x="47" y="440"/>
                  <a:pt x="106" y="440"/>
                </a:cubicBezTo>
                <a:lnTo>
                  <a:pt x="539" y="440"/>
                </a:lnTo>
                <a:cubicBezTo>
                  <a:pt x="597" y="440"/>
                  <a:pt x="644" y="385"/>
                  <a:pt x="644" y="317"/>
                </a:cubicBezTo>
                <a:lnTo>
                  <a:pt x="644" y="0"/>
                </a:lnTo>
                <a:lnTo>
                  <a:pt x="333" y="226"/>
                </a:lnTo>
                <a:cubicBezTo>
                  <a:pt x="330" y="229"/>
                  <a:pt x="326" y="230"/>
                  <a:pt x="322" y="23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bwMode="auto">
          <a:xfrm>
            <a:off x="0" y="6741368"/>
            <a:ext cx="12196763" cy="116632"/>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12" name="Rectangle 5"/>
          <p:cNvSpPr>
            <a:spLocks noChangeArrowheads="1"/>
          </p:cNvSpPr>
          <p:nvPr/>
        </p:nvSpPr>
        <p:spPr bwMode="auto">
          <a:xfrm>
            <a:off x="0" y="257318"/>
            <a:ext cx="695325" cy="83343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113" name="Freeform 6"/>
          <p:cNvSpPr/>
          <p:nvPr/>
        </p:nvSpPr>
        <p:spPr bwMode="auto">
          <a:xfrm>
            <a:off x="141288" y="376380"/>
            <a:ext cx="530225" cy="66833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4" name="Freeform 7"/>
          <p:cNvSpPr>
            <a:spLocks noEditPoints="1"/>
          </p:cNvSpPr>
          <p:nvPr/>
        </p:nvSpPr>
        <p:spPr bwMode="auto">
          <a:xfrm>
            <a:off x="755650" y="852630"/>
            <a:ext cx="990600" cy="201613"/>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5" name="Freeform 8"/>
          <p:cNvSpPr>
            <a:spLocks noEditPoints="1"/>
          </p:cNvSpPr>
          <p:nvPr/>
        </p:nvSpPr>
        <p:spPr bwMode="auto">
          <a:xfrm>
            <a:off x="793750" y="271605"/>
            <a:ext cx="952500" cy="44767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6" name="组合 15"/>
          <p:cNvGrpSpPr/>
          <p:nvPr/>
        </p:nvGrpSpPr>
        <p:grpSpPr>
          <a:xfrm>
            <a:off x="1083511" y="2205038"/>
            <a:ext cx="1304925" cy="1527175"/>
            <a:chOff x="914400" y="2205038"/>
            <a:chExt cx="1304925" cy="1527175"/>
          </a:xfrm>
        </p:grpSpPr>
        <p:sp>
          <p:nvSpPr>
            <p:cNvPr id="6" name="Freeform 5"/>
            <p:cNvSpPr/>
            <p:nvPr/>
          </p:nvSpPr>
          <p:spPr bwMode="auto">
            <a:xfrm>
              <a:off x="914400" y="2205038"/>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 name="Freeform 10"/>
            <p:cNvSpPr>
              <a:spLocks noEditPoints="1"/>
            </p:cNvSpPr>
            <p:nvPr/>
          </p:nvSpPr>
          <p:spPr bwMode="auto">
            <a:xfrm>
              <a:off x="1106488" y="2343151"/>
              <a:ext cx="898525" cy="866775"/>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7" name="组合 16"/>
          <p:cNvGrpSpPr/>
          <p:nvPr/>
        </p:nvGrpSpPr>
        <p:grpSpPr>
          <a:xfrm>
            <a:off x="3288945" y="2205038"/>
            <a:ext cx="1304925" cy="1527175"/>
            <a:chOff x="3260725" y="2205038"/>
            <a:chExt cx="1304925" cy="1527175"/>
          </a:xfrm>
        </p:grpSpPr>
        <p:sp>
          <p:nvSpPr>
            <p:cNvPr id="7" name="Freeform 6"/>
            <p:cNvSpPr/>
            <p:nvPr/>
          </p:nvSpPr>
          <p:spPr bwMode="auto">
            <a:xfrm>
              <a:off x="3260725" y="2205038"/>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90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4" y="0"/>
                    <a:pt x="1654" y="370"/>
                    <a:pt x="1654" y="827"/>
                  </a:cubicBezTo>
                  <a:cubicBezTo>
                    <a:pt x="1654" y="1182"/>
                    <a:pt x="1430" y="1485"/>
                    <a:pt x="1116" y="1602"/>
                  </a:cubicBezTo>
                  <a:lnTo>
                    <a:pt x="995" y="1741"/>
                  </a:lnTo>
                  <a:cubicBezTo>
                    <a:pt x="954" y="1788"/>
                    <a:pt x="912" y="1836"/>
                    <a:pt x="870" y="1884"/>
                  </a:cubicBezTo>
                  <a:cubicBezTo>
                    <a:pt x="845" y="1916"/>
                    <a:pt x="818" y="1918"/>
                    <a:pt x="790" y="1889"/>
                  </a:cubicBezTo>
                  <a:cubicBezTo>
                    <a:pt x="747" y="1840"/>
                    <a:pt x="703" y="1790"/>
                    <a:pt x="660" y="1741"/>
                  </a:cubicBezTo>
                  <a:lnTo>
                    <a:pt x="540" y="1603"/>
                  </a:lnTo>
                  <a:cubicBezTo>
                    <a:pt x="225" y="1486"/>
                    <a:pt x="0" y="1183"/>
                    <a:pt x="0" y="827"/>
                  </a:cubicBezTo>
                  <a:cubicBezTo>
                    <a:pt x="0" y="370"/>
                    <a:pt x="371" y="0"/>
                    <a:pt x="827"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2" name="Freeform 11"/>
            <p:cNvSpPr>
              <a:spLocks noEditPoints="1"/>
            </p:cNvSpPr>
            <p:nvPr/>
          </p:nvSpPr>
          <p:spPr bwMode="auto">
            <a:xfrm>
              <a:off x="3497263" y="2524126"/>
              <a:ext cx="839788" cy="663575"/>
            </a:xfrm>
            <a:custGeom>
              <a:avLst/>
              <a:gdLst>
                <a:gd name="T0" fmla="*/ 392 w 1065"/>
                <a:gd name="T1" fmla="*/ 422 h 834"/>
                <a:gd name="T2" fmla="*/ 544 w 1065"/>
                <a:gd name="T3" fmla="*/ 344 h 834"/>
                <a:gd name="T4" fmla="*/ 828 w 1065"/>
                <a:gd name="T5" fmla="*/ 296 h 834"/>
                <a:gd name="T6" fmla="*/ 907 w 1065"/>
                <a:gd name="T7" fmla="*/ 179 h 834"/>
                <a:gd name="T8" fmla="*/ 792 w 1065"/>
                <a:gd name="T9" fmla="*/ 259 h 834"/>
                <a:gd name="T10" fmla="*/ 543 w 1065"/>
                <a:gd name="T11" fmla="*/ 271 h 834"/>
                <a:gd name="T12" fmla="*/ 1065 w 1065"/>
                <a:gd name="T13" fmla="*/ 111 h 834"/>
                <a:gd name="T14" fmla="*/ 647 w 1065"/>
                <a:gd name="T15" fmla="*/ 44 h 834"/>
                <a:gd name="T16" fmla="*/ 607 w 1065"/>
                <a:gd name="T17" fmla="*/ 0 h 834"/>
                <a:gd name="T18" fmla="*/ 214 w 1065"/>
                <a:gd name="T19" fmla="*/ 44 h 834"/>
                <a:gd name="T20" fmla="*/ 243 w 1065"/>
                <a:gd name="T21" fmla="*/ 111 h 834"/>
                <a:gd name="T22" fmla="*/ 300 w 1065"/>
                <a:gd name="T23" fmla="*/ 189 h 834"/>
                <a:gd name="T24" fmla="*/ 981 w 1065"/>
                <a:gd name="T25" fmla="*/ 111 h 834"/>
                <a:gd name="T26" fmla="*/ 493 w 1065"/>
                <a:gd name="T27" fmla="*/ 548 h 834"/>
                <a:gd name="T28" fmla="*/ 981 w 1065"/>
                <a:gd name="T29" fmla="*/ 570 h 834"/>
                <a:gd name="T30" fmla="*/ 501 w 1065"/>
                <a:gd name="T31" fmla="*/ 593 h 834"/>
                <a:gd name="T32" fmla="*/ 503 w 1065"/>
                <a:gd name="T33" fmla="*/ 664 h 834"/>
                <a:gd name="T34" fmla="*/ 607 w 1065"/>
                <a:gd name="T35" fmla="*/ 828 h 834"/>
                <a:gd name="T36" fmla="*/ 647 w 1065"/>
                <a:gd name="T37" fmla="*/ 664 h 834"/>
                <a:gd name="T38" fmla="*/ 839 w 1065"/>
                <a:gd name="T39" fmla="*/ 823 h 834"/>
                <a:gd name="T40" fmla="*/ 822 w 1065"/>
                <a:gd name="T41" fmla="*/ 664 h 834"/>
                <a:gd name="T42" fmla="*/ 1065 w 1065"/>
                <a:gd name="T43" fmla="*/ 593 h 834"/>
                <a:gd name="T44" fmla="*/ 1039 w 1065"/>
                <a:gd name="T45" fmla="*/ 111 h 834"/>
                <a:gd name="T46" fmla="*/ 223 w 1065"/>
                <a:gd name="T47" fmla="*/ 431 h 834"/>
                <a:gd name="T48" fmla="*/ 327 w 1065"/>
                <a:gd name="T49" fmla="*/ 328 h 834"/>
                <a:gd name="T50" fmla="*/ 120 w 1065"/>
                <a:gd name="T51" fmla="*/ 328 h 834"/>
                <a:gd name="T52" fmla="*/ 290 w 1065"/>
                <a:gd name="T53" fmla="*/ 453 h 834"/>
                <a:gd name="T54" fmla="*/ 251 w 1065"/>
                <a:gd name="T55" fmla="*/ 453 h 834"/>
                <a:gd name="T56" fmla="*/ 262 w 1065"/>
                <a:gd name="T57" fmla="*/ 472 h 834"/>
                <a:gd name="T58" fmla="*/ 273 w 1065"/>
                <a:gd name="T59" fmla="*/ 709 h 834"/>
                <a:gd name="T60" fmla="*/ 180 w 1065"/>
                <a:gd name="T61" fmla="*/ 709 h 834"/>
                <a:gd name="T62" fmla="*/ 191 w 1065"/>
                <a:gd name="T63" fmla="*/ 472 h 834"/>
                <a:gd name="T64" fmla="*/ 201 w 1065"/>
                <a:gd name="T65" fmla="*/ 453 h 834"/>
                <a:gd name="T66" fmla="*/ 0 w 1065"/>
                <a:gd name="T67" fmla="*/ 609 h 834"/>
                <a:gd name="T68" fmla="*/ 92 w 1065"/>
                <a:gd name="T69" fmla="*/ 834 h 834"/>
                <a:gd name="T70" fmla="*/ 124 w 1065"/>
                <a:gd name="T71" fmla="*/ 601 h 834"/>
                <a:gd name="T72" fmla="*/ 320 w 1065"/>
                <a:gd name="T73" fmla="*/ 834 h 834"/>
                <a:gd name="T74" fmla="*/ 352 w 1065"/>
                <a:gd name="T75" fmla="*/ 601 h 834"/>
                <a:gd name="T76" fmla="*/ 446 w 1065"/>
                <a:gd name="T77" fmla="*/ 834 h 834"/>
                <a:gd name="T78" fmla="*/ 290 w 1065"/>
                <a:gd name="T79" fmla="*/ 453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5" h="834">
                  <a:moveTo>
                    <a:pt x="543" y="271"/>
                  </a:moveTo>
                  <a:lnTo>
                    <a:pt x="392" y="422"/>
                  </a:lnTo>
                  <a:cubicBezTo>
                    <a:pt x="408" y="431"/>
                    <a:pt x="422" y="442"/>
                    <a:pt x="434" y="454"/>
                  </a:cubicBezTo>
                  <a:lnTo>
                    <a:pt x="544" y="344"/>
                  </a:lnTo>
                  <a:lnTo>
                    <a:pt x="662" y="463"/>
                  </a:lnTo>
                  <a:lnTo>
                    <a:pt x="828" y="296"/>
                  </a:lnTo>
                  <a:lnTo>
                    <a:pt x="854" y="361"/>
                  </a:lnTo>
                  <a:lnTo>
                    <a:pt x="907" y="179"/>
                  </a:lnTo>
                  <a:lnTo>
                    <a:pt x="725" y="232"/>
                  </a:lnTo>
                  <a:lnTo>
                    <a:pt x="792" y="259"/>
                  </a:lnTo>
                  <a:lnTo>
                    <a:pt x="662" y="389"/>
                  </a:lnTo>
                  <a:lnTo>
                    <a:pt x="543" y="271"/>
                  </a:lnTo>
                  <a:close/>
                  <a:moveTo>
                    <a:pt x="1065" y="111"/>
                  </a:moveTo>
                  <a:lnTo>
                    <a:pt x="1065" y="111"/>
                  </a:lnTo>
                  <a:lnTo>
                    <a:pt x="1065" y="44"/>
                  </a:lnTo>
                  <a:lnTo>
                    <a:pt x="647" y="44"/>
                  </a:lnTo>
                  <a:lnTo>
                    <a:pt x="647" y="0"/>
                  </a:lnTo>
                  <a:lnTo>
                    <a:pt x="607" y="0"/>
                  </a:lnTo>
                  <a:lnTo>
                    <a:pt x="607" y="44"/>
                  </a:lnTo>
                  <a:lnTo>
                    <a:pt x="214" y="44"/>
                  </a:lnTo>
                  <a:lnTo>
                    <a:pt x="214" y="111"/>
                  </a:lnTo>
                  <a:lnTo>
                    <a:pt x="243" y="111"/>
                  </a:lnTo>
                  <a:lnTo>
                    <a:pt x="243" y="170"/>
                  </a:lnTo>
                  <a:cubicBezTo>
                    <a:pt x="264" y="172"/>
                    <a:pt x="283" y="179"/>
                    <a:pt x="300" y="189"/>
                  </a:cubicBezTo>
                  <a:lnTo>
                    <a:pt x="300" y="111"/>
                  </a:lnTo>
                  <a:lnTo>
                    <a:pt x="981" y="111"/>
                  </a:lnTo>
                  <a:lnTo>
                    <a:pt x="981" y="548"/>
                  </a:lnTo>
                  <a:lnTo>
                    <a:pt x="493" y="548"/>
                  </a:lnTo>
                  <a:cubicBezTo>
                    <a:pt x="496" y="555"/>
                    <a:pt x="497" y="562"/>
                    <a:pt x="499" y="570"/>
                  </a:cubicBezTo>
                  <a:lnTo>
                    <a:pt x="981" y="570"/>
                  </a:lnTo>
                  <a:lnTo>
                    <a:pt x="981" y="593"/>
                  </a:lnTo>
                  <a:lnTo>
                    <a:pt x="501" y="593"/>
                  </a:lnTo>
                  <a:cubicBezTo>
                    <a:pt x="502" y="599"/>
                    <a:pt x="503" y="604"/>
                    <a:pt x="503" y="609"/>
                  </a:cubicBezTo>
                  <a:lnTo>
                    <a:pt x="503" y="664"/>
                  </a:lnTo>
                  <a:lnTo>
                    <a:pt x="607" y="664"/>
                  </a:lnTo>
                  <a:lnTo>
                    <a:pt x="607" y="828"/>
                  </a:lnTo>
                  <a:lnTo>
                    <a:pt x="647" y="828"/>
                  </a:lnTo>
                  <a:lnTo>
                    <a:pt x="647" y="664"/>
                  </a:lnTo>
                  <a:lnTo>
                    <a:pt x="779" y="664"/>
                  </a:lnTo>
                  <a:lnTo>
                    <a:pt x="839" y="823"/>
                  </a:lnTo>
                  <a:lnTo>
                    <a:pt x="878" y="813"/>
                  </a:lnTo>
                  <a:lnTo>
                    <a:pt x="822" y="664"/>
                  </a:lnTo>
                  <a:lnTo>
                    <a:pt x="1065" y="664"/>
                  </a:lnTo>
                  <a:lnTo>
                    <a:pt x="1065" y="593"/>
                  </a:lnTo>
                  <a:lnTo>
                    <a:pt x="1039" y="593"/>
                  </a:lnTo>
                  <a:lnTo>
                    <a:pt x="1039" y="111"/>
                  </a:lnTo>
                  <a:lnTo>
                    <a:pt x="1065" y="111"/>
                  </a:lnTo>
                  <a:close/>
                  <a:moveTo>
                    <a:pt x="223" y="431"/>
                  </a:moveTo>
                  <a:lnTo>
                    <a:pt x="223" y="431"/>
                  </a:lnTo>
                  <a:cubicBezTo>
                    <a:pt x="280" y="431"/>
                    <a:pt x="327" y="385"/>
                    <a:pt x="327" y="328"/>
                  </a:cubicBezTo>
                  <a:cubicBezTo>
                    <a:pt x="327" y="271"/>
                    <a:pt x="280" y="224"/>
                    <a:pt x="223" y="224"/>
                  </a:cubicBezTo>
                  <a:cubicBezTo>
                    <a:pt x="166" y="224"/>
                    <a:pt x="120" y="271"/>
                    <a:pt x="120" y="328"/>
                  </a:cubicBezTo>
                  <a:cubicBezTo>
                    <a:pt x="120" y="385"/>
                    <a:pt x="166" y="431"/>
                    <a:pt x="223" y="431"/>
                  </a:cubicBezTo>
                  <a:close/>
                  <a:moveTo>
                    <a:pt x="290" y="453"/>
                  </a:moveTo>
                  <a:lnTo>
                    <a:pt x="290" y="453"/>
                  </a:lnTo>
                  <a:lnTo>
                    <a:pt x="251" y="453"/>
                  </a:lnTo>
                  <a:lnTo>
                    <a:pt x="257" y="457"/>
                  </a:lnTo>
                  <a:cubicBezTo>
                    <a:pt x="262" y="460"/>
                    <a:pt x="264" y="467"/>
                    <a:pt x="262" y="472"/>
                  </a:cubicBezTo>
                  <a:lnTo>
                    <a:pt x="248" y="507"/>
                  </a:lnTo>
                  <a:lnTo>
                    <a:pt x="273" y="709"/>
                  </a:lnTo>
                  <a:lnTo>
                    <a:pt x="226" y="751"/>
                  </a:lnTo>
                  <a:lnTo>
                    <a:pt x="180" y="709"/>
                  </a:lnTo>
                  <a:lnTo>
                    <a:pt x="205" y="507"/>
                  </a:lnTo>
                  <a:lnTo>
                    <a:pt x="191" y="472"/>
                  </a:lnTo>
                  <a:cubicBezTo>
                    <a:pt x="188" y="467"/>
                    <a:pt x="191" y="460"/>
                    <a:pt x="195" y="457"/>
                  </a:cubicBezTo>
                  <a:lnTo>
                    <a:pt x="201" y="453"/>
                  </a:lnTo>
                  <a:lnTo>
                    <a:pt x="156" y="453"/>
                  </a:lnTo>
                  <a:cubicBezTo>
                    <a:pt x="70" y="453"/>
                    <a:pt x="0" y="523"/>
                    <a:pt x="0" y="609"/>
                  </a:cubicBezTo>
                  <a:lnTo>
                    <a:pt x="0" y="834"/>
                  </a:lnTo>
                  <a:lnTo>
                    <a:pt x="92" y="834"/>
                  </a:lnTo>
                  <a:lnTo>
                    <a:pt x="92" y="601"/>
                  </a:lnTo>
                  <a:lnTo>
                    <a:pt x="124" y="601"/>
                  </a:lnTo>
                  <a:lnTo>
                    <a:pt x="124" y="834"/>
                  </a:lnTo>
                  <a:lnTo>
                    <a:pt x="320" y="834"/>
                  </a:lnTo>
                  <a:lnTo>
                    <a:pt x="320" y="601"/>
                  </a:lnTo>
                  <a:lnTo>
                    <a:pt x="352" y="601"/>
                  </a:lnTo>
                  <a:lnTo>
                    <a:pt x="352" y="834"/>
                  </a:lnTo>
                  <a:lnTo>
                    <a:pt x="446" y="834"/>
                  </a:lnTo>
                  <a:lnTo>
                    <a:pt x="446" y="609"/>
                  </a:lnTo>
                  <a:cubicBezTo>
                    <a:pt x="446" y="523"/>
                    <a:pt x="376" y="453"/>
                    <a:pt x="290" y="4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8" name="组合 17"/>
          <p:cNvGrpSpPr/>
          <p:nvPr/>
        </p:nvGrpSpPr>
        <p:grpSpPr>
          <a:xfrm>
            <a:off x="5494379" y="2205038"/>
            <a:ext cx="1306513" cy="1527175"/>
            <a:chOff x="5446713" y="2205038"/>
            <a:chExt cx="1306513" cy="1527175"/>
          </a:xfrm>
        </p:grpSpPr>
        <p:sp>
          <p:nvSpPr>
            <p:cNvPr id="8" name="Freeform 7"/>
            <p:cNvSpPr/>
            <p:nvPr/>
          </p:nvSpPr>
          <p:spPr bwMode="auto">
            <a:xfrm>
              <a:off x="5446713" y="2205038"/>
              <a:ext cx="1306513"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 name="Freeform 12"/>
            <p:cNvSpPr>
              <a:spLocks noEditPoints="1"/>
            </p:cNvSpPr>
            <p:nvPr/>
          </p:nvSpPr>
          <p:spPr bwMode="auto">
            <a:xfrm>
              <a:off x="5727700" y="2484438"/>
              <a:ext cx="754063" cy="750888"/>
            </a:xfrm>
            <a:custGeom>
              <a:avLst/>
              <a:gdLst>
                <a:gd name="T0" fmla="*/ 862 w 954"/>
                <a:gd name="T1" fmla="*/ 813 h 944"/>
                <a:gd name="T2" fmla="*/ 763 w 954"/>
                <a:gd name="T3" fmla="*/ 813 h 944"/>
                <a:gd name="T4" fmla="*/ 625 w 954"/>
                <a:gd name="T5" fmla="*/ 549 h 944"/>
                <a:gd name="T6" fmla="*/ 611 w 954"/>
                <a:gd name="T7" fmla="*/ 601 h 944"/>
                <a:gd name="T8" fmla="*/ 535 w 954"/>
                <a:gd name="T9" fmla="*/ 658 h 944"/>
                <a:gd name="T10" fmla="*/ 782 w 954"/>
                <a:gd name="T11" fmla="*/ 932 h 944"/>
                <a:gd name="T12" fmla="*/ 941 w 954"/>
                <a:gd name="T13" fmla="*/ 826 h 944"/>
                <a:gd name="T14" fmla="*/ 824 w 954"/>
                <a:gd name="T15" fmla="*/ 704 h 944"/>
                <a:gd name="T16" fmla="*/ 650 w 954"/>
                <a:gd name="T17" fmla="*/ 561 h 944"/>
                <a:gd name="T18" fmla="*/ 345 w 954"/>
                <a:gd name="T19" fmla="*/ 335 h 944"/>
                <a:gd name="T20" fmla="*/ 397 w 954"/>
                <a:gd name="T21" fmla="*/ 321 h 944"/>
                <a:gd name="T22" fmla="*/ 411 w 954"/>
                <a:gd name="T23" fmla="*/ 269 h 944"/>
                <a:gd name="T24" fmla="*/ 423 w 954"/>
                <a:gd name="T25" fmla="*/ 221 h 944"/>
                <a:gd name="T26" fmla="*/ 184 w 954"/>
                <a:gd name="T27" fmla="*/ 21 h 944"/>
                <a:gd name="T28" fmla="*/ 151 w 954"/>
                <a:gd name="T29" fmla="*/ 267 h 944"/>
                <a:gd name="T30" fmla="*/ 1 w 954"/>
                <a:gd name="T31" fmla="*/ 204 h 944"/>
                <a:gd name="T32" fmla="*/ 284 w 954"/>
                <a:gd name="T33" fmla="*/ 406 h 944"/>
                <a:gd name="T34" fmla="*/ 320 w 954"/>
                <a:gd name="T35" fmla="*/ 360 h 944"/>
                <a:gd name="T36" fmla="*/ 920 w 954"/>
                <a:gd name="T37" fmla="*/ 91 h 944"/>
                <a:gd name="T38" fmla="*/ 791 w 954"/>
                <a:gd name="T39" fmla="*/ 0 h 944"/>
                <a:gd name="T40" fmla="*/ 448 w 954"/>
                <a:gd name="T41" fmla="*/ 306 h 944"/>
                <a:gd name="T42" fmla="*/ 399 w 954"/>
                <a:gd name="T43" fmla="*/ 376 h 944"/>
                <a:gd name="T44" fmla="*/ 357 w 954"/>
                <a:gd name="T45" fmla="*/ 397 h 944"/>
                <a:gd name="T46" fmla="*/ 362 w 954"/>
                <a:gd name="T47" fmla="*/ 527 h 944"/>
                <a:gd name="T48" fmla="*/ 85 w 954"/>
                <a:gd name="T49" fmla="*/ 768 h 944"/>
                <a:gd name="T50" fmla="*/ 55 w 954"/>
                <a:gd name="T51" fmla="*/ 944 h 944"/>
                <a:gd name="T52" fmla="*/ 198 w 954"/>
                <a:gd name="T53" fmla="*/ 800 h 944"/>
                <a:gd name="T54" fmla="*/ 423 w 954"/>
                <a:gd name="T55" fmla="*/ 588 h 944"/>
                <a:gd name="T56" fmla="*/ 549 w 954"/>
                <a:gd name="T57" fmla="*/ 588 h 944"/>
                <a:gd name="T58" fmla="*/ 585 w 954"/>
                <a:gd name="T59" fmla="*/ 509 h 944"/>
                <a:gd name="T60" fmla="*/ 639 w 954"/>
                <a:gd name="T61" fmla="*/ 498 h 944"/>
                <a:gd name="T62" fmla="*/ 920 w 954"/>
                <a:gd name="T63" fmla="*/ 9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44">
                  <a:moveTo>
                    <a:pt x="813" y="764"/>
                  </a:moveTo>
                  <a:cubicBezTo>
                    <a:pt x="840" y="764"/>
                    <a:pt x="862" y="786"/>
                    <a:pt x="862" y="813"/>
                  </a:cubicBezTo>
                  <a:cubicBezTo>
                    <a:pt x="862" y="841"/>
                    <a:pt x="840" y="863"/>
                    <a:pt x="813" y="863"/>
                  </a:cubicBezTo>
                  <a:cubicBezTo>
                    <a:pt x="786" y="863"/>
                    <a:pt x="763" y="841"/>
                    <a:pt x="763" y="813"/>
                  </a:cubicBezTo>
                  <a:cubicBezTo>
                    <a:pt x="763" y="786"/>
                    <a:pt x="786" y="764"/>
                    <a:pt x="813" y="764"/>
                  </a:cubicBezTo>
                  <a:close/>
                  <a:moveTo>
                    <a:pt x="625" y="549"/>
                  </a:moveTo>
                  <a:lnTo>
                    <a:pt x="637" y="574"/>
                  </a:lnTo>
                  <a:lnTo>
                    <a:pt x="611" y="601"/>
                  </a:lnTo>
                  <a:lnTo>
                    <a:pt x="586" y="625"/>
                  </a:lnTo>
                  <a:cubicBezTo>
                    <a:pt x="571" y="640"/>
                    <a:pt x="554" y="651"/>
                    <a:pt x="535" y="658"/>
                  </a:cubicBezTo>
                  <a:lnTo>
                    <a:pt x="703" y="826"/>
                  </a:lnTo>
                  <a:lnTo>
                    <a:pt x="782" y="932"/>
                  </a:lnTo>
                  <a:lnTo>
                    <a:pt x="824" y="943"/>
                  </a:lnTo>
                  <a:lnTo>
                    <a:pt x="941" y="826"/>
                  </a:lnTo>
                  <a:lnTo>
                    <a:pt x="930" y="783"/>
                  </a:lnTo>
                  <a:lnTo>
                    <a:pt x="824" y="704"/>
                  </a:lnTo>
                  <a:lnTo>
                    <a:pt x="666" y="546"/>
                  </a:lnTo>
                  <a:lnTo>
                    <a:pt x="650" y="561"/>
                  </a:lnTo>
                  <a:lnTo>
                    <a:pt x="625" y="549"/>
                  </a:lnTo>
                  <a:close/>
                  <a:moveTo>
                    <a:pt x="345" y="335"/>
                  </a:moveTo>
                  <a:lnTo>
                    <a:pt x="372" y="308"/>
                  </a:lnTo>
                  <a:lnTo>
                    <a:pt x="397" y="321"/>
                  </a:lnTo>
                  <a:lnTo>
                    <a:pt x="384" y="296"/>
                  </a:lnTo>
                  <a:lnTo>
                    <a:pt x="411" y="269"/>
                  </a:lnTo>
                  <a:lnTo>
                    <a:pt x="414" y="266"/>
                  </a:lnTo>
                  <a:cubicBezTo>
                    <a:pt x="420" y="251"/>
                    <a:pt x="423" y="235"/>
                    <a:pt x="423" y="221"/>
                  </a:cubicBezTo>
                  <a:cubicBezTo>
                    <a:pt x="423" y="108"/>
                    <a:pt x="316" y="0"/>
                    <a:pt x="204" y="1"/>
                  </a:cubicBezTo>
                  <a:cubicBezTo>
                    <a:pt x="203" y="1"/>
                    <a:pt x="191" y="14"/>
                    <a:pt x="184" y="21"/>
                  </a:cubicBezTo>
                  <a:cubicBezTo>
                    <a:pt x="274" y="111"/>
                    <a:pt x="266" y="96"/>
                    <a:pt x="266" y="151"/>
                  </a:cubicBezTo>
                  <a:cubicBezTo>
                    <a:pt x="266" y="196"/>
                    <a:pt x="195" y="267"/>
                    <a:pt x="151" y="267"/>
                  </a:cubicBezTo>
                  <a:cubicBezTo>
                    <a:pt x="94" y="267"/>
                    <a:pt x="112" y="276"/>
                    <a:pt x="20" y="184"/>
                  </a:cubicBezTo>
                  <a:cubicBezTo>
                    <a:pt x="13" y="191"/>
                    <a:pt x="1" y="204"/>
                    <a:pt x="1" y="204"/>
                  </a:cubicBezTo>
                  <a:cubicBezTo>
                    <a:pt x="2" y="316"/>
                    <a:pt x="108" y="424"/>
                    <a:pt x="220" y="424"/>
                  </a:cubicBezTo>
                  <a:cubicBezTo>
                    <a:pt x="240" y="424"/>
                    <a:pt x="262" y="417"/>
                    <a:pt x="284" y="406"/>
                  </a:cubicBezTo>
                  <a:lnTo>
                    <a:pt x="288" y="411"/>
                  </a:lnTo>
                  <a:cubicBezTo>
                    <a:pt x="295" y="392"/>
                    <a:pt x="305" y="375"/>
                    <a:pt x="320" y="360"/>
                  </a:cubicBezTo>
                  <a:lnTo>
                    <a:pt x="345" y="335"/>
                  </a:lnTo>
                  <a:close/>
                  <a:moveTo>
                    <a:pt x="920" y="91"/>
                  </a:moveTo>
                  <a:lnTo>
                    <a:pt x="854" y="26"/>
                  </a:lnTo>
                  <a:cubicBezTo>
                    <a:pt x="837" y="9"/>
                    <a:pt x="814" y="0"/>
                    <a:pt x="791" y="0"/>
                  </a:cubicBezTo>
                  <a:cubicBezTo>
                    <a:pt x="768" y="0"/>
                    <a:pt x="746" y="9"/>
                    <a:pt x="728" y="26"/>
                  </a:cubicBezTo>
                  <a:lnTo>
                    <a:pt x="448" y="306"/>
                  </a:lnTo>
                  <a:cubicBezTo>
                    <a:pt x="457" y="323"/>
                    <a:pt x="450" y="348"/>
                    <a:pt x="437" y="361"/>
                  </a:cubicBezTo>
                  <a:cubicBezTo>
                    <a:pt x="428" y="370"/>
                    <a:pt x="413" y="376"/>
                    <a:pt x="399" y="376"/>
                  </a:cubicBezTo>
                  <a:cubicBezTo>
                    <a:pt x="393" y="376"/>
                    <a:pt x="387" y="375"/>
                    <a:pt x="382" y="372"/>
                  </a:cubicBezTo>
                  <a:lnTo>
                    <a:pt x="357" y="397"/>
                  </a:lnTo>
                  <a:cubicBezTo>
                    <a:pt x="323" y="432"/>
                    <a:pt x="323" y="488"/>
                    <a:pt x="357" y="523"/>
                  </a:cubicBezTo>
                  <a:lnTo>
                    <a:pt x="362" y="527"/>
                  </a:lnTo>
                  <a:lnTo>
                    <a:pt x="143" y="746"/>
                  </a:lnTo>
                  <a:lnTo>
                    <a:pt x="85" y="768"/>
                  </a:lnTo>
                  <a:lnTo>
                    <a:pt x="0" y="889"/>
                  </a:lnTo>
                  <a:lnTo>
                    <a:pt x="55" y="944"/>
                  </a:lnTo>
                  <a:lnTo>
                    <a:pt x="176" y="859"/>
                  </a:lnTo>
                  <a:lnTo>
                    <a:pt x="198" y="800"/>
                  </a:lnTo>
                  <a:lnTo>
                    <a:pt x="416" y="582"/>
                  </a:lnTo>
                  <a:lnTo>
                    <a:pt x="423" y="588"/>
                  </a:lnTo>
                  <a:cubicBezTo>
                    <a:pt x="440" y="606"/>
                    <a:pt x="463" y="614"/>
                    <a:pt x="486" y="614"/>
                  </a:cubicBezTo>
                  <a:cubicBezTo>
                    <a:pt x="509" y="614"/>
                    <a:pt x="531" y="606"/>
                    <a:pt x="549" y="588"/>
                  </a:cubicBezTo>
                  <a:lnTo>
                    <a:pt x="574" y="564"/>
                  </a:lnTo>
                  <a:cubicBezTo>
                    <a:pt x="565" y="547"/>
                    <a:pt x="572" y="522"/>
                    <a:pt x="585" y="509"/>
                  </a:cubicBezTo>
                  <a:cubicBezTo>
                    <a:pt x="594" y="500"/>
                    <a:pt x="609" y="494"/>
                    <a:pt x="622" y="494"/>
                  </a:cubicBezTo>
                  <a:cubicBezTo>
                    <a:pt x="629" y="494"/>
                    <a:pt x="634" y="495"/>
                    <a:pt x="639" y="498"/>
                  </a:cubicBezTo>
                  <a:lnTo>
                    <a:pt x="920" y="217"/>
                  </a:lnTo>
                  <a:cubicBezTo>
                    <a:pt x="954" y="183"/>
                    <a:pt x="954" y="126"/>
                    <a:pt x="920" y="9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9" name="组合 18"/>
          <p:cNvGrpSpPr/>
          <p:nvPr/>
        </p:nvGrpSpPr>
        <p:grpSpPr>
          <a:xfrm>
            <a:off x="7701401" y="2205038"/>
            <a:ext cx="1306513" cy="1527175"/>
            <a:chOff x="7793038" y="2205038"/>
            <a:chExt cx="1306513" cy="1527175"/>
          </a:xfrm>
        </p:grpSpPr>
        <p:sp>
          <p:nvSpPr>
            <p:cNvPr id="9" name="Freeform 8"/>
            <p:cNvSpPr/>
            <p:nvPr/>
          </p:nvSpPr>
          <p:spPr bwMode="auto">
            <a:xfrm>
              <a:off x="7793038" y="2205038"/>
              <a:ext cx="1306513"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90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4" y="0"/>
                    <a:pt x="1654" y="370"/>
                    <a:pt x="1654" y="827"/>
                  </a:cubicBezTo>
                  <a:cubicBezTo>
                    <a:pt x="1654" y="1182"/>
                    <a:pt x="1430" y="1485"/>
                    <a:pt x="1116" y="1602"/>
                  </a:cubicBezTo>
                  <a:lnTo>
                    <a:pt x="995" y="1741"/>
                  </a:lnTo>
                  <a:cubicBezTo>
                    <a:pt x="954" y="1788"/>
                    <a:pt x="912" y="1836"/>
                    <a:pt x="870" y="1884"/>
                  </a:cubicBezTo>
                  <a:cubicBezTo>
                    <a:pt x="845" y="1916"/>
                    <a:pt x="818" y="1918"/>
                    <a:pt x="790" y="1889"/>
                  </a:cubicBezTo>
                  <a:cubicBezTo>
                    <a:pt x="747" y="1840"/>
                    <a:pt x="703" y="1790"/>
                    <a:pt x="660" y="1741"/>
                  </a:cubicBezTo>
                  <a:lnTo>
                    <a:pt x="540" y="1603"/>
                  </a:lnTo>
                  <a:cubicBezTo>
                    <a:pt x="225" y="1486"/>
                    <a:pt x="0" y="1183"/>
                    <a:pt x="0" y="827"/>
                  </a:cubicBezTo>
                  <a:cubicBezTo>
                    <a:pt x="0" y="370"/>
                    <a:pt x="370" y="0"/>
                    <a:pt x="827" y="0"/>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14" name="Freeform 13"/>
            <p:cNvSpPr>
              <a:spLocks noEditPoints="1"/>
            </p:cNvSpPr>
            <p:nvPr/>
          </p:nvSpPr>
          <p:spPr bwMode="auto">
            <a:xfrm>
              <a:off x="8065047" y="2423672"/>
              <a:ext cx="819646" cy="881946"/>
            </a:xfrm>
            <a:custGeom>
              <a:avLst/>
              <a:gdLst>
                <a:gd name="T0" fmla="*/ 255 w 847"/>
                <a:gd name="T1" fmla="*/ 138 h 903"/>
                <a:gd name="T2" fmla="*/ 555 w 847"/>
                <a:gd name="T3" fmla="*/ 100 h 903"/>
                <a:gd name="T4" fmla="*/ 448 w 847"/>
                <a:gd name="T5" fmla="*/ 61 h 903"/>
                <a:gd name="T6" fmla="*/ 324 w 847"/>
                <a:gd name="T7" fmla="*/ 61 h 903"/>
                <a:gd name="T8" fmla="*/ 217 w 847"/>
                <a:gd name="T9" fmla="*/ 100 h 903"/>
                <a:gd name="T10" fmla="*/ 697 w 847"/>
                <a:gd name="T11" fmla="*/ 782 h 903"/>
                <a:gd name="T12" fmla="*/ 709 w 847"/>
                <a:gd name="T13" fmla="*/ 755 h 903"/>
                <a:gd name="T14" fmla="*/ 660 w 847"/>
                <a:gd name="T15" fmla="*/ 586 h 903"/>
                <a:gd name="T16" fmla="*/ 629 w 847"/>
                <a:gd name="T17" fmla="*/ 586 h 903"/>
                <a:gd name="T18" fmla="*/ 629 w 847"/>
                <a:gd name="T19" fmla="*/ 716 h 903"/>
                <a:gd name="T20" fmla="*/ 630 w 847"/>
                <a:gd name="T21" fmla="*/ 719 h 903"/>
                <a:gd name="T22" fmla="*/ 631 w 847"/>
                <a:gd name="T23" fmla="*/ 722 h 903"/>
                <a:gd name="T24" fmla="*/ 633 w 847"/>
                <a:gd name="T25" fmla="*/ 724 h 903"/>
                <a:gd name="T26" fmla="*/ 807 w 847"/>
                <a:gd name="T27" fmla="*/ 596 h 903"/>
                <a:gd name="T28" fmla="*/ 644 w 847"/>
                <a:gd name="T29" fmla="*/ 510 h 903"/>
                <a:gd name="T30" fmla="*/ 607 w 847"/>
                <a:gd name="T31" fmla="*/ 899 h 903"/>
                <a:gd name="T32" fmla="*/ 837 w 847"/>
                <a:gd name="T33" fmla="*/ 743 h 903"/>
                <a:gd name="T34" fmla="*/ 808 w 847"/>
                <a:gd name="T35" fmla="*/ 737 h 903"/>
                <a:gd name="T36" fmla="*/ 645 w 847"/>
                <a:gd name="T37" fmla="*/ 872 h 903"/>
                <a:gd name="T38" fmla="*/ 481 w 847"/>
                <a:gd name="T39" fmla="*/ 675 h 903"/>
                <a:gd name="T40" fmla="*/ 676 w 847"/>
                <a:gd name="T41" fmla="*/ 543 h 903"/>
                <a:gd name="T42" fmla="*/ 808 w 847"/>
                <a:gd name="T43" fmla="*/ 737 h 903"/>
                <a:gd name="T44" fmla="*/ 284 w 847"/>
                <a:gd name="T45" fmla="*/ 736 h 903"/>
                <a:gd name="T46" fmla="*/ 485 w 847"/>
                <a:gd name="T47" fmla="*/ 536 h 903"/>
                <a:gd name="T48" fmla="*/ 526 w 847"/>
                <a:gd name="T49" fmla="*/ 505 h 903"/>
                <a:gd name="T50" fmla="*/ 732 w 847"/>
                <a:gd name="T51" fmla="*/ 306 h 903"/>
                <a:gd name="T52" fmla="*/ 740 w 847"/>
                <a:gd name="T53" fmla="*/ 494 h 903"/>
                <a:gd name="T54" fmla="*/ 772 w 847"/>
                <a:gd name="T55" fmla="*/ 505 h 903"/>
                <a:gd name="T56" fmla="*/ 772 w 847"/>
                <a:gd name="T57" fmla="*/ 208 h 903"/>
                <a:gd name="T58" fmla="*/ 40 w 847"/>
                <a:gd name="T59" fmla="*/ 167 h 903"/>
                <a:gd name="T60" fmla="*/ 0 w 847"/>
                <a:gd name="T61" fmla="*/ 314 h 903"/>
                <a:gd name="T62" fmla="*/ 0 w 847"/>
                <a:gd name="T63" fmla="*/ 536 h 903"/>
                <a:gd name="T64" fmla="*/ 0 w 847"/>
                <a:gd name="T65" fmla="*/ 751 h 903"/>
                <a:gd name="T66" fmla="*/ 427 w 847"/>
                <a:gd name="T67" fmla="*/ 791 h 903"/>
                <a:gd name="T68" fmla="*/ 32 w 847"/>
                <a:gd name="T69" fmla="*/ 314 h 903"/>
                <a:gd name="T70" fmla="*/ 40 w 847"/>
                <a:gd name="T71" fmla="*/ 306 h 903"/>
                <a:gd name="T72" fmla="*/ 252 w 847"/>
                <a:gd name="T73" fmla="*/ 505 h 903"/>
                <a:gd name="T74" fmla="*/ 32 w 847"/>
                <a:gd name="T75" fmla="*/ 314 h 903"/>
                <a:gd name="T76" fmla="*/ 252 w 847"/>
                <a:gd name="T77" fmla="*/ 536 h 903"/>
                <a:gd name="T78" fmla="*/ 40 w 847"/>
                <a:gd name="T79" fmla="*/ 736 h 903"/>
                <a:gd name="T80" fmla="*/ 32 w 847"/>
                <a:gd name="T81" fmla="*/ 536 h 903"/>
                <a:gd name="T82" fmla="*/ 284 w 847"/>
                <a:gd name="T83" fmla="*/ 505 h 903"/>
                <a:gd name="T84" fmla="*/ 284 w 847"/>
                <a:gd name="T85" fmla="*/ 306 h 903"/>
                <a:gd name="T86" fmla="*/ 495 w 847"/>
                <a:gd name="T87" fmla="*/ 505 h 903"/>
                <a:gd name="T88" fmla="*/ 511 w 847"/>
                <a:gd name="T89" fmla="*/ 207 h 903"/>
                <a:gd name="T90" fmla="*/ 538 w 847"/>
                <a:gd name="T91" fmla="*/ 235 h 903"/>
                <a:gd name="T92" fmla="*/ 483 w 847"/>
                <a:gd name="T93" fmla="*/ 235 h 903"/>
                <a:gd name="T94" fmla="*/ 268 w 847"/>
                <a:gd name="T95" fmla="*/ 207 h 903"/>
                <a:gd name="T96" fmla="*/ 295 w 847"/>
                <a:gd name="T97" fmla="*/ 235 h 903"/>
                <a:gd name="T98" fmla="*/ 241 w 847"/>
                <a:gd name="T99" fmla="*/ 23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903">
                  <a:moveTo>
                    <a:pt x="217" y="100"/>
                  </a:moveTo>
                  <a:cubicBezTo>
                    <a:pt x="217" y="121"/>
                    <a:pt x="234" y="138"/>
                    <a:pt x="255" y="138"/>
                  </a:cubicBezTo>
                  <a:lnTo>
                    <a:pt x="517" y="138"/>
                  </a:lnTo>
                  <a:cubicBezTo>
                    <a:pt x="538" y="138"/>
                    <a:pt x="555" y="121"/>
                    <a:pt x="555" y="100"/>
                  </a:cubicBezTo>
                  <a:cubicBezTo>
                    <a:pt x="555" y="79"/>
                    <a:pt x="538" y="61"/>
                    <a:pt x="517" y="61"/>
                  </a:cubicBezTo>
                  <a:lnTo>
                    <a:pt x="448" y="61"/>
                  </a:lnTo>
                  <a:cubicBezTo>
                    <a:pt x="448" y="27"/>
                    <a:pt x="420" y="0"/>
                    <a:pt x="386" y="0"/>
                  </a:cubicBezTo>
                  <a:cubicBezTo>
                    <a:pt x="352" y="0"/>
                    <a:pt x="324" y="27"/>
                    <a:pt x="324" y="61"/>
                  </a:cubicBezTo>
                  <a:lnTo>
                    <a:pt x="255" y="61"/>
                  </a:lnTo>
                  <a:cubicBezTo>
                    <a:pt x="234" y="61"/>
                    <a:pt x="217" y="79"/>
                    <a:pt x="217" y="100"/>
                  </a:cubicBezTo>
                  <a:close/>
                  <a:moveTo>
                    <a:pt x="686" y="777"/>
                  </a:moveTo>
                  <a:cubicBezTo>
                    <a:pt x="689" y="780"/>
                    <a:pt x="693" y="782"/>
                    <a:pt x="697" y="782"/>
                  </a:cubicBezTo>
                  <a:cubicBezTo>
                    <a:pt x="702" y="782"/>
                    <a:pt x="706" y="780"/>
                    <a:pt x="709" y="777"/>
                  </a:cubicBezTo>
                  <a:cubicBezTo>
                    <a:pt x="715" y="771"/>
                    <a:pt x="715" y="761"/>
                    <a:pt x="709" y="755"/>
                  </a:cubicBezTo>
                  <a:lnTo>
                    <a:pt x="660" y="706"/>
                  </a:lnTo>
                  <a:lnTo>
                    <a:pt x="660" y="586"/>
                  </a:lnTo>
                  <a:cubicBezTo>
                    <a:pt x="660" y="577"/>
                    <a:pt x="653" y="570"/>
                    <a:pt x="644" y="570"/>
                  </a:cubicBezTo>
                  <a:cubicBezTo>
                    <a:pt x="636" y="570"/>
                    <a:pt x="629" y="577"/>
                    <a:pt x="629" y="586"/>
                  </a:cubicBezTo>
                  <a:lnTo>
                    <a:pt x="629" y="713"/>
                  </a:lnTo>
                  <a:cubicBezTo>
                    <a:pt x="629" y="714"/>
                    <a:pt x="629" y="715"/>
                    <a:pt x="629" y="716"/>
                  </a:cubicBezTo>
                  <a:cubicBezTo>
                    <a:pt x="629" y="716"/>
                    <a:pt x="629" y="717"/>
                    <a:pt x="629" y="717"/>
                  </a:cubicBezTo>
                  <a:cubicBezTo>
                    <a:pt x="629" y="718"/>
                    <a:pt x="630" y="718"/>
                    <a:pt x="630" y="719"/>
                  </a:cubicBezTo>
                  <a:cubicBezTo>
                    <a:pt x="630" y="719"/>
                    <a:pt x="630" y="720"/>
                    <a:pt x="631" y="720"/>
                  </a:cubicBezTo>
                  <a:cubicBezTo>
                    <a:pt x="631" y="721"/>
                    <a:pt x="631" y="721"/>
                    <a:pt x="631" y="722"/>
                  </a:cubicBezTo>
                  <a:cubicBezTo>
                    <a:pt x="632" y="722"/>
                    <a:pt x="632" y="723"/>
                    <a:pt x="633" y="724"/>
                  </a:cubicBezTo>
                  <a:cubicBezTo>
                    <a:pt x="633" y="724"/>
                    <a:pt x="633" y="724"/>
                    <a:pt x="633" y="724"/>
                  </a:cubicBezTo>
                  <a:lnTo>
                    <a:pt x="686" y="777"/>
                  </a:lnTo>
                  <a:close/>
                  <a:moveTo>
                    <a:pt x="807" y="596"/>
                  </a:moveTo>
                  <a:cubicBezTo>
                    <a:pt x="777" y="552"/>
                    <a:pt x="733" y="523"/>
                    <a:pt x="681" y="513"/>
                  </a:cubicBezTo>
                  <a:cubicBezTo>
                    <a:pt x="669" y="511"/>
                    <a:pt x="657" y="510"/>
                    <a:pt x="644" y="510"/>
                  </a:cubicBezTo>
                  <a:cubicBezTo>
                    <a:pt x="550" y="510"/>
                    <a:pt x="469" y="577"/>
                    <a:pt x="451" y="669"/>
                  </a:cubicBezTo>
                  <a:cubicBezTo>
                    <a:pt x="431" y="776"/>
                    <a:pt x="501" y="879"/>
                    <a:pt x="607" y="899"/>
                  </a:cubicBezTo>
                  <a:cubicBezTo>
                    <a:pt x="620" y="902"/>
                    <a:pt x="632" y="903"/>
                    <a:pt x="645" y="903"/>
                  </a:cubicBezTo>
                  <a:cubicBezTo>
                    <a:pt x="739" y="903"/>
                    <a:pt x="820" y="836"/>
                    <a:pt x="837" y="743"/>
                  </a:cubicBezTo>
                  <a:cubicBezTo>
                    <a:pt x="847" y="692"/>
                    <a:pt x="836" y="639"/>
                    <a:pt x="807" y="596"/>
                  </a:cubicBezTo>
                  <a:close/>
                  <a:moveTo>
                    <a:pt x="808" y="737"/>
                  </a:moveTo>
                  <a:lnTo>
                    <a:pt x="808" y="737"/>
                  </a:lnTo>
                  <a:cubicBezTo>
                    <a:pt x="793" y="816"/>
                    <a:pt x="724" y="872"/>
                    <a:pt x="645" y="872"/>
                  </a:cubicBezTo>
                  <a:cubicBezTo>
                    <a:pt x="634" y="872"/>
                    <a:pt x="624" y="871"/>
                    <a:pt x="613" y="869"/>
                  </a:cubicBezTo>
                  <a:cubicBezTo>
                    <a:pt x="523" y="852"/>
                    <a:pt x="464" y="765"/>
                    <a:pt x="481" y="675"/>
                  </a:cubicBezTo>
                  <a:cubicBezTo>
                    <a:pt x="496" y="597"/>
                    <a:pt x="565" y="540"/>
                    <a:pt x="644" y="540"/>
                  </a:cubicBezTo>
                  <a:cubicBezTo>
                    <a:pt x="655" y="540"/>
                    <a:pt x="665" y="541"/>
                    <a:pt x="676" y="543"/>
                  </a:cubicBezTo>
                  <a:cubicBezTo>
                    <a:pt x="719" y="551"/>
                    <a:pt x="757" y="576"/>
                    <a:pt x="782" y="613"/>
                  </a:cubicBezTo>
                  <a:cubicBezTo>
                    <a:pt x="807" y="650"/>
                    <a:pt x="816" y="694"/>
                    <a:pt x="808" y="737"/>
                  </a:cubicBezTo>
                  <a:close/>
                  <a:moveTo>
                    <a:pt x="413" y="736"/>
                  </a:moveTo>
                  <a:lnTo>
                    <a:pt x="284" y="736"/>
                  </a:lnTo>
                  <a:lnTo>
                    <a:pt x="284" y="536"/>
                  </a:lnTo>
                  <a:lnTo>
                    <a:pt x="485" y="536"/>
                  </a:lnTo>
                  <a:cubicBezTo>
                    <a:pt x="497" y="524"/>
                    <a:pt x="512" y="514"/>
                    <a:pt x="527" y="505"/>
                  </a:cubicBezTo>
                  <a:lnTo>
                    <a:pt x="526" y="505"/>
                  </a:lnTo>
                  <a:lnTo>
                    <a:pt x="526" y="306"/>
                  </a:lnTo>
                  <a:lnTo>
                    <a:pt x="732" y="306"/>
                  </a:lnTo>
                  <a:cubicBezTo>
                    <a:pt x="736" y="306"/>
                    <a:pt x="740" y="309"/>
                    <a:pt x="740" y="314"/>
                  </a:cubicBezTo>
                  <a:lnTo>
                    <a:pt x="740" y="494"/>
                  </a:lnTo>
                  <a:cubicBezTo>
                    <a:pt x="751" y="499"/>
                    <a:pt x="762" y="505"/>
                    <a:pt x="772" y="511"/>
                  </a:cubicBezTo>
                  <a:lnTo>
                    <a:pt x="772" y="505"/>
                  </a:lnTo>
                  <a:lnTo>
                    <a:pt x="772" y="314"/>
                  </a:lnTo>
                  <a:lnTo>
                    <a:pt x="772" y="208"/>
                  </a:lnTo>
                  <a:cubicBezTo>
                    <a:pt x="772" y="185"/>
                    <a:pt x="754" y="167"/>
                    <a:pt x="732" y="167"/>
                  </a:cubicBezTo>
                  <a:lnTo>
                    <a:pt x="40" y="167"/>
                  </a:lnTo>
                  <a:cubicBezTo>
                    <a:pt x="18" y="167"/>
                    <a:pt x="0" y="185"/>
                    <a:pt x="0" y="208"/>
                  </a:cubicBezTo>
                  <a:lnTo>
                    <a:pt x="0" y="314"/>
                  </a:lnTo>
                  <a:lnTo>
                    <a:pt x="0" y="505"/>
                  </a:lnTo>
                  <a:lnTo>
                    <a:pt x="0" y="536"/>
                  </a:lnTo>
                  <a:lnTo>
                    <a:pt x="0" y="727"/>
                  </a:lnTo>
                  <a:lnTo>
                    <a:pt x="0" y="751"/>
                  </a:lnTo>
                  <a:cubicBezTo>
                    <a:pt x="0" y="773"/>
                    <a:pt x="18" y="791"/>
                    <a:pt x="40" y="791"/>
                  </a:cubicBezTo>
                  <a:lnTo>
                    <a:pt x="427" y="791"/>
                  </a:lnTo>
                  <a:cubicBezTo>
                    <a:pt x="420" y="773"/>
                    <a:pt x="415" y="755"/>
                    <a:pt x="413" y="736"/>
                  </a:cubicBezTo>
                  <a:close/>
                  <a:moveTo>
                    <a:pt x="32" y="314"/>
                  </a:moveTo>
                  <a:lnTo>
                    <a:pt x="32" y="314"/>
                  </a:lnTo>
                  <a:cubicBezTo>
                    <a:pt x="32" y="309"/>
                    <a:pt x="36" y="306"/>
                    <a:pt x="40" y="306"/>
                  </a:cubicBezTo>
                  <a:lnTo>
                    <a:pt x="252" y="306"/>
                  </a:lnTo>
                  <a:lnTo>
                    <a:pt x="252" y="505"/>
                  </a:lnTo>
                  <a:lnTo>
                    <a:pt x="32" y="505"/>
                  </a:lnTo>
                  <a:lnTo>
                    <a:pt x="32" y="314"/>
                  </a:lnTo>
                  <a:close/>
                  <a:moveTo>
                    <a:pt x="252" y="536"/>
                  </a:moveTo>
                  <a:lnTo>
                    <a:pt x="252" y="536"/>
                  </a:lnTo>
                  <a:lnTo>
                    <a:pt x="252" y="736"/>
                  </a:lnTo>
                  <a:lnTo>
                    <a:pt x="40" y="736"/>
                  </a:lnTo>
                  <a:cubicBezTo>
                    <a:pt x="36" y="736"/>
                    <a:pt x="32" y="732"/>
                    <a:pt x="32" y="727"/>
                  </a:cubicBezTo>
                  <a:lnTo>
                    <a:pt x="32" y="536"/>
                  </a:lnTo>
                  <a:lnTo>
                    <a:pt x="252" y="536"/>
                  </a:lnTo>
                  <a:close/>
                  <a:moveTo>
                    <a:pt x="284" y="505"/>
                  </a:moveTo>
                  <a:lnTo>
                    <a:pt x="284" y="505"/>
                  </a:lnTo>
                  <a:lnTo>
                    <a:pt x="284" y="306"/>
                  </a:lnTo>
                  <a:lnTo>
                    <a:pt x="495" y="306"/>
                  </a:lnTo>
                  <a:lnTo>
                    <a:pt x="495" y="505"/>
                  </a:lnTo>
                  <a:lnTo>
                    <a:pt x="284" y="505"/>
                  </a:lnTo>
                  <a:close/>
                  <a:moveTo>
                    <a:pt x="511" y="207"/>
                  </a:moveTo>
                  <a:lnTo>
                    <a:pt x="511" y="207"/>
                  </a:lnTo>
                  <a:cubicBezTo>
                    <a:pt x="526" y="207"/>
                    <a:pt x="538" y="219"/>
                    <a:pt x="538" y="235"/>
                  </a:cubicBezTo>
                  <a:cubicBezTo>
                    <a:pt x="538" y="250"/>
                    <a:pt x="526" y="262"/>
                    <a:pt x="511" y="262"/>
                  </a:cubicBezTo>
                  <a:cubicBezTo>
                    <a:pt x="496" y="262"/>
                    <a:pt x="483" y="250"/>
                    <a:pt x="483" y="235"/>
                  </a:cubicBezTo>
                  <a:cubicBezTo>
                    <a:pt x="483" y="219"/>
                    <a:pt x="496" y="207"/>
                    <a:pt x="511" y="207"/>
                  </a:cubicBezTo>
                  <a:close/>
                  <a:moveTo>
                    <a:pt x="268" y="207"/>
                  </a:moveTo>
                  <a:lnTo>
                    <a:pt x="268" y="207"/>
                  </a:lnTo>
                  <a:cubicBezTo>
                    <a:pt x="283" y="207"/>
                    <a:pt x="295" y="219"/>
                    <a:pt x="295" y="235"/>
                  </a:cubicBezTo>
                  <a:cubicBezTo>
                    <a:pt x="295" y="250"/>
                    <a:pt x="283" y="262"/>
                    <a:pt x="268" y="262"/>
                  </a:cubicBezTo>
                  <a:cubicBezTo>
                    <a:pt x="253" y="262"/>
                    <a:pt x="241" y="250"/>
                    <a:pt x="241" y="235"/>
                  </a:cubicBezTo>
                  <a:cubicBezTo>
                    <a:pt x="241" y="219"/>
                    <a:pt x="253" y="207"/>
                    <a:pt x="268" y="2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 name="组合 19"/>
          <p:cNvGrpSpPr/>
          <p:nvPr/>
        </p:nvGrpSpPr>
        <p:grpSpPr>
          <a:xfrm>
            <a:off x="9908424" y="2205038"/>
            <a:ext cx="1304925" cy="1527175"/>
            <a:chOff x="10109201" y="2205038"/>
            <a:chExt cx="1304925" cy="1527175"/>
          </a:xfrm>
        </p:grpSpPr>
        <p:sp>
          <p:nvSpPr>
            <p:cNvPr id="10" name="Freeform 9"/>
            <p:cNvSpPr/>
            <p:nvPr/>
          </p:nvSpPr>
          <p:spPr bwMode="auto">
            <a:xfrm>
              <a:off x="10109201" y="2205038"/>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 name="Freeform 14"/>
            <p:cNvSpPr>
              <a:spLocks noEditPoints="1"/>
            </p:cNvSpPr>
            <p:nvPr/>
          </p:nvSpPr>
          <p:spPr bwMode="auto">
            <a:xfrm>
              <a:off x="10391776" y="2454276"/>
              <a:ext cx="814388" cy="768350"/>
            </a:xfrm>
            <a:custGeom>
              <a:avLst/>
              <a:gdLst>
                <a:gd name="T0" fmla="*/ 35 w 1031"/>
                <a:gd name="T1" fmla="*/ 765 h 966"/>
                <a:gd name="T2" fmla="*/ 736 w 1031"/>
                <a:gd name="T3" fmla="*/ 574 h 966"/>
                <a:gd name="T4" fmla="*/ 674 w 1031"/>
                <a:gd name="T5" fmla="*/ 791 h 966"/>
                <a:gd name="T6" fmla="*/ 652 w 1031"/>
                <a:gd name="T7" fmla="*/ 603 h 966"/>
                <a:gd name="T8" fmla="*/ 654 w 1031"/>
                <a:gd name="T9" fmla="*/ 435 h 966"/>
                <a:gd name="T10" fmla="*/ 636 w 1031"/>
                <a:gd name="T11" fmla="*/ 442 h 966"/>
                <a:gd name="T12" fmla="*/ 650 w 1031"/>
                <a:gd name="T13" fmla="*/ 467 h 966"/>
                <a:gd name="T14" fmla="*/ 666 w 1031"/>
                <a:gd name="T15" fmla="*/ 461 h 966"/>
                <a:gd name="T16" fmla="*/ 570 w 1031"/>
                <a:gd name="T17" fmla="*/ 484 h 966"/>
                <a:gd name="T18" fmla="*/ 578 w 1031"/>
                <a:gd name="T19" fmla="*/ 516 h 966"/>
                <a:gd name="T20" fmla="*/ 590 w 1031"/>
                <a:gd name="T21" fmla="*/ 504 h 966"/>
                <a:gd name="T22" fmla="*/ 520 w 1031"/>
                <a:gd name="T23" fmla="*/ 545 h 966"/>
                <a:gd name="T24" fmla="*/ 511 w 1031"/>
                <a:gd name="T25" fmla="*/ 563 h 966"/>
                <a:gd name="T26" fmla="*/ 537 w 1031"/>
                <a:gd name="T27" fmla="*/ 575 h 966"/>
                <a:gd name="T28" fmla="*/ 545 w 1031"/>
                <a:gd name="T29" fmla="*/ 559 h 966"/>
                <a:gd name="T30" fmla="*/ 489 w 1031"/>
                <a:gd name="T31" fmla="*/ 639 h 966"/>
                <a:gd name="T32" fmla="*/ 516 w 1031"/>
                <a:gd name="T33" fmla="*/ 658 h 966"/>
                <a:gd name="T34" fmla="*/ 517 w 1031"/>
                <a:gd name="T35" fmla="*/ 641 h 966"/>
                <a:gd name="T36" fmla="*/ 493 w 1031"/>
                <a:gd name="T37" fmla="*/ 720 h 966"/>
                <a:gd name="T38" fmla="*/ 498 w 1031"/>
                <a:gd name="T39" fmla="*/ 739 h 966"/>
                <a:gd name="T40" fmla="*/ 524 w 1031"/>
                <a:gd name="T41" fmla="*/ 728 h 966"/>
                <a:gd name="T42" fmla="*/ 520 w 1031"/>
                <a:gd name="T43" fmla="*/ 711 h 966"/>
                <a:gd name="T44" fmla="*/ 533 w 1031"/>
                <a:gd name="T45" fmla="*/ 810 h 966"/>
                <a:gd name="T46" fmla="*/ 565 w 1031"/>
                <a:gd name="T47" fmla="*/ 806 h 966"/>
                <a:gd name="T48" fmla="*/ 555 w 1031"/>
                <a:gd name="T49" fmla="*/ 792 h 966"/>
                <a:gd name="T50" fmla="*/ 589 w 1031"/>
                <a:gd name="T51" fmla="*/ 866 h 966"/>
                <a:gd name="T52" fmla="*/ 605 w 1031"/>
                <a:gd name="T53" fmla="*/ 877 h 966"/>
                <a:gd name="T54" fmla="*/ 619 w 1031"/>
                <a:gd name="T55" fmla="*/ 853 h 966"/>
                <a:gd name="T56" fmla="*/ 605 w 1031"/>
                <a:gd name="T57" fmla="*/ 843 h 966"/>
                <a:gd name="T58" fmla="*/ 678 w 1031"/>
                <a:gd name="T59" fmla="*/ 907 h 966"/>
                <a:gd name="T60" fmla="*/ 696 w 1031"/>
                <a:gd name="T61" fmla="*/ 910 h 966"/>
                <a:gd name="T62" fmla="*/ 685 w 1031"/>
                <a:gd name="T63" fmla="*/ 879 h 966"/>
                <a:gd name="T64" fmla="*/ 757 w 1031"/>
                <a:gd name="T65" fmla="*/ 912 h 966"/>
                <a:gd name="T66" fmla="*/ 777 w 1031"/>
                <a:gd name="T67" fmla="*/ 909 h 966"/>
                <a:gd name="T68" fmla="*/ 774 w 1031"/>
                <a:gd name="T69" fmla="*/ 881 h 966"/>
                <a:gd name="T70" fmla="*/ 757 w 1031"/>
                <a:gd name="T71" fmla="*/ 884 h 966"/>
                <a:gd name="T72" fmla="*/ 850 w 1031"/>
                <a:gd name="T73" fmla="*/ 883 h 966"/>
                <a:gd name="T74" fmla="*/ 867 w 1031"/>
                <a:gd name="T75" fmla="*/ 874 h 966"/>
                <a:gd name="T76" fmla="*/ 840 w 1031"/>
                <a:gd name="T77" fmla="*/ 857 h 966"/>
                <a:gd name="T78" fmla="*/ 913 w 1031"/>
                <a:gd name="T79" fmla="*/ 834 h 966"/>
                <a:gd name="T80" fmla="*/ 925 w 1031"/>
                <a:gd name="T81" fmla="*/ 820 h 966"/>
                <a:gd name="T82" fmla="*/ 906 w 1031"/>
                <a:gd name="T83" fmla="*/ 799 h 966"/>
                <a:gd name="T84" fmla="*/ 896 w 1031"/>
                <a:gd name="T85" fmla="*/ 812 h 966"/>
                <a:gd name="T86" fmla="*/ 964 w 1031"/>
                <a:gd name="T87" fmla="*/ 751 h 966"/>
                <a:gd name="T88" fmla="*/ 970 w 1031"/>
                <a:gd name="T89" fmla="*/ 732 h 966"/>
                <a:gd name="T90" fmla="*/ 940 w 1031"/>
                <a:gd name="T91" fmla="*/ 735 h 966"/>
                <a:gd name="T92" fmla="*/ 978 w 1031"/>
                <a:gd name="T93" fmla="*/ 671 h 966"/>
                <a:gd name="T94" fmla="*/ 978 w 1031"/>
                <a:gd name="T95" fmla="*/ 653 h 966"/>
                <a:gd name="T96" fmla="*/ 950 w 1031"/>
                <a:gd name="T97" fmla="*/ 649 h 966"/>
                <a:gd name="T98" fmla="*/ 950 w 1031"/>
                <a:gd name="T99" fmla="*/ 668 h 966"/>
                <a:gd name="T100" fmla="*/ 960 w 1031"/>
                <a:gd name="T101" fmla="*/ 573 h 966"/>
                <a:gd name="T102" fmla="*/ 952 w 1031"/>
                <a:gd name="T103" fmla="*/ 556 h 966"/>
                <a:gd name="T104" fmla="*/ 932 w 1031"/>
                <a:gd name="T105" fmla="*/ 581 h 966"/>
                <a:gd name="T106" fmla="*/ 918 w 1031"/>
                <a:gd name="T107" fmla="*/ 506 h 966"/>
                <a:gd name="T108" fmla="*/ 906 w 1031"/>
                <a:gd name="T109" fmla="*/ 493 h 966"/>
                <a:gd name="T110" fmla="*/ 882 w 1031"/>
                <a:gd name="T111" fmla="*/ 509 h 966"/>
                <a:gd name="T112" fmla="*/ 894 w 1031"/>
                <a:gd name="T113" fmla="*/ 522 h 966"/>
                <a:gd name="T114" fmla="*/ 841 w 1031"/>
                <a:gd name="T115" fmla="*/ 447 h 966"/>
                <a:gd name="T116" fmla="*/ 823 w 1031"/>
                <a:gd name="T117" fmla="*/ 439 h 966"/>
                <a:gd name="T118" fmla="*/ 823 w 1031"/>
                <a:gd name="T119" fmla="*/ 470 h 966"/>
                <a:gd name="T120" fmla="*/ 733 w 1031"/>
                <a:gd name="T121" fmla="*/ 369 h 966"/>
                <a:gd name="T122" fmla="*/ 574 w 1031"/>
                <a:gd name="T123" fmla="*/ 15 h 966"/>
                <a:gd name="T124" fmla="*/ 48 w 1031"/>
                <a:gd name="T125" fmla="*/ 245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31" h="966">
                  <a:moveTo>
                    <a:pt x="83" y="717"/>
                  </a:moveTo>
                  <a:cubicBezTo>
                    <a:pt x="134" y="712"/>
                    <a:pt x="185" y="709"/>
                    <a:pt x="236" y="707"/>
                  </a:cubicBezTo>
                  <a:cubicBezTo>
                    <a:pt x="205" y="705"/>
                    <a:pt x="173" y="702"/>
                    <a:pt x="142" y="699"/>
                  </a:cubicBezTo>
                  <a:cubicBezTo>
                    <a:pt x="116" y="696"/>
                    <a:pt x="94" y="678"/>
                    <a:pt x="94" y="651"/>
                  </a:cubicBezTo>
                  <a:cubicBezTo>
                    <a:pt x="94" y="613"/>
                    <a:pt x="94" y="574"/>
                    <a:pt x="94" y="536"/>
                  </a:cubicBezTo>
                  <a:cubicBezTo>
                    <a:pt x="94" y="510"/>
                    <a:pt x="116" y="491"/>
                    <a:pt x="142" y="488"/>
                  </a:cubicBezTo>
                  <a:cubicBezTo>
                    <a:pt x="237" y="479"/>
                    <a:pt x="333" y="476"/>
                    <a:pt x="428" y="478"/>
                  </a:cubicBezTo>
                  <a:cubicBezTo>
                    <a:pt x="393" y="533"/>
                    <a:pt x="374" y="598"/>
                    <a:pt x="374" y="668"/>
                  </a:cubicBezTo>
                  <a:cubicBezTo>
                    <a:pt x="374" y="767"/>
                    <a:pt x="414" y="857"/>
                    <a:pt x="479" y="922"/>
                  </a:cubicBezTo>
                  <a:cubicBezTo>
                    <a:pt x="483" y="926"/>
                    <a:pt x="487" y="930"/>
                    <a:pt x="491" y="934"/>
                  </a:cubicBezTo>
                  <a:cubicBezTo>
                    <a:pt x="355" y="945"/>
                    <a:pt x="219" y="943"/>
                    <a:pt x="83" y="928"/>
                  </a:cubicBezTo>
                  <a:cubicBezTo>
                    <a:pt x="56" y="925"/>
                    <a:pt x="35" y="906"/>
                    <a:pt x="35" y="880"/>
                  </a:cubicBezTo>
                  <a:cubicBezTo>
                    <a:pt x="35" y="842"/>
                    <a:pt x="35" y="803"/>
                    <a:pt x="35" y="765"/>
                  </a:cubicBezTo>
                  <a:cubicBezTo>
                    <a:pt x="35" y="738"/>
                    <a:pt x="56" y="719"/>
                    <a:pt x="83" y="717"/>
                  </a:cubicBezTo>
                  <a:close/>
                  <a:moveTo>
                    <a:pt x="709" y="424"/>
                  </a:moveTo>
                  <a:lnTo>
                    <a:pt x="709" y="424"/>
                  </a:lnTo>
                  <a:cubicBezTo>
                    <a:pt x="728" y="420"/>
                    <a:pt x="748" y="420"/>
                    <a:pt x="768" y="424"/>
                  </a:cubicBezTo>
                  <a:cubicBezTo>
                    <a:pt x="767" y="434"/>
                    <a:pt x="766" y="445"/>
                    <a:pt x="765" y="455"/>
                  </a:cubicBezTo>
                  <a:cubicBezTo>
                    <a:pt x="747" y="453"/>
                    <a:pt x="729" y="452"/>
                    <a:pt x="712" y="455"/>
                  </a:cubicBezTo>
                  <a:cubicBezTo>
                    <a:pt x="711" y="445"/>
                    <a:pt x="710" y="434"/>
                    <a:pt x="709" y="424"/>
                  </a:cubicBezTo>
                  <a:close/>
                  <a:moveTo>
                    <a:pt x="818" y="615"/>
                  </a:moveTo>
                  <a:lnTo>
                    <a:pt x="818" y="615"/>
                  </a:lnTo>
                  <a:lnTo>
                    <a:pt x="749" y="615"/>
                  </a:lnTo>
                  <a:lnTo>
                    <a:pt x="749" y="604"/>
                  </a:lnTo>
                  <a:cubicBezTo>
                    <a:pt x="749" y="591"/>
                    <a:pt x="748" y="583"/>
                    <a:pt x="746" y="580"/>
                  </a:cubicBezTo>
                  <a:cubicBezTo>
                    <a:pt x="745" y="576"/>
                    <a:pt x="741" y="574"/>
                    <a:pt x="736" y="574"/>
                  </a:cubicBezTo>
                  <a:cubicBezTo>
                    <a:pt x="732" y="574"/>
                    <a:pt x="729" y="576"/>
                    <a:pt x="727" y="579"/>
                  </a:cubicBezTo>
                  <a:cubicBezTo>
                    <a:pt x="724" y="582"/>
                    <a:pt x="723" y="587"/>
                    <a:pt x="723" y="594"/>
                  </a:cubicBezTo>
                  <a:cubicBezTo>
                    <a:pt x="723" y="604"/>
                    <a:pt x="726" y="612"/>
                    <a:pt x="730" y="616"/>
                  </a:cubicBezTo>
                  <a:cubicBezTo>
                    <a:pt x="734" y="621"/>
                    <a:pt x="747" y="629"/>
                    <a:pt x="767" y="642"/>
                  </a:cubicBezTo>
                  <a:cubicBezTo>
                    <a:pt x="785" y="652"/>
                    <a:pt x="797" y="661"/>
                    <a:pt x="803" y="666"/>
                  </a:cubicBezTo>
                  <a:cubicBezTo>
                    <a:pt x="810" y="672"/>
                    <a:pt x="815" y="680"/>
                    <a:pt x="819" y="690"/>
                  </a:cubicBezTo>
                  <a:cubicBezTo>
                    <a:pt x="824" y="701"/>
                    <a:pt x="826" y="713"/>
                    <a:pt x="826" y="729"/>
                  </a:cubicBezTo>
                  <a:cubicBezTo>
                    <a:pt x="826" y="754"/>
                    <a:pt x="820" y="773"/>
                    <a:pt x="808" y="787"/>
                  </a:cubicBezTo>
                  <a:cubicBezTo>
                    <a:pt x="796" y="801"/>
                    <a:pt x="778" y="810"/>
                    <a:pt x="755" y="813"/>
                  </a:cubicBezTo>
                  <a:lnTo>
                    <a:pt x="755" y="839"/>
                  </a:lnTo>
                  <a:lnTo>
                    <a:pt x="723" y="839"/>
                  </a:lnTo>
                  <a:lnTo>
                    <a:pt x="723" y="813"/>
                  </a:lnTo>
                  <a:cubicBezTo>
                    <a:pt x="704" y="811"/>
                    <a:pt x="688" y="804"/>
                    <a:pt x="674" y="791"/>
                  </a:cubicBezTo>
                  <a:cubicBezTo>
                    <a:pt x="660" y="779"/>
                    <a:pt x="653" y="757"/>
                    <a:pt x="653" y="726"/>
                  </a:cubicBezTo>
                  <a:lnTo>
                    <a:pt x="653" y="713"/>
                  </a:lnTo>
                  <a:lnTo>
                    <a:pt x="723" y="713"/>
                  </a:lnTo>
                  <a:lnTo>
                    <a:pt x="723" y="730"/>
                  </a:lnTo>
                  <a:cubicBezTo>
                    <a:pt x="723" y="748"/>
                    <a:pt x="723" y="760"/>
                    <a:pt x="725" y="764"/>
                  </a:cubicBezTo>
                  <a:cubicBezTo>
                    <a:pt x="726" y="769"/>
                    <a:pt x="730" y="771"/>
                    <a:pt x="735" y="771"/>
                  </a:cubicBezTo>
                  <a:cubicBezTo>
                    <a:pt x="740" y="771"/>
                    <a:pt x="743" y="769"/>
                    <a:pt x="746" y="766"/>
                  </a:cubicBezTo>
                  <a:cubicBezTo>
                    <a:pt x="748" y="763"/>
                    <a:pt x="749" y="758"/>
                    <a:pt x="749" y="752"/>
                  </a:cubicBezTo>
                  <a:cubicBezTo>
                    <a:pt x="749" y="737"/>
                    <a:pt x="748" y="726"/>
                    <a:pt x="746" y="719"/>
                  </a:cubicBezTo>
                  <a:cubicBezTo>
                    <a:pt x="744" y="712"/>
                    <a:pt x="736" y="705"/>
                    <a:pt x="724" y="697"/>
                  </a:cubicBezTo>
                  <a:cubicBezTo>
                    <a:pt x="702" y="684"/>
                    <a:pt x="688" y="674"/>
                    <a:pt x="680" y="668"/>
                  </a:cubicBezTo>
                  <a:cubicBezTo>
                    <a:pt x="673" y="662"/>
                    <a:pt x="666" y="653"/>
                    <a:pt x="661" y="641"/>
                  </a:cubicBezTo>
                  <a:cubicBezTo>
                    <a:pt x="655" y="630"/>
                    <a:pt x="652" y="617"/>
                    <a:pt x="652" y="603"/>
                  </a:cubicBezTo>
                  <a:cubicBezTo>
                    <a:pt x="652" y="582"/>
                    <a:pt x="658" y="566"/>
                    <a:pt x="670" y="554"/>
                  </a:cubicBezTo>
                  <a:cubicBezTo>
                    <a:pt x="682" y="543"/>
                    <a:pt x="699" y="535"/>
                    <a:pt x="723" y="533"/>
                  </a:cubicBezTo>
                  <a:lnTo>
                    <a:pt x="723" y="510"/>
                  </a:lnTo>
                  <a:lnTo>
                    <a:pt x="755" y="510"/>
                  </a:lnTo>
                  <a:lnTo>
                    <a:pt x="755" y="533"/>
                  </a:lnTo>
                  <a:cubicBezTo>
                    <a:pt x="776" y="535"/>
                    <a:pt x="792" y="542"/>
                    <a:pt x="803" y="554"/>
                  </a:cubicBezTo>
                  <a:cubicBezTo>
                    <a:pt x="813" y="566"/>
                    <a:pt x="819" y="582"/>
                    <a:pt x="819" y="602"/>
                  </a:cubicBezTo>
                  <a:cubicBezTo>
                    <a:pt x="819" y="605"/>
                    <a:pt x="818" y="609"/>
                    <a:pt x="818" y="615"/>
                  </a:cubicBezTo>
                  <a:close/>
                  <a:moveTo>
                    <a:pt x="658" y="434"/>
                  </a:moveTo>
                  <a:lnTo>
                    <a:pt x="658" y="434"/>
                  </a:lnTo>
                  <a:lnTo>
                    <a:pt x="657" y="434"/>
                  </a:lnTo>
                  <a:lnTo>
                    <a:pt x="656" y="435"/>
                  </a:lnTo>
                  <a:lnTo>
                    <a:pt x="654" y="435"/>
                  </a:lnTo>
                  <a:lnTo>
                    <a:pt x="653" y="436"/>
                  </a:lnTo>
                  <a:lnTo>
                    <a:pt x="652" y="436"/>
                  </a:lnTo>
                  <a:lnTo>
                    <a:pt x="650" y="437"/>
                  </a:lnTo>
                  <a:lnTo>
                    <a:pt x="649" y="437"/>
                  </a:lnTo>
                  <a:lnTo>
                    <a:pt x="647" y="438"/>
                  </a:lnTo>
                  <a:lnTo>
                    <a:pt x="646" y="438"/>
                  </a:lnTo>
                  <a:lnTo>
                    <a:pt x="645" y="439"/>
                  </a:lnTo>
                  <a:lnTo>
                    <a:pt x="643" y="439"/>
                  </a:lnTo>
                  <a:lnTo>
                    <a:pt x="642" y="440"/>
                  </a:lnTo>
                  <a:lnTo>
                    <a:pt x="640" y="440"/>
                  </a:lnTo>
                  <a:lnTo>
                    <a:pt x="639" y="441"/>
                  </a:lnTo>
                  <a:lnTo>
                    <a:pt x="638" y="441"/>
                  </a:lnTo>
                  <a:lnTo>
                    <a:pt x="636" y="442"/>
                  </a:lnTo>
                  <a:lnTo>
                    <a:pt x="635" y="443"/>
                  </a:lnTo>
                  <a:lnTo>
                    <a:pt x="633" y="443"/>
                  </a:lnTo>
                  <a:lnTo>
                    <a:pt x="632" y="444"/>
                  </a:lnTo>
                  <a:lnTo>
                    <a:pt x="631" y="445"/>
                  </a:lnTo>
                  <a:lnTo>
                    <a:pt x="631" y="445"/>
                  </a:lnTo>
                  <a:lnTo>
                    <a:pt x="643" y="470"/>
                  </a:lnTo>
                  <a:lnTo>
                    <a:pt x="643" y="470"/>
                  </a:lnTo>
                  <a:lnTo>
                    <a:pt x="644" y="470"/>
                  </a:lnTo>
                  <a:lnTo>
                    <a:pt x="645" y="469"/>
                  </a:lnTo>
                  <a:lnTo>
                    <a:pt x="646" y="468"/>
                  </a:lnTo>
                  <a:lnTo>
                    <a:pt x="647" y="468"/>
                  </a:lnTo>
                  <a:lnTo>
                    <a:pt x="649" y="467"/>
                  </a:lnTo>
                  <a:lnTo>
                    <a:pt x="650" y="467"/>
                  </a:lnTo>
                  <a:lnTo>
                    <a:pt x="651" y="466"/>
                  </a:lnTo>
                  <a:lnTo>
                    <a:pt x="652" y="466"/>
                  </a:lnTo>
                  <a:lnTo>
                    <a:pt x="654" y="465"/>
                  </a:lnTo>
                  <a:lnTo>
                    <a:pt x="655" y="465"/>
                  </a:lnTo>
                  <a:lnTo>
                    <a:pt x="656" y="464"/>
                  </a:lnTo>
                  <a:lnTo>
                    <a:pt x="657" y="464"/>
                  </a:lnTo>
                  <a:lnTo>
                    <a:pt x="658" y="464"/>
                  </a:lnTo>
                  <a:lnTo>
                    <a:pt x="660" y="463"/>
                  </a:lnTo>
                  <a:lnTo>
                    <a:pt x="661" y="463"/>
                  </a:lnTo>
                  <a:lnTo>
                    <a:pt x="662" y="462"/>
                  </a:lnTo>
                  <a:lnTo>
                    <a:pt x="663" y="462"/>
                  </a:lnTo>
                  <a:lnTo>
                    <a:pt x="665" y="461"/>
                  </a:lnTo>
                  <a:lnTo>
                    <a:pt x="666" y="461"/>
                  </a:lnTo>
                  <a:lnTo>
                    <a:pt x="667" y="461"/>
                  </a:lnTo>
                  <a:lnTo>
                    <a:pt x="658" y="434"/>
                  </a:lnTo>
                  <a:close/>
                  <a:moveTo>
                    <a:pt x="580" y="476"/>
                  </a:moveTo>
                  <a:lnTo>
                    <a:pt x="580" y="476"/>
                  </a:lnTo>
                  <a:lnTo>
                    <a:pt x="579" y="476"/>
                  </a:lnTo>
                  <a:lnTo>
                    <a:pt x="578" y="477"/>
                  </a:lnTo>
                  <a:lnTo>
                    <a:pt x="577" y="478"/>
                  </a:lnTo>
                  <a:lnTo>
                    <a:pt x="576" y="479"/>
                  </a:lnTo>
                  <a:lnTo>
                    <a:pt x="575" y="480"/>
                  </a:lnTo>
                  <a:lnTo>
                    <a:pt x="574" y="481"/>
                  </a:lnTo>
                  <a:lnTo>
                    <a:pt x="573" y="482"/>
                  </a:lnTo>
                  <a:lnTo>
                    <a:pt x="571" y="483"/>
                  </a:lnTo>
                  <a:lnTo>
                    <a:pt x="570" y="484"/>
                  </a:lnTo>
                  <a:lnTo>
                    <a:pt x="569" y="485"/>
                  </a:lnTo>
                  <a:lnTo>
                    <a:pt x="568" y="486"/>
                  </a:lnTo>
                  <a:lnTo>
                    <a:pt x="567" y="487"/>
                  </a:lnTo>
                  <a:lnTo>
                    <a:pt x="566" y="488"/>
                  </a:lnTo>
                  <a:lnTo>
                    <a:pt x="565" y="489"/>
                  </a:lnTo>
                  <a:lnTo>
                    <a:pt x="564" y="490"/>
                  </a:lnTo>
                  <a:lnTo>
                    <a:pt x="563" y="491"/>
                  </a:lnTo>
                  <a:lnTo>
                    <a:pt x="562" y="492"/>
                  </a:lnTo>
                  <a:lnTo>
                    <a:pt x="561" y="493"/>
                  </a:lnTo>
                  <a:lnTo>
                    <a:pt x="560" y="494"/>
                  </a:lnTo>
                  <a:lnTo>
                    <a:pt x="559" y="495"/>
                  </a:lnTo>
                  <a:lnTo>
                    <a:pt x="558" y="496"/>
                  </a:lnTo>
                  <a:lnTo>
                    <a:pt x="578" y="516"/>
                  </a:lnTo>
                  <a:lnTo>
                    <a:pt x="579" y="515"/>
                  </a:lnTo>
                  <a:lnTo>
                    <a:pt x="580" y="514"/>
                  </a:lnTo>
                  <a:lnTo>
                    <a:pt x="581" y="513"/>
                  </a:lnTo>
                  <a:lnTo>
                    <a:pt x="581" y="512"/>
                  </a:lnTo>
                  <a:lnTo>
                    <a:pt x="582" y="511"/>
                  </a:lnTo>
                  <a:lnTo>
                    <a:pt x="583" y="510"/>
                  </a:lnTo>
                  <a:lnTo>
                    <a:pt x="584" y="509"/>
                  </a:lnTo>
                  <a:lnTo>
                    <a:pt x="585" y="509"/>
                  </a:lnTo>
                  <a:lnTo>
                    <a:pt x="586" y="508"/>
                  </a:lnTo>
                  <a:lnTo>
                    <a:pt x="587" y="507"/>
                  </a:lnTo>
                  <a:lnTo>
                    <a:pt x="588" y="506"/>
                  </a:lnTo>
                  <a:lnTo>
                    <a:pt x="589" y="505"/>
                  </a:lnTo>
                  <a:lnTo>
                    <a:pt x="590" y="504"/>
                  </a:lnTo>
                  <a:lnTo>
                    <a:pt x="591" y="503"/>
                  </a:lnTo>
                  <a:lnTo>
                    <a:pt x="592" y="502"/>
                  </a:lnTo>
                  <a:lnTo>
                    <a:pt x="593" y="502"/>
                  </a:lnTo>
                  <a:lnTo>
                    <a:pt x="594" y="501"/>
                  </a:lnTo>
                  <a:lnTo>
                    <a:pt x="595" y="500"/>
                  </a:lnTo>
                  <a:lnTo>
                    <a:pt x="596" y="499"/>
                  </a:lnTo>
                  <a:lnTo>
                    <a:pt x="597" y="498"/>
                  </a:lnTo>
                  <a:lnTo>
                    <a:pt x="598" y="498"/>
                  </a:lnTo>
                  <a:lnTo>
                    <a:pt x="580" y="476"/>
                  </a:lnTo>
                  <a:close/>
                  <a:moveTo>
                    <a:pt x="521" y="543"/>
                  </a:moveTo>
                  <a:lnTo>
                    <a:pt x="521" y="543"/>
                  </a:lnTo>
                  <a:lnTo>
                    <a:pt x="521" y="544"/>
                  </a:lnTo>
                  <a:lnTo>
                    <a:pt x="520" y="545"/>
                  </a:lnTo>
                  <a:lnTo>
                    <a:pt x="519" y="547"/>
                  </a:lnTo>
                  <a:lnTo>
                    <a:pt x="519" y="548"/>
                  </a:lnTo>
                  <a:lnTo>
                    <a:pt x="518" y="549"/>
                  </a:lnTo>
                  <a:lnTo>
                    <a:pt x="517" y="551"/>
                  </a:lnTo>
                  <a:lnTo>
                    <a:pt x="517" y="552"/>
                  </a:lnTo>
                  <a:lnTo>
                    <a:pt x="516" y="553"/>
                  </a:lnTo>
                  <a:lnTo>
                    <a:pt x="515" y="555"/>
                  </a:lnTo>
                  <a:lnTo>
                    <a:pt x="515" y="556"/>
                  </a:lnTo>
                  <a:lnTo>
                    <a:pt x="514" y="557"/>
                  </a:lnTo>
                  <a:lnTo>
                    <a:pt x="513" y="559"/>
                  </a:lnTo>
                  <a:lnTo>
                    <a:pt x="513" y="560"/>
                  </a:lnTo>
                  <a:lnTo>
                    <a:pt x="512" y="561"/>
                  </a:lnTo>
                  <a:lnTo>
                    <a:pt x="511" y="563"/>
                  </a:lnTo>
                  <a:lnTo>
                    <a:pt x="511" y="564"/>
                  </a:lnTo>
                  <a:lnTo>
                    <a:pt x="510" y="565"/>
                  </a:lnTo>
                  <a:lnTo>
                    <a:pt x="509" y="567"/>
                  </a:lnTo>
                  <a:lnTo>
                    <a:pt x="509" y="568"/>
                  </a:lnTo>
                  <a:lnTo>
                    <a:pt x="508" y="569"/>
                  </a:lnTo>
                  <a:lnTo>
                    <a:pt x="508" y="570"/>
                  </a:lnTo>
                  <a:lnTo>
                    <a:pt x="534" y="581"/>
                  </a:lnTo>
                  <a:lnTo>
                    <a:pt x="534" y="581"/>
                  </a:lnTo>
                  <a:lnTo>
                    <a:pt x="535" y="579"/>
                  </a:lnTo>
                  <a:lnTo>
                    <a:pt x="535" y="578"/>
                  </a:lnTo>
                  <a:lnTo>
                    <a:pt x="536" y="577"/>
                  </a:lnTo>
                  <a:lnTo>
                    <a:pt x="536" y="576"/>
                  </a:lnTo>
                  <a:lnTo>
                    <a:pt x="537" y="575"/>
                  </a:lnTo>
                  <a:lnTo>
                    <a:pt x="537" y="573"/>
                  </a:lnTo>
                  <a:lnTo>
                    <a:pt x="538" y="572"/>
                  </a:lnTo>
                  <a:lnTo>
                    <a:pt x="538" y="571"/>
                  </a:lnTo>
                  <a:lnTo>
                    <a:pt x="539" y="570"/>
                  </a:lnTo>
                  <a:lnTo>
                    <a:pt x="540" y="569"/>
                  </a:lnTo>
                  <a:lnTo>
                    <a:pt x="540" y="568"/>
                  </a:lnTo>
                  <a:lnTo>
                    <a:pt x="541" y="566"/>
                  </a:lnTo>
                  <a:lnTo>
                    <a:pt x="542" y="565"/>
                  </a:lnTo>
                  <a:lnTo>
                    <a:pt x="542" y="564"/>
                  </a:lnTo>
                  <a:lnTo>
                    <a:pt x="543" y="563"/>
                  </a:lnTo>
                  <a:lnTo>
                    <a:pt x="543" y="562"/>
                  </a:lnTo>
                  <a:lnTo>
                    <a:pt x="544" y="561"/>
                  </a:lnTo>
                  <a:lnTo>
                    <a:pt x="545" y="559"/>
                  </a:lnTo>
                  <a:lnTo>
                    <a:pt x="545" y="558"/>
                  </a:lnTo>
                  <a:lnTo>
                    <a:pt x="546" y="558"/>
                  </a:lnTo>
                  <a:lnTo>
                    <a:pt x="521" y="543"/>
                  </a:lnTo>
                  <a:close/>
                  <a:moveTo>
                    <a:pt x="491" y="627"/>
                  </a:moveTo>
                  <a:lnTo>
                    <a:pt x="491" y="627"/>
                  </a:lnTo>
                  <a:lnTo>
                    <a:pt x="491" y="629"/>
                  </a:lnTo>
                  <a:lnTo>
                    <a:pt x="491" y="630"/>
                  </a:lnTo>
                  <a:lnTo>
                    <a:pt x="490" y="632"/>
                  </a:lnTo>
                  <a:lnTo>
                    <a:pt x="490" y="633"/>
                  </a:lnTo>
                  <a:lnTo>
                    <a:pt x="490" y="635"/>
                  </a:lnTo>
                  <a:lnTo>
                    <a:pt x="490" y="636"/>
                  </a:lnTo>
                  <a:lnTo>
                    <a:pt x="489" y="638"/>
                  </a:lnTo>
                  <a:lnTo>
                    <a:pt x="489" y="639"/>
                  </a:lnTo>
                  <a:lnTo>
                    <a:pt x="489" y="641"/>
                  </a:lnTo>
                  <a:lnTo>
                    <a:pt x="489" y="643"/>
                  </a:lnTo>
                  <a:lnTo>
                    <a:pt x="489" y="644"/>
                  </a:lnTo>
                  <a:lnTo>
                    <a:pt x="489" y="646"/>
                  </a:lnTo>
                  <a:lnTo>
                    <a:pt x="489" y="647"/>
                  </a:lnTo>
                  <a:lnTo>
                    <a:pt x="488" y="649"/>
                  </a:lnTo>
                  <a:lnTo>
                    <a:pt x="488" y="650"/>
                  </a:lnTo>
                  <a:lnTo>
                    <a:pt x="488" y="652"/>
                  </a:lnTo>
                  <a:lnTo>
                    <a:pt x="488" y="653"/>
                  </a:lnTo>
                  <a:lnTo>
                    <a:pt x="488" y="655"/>
                  </a:lnTo>
                  <a:lnTo>
                    <a:pt x="488" y="657"/>
                  </a:lnTo>
                  <a:lnTo>
                    <a:pt x="488" y="657"/>
                  </a:lnTo>
                  <a:lnTo>
                    <a:pt x="516" y="658"/>
                  </a:lnTo>
                  <a:lnTo>
                    <a:pt x="516" y="658"/>
                  </a:lnTo>
                  <a:lnTo>
                    <a:pt x="516" y="656"/>
                  </a:lnTo>
                  <a:lnTo>
                    <a:pt x="516" y="655"/>
                  </a:lnTo>
                  <a:lnTo>
                    <a:pt x="516" y="654"/>
                  </a:lnTo>
                  <a:lnTo>
                    <a:pt x="516" y="652"/>
                  </a:lnTo>
                  <a:lnTo>
                    <a:pt x="517" y="651"/>
                  </a:lnTo>
                  <a:lnTo>
                    <a:pt x="517" y="649"/>
                  </a:lnTo>
                  <a:lnTo>
                    <a:pt x="517" y="648"/>
                  </a:lnTo>
                  <a:lnTo>
                    <a:pt x="517" y="647"/>
                  </a:lnTo>
                  <a:lnTo>
                    <a:pt x="517" y="645"/>
                  </a:lnTo>
                  <a:lnTo>
                    <a:pt x="517" y="644"/>
                  </a:lnTo>
                  <a:lnTo>
                    <a:pt x="517" y="643"/>
                  </a:lnTo>
                  <a:lnTo>
                    <a:pt x="517" y="641"/>
                  </a:lnTo>
                  <a:lnTo>
                    <a:pt x="518" y="640"/>
                  </a:lnTo>
                  <a:lnTo>
                    <a:pt x="518" y="639"/>
                  </a:lnTo>
                  <a:lnTo>
                    <a:pt x="518" y="637"/>
                  </a:lnTo>
                  <a:lnTo>
                    <a:pt x="518" y="636"/>
                  </a:lnTo>
                  <a:lnTo>
                    <a:pt x="518" y="634"/>
                  </a:lnTo>
                  <a:lnTo>
                    <a:pt x="519" y="633"/>
                  </a:lnTo>
                  <a:lnTo>
                    <a:pt x="519" y="632"/>
                  </a:lnTo>
                  <a:lnTo>
                    <a:pt x="491" y="627"/>
                  </a:lnTo>
                  <a:close/>
                  <a:moveTo>
                    <a:pt x="493" y="717"/>
                  </a:moveTo>
                  <a:lnTo>
                    <a:pt x="493" y="717"/>
                  </a:lnTo>
                  <a:lnTo>
                    <a:pt x="493" y="717"/>
                  </a:lnTo>
                  <a:lnTo>
                    <a:pt x="493" y="718"/>
                  </a:lnTo>
                  <a:lnTo>
                    <a:pt x="493" y="720"/>
                  </a:lnTo>
                  <a:lnTo>
                    <a:pt x="494" y="721"/>
                  </a:lnTo>
                  <a:lnTo>
                    <a:pt x="494" y="723"/>
                  </a:lnTo>
                  <a:lnTo>
                    <a:pt x="494" y="724"/>
                  </a:lnTo>
                  <a:lnTo>
                    <a:pt x="495" y="726"/>
                  </a:lnTo>
                  <a:lnTo>
                    <a:pt x="495" y="727"/>
                  </a:lnTo>
                  <a:lnTo>
                    <a:pt x="495" y="729"/>
                  </a:lnTo>
                  <a:lnTo>
                    <a:pt x="496" y="730"/>
                  </a:lnTo>
                  <a:lnTo>
                    <a:pt x="496" y="732"/>
                  </a:lnTo>
                  <a:lnTo>
                    <a:pt x="497" y="733"/>
                  </a:lnTo>
                  <a:lnTo>
                    <a:pt x="497" y="735"/>
                  </a:lnTo>
                  <a:lnTo>
                    <a:pt x="497" y="736"/>
                  </a:lnTo>
                  <a:lnTo>
                    <a:pt x="498" y="738"/>
                  </a:lnTo>
                  <a:lnTo>
                    <a:pt x="498" y="739"/>
                  </a:lnTo>
                  <a:lnTo>
                    <a:pt x="499" y="741"/>
                  </a:lnTo>
                  <a:lnTo>
                    <a:pt x="499" y="742"/>
                  </a:lnTo>
                  <a:lnTo>
                    <a:pt x="500" y="743"/>
                  </a:lnTo>
                  <a:lnTo>
                    <a:pt x="500" y="745"/>
                  </a:lnTo>
                  <a:lnTo>
                    <a:pt x="500" y="746"/>
                  </a:lnTo>
                  <a:lnTo>
                    <a:pt x="527" y="736"/>
                  </a:lnTo>
                  <a:lnTo>
                    <a:pt x="527" y="736"/>
                  </a:lnTo>
                  <a:lnTo>
                    <a:pt x="526" y="735"/>
                  </a:lnTo>
                  <a:lnTo>
                    <a:pt x="526" y="733"/>
                  </a:lnTo>
                  <a:lnTo>
                    <a:pt x="526" y="732"/>
                  </a:lnTo>
                  <a:lnTo>
                    <a:pt x="525" y="731"/>
                  </a:lnTo>
                  <a:lnTo>
                    <a:pt x="525" y="730"/>
                  </a:lnTo>
                  <a:lnTo>
                    <a:pt x="524" y="728"/>
                  </a:lnTo>
                  <a:lnTo>
                    <a:pt x="524" y="727"/>
                  </a:lnTo>
                  <a:lnTo>
                    <a:pt x="524" y="726"/>
                  </a:lnTo>
                  <a:lnTo>
                    <a:pt x="523" y="724"/>
                  </a:lnTo>
                  <a:lnTo>
                    <a:pt x="523" y="723"/>
                  </a:lnTo>
                  <a:lnTo>
                    <a:pt x="523" y="722"/>
                  </a:lnTo>
                  <a:lnTo>
                    <a:pt x="522" y="721"/>
                  </a:lnTo>
                  <a:lnTo>
                    <a:pt x="522" y="719"/>
                  </a:lnTo>
                  <a:lnTo>
                    <a:pt x="522" y="718"/>
                  </a:lnTo>
                  <a:lnTo>
                    <a:pt x="521" y="717"/>
                  </a:lnTo>
                  <a:lnTo>
                    <a:pt x="521" y="715"/>
                  </a:lnTo>
                  <a:lnTo>
                    <a:pt x="521" y="714"/>
                  </a:lnTo>
                  <a:lnTo>
                    <a:pt x="521" y="713"/>
                  </a:lnTo>
                  <a:lnTo>
                    <a:pt x="520" y="711"/>
                  </a:lnTo>
                  <a:lnTo>
                    <a:pt x="520" y="711"/>
                  </a:lnTo>
                  <a:lnTo>
                    <a:pt x="493" y="717"/>
                  </a:lnTo>
                  <a:close/>
                  <a:moveTo>
                    <a:pt x="526" y="799"/>
                  </a:moveTo>
                  <a:lnTo>
                    <a:pt x="526" y="799"/>
                  </a:lnTo>
                  <a:lnTo>
                    <a:pt x="526" y="800"/>
                  </a:lnTo>
                  <a:lnTo>
                    <a:pt x="527" y="801"/>
                  </a:lnTo>
                  <a:lnTo>
                    <a:pt x="528" y="802"/>
                  </a:lnTo>
                  <a:lnTo>
                    <a:pt x="529" y="804"/>
                  </a:lnTo>
                  <a:lnTo>
                    <a:pt x="530" y="805"/>
                  </a:lnTo>
                  <a:lnTo>
                    <a:pt x="530" y="806"/>
                  </a:lnTo>
                  <a:lnTo>
                    <a:pt x="531" y="807"/>
                  </a:lnTo>
                  <a:lnTo>
                    <a:pt x="532" y="808"/>
                  </a:lnTo>
                  <a:lnTo>
                    <a:pt x="533" y="810"/>
                  </a:lnTo>
                  <a:lnTo>
                    <a:pt x="534" y="811"/>
                  </a:lnTo>
                  <a:lnTo>
                    <a:pt x="535" y="812"/>
                  </a:lnTo>
                  <a:lnTo>
                    <a:pt x="536" y="813"/>
                  </a:lnTo>
                  <a:lnTo>
                    <a:pt x="536" y="814"/>
                  </a:lnTo>
                  <a:lnTo>
                    <a:pt x="537" y="816"/>
                  </a:lnTo>
                  <a:lnTo>
                    <a:pt x="538" y="817"/>
                  </a:lnTo>
                  <a:lnTo>
                    <a:pt x="539" y="818"/>
                  </a:lnTo>
                  <a:lnTo>
                    <a:pt x="540" y="819"/>
                  </a:lnTo>
                  <a:lnTo>
                    <a:pt x="541" y="820"/>
                  </a:lnTo>
                  <a:lnTo>
                    <a:pt x="542" y="821"/>
                  </a:lnTo>
                  <a:lnTo>
                    <a:pt x="543" y="823"/>
                  </a:lnTo>
                  <a:lnTo>
                    <a:pt x="544" y="824"/>
                  </a:lnTo>
                  <a:lnTo>
                    <a:pt x="565" y="806"/>
                  </a:lnTo>
                  <a:lnTo>
                    <a:pt x="565" y="805"/>
                  </a:lnTo>
                  <a:lnTo>
                    <a:pt x="564" y="804"/>
                  </a:lnTo>
                  <a:lnTo>
                    <a:pt x="563" y="803"/>
                  </a:lnTo>
                  <a:lnTo>
                    <a:pt x="562" y="802"/>
                  </a:lnTo>
                  <a:lnTo>
                    <a:pt x="561" y="801"/>
                  </a:lnTo>
                  <a:lnTo>
                    <a:pt x="561" y="800"/>
                  </a:lnTo>
                  <a:lnTo>
                    <a:pt x="560" y="799"/>
                  </a:lnTo>
                  <a:lnTo>
                    <a:pt x="559" y="797"/>
                  </a:lnTo>
                  <a:lnTo>
                    <a:pt x="558" y="796"/>
                  </a:lnTo>
                  <a:lnTo>
                    <a:pt x="558" y="795"/>
                  </a:lnTo>
                  <a:lnTo>
                    <a:pt x="557" y="794"/>
                  </a:lnTo>
                  <a:lnTo>
                    <a:pt x="556" y="793"/>
                  </a:lnTo>
                  <a:lnTo>
                    <a:pt x="555" y="792"/>
                  </a:lnTo>
                  <a:lnTo>
                    <a:pt x="554" y="791"/>
                  </a:lnTo>
                  <a:lnTo>
                    <a:pt x="554" y="790"/>
                  </a:lnTo>
                  <a:lnTo>
                    <a:pt x="553" y="789"/>
                  </a:lnTo>
                  <a:lnTo>
                    <a:pt x="552" y="788"/>
                  </a:lnTo>
                  <a:lnTo>
                    <a:pt x="552" y="787"/>
                  </a:lnTo>
                  <a:lnTo>
                    <a:pt x="551" y="786"/>
                  </a:lnTo>
                  <a:lnTo>
                    <a:pt x="550" y="785"/>
                  </a:lnTo>
                  <a:lnTo>
                    <a:pt x="550" y="784"/>
                  </a:lnTo>
                  <a:lnTo>
                    <a:pt x="526" y="799"/>
                  </a:lnTo>
                  <a:close/>
                  <a:moveTo>
                    <a:pt x="587" y="865"/>
                  </a:moveTo>
                  <a:lnTo>
                    <a:pt x="587" y="865"/>
                  </a:lnTo>
                  <a:lnTo>
                    <a:pt x="587" y="865"/>
                  </a:lnTo>
                  <a:lnTo>
                    <a:pt x="589" y="866"/>
                  </a:lnTo>
                  <a:lnTo>
                    <a:pt x="590" y="867"/>
                  </a:lnTo>
                  <a:lnTo>
                    <a:pt x="591" y="868"/>
                  </a:lnTo>
                  <a:lnTo>
                    <a:pt x="592" y="869"/>
                  </a:lnTo>
                  <a:lnTo>
                    <a:pt x="593" y="869"/>
                  </a:lnTo>
                  <a:lnTo>
                    <a:pt x="595" y="870"/>
                  </a:lnTo>
                  <a:lnTo>
                    <a:pt x="596" y="871"/>
                  </a:lnTo>
                  <a:lnTo>
                    <a:pt x="597" y="872"/>
                  </a:lnTo>
                  <a:lnTo>
                    <a:pt x="598" y="873"/>
                  </a:lnTo>
                  <a:lnTo>
                    <a:pt x="600" y="874"/>
                  </a:lnTo>
                  <a:lnTo>
                    <a:pt x="601" y="874"/>
                  </a:lnTo>
                  <a:lnTo>
                    <a:pt x="602" y="875"/>
                  </a:lnTo>
                  <a:lnTo>
                    <a:pt x="603" y="876"/>
                  </a:lnTo>
                  <a:lnTo>
                    <a:pt x="605" y="877"/>
                  </a:lnTo>
                  <a:lnTo>
                    <a:pt x="606" y="877"/>
                  </a:lnTo>
                  <a:lnTo>
                    <a:pt x="607" y="878"/>
                  </a:lnTo>
                  <a:lnTo>
                    <a:pt x="608" y="879"/>
                  </a:lnTo>
                  <a:lnTo>
                    <a:pt x="610" y="880"/>
                  </a:lnTo>
                  <a:lnTo>
                    <a:pt x="611" y="880"/>
                  </a:lnTo>
                  <a:lnTo>
                    <a:pt x="612" y="881"/>
                  </a:lnTo>
                  <a:lnTo>
                    <a:pt x="626" y="856"/>
                  </a:lnTo>
                  <a:lnTo>
                    <a:pt x="625" y="856"/>
                  </a:lnTo>
                  <a:lnTo>
                    <a:pt x="624" y="855"/>
                  </a:lnTo>
                  <a:lnTo>
                    <a:pt x="623" y="855"/>
                  </a:lnTo>
                  <a:lnTo>
                    <a:pt x="622" y="854"/>
                  </a:lnTo>
                  <a:lnTo>
                    <a:pt x="621" y="853"/>
                  </a:lnTo>
                  <a:lnTo>
                    <a:pt x="619" y="853"/>
                  </a:lnTo>
                  <a:lnTo>
                    <a:pt x="618" y="852"/>
                  </a:lnTo>
                  <a:lnTo>
                    <a:pt x="617" y="851"/>
                  </a:lnTo>
                  <a:lnTo>
                    <a:pt x="616" y="851"/>
                  </a:lnTo>
                  <a:lnTo>
                    <a:pt x="615" y="850"/>
                  </a:lnTo>
                  <a:lnTo>
                    <a:pt x="614" y="849"/>
                  </a:lnTo>
                  <a:lnTo>
                    <a:pt x="613" y="848"/>
                  </a:lnTo>
                  <a:lnTo>
                    <a:pt x="612" y="848"/>
                  </a:lnTo>
                  <a:lnTo>
                    <a:pt x="611" y="847"/>
                  </a:lnTo>
                  <a:lnTo>
                    <a:pt x="610" y="846"/>
                  </a:lnTo>
                  <a:lnTo>
                    <a:pt x="608" y="845"/>
                  </a:lnTo>
                  <a:lnTo>
                    <a:pt x="607" y="845"/>
                  </a:lnTo>
                  <a:lnTo>
                    <a:pt x="606" y="844"/>
                  </a:lnTo>
                  <a:lnTo>
                    <a:pt x="605" y="843"/>
                  </a:lnTo>
                  <a:lnTo>
                    <a:pt x="604" y="842"/>
                  </a:lnTo>
                  <a:lnTo>
                    <a:pt x="604" y="842"/>
                  </a:lnTo>
                  <a:lnTo>
                    <a:pt x="587" y="865"/>
                  </a:lnTo>
                  <a:close/>
                  <a:moveTo>
                    <a:pt x="667" y="904"/>
                  </a:moveTo>
                  <a:lnTo>
                    <a:pt x="667" y="904"/>
                  </a:lnTo>
                  <a:lnTo>
                    <a:pt x="667" y="904"/>
                  </a:lnTo>
                  <a:lnTo>
                    <a:pt x="669" y="904"/>
                  </a:lnTo>
                  <a:lnTo>
                    <a:pt x="670" y="905"/>
                  </a:lnTo>
                  <a:lnTo>
                    <a:pt x="672" y="905"/>
                  </a:lnTo>
                  <a:lnTo>
                    <a:pt x="673" y="906"/>
                  </a:lnTo>
                  <a:lnTo>
                    <a:pt x="675" y="906"/>
                  </a:lnTo>
                  <a:lnTo>
                    <a:pt x="676" y="906"/>
                  </a:lnTo>
                  <a:lnTo>
                    <a:pt x="678" y="907"/>
                  </a:lnTo>
                  <a:lnTo>
                    <a:pt x="679" y="907"/>
                  </a:lnTo>
                  <a:lnTo>
                    <a:pt x="681" y="907"/>
                  </a:lnTo>
                  <a:lnTo>
                    <a:pt x="682" y="908"/>
                  </a:lnTo>
                  <a:lnTo>
                    <a:pt x="684" y="908"/>
                  </a:lnTo>
                  <a:lnTo>
                    <a:pt x="685" y="908"/>
                  </a:lnTo>
                  <a:lnTo>
                    <a:pt x="687" y="909"/>
                  </a:lnTo>
                  <a:lnTo>
                    <a:pt x="688" y="909"/>
                  </a:lnTo>
                  <a:lnTo>
                    <a:pt x="690" y="909"/>
                  </a:lnTo>
                  <a:lnTo>
                    <a:pt x="691" y="909"/>
                  </a:lnTo>
                  <a:lnTo>
                    <a:pt x="693" y="910"/>
                  </a:lnTo>
                  <a:lnTo>
                    <a:pt x="694" y="910"/>
                  </a:lnTo>
                  <a:lnTo>
                    <a:pt x="696" y="910"/>
                  </a:lnTo>
                  <a:lnTo>
                    <a:pt x="696" y="910"/>
                  </a:lnTo>
                  <a:lnTo>
                    <a:pt x="700" y="882"/>
                  </a:lnTo>
                  <a:lnTo>
                    <a:pt x="700" y="882"/>
                  </a:lnTo>
                  <a:lnTo>
                    <a:pt x="699" y="882"/>
                  </a:lnTo>
                  <a:lnTo>
                    <a:pt x="697" y="882"/>
                  </a:lnTo>
                  <a:lnTo>
                    <a:pt x="696" y="882"/>
                  </a:lnTo>
                  <a:lnTo>
                    <a:pt x="695" y="881"/>
                  </a:lnTo>
                  <a:lnTo>
                    <a:pt x="693" y="881"/>
                  </a:lnTo>
                  <a:lnTo>
                    <a:pt x="692" y="881"/>
                  </a:lnTo>
                  <a:lnTo>
                    <a:pt x="691" y="881"/>
                  </a:lnTo>
                  <a:lnTo>
                    <a:pt x="689" y="880"/>
                  </a:lnTo>
                  <a:lnTo>
                    <a:pt x="688" y="880"/>
                  </a:lnTo>
                  <a:lnTo>
                    <a:pt x="687" y="880"/>
                  </a:lnTo>
                  <a:lnTo>
                    <a:pt x="685" y="879"/>
                  </a:lnTo>
                  <a:lnTo>
                    <a:pt x="684" y="879"/>
                  </a:lnTo>
                  <a:lnTo>
                    <a:pt x="683" y="879"/>
                  </a:lnTo>
                  <a:lnTo>
                    <a:pt x="681" y="879"/>
                  </a:lnTo>
                  <a:lnTo>
                    <a:pt x="680" y="878"/>
                  </a:lnTo>
                  <a:lnTo>
                    <a:pt x="679" y="878"/>
                  </a:lnTo>
                  <a:lnTo>
                    <a:pt x="678" y="878"/>
                  </a:lnTo>
                  <a:lnTo>
                    <a:pt x="676" y="877"/>
                  </a:lnTo>
                  <a:lnTo>
                    <a:pt x="675" y="877"/>
                  </a:lnTo>
                  <a:lnTo>
                    <a:pt x="675" y="877"/>
                  </a:lnTo>
                  <a:lnTo>
                    <a:pt x="667" y="904"/>
                  </a:lnTo>
                  <a:close/>
                  <a:moveTo>
                    <a:pt x="756" y="912"/>
                  </a:moveTo>
                  <a:lnTo>
                    <a:pt x="756" y="912"/>
                  </a:lnTo>
                  <a:lnTo>
                    <a:pt x="757" y="912"/>
                  </a:lnTo>
                  <a:lnTo>
                    <a:pt x="758" y="912"/>
                  </a:lnTo>
                  <a:lnTo>
                    <a:pt x="760" y="912"/>
                  </a:lnTo>
                  <a:lnTo>
                    <a:pt x="761" y="911"/>
                  </a:lnTo>
                  <a:lnTo>
                    <a:pt x="763" y="911"/>
                  </a:lnTo>
                  <a:lnTo>
                    <a:pt x="764" y="911"/>
                  </a:lnTo>
                  <a:lnTo>
                    <a:pt x="766" y="911"/>
                  </a:lnTo>
                  <a:lnTo>
                    <a:pt x="767" y="911"/>
                  </a:lnTo>
                  <a:lnTo>
                    <a:pt x="769" y="910"/>
                  </a:lnTo>
                  <a:lnTo>
                    <a:pt x="770" y="910"/>
                  </a:lnTo>
                  <a:lnTo>
                    <a:pt x="772" y="910"/>
                  </a:lnTo>
                  <a:lnTo>
                    <a:pt x="773" y="910"/>
                  </a:lnTo>
                  <a:lnTo>
                    <a:pt x="775" y="909"/>
                  </a:lnTo>
                  <a:lnTo>
                    <a:pt x="777" y="909"/>
                  </a:lnTo>
                  <a:lnTo>
                    <a:pt x="778" y="909"/>
                  </a:lnTo>
                  <a:lnTo>
                    <a:pt x="780" y="909"/>
                  </a:lnTo>
                  <a:lnTo>
                    <a:pt x="781" y="908"/>
                  </a:lnTo>
                  <a:lnTo>
                    <a:pt x="783" y="908"/>
                  </a:lnTo>
                  <a:lnTo>
                    <a:pt x="784" y="908"/>
                  </a:lnTo>
                  <a:lnTo>
                    <a:pt x="786" y="907"/>
                  </a:lnTo>
                  <a:lnTo>
                    <a:pt x="786" y="907"/>
                  </a:lnTo>
                  <a:lnTo>
                    <a:pt x="780" y="880"/>
                  </a:lnTo>
                  <a:lnTo>
                    <a:pt x="780" y="880"/>
                  </a:lnTo>
                  <a:lnTo>
                    <a:pt x="778" y="880"/>
                  </a:lnTo>
                  <a:lnTo>
                    <a:pt x="777" y="880"/>
                  </a:lnTo>
                  <a:lnTo>
                    <a:pt x="776" y="881"/>
                  </a:lnTo>
                  <a:lnTo>
                    <a:pt x="774" y="881"/>
                  </a:lnTo>
                  <a:lnTo>
                    <a:pt x="773" y="881"/>
                  </a:lnTo>
                  <a:lnTo>
                    <a:pt x="772" y="881"/>
                  </a:lnTo>
                  <a:lnTo>
                    <a:pt x="770" y="882"/>
                  </a:lnTo>
                  <a:lnTo>
                    <a:pt x="769" y="882"/>
                  </a:lnTo>
                  <a:lnTo>
                    <a:pt x="768" y="882"/>
                  </a:lnTo>
                  <a:lnTo>
                    <a:pt x="766" y="882"/>
                  </a:lnTo>
                  <a:lnTo>
                    <a:pt x="765" y="883"/>
                  </a:lnTo>
                  <a:lnTo>
                    <a:pt x="763" y="883"/>
                  </a:lnTo>
                  <a:lnTo>
                    <a:pt x="762" y="883"/>
                  </a:lnTo>
                  <a:lnTo>
                    <a:pt x="761" y="883"/>
                  </a:lnTo>
                  <a:lnTo>
                    <a:pt x="759" y="883"/>
                  </a:lnTo>
                  <a:lnTo>
                    <a:pt x="758" y="883"/>
                  </a:lnTo>
                  <a:lnTo>
                    <a:pt x="757" y="884"/>
                  </a:lnTo>
                  <a:lnTo>
                    <a:pt x="755" y="884"/>
                  </a:lnTo>
                  <a:lnTo>
                    <a:pt x="754" y="884"/>
                  </a:lnTo>
                  <a:lnTo>
                    <a:pt x="753" y="884"/>
                  </a:lnTo>
                  <a:lnTo>
                    <a:pt x="756" y="912"/>
                  </a:lnTo>
                  <a:close/>
                  <a:moveTo>
                    <a:pt x="842" y="888"/>
                  </a:moveTo>
                  <a:lnTo>
                    <a:pt x="842" y="888"/>
                  </a:lnTo>
                  <a:lnTo>
                    <a:pt x="842" y="887"/>
                  </a:lnTo>
                  <a:lnTo>
                    <a:pt x="844" y="887"/>
                  </a:lnTo>
                  <a:lnTo>
                    <a:pt x="845" y="886"/>
                  </a:lnTo>
                  <a:lnTo>
                    <a:pt x="846" y="885"/>
                  </a:lnTo>
                  <a:lnTo>
                    <a:pt x="847" y="885"/>
                  </a:lnTo>
                  <a:lnTo>
                    <a:pt x="849" y="884"/>
                  </a:lnTo>
                  <a:lnTo>
                    <a:pt x="850" y="883"/>
                  </a:lnTo>
                  <a:lnTo>
                    <a:pt x="851" y="883"/>
                  </a:lnTo>
                  <a:lnTo>
                    <a:pt x="853" y="882"/>
                  </a:lnTo>
                  <a:lnTo>
                    <a:pt x="854" y="881"/>
                  </a:lnTo>
                  <a:lnTo>
                    <a:pt x="855" y="880"/>
                  </a:lnTo>
                  <a:lnTo>
                    <a:pt x="857" y="880"/>
                  </a:lnTo>
                  <a:lnTo>
                    <a:pt x="858" y="879"/>
                  </a:lnTo>
                  <a:lnTo>
                    <a:pt x="859" y="878"/>
                  </a:lnTo>
                  <a:lnTo>
                    <a:pt x="860" y="877"/>
                  </a:lnTo>
                  <a:lnTo>
                    <a:pt x="862" y="877"/>
                  </a:lnTo>
                  <a:lnTo>
                    <a:pt x="863" y="876"/>
                  </a:lnTo>
                  <a:lnTo>
                    <a:pt x="864" y="875"/>
                  </a:lnTo>
                  <a:lnTo>
                    <a:pt x="865" y="874"/>
                  </a:lnTo>
                  <a:lnTo>
                    <a:pt x="867" y="874"/>
                  </a:lnTo>
                  <a:lnTo>
                    <a:pt x="868" y="873"/>
                  </a:lnTo>
                  <a:lnTo>
                    <a:pt x="852" y="849"/>
                  </a:lnTo>
                  <a:lnTo>
                    <a:pt x="851" y="850"/>
                  </a:lnTo>
                  <a:lnTo>
                    <a:pt x="850" y="851"/>
                  </a:lnTo>
                  <a:lnTo>
                    <a:pt x="849" y="851"/>
                  </a:lnTo>
                  <a:lnTo>
                    <a:pt x="848" y="852"/>
                  </a:lnTo>
                  <a:lnTo>
                    <a:pt x="847" y="853"/>
                  </a:lnTo>
                  <a:lnTo>
                    <a:pt x="846" y="853"/>
                  </a:lnTo>
                  <a:lnTo>
                    <a:pt x="845" y="854"/>
                  </a:lnTo>
                  <a:lnTo>
                    <a:pt x="844" y="855"/>
                  </a:lnTo>
                  <a:lnTo>
                    <a:pt x="842" y="855"/>
                  </a:lnTo>
                  <a:lnTo>
                    <a:pt x="841" y="856"/>
                  </a:lnTo>
                  <a:lnTo>
                    <a:pt x="840" y="857"/>
                  </a:lnTo>
                  <a:lnTo>
                    <a:pt x="839" y="857"/>
                  </a:lnTo>
                  <a:lnTo>
                    <a:pt x="838" y="858"/>
                  </a:lnTo>
                  <a:lnTo>
                    <a:pt x="837" y="859"/>
                  </a:lnTo>
                  <a:lnTo>
                    <a:pt x="835" y="859"/>
                  </a:lnTo>
                  <a:lnTo>
                    <a:pt x="834" y="860"/>
                  </a:lnTo>
                  <a:lnTo>
                    <a:pt x="833" y="860"/>
                  </a:lnTo>
                  <a:lnTo>
                    <a:pt x="832" y="861"/>
                  </a:lnTo>
                  <a:lnTo>
                    <a:pt x="831" y="862"/>
                  </a:lnTo>
                  <a:lnTo>
                    <a:pt x="830" y="862"/>
                  </a:lnTo>
                  <a:lnTo>
                    <a:pt x="829" y="862"/>
                  </a:lnTo>
                  <a:lnTo>
                    <a:pt x="842" y="888"/>
                  </a:lnTo>
                  <a:close/>
                  <a:moveTo>
                    <a:pt x="913" y="834"/>
                  </a:moveTo>
                  <a:lnTo>
                    <a:pt x="913" y="834"/>
                  </a:lnTo>
                  <a:lnTo>
                    <a:pt x="914" y="834"/>
                  </a:lnTo>
                  <a:lnTo>
                    <a:pt x="915" y="833"/>
                  </a:lnTo>
                  <a:lnTo>
                    <a:pt x="916" y="831"/>
                  </a:lnTo>
                  <a:lnTo>
                    <a:pt x="917" y="830"/>
                  </a:lnTo>
                  <a:lnTo>
                    <a:pt x="918" y="829"/>
                  </a:lnTo>
                  <a:lnTo>
                    <a:pt x="919" y="828"/>
                  </a:lnTo>
                  <a:lnTo>
                    <a:pt x="920" y="827"/>
                  </a:lnTo>
                  <a:lnTo>
                    <a:pt x="921" y="826"/>
                  </a:lnTo>
                  <a:lnTo>
                    <a:pt x="922" y="825"/>
                  </a:lnTo>
                  <a:lnTo>
                    <a:pt x="923" y="824"/>
                  </a:lnTo>
                  <a:lnTo>
                    <a:pt x="923" y="823"/>
                  </a:lnTo>
                  <a:lnTo>
                    <a:pt x="924" y="821"/>
                  </a:lnTo>
                  <a:lnTo>
                    <a:pt x="925" y="820"/>
                  </a:lnTo>
                  <a:lnTo>
                    <a:pt x="926" y="819"/>
                  </a:lnTo>
                  <a:lnTo>
                    <a:pt x="927" y="818"/>
                  </a:lnTo>
                  <a:lnTo>
                    <a:pt x="928" y="817"/>
                  </a:lnTo>
                  <a:lnTo>
                    <a:pt x="929" y="816"/>
                  </a:lnTo>
                  <a:lnTo>
                    <a:pt x="930" y="814"/>
                  </a:lnTo>
                  <a:lnTo>
                    <a:pt x="931" y="813"/>
                  </a:lnTo>
                  <a:lnTo>
                    <a:pt x="932" y="812"/>
                  </a:lnTo>
                  <a:lnTo>
                    <a:pt x="932" y="811"/>
                  </a:lnTo>
                  <a:lnTo>
                    <a:pt x="909" y="794"/>
                  </a:lnTo>
                  <a:lnTo>
                    <a:pt x="909" y="795"/>
                  </a:lnTo>
                  <a:lnTo>
                    <a:pt x="908" y="796"/>
                  </a:lnTo>
                  <a:lnTo>
                    <a:pt x="907" y="797"/>
                  </a:lnTo>
                  <a:lnTo>
                    <a:pt x="906" y="799"/>
                  </a:lnTo>
                  <a:lnTo>
                    <a:pt x="906" y="800"/>
                  </a:lnTo>
                  <a:lnTo>
                    <a:pt x="905" y="801"/>
                  </a:lnTo>
                  <a:lnTo>
                    <a:pt x="904" y="802"/>
                  </a:lnTo>
                  <a:lnTo>
                    <a:pt x="903" y="803"/>
                  </a:lnTo>
                  <a:lnTo>
                    <a:pt x="902" y="804"/>
                  </a:lnTo>
                  <a:lnTo>
                    <a:pt x="902" y="805"/>
                  </a:lnTo>
                  <a:lnTo>
                    <a:pt x="901" y="806"/>
                  </a:lnTo>
                  <a:lnTo>
                    <a:pt x="900" y="807"/>
                  </a:lnTo>
                  <a:lnTo>
                    <a:pt x="899" y="808"/>
                  </a:lnTo>
                  <a:lnTo>
                    <a:pt x="898" y="809"/>
                  </a:lnTo>
                  <a:lnTo>
                    <a:pt x="897" y="810"/>
                  </a:lnTo>
                  <a:lnTo>
                    <a:pt x="897" y="811"/>
                  </a:lnTo>
                  <a:lnTo>
                    <a:pt x="896" y="812"/>
                  </a:lnTo>
                  <a:lnTo>
                    <a:pt x="895" y="813"/>
                  </a:lnTo>
                  <a:lnTo>
                    <a:pt x="894" y="814"/>
                  </a:lnTo>
                  <a:lnTo>
                    <a:pt x="893" y="815"/>
                  </a:lnTo>
                  <a:lnTo>
                    <a:pt x="893" y="815"/>
                  </a:lnTo>
                  <a:lnTo>
                    <a:pt x="913" y="834"/>
                  </a:lnTo>
                  <a:close/>
                  <a:moveTo>
                    <a:pt x="961" y="759"/>
                  </a:moveTo>
                  <a:lnTo>
                    <a:pt x="961" y="759"/>
                  </a:lnTo>
                  <a:lnTo>
                    <a:pt x="962" y="758"/>
                  </a:lnTo>
                  <a:lnTo>
                    <a:pt x="962" y="756"/>
                  </a:lnTo>
                  <a:lnTo>
                    <a:pt x="963" y="755"/>
                  </a:lnTo>
                  <a:lnTo>
                    <a:pt x="963" y="753"/>
                  </a:lnTo>
                  <a:lnTo>
                    <a:pt x="964" y="752"/>
                  </a:lnTo>
                  <a:lnTo>
                    <a:pt x="964" y="751"/>
                  </a:lnTo>
                  <a:lnTo>
                    <a:pt x="965" y="749"/>
                  </a:lnTo>
                  <a:lnTo>
                    <a:pt x="965" y="748"/>
                  </a:lnTo>
                  <a:lnTo>
                    <a:pt x="966" y="746"/>
                  </a:lnTo>
                  <a:lnTo>
                    <a:pt x="966" y="745"/>
                  </a:lnTo>
                  <a:lnTo>
                    <a:pt x="967" y="743"/>
                  </a:lnTo>
                  <a:lnTo>
                    <a:pt x="967" y="742"/>
                  </a:lnTo>
                  <a:lnTo>
                    <a:pt x="967" y="741"/>
                  </a:lnTo>
                  <a:lnTo>
                    <a:pt x="968" y="739"/>
                  </a:lnTo>
                  <a:lnTo>
                    <a:pt x="968" y="738"/>
                  </a:lnTo>
                  <a:lnTo>
                    <a:pt x="969" y="736"/>
                  </a:lnTo>
                  <a:lnTo>
                    <a:pt x="969" y="735"/>
                  </a:lnTo>
                  <a:lnTo>
                    <a:pt x="970" y="733"/>
                  </a:lnTo>
                  <a:lnTo>
                    <a:pt x="970" y="732"/>
                  </a:lnTo>
                  <a:lnTo>
                    <a:pt x="970" y="730"/>
                  </a:lnTo>
                  <a:lnTo>
                    <a:pt x="970" y="730"/>
                  </a:lnTo>
                  <a:lnTo>
                    <a:pt x="943" y="723"/>
                  </a:lnTo>
                  <a:lnTo>
                    <a:pt x="943" y="723"/>
                  </a:lnTo>
                  <a:lnTo>
                    <a:pt x="943" y="724"/>
                  </a:lnTo>
                  <a:lnTo>
                    <a:pt x="942" y="726"/>
                  </a:lnTo>
                  <a:lnTo>
                    <a:pt x="942" y="727"/>
                  </a:lnTo>
                  <a:lnTo>
                    <a:pt x="942" y="728"/>
                  </a:lnTo>
                  <a:lnTo>
                    <a:pt x="941" y="730"/>
                  </a:lnTo>
                  <a:lnTo>
                    <a:pt x="941" y="731"/>
                  </a:lnTo>
                  <a:lnTo>
                    <a:pt x="941" y="732"/>
                  </a:lnTo>
                  <a:lnTo>
                    <a:pt x="940" y="733"/>
                  </a:lnTo>
                  <a:lnTo>
                    <a:pt x="940" y="735"/>
                  </a:lnTo>
                  <a:lnTo>
                    <a:pt x="939" y="736"/>
                  </a:lnTo>
                  <a:lnTo>
                    <a:pt x="939" y="737"/>
                  </a:lnTo>
                  <a:lnTo>
                    <a:pt x="938" y="739"/>
                  </a:lnTo>
                  <a:lnTo>
                    <a:pt x="938" y="740"/>
                  </a:lnTo>
                  <a:lnTo>
                    <a:pt x="938" y="741"/>
                  </a:lnTo>
                  <a:lnTo>
                    <a:pt x="937" y="742"/>
                  </a:lnTo>
                  <a:lnTo>
                    <a:pt x="937" y="744"/>
                  </a:lnTo>
                  <a:lnTo>
                    <a:pt x="936" y="745"/>
                  </a:lnTo>
                  <a:lnTo>
                    <a:pt x="936" y="746"/>
                  </a:lnTo>
                  <a:lnTo>
                    <a:pt x="935" y="747"/>
                  </a:lnTo>
                  <a:lnTo>
                    <a:pt x="935" y="748"/>
                  </a:lnTo>
                  <a:lnTo>
                    <a:pt x="961" y="759"/>
                  </a:lnTo>
                  <a:close/>
                  <a:moveTo>
                    <a:pt x="978" y="671"/>
                  </a:moveTo>
                  <a:lnTo>
                    <a:pt x="978" y="671"/>
                  </a:lnTo>
                  <a:lnTo>
                    <a:pt x="978" y="671"/>
                  </a:lnTo>
                  <a:lnTo>
                    <a:pt x="979" y="669"/>
                  </a:lnTo>
                  <a:lnTo>
                    <a:pt x="979" y="668"/>
                  </a:lnTo>
                  <a:lnTo>
                    <a:pt x="979" y="666"/>
                  </a:lnTo>
                  <a:lnTo>
                    <a:pt x="978" y="664"/>
                  </a:lnTo>
                  <a:lnTo>
                    <a:pt x="978" y="663"/>
                  </a:lnTo>
                  <a:lnTo>
                    <a:pt x="978" y="661"/>
                  </a:lnTo>
                  <a:lnTo>
                    <a:pt x="978" y="660"/>
                  </a:lnTo>
                  <a:lnTo>
                    <a:pt x="978" y="658"/>
                  </a:lnTo>
                  <a:lnTo>
                    <a:pt x="978" y="657"/>
                  </a:lnTo>
                  <a:lnTo>
                    <a:pt x="978" y="655"/>
                  </a:lnTo>
                  <a:lnTo>
                    <a:pt x="978" y="653"/>
                  </a:lnTo>
                  <a:lnTo>
                    <a:pt x="978" y="652"/>
                  </a:lnTo>
                  <a:lnTo>
                    <a:pt x="978" y="650"/>
                  </a:lnTo>
                  <a:lnTo>
                    <a:pt x="978" y="649"/>
                  </a:lnTo>
                  <a:lnTo>
                    <a:pt x="978" y="647"/>
                  </a:lnTo>
                  <a:lnTo>
                    <a:pt x="978" y="646"/>
                  </a:lnTo>
                  <a:lnTo>
                    <a:pt x="977" y="644"/>
                  </a:lnTo>
                  <a:lnTo>
                    <a:pt x="977" y="643"/>
                  </a:lnTo>
                  <a:lnTo>
                    <a:pt x="977" y="641"/>
                  </a:lnTo>
                  <a:lnTo>
                    <a:pt x="949" y="644"/>
                  </a:lnTo>
                  <a:lnTo>
                    <a:pt x="949" y="645"/>
                  </a:lnTo>
                  <a:lnTo>
                    <a:pt x="949" y="647"/>
                  </a:lnTo>
                  <a:lnTo>
                    <a:pt x="950" y="648"/>
                  </a:lnTo>
                  <a:lnTo>
                    <a:pt x="950" y="649"/>
                  </a:lnTo>
                  <a:lnTo>
                    <a:pt x="950" y="651"/>
                  </a:lnTo>
                  <a:lnTo>
                    <a:pt x="950" y="652"/>
                  </a:lnTo>
                  <a:lnTo>
                    <a:pt x="950" y="654"/>
                  </a:lnTo>
                  <a:lnTo>
                    <a:pt x="950" y="655"/>
                  </a:lnTo>
                  <a:lnTo>
                    <a:pt x="950" y="656"/>
                  </a:lnTo>
                  <a:lnTo>
                    <a:pt x="950" y="658"/>
                  </a:lnTo>
                  <a:lnTo>
                    <a:pt x="950" y="659"/>
                  </a:lnTo>
                  <a:lnTo>
                    <a:pt x="950" y="661"/>
                  </a:lnTo>
                  <a:lnTo>
                    <a:pt x="950" y="662"/>
                  </a:lnTo>
                  <a:lnTo>
                    <a:pt x="950" y="663"/>
                  </a:lnTo>
                  <a:lnTo>
                    <a:pt x="950" y="665"/>
                  </a:lnTo>
                  <a:lnTo>
                    <a:pt x="950" y="666"/>
                  </a:lnTo>
                  <a:lnTo>
                    <a:pt x="950" y="668"/>
                  </a:lnTo>
                  <a:lnTo>
                    <a:pt x="950" y="669"/>
                  </a:lnTo>
                  <a:lnTo>
                    <a:pt x="950" y="670"/>
                  </a:lnTo>
                  <a:lnTo>
                    <a:pt x="950" y="671"/>
                  </a:lnTo>
                  <a:lnTo>
                    <a:pt x="978" y="671"/>
                  </a:lnTo>
                  <a:close/>
                  <a:moveTo>
                    <a:pt x="964" y="583"/>
                  </a:moveTo>
                  <a:lnTo>
                    <a:pt x="964" y="583"/>
                  </a:lnTo>
                  <a:lnTo>
                    <a:pt x="963" y="582"/>
                  </a:lnTo>
                  <a:lnTo>
                    <a:pt x="963" y="580"/>
                  </a:lnTo>
                  <a:lnTo>
                    <a:pt x="962" y="579"/>
                  </a:lnTo>
                  <a:lnTo>
                    <a:pt x="962" y="578"/>
                  </a:lnTo>
                  <a:lnTo>
                    <a:pt x="961" y="576"/>
                  </a:lnTo>
                  <a:lnTo>
                    <a:pt x="960" y="575"/>
                  </a:lnTo>
                  <a:lnTo>
                    <a:pt x="960" y="573"/>
                  </a:lnTo>
                  <a:lnTo>
                    <a:pt x="959" y="572"/>
                  </a:lnTo>
                  <a:lnTo>
                    <a:pt x="959" y="571"/>
                  </a:lnTo>
                  <a:lnTo>
                    <a:pt x="958" y="569"/>
                  </a:lnTo>
                  <a:lnTo>
                    <a:pt x="957" y="568"/>
                  </a:lnTo>
                  <a:lnTo>
                    <a:pt x="957" y="567"/>
                  </a:lnTo>
                  <a:lnTo>
                    <a:pt x="956" y="565"/>
                  </a:lnTo>
                  <a:lnTo>
                    <a:pt x="956" y="564"/>
                  </a:lnTo>
                  <a:lnTo>
                    <a:pt x="955" y="563"/>
                  </a:lnTo>
                  <a:lnTo>
                    <a:pt x="954" y="561"/>
                  </a:lnTo>
                  <a:lnTo>
                    <a:pt x="954" y="560"/>
                  </a:lnTo>
                  <a:lnTo>
                    <a:pt x="953" y="559"/>
                  </a:lnTo>
                  <a:lnTo>
                    <a:pt x="952" y="557"/>
                  </a:lnTo>
                  <a:lnTo>
                    <a:pt x="952" y="556"/>
                  </a:lnTo>
                  <a:lnTo>
                    <a:pt x="952" y="556"/>
                  </a:lnTo>
                  <a:lnTo>
                    <a:pt x="927" y="569"/>
                  </a:lnTo>
                  <a:lnTo>
                    <a:pt x="927" y="569"/>
                  </a:lnTo>
                  <a:lnTo>
                    <a:pt x="927" y="570"/>
                  </a:lnTo>
                  <a:lnTo>
                    <a:pt x="928" y="571"/>
                  </a:lnTo>
                  <a:lnTo>
                    <a:pt x="928" y="572"/>
                  </a:lnTo>
                  <a:lnTo>
                    <a:pt x="929" y="573"/>
                  </a:lnTo>
                  <a:lnTo>
                    <a:pt x="930" y="575"/>
                  </a:lnTo>
                  <a:lnTo>
                    <a:pt x="930" y="576"/>
                  </a:lnTo>
                  <a:lnTo>
                    <a:pt x="931" y="577"/>
                  </a:lnTo>
                  <a:lnTo>
                    <a:pt x="931" y="578"/>
                  </a:lnTo>
                  <a:lnTo>
                    <a:pt x="932" y="579"/>
                  </a:lnTo>
                  <a:lnTo>
                    <a:pt x="932" y="581"/>
                  </a:lnTo>
                  <a:lnTo>
                    <a:pt x="933" y="582"/>
                  </a:lnTo>
                  <a:lnTo>
                    <a:pt x="933" y="583"/>
                  </a:lnTo>
                  <a:lnTo>
                    <a:pt x="934" y="584"/>
                  </a:lnTo>
                  <a:lnTo>
                    <a:pt x="934" y="585"/>
                  </a:lnTo>
                  <a:lnTo>
                    <a:pt x="935" y="587"/>
                  </a:lnTo>
                  <a:lnTo>
                    <a:pt x="935" y="588"/>
                  </a:lnTo>
                  <a:lnTo>
                    <a:pt x="936" y="589"/>
                  </a:lnTo>
                  <a:lnTo>
                    <a:pt x="936" y="590"/>
                  </a:lnTo>
                  <a:lnTo>
                    <a:pt x="937" y="592"/>
                  </a:lnTo>
                  <a:lnTo>
                    <a:pt x="937" y="593"/>
                  </a:lnTo>
                  <a:lnTo>
                    <a:pt x="964" y="583"/>
                  </a:lnTo>
                  <a:close/>
                  <a:moveTo>
                    <a:pt x="918" y="506"/>
                  </a:moveTo>
                  <a:lnTo>
                    <a:pt x="918" y="506"/>
                  </a:lnTo>
                  <a:lnTo>
                    <a:pt x="918" y="506"/>
                  </a:lnTo>
                  <a:lnTo>
                    <a:pt x="917" y="505"/>
                  </a:lnTo>
                  <a:lnTo>
                    <a:pt x="916" y="504"/>
                  </a:lnTo>
                  <a:lnTo>
                    <a:pt x="915" y="503"/>
                  </a:lnTo>
                  <a:lnTo>
                    <a:pt x="914" y="501"/>
                  </a:lnTo>
                  <a:lnTo>
                    <a:pt x="913" y="500"/>
                  </a:lnTo>
                  <a:lnTo>
                    <a:pt x="912" y="499"/>
                  </a:lnTo>
                  <a:lnTo>
                    <a:pt x="911" y="498"/>
                  </a:lnTo>
                  <a:lnTo>
                    <a:pt x="910" y="497"/>
                  </a:lnTo>
                  <a:lnTo>
                    <a:pt x="909" y="496"/>
                  </a:lnTo>
                  <a:lnTo>
                    <a:pt x="908" y="495"/>
                  </a:lnTo>
                  <a:lnTo>
                    <a:pt x="907" y="494"/>
                  </a:lnTo>
                  <a:lnTo>
                    <a:pt x="906" y="493"/>
                  </a:lnTo>
                  <a:lnTo>
                    <a:pt x="905" y="492"/>
                  </a:lnTo>
                  <a:lnTo>
                    <a:pt x="904" y="491"/>
                  </a:lnTo>
                  <a:lnTo>
                    <a:pt x="902" y="490"/>
                  </a:lnTo>
                  <a:lnTo>
                    <a:pt x="901" y="489"/>
                  </a:lnTo>
                  <a:lnTo>
                    <a:pt x="900" y="488"/>
                  </a:lnTo>
                  <a:lnTo>
                    <a:pt x="899" y="487"/>
                  </a:lnTo>
                  <a:lnTo>
                    <a:pt x="898" y="486"/>
                  </a:lnTo>
                  <a:lnTo>
                    <a:pt x="897" y="485"/>
                  </a:lnTo>
                  <a:lnTo>
                    <a:pt x="878" y="506"/>
                  </a:lnTo>
                  <a:lnTo>
                    <a:pt x="879" y="507"/>
                  </a:lnTo>
                  <a:lnTo>
                    <a:pt x="880" y="508"/>
                  </a:lnTo>
                  <a:lnTo>
                    <a:pt x="881" y="509"/>
                  </a:lnTo>
                  <a:lnTo>
                    <a:pt x="882" y="509"/>
                  </a:lnTo>
                  <a:lnTo>
                    <a:pt x="883" y="510"/>
                  </a:lnTo>
                  <a:lnTo>
                    <a:pt x="884" y="511"/>
                  </a:lnTo>
                  <a:lnTo>
                    <a:pt x="885" y="512"/>
                  </a:lnTo>
                  <a:lnTo>
                    <a:pt x="886" y="513"/>
                  </a:lnTo>
                  <a:lnTo>
                    <a:pt x="887" y="514"/>
                  </a:lnTo>
                  <a:lnTo>
                    <a:pt x="888" y="515"/>
                  </a:lnTo>
                  <a:lnTo>
                    <a:pt x="889" y="516"/>
                  </a:lnTo>
                  <a:lnTo>
                    <a:pt x="889" y="517"/>
                  </a:lnTo>
                  <a:lnTo>
                    <a:pt x="890" y="518"/>
                  </a:lnTo>
                  <a:lnTo>
                    <a:pt x="891" y="519"/>
                  </a:lnTo>
                  <a:lnTo>
                    <a:pt x="892" y="520"/>
                  </a:lnTo>
                  <a:lnTo>
                    <a:pt x="893" y="521"/>
                  </a:lnTo>
                  <a:lnTo>
                    <a:pt x="894" y="522"/>
                  </a:lnTo>
                  <a:lnTo>
                    <a:pt x="895" y="523"/>
                  </a:lnTo>
                  <a:lnTo>
                    <a:pt x="896" y="523"/>
                  </a:lnTo>
                  <a:lnTo>
                    <a:pt x="897" y="524"/>
                  </a:lnTo>
                  <a:lnTo>
                    <a:pt x="897" y="525"/>
                  </a:lnTo>
                  <a:lnTo>
                    <a:pt x="918" y="506"/>
                  </a:lnTo>
                  <a:close/>
                  <a:moveTo>
                    <a:pt x="848" y="451"/>
                  </a:moveTo>
                  <a:lnTo>
                    <a:pt x="848" y="451"/>
                  </a:lnTo>
                  <a:lnTo>
                    <a:pt x="847" y="450"/>
                  </a:lnTo>
                  <a:lnTo>
                    <a:pt x="846" y="450"/>
                  </a:lnTo>
                  <a:lnTo>
                    <a:pt x="845" y="449"/>
                  </a:lnTo>
                  <a:lnTo>
                    <a:pt x="844" y="448"/>
                  </a:lnTo>
                  <a:lnTo>
                    <a:pt x="842" y="448"/>
                  </a:lnTo>
                  <a:lnTo>
                    <a:pt x="841" y="447"/>
                  </a:lnTo>
                  <a:lnTo>
                    <a:pt x="840" y="446"/>
                  </a:lnTo>
                  <a:lnTo>
                    <a:pt x="838" y="446"/>
                  </a:lnTo>
                  <a:lnTo>
                    <a:pt x="837" y="445"/>
                  </a:lnTo>
                  <a:lnTo>
                    <a:pt x="835" y="445"/>
                  </a:lnTo>
                  <a:lnTo>
                    <a:pt x="834" y="444"/>
                  </a:lnTo>
                  <a:lnTo>
                    <a:pt x="833" y="443"/>
                  </a:lnTo>
                  <a:lnTo>
                    <a:pt x="831" y="443"/>
                  </a:lnTo>
                  <a:lnTo>
                    <a:pt x="830" y="442"/>
                  </a:lnTo>
                  <a:lnTo>
                    <a:pt x="829" y="441"/>
                  </a:lnTo>
                  <a:lnTo>
                    <a:pt x="827" y="441"/>
                  </a:lnTo>
                  <a:lnTo>
                    <a:pt x="826" y="440"/>
                  </a:lnTo>
                  <a:lnTo>
                    <a:pt x="825" y="440"/>
                  </a:lnTo>
                  <a:lnTo>
                    <a:pt x="823" y="439"/>
                  </a:lnTo>
                  <a:lnTo>
                    <a:pt x="822" y="439"/>
                  </a:lnTo>
                  <a:lnTo>
                    <a:pt x="821" y="438"/>
                  </a:lnTo>
                  <a:lnTo>
                    <a:pt x="811" y="465"/>
                  </a:lnTo>
                  <a:lnTo>
                    <a:pt x="812" y="465"/>
                  </a:lnTo>
                  <a:lnTo>
                    <a:pt x="813" y="465"/>
                  </a:lnTo>
                  <a:lnTo>
                    <a:pt x="814" y="466"/>
                  </a:lnTo>
                  <a:lnTo>
                    <a:pt x="815" y="466"/>
                  </a:lnTo>
                  <a:lnTo>
                    <a:pt x="816" y="467"/>
                  </a:lnTo>
                  <a:lnTo>
                    <a:pt x="818" y="467"/>
                  </a:lnTo>
                  <a:lnTo>
                    <a:pt x="819" y="468"/>
                  </a:lnTo>
                  <a:lnTo>
                    <a:pt x="820" y="468"/>
                  </a:lnTo>
                  <a:lnTo>
                    <a:pt x="821" y="469"/>
                  </a:lnTo>
                  <a:lnTo>
                    <a:pt x="823" y="470"/>
                  </a:lnTo>
                  <a:lnTo>
                    <a:pt x="824" y="470"/>
                  </a:lnTo>
                  <a:lnTo>
                    <a:pt x="825" y="471"/>
                  </a:lnTo>
                  <a:lnTo>
                    <a:pt x="826" y="471"/>
                  </a:lnTo>
                  <a:lnTo>
                    <a:pt x="827" y="472"/>
                  </a:lnTo>
                  <a:lnTo>
                    <a:pt x="828" y="472"/>
                  </a:lnTo>
                  <a:lnTo>
                    <a:pt x="830" y="473"/>
                  </a:lnTo>
                  <a:lnTo>
                    <a:pt x="831" y="474"/>
                  </a:lnTo>
                  <a:lnTo>
                    <a:pt x="832" y="474"/>
                  </a:lnTo>
                  <a:lnTo>
                    <a:pt x="833" y="475"/>
                  </a:lnTo>
                  <a:lnTo>
                    <a:pt x="834" y="475"/>
                  </a:lnTo>
                  <a:lnTo>
                    <a:pt x="835" y="476"/>
                  </a:lnTo>
                  <a:lnTo>
                    <a:pt x="848" y="451"/>
                  </a:lnTo>
                  <a:close/>
                  <a:moveTo>
                    <a:pt x="733" y="369"/>
                  </a:moveTo>
                  <a:lnTo>
                    <a:pt x="733" y="369"/>
                  </a:lnTo>
                  <a:cubicBezTo>
                    <a:pt x="568" y="369"/>
                    <a:pt x="435" y="503"/>
                    <a:pt x="435" y="668"/>
                  </a:cubicBezTo>
                  <a:cubicBezTo>
                    <a:pt x="435" y="832"/>
                    <a:pt x="568" y="966"/>
                    <a:pt x="733" y="966"/>
                  </a:cubicBezTo>
                  <a:cubicBezTo>
                    <a:pt x="898" y="966"/>
                    <a:pt x="1031" y="832"/>
                    <a:pt x="1031" y="668"/>
                  </a:cubicBezTo>
                  <a:cubicBezTo>
                    <a:pt x="1031" y="503"/>
                    <a:pt x="898" y="369"/>
                    <a:pt x="733" y="369"/>
                  </a:cubicBezTo>
                  <a:close/>
                  <a:moveTo>
                    <a:pt x="48" y="245"/>
                  </a:moveTo>
                  <a:lnTo>
                    <a:pt x="48" y="245"/>
                  </a:lnTo>
                  <a:cubicBezTo>
                    <a:pt x="106" y="240"/>
                    <a:pt x="164" y="236"/>
                    <a:pt x="222" y="235"/>
                  </a:cubicBezTo>
                  <a:cubicBezTo>
                    <a:pt x="183" y="233"/>
                    <a:pt x="144" y="230"/>
                    <a:pt x="105" y="225"/>
                  </a:cubicBezTo>
                  <a:cubicBezTo>
                    <a:pt x="78" y="223"/>
                    <a:pt x="57" y="204"/>
                    <a:pt x="57" y="178"/>
                  </a:cubicBezTo>
                  <a:cubicBezTo>
                    <a:pt x="57" y="139"/>
                    <a:pt x="57" y="101"/>
                    <a:pt x="57" y="62"/>
                  </a:cubicBezTo>
                  <a:cubicBezTo>
                    <a:pt x="57" y="36"/>
                    <a:pt x="78" y="17"/>
                    <a:pt x="105" y="15"/>
                  </a:cubicBezTo>
                  <a:cubicBezTo>
                    <a:pt x="261" y="0"/>
                    <a:pt x="418" y="0"/>
                    <a:pt x="574" y="15"/>
                  </a:cubicBezTo>
                  <a:cubicBezTo>
                    <a:pt x="600" y="17"/>
                    <a:pt x="622" y="36"/>
                    <a:pt x="622" y="62"/>
                  </a:cubicBezTo>
                  <a:cubicBezTo>
                    <a:pt x="622" y="101"/>
                    <a:pt x="622" y="139"/>
                    <a:pt x="622" y="178"/>
                  </a:cubicBezTo>
                  <a:cubicBezTo>
                    <a:pt x="622" y="204"/>
                    <a:pt x="600" y="223"/>
                    <a:pt x="574" y="225"/>
                  </a:cubicBezTo>
                  <a:cubicBezTo>
                    <a:pt x="518" y="232"/>
                    <a:pt x="461" y="236"/>
                    <a:pt x="404" y="237"/>
                  </a:cubicBezTo>
                  <a:cubicBezTo>
                    <a:pt x="442" y="239"/>
                    <a:pt x="480" y="242"/>
                    <a:pt x="518" y="245"/>
                  </a:cubicBezTo>
                  <a:cubicBezTo>
                    <a:pt x="544" y="248"/>
                    <a:pt x="566" y="267"/>
                    <a:pt x="566" y="293"/>
                  </a:cubicBezTo>
                  <a:lnTo>
                    <a:pt x="566" y="349"/>
                  </a:lnTo>
                  <a:cubicBezTo>
                    <a:pt x="534" y="366"/>
                    <a:pt x="504" y="388"/>
                    <a:pt x="479" y="413"/>
                  </a:cubicBezTo>
                  <a:cubicBezTo>
                    <a:pt x="463" y="429"/>
                    <a:pt x="449" y="446"/>
                    <a:pt x="437" y="464"/>
                  </a:cubicBezTo>
                  <a:cubicBezTo>
                    <a:pt x="307" y="473"/>
                    <a:pt x="178" y="470"/>
                    <a:pt x="48" y="456"/>
                  </a:cubicBezTo>
                  <a:cubicBezTo>
                    <a:pt x="22" y="453"/>
                    <a:pt x="0" y="435"/>
                    <a:pt x="0" y="409"/>
                  </a:cubicBezTo>
                  <a:cubicBezTo>
                    <a:pt x="0" y="370"/>
                    <a:pt x="0" y="332"/>
                    <a:pt x="0" y="293"/>
                  </a:cubicBezTo>
                  <a:cubicBezTo>
                    <a:pt x="0" y="267"/>
                    <a:pt x="22" y="248"/>
                    <a:pt x="48" y="24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5" name="TextBox 54"/>
          <p:cNvSpPr txBox="1"/>
          <p:nvPr/>
        </p:nvSpPr>
        <p:spPr>
          <a:xfrm>
            <a:off x="406400" y="3751903"/>
            <a:ext cx="2659148" cy="523220"/>
          </a:xfrm>
          <a:prstGeom prst="rect">
            <a:avLst/>
          </a:prstGeom>
          <a:noFill/>
        </p:spPr>
        <p:txBody>
          <a:bodyPr wrap="square" rtlCol="0">
            <a:spAutoFit/>
          </a:bodyPr>
          <a:lstStyle/>
          <a:p>
            <a:pPr algn="ctr"/>
            <a:r>
              <a:rPr lang="zh-CN" altLang="en-US" sz="2800" b="1" dirty="0">
                <a:solidFill>
                  <a:schemeClr val="accent1"/>
                </a:solidFill>
                <a:latin typeface="微软雅黑" panose="020B0503020204020204" pitchFamily="34" charset="-122"/>
                <a:ea typeface="微软雅黑" panose="020B0503020204020204" pitchFamily="34" charset="-122"/>
              </a:rPr>
              <a:t>团队介绍</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3053239" y="3751903"/>
            <a:ext cx="1784276" cy="52322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a:t>项目简介</a:t>
            </a:r>
            <a:endParaRPr lang="zh-CN" altLang="en-US" dirty="0"/>
          </a:p>
        </p:txBody>
      </p:sp>
      <p:sp>
        <p:nvSpPr>
          <p:cNvPr id="62" name="TextBox 61"/>
          <p:cNvSpPr txBox="1"/>
          <p:nvPr/>
        </p:nvSpPr>
        <p:spPr>
          <a:xfrm>
            <a:off x="5092483" y="3751903"/>
            <a:ext cx="2158026" cy="52322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a:t>产品和运营</a:t>
            </a:r>
            <a:endParaRPr lang="zh-CN" altLang="en-US" dirty="0"/>
          </a:p>
        </p:txBody>
      </p:sp>
      <p:sp>
        <p:nvSpPr>
          <p:cNvPr id="63" name="TextBox 62"/>
          <p:cNvSpPr txBox="1"/>
          <p:nvPr/>
        </p:nvSpPr>
        <p:spPr>
          <a:xfrm>
            <a:off x="7276125" y="3751903"/>
            <a:ext cx="2158026" cy="52322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a:t>发展计划</a:t>
            </a:r>
            <a:endParaRPr lang="zh-CN" altLang="en-US" dirty="0"/>
          </a:p>
        </p:txBody>
      </p:sp>
      <p:sp>
        <p:nvSpPr>
          <p:cNvPr id="64" name="TextBox 63"/>
          <p:cNvSpPr txBox="1"/>
          <p:nvPr/>
        </p:nvSpPr>
        <p:spPr>
          <a:xfrm>
            <a:off x="9459767" y="3751903"/>
            <a:ext cx="2158026" cy="52322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a:t>财务和融资</a:t>
            </a:r>
            <a:endParaRPr lang="zh-CN" altLang="en-US" dirty="0"/>
          </a:p>
        </p:txBody>
      </p:sp>
      <p:sp>
        <p:nvSpPr>
          <p:cNvPr id="21" name="TextBox 20"/>
          <p:cNvSpPr txBox="1"/>
          <p:nvPr/>
        </p:nvSpPr>
        <p:spPr>
          <a:xfrm>
            <a:off x="1093919" y="4221088"/>
            <a:ext cx="1261884"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我们是谁</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
        <p:nvSpPr>
          <p:cNvPr id="82" name="TextBox 81"/>
          <p:cNvSpPr txBox="1"/>
          <p:nvPr/>
        </p:nvSpPr>
        <p:spPr>
          <a:xfrm>
            <a:off x="3053239" y="4221088"/>
            <a:ext cx="1723549"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我们要干什么</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
        <p:nvSpPr>
          <p:cNvPr id="83" name="TextBox 82"/>
          <p:cNvSpPr txBox="1"/>
          <p:nvPr/>
        </p:nvSpPr>
        <p:spPr>
          <a:xfrm>
            <a:off x="5406039" y="4221088"/>
            <a:ext cx="1492716"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打算怎么做</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
        <p:nvSpPr>
          <p:cNvPr id="84" name="TextBox 83"/>
          <p:cNvSpPr txBox="1"/>
          <p:nvPr/>
        </p:nvSpPr>
        <p:spPr>
          <a:xfrm>
            <a:off x="7406042" y="4221088"/>
            <a:ext cx="1954381"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长远打算是什么</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
        <p:nvSpPr>
          <p:cNvPr id="85" name="TextBox 84"/>
          <p:cNvSpPr txBox="1"/>
          <p:nvPr/>
        </p:nvSpPr>
        <p:spPr>
          <a:xfrm>
            <a:off x="9895715" y="4221088"/>
            <a:ext cx="1492716" cy="369332"/>
          </a:xfrm>
          <a:prstGeom prst="rect">
            <a:avLst/>
          </a:prstGeom>
          <a:noFill/>
        </p:spPr>
        <p:txBody>
          <a:bodyPr wrap="none" rtlCol="0">
            <a:spAutoFit/>
          </a:bodyPr>
          <a:lstStyle/>
          <a:p>
            <a:r>
              <a:rPr lang="en-US" altLang="zh-CN" dirty="0">
                <a:solidFill>
                  <a:schemeClr val="accent1"/>
                </a:solidFill>
                <a:latin typeface="+mn-ea"/>
                <a:ea typeface="+mn-ea"/>
              </a:rPr>
              <a:t>(</a:t>
            </a:r>
            <a:r>
              <a:rPr lang="zh-CN" altLang="en-US" dirty="0">
                <a:solidFill>
                  <a:schemeClr val="accent1"/>
                </a:solidFill>
                <a:latin typeface="+mn-ea"/>
                <a:ea typeface="+mn-ea"/>
              </a:rPr>
              <a:t>花钱与找钱</a:t>
            </a:r>
            <a:r>
              <a:rPr lang="en-US" altLang="zh-CN" dirty="0">
                <a:solidFill>
                  <a:schemeClr val="accent1"/>
                </a:solidFill>
                <a:latin typeface="+mn-ea"/>
                <a:ea typeface="+mn-ea"/>
              </a:rPr>
              <a:t>)</a:t>
            </a:r>
            <a:endParaRPr lang="zh-CN" altLang="en-US" dirty="0">
              <a:solidFill>
                <a:schemeClr val="accent1"/>
              </a:solidFill>
              <a:latin typeface="+mn-ea"/>
              <a:ea typeface="+mn-ea"/>
            </a:endParaRPr>
          </a:p>
        </p:txBody>
      </p:sp>
    </p:spTree>
  </p:cSld>
  <p:clrMapOvr>
    <a:masterClrMapping/>
  </p:clrMapOvr>
  <p:transition spd="slow" advTm="5219"/>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3.5 </a:t>
            </a:r>
            <a:r>
              <a:rPr lang="zh-CN" altLang="en-US" sz="2800" dirty="0">
                <a:solidFill>
                  <a:schemeClr val="accent2"/>
                </a:solidFill>
                <a:latin typeface="微软雅黑" panose="020B0503020204020204" pitchFamily="34" charset="-122"/>
                <a:ea typeface="微软雅黑" panose="020B0503020204020204" pitchFamily="34" charset="-122"/>
              </a:rPr>
              <a:t>盈利渠道</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3</a:t>
            </a:r>
            <a:endParaRPr lang="zh-CN" altLang="en-US" dirty="0">
              <a:solidFill>
                <a:schemeClr val="accent2"/>
              </a:solidFill>
            </a:endParaRPr>
          </a:p>
        </p:txBody>
      </p:sp>
      <p:grpSp>
        <p:nvGrpSpPr>
          <p:cNvPr id="4" name="组合 3"/>
          <p:cNvGrpSpPr/>
          <p:nvPr/>
        </p:nvGrpSpPr>
        <p:grpSpPr>
          <a:xfrm>
            <a:off x="951420" y="1712242"/>
            <a:ext cx="2274887" cy="2274887"/>
            <a:chOff x="951420" y="1925637"/>
            <a:chExt cx="2274887" cy="2274887"/>
          </a:xfrm>
        </p:grpSpPr>
        <p:sp>
          <p:nvSpPr>
            <p:cNvPr id="5" name="Freeform 6"/>
            <p:cNvSpPr/>
            <p:nvPr/>
          </p:nvSpPr>
          <p:spPr bwMode="auto">
            <a:xfrm>
              <a:off x="1745170" y="1925637"/>
              <a:ext cx="335051" cy="237992"/>
            </a:xfrm>
            <a:custGeom>
              <a:avLst/>
              <a:gdLst>
                <a:gd name="T0" fmla="*/ 0 w 424"/>
                <a:gd name="T1" fmla="*/ 67 h 300"/>
                <a:gd name="T2" fmla="*/ 424 w 424"/>
                <a:gd name="T3" fmla="*/ 0 h 300"/>
                <a:gd name="T4" fmla="*/ 424 w 424"/>
                <a:gd name="T5" fmla="*/ 245 h 300"/>
                <a:gd name="T6" fmla="*/ 76 w 424"/>
                <a:gd name="T7" fmla="*/ 300 h 300"/>
                <a:gd name="T8" fmla="*/ 0 w 424"/>
                <a:gd name="T9" fmla="*/ 67 h 300"/>
              </a:gdLst>
              <a:ahLst/>
              <a:cxnLst>
                <a:cxn ang="0">
                  <a:pos x="T0" y="T1"/>
                </a:cxn>
                <a:cxn ang="0">
                  <a:pos x="T2" y="T3"/>
                </a:cxn>
                <a:cxn ang="0">
                  <a:pos x="T4" y="T5"/>
                </a:cxn>
                <a:cxn ang="0">
                  <a:pos x="T6" y="T7"/>
                </a:cxn>
                <a:cxn ang="0">
                  <a:pos x="T8" y="T9"/>
                </a:cxn>
              </a:cxnLst>
              <a:rect l="0" t="0" r="r" b="b"/>
              <a:pathLst>
                <a:path w="424" h="300">
                  <a:moveTo>
                    <a:pt x="0" y="67"/>
                  </a:moveTo>
                  <a:cubicBezTo>
                    <a:pt x="134" y="24"/>
                    <a:pt x="276" y="1"/>
                    <a:pt x="424" y="0"/>
                  </a:cubicBezTo>
                  <a:lnTo>
                    <a:pt x="424" y="245"/>
                  </a:lnTo>
                  <a:cubicBezTo>
                    <a:pt x="302" y="246"/>
                    <a:pt x="186" y="265"/>
                    <a:pt x="76" y="300"/>
                  </a:cubicBezTo>
                  <a:lnTo>
                    <a:pt x="0" y="67"/>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6" name="Freeform 7"/>
            <p:cNvSpPr/>
            <p:nvPr/>
          </p:nvSpPr>
          <p:spPr bwMode="auto">
            <a:xfrm>
              <a:off x="1426075" y="1984138"/>
              <a:ext cx="362971" cy="311118"/>
            </a:xfrm>
            <a:custGeom>
              <a:avLst/>
              <a:gdLst>
                <a:gd name="T0" fmla="*/ 0 w 458"/>
                <a:gd name="T1" fmla="*/ 195 h 394"/>
                <a:gd name="T2" fmla="*/ 382 w 458"/>
                <a:gd name="T3" fmla="*/ 0 h 394"/>
                <a:gd name="T4" fmla="*/ 458 w 458"/>
                <a:gd name="T5" fmla="*/ 233 h 394"/>
                <a:gd name="T6" fmla="*/ 144 w 458"/>
                <a:gd name="T7" fmla="*/ 394 h 394"/>
                <a:gd name="T8" fmla="*/ 0 w 458"/>
                <a:gd name="T9" fmla="*/ 195 h 394"/>
              </a:gdLst>
              <a:ahLst/>
              <a:cxnLst>
                <a:cxn ang="0">
                  <a:pos x="T0" y="T1"/>
                </a:cxn>
                <a:cxn ang="0">
                  <a:pos x="T2" y="T3"/>
                </a:cxn>
                <a:cxn ang="0">
                  <a:pos x="T4" y="T5"/>
                </a:cxn>
                <a:cxn ang="0">
                  <a:pos x="T6" y="T7"/>
                </a:cxn>
                <a:cxn ang="0">
                  <a:pos x="T8" y="T9"/>
                </a:cxn>
              </a:cxnLst>
              <a:rect l="0" t="0" r="r" b="b"/>
              <a:pathLst>
                <a:path w="458" h="394">
                  <a:moveTo>
                    <a:pt x="0" y="195"/>
                  </a:moveTo>
                  <a:cubicBezTo>
                    <a:pt x="116" y="112"/>
                    <a:pt x="245" y="46"/>
                    <a:pt x="382" y="0"/>
                  </a:cubicBezTo>
                  <a:lnTo>
                    <a:pt x="458" y="233"/>
                  </a:lnTo>
                  <a:cubicBezTo>
                    <a:pt x="345" y="271"/>
                    <a:pt x="240" y="326"/>
                    <a:pt x="144" y="394"/>
                  </a:cubicBezTo>
                  <a:lnTo>
                    <a:pt x="0" y="195"/>
                  </a:lnTo>
                  <a:close/>
                </a:path>
              </a:pathLst>
            </a:custGeom>
            <a:solidFill>
              <a:srgbClr val="ED5A00"/>
            </a:solidFill>
            <a:ln>
              <a:noFill/>
            </a:ln>
          </p:spPr>
          <p:txBody>
            <a:bodyPr vert="horz" wrap="square" lIns="91440" tIns="45720" rIns="91440" bIns="45720" numCol="1" anchor="t" anchorCtr="0" compatLnSpc="1"/>
            <a:lstStyle/>
            <a:p>
              <a:endParaRPr lang="zh-CN" altLang="en-US"/>
            </a:p>
          </p:txBody>
        </p:sp>
        <p:sp>
          <p:nvSpPr>
            <p:cNvPr id="7" name="Freeform 8"/>
            <p:cNvSpPr/>
            <p:nvPr/>
          </p:nvSpPr>
          <p:spPr bwMode="auto">
            <a:xfrm>
              <a:off x="1173457" y="2147674"/>
              <a:ext cx="354994" cy="354994"/>
            </a:xfrm>
            <a:custGeom>
              <a:avLst/>
              <a:gdLst>
                <a:gd name="T0" fmla="*/ 0 w 448"/>
                <a:gd name="T1" fmla="*/ 304 h 448"/>
                <a:gd name="T2" fmla="*/ 304 w 448"/>
                <a:gd name="T3" fmla="*/ 0 h 448"/>
                <a:gd name="T4" fmla="*/ 448 w 448"/>
                <a:gd name="T5" fmla="*/ 199 h 448"/>
                <a:gd name="T6" fmla="*/ 199 w 448"/>
                <a:gd name="T7" fmla="*/ 448 h 448"/>
                <a:gd name="T8" fmla="*/ 0 w 448"/>
                <a:gd name="T9" fmla="*/ 304 h 448"/>
              </a:gdLst>
              <a:ahLst/>
              <a:cxnLst>
                <a:cxn ang="0">
                  <a:pos x="T0" y="T1"/>
                </a:cxn>
                <a:cxn ang="0">
                  <a:pos x="T2" y="T3"/>
                </a:cxn>
                <a:cxn ang="0">
                  <a:pos x="T4" y="T5"/>
                </a:cxn>
                <a:cxn ang="0">
                  <a:pos x="T6" y="T7"/>
                </a:cxn>
                <a:cxn ang="0">
                  <a:pos x="T8" y="T9"/>
                </a:cxn>
              </a:cxnLst>
              <a:rect l="0" t="0" r="r" b="b"/>
              <a:pathLst>
                <a:path w="448" h="448">
                  <a:moveTo>
                    <a:pt x="0" y="304"/>
                  </a:moveTo>
                  <a:cubicBezTo>
                    <a:pt x="86" y="188"/>
                    <a:pt x="188" y="86"/>
                    <a:pt x="304" y="0"/>
                  </a:cubicBezTo>
                  <a:lnTo>
                    <a:pt x="448" y="199"/>
                  </a:lnTo>
                  <a:cubicBezTo>
                    <a:pt x="353" y="269"/>
                    <a:pt x="269" y="353"/>
                    <a:pt x="199" y="448"/>
                  </a:cubicBezTo>
                  <a:lnTo>
                    <a:pt x="0" y="304"/>
                  </a:lnTo>
                  <a:close/>
                </a:path>
              </a:pathLst>
            </a:custGeom>
            <a:solidFill>
              <a:srgbClr val="ED5A00"/>
            </a:solidFill>
            <a:ln>
              <a:noFill/>
            </a:ln>
          </p:spPr>
          <p:txBody>
            <a:bodyPr vert="horz" wrap="square" lIns="91440" tIns="45720" rIns="91440" bIns="45720" numCol="1" anchor="t" anchorCtr="0" compatLnSpc="1"/>
            <a:lstStyle/>
            <a:p>
              <a:endParaRPr lang="zh-CN" altLang="en-US"/>
            </a:p>
          </p:txBody>
        </p:sp>
        <p:sp>
          <p:nvSpPr>
            <p:cNvPr id="8" name="Freeform 9"/>
            <p:cNvSpPr/>
            <p:nvPr/>
          </p:nvSpPr>
          <p:spPr bwMode="auto">
            <a:xfrm>
              <a:off x="1008591" y="2401622"/>
              <a:ext cx="312448" cy="361642"/>
            </a:xfrm>
            <a:custGeom>
              <a:avLst/>
              <a:gdLst>
                <a:gd name="T0" fmla="*/ 0 w 394"/>
                <a:gd name="T1" fmla="*/ 382 h 458"/>
                <a:gd name="T2" fmla="*/ 195 w 394"/>
                <a:gd name="T3" fmla="*/ 0 h 458"/>
                <a:gd name="T4" fmla="*/ 394 w 394"/>
                <a:gd name="T5" fmla="*/ 144 h 458"/>
                <a:gd name="T6" fmla="*/ 233 w 394"/>
                <a:gd name="T7" fmla="*/ 458 h 458"/>
                <a:gd name="T8" fmla="*/ 0 w 394"/>
                <a:gd name="T9" fmla="*/ 382 h 458"/>
              </a:gdLst>
              <a:ahLst/>
              <a:cxnLst>
                <a:cxn ang="0">
                  <a:pos x="T0" y="T1"/>
                </a:cxn>
                <a:cxn ang="0">
                  <a:pos x="T2" y="T3"/>
                </a:cxn>
                <a:cxn ang="0">
                  <a:pos x="T4" y="T5"/>
                </a:cxn>
                <a:cxn ang="0">
                  <a:pos x="T6" y="T7"/>
                </a:cxn>
                <a:cxn ang="0">
                  <a:pos x="T8" y="T9"/>
                </a:cxn>
              </a:cxnLst>
              <a:rect l="0" t="0" r="r" b="b"/>
              <a:pathLst>
                <a:path w="394" h="458">
                  <a:moveTo>
                    <a:pt x="0" y="382"/>
                  </a:moveTo>
                  <a:cubicBezTo>
                    <a:pt x="46" y="244"/>
                    <a:pt x="112" y="116"/>
                    <a:pt x="195" y="0"/>
                  </a:cubicBezTo>
                  <a:lnTo>
                    <a:pt x="394" y="144"/>
                  </a:lnTo>
                  <a:cubicBezTo>
                    <a:pt x="326" y="239"/>
                    <a:pt x="271" y="345"/>
                    <a:pt x="233" y="458"/>
                  </a:cubicBezTo>
                  <a:lnTo>
                    <a:pt x="0" y="382"/>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9" name="Freeform 10"/>
            <p:cNvSpPr/>
            <p:nvPr/>
          </p:nvSpPr>
          <p:spPr bwMode="auto">
            <a:xfrm>
              <a:off x="951420" y="2719387"/>
              <a:ext cx="237992" cy="336380"/>
            </a:xfrm>
            <a:custGeom>
              <a:avLst/>
              <a:gdLst>
                <a:gd name="T0" fmla="*/ 0 w 300"/>
                <a:gd name="T1" fmla="*/ 424 h 424"/>
                <a:gd name="T2" fmla="*/ 67 w 300"/>
                <a:gd name="T3" fmla="*/ 0 h 424"/>
                <a:gd name="T4" fmla="*/ 300 w 300"/>
                <a:gd name="T5" fmla="*/ 75 h 424"/>
                <a:gd name="T6" fmla="*/ 245 w 300"/>
                <a:gd name="T7" fmla="*/ 424 h 424"/>
                <a:gd name="T8" fmla="*/ 0 w 300"/>
                <a:gd name="T9" fmla="*/ 424 h 424"/>
              </a:gdLst>
              <a:ahLst/>
              <a:cxnLst>
                <a:cxn ang="0">
                  <a:pos x="T0" y="T1"/>
                </a:cxn>
                <a:cxn ang="0">
                  <a:pos x="T2" y="T3"/>
                </a:cxn>
                <a:cxn ang="0">
                  <a:pos x="T4" y="T5"/>
                </a:cxn>
                <a:cxn ang="0">
                  <a:pos x="T6" y="T7"/>
                </a:cxn>
                <a:cxn ang="0">
                  <a:pos x="T8" y="T9"/>
                </a:cxn>
              </a:cxnLst>
              <a:rect l="0" t="0" r="r" b="b"/>
              <a:pathLst>
                <a:path w="300" h="424">
                  <a:moveTo>
                    <a:pt x="0" y="424"/>
                  </a:moveTo>
                  <a:cubicBezTo>
                    <a:pt x="1" y="276"/>
                    <a:pt x="24" y="134"/>
                    <a:pt x="67" y="0"/>
                  </a:cubicBezTo>
                  <a:lnTo>
                    <a:pt x="300" y="75"/>
                  </a:lnTo>
                  <a:cubicBezTo>
                    <a:pt x="265" y="185"/>
                    <a:pt x="246" y="302"/>
                    <a:pt x="245" y="424"/>
                  </a:cubicBezTo>
                  <a:lnTo>
                    <a:pt x="0" y="42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10" name="Freeform 11"/>
            <p:cNvSpPr/>
            <p:nvPr/>
          </p:nvSpPr>
          <p:spPr bwMode="auto">
            <a:xfrm>
              <a:off x="951420" y="3071723"/>
              <a:ext cx="237992" cy="335051"/>
            </a:xfrm>
            <a:custGeom>
              <a:avLst/>
              <a:gdLst>
                <a:gd name="T0" fmla="*/ 67 w 300"/>
                <a:gd name="T1" fmla="*/ 424 h 424"/>
                <a:gd name="T2" fmla="*/ 0 w 300"/>
                <a:gd name="T3" fmla="*/ 0 h 424"/>
                <a:gd name="T4" fmla="*/ 245 w 300"/>
                <a:gd name="T5" fmla="*/ 0 h 424"/>
                <a:gd name="T6" fmla="*/ 300 w 300"/>
                <a:gd name="T7" fmla="*/ 348 h 424"/>
                <a:gd name="T8" fmla="*/ 67 w 300"/>
                <a:gd name="T9" fmla="*/ 424 h 424"/>
              </a:gdLst>
              <a:ahLst/>
              <a:cxnLst>
                <a:cxn ang="0">
                  <a:pos x="T0" y="T1"/>
                </a:cxn>
                <a:cxn ang="0">
                  <a:pos x="T2" y="T3"/>
                </a:cxn>
                <a:cxn ang="0">
                  <a:pos x="T4" y="T5"/>
                </a:cxn>
                <a:cxn ang="0">
                  <a:pos x="T6" y="T7"/>
                </a:cxn>
                <a:cxn ang="0">
                  <a:pos x="T8" y="T9"/>
                </a:cxn>
              </a:cxnLst>
              <a:rect l="0" t="0" r="r" b="b"/>
              <a:pathLst>
                <a:path w="300" h="424">
                  <a:moveTo>
                    <a:pt x="67" y="424"/>
                  </a:moveTo>
                  <a:cubicBezTo>
                    <a:pt x="24" y="290"/>
                    <a:pt x="1" y="148"/>
                    <a:pt x="0" y="0"/>
                  </a:cubicBezTo>
                  <a:lnTo>
                    <a:pt x="245" y="0"/>
                  </a:lnTo>
                  <a:cubicBezTo>
                    <a:pt x="246" y="121"/>
                    <a:pt x="266" y="238"/>
                    <a:pt x="300" y="348"/>
                  </a:cubicBezTo>
                  <a:lnTo>
                    <a:pt x="67" y="42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11" name="Freeform 12"/>
            <p:cNvSpPr/>
            <p:nvPr/>
          </p:nvSpPr>
          <p:spPr bwMode="auto">
            <a:xfrm>
              <a:off x="1008591" y="3361568"/>
              <a:ext cx="312448" cy="362971"/>
            </a:xfrm>
            <a:custGeom>
              <a:avLst/>
              <a:gdLst>
                <a:gd name="T0" fmla="*/ 195 w 394"/>
                <a:gd name="T1" fmla="*/ 458 h 458"/>
                <a:gd name="T2" fmla="*/ 0 w 394"/>
                <a:gd name="T3" fmla="*/ 76 h 458"/>
                <a:gd name="T4" fmla="*/ 234 w 394"/>
                <a:gd name="T5" fmla="*/ 0 h 458"/>
                <a:gd name="T6" fmla="*/ 394 w 394"/>
                <a:gd name="T7" fmla="*/ 314 h 458"/>
                <a:gd name="T8" fmla="*/ 195 w 394"/>
                <a:gd name="T9" fmla="*/ 458 h 458"/>
              </a:gdLst>
              <a:ahLst/>
              <a:cxnLst>
                <a:cxn ang="0">
                  <a:pos x="T0" y="T1"/>
                </a:cxn>
                <a:cxn ang="0">
                  <a:pos x="T2" y="T3"/>
                </a:cxn>
                <a:cxn ang="0">
                  <a:pos x="T4" y="T5"/>
                </a:cxn>
                <a:cxn ang="0">
                  <a:pos x="T6" y="T7"/>
                </a:cxn>
                <a:cxn ang="0">
                  <a:pos x="T8" y="T9"/>
                </a:cxn>
              </a:cxnLst>
              <a:rect l="0" t="0" r="r" b="b"/>
              <a:pathLst>
                <a:path w="394" h="458">
                  <a:moveTo>
                    <a:pt x="195" y="458"/>
                  </a:moveTo>
                  <a:cubicBezTo>
                    <a:pt x="112" y="343"/>
                    <a:pt x="46" y="214"/>
                    <a:pt x="0" y="76"/>
                  </a:cubicBezTo>
                  <a:lnTo>
                    <a:pt x="234" y="0"/>
                  </a:lnTo>
                  <a:cubicBezTo>
                    <a:pt x="271" y="114"/>
                    <a:pt x="326" y="219"/>
                    <a:pt x="394" y="314"/>
                  </a:cubicBezTo>
                  <a:lnTo>
                    <a:pt x="195" y="458"/>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 name="Freeform 13"/>
            <p:cNvSpPr/>
            <p:nvPr/>
          </p:nvSpPr>
          <p:spPr bwMode="auto">
            <a:xfrm>
              <a:off x="1173457" y="3624822"/>
              <a:ext cx="354994" cy="353665"/>
            </a:xfrm>
            <a:custGeom>
              <a:avLst/>
              <a:gdLst>
                <a:gd name="T0" fmla="*/ 304 w 448"/>
                <a:gd name="T1" fmla="*/ 447 h 447"/>
                <a:gd name="T2" fmla="*/ 0 w 448"/>
                <a:gd name="T3" fmla="*/ 144 h 447"/>
                <a:gd name="T4" fmla="*/ 199 w 448"/>
                <a:gd name="T5" fmla="*/ 0 h 447"/>
                <a:gd name="T6" fmla="*/ 448 w 448"/>
                <a:gd name="T7" fmla="*/ 249 h 447"/>
                <a:gd name="T8" fmla="*/ 304 w 448"/>
                <a:gd name="T9" fmla="*/ 447 h 447"/>
              </a:gdLst>
              <a:ahLst/>
              <a:cxnLst>
                <a:cxn ang="0">
                  <a:pos x="T0" y="T1"/>
                </a:cxn>
                <a:cxn ang="0">
                  <a:pos x="T2" y="T3"/>
                </a:cxn>
                <a:cxn ang="0">
                  <a:pos x="T4" y="T5"/>
                </a:cxn>
                <a:cxn ang="0">
                  <a:pos x="T6" y="T7"/>
                </a:cxn>
                <a:cxn ang="0">
                  <a:pos x="T8" y="T9"/>
                </a:cxn>
              </a:cxnLst>
              <a:rect l="0" t="0" r="r" b="b"/>
              <a:pathLst>
                <a:path w="448" h="447">
                  <a:moveTo>
                    <a:pt x="304" y="447"/>
                  </a:moveTo>
                  <a:cubicBezTo>
                    <a:pt x="188" y="362"/>
                    <a:pt x="86" y="260"/>
                    <a:pt x="0" y="144"/>
                  </a:cubicBezTo>
                  <a:lnTo>
                    <a:pt x="199" y="0"/>
                  </a:lnTo>
                  <a:cubicBezTo>
                    <a:pt x="269" y="95"/>
                    <a:pt x="353" y="179"/>
                    <a:pt x="448" y="249"/>
                  </a:cubicBezTo>
                  <a:lnTo>
                    <a:pt x="304" y="447"/>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3" name="Freeform 14"/>
            <p:cNvSpPr/>
            <p:nvPr/>
          </p:nvSpPr>
          <p:spPr bwMode="auto">
            <a:xfrm>
              <a:off x="1426075" y="3830905"/>
              <a:ext cx="362971" cy="312448"/>
            </a:xfrm>
            <a:custGeom>
              <a:avLst/>
              <a:gdLst>
                <a:gd name="T0" fmla="*/ 382 w 458"/>
                <a:gd name="T1" fmla="*/ 394 h 394"/>
                <a:gd name="T2" fmla="*/ 0 w 458"/>
                <a:gd name="T3" fmla="*/ 198 h 394"/>
                <a:gd name="T4" fmla="*/ 144 w 458"/>
                <a:gd name="T5" fmla="*/ 0 h 394"/>
                <a:gd name="T6" fmla="*/ 458 w 458"/>
                <a:gd name="T7" fmla="*/ 160 h 394"/>
                <a:gd name="T8" fmla="*/ 382 w 458"/>
                <a:gd name="T9" fmla="*/ 394 h 394"/>
              </a:gdLst>
              <a:ahLst/>
              <a:cxnLst>
                <a:cxn ang="0">
                  <a:pos x="T0" y="T1"/>
                </a:cxn>
                <a:cxn ang="0">
                  <a:pos x="T2" y="T3"/>
                </a:cxn>
                <a:cxn ang="0">
                  <a:pos x="T4" y="T5"/>
                </a:cxn>
                <a:cxn ang="0">
                  <a:pos x="T6" y="T7"/>
                </a:cxn>
                <a:cxn ang="0">
                  <a:pos x="T8" y="T9"/>
                </a:cxn>
              </a:cxnLst>
              <a:rect l="0" t="0" r="r" b="b"/>
              <a:pathLst>
                <a:path w="458" h="394">
                  <a:moveTo>
                    <a:pt x="382" y="394"/>
                  </a:moveTo>
                  <a:cubicBezTo>
                    <a:pt x="245" y="348"/>
                    <a:pt x="116" y="281"/>
                    <a:pt x="0" y="198"/>
                  </a:cubicBezTo>
                  <a:lnTo>
                    <a:pt x="144" y="0"/>
                  </a:lnTo>
                  <a:cubicBezTo>
                    <a:pt x="239" y="68"/>
                    <a:pt x="345" y="122"/>
                    <a:pt x="458" y="160"/>
                  </a:cubicBezTo>
                  <a:lnTo>
                    <a:pt x="382" y="394"/>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4" name="Freeform 15"/>
            <p:cNvSpPr/>
            <p:nvPr/>
          </p:nvSpPr>
          <p:spPr bwMode="auto">
            <a:xfrm>
              <a:off x="1745170" y="3963861"/>
              <a:ext cx="335051" cy="236663"/>
            </a:xfrm>
            <a:custGeom>
              <a:avLst/>
              <a:gdLst>
                <a:gd name="T0" fmla="*/ 424 w 424"/>
                <a:gd name="T1" fmla="*/ 300 h 300"/>
                <a:gd name="T2" fmla="*/ 0 w 424"/>
                <a:gd name="T3" fmla="*/ 233 h 300"/>
                <a:gd name="T4" fmla="*/ 76 w 424"/>
                <a:gd name="T5" fmla="*/ 0 h 300"/>
                <a:gd name="T6" fmla="*/ 424 w 424"/>
                <a:gd name="T7" fmla="*/ 54 h 300"/>
                <a:gd name="T8" fmla="*/ 424 w 424"/>
                <a:gd name="T9" fmla="*/ 300 h 300"/>
              </a:gdLst>
              <a:ahLst/>
              <a:cxnLst>
                <a:cxn ang="0">
                  <a:pos x="T0" y="T1"/>
                </a:cxn>
                <a:cxn ang="0">
                  <a:pos x="T2" y="T3"/>
                </a:cxn>
                <a:cxn ang="0">
                  <a:pos x="T4" y="T5"/>
                </a:cxn>
                <a:cxn ang="0">
                  <a:pos x="T6" y="T7"/>
                </a:cxn>
                <a:cxn ang="0">
                  <a:pos x="T8" y="T9"/>
                </a:cxn>
              </a:cxnLst>
              <a:rect l="0" t="0" r="r" b="b"/>
              <a:pathLst>
                <a:path w="424" h="300">
                  <a:moveTo>
                    <a:pt x="424" y="300"/>
                  </a:moveTo>
                  <a:cubicBezTo>
                    <a:pt x="276" y="299"/>
                    <a:pt x="134" y="275"/>
                    <a:pt x="0" y="233"/>
                  </a:cubicBezTo>
                  <a:lnTo>
                    <a:pt x="76" y="0"/>
                  </a:lnTo>
                  <a:cubicBezTo>
                    <a:pt x="186" y="34"/>
                    <a:pt x="303" y="53"/>
                    <a:pt x="424" y="54"/>
                  </a:cubicBezTo>
                  <a:lnTo>
                    <a:pt x="424" y="30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5" name="Freeform 16"/>
            <p:cNvSpPr/>
            <p:nvPr/>
          </p:nvSpPr>
          <p:spPr bwMode="auto">
            <a:xfrm>
              <a:off x="2096176" y="3962532"/>
              <a:ext cx="336380" cy="237992"/>
            </a:xfrm>
            <a:custGeom>
              <a:avLst/>
              <a:gdLst>
                <a:gd name="T0" fmla="*/ 424 w 424"/>
                <a:gd name="T1" fmla="*/ 234 h 301"/>
                <a:gd name="T2" fmla="*/ 0 w 424"/>
                <a:gd name="T3" fmla="*/ 301 h 301"/>
                <a:gd name="T4" fmla="*/ 0 w 424"/>
                <a:gd name="T5" fmla="*/ 55 h 301"/>
                <a:gd name="T6" fmla="*/ 348 w 424"/>
                <a:gd name="T7" fmla="*/ 0 h 301"/>
                <a:gd name="T8" fmla="*/ 424 w 424"/>
                <a:gd name="T9" fmla="*/ 234 h 301"/>
              </a:gdLst>
              <a:ahLst/>
              <a:cxnLst>
                <a:cxn ang="0">
                  <a:pos x="T0" y="T1"/>
                </a:cxn>
                <a:cxn ang="0">
                  <a:pos x="T2" y="T3"/>
                </a:cxn>
                <a:cxn ang="0">
                  <a:pos x="T4" y="T5"/>
                </a:cxn>
                <a:cxn ang="0">
                  <a:pos x="T6" y="T7"/>
                </a:cxn>
                <a:cxn ang="0">
                  <a:pos x="T8" y="T9"/>
                </a:cxn>
              </a:cxnLst>
              <a:rect l="0" t="0" r="r" b="b"/>
              <a:pathLst>
                <a:path w="424" h="301">
                  <a:moveTo>
                    <a:pt x="424" y="234"/>
                  </a:moveTo>
                  <a:cubicBezTo>
                    <a:pt x="290" y="276"/>
                    <a:pt x="148" y="300"/>
                    <a:pt x="0" y="301"/>
                  </a:cubicBezTo>
                  <a:lnTo>
                    <a:pt x="0" y="55"/>
                  </a:lnTo>
                  <a:cubicBezTo>
                    <a:pt x="121" y="54"/>
                    <a:pt x="238" y="35"/>
                    <a:pt x="348" y="0"/>
                  </a:cubicBezTo>
                  <a:lnTo>
                    <a:pt x="424" y="234"/>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17"/>
            <p:cNvSpPr/>
            <p:nvPr/>
          </p:nvSpPr>
          <p:spPr bwMode="auto">
            <a:xfrm>
              <a:off x="2388680" y="3830905"/>
              <a:ext cx="361642" cy="311118"/>
            </a:xfrm>
            <a:custGeom>
              <a:avLst/>
              <a:gdLst>
                <a:gd name="T0" fmla="*/ 458 w 458"/>
                <a:gd name="T1" fmla="*/ 198 h 393"/>
                <a:gd name="T2" fmla="*/ 75 w 458"/>
                <a:gd name="T3" fmla="*/ 393 h 393"/>
                <a:gd name="T4" fmla="*/ 0 w 458"/>
                <a:gd name="T5" fmla="*/ 160 h 393"/>
                <a:gd name="T6" fmla="*/ 313 w 458"/>
                <a:gd name="T7" fmla="*/ 0 h 393"/>
                <a:gd name="T8" fmla="*/ 458 w 458"/>
                <a:gd name="T9" fmla="*/ 198 h 393"/>
              </a:gdLst>
              <a:ahLst/>
              <a:cxnLst>
                <a:cxn ang="0">
                  <a:pos x="T0" y="T1"/>
                </a:cxn>
                <a:cxn ang="0">
                  <a:pos x="T2" y="T3"/>
                </a:cxn>
                <a:cxn ang="0">
                  <a:pos x="T4" y="T5"/>
                </a:cxn>
                <a:cxn ang="0">
                  <a:pos x="T6" y="T7"/>
                </a:cxn>
                <a:cxn ang="0">
                  <a:pos x="T8" y="T9"/>
                </a:cxn>
              </a:cxnLst>
              <a:rect l="0" t="0" r="r" b="b"/>
              <a:pathLst>
                <a:path w="458" h="393">
                  <a:moveTo>
                    <a:pt x="458" y="198"/>
                  </a:moveTo>
                  <a:cubicBezTo>
                    <a:pt x="342" y="281"/>
                    <a:pt x="213" y="347"/>
                    <a:pt x="75" y="393"/>
                  </a:cubicBezTo>
                  <a:lnTo>
                    <a:pt x="0" y="160"/>
                  </a:lnTo>
                  <a:cubicBezTo>
                    <a:pt x="113" y="122"/>
                    <a:pt x="218" y="68"/>
                    <a:pt x="313" y="0"/>
                  </a:cubicBezTo>
                  <a:lnTo>
                    <a:pt x="458" y="198"/>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7" name="Freeform 18"/>
            <p:cNvSpPr/>
            <p:nvPr/>
          </p:nvSpPr>
          <p:spPr bwMode="auto">
            <a:xfrm>
              <a:off x="2649275" y="3624822"/>
              <a:ext cx="354994" cy="353665"/>
            </a:xfrm>
            <a:custGeom>
              <a:avLst/>
              <a:gdLst>
                <a:gd name="T0" fmla="*/ 447 w 447"/>
                <a:gd name="T1" fmla="*/ 144 h 447"/>
                <a:gd name="T2" fmla="*/ 144 w 447"/>
                <a:gd name="T3" fmla="*/ 447 h 447"/>
                <a:gd name="T4" fmla="*/ 0 w 447"/>
                <a:gd name="T5" fmla="*/ 249 h 447"/>
                <a:gd name="T6" fmla="*/ 249 w 447"/>
                <a:gd name="T7" fmla="*/ 0 h 447"/>
                <a:gd name="T8" fmla="*/ 447 w 447"/>
                <a:gd name="T9" fmla="*/ 144 h 447"/>
              </a:gdLst>
              <a:ahLst/>
              <a:cxnLst>
                <a:cxn ang="0">
                  <a:pos x="T0" y="T1"/>
                </a:cxn>
                <a:cxn ang="0">
                  <a:pos x="T2" y="T3"/>
                </a:cxn>
                <a:cxn ang="0">
                  <a:pos x="T4" y="T5"/>
                </a:cxn>
                <a:cxn ang="0">
                  <a:pos x="T6" y="T7"/>
                </a:cxn>
                <a:cxn ang="0">
                  <a:pos x="T8" y="T9"/>
                </a:cxn>
              </a:cxnLst>
              <a:rect l="0" t="0" r="r" b="b"/>
              <a:pathLst>
                <a:path w="447" h="447">
                  <a:moveTo>
                    <a:pt x="447" y="144"/>
                  </a:moveTo>
                  <a:cubicBezTo>
                    <a:pt x="362" y="260"/>
                    <a:pt x="260" y="362"/>
                    <a:pt x="144" y="447"/>
                  </a:cubicBezTo>
                  <a:lnTo>
                    <a:pt x="0" y="249"/>
                  </a:lnTo>
                  <a:cubicBezTo>
                    <a:pt x="95" y="179"/>
                    <a:pt x="179" y="95"/>
                    <a:pt x="249" y="0"/>
                  </a:cubicBezTo>
                  <a:lnTo>
                    <a:pt x="447" y="144"/>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8" name="Freeform 19"/>
            <p:cNvSpPr/>
            <p:nvPr/>
          </p:nvSpPr>
          <p:spPr bwMode="auto">
            <a:xfrm>
              <a:off x="2856688" y="3361568"/>
              <a:ext cx="311118" cy="362971"/>
            </a:xfrm>
            <a:custGeom>
              <a:avLst/>
              <a:gdLst>
                <a:gd name="T0" fmla="*/ 394 w 394"/>
                <a:gd name="T1" fmla="*/ 76 h 458"/>
                <a:gd name="T2" fmla="*/ 198 w 394"/>
                <a:gd name="T3" fmla="*/ 458 h 458"/>
                <a:gd name="T4" fmla="*/ 0 w 394"/>
                <a:gd name="T5" fmla="*/ 314 h 458"/>
                <a:gd name="T6" fmla="*/ 160 w 394"/>
                <a:gd name="T7" fmla="*/ 0 h 458"/>
                <a:gd name="T8" fmla="*/ 394 w 394"/>
                <a:gd name="T9" fmla="*/ 76 h 458"/>
              </a:gdLst>
              <a:ahLst/>
              <a:cxnLst>
                <a:cxn ang="0">
                  <a:pos x="T0" y="T1"/>
                </a:cxn>
                <a:cxn ang="0">
                  <a:pos x="T2" y="T3"/>
                </a:cxn>
                <a:cxn ang="0">
                  <a:pos x="T4" y="T5"/>
                </a:cxn>
                <a:cxn ang="0">
                  <a:pos x="T6" y="T7"/>
                </a:cxn>
                <a:cxn ang="0">
                  <a:pos x="T8" y="T9"/>
                </a:cxn>
              </a:cxnLst>
              <a:rect l="0" t="0" r="r" b="b"/>
              <a:pathLst>
                <a:path w="394" h="458">
                  <a:moveTo>
                    <a:pt x="394" y="76"/>
                  </a:moveTo>
                  <a:cubicBezTo>
                    <a:pt x="348" y="214"/>
                    <a:pt x="281" y="343"/>
                    <a:pt x="198" y="458"/>
                  </a:cubicBezTo>
                  <a:lnTo>
                    <a:pt x="0" y="314"/>
                  </a:lnTo>
                  <a:cubicBezTo>
                    <a:pt x="68" y="219"/>
                    <a:pt x="122" y="114"/>
                    <a:pt x="160" y="0"/>
                  </a:cubicBezTo>
                  <a:lnTo>
                    <a:pt x="394" y="76"/>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 name="Freeform 20"/>
            <p:cNvSpPr/>
            <p:nvPr/>
          </p:nvSpPr>
          <p:spPr bwMode="auto">
            <a:xfrm>
              <a:off x="2988315" y="3071723"/>
              <a:ext cx="237992" cy="335051"/>
            </a:xfrm>
            <a:custGeom>
              <a:avLst/>
              <a:gdLst>
                <a:gd name="T0" fmla="*/ 300 w 300"/>
                <a:gd name="T1" fmla="*/ 0 h 424"/>
                <a:gd name="T2" fmla="*/ 233 w 300"/>
                <a:gd name="T3" fmla="*/ 424 h 424"/>
                <a:gd name="T4" fmla="*/ 0 w 300"/>
                <a:gd name="T5" fmla="*/ 348 h 424"/>
                <a:gd name="T6" fmla="*/ 54 w 300"/>
                <a:gd name="T7" fmla="*/ 0 h 424"/>
                <a:gd name="T8" fmla="*/ 300 w 300"/>
                <a:gd name="T9" fmla="*/ 0 h 424"/>
              </a:gdLst>
              <a:ahLst/>
              <a:cxnLst>
                <a:cxn ang="0">
                  <a:pos x="T0" y="T1"/>
                </a:cxn>
                <a:cxn ang="0">
                  <a:pos x="T2" y="T3"/>
                </a:cxn>
                <a:cxn ang="0">
                  <a:pos x="T4" y="T5"/>
                </a:cxn>
                <a:cxn ang="0">
                  <a:pos x="T6" y="T7"/>
                </a:cxn>
                <a:cxn ang="0">
                  <a:pos x="T8" y="T9"/>
                </a:cxn>
              </a:cxnLst>
              <a:rect l="0" t="0" r="r" b="b"/>
              <a:pathLst>
                <a:path w="300" h="424">
                  <a:moveTo>
                    <a:pt x="300" y="0"/>
                  </a:moveTo>
                  <a:cubicBezTo>
                    <a:pt x="299" y="148"/>
                    <a:pt x="275" y="290"/>
                    <a:pt x="233" y="424"/>
                  </a:cubicBezTo>
                  <a:lnTo>
                    <a:pt x="0" y="348"/>
                  </a:lnTo>
                  <a:cubicBezTo>
                    <a:pt x="34" y="238"/>
                    <a:pt x="53" y="121"/>
                    <a:pt x="54" y="0"/>
                  </a:cubicBezTo>
                  <a:lnTo>
                    <a:pt x="30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0" name="Freeform 21"/>
            <p:cNvSpPr/>
            <p:nvPr/>
          </p:nvSpPr>
          <p:spPr bwMode="auto">
            <a:xfrm>
              <a:off x="2988315" y="2719387"/>
              <a:ext cx="237992" cy="336380"/>
            </a:xfrm>
            <a:custGeom>
              <a:avLst/>
              <a:gdLst>
                <a:gd name="T0" fmla="*/ 233 w 300"/>
                <a:gd name="T1" fmla="*/ 0 h 424"/>
                <a:gd name="T2" fmla="*/ 300 w 300"/>
                <a:gd name="T3" fmla="*/ 424 h 424"/>
                <a:gd name="T4" fmla="*/ 54 w 300"/>
                <a:gd name="T5" fmla="*/ 424 h 424"/>
                <a:gd name="T6" fmla="*/ 0 w 300"/>
                <a:gd name="T7" fmla="*/ 75 h 424"/>
                <a:gd name="T8" fmla="*/ 233 w 300"/>
                <a:gd name="T9" fmla="*/ 0 h 424"/>
              </a:gdLst>
              <a:ahLst/>
              <a:cxnLst>
                <a:cxn ang="0">
                  <a:pos x="T0" y="T1"/>
                </a:cxn>
                <a:cxn ang="0">
                  <a:pos x="T2" y="T3"/>
                </a:cxn>
                <a:cxn ang="0">
                  <a:pos x="T4" y="T5"/>
                </a:cxn>
                <a:cxn ang="0">
                  <a:pos x="T6" y="T7"/>
                </a:cxn>
                <a:cxn ang="0">
                  <a:pos x="T8" y="T9"/>
                </a:cxn>
              </a:cxnLst>
              <a:rect l="0" t="0" r="r" b="b"/>
              <a:pathLst>
                <a:path w="300" h="424">
                  <a:moveTo>
                    <a:pt x="233" y="0"/>
                  </a:moveTo>
                  <a:cubicBezTo>
                    <a:pt x="275" y="134"/>
                    <a:pt x="299" y="276"/>
                    <a:pt x="300" y="424"/>
                  </a:cubicBezTo>
                  <a:lnTo>
                    <a:pt x="54" y="424"/>
                  </a:lnTo>
                  <a:cubicBezTo>
                    <a:pt x="53" y="302"/>
                    <a:pt x="34" y="185"/>
                    <a:pt x="0" y="75"/>
                  </a:cubicBezTo>
                  <a:lnTo>
                    <a:pt x="233"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1" name="Freeform 22"/>
            <p:cNvSpPr/>
            <p:nvPr/>
          </p:nvSpPr>
          <p:spPr bwMode="auto">
            <a:xfrm>
              <a:off x="2856688" y="2401622"/>
              <a:ext cx="311118" cy="361642"/>
            </a:xfrm>
            <a:custGeom>
              <a:avLst/>
              <a:gdLst>
                <a:gd name="T0" fmla="*/ 198 w 393"/>
                <a:gd name="T1" fmla="*/ 0 h 458"/>
                <a:gd name="T2" fmla="*/ 393 w 393"/>
                <a:gd name="T3" fmla="*/ 382 h 458"/>
                <a:gd name="T4" fmla="*/ 160 w 393"/>
                <a:gd name="T5" fmla="*/ 458 h 458"/>
                <a:gd name="T6" fmla="*/ 0 w 393"/>
                <a:gd name="T7" fmla="*/ 144 h 458"/>
                <a:gd name="T8" fmla="*/ 198 w 393"/>
                <a:gd name="T9" fmla="*/ 0 h 458"/>
              </a:gdLst>
              <a:ahLst/>
              <a:cxnLst>
                <a:cxn ang="0">
                  <a:pos x="T0" y="T1"/>
                </a:cxn>
                <a:cxn ang="0">
                  <a:pos x="T2" y="T3"/>
                </a:cxn>
                <a:cxn ang="0">
                  <a:pos x="T4" y="T5"/>
                </a:cxn>
                <a:cxn ang="0">
                  <a:pos x="T6" y="T7"/>
                </a:cxn>
                <a:cxn ang="0">
                  <a:pos x="T8" y="T9"/>
                </a:cxn>
              </a:cxnLst>
              <a:rect l="0" t="0" r="r" b="b"/>
              <a:pathLst>
                <a:path w="393" h="458">
                  <a:moveTo>
                    <a:pt x="198" y="0"/>
                  </a:moveTo>
                  <a:cubicBezTo>
                    <a:pt x="281" y="116"/>
                    <a:pt x="348" y="244"/>
                    <a:pt x="393" y="382"/>
                  </a:cubicBezTo>
                  <a:lnTo>
                    <a:pt x="160" y="458"/>
                  </a:lnTo>
                  <a:cubicBezTo>
                    <a:pt x="122" y="345"/>
                    <a:pt x="68" y="239"/>
                    <a:pt x="0" y="144"/>
                  </a:cubicBezTo>
                  <a:lnTo>
                    <a:pt x="198"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2" name="Freeform 23"/>
            <p:cNvSpPr/>
            <p:nvPr/>
          </p:nvSpPr>
          <p:spPr bwMode="auto">
            <a:xfrm>
              <a:off x="2649275" y="2147674"/>
              <a:ext cx="354994" cy="354994"/>
            </a:xfrm>
            <a:custGeom>
              <a:avLst/>
              <a:gdLst>
                <a:gd name="T0" fmla="*/ 144 w 447"/>
                <a:gd name="T1" fmla="*/ 0 h 448"/>
                <a:gd name="T2" fmla="*/ 447 w 447"/>
                <a:gd name="T3" fmla="*/ 304 h 448"/>
                <a:gd name="T4" fmla="*/ 249 w 447"/>
                <a:gd name="T5" fmla="*/ 448 h 448"/>
                <a:gd name="T6" fmla="*/ 0 w 447"/>
                <a:gd name="T7" fmla="*/ 199 h 448"/>
                <a:gd name="T8" fmla="*/ 144 w 447"/>
                <a:gd name="T9" fmla="*/ 0 h 448"/>
              </a:gdLst>
              <a:ahLst/>
              <a:cxnLst>
                <a:cxn ang="0">
                  <a:pos x="T0" y="T1"/>
                </a:cxn>
                <a:cxn ang="0">
                  <a:pos x="T2" y="T3"/>
                </a:cxn>
                <a:cxn ang="0">
                  <a:pos x="T4" y="T5"/>
                </a:cxn>
                <a:cxn ang="0">
                  <a:pos x="T6" y="T7"/>
                </a:cxn>
                <a:cxn ang="0">
                  <a:pos x="T8" y="T9"/>
                </a:cxn>
              </a:cxnLst>
              <a:rect l="0" t="0" r="r" b="b"/>
              <a:pathLst>
                <a:path w="447" h="448">
                  <a:moveTo>
                    <a:pt x="144" y="0"/>
                  </a:moveTo>
                  <a:cubicBezTo>
                    <a:pt x="260" y="86"/>
                    <a:pt x="362" y="188"/>
                    <a:pt x="447" y="304"/>
                  </a:cubicBezTo>
                  <a:lnTo>
                    <a:pt x="249" y="448"/>
                  </a:lnTo>
                  <a:cubicBezTo>
                    <a:pt x="179" y="353"/>
                    <a:pt x="95" y="269"/>
                    <a:pt x="0" y="199"/>
                  </a:cubicBezTo>
                  <a:lnTo>
                    <a:pt x="144"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 name="Freeform 24"/>
            <p:cNvSpPr/>
            <p:nvPr/>
          </p:nvSpPr>
          <p:spPr bwMode="auto">
            <a:xfrm>
              <a:off x="2388680" y="1984138"/>
              <a:ext cx="361642" cy="311118"/>
            </a:xfrm>
            <a:custGeom>
              <a:avLst/>
              <a:gdLst>
                <a:gd name="T0" fmla="*/ 75 w 458"/>
                <a:gd name="T1" fmla="*/ 0 h 394"/>
                <a:gd name="T2" fmla="*/ 458 w 458"/>
                <a:gd name="T3" fmla="*/ 195 h 394"/>
                <a:gd name="T4" fmla="*/ 313 w 458"/>
                <a:gd name="T5" fmla="*/ 394 h 394"/>
                <a:gd name="T6" fmla="*/ 0 w 458"/>
                <a:gd name="T7" fmla="*/ 233 h 394"/>
                <a:gd name="T8" fmla="*/ 75 w 458"/>
                <a:gd name="T9" fmla="*/ 0 h 394"/>
              </a:gdLst>
              <a:ahLst/>
              <a:cxnLst>
                <a:cxn ang="0">
                  <a:pos x="T0" y="T1"/>
                </a:cxn>
                <a:cxn ang="0">
                  <a:pos x="T2" y="T3"/>
                </a:cxn>
                <a:cxn ang="0">
                  <a:pos x="T4" y="T5"/>
                </a:cxn>
                <a:cxn ang="0">
                  <a:pos x="T6" y="T7"/>
                </a:cxn>
                <a:cxn ang="0">
                  <a:pos x="T8" y="T9"/>
                </a:cxn>
              </a:cxnLst>
              <a:rect l="0" t="0" r="r" b="b"/>
              <a:pathLst>
                <a:path w="458" h="394">
                  <a:moveTo>
                    <a:pt x="75" y="0"/>
                  </a:moveTo>
                  <a:cubicBezTo>
                    <a:pt x="213" y="46"/>
                    <a:pt x="342" y="112"/>
                    <a:pt x="458" y="195"/>
                  </a:cubicBezTo>
                  <a:lnTo>
                    <a:pt x="313" y="394"/>
                  </a:lnTo>
                  <a:cubicBezTo>
                    <a:pt x="218" y="326"/>
                    <a:pt x="113" y="271"/>
                    <a:pt x="0" y="233"/>
                  </a:cubicBezTo>
                  <a:lnTo>
                    <a:pt x="75"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4" name="Freeform 25"/>
            <p:cNvSpPr/>
            <p:nvPr/>
          </p:nvSpPr>
          <p:spPr bwMode="auto">
            <a:xfrm>
              <a:off x="2096176" y="1925637"/>
              <a:ext cx="336380" cy="237992"/>
            </a:xfrm>
            <a:custGeom>
              <a:avLst/>
              <a:gdLst>
                <a:gd name="T0" fmla="*/ 0 w 424"/>
                <a:gd name="T1" fmla="*/ 0 h 300"/>
                <a:gd name="T2" fmla="*/ 424 w 424"/>
                <a:gd name="T3" fmla="*/ 67 h 300"/>
                <a:gd name="T4" fmla="*/ 348 w 424"/>
                <a:gd name="T5" fmla="*/ 300 h 300"/>
                <a:gd name="T6" fmla="*/ 0 w 424"/>
                <a:gd name="T7" fmla="*/ 245 h 300"/>
                <a:gd name="T8" fmla="*/ 0 w 424"/>
                <a:gd name="T9" fmla="*/ 0 h 300"/>
              </a:gdLst>
              <a:ahLst/>
              <a:cxnLst>
                <a:cxn ang="0">
                  <a:pos x="T0" y="T1"/>
                </a:cxn>
                <a:cxn ang="0">
                  <a:pos x="T2" y="T3"/>
                </a:cxn>
                <a:cxn ang="0">
                  <a:pos x="T4" y="T5"/>
                </a:cxn>
                <a:cxn ang="0">
                  <a:pos x="T6" y="T7"/>
                </a:cxn>
                <a:cxn ang="0">
                  <a:pos x="T8" y="T9"/>
                </a:cxn>
              </a:cxnLst>
              <a:rect l="0" t="0" r="r" b="b"/>
              <a:pathLst>
                <a:path w="424" h="300">
                  <a:moveTo>
                    <a:pt x="0" y="0"/>
                  </a:moveTo>
                  <a:cubicBezTo>
                    <a:pt x="148" y="1"/>
                    <a:pt x="290" y="24"/>
                    <a:pt x="424" y="67"/>
                  </a:cubicBezTo>
                  <a:lnTo>
                    <a:pt x="348" y="300"/>
                  </a:lnTo>
                  <a:cubicBezTo>
                    <a:pt x="238" y="265"/>
                    <a:pt x="121" y="246"/>
                    <a:pt x="0" y="245"/>
                  </a:cubicBez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25" name="组合 24"/>
          <p:cNvGrpSpPr/>
          <p:nvPr/>
        </p:nvGrpSpPr>
        <p:grpSpPr>
          <a:xfrm>
            <a:off x="3542608" y="1712242"/>
            <a:ext cx="2274887" cy="2274887"/>
            <a:chOff x="3542608" y="1925637"/>
            <a:chExt cx="2274887" cy="2274887"/>
          </a:xfrm>
        </p:grpSpPr>
        <p:sp>
          <p:nvSpPr>
            <p:cNvPr id="26" name="Freeform 6"/>
            <p:cNvSpPr/>
            <p:nvPr/>
          </p:nvSpPr>
          <p:spPr bwMode="auto">
            <a:xfrm>
              <a:off x="4336358" y="1925637"/>
              <a:ext cx="335051" cy="237992"/>
            </a:xfrm>
            <a:custGeom>
              <a:avLst/>
              <a:gdLst>
                <a:gd name="T0" fmla="*/ 0 w 424"/>
                <a:gd name="T1" fmla="*/ 67 h 300"/>
                <a:gd name="T2" fmla="*/ 424 w 424"/>
                <a:gd name="T3" fmla="*/ 0 h 300"/>
                <a:gd name="T4" fmla="*/ 424 w 424"/>
                <a:gd name="T5" fmla="*/ 245 h 300"/>
                <a:gd name="T6" fmla="*/ 76 w 424"/>
                <a:gd name="T7" fmla="*/ 300 h 300"/>
                <a:gd name="T8" fmla="*/ 0 w 424"/>
                <a:gd name="T9" fmla="*/ 67 h 300"/>
              </a:gdLst>
              <a:ahLst/>
              <a:cxnLst>
                <a:cxn ang="0">
                  <a:pos x="T0" y="T1"/>
                </a:cxn>
                <a:cxn ang="0">
                  <a:pos x="T2" y="T3"/>
                </a:cxn>
                <a:cxn ang="0">
                  <a:pos x="T4" y="T5"/>
                </a:cxn>
                <a:cxn ang="0">
                  <a:pos x="T6" y="T7"/>
                </a:cxn>
                <a:cxn ang="0">
                  <a:pos x="T8" y="T9"/>
                </a:cxn>
              </a:cxnLst>
              <a:rect l="0" t="0" r="r" b="b"/>
              <a:pathLst>
                <a:path w="424" h="300">
                  <a:moveTo>
                    <a:pt x="0" y="67"/>
                  </a:moveTo>
                  <a:cubicBezTo>
                    <a:pt x="134" y="24"/>
                    <a:pt x="276" y="1"/>
                    <a:pt x="424" y="0"/>
                  </a:cubicBezTo>
                  <a:lnTo>
                    <a:pt x="424" y="245"/>
                  </a:lnTo>
                  <a:cubicBezTo>
                    <a:pt x="302" y="246"/>
                    <a:pt x="186" y="265"/>
                    <a:pt x="76" y="300"/>
                  </a:cubicBezTo>
                  <a:lnTo>
                    <a:pt x="0" y="67"/>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27" name="Freeform 7"/>
            <p:cNvSpPr/>
            <p:nvPr/>
          </p:nvSpPr>
          <p:spPr bwMode="auto">
            <a:xfrm>
              <a:off x="4017263" y="1984138"/>
              <a:ext cx="362971" cy="311118"/>
            </a:xfrm>
            <a:custGeom>
              <a:avLst/>
              <a:gdLst>
                <a:gd name="T0" fmla="*/ 0 w 458"/>
                <a:gd name="T1" fmla="*/ 195 h 394"/>
                <a:gd name="T2" fmla="*/ 382 w 458"/>
                <a:gd name="T3" fmla="*/ 0 h 394"/>
                <a:gd name="T4" fmla="*/ 458 w 458"/>
                <a:gd name="T5" fmla="*/ 233 h 394"/>
                <a:gd name="T6" fmla="*/ 144 w 458"/>
                <a:gd name="T7" fmla="*/ 394 h 394"/>
                <a:gd name="T8" fmla="*/ 0 w 458"/>
                <a:gd name="T9" fmla="*/ 195 h 394"/>
              </a:gdLst>
              <a:ahLst/>
              <a:cxnLst>
                <a:cxn ang="0">
                  <a:pos x="T0" y="T1"/>
                </a:cxn>
                <a:cxn ang="0">
                  <a:pos x="T2" y="T3"/>
                </a:cxn>
                <a:cxn ang="0">
                  <a:pos x="T4" y="T5"/>
                </a:cxn>
                <a:cxn ang="0">
                  <a:pos x="T6" y="T7"/>
                </a:cxn>
                <a:cxn ang="0">
                  <a:pos x="T8" y="T9"/>
                </a:cxn>
              </a:cxnLst>
              <a:rect l="0" t="0" r="r" b="b"/>
              <a:pathLst>
                <a:path w="458" h="394">
                  <a:moveTo>
                    <a:pt x="0" y="195"/>
                  </a:moveTo>
                  <a:cubicBezTo>
                    <a:pt x="116" y="112"/>
                    <a:pt x="245" y="46"/>
                    <a:pt x="382" y="0"/>
                  </a:cubicBezTo>
                  <a:lnTo>
                    <a:pt x="458" y="233"/>
                  </a:lnTo>
                  <a:cubicBezTo>
                    <a:pt x="345" y="271"/>
                    <a:pt x="240" y="326"/>
                    <a:pt x="144" y="394"/>
                  </a:cubicBezTo>
                  <a:lnTo>
                    <a:pt x="0" y="19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28" name="Freeform 8"/>
            <p:cNvSpPr/>
            <p:nvPr/>
          </p:nvSpPr>
          <p:spPr bwMode="auto">
            <a:xfrm>
              <a:off x="3764645" y="2147674"/>
              <a:ext cx="354994" cy="354994"/>
            </a:xfrm>
            <a:custGeom>
              <a:avLst/>
              <a:gdLst>
                <a:gd name="T0" fmla="*/ 0 w 448"/>
                <a:gd name="T1" fmla="*/ 304 h 448"/>
                <a:gd name="T2" fmla="*/ 304 w 448"/>
                <a:gd name="T3" fmla="*/ 0 h 448"/>
                <a:gd name="T4" fmla="*/ 448 w 448"/>
                <a:gd name="T5" fmla="*/ 199 h 448"/>
                <a:gd name="T6" fmla="*/ 199 w 448"/>
                <a:gd name="T7" fmla="*/ 448 h 448"/>
                <a:gd name="T8" fmla="*/ 0 w 448"/>
                <a:gd name="T9" fmla="*/ 304 h 448"/>
              </a:gdLst>
              <a:ahLst/>
              <a:cxnLst>
                <a:cxn ang="0">
                  <a:pos x="T0" y="T1"/>
                </a:cxn>
                <a:cxn ang="0">
                  <a:pos x="T2" y="T3"/>
                </a:cxn>
                <a:cxn ang="0">
                  <a:pos x="T4" y="T5"/>
                </a:cxn>
                <a:cxn ang="0">
                  <a:pos x="T6" y="T7"/>
                </a:cxn>
                <a:cxn ang="0">
                  <a:pos x="T8" y="T9"/>
                </a:cxn>
              </a:cxnLst>
              <a:rect l="0" t="0" r="r" b="b"/>
              <a:pathLst>
                <a:path w="448" h="448">
                  <a:moveTo>
                    <a:pt x="0" y="304"/>
                  </a:moveTo>
                  <a:cubicBezTo>
                    <a:pt x="86" y="188"/>
                    <a:pt x="188" y="86"/>
                    <a:pt x="304" y="0"/>
                  </a:cubicBezTo>
                  <a:lnTo>
                    <a:pt x="448" y="199"/>
                  </a:lnTo>
                  <a:cubicBezTo>
                    <a:pt x="353" y="269"/>
                    <a:pt x="269" y="353"/>
                    <a:pt x="199" y="448"/>
                  </a:cubicBezTo>
                  <a:lnTo>
                    <a:pt x="0" y="30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29" name="Freeform 9"/>
            <p:cNvSpPr/>
            <p:nvPr/>
          </p:nvSpPr>
          <p:spPr bwMode="auto">
            <a:xfrm>
              <a:off x="3599779" y="2401622"/>
              <a:ext cx="312448" cy="361642"/>
            </a:xfrm>
            <a:custGeom>
              <a:avLst/>
              <a:gdLst>
                <a:gd name="T0" fmla="*/ 0 w 394"/>
                <a:gd name="T1" fmla="*/ 382 h 458"/>
                <a:gd name="T2" fmla="*/ 195 w 394"/>
                <a:gd name="T3" fmla="*/ 0 h 458"/>
                <a:gd name="T4" fmla="*/ 394 w 394"/>
                <a:gd name="T5" fmla="*/ 144 h 458"/>
                <a:gd name="T6" fmla="*/ 233 w 394"/>
                <a:gd name="T7" fmla="*/ 458 h 458"/>
                <a:gd name="T8" fmla="*/ 0 w 394"/>
                <a:gd name="T9" fmla="*/ 382 h 458"/>
              </a:gdLst>
              <a:ahLst/>
              <a:cxnLst>
                <a:cxn ang="0">
                  <a:pos x="T0" y="T1"/>
                </a:cxn>
                <a:cxn ang="0">
                  <a:pos x="T2" y="T3"/>
                </a:cxn>
                <a:cxn ang="0">
                  <a:pos x="T4" y="T5"/>
                </a:cxn>
                <a:cxn ang="0">
                  <a:pos x="T6" y="T7"/>
                </a:cxn>
                <a:cxn ang="0">
                  <a:pos x="T8" y="T9"/>
                </a:cxn>
              </a:cxnLst>
              <a:rect l="0" t="0" r="r" b="b"/>
              <a:pathLst>
                <a:path w="394" h="458">
                  <a:moveTo>
                    <a:pt x="0" y="382"/>
                  </a:moveTo>
                  <a:cubicBezTo>
                    <a:pt x="46" y="244"/>
                    <a:pt x="112" y="116"/>
                    <a:pt x="195" y="0"/>
                  </a:cubicBezTo>
                  <a:lnTo>
                    <a:pt x="394" y="144"/>
                  </a:lnTo>
                  <a:cubicBezTo>
                    <a:pt x="326" y="239"/>
                    <a:pt x="271" y="345"/>
                    <a:pt x="233" y="458"/>
                  </a:cubicBezTo>
                  <a:lnTo>
                    <a:pt x="0" y="382"/>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0" name="Freeform 10"/>
            <p:cNvSpPr/>
            <p:nvPr/>
          </p:nvSpPr>
          <p:spPr bwMode="auto">
            <a:xfrm>
              <a:off x="3542608" y="2719387"/>
              <a:ext cx="237992" cy="336380"/>
            </a:xfrm>
            <a:custGeom>
              <a:avLst/>
              <a:gdLst>
                <a:gd name="T0" fmla="*/ 0 w 300"/>
                <a:gd name="T1" fmla="*/ 424 h 424"/>
                <a:gd name="T2" fmla="*/ 67 w 300"/>
                <a:gd name="T3" fmla="*/ 0 h 424"/>
                <a:gd name="T4" fmla="*/ 300 w 300"/>
                <a:gd name="T5" fmla="*/ 75 h 424"/>
                <a:gd name="T6" fmla="*/ 245 w 300"/>
                <a:gd name="T7" fmla="*/ 424 h 424"/>
                <a:gd name="T8" fmla="*/ 0 w 300"/>
                <a:gd name="T9" fmla="*/ 424 h 424"/>
              </a:gdLst>
              <a:ahLst/>
              <a:cxnLst>
                <a:cxn ang="0">
                  <a:pos x="T0" y="T1"/>
                </a:cxn>
                <a:cxn ang="0">
                  <a:pos x="T2" y="T3"/>
                </a:cxn>
                <a:cxn ang="0">
                  <a:pos x="T4" y="T5"/>
                </a:cxn>
                <a:cxn ang="0">
                  <a:pos x="T6" y="T7"/>
                </a:cxn>
                <a:cxn ang="0">
                  <a:pos x="T8" y="T9"/>
                </a:cxn>
              </a:cxnLst>
              <a:rect l="0" t="0" r="r" b="b"/>
              <a:pathLst>
                <a:path w="300" h="424">
                  <a:moveTo>
                    <a:pt x="0" y="424"/>
                  </a:moveTo>
                  <a:cubicBezTo>
                    <a:pt x="1" y="276"/>
                    <a:pt x="24" y="134"/>
                    <a:pt x="67" y="0"/>
                  </a:cubicBezTo>
                  <a:lnTo>
                    <a:pt x="300" y="75"/>
                  </a:lnTo>
                  <a:cubicBezTo>
                    <a:pt x="265" y="185"/>
                    <a:pt x="246" y="302"/>
                    <a:pt x="245" y="424"/>
                  </a:cubicBezTo>
                  <a:lnTo>
                    <a:pt x="0" y="42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1" name="Freeform 11"/>
            <p:cNvSpPr/>
            <p:nvPr/>
          </p:nvSpPr>
          <p:spPr bwMode="auto">
            <a:xfrm>
              <a:off x="3542608" y="3071723"/>
              <a:ext cx="237992" cy="335051"/>
            </a:xfrm>
            <a:custGeom>
              <a:avLst/>
              <a:gdLst>
                <a:gd name="T0" fmla="*/ 67 w 300"/>
                <a:gd name="T1" fmla="*/ 424 h 424"/>
                <a:gd name="T2" fmla="*/ 0 w 300"/>
                <a:gd name="T3" fmla="*/ 0 h 424"/>
                <a:gd name="T4" fmla="*/ 245 w 300"/>
                <a:gd name="T5" fmla="*/ 0 h 424"/>
                <a:gd name="T6" fmla="*/ 300 w 300"/>
                <a:gd name="T7" fmla="*/ 348 h 424"/>
                <a:gd name="T8" fmla="*/ 67 w 300"/>
                <a:gd name="T9" fmla="*/ 424 h 424"/>
              </a:gdLst>
              <a:ahLst/>
              <a:cxnLst>
                <a:cxn ang="0">
                  <a:pos x="T0" y="T1"/>
                </a:cxn>
                <a:cxn ang="0">
                  <a:pos x="T2" y="T3"/>
                </a:cxn>
                <a:cxn ang="0">
                  <a:pos x="T4" y="T5"/>
                </a:cxn>
                <a:cxn ang="0">
                  <a:pos x="T6" y="T7"/>
                </a:cxn>
                <a:cxn ang="0">
                  <a:pos x="T8" y="T9"/>
                </a:cxn>
              </a:cxnLst>
              <a:rect l="0" t="0" r="r" b="b"/>
              <a:pathLst>
                <a:path w="300" h="424">
                  <a:moveTo>
                    <a:pt x="67" y="424"/>
                  </a:moveTo>
                  <a:cubicBezTo>
                    <a:pt x="24" y="290"/>
                    <a:pt x="1" y="148"/>
                    <a:pt x="0" y="0"/>
                  </a:cubicBezTo>
                  <a:lnTo>
                    <a:pt x="245" y="0"/>
                  </a:lnTo>
                  <a:cubicBezTo>
                    <a:pt x="246" y="121"/>
                    <a:pt x="266" y="238"/>
                    <a:pt x="300" y="348"/>
                  </a:cubicBezTo>
                  <a:lnTo>
                    <a:pt x="67" y="42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2" name="Freeform 12"/>
            <p:cNvSpPr/>
            <p:nvPr/>
          </p:nvSpPr>
          <p:spPr bwMode="auto">
            <a:xfrm>
              <a:off x="3599779" y="3361568"/>
              <a:ext cx="312448" cy="362971"/>
            </a:xfrm>
            <a:custGeom>
              <a:avLst/>
              <a:gdLst>
                <a:gd name="T0" fmla="*/ 195 w 394"/>
                <a:gd name="T1" fmla="*/ 458 h 458"/>
                <a:gd name="T2" fmla="*/ 0 w 394"/>
                <a:gd name="T3" fmla="*/ 76 h 458"/>
                <a:gd name="T4" fmla="*/ 234 w 394"/>
                <a:gd name="T5" fmla="*/ 0 h 458"/>
                <a:gd name="T6" fmla="*/ 394 w 394"/>
                <a:gd name="T7" fmla="*/ 314 h 458"/>
                <a:gd name="T8" fmla="*/ 195 w 394"/>
                <a:gd name="T9" fmla="*/ 458 h 458"/>
              </a:gdLst>
              <a:ahLst/>
              <a:cxnLst>
                <a:cxn ang="0">
                  <a:pos x="T0" y="T1"/>
                </a:cxn>
                <a:cxn ang="0">
                  <a:pos x="T2" y="T3"/>
                </a:cxn>
                <a:cxn ang="0">
                  <a:pos x="T4" y="T5"/>
                </a:cxn>
                <a:cxn ang="0">
                  <a:pos x="T6" y="T7"/>
                </a:cxn>
                <a:cxn ang="0">
                  <a:pos x="T8" y="T9"/>
                </a:cxn>
              </a:cxnLst>
              <a:rect l="0" t="0" r="r" b="b"/>
              <a:pathLst>
                <a:path w="394" h="458">
                  <a:moveTo>
                    <a:pt x="195" y="458"/>
                  </a:moveTo>
                  <a:cubicBezTo>
                    <a:pt x="112" y="343"/>
                    <a:pt x="46" y="214"/>
                    <a:pt x="0" y="76"/>
                  </a:cubicBezTo>
                  <a:lnTo>
                    <a:pt x="234" y="0"/>
                  </a:lnTo>
                  <a:cubicBezTo>
                    <a:pt x="271" y="114"/>
                    <a:pt x="326" y="219"/>
                    <a:pt x="394" y="314"/>
                  </a:cubicBezTo>
                  <a:lnTo>
                    <a:pt x="195" y="458"/>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3" name="Freeform 13"/>
            <p:cNvSpPr/>
            <p:nvPr/>
          </p:nvSpPr>
          <p:spPr bwMode="auto">
            <a:xfrm>
              <a:off x="3764645" y="3624822"/>
              <a:ext cx="354994" cy="353665"/>
            </a:xfrm>
            <a:custGeom>
              <a:avLst/>
              <a:gdLst>
                <a:gd name="T0" fmla="*/ 304 w 448"/>
                <a:gd name="T1" fmla="*/ 447 h 447"/>
                <a:gd name="T2" fmla="*/ 0 w 448"/>
                <a:gd name="T3" fmla="*/ 144 h 447"/>
                <a:gd name="T4" fmla="*/ 199 w 448"/>
                <a:gd name="T5" fmla="*/ 0 h 447"/>
                <a:gd name="T6" fmla="*/ 448 w 448"/>
                <a:gd name="T7" fmla="*/ 249 h 447"/>
                <a:gd name="T8" fmla="*/ 304 w 448"/>
                <a:gd name="T9" fmla="*/ 447 h 447"/>
              </a:gdLst>
              <a:ahLst/>
              <a:cxnLst>
                <a:cxn ang="0">
                  <a:pos x="T0" y="T1"/>
                </a:cxn>
                <a:cxn ang="0">
                  <a:pos x="T2" y="T3"/>
                </a:cxn>
                <a:cxn ang="0">
                  <a:pos x="T4" y="T5"/>
                </a:cxn>
                <a:cxn ang="0">
                  <a:pos x="T6" y="T7"/>
                </a:cxn>
                <a:cxn ang="0">
                  <a:pos x="T8" y="T9"/>
                </a:cxn>
              </a:cxnLst>
              <a:rect l="0" t="0" r="r" b="b"/>
              <a:pathLst>
                <a:path w="448" h="447">
                  <a:moveTo>
                    <a:pt x="304" y="447"/>
                  </a:moveTo>
                  <a:cubicBezTo>
                    <a:pt x="188" y="362"/>
                    <a:pt x="86" y="260"/>
                    <a:pt x="0" y="144"/>
                  </a:cubicBezTo>
                  <a:lnTo>
                    <a:pt x="199" y="0"/>
                  </a:lnTo>
                  <a:cubicBezTo>
                    <a:pt x="269" y="95"/>
                    <a:pt x="353" y="179"/>
                    <a:pt x="448" y="249"/>
                  </a:cubicBezTo>
                  <a:lnTo>
                    <a:pt x="304" y="447"/>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4" name="Freeform 14"/>
            <p:cNvSpPr/>
            <p:nvPr/>
          </p:nvSpPr>
          <p:spPr bwMode="auto">
            <a:xfrm>
              <a:off x="4017263" y="3830905"/>
              <a:ext cx="362971" cy="312448"/>
            </a:xfrm>
            <a:custGeom>
              <a:avLst/>
              <a:gdLst>
                <a:gd name="T0" fmla="*/ 382 w 458"/>
                <a:gd name="T1" fmla="*/ 394 h 394"/>
                <a:gd name="T2" fmla="*/ 0 w 458"/>
                <a:gd name="T3" fmla="*/ 198 h 394"/>
                <a:gd name="T4" fmla="*/ 144 w 458"/>
                <a:gd name="T5" fmla="*/ 0 h 394"/>
                <a:gd name="T6" fmla="*/ 458 w 458"/>
                <a:gd name="T7" fmla="*/ 160 h 394"/>
                <a:gd name="T8" fmla="*/ 382 w 458"/>
                <a:gd name="T9" fmla="*/ 394 h 394"/>
              </a:gdLst>
              <a:ahLst/>
              <a:cxnLst>
                <a:cxn ang="0">
                  <a:pos x="T0" y="T1"/>
                </a:cxn>
                <a:cxn ang="0">
                  <a:pos x="T2" y="T3"/>
                </a:cxn>
                <a:cxn ang="0">
                  <a:pos x="T4" y="T5"/>
                </a:cxn>
                <a:cxn ang="0">
                  <a:pos x="T6" y="T7"/>
                </a:cxn>
                <a:cxn ang="0">
                  <a:pos x="T8" y="T9"/>
                </a:cxn>
              </a:cxnLst>
              <a:rect l="0" t="0" r="r" b="b"/>
              <a:pathLst>
                <a:path w="458" h="394">
                  <a:moveTo>
                    <a:pt x="382" y="394"/>
                  </a:moveTo>
                  <a:cubicBezTo>
                    <a:pt x="245" y="348"/>
                    <a:pt x="116" y="281"/>
                    <a:pt x="0" y="198"/>
                  </a:cubicBezTo>
                  <a:lnTo>
                    <a:pt x="144" y="0"/>
                  </a:lnTo>
                  <a:cubicBezTo>
                    <a:pt x="239" y="68"/>
                    <a:pt x="345" y="122"/>
                    <a:pt x="458" y="160"/>
                  </a:cubicBezTo>
                  <a:lnTo>
                    <a:pt x="382" y="39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5" name="Freeform 15"/>
            <p:cNvSpPr/>
            <p:nvPr/>
          </p:nvSpPr>
          <p:spPr bwMode="auto">
            <a:xfrm>
              <a:off x="4336358" y="3963861"/>
              <a:ext cx="335051" cy="236663"/>
            </a:xfrm>
            <a:custGeom>
              <a:avLst/>
              <a:gdLst>
                <a:gd name="T0" fmla="*/ 424 w 424"/>
                <a:gd name="T1" fmla="*/ 300 h 300"/>
                <a:gd name="T2" fmla="*/ 0 w 424"/>
                <a:gd name="T3" fmla="*/ 233 h 300"/>
                <a:gd name="T4" fmla="*/ 76 w 424"/>
                <a:gd name="T5" fmla="*/ 0 h 300"/>
                <a:gd name="T6" fmla="*/ 424 w 424"/>
                <a:gd name="T7" fmla="*/ 54 h 300"/>
                <a:gd name="T8" fmla="*/ 424 w 424"/>
                <a:gd name="T9" fmla="*/ 300 h 300"/>
              </a:gdLst>
              <a:ahLst/>
              <a:cxnLst>
                <a:cxn ang="0">
                  <a:pos x="T0" y="T1"/>
                </a:cxn>
                <a:cxn ang="0">
                  <a:pos x="T2" y="T3"/>
                </a:cxn>
                <a:cxn ang="0">
                  <a:pos x="T4" y="T5"/>
                </a:cxn>
                <a:cxn ang="0">
                  <a:pos x="T6" y="T7"/>
                </a:cxn>
                <a:cxn ang="0">
                  <a:pos x="T8" y="T9"/>
                </a:cxn>
              </a:cxnLst>
              <a:rect l="0" t="0" r="r" b="b"/>
              <a:pathLst>
                <a:path w="424" h="300">
                  <a:moveTo>
                    <a:pt x="424" y="300"/>
                  </a:moveTo>
                  <a:cubicBezTo>
                    <a:pt x="276" y="299"/>
                    <a:pt x="134" y="275"/>
                    <a:pt x="0" y="233"/>
                  </a:cubicBezTo>
                  <a:lnTo>
                    <a:pt x="76" y="0"/>
                  </a:lnTo>
                  <a:cubicBezTo>
                    <a:pt x="186" y="34"/>
                    <a:pt x="303" y="53"/>
                    <a:pt x="424" y="54"/>
                  </a:cubicBezTo>
                  <a:lnTo>
                    <a:pt x="424" y="300"/>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6" name="Freeform 16"/>
            <p:cNvSpPr/>
            <p:nvPr/>
          </p:nvSpPr>
          <p:spPr bwMode="auto">
            <a:xfrm>
              <a:off x="4687364" y="3962532"/>
              <a:ext cx="336380" cy="237992"/>
            </a:xfrm>
            <a:custGeom>
              <a:avLst/>
              <a:gdLst>
                <a:gd name="T0" fmla="*/ 424 w 424"/>
                <a:gd name="T1" fmla="*/ 234 h 301"/>
                <a:gd name="T2" fmla="*/ 0 w 424"/>
                <a:gd name="T3" fmla="*/ 301 h 301"/>
                <a:gd name="T4" fmla="*/ 0 w 424"/>
                <a:gd name="T5" fmla="*/ 55 h 301"/>
                <a:gd name="T6" fmla="*/ 348 w 424"/>
                <a:gd name="T7" fmla="*/ 0 h 301"/>
                <a:gd name="T8" fmla="*/ 424 w 424"/>
                <a:gd name="T9" fmla="*/ 234 h 301"/>
              </a:gdLst>
              <a:ahLst/>
              <a:cxnLst>
                <a:cxn ang="0">
                  <a:pos x="T0" y="T1"/>
                </a:cxn>
                <a:cxn ang="0">
                  <a:pos x="T2" y="T3"/>
                </a:cxn>
                <a:cxn ang="0">
                  <a:pos x="T4" y="T5"/>
                </a:cxn>
                <a:cxn ang="0">
                  <a:pos x="T6" y="T7"/>
                </a:cxn>
                <a:cxn ang="0">
                  <a:pos x="T8" y="T9"/>
                </a:cxn>
              </a:cxnLst>
              <a:rect l="0" t="0" r="r" b="b"/>
              <a:pathLst>
                <a:path w="424" h="301">
                  <a:moveTo>
                    <a:pt x="424" y="234"/>
                  </a:moveTo>
                  <a:cubicBezTo>
                    <a:pt x="290" y="276"/>
                    <a:pt x="148" y="300"/>
                    <a:pt x="0" y="301"/>
                  </a:cubicBezTo>
                  <a:lnTo>
                    <a:pt x="0" y="55"/>
                  </a:lnTo>
                  <a:cubicBezTo>
                    <a:pt x="121" y="54"/>
                    <a:pt x="238" y="35"/>
                    <a:pt x="348" y="0"/>
                  </a:cubicBezTo>
                  <a:lnTo>
                    <a:pt x="424" y="23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7" name="Freeform 17"/>
            <p:cNvSpPr/>
            <p:nvPr/>
          </p:nvSpPr>
          <p:spPr bwMode="auto">
            <a:xfrm>
              <a:off x="4979868" y="3830905"/>
              <a:ext cx="361642" cy="311118"/>
            </a:xfrm>
            <a:custGeom>
              <a:avLst/>
              <a:gdLst>
                <a:gd name="T0" fmla="*/ 458 w 458"/>
                <a:gd name="T1" fmla="*/ 198 h 393"/>
                <a:gd name="T2" fmla="*/ 75 w 458"/>
                <a:gd name="T3" fmla="*/ 393 h 393"/>
                <a:gd name="T4" fmla="*/ 0 w 458"/>
                <a:gd name="T5" fmla="*/ 160 h 393"/>
                <a:gd name="T6" fmla="*/ 313 w 458"/>
                <a:gd name="T7" fmla="*/ 0 h 393"/>
                <a:gd name="T8" fmla="*/ 458 w 458"/>
                <a:gd name="T9" fmla="*/ 198 h 393"/>
              </a:gdLst>
              <a:ahLst/>
              <a:cxnLst>
                <a:cxn ang="0">
                  <a:pos x="T0" y="T1"/>
                </a:cxn>
                <a:cxn ang="0">
                  <a:pos x="T2" y="T3"/>
                </a:cxn>
                <a:cxn ang="0">
                  <a:pos x="T4" y="T5"/>
                </a:cxn>
                <a:cxn ang="0">
                  <a:pos x="T6" y="T7"/>
                </a:cxn>
                <a:cxn ang="0">
                  <a:pos x="T8" y="T9"/>
                </a:cxn>
              </a:cxnLst>
              <a:rect l="0" t="0" r="r" b="b"/>
              <a:pathLst>
                <a:path w="458" h="393">
                  <a:moveTo>
                    <a:pt x="458" y="198"/>
                  </a:moveTo>
                  <a:cubicBezTo>
                    <a:pt x="342" y="281"/>
                    <a:pt x="213" y="347"/>
                    <a:pt x="75" y="393"/>
                  </a:cubicBezTo>
                  <a:lnTo>
                    <a:pt x="0" y="160"/>
                  </a:lnTo>
                  <a:cubicBezTo>
                    <a:pt x="113" y="122"/>
                    <a:pt x="218" y="68"/>
                    <a:pt x="313" y="0"/>
                  </a:cubicBezTo>
                  <a:lnTo>
                    <a:pt x="458" y="198"/>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8" name="Freeform 18"/>
            <p:cNvSpPr/>
            <p:nvPr/>
          </p:nvSpPr>
          <p:spPr bwMode="auto">
            <a:xfrm>
              <a:off x="5240463" y="3624822"/>
              <a:ext cx="354994" cy="353665"/>
            </a:xfrm>
            <a:custGeom>
              <a:avLst/>
              <a:gdLst>
                <a:gd name="T0" fmla="*/ 447 w 447"/>
                <a:gd name="T1" fmla="*/ 144 h 447"/>
                <a:gd name="T2" fmla="*/ 144 w 447"/>
                <a:gd name="T3" fmla="*/ 447 h 447"/>
                <a:gd name="T4" fmla="*/ 0 w 447"/>
                <a:gd name="T5" fmla="*/ 249 h 447"/>
                <a:gd name="T6" fmla="*/ 249 w 447"/>
                <a:gd name="T7" fmla="*/ 0 h 447"/>
                <a:gd name="T8" fmla="*/ 447 w 447"/>
                <a:gd name="T9" fmla="*/ 144 h 447"/>
              </a:gdLst>
              <a:ahLst/>
              <a:cxnLst>
                <a:cxn ang="0">
                  <a:pos x="T0" y="T1"/>
                </a:cxn>
                <a:cxn ang="0">
                  <a:pos x="T2" y="T3"/>
                </a:cxn>
                <a:cxn ang="0">
                  <a:pos x="T4" y="T5"/>
                </a:cxn>
                <a:cxn ang="0">
                  <a:pos x="T6" y="T7"/>
                </a:cxn>
                <a:cxn ang="0">
                  <a:pos x="T8" y="T9"/>
                </a:cxn>
              </a:cxnLst>
              <a:rect l="0" t="0" r="r" b="b"/>
              <a:pathLst>
                <a:path w="447" h="447">
                  <a:moveTo>
                    <a:pt x="447" y="144"/>
                  </a:moveTo>
                  <a:cubicBezTo>
                    <a:pt x="362" y="260"/>
                    <a:pt x="260" y="362"/>
                    <a:pt x="144" y="447"/>
                  </a:cubicBezTo>
                  <a:lnTo>
                    <a:pt x="0" y="249"/>
                  </a:lnTo>
                  <a:cubicBezTo>
                    <a:pt x="95" y="179"/>
                    <a:pt x="179" y="95"/>
                    <a:pt x="249" y="0"/>
                  </a:cubicBezTo>
                  <a:lnTo>
                    <a:pt x="447" y="14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39" name="Freeform 19"/>
            <p:cNvSpPr/>
            <p:nvPr/>
          </p:nvSpPr>
          <p:spPr bwMode="auto">
            <a:xfrm>
              <a:off x="5447876" y="3361568"/>
              <a:ext cx="311118" cy="362971"/>
            </a:xfrm>
            <a:custGeom>
              <a:avLst/>
              <a:gdLst>
                <a:gd name="T0" fmla="*/ 394 w 394"/>
                <a:gd name="T1" fmla="*/ 76 h 458"/>
                <a:gd name="T2" fmla="*/ 198 w 394"/>
                <a:gd name="T3" fmla="*/ 458 h 458"/>
                <a:gd name="T4" fmla="*/ 0 w 394"/>
                <a:gd name="T5" fmla="*/ 314 h 458"/>
                <a:gd name="T6" fmla="*/ 160 w 394"/>
                <a:gd name="T7" fmla="*/ 0 h 458"/>
                <a:gd name="T8" fmla="*/ 394 w 394"/>
                <a:gd name="T9" fmla="*/ 76 h 458"/>
              </a:gdLst>
              <a:ahLst/>
              <a:cxnLst>
                <a:cxn ang="0">
                  <a:pos x="T0" y="T1"/>
                </a:cxn>
                <a:cxn ang="0">
                  <a:pos x="T2" y="T3"/>
                </a:cxn>
                <a:cxn ang="0">
                  <a:pos x="T4" y="T5"/>
                </a:cxn>
                <a:cxn ang="0">
                  <a:pos x="T6" y="T7"/>
                </a:cxn>
                <a:cxn ang="0">
                  <a:pos x="T8" y="T9"/>
                </a:cxn>
              </a:cxnLst>
              <a:rect l="0" t="0" r="r" b="b"/>
              <a:pathLst>
                <a:path w="394" h="458">
                  <a:moveTo>
                    <a:pt x="394" y="76"/>
                  </a:moveTo>
                  <a:cubicBezTo>
                    <a:pt x="348" y="214"/>
                    <a:pt x="281" y="343"/>
                    <a:pt x="198" y="458"/>
                  </a:cubicBezTo>
                  <a:lnTo>
                    <a:pt x="0" y="314"/>
                  </a:lnTo>
                  <a:cubicBezTo>
                    <a:pt x="68" y="219"/>
                    <a:pt x="122" y="114"/>
                    <a:pt x="160" y="0"/>
                  </a:cubicBezTo>
                  <a:lnTo>
                    <a:pt x="394" y="7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0"/>
            <p:cNvSpPr/>
            <p:nvPr/>
          </p:nvSpPr>
          <p:spPr bwMode="auto">
            <a:xfrm>
              <a:off x="5579503" y="3071723"/>
              <a:ext cx="237992" cy="335051"/>
            </a:xfrm>
            <a:custGeom>
              <a:avLst/>
              <a:gdLst>
                <a:gd name="T0" fmla="*/ 300 w 300"/>
                <a:gd name="T1" fmla="*/ 0 h 424"/>
                <a:gd name="T2" fmla="*/ 233 w 300"/>
                <a:gd name="T3" fmla="*/ 424 h 424"/>
                <a:gd name="T4" fmla="*/ 0 w 300"/>
                <a:gd name="T5" fmla="*/ 348 h 424"/>
                <a:gd name="T6" fmla="*/ 54 w 300"/>
                <a:gd name="T7" fmla="*/ 0 h 424"/>
                <a:gd name="T8" fmla="*/ 300 w 300"/>
                <a:gd name="T9" fmla="*/ 0 h 424"/>
              </a:gdLst>
              <a:ahLst/>
              <a:cxnLst>
                <a:cxn ang="0">
                  <a:pos x="T0" y="T1"/>
                </a:cxn>
                <a:cxn ang="0">
                  <a:pos x="T2" y="T3"/>
                </a:cxn>
                <a:cxn ang="0">
                  <a:pos x="T4" y="T5"/>
                </a:cxn>
                <a:cxn ang="0">
                  <a:pos x="T6" y="T7"/>
                </a:cxn>
                <a:cxn ang="0">
                  <a:pos x="T8" y="T9"/>
                </a:cxn>
              </a:cxnLst>
              <a:rect l="0" t="0" r="r" b="b"/>
              <a:pathLst>
                <a:path w="300" h="424">
                  <a:moveTo>
                    <a:pt x="300" y="0"/>
                  </a:moveTo>
                  <a:cubicBezTo>
                    <a:pt x="299" y="148"/>
                    <a:pt x="275" y="290"/>
                    <a:pt x="233" y="424"/>
                  </a:cubicBezTo>
                  <a:lnTo>
                    <a:pt x="0" y="348"/>
                  </a:lnTo>
                  <a:cubicBezTo>
                    <a:pt x="34" y="238"/>
                    <a:pt x="53" y="121"/>
                    <a:pt x="54" y="0"/>
                  </a:cubicBezTo>
                  <a:lnTo>
                    <a:pt x="30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1"/>
            <p:cNvSpPr/>
            <p:nvPr/>
          </p:nvSpPr>
          <p:spPr bwMode="auto">
            <a:xfrm>
              <a:off x="5579503" y="2719387"/>
              <a:ext cx="237992" cy="336380"/>
            </a:xfrm>
            <a:custGeom>
              <a:avLst/>
              <a:gdLst>
                <a:gd name="T0" fmla="*/ 233 w 300"/>
                <a:gd name="T1" fmla="*/ 0 h 424"/>
                <a:gd name="T2" fmla="*/ 300 w 300"/>
                <a:gd name="T3" fmla="*/ 424 h 424"/>
                <a:gd name="T4" fmla="*/ 54 w 300"/>
                <a:gd name="T5" fmla="*/ 424 h 424"/>
                <a:gd name="T6" fmla="*/ 0 w 300"/>
                <a:gd name="T7" fmla="*/ 75 h 424"/>
                <a:gd name="T8" fmla="*/ 233 w 300"/>
                <a:gd name="T9" fmla="*/ 0 h 424"/>
              </a:gdLst>
              <a:ahLst/>
              <a:cxnLst>
                <a:cxn ang="0">
                  <a:pos x="T0" y="T1"/>
                </a:cxn>
                <a:cxn ang="0">
                  <a:pos x="T2" y="T3"/>
                </a:cxn>
                <a:cxn ang="0">
                  <a:pos x="T4" y="T5"/>
                </a:cxn>
                <a:cxn ang="0">
                  <a:pos x="T6" y="T7"/>
                </a:cxn>
                <a:cxn ang="0">
                  <a:pos x="T8" y="T9"/>
                </a:cxn>
              </a:cxnLst>
              <a:rect l="0" t="0" r="r" b="b"/>
              <a:pathLst>
                <a:path w="300" h="424">
                  <a:moveTo>
                    <a:pt x="233" y="0"/>
                  </a:moveTo>
                  <a:cubicBezTo>
                    <a:pt x="275" y="134"/>
                    <a:pt x="299" y="276"/>
                    <a:pt x="300" y="424"/>
                  </a:cubicBezTo>
                  <a:lnTo>
                    <a:pt x="54" y="424"/>
                  </a:lnTo>
                  <a:cubicBezTo>
                    <a:pt x="53" y="302"/>
                    <a:pt x="34" y="185"/>
                    <a:pt x="0" y="75"/>
                  </a:cubicBezTo>
                  <a:lnTo>
                    <a:pt x="23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
            <p:cNvSpPr/>
            <p:nvPr/>
          </p:nvSpPr>
          <p:spPr bwMode="auto">
            <a:xfrm>
              <a:off x="5447876" y="2401622"/>
              <a:ext cx="311118" cy="361642"/>
            </a:xfrm>
            <a:custGeom>
              <a:avLst/>
              <a:gdLst>
                <a:gd name="T0" fmla="*/ 198 w 393"/>
                <a:gd name="T1" fmla="*/ 0 h 458"/>
                <a:gd name="T2" fmla="*/ 393 w 393"/>
                <a:gd name="T3" fmla="*/ 382 h 458"/>
                <a:gd name="T4" fmla="*/ 160 w 393"/>
                <a:gd name="T5" fmla="*/ 458 h 458"/>
                <a:gd name="T6" fmla="*/ 0 w 393"/>
                <a:gd name="T7" fmla="*/ 144 h 458"/>
                <a:gd name="T8" fmla="*/ 198 w 393"/>
                <a:gd name="T9" fmla="*/ 0 h 458"/>
              </a:gdLst>
              <a:ahLst/>
              <a:cxnLst>
                <a:cxn ang="0">
                  <a:pos x="T0" y="T1"/>
                </a:cxn>
                <a:cxn ang="0">
                  <a:pos x="T2" y="T3"/>
                </a:cxn>
                <a:cxn ang="0">
                  <a:pos x="T4" y="T5"/>
                </a:cxn>
                <a:cxn ang="0">
                  <a:pos x="T6" y="T7"/>
                </a:cxn>
                <a:cxn ang="0">
                  <a:pos x="T8" y="T9"/>
                </a:cxn>
              </a:cxnLst>
              <a:rect l="0" t="0" r="r" b="b"/>
              <a:pathLst>
                <a:path w="393" h="458">
                  <a:moveTo>
                    <a:pt x="198" y="0"/>
                  </a:moveTo>
                  <a:cubicBezTo>
                    <a:pt x="281" y="116"/>
                    <a:pt x="348" y="244"/>
                    <a:pt x="393" y="382"/>
                  </a:cubicBezTo>
                  <a:lnTo>
                    <a:pt x="160" y="458"/>
                  </a:lnTo>
                  <a:cubicBezTo>
                    <a:pt x="122" y="345"/>
                    <a:pt x="68" y="239"/>
                    <a:pt x="0" y="144"/>
                  </a:cubicBezTo>
                  <a:lnTo>
                    <a:pt x="198"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3"/>
            <p:cNvSpPr/>
            <p:nvPr/>
          </p:nvSpPr>
          <p:spPr bwMode="auto">
            <a:xfrm>
              <a:off x="5240463" y="2147674"/>
              <a:ext cx="354994" cy="354994"/>
            </a:xfrm>
            <a:custGeom>
              <a:avLst/>
              <a:gdLst>
                <a:gd name="T0" fmla="*/ 144 w 447"/>
                <a:gd name="T1" fmla="*/ 0 h 448"/>
                <a:gd name="T2" fmla="*/ 447 w 447"/>
                <a:gd name="T3" fmla="*/ 304 h 448"/>
                <a:gd name="T4" fmla="*/ 249 w 447"/>
                <a:gd name="T5" fmla="*/ 448 h 448"/>
                <a:gd name="T6" fmla="*/ 0 w 447"/>
                <a:gd name="T7" fmla="*/ 199 h 448"/>
                <a:gd name="T8" fmla="*/ 144 w 447"/>
                <a:gd name="T9" fmla="*/ 0 h 448"/>
              </a:gdLst>
              <a:ahLst/>
              <a:cxnLst>
                <a:cxn ang="0">
                  <a:pos x="T0" y="T1"/>
                </a:cxn>
                <a:cxn ang="0">
                  <a:pos x="T2" y="T3"/>
                </a:cxn>
                <a:cxn ang="0">
                  <a:pos x="T4" y="T5"/>
                </a:cxn>
                <a:cxn ang="0">
                  <a:pos x="T6" y="T7"/>
                </a:cxn>
                <a:cxn ang="0">
                  <a:pos x="T8" y="T9"/>
                </a:cxn>
              </a:cxnLst>
              <a:rect l="0" t="0" r="r" b="b"/>
              <a:pathLst>
                <a:path w="447" h="448">
                  <a:moveTo>
                    <a:pt x="144" y="0"/>
                  </a:moveTo>
                  <a:cubicBezTo>
                    <a:pt x="260" y="86"/>
                    <a:pt x="362" y="188"/>
                    <a:pt x="447" y="304"/>
                  </a:cubicBezTo>
                  <a:lnTo>
                    <a:pt x="249" y="448"/>
                  </a:lnTo>
                  <a:cubicBezTo>
                    <a:pt x="179" y="353"/>
                    <a:pt x="95" y="269"/>
                    <a:pt x="0" y="199"/>
                  </a:cubicBezTo>
                  <a:lnTo>
                    <a:pt x="144"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4"/>
            <p:cNvSpPr/>
            <p:nvPr/>
          </p:nvSpPr>
          <p:spPr bwMode="auto">
            <a:xfrm>
              <a:off x="4979868" y="1984138"/>
              <a:ext cx="361642" cy="311118"/>
            </a:xfrm>
            <a:custGeom>
              <a:avLst/>
              <a:gdLst>
                <a:gd name="T0" fmla="*/ 75 w 458"/>
                <a:gd name="T1" fmla="*/ 0 h 394"/>
                <a:gd name="T2" fmla="*/ 458 w 458"/>
                <a:gd name="T3" fmla="*/ 195 h 394"/>
                <a:gd name="T4" fmla="*/ 313 w 458"/>
                <a:gd name="T5" fmla="*/ 394 h 394"/>
                <a:gd name="T6" fmla="*/ 0 w 458"/>
                <a:gd name="T7" fmla="*/ 233 h 394"/>
                <a:gd name="T8" fmla="*/ 75 w 458"/>
                <a:gd name="T9" fmla="*/ 0 h 394"/>
              </a:gdLst>
              <a:ahLst/>
              <a:cxnLst>
                <a:cxn ang="0">
                  <a:pos x="T0" y="T1"/>
                </a:cxn>
                <a:cxn ang="0">
                  <a:pos x="T2" y="T3"/>
                </a:cxn>
                <a:cxn ang="0">
                  <a:pos x="T4" y="T5"/>
                </a:cxn>
                <a:cxn ang="0">
                  <a:pos x="T6" y="T7"/>
                </a:cxn>
                <a:cxn ang="0">
                  <a:pos x="T8" y="T9"/>
                </a:cxn>
              </a:cxnLst>
              <a:rect l="0" t="0" r="r" b="b"/>
              <a:pathLst>
                <a:path w="458" h="394">
                  <a:moveTo>
                    <a:pt x="75" y="0"/>
                  </a:moveTo>
                  <a:cubicBezTo>
                    <a:pt x="213" y="46"/>
                    <a:pt x="342" y="112"/>
                    <a:pt x="458" y="195"/>
                  </a:cubicBezTo>
                  <a:lnTo>
                    <a:pt x="313" y="394"/>
                  </a:lnTo>
                  <a:cubicBezTo>
                    <a:pt x="218" y="326"/>
                    <a:pt x="113" y="271"/>
                    <a:pt x="0" y="233"/>
                  </a:cubicBezTo>
                  <a:lnTo>
                    <a:pt x="75"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5"/>
            <p:cNvSpPr/>
            <p:nvPr/>
          </p:nvSpPr>
          <p:spPr bwMode="auto">
            <a:xfrm>
              <a:off x="4687364" y="1925637"/>
              <a:ext cx="336380" cy="237992"/>
            </a:xfrm>
            <a:custGeom>
              <a:avLst/>
              <a:gdLst>
                <a:gd name="T0" fmla="*/ 0 w 424"/>
                <a:gd name="T1" fmla="*/ 0 h 300"/>
                <a:gd name="T2" fmla="*/ 424 w 424"/>
                <a:gd name="T3" fmla="*/ 67 h 300"/>
                <a:gd name="T4" fmla="*/ 348 w 424"/>
                <a:gd name="T5" fmla="*/ 300 h 300"/>
                <a:gd name="T6" fmla="*/ 0 w 424"/>
                <a:gd name="T7" fmla="*/ 245 h 300"/>
                <a:gd name="T8" fmla="*/ 0 w 424"/>
                <a:gd name="T9" fmla="*/ 0 h 300"/>
              </a:gdLst>
              <a:ahLst/>
              <a:cxnLst>
                <a:cxn ang="0">
                  <a:pos x="T0" y="T1"/>
                </a:cxn>
                <a:cxn ang="0">
                  <a:pos x="T2" y="T3"/>
                </a:cxn>
                <a:cxn ang="0">
                  <a:pos x="T4" y="T5"/>
                </a:cxn>
                <a:cxn ang="0">
                  <a:pos x="T6" y="T7"/>
                </a:cxn>
                <a:cxn ang="0">
                  <a:pos x="T8" y="T9"/>
                </a:cxn>
              </a:cxnLst>
              <a:rect l="0" t="0" r="r" b="b"/>
              <a:pathLst>
                <a:path w="424" h="300">
                  <a:moveTo>
                    <a:pt x="0" y="0"/>
                  </a:moveTo>
                  <a:cubicBezTo>
                    <a:pt x="148" y="1"/>
                    <a:pt x="290" y="24"/>
                    <a:pt x="424" y="67"/>
                  </a:cubicBezTo>
                  <a:lnTo>
                    <a:pt x="348" y="300"/>
                  </a:lnTo>
                  <a:cubicBezTo>
                    <a:pt x="238" y="265"/>
                    <a:pt x="121" y="246"/>
                    <a:pt x="0" y="245"/>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6" name="组合 45"/>
          <p:cNvGrpSpPr/>
          <p:nvPr/>
        </p:nvGrpSpPr>
        <p:grpSpPr>
          <a:xfrm>
            <a:off x="6133796" y="1712242"/>
            <a:ext cx="2274887" cy="2274887"/>
            <a:chOff x="6133796" y="1925637"/>
            <a:chExt cx="2274887" cy="2274887"/>
          </a:xfrm>
        </p:grpSpPr>
        <p:sp>
          <p:nvSpPr>
            <p:cNvPr id="47" name="Freeform 6"/>
            <p:cNvSpPr/>
            <p:nvPr/>
          </p:nvSpPr>
          <p:spPr bwMode="auto">
            <a:xfrm>
              <a:off x="6927546" y="1925637"/>
              <a:ext cx="335051" cy="237992"/>
            </a:xfrm>
            <a:custGeom>
              <a:avLst/>
              <a:gdLst>
                <a:gd name="T0" fmla="*/ 0 w 424"/>
                <a:gd name="T1" fmla="*/ 67 h 300"/>
                <a:gd name="T2" fmla="*/ 424 w 424"/>
                <a:gd name="T3" fmla="*/ 0 h 300"/>
                <a:gd name="T4" fmla="*/ 424 w 424"/>
                <a:gd name="T5" fmla="*/ 245 h 300"/>
                <a:gd name="T6" fmla="*/ 76 w 424"/>
                <a:gd name="T7" fmla="*/ 300 h 300"/>
                <a:gd name="T8" fmla="*/ 0 w 424"/>
                <a:gd name="T9" fmla="*/ 67 h 300"/>
              </a:gdLst>
              <a:ahLst/>
              <a:cxnLst>
                <a:cxn ang="0">
                  <a:pos x="T0" y="T1"/>
                </a:cxn>
                <a:cxn ang="0">
                  <a:pos x="T2" y="T3"/>
                </a:cxn>
                <a:cxn ang="0">
                  <a:pos x="T4" y="T5"/>
                </a:cxn>
                <a:cxn ang="0">
                  <a:pos x="T6" y="T7"/>
                </a:cxn>
                <a:cxn ang="0">
                  <a:pos x="T8" y="T9"/>
                </a:cxn>
              </a:cxnLst>
              <a:rect l="0" t="0" r="r" b="b"/>
              <a:pathLst>
                <a:path w="424" h="300">
                  <a:moveTo>
                    <a:pt x="0" y="67"/>
                  </a:moveTo>
                  <a:cubicBezTo>
                    <a:pt x="134" y="24"/>
                    <a:pt x="276" y="1"/>
                    <a:pt x="424" y="0"/>
                  </a:cubicBezTo>
                  <a:lnTo>
                    <a:pt x="424" y="245"/>
                  </a:lnTo>
                  <a:cubicBezTo>
                    <a:pt x="302" y="246"/>
                    <a:pt x="186" y="265"/>
                    <a:pt x="76" y="300"/>
                  </a:cubicBezTo>
                  <a:lnTo>
                    <a:pt x="0" y="67"/>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48" name="Freeform 7"/>
            <p:cNvSpPr/>
            <p:nvPr/>
          </p:nvSpPr>
          <p:spPr bwMode="auto">
            <a:xfrm>
              <a:off x="6608451" y="1984138"/>
              <a:ext cx="362971" cy="311118"/>
            </a:xfrm>
            <a:custGeom>
              <a:avLst/>
              <a:gdLst>
                <a:gd name="T0" fmla="*/ 0 w 458"/>
                <a:gd name="T1" fmla="*/ 195 h 394"/>
                <a:gd name="T2" fmla="*/ 382 w 458"/>
                <a:gd name="T3" fmla="*/ 0 h 394"/>
                <a:gd name="T4" fmla="*/ 458 w 458"/>
                <a:gd name="T5" fmla="*/ 233 h 394"/>
                <a:gd name="T6" fmla="*/ 144 w 458"/>
                <a:gd name="T7" fmla="*/ 394 h 394"/>
                <a:gd name="T8" fmla="*/ 0 w 458"/>
                <a:gd name="T9" fmla="*/ 195 h 394"/>
              </a:gdLst>
              <a:ahLst/>
              <a:cxnLst>
                <a:cxn ang="0">
                  <a:pos x="T0" y="T1"/>
                </a:cxn>
                <a:cxn ang="0">
                  <a:pos x="T2" y="T3"/>
                </a:cxn>
                <a:cxn ang="0">
                  <a:pos x="T4" y="T5"/>
                </a:cxn>
                <a:cxn ang="0">
                  <a:pos x="T6" y="T7"/>
                </a:cxn>
                <a:cxn ang="0">
                  <a:pos x="T8" y="T9"/>
                </a:cxn>
              </a:cxnLst>
              <a:rect l="0" t="0" r="r" b="b"/>
              <a:pathLst>
                <a:path w="458" h="394">
                  <a:moveTo>
                    <a:pt x="0" y="195"/>
                  </a:moveTo>
                  <a:cubicBezTo>
                    <a:pt x="116" y="112"/>
                    <a:pt x="245" y="46"/>
                    <a:pt x="382" y="0"/>
                  </a:cubicBezTo>
                  <a:lnTo>
                    <a:pt x="458" y="233"/>
                  </a:lnTo>
                  <a:cubicBezTo>
                    <a:pt x="345" y="271"/>
                    <a:pt x="240" y="326"/>
                    <a:pt x="144" y="394"/>
                  </a:cubicBezTo>
                  <a:lnTo>
                    <a:pt x="0" y="19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49" name="Freeform 8"/>
            <p:cNvSpPr/>
            <p:nvPr/>
          </p:nvSpPr>
          <p:spPr bwMode="auto">
            <a:xfrm>
              <a:off x="6355833" y="2147674"/>
              <a:ext cx="354994" cy="354994"/>
            </a:xfrm>
            <a:custGeom>
              <a:avLst/>
              <a:gdLst>
                <a:gd name="T0" fmla="*/ 0 w 448"/>
                <a:gd name="T1" fmla="*/ 304 h 448"/>
                <a:gd name="T2" fmla="*/ 304 w 448"/>
                <a:gd name="T3" fmla="*/ 0 h 448"/>
                <a:gd name="T4" fmla="*/ 448 w 448"/>
                <a:gd name="T5" fmla="*/ 199 h 448"/>
                <a:gd name="T6" fmla="*/ 199 w 448"/>
                <a:gd name="T7" fmla="*/ 448 h 448"/>
                <a:gd name="T8" fmla="*/ 0 w 448"/>
                <a:gd name="T9" fmla="*/ 304 h 448"/>
              </a:gdLst>
              <a:ahLst/>
              <a:cxnLst>
                <a:cxn ang="0">
                  <a:pos x="T0" y="T1"/>
                </a:cxn>
                <a:cxn ang="0">
                  <a:pos x="T2" y="T3"/>
                </a:cxn>
                <a:cxn ang="0">
                  <a:pos x="T4" y="T5"/>
                </a:cxn>
                <a:cxn ang="0">
                  <a:pos x="T6" y="T7"/>
                </a:cxn>
                <a:cxn ang="0">
                  <a:pos x="T8" y="T9"/>
                </a:cxn>
              </a:cxnLst>
              <a:rect l="0" t="0" r="r" b="b"/>
              <a:pathLst>
                <a:path w="448" h="448">
                  <a:moveTo>
                    <a:pt x="0" y="304"/>
                  </a:moveTo>
                  <a:cubicBezTo>
                    <a:pt x="86" y="188"/>
                    <a:pt x="188" y="86"/>
                    <a:pt x="304" y="0"/>
                  </a:cubicBezTo>
                  <a:lnTo>
                    <a:pt x="448" y="199"/>
                  </a:lnTo>
                  <a:cubicBezTo>
                    <a:pt x="353" y="269"/>
                    <a:pt x="269" y="353"/>
                    <a:pt x="199" y="448"/>
                  </a:cubicBezTo>
                  <a:lnTo>
                    <a:pt x="0" y="304"/>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50" name="Freeform 9"/>
            <p:cNvSpPr/>
            <p:nvPr/>
          </p:nvSpPr>
          <p:spPr bwMode="auto">
            <a:xfrm>
              <a:off x="6190967" y="2401622"/>
              <a:ext cx="312448" cy="361642"/>
            </a:xfrm>
            <a:custGeom>
              <a:avLst/>
              <a:gdLst>
                <a:gd name="T0" fmla="*/ 0 w 394"/>
                <a:gd name="T1" fmla="*/ 382 h 458"/>
                <a:gd name="T2" fmla="*/ 195 w 394"/>
                <a:gd name="T3" fmla="*/ 0 h 458"/>
                <a:gd name="T4" fmla="*/ 394 w 394"/>
                <a:gd name="T5" fmla="*/ 144 h 458"/>
                <a:gd name="T6" fmla="*/ 233 w 394"/>
                <a:gd name="T7" fmla="*/ 458 h 458"/>
                <a:gd name="T8" fmla="*/ 0 w 394"/>
                <a:gd name="T9" fmla="*/ 382 h 458"/>
              </a:gdLst>
              <a:ahLst/>
              <a:cxnLst>
                <a:cxn ang="0">
                  <a:pos x="T0" y="T1"/>
                </a:cxn>
                <a:cxn ang="0">
                  <a:pos x="T2" y="T3"/>
                </a:cxn>
                <a:cxn ang="0">
                  <a:pos x="T4" y="T5"/>
                </a:cxn>
                <a:cxn ang="0">
                  <a:pos x="T6" y="T7"/>
                </a:cxn>
                <a:cxn ang="0">
                  <a:pos x="T8" y="T9"/>
                </a:cxn>
              </a:cxnLst>
              <a:rect l="0" t="0" r="r" b="b"/>
              <a:pathLst>
                <a:path w="394" h="458">
                  <a:moveTo>
                    <a:pt x="0" y="382"/>
                  </a:moveTo>
                  <a:cubicBezTo>
                    <a:pt x="46" y="244"/>
                    <a:pt x="112" y="116"/>
                    <a:pt x="195" y="0"/>
                  </a:cubicBezTo>
                  <a:lnTo>
                    <a:pt x="394" y="144"/>
                  </a:lnTo>
                  <a:cubicBezTo>
                    <a:pt x="326" y="239"/>
                    <a:pt x="271" y="345"/>
                    <a:pt x="233" y="458"/>
                  </a:cubicBezTo>
                  <a:lnTo>
                    <a:pt x="0" y="382"/>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51" name="Freeform 10"/>
            <p:cNvSpPr/>
            <p:nvPr/>
          </p:nvSpPr>
          <p:spPr bwMode="auto">
            <a:xfrm>
              <a:off x="6133796" y="2719387"/>
              <a:ext cx="237992" cy="336380"/>
            </a:xfrm>
            <a:custGeom>
              <a:avLst/>
              <a:gdLst>
                <a:gd name="T0" fmla="*/ 0 w 300"/>
                <a:gd name="T1" fmla="*/ 424 h 424"/>
                <a:gd name="T2" fmla="*/ 67 w 300"/>
                <a:gd name="T3" fmla="*/ 0 h 424"/>
                <a:gd name="T4" fmla="*/ 300 w 300"/>
                <a:gd name="T5" fmla="*/ 75 h 424"/>
                <a:gd name="T6" fmla="*/ 245 w 300"/>
                <a:gd name="T7" fmla="*/ 424 h 424"/>
                <a:gd name="T8" fmla="*/ 0 w 300"/>
                <a:gd name="T9" fmla="*/ 424 h 424"/>
              </a:gdLst>
              <a:ahLst/>
              <a:cxnLst>
                <a:cxn ang="0">
                  <a:pos x="T0" y="T1"/>
                </a:cxn>
                <a:cxn ang="0">
                  <a:pos x="T2" y="T3"/>
                </a:cxn>
                <a:cxn ang="0">
                  <a:pos x="T4" y="T5"/>
                </a:cxn>
                <a:cxn ang="0">
                  <a:pos x="T6" y="T7"/>
                </a:cxn>
                <a:cxn ang="0">
                  <a:pos x="T8" y="T9"/>
                </a:cxn>
              </a:cxnLst>
              <a:rect l="0" t="0" r="r" b="b"/>
              <a:pathLst>
                <a:path w="300" h="424">
                  <a:moveTo>
                    <a:pt x="0" y="424"/>
                  </a:moveTo>
                  <a:cubicBezTo>
                    <a:pt x="1" y="276"/>
                    <a:pt x="24" y="134"/>
                    <a:pt x="67" y="0"/>
                  </a:cubicBezTo>
                  <a:lnTo>
                    <a:pt x="300" y="75"/>
                  </a:lnTo>
                  <a:cubicBezTo>
                    <a:pt x="265" y="185"/>
                    <a:pt x="246" y="302"/>
                    <a:pt x="245" y="424"/>
                  </a:cubicBezTo>
                  <a:lnTo>
                    <a:pt x="0" y="42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52" name="Freeform 11"/>
            <p:cNvSpPr/>
            <p:nvPr/>
          </p:nvSpPr>
          <p:spPr bwMode="auto">
            <a:xfrm>
              <a:off x="6133796" y="3071723"/>
              <a:ext cx="237992" cy="335051"/>
            </a:xfrm>
            <a:custGeom>
              <a:avLst/>
              <a:gdLst>
                <a:gd name="T0" fmla="*/ 67 w 300"/>
                <a:gd name="T1" fmla="*/ 424 h 424"/>
                <a:gd name="T2" fmla="*/ 0 w 300"/>
                <a:gd name="T3" fmla="*/ 0 h 424"/>
                <a:gd name="T4" fmla="*/ 245 w 300"/>
                <a:gd name="T5" fmla="*/ 0 h 424"/>
                <a:gd name="T6" fmla="*/ 300 w 300"/>
                <a:gd name="T7" fmla="*/ 348 h 424"/>
                <a:gd name="T8" fmla="*/ 67 w 300"/>
                <a:gd name="T9" fmla="*/ 424 h 424"/>
              </a:gdLst>
              <a:ahLst/>
              <a:cxnLst>
                <a:cxn ang="0">
                  <a:pos x="T0" y="T1"/>
                </a:cxn>
                <a:cxn ang="0">
                  <a:pos x="T2" y="T3"/>
                </a:cxn>
                <a:cxn ang="0">
                  <a:pos x="T4" y="T5"/>
                </a:cxn>
                <a:cxn ang="0">
                  <a:pos x="T6" y="T7"/>
                </a:cxn>
                <a:cxn ang="0">
                  <a:pos x="T8" y="T9"/>
                </a:cxn>
              </a:cxnLst>
              <a:rect l="0" t="0" r="r" b="b"/>
              <a:pathLst>
                <a:path w="300" h="424">
                  <a:moveTo>
                    <a:pt x="67" y="424"/>
                  </a:moveTo>
                  <a:cubicBezTo>
                    <a:pt x="24" y="290"/>
                    <a:pt x="1" y="148"/>
                    <a:pt x="0" y="0"/>
                  </a:cubicBezTo>
                  <a:lnTo>
                    <a:pt x="245" y="0"/>
                  </a:lnTo>
                  <a:cubicBezTo>
                    <a:pt x="246" y="121"/>
                    <a:pt x="266" y="238"/>
                    <a:pt x="300" y="348"/>
                  </a:cubicBezTo>
                  <a:lnTo>
                    <a:pt x="67" y="42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53" name="Freeform 12"/>
            <p:cNvSpPr/>
            <p:nvPr/>
          </p:nvSpPr>
          <p:spPr bwMode="auto">
            <a:xfrm>
              <a:off x="6190967" y="3361568"/>
              <a:ext cx="312448" cy="362971"/>
            </a:xfrm>
            <a:custGeom>
              <a:avLst/>
              <a:gdLst>
                <a:gd name="T0" fmla="*/ 195 w 394"/>
                <a:gd name="T1" fmla="*/ 458 h 458"/>
                <a:gd name="T2" fmla="*/ 0 w 394"/>
                <a:gd name="T3" fmla="*/ 76 h 458"/>
                <a:gd name="T4" fmla="*/ 234 w 394"/>
                <a:gd name="T5" fmla="*/ 0 h 458"/>
                <a:gd name="T6" fmla="*/ 394 w 394"/>
                <a:gd name="T7" fmla="*/ 314 h 458"/>
                <a:gd name="T8" fmla="*/ 195 w 394"/>
                <a:gd name="T9" fmla="*/ 458 h 458"/>
              </a:gdLst>
              <a:ahLst/>
              <a:cxnLst>
                <a:cxn ang="0">
                  <a:pos x="T0" y="T1"/>
                </a:cxn>
                <a:cxn ang="0">
                  <a:pos x="T2" y="T3"/>
                </a:cxn>
                <a:cxn ang="0">
                  <a:pos x="T4" y="T5"/>
                </a:cxn>
                <a:cxn ang="0">
                  <a:pos x="T6" y="T7"/>
                </a:cxn>
                <a:cxn ang="0">
                  <a:pos x="T8" y="T9"/>
                </a:cxn>
              </a:cxnLst>
              <a:rect l="0" t="0" r="r" b="b"/>
              <a:pathLst>
                <a:path w="394" h="458">
                  <a:moveTo>
                    <a:pt x="195" y="458"/>
                  </a:moveTo>
                  <a:cubicBezTo>
                    <a:pt x="112" y="343"/>
                    <a:pt x="46" y="214"/>
                    <a:pt x="0" y="76"/>
                  </a:cubicBezTo>
                  <a:lnTo>
                    <a:pt x="234" y="0"/>
                  </a:lnTo>
                  <a:cubicBezTo>
                    <a:pt x="271" y="114"/>
                    <a:pt x="326" y="219"/>
                    <a:pt x="394" y="314"/>
                  </a:cubicBezTo>
                  <a:lnTo>
                    <a:pt x="195" y="458"/>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54" name="Freeform 13"/>
            <p:cNvSpPr/>
            <p:nvPr/>
          </p:nvSpPr>
          <p:spPr bwMode="auto">
            <a:xfrm>
              <a:off x="6355833" y="3624822"/>
              <a:ext cx="354994" cy="353665"/>
            </a:xfrm>
            <a:custGeom>
              <a:avLst/>
              <a:gdLst>
                <a:gd name="T0" fmla="*/ 304 w 448"/>
                <a:gd name="T1" fmla="*/ 447 h 447"/>
                <a:gd name="T2" fmla="*/ 0 w 448"/>
                <a:gd name="T3" fmla="*/ 144 h 447"/>
                <a:gd name="T4" fmla="*/ 199 w 448"/>
                <a:gd name="T5" fmla="*/ 0 h 447"/>
                <a:gd name="T6" fmla="*/ 448 w 448"/>
                <a:gd name="T7" fmla="*/ 249 h 447"/>
                <a:gd name="T8" fmla="*/ 304 w 448"/>
                <a:gd name="T9" fmla="*/ 447 h 447"/>
              </a:gdLst>
              <a:ahLst/>
              <a:cxnLst>
                <a:cxn ang="0">
                  <a:pos x="T0" y="T1"/>
                </a:cxn>
                <a:cxn ang="0">
                  <a:pos x="T2" y="T3"/>
                </a:cxn>
                <a:cxn ang="0">
                  <a:pos x="T4" y="T5"/>
                </a:cxn>
                <a:cxn ang="0">
                  <a:pos x="T6" y="T7"/>
                </a:cxn>
                <a:cxn ang="0">
                  <a:pos x="T8" y="T9"/>
                </a:cxn>
              </a:cxnLst>
              <a:rect l="0" t="0" r="r" b="b"/>
              <a:pathLst>
                <a:path w="448" h="447">
                  <a:moveTo>
                    <a:pt x="304" y="447"/>
                  </a:moveTo>
                  <a:cubicBezTo>
                    <a:pt x="188" y="362"/>
                    <a:pt x="86" y="260"/>
                    <a:pt x="0" y="144"/>
                  </a:cubicBezTo>
                  <a:lnTo>
                    <a:pt x="199" y="0"/>
                  </a:lnTo>
                  <a:cubicBezTo>
                    <a:pt x="269" y="95"/>
                    <a:pt x="353" y="179"/>
                    <a:pt x="448" y="249"/>
                  </a:cubicBezTo>
                  <a:lnTo>
                    <a:pt x="304" y="447"/>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57" name="Freeform 14"/>
            <p:cNvSpPr/>
            <p:nvPr/>
          </p:nvSpPr>
          <p:spPr bwMode="auto">
            <a:xfrm>
              <a:off x="6608451" y="3830905"/>
              <a:ext cx="362971" cy="312448"/>
            </a:xfrm>
            <a:custGeom>
              <a:avLst/>
              <a:gdLst>
                <a:gd name="T0" fmla="*/ 382 w 458"/>
                <a:gd name="T1" fmla="*/ 394 h 394"/>
                <a:gd name="T2" fmla="*/ 0 w 458"/>
                <a:gd name="T3" fmla="*/ 198 h 394"/>
                <a:gd name="T4" fmla="*/ 144 w 458"/>
                <a:gd name="T5" fmla="*/ 0 h 394"/>
                <a:gd name="T6" fmla="*/ 458 w 458"/>
                <a:gd name="T7" fmla="*/ 160 h 394"/>
                <a:gd name="T8" fmla="*/ 382 w 458"/>
                <a:gd name="T9" fmla="*/ 394 h 394"/>
              </a:gdLst>
              <a:ahLst/>
              <a:cxnLst>
                <a:cxn ang="0">
                  <a:pos x="T0" y="T1"/>
                </a:cxn>
                <a:cxn ang="0">
                  <a:pos x="T2" y="T3"/>
                </a:cxn>
                <a:cxn ang="0">
                  <a:pos x="T4" y="T5"/>
                </a:cxn>
                <a:cxn ang="0">
                  <a:pos x="T6" y="T7"/>
                </a:cxn>
                <a:cxn ang="0">
                  <a:pos x="T8" y="T9"/>
                </a:cxn>
              </a:cxnLst>
              <a:rect l="0" t="0" r="r" b="b"/>
              <a:pathLst>
                <a:path w="458" h="394">
                  <a:moveTo>
                    <a:pt x="382" y="394"/>
                  </a:moveTo>
                  <a:cubicBezTo>
                    <a:pt x="245" y="348"/>
                    <a:pt x="116" y="281"/>
                    <a:pt x="0" y="198"/>
                  </a:cubicBezTo>
                  <a:lnTo>
                    <a:pt x="144" y="0"/>
                  </a:lnTo>
                  <a:cubicBezTo>
                    <a:pt x="239" y="68"/>
                    <a:pt x="345" y="122"/>
                    <a:pt x="458" y="160"/>
                  </a:cubicBezTo>
                  <a:lnTo>
                    <a:pt x="382" y="39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58" name="Freeform 15"/>
            <p:cNvSpPr/>
            <p:nvPr/>
          </p:nvSpPr>
          <p:spPr bwMode="auto">
            <a:xfrm>
              <a:off x="6927546" y="3963861"/>
              <a:ext cx="335051" cy="236663"/>
            </a:xfrm>
            <a:custGeom>
              <a:avLst/>
              <a:gdLst>
                <a:gd name="T0" fmla="*/ 424 w 424"/>
                <a:gd name="T1" fmla="*/ 300 h 300"/>
                <a:gd name="T2" fmla="*/ 0 w 424"/>
                <a:gd name="T3" fmla="*/ 233 h 300"/>
                <a:gd name="T4" fmla="*/ 76 w 424"/>
                <a:gd name="T5" fmla="*/ 0 h 300"/>
                <a:gd name="T6" fmla="*/ 424 w 424"/>
                <a:gd name="T7" fmla="*/ 54 h 300"/>
                <a:gd name="T8" fmla="*/ 424 w 424"/>
                <a:gd name="T9" fmla="*/ 300 h 300"/>
              </a:gdLst>
              <a:ahLst/>
              <a:cxnLst>
                <a:cxn ang="0">
                  <a:pos x="T0" y="T1"/>
                </a:cxn>
                <a:cxn ang="0">
                  <a:pos x="T2" y="T3"/>
                </a:cxn>
                <a:cxn ang="0">
                  <a:pos x="T4" y="T5"/>
                </a:cxn>
                <a:cxn ang="0">
                  <a:pos x="T6" y="T7"/>
                </a:cxn>
                <a:cxn ang="0">
                  <a:pos x="T8" y="T9"/>
                </a:cxn>
              </a:cxnLst>
              <a:rect l="0" t="0" r="r" b="b"/>
              <a:pathLst>
                <a:path w="424" h="300">
                  <a:moveTo>
                    <a:pt x="424" y="300"/>
                  </a:moveTo>
                  <a:cubicBezTo>
                    <a:pt x="276" y="299"/>
                    <a:pt x="134" y="275"/>
                    <a:pt x="0" y="233"/>
                  </a:cubicBezTo>
                  <a:lnTo>
                    <a:pt x="76" y="0"/>
                  </a:lnTo>
                  <a:cubicBezTo>
                    <a:pt x="186" y="34"/>
                    <a:pt x="303" y="53"/>
                    <a:pt x="424" y="54"/>
                  </a:cubicBezTo>
                  <a:lnTo>
                    <a:pt x="424" y="30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6"/>
            <p:cNvSpPr/>
            <p:nvPr/>
          </p:nvSpPr>
          <p:spPr bwMode="auto">
            <a:xfrm>
              <a:off x="7278552" y="3962532"/>
              <a:ext cx="336380" cy="237992"/>
            </a:xfrm>
            <a:custGeom>
              <a:avLst/>
              <a:gdLst>
                <a:gd name="T0" fmla="*/ 424 w 424"/>
                <a:gd name="T1" fmla="*/ 234 h 301"/>
                <a:gd name="T2" fmla="*/ 0 w 424"/>
                <a:gd name="T3" fmla="*/ 301 h 301"/>
                <a:gd name="T4" fmla="*/ 0 w 424"/>
                <a:gd name="T5" fmla="*/ 55 h 301"/>
                <a:gd name="T6" fmla="*/ 348 w 424"/>
                <a:gd name="T7" fmla="*/ 0 h 301"/>
                <a:gd name="T8" fmla="*/ 424 w 424"/>
                <a:gd name="T9" fmla="*/ 234 h 301"/>
              </a:gdLst>
              <a:ahLst/>
              <a:cxnLst>
                <a:cxn ang="0">
                  <a:pos x="T0" y="T1"/>
                </a:cxn>
                <a:cxn ang="0">
                  <a:pos x="T2" y="T3"/>
                </a:cxn>
                <a:cxn ang="0">
                  <a:pos x="T4" y="T5"/>
                </a:cxn>
                <a:cxn ang="0">
                  <a:pos x="T6" y="T7"/>
                </a:cxn>
                <a:cxn ang="0">
                  <a:pos x="T8" y="T9"/>
                </a:cxn>
              </a:cxnLst>
              <a:rect l="0" t="0" r="r" b="b"/>
              <a:pathLst>
                <a:path w="424" h="301">
                  <a:moveTo>
                    <a:pt x="424" y="234"/>
                  </a:moveTo>
                  <a:cubicBezTo>
                    <a:pt x="290" y="276"/>
                    <a:pt x="148" y="300"/>
                    <a:pt x="0" y="301"/>
                  </a:cubicBezTo>
                  <a:lnTo>
                    <a:pt x="0" y="55"/>
                  </a:lnTo>
                  <a:cubicBezTo>
                    <a:pt x="121" y="54"/>
                    <a:pt x="238" y="35"/>
                    <a:pt x="348" y="0"/>
                  </a:cubicBezTo>
                  <a:lnTo>
                    <a:pt x="424" y="23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7"/>
            <p:cNvSpPr/>
            <p:nvPr/>
          </p:nvSpPr>
          <p:spPr bwMode="auto">
            <a:xfrm>
              <a:off x="7571056" y="3830905"/>
              <a:ext cx="361642" cy="311118"/>
            </a:xfrm>
            <a:custGeom>
              <a:avLst/>
              <a:gdLst>
                <a:gd name="T0" fmla="*/ 458 w 458"/>
                <a:gd name="T1" fmla="*/ 198 h 393"/>
                <a:gd name="T2" fmla="*/ 75 w 458"/>
                <a:gd name="T3" fmla="*/ 393 h 393"/>
                <a:gd name="T4" fmla="*/ 0 w 458"/>
                <a:gd name="T5" fmla="*/ 160 h 393"/>
                <a:gd name="T6" fmla="*/ 313 w 458"/>
                <a:gd name="T7" fmla="*/ 0 h 393"/>
                <a:gd name="T8" fmla="*/ 458 w 458"/>
                <a:gd name="T9" fmla="*/ 198 h 393"/>
              </a:gdLst>
              <a:ahLst/>
              <a:cxnLst>
                <a:cxn ang="0">
                  <a:pos x="T0" y="T1"/>
                </a:cxn>
                <a:cxn ang="0">
                  <a:pos x="T2" y="T3"/>
                </a:cxn>
                <a:cxn ang="0">
                  <a:pos x="T4" y="T5"/>
                </a:cxn>
                <a:cxn ang="0">
                  <a:pos x="T6" y="T7"/>
                </a:cxn>
                <a:cxn ang="0">
                  <a:pos x="T8" y="T9"/>
                </a:cxn>
              </a:cxnLst>
              <a:rect l="0" t="0" r="r" b="b"/>
              <a:pathLst>
                <a:path w="458" h="393">
                  <a:moveTo>
                    <a:pt x="458" y="198"/>
                  </a:moveTo>
                  <a:cubicBezTo>
                    <a:pt x="342" y="281"/>
                    <a:pt x="213" y="347"/>
                    <a:pt x="75" y="393"/>
                  </a:cubicBezTo>
                  <a:lnTo>
                    <a:pt x="0" y="160"/>
                  </a:lnTo>
                  <a:cubicBezTo>
                    <a:pt x="113" y="122"/>
                    <a:pt x="218" y="68"/>
                    <a:pt x="313" y="0"/>
                  </a:cubicBezTo>
                  <a:lnTo>
                    <a:pt x="458" y="19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8"/>
            <p:cNvSpPr/>
            <p:nvPr/>
          </p:nvSpPr>
          <p:spPr bwMode="auto">
            <a:xfrm>
              <a:off x="7831651" y="3624822"/>
              <a:ext cx="354994" cy="353665"/>
            </a:xfrm>
            <a:custGeom>
              <a:avLst/>
              <a:gdLst>
                <a:gd name="T0" fmla="*/ 447 w 447"/>
                <a:gd name="T1" fmla="*/ 144 h 447"/>
                <a:gd name="T2" fmla="*/ 144 w 447"/>
                <a:gd name="T3" fmla="*/ 447 h 447"/>
                <a:gd name="T4" fmla="*/ 0 w 447"/>
                <a:gd name="T5" fmla="*/ 249 h 447"/>
                <a:gd name="T6" fmla="*/ 249 w 447"/>
                <a:gd name="T7" fmla="*/ 0 h 447"/>
                <a:gd name="T8" fmla="*/ 447 w 447"/>
                <a:gd name="T9" fmla="*/ 144 h 447"/>
              </a:gdLst>
              <a:ahLst/>
              <a:cxnLst>
                <a:cxn ang="0">
                  <a:pos x="T0" y="T1"/>
                </a:cxn>
                <a:cxn ang="0">
                  <a:pos x="T2" y="T3"/>
                </a:cxn>
                <a:cxn ang="0">
                  <a:pos x="T4" y="T5"/>
                </a:cxn>
                <a:cxn ang="0">
                  <a:pos x="T6" y="T7"/>
                </a:cxn>
                <a:cxn ang="0">
                  <a:pos x="T8" y="T9"/>
                </a:cxn>
              </a:cxnLst>
              <a:rect l="0" t="0" r="r" b="b"/>
              <a:pathLst>
                <a:path w="447" h="447">
                  <a:moveTo>
                    <a:pt x="447" y="144"/>
                  </a:moveTo>
                  <a:cubicBezTo>
                    <a:pt x="362" y="260"/>
                    <a:pt x="260" y="362"/>
                    <a:pt x="144" y="447"/>
                  </a:cubicBezTo>
                  <a:lnTo>
                    <a:pt x="0" y="249"/>
                  </a:lnTo>
                  <a:cubicBezTo>
                    <a:pt x="95" y="179"/>
                    <a:pt x="179" y="95"/>
                    <a:pt x="249" y="0"/>
                  </a:cubicBezTo>
                  <a:lnTo>
                    <a:pt x="447" y="14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9"/>
            <p:cNvSpPr/>
            <p:nvPr/>
          </p:nvSpPr>
          <p:spPr bwMode="auto">
            <a:xfrm>
              <a:off x="8039064" y="3361568"/>
              <a:ext cx="311118" cy="362971"/>
            </a:xfrm>
            <a:custGeom>
              <a:avLst/>
              <a:gdLst>
                <a:gd name="T0" fmla="*/ 394 w 394"/>
                <a:gd name="T1" fmla="*/ 76 h 458"/>
                <a:gd name="T2" fmla="*/ 198 w 394"/>
                <a:gd name="T3" fmla="*/ 458 h 458"/>
                <a:gd name="T4" fmla="*/ 0 w 394"/>
                <a:gd name="T5" fmla="*/ 314 h 458"/>
                <a:gd name="T6" fmla="*/ 160 w 394"/>
                <a:gd name="T7" fmla="*/ 0 h 458"/>
                <a:gd name="T8" fmla="*/ 394 w 394"/>
                <a:gd name="T9" fmla="*/ 76 h 458"/>
              </a:gdLst>
              <a:ahLst/>
              <a:cxnLst>
                <a:cxn ang="0">
                  <a:pos x="T0" y="T1"/>
                </a:cxn>
                <a:cxn ang="0">
                  <a:pos x="T2" y="T3"/>
                </a:cxn>
                <a:cxn ang="0">
                  <a:pos x="T4" y="T5"/>
                </a:cxn>
                <a:cxn ang="0">
                  <a:pos x="T6" y="T7"/>
                </a:cxn>
                <a:cxn ang="0">
                  <a:pos x="T8" y="T9"/>
                </a:cxn>
              </a:cxnLst>
              <a:rect l="0" t="0" r="r" b="b"/>
              <a:pathLst>
                <a:path w="394" h="458">
                  <a:moveTo>
                    <a:pt x="394" y="76"/>
                  </a:moveTo>
                  <a:cubicBezTo>
                    <a:pt x="348" y="214"/>
                    <a:pt x="281" y="343"/>
                    <a:pt x="198" y="458"/>
                  </a:cubicBezTo>
                  <a:lnTo>
                    <a:pt x="0" y="314"/>
                  </a:lnTo>
                  <a:cubicBezTo>
                    <a:pt x="68" y="219"/>
                    <a:pt x="122" y="114"/>
                    <a:pt x="160" y="0"/>
                  </a:cubicBezTo>
                  <a:lnTo>
                    <a:pt x="394" y="7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0"/>
            <p:cNvSpPr/>
            <p:nvPr/>
          </p:nvSpPr>
          <p:spPr bwMode="auto">
            <a:xfrm>
              <a:off x="8170691" y="3071723"/>
              <a:ext cx="237992" cy="335051"/>
            </a:xfrm>
            <a:custGeom>
              <a:avLst/>
              <a:gdLst>
                <a:gd name="T0" fmla="*/ 300 w 300"/>
                <a:gd name="T1" fmla="*/ 0 h 424"/>
                <a:gd name="T2" fmla="*/ 233 w 300"/>
                <a:gd name="T3" fmla="*/ 424 h 424"/>
                <a:gd name="T4" fmla="*/ 0 w 300"/>
                <a:gd name="T5" fmla="*/ 348 h 424"/>
                <a:gd name="T6" fmla="*/ 54 w 300"/>
                <a:gd name="T7" fmla="*/ 0 h 424"/>
                <a:gd name="T8" fmla="*/ 300 w 300"/>
                <a:gd name="T9" fmla="*/ 0 h 424"/>
              </a:gdLst>
              <a:ahLst/>
              <a:cxnLst>
                <a:cxn ang="0">
                  <a:pos x="T0" y="T1"/>
                </a:cxn>
                <a:cxn ang="0">
                  <a:pos x="T2" y="T3"/>
                </a:cxn>
                <a:cxn ang="0">
                  <a:pos x="T4" y="T5"/>
                </a:cxn>
                <a:cxn ang="0">
                  <a:pos x="T6" y="T7"/>
                </a:cxn>
                <a:cxn ang="0">
                  <a:pos x="T8" y="T9"/>
                </a:cxn>
              </a:cxnLst>
              <a:rect l="0" t="0" r="r" b="b"/>
              <a:pathLst>
                <a:path w="300" h="424">
                  <a:moveTo>
                    <a:pt x="300" y="0"/>
                  </a:moveTo>
                  <a:cubicBezTo>
                    <a:pt x="299" y="148"/>
                    <a:pt x="275" y="290"/>
                    <a:pt x="233" y="424"/>
                  </a:cubicBezTo>
                  <a:lnTo>
                    <a:pt x="0" y="348"/>
                  </a:lnTo>
                  <a:cubicBezTo>
                    <a:pt x="34" y="238"/>
                    <a:pt x="53" y="121"/>
                    <a:pt x="54" y="0"/>
                  </a:cubicBezTo>
                  <a:lnTo>
                    <a:pt x="30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1"/>
            <p:cNvSpPr/>
            <p:nvPr/>
          </p:nvSpPr>
          <p:spPr bwMode="auto">
            <a:xfrm>
              <a:off x="8170691" y="2719387"/>
              <a:ext cx="237992" cy="336380"/>
            </a:xfrm>
            <a:custGeom>
              <a:avLst/>
              <a:gdLst>
                <a:gd name="T0" fmla="*/ 233 w 300"/>
                <a:gd name="T1" fmla="*/ 0 h 424"/>
                <a:gd name="T2" fmla="*/ 300 w 300"/>
                <a:gd name="T3" fmla="*/ 424 h 424"/>
                <a:gd name="T4" fmla="*/ 54 w 300"/>
                <a:gd name="T5" fmla="*/ 424 h 424"/>
                <a:gd name="T6" fmla="*/ 0 w 300"/>
                <a:gd name="T7" fmla="*/ 75 h 424"/>
                <a:gd name="T8" fmla="*/ 233 w 300"/>
                <a:gd name="T9" fmla="*/ 0 h 424"/>
              </a:gdLst>
              <a:ahLst/>
              <a:cxnLst>
                <a:cxn ang="0">
                  <a:pos x="T0" y="T1"/>
                </a:cxn>
                <a:cxn ang="0">
                  <a:pos x="T2" y="T3"/>
                </a:cxn>
                <a:cxn ang="0">
                  <a:pos x="T4" y="T5"/>
                </a:cxn>
                <a:cxn ang="0">
                  <a:pos x="T6" y="T7"/>
                </a:cxn>
                <a:cxn ang="0">
                  <a:pos x="T8" y="T9"/>
                </a:cxn>
              </a:cxnLst>
              <a:rect l="0" t="0" r="r" b="b"/>
              <a:pathLst>
                <a:path w="300" h="424">
                  <a:moveTo>
                    <a:pt x="233" y="0"/>
                  </a:moveTo>
                  <a:cubicBezTo>
                    <a:pt x="275" y="134"/>
                    <a:pt x="299" y="276"/>
                    <a:pt x="300" y="424"/>
                  </a:cubicBezTo>
                  <a:lnTo>
                    <a:pt x="54" y="424"/>
                  </a:lnTo>
                  <a:cubicBezTo>
                    <a:pt x="53" y="302"/>
                    <a:pt x="34" y="185"/>
                    <a:pt x="0" y="75"/>
                  </a:cubicBezTo>
                  <a:lnTo>
                    <a:pt x="23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2"/>
            <p:cNvSpPr/>
            <p:nvPr/>
          </p:nvSpPr>
          <p:spPr bwMode="auto">
            <a:xfrm>
              <a:off x="8039064" y="2401622"/>
              <a:ext cx="311118" cy="361642"/>
            </a:xfrm>
            <a:custGeom>
              <a:avLst/>
              <a:gdLst>
                <a:gd name="T0" fmla="*/ 198 w 393"/>
                <a:gd name="T1" fmla="*/ 0 h 458"/>
                <a:gd name="T2" fmla="*/ 393 w 393"/>
                <a:gd name="T3" fmla="*/ 382 h 458"/>
                <a:gd name="T4" fmla="*/ 160 w 393"/>
                <a:gd name="T5" fmla="*/ 458 h 458"/>
                <a:gd name="T6" fmla="*/ 0 w 393"/>
                <a:gd name="T7" fmla="*/ 144 h 458"/>
                <a:gd name="T8" fmla="*/ 198 w 393"/>
                <a:gd name="T9" fmla="*/ 0 h 458"/>
              </a:gdLst>
              <a:ahLst/>
              <a:cxnLst>
                <a:cxn ang="0">
                  <a:pos x="T0" y="T1"/>
                </a:cxn>
                <a:cxn ang="0">
                  <a:pos x="T2" y="T3"/>
                </a:cxn>
                <a:cxn ang="0">
                  <a:pos x="T4" y="T5"/>
                </a:cxn>
                <a:cxn ang="0">
                  <a:pos x="T6" y="T7"/>
                </a:cxn>
                <a:cxn ang="0">
                  <a:pos x="T8" y="T9"/>
                </a:cxn>
              </a:cxnLst>
              <a:rect l="0" t="0" r="r" b="b"/>
              <a:pathLst>
                <a:path w="393" h="458">
                  <a:moveTo>
                    <a:pt x="198" y="0"/>
                  </a:moveTo>
                  <a:cubicBezTo>
                    <a:pt x="281" y="116"/>
                    <a:pt x="348" y="244"/>
                    <a:pt x="393" y="382"/>
                  </a:cubicBezTo>
                  <a:lnTo>
                    <a:pt x="160" y="458"/>
                  </a:lnTo>
                  <a:cubicBezTo>
                    <a:pt x="122" y="345"/>
                    <a:pt x="68" y="239"/>
                    <a:pt x="0" y="144"/>
                  </a:cubicBezTo>
                  <a:lnTo>
                    <a:pt x="198"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3"/>
            <p:cNvSpPr/>
            <p:nvPr/>
          </p:nvSpPr>
          <p:spPr bwMode="auto">
            <a:xfrm>
              <a:off x="7831651" y="2147674"/>
              <a:ext cx="354994" cy="354994"/>
            </a:xfrm>
            <a:custGeom>
              <a:avLst/>
              <a:gdLst>
                <a:gd name="T0" fmla="*/ 144 w 447"/>
                <a:gd name="T1" fmla="*/ 0 h 448"/>
                <a:gd name="T2" fmla="*/ 447 w 447"/>
                <a:gd name="T3" fmla="*/ 304 h 448"/>
                <a:gd name="T4" fmla="*/ 249 w 447"/>
                <a:gd name="T5" fmla="*/ 448 h 448"/>
                <a:gd name="T6" fmla="*/ 0 w 447"/>
                <a:gd name="T7" fmla="*/ 199 h 448"/>
                <a:gd name="T8" fmla="*/ 144 w 447"/>
                <a:gd name="T9" fmla="*/ 0 h 448"/>
              </a:gdLst>
              <a:ahLst/>
              <a:cxnLst>
                <a:cxn ang="0">
                  <a:pos x="T0" y="T1"/>
                </a:cxn>
                <a:cxn ang="0">
                  <a:pos x="T2" y="T3"/>
                </a:cxn>
                <a:cxn ang="0">
                  <a:pos x="T4" y="T5"/>
                </a:cxn>
                <a:cxn ang="0">
                  <a:pos x="T6" y="T7"/>
                </a:cxn>
                <a:cxn ang="0">
                  <a:pos x="T8" y="T9"/>
                </a:cxn>
              </a:cxnLst>
              <a:rect l="0" t="0" r="r" b="b"/>
              <a:pathLst>
                <a:path w="447" h="448">
                  <a:moveTo>
                    <a:pt x="144" y="0"/>
                  </a:moveTo>
                  <a:cubicBezTo>
                    <a:pt x="260" y="86"/>
                    <a:pt x="362" y="188"/>
                    <a:pt x="447" y="304"/>
                  </a:cubicBezTo>
                  <a:lnTo>
                    <a:pt x="249" y="448"/>
                  </a:lnTo>
                  <a:cubicBezTo>
                    <a:pt x="179" y="353"/>
                    <a:pt x="95" y="269"/>
                    <a:pt x="0" y="199"/>
                  </a:cubicBezTo>
                  <a:lnTo>
                    <a:pt x="144"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4"/>
            <p:cNvSpPr/>
            <p:nvPr/>
          </p:nvSpPr>
          <p:spPr bwMode="auto">
            <a:xfrm>
              <a:off x="7571056" y="1984138"/>
              <a:ext cx="361642" cy="311118"/>
            </a:xfrm>
            <a:custGeom>
              <a:avLst/>
              <a:gdLst>
                <a:gd name="T0" fmla="*/ 75 w 458"/>
                <a:gd name="T1" fmla="*/ 0 h 394"/>
                <a:gd name="T2" fmla="*/ 458 w 458"/>
                <a:gd name="T3" fmla="*/ 195 h 394"/>
                <a:gd name="T4" fmla="*/ 313 w 458"/>
                <a:gd name="T5" fmla="*/ 394 h 394"/>
                <a:gd name="T6" fmla="*/ 0 w 458"/>
                <a:gd name="T7" fmla="*/ 233 h 394"/>
                <a:gd name="T8" fmla="*/ 75 w 458"/>
                <a:gd name="T9" fmla="*/ 0 h 394"/>
              </a:gdLst>
              <a:ahLst/>
              <a:cxnLst>
                <a:cxn ang="0">
                  <a:pos x="T0" y="T1"/>
                </a:cxn>
                <a:cxn ang="0">
                  <a:pos x="T2" y="T3"/>
                </a:cxn>
                <a:cxn ang="0">
                  <a:pos x="T4" y="T5"/>
                </a:cxn>
                <a:cxn ang="0">
                  <a:pos x="T6" y="T7"/>
                </a:cxn>
                <a:cxn ang="0">
                  <a:pos x="T8" y="T9"/>
                </a:cxn>
              </a:cxnLst>
              <a:rect l="0" t="0" r="r" b="b"/>
              <a:pathLst>
                <a:path w="458" h="394">
                  <a:moveTo>
                    <a:pt x="75" y="0"/>
                  </a:moveTo>
                  <a:cubicBezTo>
                    <a:pt x="213" y="46"/>
                    <a:pt x="342" y="112"/>
                    <a:pt x="458" y="195"/>
                  </a:cubicBezTo>
                  <a:lnTo>
                    <a:pt x="313" y="394"/>
                  </a:lnTo>
                  <a:cubicBezTo>
                    <a:pt x="218" y="326"/>
                    <a:pt x="113" y="271"/>
                    <a:pt x="0" y="233"/>
                  </a:cubicBezTo>
                  <a:lnTo>
                    <a:pt x="75"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5"/>
            <p:cNvSpPr/>
            <p:nvPr/>
          </p:nvSpPr>
          <p:spPr bwMode="auto">
            <a:xfrm>
              <a:off x="7278552" y="1925637"/>
              <a:ext cx="336380" cy="237992"/>
            </a:xfrm>
            <a:custGeom>
              <a:avLst/>
              <a:gdLst>
                <a:gd name="T0" fmla="*/ 0 w 424"/>
                <a:gd name="T1" fmla="*/ 0 h 300"/>
                <a:gd name="T2" fmla="*/ 424 w 424"/>
                <a:gd name="T3" fmla="*/ 67 h 300"/>
                <a:gd name="T4" fmla="*/ 348 w 424"/>
                <a:gd name="T5" fmla="*/ 300 h 300"/>
                <a:gd name="T6" fmla="*/ 0 w 424"/>
                <a:gd name="T7" fmla="*/ 245 h 300"/>
                <a:gd name="T8" fmla="*/ 0 w 424"/>
                <a:gd name="T9" fmla="*/ 0 h 300"/>
              </a:gdLst>
              <a:ahLst/>
              <a:cxnLst>
                <a:cxn ang="0">
                  <a:pos x="T0" y="T1"/>
                </a:cxn>
                <a:cxn ang="0">
                  <a:pos x="T2" y="T3"/>
                </a:cxn>
                <a:cxn ang="0">
                  <a:pos x="T4" y="T5"/>
                </a:cxn>
                <a:cxn ang="0">
                  <a:pos x="T6" y="T7"/>
                </a:cxn>
                <a:cxn ang="0">
                  <a:pos x="T8" y="T9"/>
                </a:cxn>
              </a:cxnLst>
              <a:rect l="0" t="0" r="r" b="b"/>
              <a:pathLst>
                <a:path w="424" h="300">
                  <a:moveTo>
                    <a:pt x="0" y="0"/>
                  </a:moveTo>
                  <a:cubicBezTo>
                    <a:pt x="148" y="1"/>
                    <a:pt x="290" y="24"/>
                    <a:pt x="424" y="67"/>
                  </a:cubicBezTo>
                  <a:lnTo>
                    <a:pt x="348" y="300"/>
                  </a:lnTo>
                  <a:cubicBezTo>
                    <a:pt x="238" y="265"/>
                    <a:pt x="121" y="246"/>
                    <a:pt x="0" y="245"/>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9" name="组合 68"/>
          <p:cNvGrpSpPr/>
          <p:nvPr/>
        </p:nvGrpSpPr>
        <p:grpSpPr>
          <a:xfrm>
            <a:off x="8724985" y="1712242"/>
            <a:ext cx="2274887" cy="2274887"/>
            <a:chOff x="8724985" y="1925637"/>
            <a:chExt cx="2274887" cy="2274887"/>
          </a:xfrm>
        </p:grpSpPr>
        <p:sp>
          <p:nvSpPr>
            <p:cNvPr id="70" name="Freeform 6"/>
            <p:cNvSpPr/>
            <p:nvPr/>
          </p:nvSpPr>
          <p:spPr bwMode="auto">
            <a:xfrm>
              <a:off x="9518735" y="1925637"/>
              <a:ext cx="335051" cy="237992"/>
            </a:xfrm>
            <a:custGeom>
              <a:avLst/>
              <a:gdLst>
                <a:gd name="T0" fmla="*/ 0 w 424"/>
                <a:gd name="T1" fmla="*/ 67 h 300"/>
                <a:gd name="T2" fmla="*/ 424 w 424"/>
                <a:gd name="T3" fmla="*/ 0 h 300"/>
                <a:gd name="T4" fmla="*/ 424 w 424"/>
                <a:gd name="T5" fmla="*/ 245 h 300"/>
                <a:gd name="T6" fmla="*/ 76 w 424"/>
                <a:gd name="T7" fmla="*/ 300 h 300"/>
                <a:gd name="T8" fmla="*/ 0 w 424"/>
                <a:gd name="T9" fmla="*/ 67 h 300"/>
              </a:gdLst>
              <a:ahLst/>
              <a:cxnLst>
                <a:cxn ang="0">
                  <a:pos x="T0" y="T1"/>
                </a:cxn>
                <a:cxn ang="0">
                  <a:pos x="T2" y="T3"/>
                </a:cxn>
                <a:cxn ang="0">
                  <a:pos x="T4" y="T5"/>
                </a:cxn>
                <a:cxn ang="0">
                  <a:pos x="T6" y="T7"/>
                </a:cxn>
                <a:cxn ang="0">
                  <a:pos x="T8" y="T9"/>
                </a:cxn>
              </a:cxnLst>
              <a:rect l="0" t="0" r="r" b="b"/>
              <a:pathLst>
                <a:path w="424" h="300">
                  <a:moveTo>
                    <a:pt x="0" y="67"/>
                  </a:moveTo>
                  <a:cubicBezTo>
                    <a:pt x="134" y="24"/>
                    <a:pt x="276" y="1"/>
                    <a:pt x="424" y="0"/>
                  </a:cubicBezTo>
                  <a:lnTo>
                    <a:pt x="424" y="245"/>
                  </a:lnTo>
                  <a:cubicBezTo>
                    <a:pt x="302" y="246"/>
                    <a:pt x="186" y="265"/>
                    <a:pt x="76" y="300"/>
                  </a:cubicBezTo>
                  <a:lnTo>
                    <a:pt x="0" y="67"/>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1" name="Freeform 7"/>
            <p:cNvSpPr/>
            <p:nvPr/>
          </p:nvSpPr>
          <p:spPr bwMode="auto">
            <a:xfrm>
              <a:off x="9199640" y="1984138"/>
              <a:ext cx="362971" cy="311118"/>
            </a:xfrm>
            <a:custGeom>
              <a:avLst/>
              <a:gdLst>
                <a:gd name="T0" fmla="*/ 0 w 458"/>
                <a:gd name="T1" fmla="*/ 195 h 394"/>
                <a:gd name="T2" fmla="*/ 382 w 458"/>
                <a:gd name="T3" fmla="*/ 0 h 394"/>
                <a:gd name="T4" fmla="*/ 458 w 458"/>
                <a:gd name="T5" fmla="*/ 233 h 394"/>
                <a:gd name="T6" fmla="*/ 144 w 458"/>
                <a:gd name="T7" fmla="*/ 394 h 394"/>
                <a:gd name="T8" fmla="*/ 0 w 458"/>
                <a:gd name="T9" fmla="*/ 195 h 394"/>
              </a:gdLst>
              <a:ahLst/>
              <a:cxnLst>
                <a:cxn ang="0">
                  <a:pos x="T0" y="T1"/>
                </a:cxn>
                <a:cxn ang="0">
                  <a:pos x="T2" y="T3"/>
                </a:cxn>
                <a:cxn ang="0">
                  <a:pos x="T4" y="T5"/>
                </a:cxn>
                <a:cxn ang="0">
                  <a:pos x="T6" y="T7"/>
                </a:cxn>
                <a:cxn ang="0">
                  <a:pos x="T8" y="T9"/>
                </a:cxn>
              </a:cxnLst>
              <a:rect l="0" t="0" r="r" b="b"/>
              <a:pathLst>
                <a:path w="458" h="394">
                  <a:moveTo>
                    <a:pt x="0" y="195"/>
                  </a:moveTo>
                  <a:cubicBezTo>
                    <a:pt x="116" y="112"/>
                    <a:pt x="245" y="46"/>
                    <a:pt x="382" y="0"/>
                  </a:cubicBezTo>
                  <a:lnTo>
                    <a:pt x="458" y="233"/>
                  </a:lnTo>
                  <a:cubicBezTo>
                    <a:pt x="345" y="271"/>
                    <a:pt x="240" y="326"/>
                    <a:pt x="144" y="394"/>
                  </a:cubicBezTo>
                  <a:lnTo>
                    <a:pt x="0" y="19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2" name="Freeform 8"/>
            <p:cNvSpPr/>
            <p:nvPr/>
          </p:nvSpPr>
          <p:spPr bwMode="auto">
            <a:xfrm>
              <a:off x="8947022" y="2147674"/>
              <a:ext cx="354994" cy="354994"/>
            </a:xfrm>
            <a:custGeom>
              <a:avLst/>
              <a:gdLst>
                <a:gd name="T0" fmla="*/ 0 w 448"/>
                <a:gd name="T1" fmla="*/ 304 h 448"/>
                <a:gd name="T2" fmla="*/ 304 w 448"/>
                <a:gd name="T3" fmla="*/ 0 h 448"/>
                <a:gd name="T4" fmla="*/ 448 w 448"/>
                <a:gd name="T5" fmla="*/ 199 h 448"/>
                <a:gd name="T6" fmla="*/ 199 w 448"/>
                <a:gd name="T7" fmla="*/ 448 h 448"/>
                <a:gd name="T8" fmla="*/ 0 w 448"/>
                <a:gd name="T9" fmla="*/ 304 h 448"/>
              </a:gdLst>
              <a:ahLst/>
              <a:cxnLst>
                <a:cxn ang="0">
                  <a:pos x="T0" y="T1"/>
                </a:cxn>
                <a:cxn ang="0">
                  <a:pos x="T2" y="T3"/>
                </a:cxn>
                <a:cxn ang="0">
                  <a:pos x="T4" y="T5"/>
                </a:cxn>
                <a:cxn ang="0">
                  <a:pos x="T6" y="T7"/>
                </a:cxn>
                <a:cxn ang="0">
                  <a:pos x="T8" y="T9"/>
                </a:cxn>
              </a:cxnLst>
              <a:rect l="0" t="0" r="r" b="b"/>
              <a:pathLst>
                <a:path w="448" h="448">
                  <a:moveTo>
                    <a:pt x="0" y="304"/>
                  </a:moveTo>
                  <a:cubicBezTo>
                    <a:pt x="86" y="188"/>
                    <a:pt x="188" y="86"/>
                    <a:pt x="304" y="0"/>
                  </a:cubicBezTo>
                  <a:lnTo>
                    <a:pt x="448" y="199"/>
                  </a:lnTo>
                  <a:cubicBezTo>
                    <a:pt x="353" y="269"/>
                    <a:pt x="269" y="353"/>
                    <a:pt x="199" y="448"/>
                  </a:cubicBezTo>
                  <a:lnTo>
                    <a:pt x="0" y="304"/>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3" name="Freeform 9"/>
            <p:cNvSpPr/>
            <p:nvPr/>
          </p:nvSpPr>
          <p:spPr bwMode="auto">
            <a:xfrm>
              <a:off x="8782156" y="2401622"/>
              <a:ext cx="312448" cy="361642"/>
            </a:xfrm>
            <a:custGeom>
              <a:avLst/>
              <a:gdLst>
                <a:gd name="T0" fmla="*/ 0 w 394"/>
                <a:gd name="T1" fmla="*/ 382 h 458"/>
                <a:gd name="T2" fmla="*/ 195 w 394"/>
                <a:gd name="T3" fmla="*/ 0 h 458"/>
                <a:gd name="T4" fmla="*/ 394 w 394"/>
                <a:gd name="T5" fmla="*/ 144 h 458"/>
                <a:gd name="T6" fmla="*/ 233 w 394"/>
                <a:gd name="T7" fmla="*/ 458 h 458"/>
                <a:gd name="T8" fmla="*/ 0 w 394"/>
                <a:gd name="T9" fmla="*/ 382 h 458"/>
              </a:gdLst>
              <a:ahLst/>
              <a:cxnLst>
                <a:cxn ang="0">
                  <a:pos x="T0" y="T1"/>
                </a:cxn>
                <a:cxn ang="0">
                  <a:pos x="T2" y="T3"/>
                </a:cxn>
                <a:cxn ang="0">
                  <a:pos x="T4" y="T5"/>
                </a:cxn>
                <a:cxn ang="0">
                  <a:pos x="T6" y="T7"/>
                </a:cxn>
                <a:cxn ang="0">
                  <a:pos x="T8" y="T9"/>
                </a:cxn>
              </a:cxnLst>
              <a:rect l="0" t="0" r="r" b="b"/>
              <a:pathLst>
                <a:path w="394" h="458">
                  <a:moveTo>
                    <a:pt x="0" y="382"/>
                  </a:moveTo>
                  <a:cubicBezTo>
                    <a:pt x="46" y="244"/>
                    <a:pt x="112" y="116"/>
                    <a:pt x="195" y="0"/>
                  </a:cubicBezTo>
                  <a:lnTo>
                    <a:pt x="394" y="144"/>
                  </a:lnTo>
                  <a:cubicBezTo>
                    <a:pt x="326" y="239"/>
                    <a:pt x="271" y="345"/>
                    <a:pt x="233" y="458"/>
                  </a:cubicBezTo>
                  <a:lnTo>
                    <a:pt x="0" y="382"/>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4" name="Freeform 10"/>
            <p:cNvSpPr/>
            <p:nvPr/>
          </p:nvSpPr>
          <p:spPr bwMode="auto">
            <a:xfrm>
              <a:off x="8724985" y="2719387"/>
              <a:ext cx="237992" cy="336380"/>
            </a:xfrm>
            <a:custGeom>
              <a:avLst/>
              <a:gdLst>
                <a:gd name="T0" fmla="*/ 0 w 300"/>
                <a:gd name="T1" fmla="*/ 424 h 424"/>
                <a:gd name="T2" fmla="*/ 67 w 300"/>
                <a:gd name="T3" fmla="*/ 0 h 424"/>
                <a:gd name="T4" fmla="*/ 300 w 300"/>
                <a:gd name="T5" fmla="*/ 75 h 424"/>
                <a:gd name="T6" fmla="*/ 245 w 300"/>
                <a:gd name="T7" fmla="*/ 424 h 424"/>
                <a:gd name="T8" fmla="*/ 0 w 300"/>
                <a:gd name="T9" fmla="*/ 424 h 424"/>
              </a:gdLst>
              <a:ahLst/>
              <a:cxnLst>
                <a:cxn ang="0">
                  <a:pos x="T0" y="T1"/>
                </a:cxn>
                <a:cxn ang="0">
                  <a:pos x="T2" y="T3"/>
                </a:cxn>
                <a:cxn ang="0">
                  <a:pos x="T4" y="T5"/>
                </a:cxn>
                <a:cxn ang="0">
                  <a:pos x="T6" y="T7"/>
                </a:cxn>
                <a:cxn ang="0">
                  <a:pos x="T8" y="T9"/>
                </a:cxn>
              </a:cxnLst>
              <a:rect l="0" t="0" r="r" b="b"/>
              <a:pathLst>
                <a:path w="300" h="424">
                  <a:moveTo>
                    <a:pt x="0" y="424"/>
                  </a:moveTo>
                  <a:cubicBezTo>
                    <a:pt x="1" y="276"/>
                    <a:pt x="24" y="134"/>
                    <a:pt x="67" y="0"/>
                  </a:cubicBezTo>
                  <a:lnTo>
                    <a:pt x="300" y="75"/>
                  </a:lnTo>
                  <a:cubicBezTo>
                    <a:pt x="265" y="185"/>
                    <a:pt x="246" y="302"/>
                    <a:pt x="245" y="424"/>
                  </a:cubicBezTo>
                  <a:lnTo>
                    <a:pt x="0" y="424"/>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5" name="Freeform 11"/>
            <p:cNvSpPr/>
            <p:nvPr/>
          </p:nvSpPr>
          <p:spPr bwMode="auto">
            <a:xfrm>
              <a:off x="8724985" y="3071723"/>
              <a:ext cx="237992" cy="335051"/>
            </a:xfrm>
            <a:custGeom>
              <a:avLst/>
              <a:gdLst>
                <a:gd name="T0" fmla="*/ 67 w 300"/>
                <a:gd name="T1" fmla="*/ 424 h 424"/>
                <a:gd name="T2" fmla="*/ 0 w 300"/>
                <a:gd name="T3" fmla="*/ 0 h 424"/>
                <a:gd name="T4" fmla="*/ 245 w 300"/>
                <a:gd name="T5" fmla="*/ 0 h 424"/>
                <a:gd name="T6" fmla="*/ 300 w 300"/>
                <a:gd name="T7" fmla="*/ 348 h 424"/>
                <a:gd name="T8" fmla="*/ 67 w 300"/>
                <a:gd name="T9" fmla="*/ 424 h 424"/>
              </a:gdLst>
              <a:ahLst/>
              <a:cxnLst>
                <a:cxn ang="0">
                  <a:pos x="T0" y="T1"/>
                </a:cxn>
                <a:cxn ang="0">
                  <a:pos x="T2" y="T3"/>
                </a:cxn>
                <a:cxn ang="0">
                  <a:pos x="T4" y="T5"/>
                </a:cxn>
                <a:cxn ang="0">
                  <a:pos x="T6" y="T7"/>
                </a:cxn>
                <a:cxn ang="0">
                  <a:pos x="T8" y="T9"/>
                </a:cxn>
              </a:cxnLst>
              <a:rect l="0" t="0" r="r" b="b"/>
              <a:pathLst>
                <a:path w="300" h="424">
                  <a:moveTo>
                    <a:pt x="67" y="424"/>
                  </a:moveTo>
                  <a:cubicBezTo>
                    <a:pt x="24" y="290"/>
                    <a:pt x="1" y="148"/>
                    <a:pt x="0" y="0"/>
                  </a:cubicBezTo>
                  <a:lnTo>
                    <a:pt x="245" y="0"/>
                  </a:lnTo>
                  <a:cubicBezTo>
                    <a:pt x="246" y="121"/>
                    <a:pt x="266" y="238"/>
                    <a:pt x="300" y="348"/>
                  </a:cubicBezTo>
                  <a:lnTo>
                    <a:pt x="67" y="424"/>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12"/>
            <p:cNvSpPr/>
            <p:nvPr/>
          </p:nvSpPr>
          <p:spPr bwMode="auto">
            <a:xfrm>
              <a:off x="8782156" y="3361568"/>
              <a:ext cx="312448" cy="362971"/>
            </a:xfrm>
            <a:custGeom>
              <a:avLst/>
              <a:gdLst>
                <a:gd name="T0" fmla="*/ 195 w 394"/>
                <a:gd name="T1" fmla="*/ 458 h 458"/>
                <a:gd name="T2" fmla="*/ 0 w 394"/>
                <a:gd name="T3" fmla="*/ 76 h 458"/>
                <a:gd name="T4" fmla="*/ 234 w 394"/>
                <a:gd name="T5" fmla="*/ 0 h 458"/>
                <a:gd name="T6" fmla="*/ 394 w 394"/>
                <a:gd name="T7" fmla="*/ 314 h 458"/>
                <a:gd name="T8" fmla="*/ 195 w 394"/>
                <a:gd name="T9" fmla="*/ 458 h 458"/>
              </a:gdLst>
              <a:ahLst/>
              <a:cxnLst>
                <a:cxn ang="0">
                  <a:pos x="T0" y="T1"/>
                </a:cxn>
                <a:cxn ang="0">
                  <a:pos x="T2" y="T3"/>
                </a:cxn>
                <a:cxn ang="0">
                  <a:pos x="T4" y="T5"/>
                </a:cxn>
                <a:cxn ang="0">
                  <a:pos x="T6" y="T7"/>
                </a:cxn>
                <a:cxn ang="0">
                  <a:pos x="T8" y="T9"/>
                </a:cxn>
              </a:cxnLst>
              <a:rect l="0" t="0" r="r" b="b"/>
              <a:pathLst>
                <a:path w="394" h="458">
                  <a:moveTo>
                    <a:pt x="195" y="458"/>
                  </a:moveTo>
                  <a:cubicBezTo>
                    <a:pt x="112" y="343"/>
                    <a:pt x="46" y="214"/>
                    <a:pt x="0" y="76"/>
                  </a:cubicBezTo>
                  <a:lnTo>
                    <a:pt x="234" y="0"/>
                  </a:lnTo>
                  <a:cubicBezTo>
                    <a:pt x="271" y="114"/>
                    <a:pt x="326" y="219"/>
                    <a:pt x="394" y="314"/>
                  </a:cubicBezTo>
                  <a:lnTo>
                    <a:pt x="195" y="458"/>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13"/>
            <p:cNvSpPr/>
            <p:nvPr/>
          </p:nvSpPr>
          <p:spPr bwMode="auto">
            <a:xfrm>
              <a:off x="8947022" y="3624822"/>
              <a:ext cx="354994" cy="353665"/>
            </a:xfrm>
            <a:custGeom>
              <a:avLst/>
              <a:gdLst>
                <a:gd name="T0" fmla="*/ 304 w 448"/>
                <a:gd name="T1" fmla="*/ 447 h 447"/>
                <a:gd name="T2" fmla="*/ 0 w 448"/>
                <a:gd name="T3" fmla="*/ 144 h 447"/>
                <a:gd name="T4" fmla="*/ 199 w 448"/>
                <a:gd name="T5" fmla="*/ 0 h 447"/>
                <a:gd name="T6" fmla="*/ 448 w 448"/>
                <a:gd name="T7" fmla="*/ 249 h 447"/>
                <a:gd name="T8" fmla="*/ 304 w 448"/>
                <a:gd name="T9" fmla="*/ 447 h 447"/>
              </a:gdLst>
              <a:ahLst/>
              <a:cxnLst>
                <a:cxn ang="0">
                  <a:pos x="T0" y="T1"/>
                </a:cxn>
                <a:cxn ang="0">
                  <a:pos x="T2" y="T3"/>
                </a:cxn>
                <a:cxn ang="0">
                  <a:pos x="T4" y="T5"/>
                </a:cxn>
                <a:cxn ang="0">
                  <a:pos x="T6" y="T7"/>
                </a:cxn>
                <a:cxn ang="0">
                  <a:pos x="T8" y="T9"/>
                </a:cxn>
              </a:cxnLst>
              <a:rect l="0" t="0" r="r" b="b"/>
              <a:pathLst>
                <a:path w="448" h="447">
                  <a:moveTo>
                    <a:pt x="304" y="447"/>
                  </a:moveTo>
                  <a:cubicBezTo>
                    <a:pt x="188" y="362"/>
                    <a:pt x="86" y="260"/>
                    <a:pt x="0" y="144"/>
                  </a:cubicBezTo>
                  <a:lnTo>
                    <a:pt x="199" y="0"/>
                  </a:lnTo>
                  <a:cubicBezTo>
                    <a:pt x="269" y="95"/>
                    <a:pt x="353" y="179"/>
                    <a:pt x="448" y="249"/>
                  </a:cubicBezTo>
                  <a:lnTo>
                    <a:pt x="304" y="447"/>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8" name="Freeform 14"/>
            <p:cNvSpPr/>
            <p:nvPr/>
          </p:nvSpPr>
          <p:spPr bwMode="auto">
            <a:xfrm>
              <a:off x="9199640" y="3830905"/>
              <a:ext cx="362971" cy="312448"/>
            </a:xfrm>
            <a:custGeom>
              <a:avLst/>
              <a:gdLst>
                <a:gd name="T0" fmla="*/ 382 w 458"/>
                <a:gd name="T1" fmla="*/ 394 h 394"/>
                <a:gd name="T2" fmla="*/ 0 w 458"/>
                <a:gd name="T3" fmla="*/ 198 h 394"/>
                <a:gd name="T4" fmla="*/ 144 w 458"/>
                <a:gd name="T5" fmla="*/ 0 h 394"/>
                <a:gd name="T6" fmla="*/ 458 w 458"/>
                <a:gd name="T7" fmla="*/ 160 h 394"/>
                <a:gd name="T8" fmla="*/ 382 w 458"/>
                <a:gd name="T9" fmla="*/ 394 h 394"/>
              </a:gdLst>
              <a:ahLst/>
              <a:cxnLst>
                <a:cxn ang="0">
                  <a:pos x="T0" y="T1"/>
                </a:cxn>
                <a:cxn ang="0">
                  <a:pos x="T2" y="T3"/>
                </a:cxn>
                <a:cxn ang="0">
                  <a:pos x="T4" y="T5"/>
                </a:cxn>
                <a:cxn ang="0">
                  <a:pos x="T6" y="T7"/>
                </a:cxn>
                <a:cxn ang="0">
                  <a:pos x="T8" y="T9"/>
                </a:cxn>
              </a:cxnLst>
              <a:rect l="0" t="0" r="r" b="b"/>
              <a:pathLst>
                <a:path w="458" h="394">
                  <a:moveTo>
                    <a:pt x="382" y="394"/>
                  </a:moveTo>
                  <a:cubicBezTo>
                    <a:pt x="245" y="348"/>
                    <a:pt x="116" y="281"/>
                    <a:pt x="0" y="198"/>
                  </a:cubicBezTo>
                  <a:lnTo>
                    <a:pt x="144" y="0"/>
                  </a:lnTo>
                  <a:cubicBezTo>
                    <a:pt x="239" y="68"/>
                    <a:pt x="345" y="122"/>
                    <a:pt x="458" y="160"/>
                  </a:cubicBezTo>
                  <a:lnTo>
                    <a:pt x="382" y="394"/>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9" name="Freeform 15"/>
            <p:cNvSpPr/>
            <p:nvPr/>
          </p:nvSpPr>
          <p:spPr bwMode="auto">
            <a:xfrm>
              <a:off x="9518735" y="3963861"/>
              <a:ext cx="335051" cy="236663"/>
            </a:xfrm>
            <a:custGeom>
              <a:avLst/>
              <a:gdLst>
                <a:gd name="T0" fmla="*/ 424 w 424"/>
                <a:gd name="T1" fmla="*/ 300 h 300"/>
                <a:gd name="T2" fmla="*/ 0 w 424"/>
                <a:gd name="T3" fmla="*/ 233 h 300"/>
                <a:gd name="T4" fmla="*/ 76 w 424"/>
                <a:gd name="T5" fmla="*/ 0 h 300"/>
                <a:gd name="T6" fmla="*/ 424 w 424"/>
                <a:gd name="T7" fmla="*/ 54 h 300"/>
                <a:gd name="T8" fmla="*/ 424 w 424"/>
                <a:gd name="T9" fmla="*/ 300 h 300"/>
              </a:gdLst>
              <a:ahLst/>
              <a:cxnLst>
                <a:cxn ang="0">
                  <a:pos x="T0" y="T1"/>
                </a:cxn>
                <a:cxn ang="0">
                  <a:pos x="T2" y="T3"/>
                </a:cxn>
                <a:cxn ang="0">
                  <a:pos x="T4" y="T5"/>
                </a:cxn>
                <a:cxn ang="0">
                  <a:pos x="T6" y="T7"/>
                </a:cxn>
                <a:cxn ang="0">
                  <a:pos x="T8" y="T9"/>
                </a:cxn>
              </a:cxnLst>
              <a:rect l="0" t="0" r="r" b="b"/>
              <a:pathLst>
                <a:path w="424" h="300">
                  <a:moveTo>
                    <a:pt x="424" y="300"/>
                  </a:moveTo>
                  <a:cubicBezTo>
                    <a:pt x="276" y="299"/>
                    <a:pt x="134" y="275"/>
                    <a:pt x="0" y="233"/>
                  </a:cubicBezTo>
                  <a:lnTo>
                    <a:pt x="76" y="0"/>
                  </a:lnTo>
                  <a:cubicBezTo>
                    <a:pt x="186" y="34"/>
                    <a:pt x="303" y="53"/>
                    <a:pt x="424" y="54"/>
                  </a:cubicBezTo>
                  <a:lnTo>
                    <a:pt x="424" y="30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0" name="Freeform 16"/>
            <p:cNvSpPr/>
            <p:nvPr/>
          </p:nvSpPr>
          <p:spPr bwMode="auto">
            <a:xfrm>
              <a:off x="9869741" y="3962532"/>
              <a:ext cx="336380" cy="237992"/>
            </a:xfrm>
            <a:custGeom>
              <a:avLst/>
              <a:gdLst>
                <a:gd name="T0" fmla="*/ 424 w 424"/>
                <a:gd name="T1" fmla="*/ 234 h 301"/>
                <a:gd name="T2" fmla="*/ 0 w 424"/>
                <a:gd name="T3" fmla="*/ 301 h 301"/>
                <a:gd name="T4" fmla="*/ 0 w 424"/>
                <a:gd name="T5" fmla="*/ 55 h 301"/>
                <a:gd name="T6" fmla="*/ 348 w 424"/>
                <a:gd name="T7" fmla="*/ 0 h 301"/>
                <a:gd name="T8" fmla="*/ 424 w 424"/>
                <a:gd name="T9" fmla="*/ 234 h 301"/>
              </a:gdLst>
              <a:ahLst/>
              <a:cxnLst>
                <a:cxn ang="0">
                  <a:pos x="T0" y="T1"/>
                </a:cxn>
                <a:cxn ang="0">
                  <a:pos x="T2" y="T3"/>
                </a:cxn>
                <a:cxn ang="0">
                  <a:pos x="T4" y="T5"/>
                </a:cxn>
                <a:cxn ang="0">
                  <a:pos x="T6" y="T7"/>
                </a:cxn>
                <a:cxn ang="0">
                  <a:pos x="T8" y="T9"/>
                </a:cxn>
              </a:cxnLst>
              <a:rect l="0" t="0" r="r" b="b"/>
              <a:pathLst>
                <a:path w="424" h="301">
                  <a:moveTo>
                    <a:pt x="424" y="234"/>
                  </a:moveTo>
                  <a:cubicBezTo>
                    <a:pt x="290" y="276"/>
                    <a:pt x="148" y="300"/>
                    <a:pt x="0" y="301"/>
                  </a:cubicBezTo>
                  <a:lnTo>
                    <a:pt x="0" y="55"/>
                  </a:lnTo>
                  <a:cubicBezTo>
                    <a:pt x="121" y="54"/>
                    <a:pt x="238" y="35"/>
                    <a:pt x="348" y="0"/>
                  </a:cubicBezTo>
                  <a:lnTo>
                    <a:pt x="424" y="234"/>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1" name="Freeform 17"/>
            <p:cNvSpPr/>
            <p:nvPr/>
          </p:nvSpPr>
          <p:spPr bwMode="auto">
            <a:xfrm>
              <a:off x="10162245" y="3830905"/>
              <a:ext cx="361642" cy="311118"/>
            </a:xfrm>
            <a:custGeom>
              <a:avLst/>
              <a:gdLst>
                <a:gd name="T0" fmla="*/ 458 w 458"/>
                <a:gd name="T1" fmla="*/ 198 h 393"/>
                <a:gd name="T2" fmla="*/ 75 w 458"/>
                <a:gd name="T3" fmla="*/ 393 h 393"/>
                <a:gd name="T4" fmla="*/ 0 w 458"/>
                <a:gd name="T5" fmla="*/ 160 h 393"/>
                <a:gd name="T6" fmla="*/ 313 w 458"/>
                <a:gd name="T7" fmla="*/ 0 h 393"/>
                <a:gd name="T8" fmla="*/ 458 w 458"/>
                <a:gd name="T9" fmla="*/ 198 h 393"/>
              </a:gdLst>
              <a:ahLst/>
              <a:cxnLst>
                <a:cxn ang="0">
                  <a:pos x="T0" y="T1"/>
                </a:cxn>
                <a:cxn ang="0">
                  <a:pos x="T2" y="T3"/>
                </a:cxn>
                <a:cxn ang="0">
                  <a:pos x="T4" y="T5"/>
                </a:cxn>
                <a:cxn ang="0">
                  <a:pos x="T6" y="T7"/>
                </a:cxn>
                <a:cxn ang="0">
                  <a:pos x="T8" y="T9"/>
                </a:cxn>
              </a:cxnLst>
              <a:rect l="0" t="0" r="r" b="b"/>
              <a:pathLst>
                <a:path w="458" h="393">
                  <a:moveTo>
                    <a:pt x="458" y="198"/>
                  </a:moveTo>
                  <a:cubicBezTo>
                    <a:pt x="342" y="281"/>
                    <a:pt x="213" y="347"/>
                    <a:pt x="75" y="393"/>
                  </a:cubicBezTo>
                  <a:lnTo>
                    <a:pt x="0" y="160"/>
                  </a:lnTo>
                  <a:cubicBezTo>
                    <a:pt x="113" y="122"/>
                    <a:pt x="218" y="68"/>
                    <a:pt x="313" y="0"/>
                  </a:cubicBezTo>
                  <a:lnTo>
                    <a:pt x="458" y="198"/>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18"/>
            <p:cNvSpPr/>
            <p:nvPr/>
          </p:nvSpPr>
          <p:spPr bwMode="auto">
            <a:xfrm>
              <a:off x="10422840" y="3624822"/>
              <a:ext cx="354994" cy="353665"/>
            </a:xfrm>
            <a:custGeom>
              <a:avLst/>
              <a:gdLst>
                <a:gd name="T0" fmla="*/ 447 w 447"/>
                <a:gd name="T1" fmla="*/ 144 h 447"/>
                <a:gd name="T2" fmla="*/ 144 w 447"/>
                <a:gd name="T3" fmla="*/ 447 h 447"/>
                <a:gd name="T4" fmla="*/ 0 w 447"/>
                <a:gd name="T5" fmla="*/ 249 h 447"/>
                <a:gd name="T6" fmla="*/ 249 w 447"/>
                <a:gd name="T7" fmla="*/ 0 h 447"/>
                <a:gd name="T8" fmla="*/ 447 w 447"/>
                <a:gd name="T9" fmla="*/ 144 h 447"/>
              </a:gdLst>
              <a:ahLst/>
              <a:cxnLst>
                <a:cxn ang="0">
                  <a:pos x="T0" y="T1"/>
                </a:cxn>
                <a:cxn ang="0">
                  <a:pos x="T2" y="T3"/>
                </a:cxn>
                <a:cxn ang="0">
                  <a:pos x="T4" y="T5"/>
                </a:cxn>
                <a:cxn ang="0">
                  <a:pos x="T6" y="T7"/>
                </a:cxn>
                <a:cxn ang="0">
                  <a:pos x="T8" y="T9"/>
                </a:cxn>
              </a:cxnLst>
              <a:rect l="0" t="0" r="r" b="b"/>
              <a:pathLst>
                <a:path w="447" h="447">
                  <a:moveTo>
                    <a:pt x="447" y="144"/>
                  </a:moveTo>
                  <a:cubicBezTo>
                    <a:pt x="362" y="260"/>
                    <a:pt x="260" y="362"/>
                    <a:pt x="144" y="447"/>
                  </a:cubicBezTo>
                  <a:lnTo>
                    <a:pt x="0" y="249"/>
                  </a:lnTo>
                  <a:cubicBezTo>
                    <a:pt x="95" y="179"/>
                    <a:pt x="179" y="95"/>
                    <a:pt x="249" y="0"/>
                  </a:cubicBezTo>
                  <a:lnTo>
                    <a:pt x="447" y="144"/>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83" name="Freeform 19"/>
            <p:cNvSpPr/>
            <p:nvPr/>
          </p:nvSpPr>
          <p:spPr bwMode="auto">
            <a:xfrm>
              <a:off x="10630253" y="3361568"/>
              <a:ext cx="311118" cy="362971"/>
            </a:xfrm>
            <a:custGeom>
              <a:avLst/>
              <a:gdLst>
                <a:gd name="T0" fmla="*/ 394 w 394"/>
                <a:gd name="T1" fmla="*/ 76 h 458"/>
                <a:gd name="T2" fmla="*/ 198 w 394"/>
                <a:gd name="T3" fmla="*/ 458 h 458"/>
                <a:gd name="T4" fmla="*/ 0 w 394"/>
                <a:gd name="T5" fmla="*/ 314 h 458"/>
                <a:gd name="T6" fmla="*/ 160 w 394"/>
                <a:gd name="T7" fmla="*/ 0 h 458"/>
                <a:gd name="T8" fmla="*/ 394 w 394"/>
                <a:gd name="T9" fmla="*/ 76 h 458"/>
              </a:gdLst>
              <a:ahLst/>
              <a:cxnLst>
                <a:cxn ang="0">
                  <a:pos x="T0" y="T1"/>
                </a:cxn>
                <a:cxn ang="0">
                  <a:pos x="T2" y="T3"/>
                </a:cxn>
                <a:cxn ang="0">
                  <a:pos x="T4" y="T5"/>
                </a:cxn>
                <a:cxn ang="0">
                  <a:pos x="T6" y="T7"/>
                </a:cxn>
                <a:cxn ang="0">
                  <a:pos x="T8" y="T9"/>
                </a:cxn>
              </a:cxnLst>
              <a:rect l="0" t="0" r="r" b="b"/>
              <a:pathLst>
                <a:path w="394" h="458">
                  <a:moveTo>
                    <a:pt x="394" y="76"/>
                  </a:moveTo>
                  <a:cubicBezTo>
                    <a:pt x="348" y="214"/>
                    <a:pt x="281" y="343"/>
                    <a:pt x="198" y="458"/>
                  </a:cubicBezTo>
                  <a:lnTo>
                    <a:pt x="0" y="314"/>
                  </a:lnTo>
                  <a:cubicBezTo>
                    <a:pt x="68" y="219"/>
                    <a:pt x="122" y="114"/>
                    <a:pt x="160" y="0"/>
                  </a:cubicBezTo>
                  <a:lnTo>
                    <a:pt x="394" y="76"/>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84" name="Freeform 20"/>
            <p:cNvSpPr/>
            <p:nvPr/>
          </p:nvSpPr>
          <p:spPr bwMode="auto">
            <a:xfrm>
              <a:off x="10761880" y="3071723"/>
              <a:ext cx="237992" cy="335051"/>
            </a:xfrm>
            <a:custGeom>
              <a:avLst/>
              <a:gdLst>
                <a:gd name="T0" fmla="*/ 300 w 300"/>
                <a:gd name="T1" fmla="*/ 0 h 424"/>
                <a:gd name="T2" fmla="*/ 233 w 300"/>
                <a:gd name="T3" fmla="*/ 424 h 424"/>
                <a:gd name="T4" fmla="*/ 0 w 300"/>
                <a:gd name="T5" fmla="*/ 348 h 424"/>
                <a:gd name="T6" fmla="*/ 54 w 300"/>
                <a:gd name="T7" fmla="*/ 0 h 424"/>
                <a:gd name="T8" fmla="*/ 300 w 300"/>
                <a:gd name="T9" fmla="*/ 0 h 424"/>
              </a:gdLst>
              <a:ahLst/>
              <a:cxnLst>
                <a:cxn ang="0">
                  <a:pos x="T0" y="T1"/>
                </a:cxn>
                <a:cxn ang="0">
                  <a:pos x="T2" y="T3"/>
                </a:cxn>
                <a:cxn ang="0">
                  <a:pos x="T4" y="T5"/>
                </a:cxn>
                <a:cxn ang="0">
                  <a:pos x="T6" y="T7"/>
                </a:cxn>
                <a:cxn ang="0">
                  <a:pos x="T8" y="T9"/>
                </a:cxn>
              </a:cxnLst>
              <a:rect l="0" t="0" r="r" b="b"/>
              <a:pathLst>
                <a:path w="300" h="424">
                  <a:moveTo>
                    <a:pt x="300" y="0"/>
                  </a:moveTo>
                  <a:cubicBezTo>
                    <a:pt x="299" y="148"/>
                    <a:pt x="275" y="290"/>
                    <a:pt x="233" y="424"/>
                  </a:cubicBezTo>
                  <a:lnTo>
                    <a:pt x="0" y="348"/>
                  </a:lnTo>
                  <a:cubicBezTo>
                    <a:pt x="34" y="238"/>
                    <a:pt x="53" y="121"/>
                    <a:pt x="54" y="0"/>
                  </a:cubicBezTo>
                  <a:lnTo>
                    <a:pt x="300" y="0"/>
                  </a:lnTo>
                  <a:close/>
                </a:path>
              </a:pathLst>
            </a:custGeom>
            <a:solidFill>
              <a:srgbClr val="294A5A"/>
            </a:solidFill>
            <a:ln>
              <a:noFill/>
            </a:ln>
          </p:spPr>
          <p:txBody>
            <a:bodyPr vert="horz" wrap="square" lIns="91440" tIns="45720" rIns="91440" bIns="45720" numCol="1" anchor="t" anchorCtr="0" compatLnSpc="1"/>
            <a:lstStyle/>
            <a:p>
              <a:endParaRPr lang="zh-CN" altLang="en-US"/>
            </a:p>
          </p:txBody>
        </p:sp>
        <p:sp>
          <p:nvSpPr>
            <p:cNvPr id="85" name="Freeform 21"/>
            <p:cNvSpPr/>
            <p:nvPr/>
          </p:nvSpPr>
          <p:spPr bwMode="auto">
            <a:xfrm>
              <a:off x="10761880" y="2719387"/>
              <a:ext cx="237992" cy="336380"/>
            </a:xfrm>
            <a:custGeom>
              <a:avLst/>
              <a:gdLst>
                <a:gd name="T0" fmla="*/ 233 w 300"/>
                <a:gd name="T1" fmla="*/ 0 h 424"/>
                <a:gd name="T2" fmla="*/ 300 w 300"/>
                <a:gd name="T3" fmla="*/ 424 h 424"/>
                <a:gd name="T4" fmla="*/ 54 w 300"/>
                <a:gd name="T5" fmla="*/ 424 h 424"/>
                <a:gd name="T6" fmla="*/ 0 w 300"/>
                <a:gd name="T7" fmla="*/ 75 h 424"/>
                <a:gd name="T8" fmla="*/ 233 w 300"/>
                <a:gd name="T9" fmla="*/ 0 h 424"/>
              </a:gdLst>
              <a:ahLst/>
              <a:cxnLst>
                <a:cxn ang="0">
                  <a:pos x="T0" y="T1"/>
                </a:cxn>
                <a:cxn ang="0">
                  <a:pos x="T2" y="T3"/>
                </a:cxn>
                <a:cxn ang="0">
                  <a:pos x="T4" y="T5"/>
                </a:cxn>
                <a:cxn ang="0">
                  <a:pos x="T6" y="T7"/>
                </a:cxn>
                <a:cxn ang="0">
                  <a:pos x="T8" y="T9"/>
                </a:cxn>
              </a:cxnLst>
              <a:rect l="0" t="0" r="r" b="b"/>
              <a:pathLst>
                <a:path w="300" h="424">
                  <a:moveTo>
                    <a:pt x="233" y="0"/>
                  </a:moveTo>
                  <a:cubicBezTo>
                    <a:pt x="275" y="134"/>
                    <a:pt x="299" y="276"/>
                    <a:pt x="300" y="424"/>
                  </a:cubicBezTo>
                  <a:lnTo>
                    <a:pt x="54" y="424"/>
                  </a:lnTo>
                  <a:cubicBezTo>
                    <a:pt x="53" y="302"/>
                    <a:pt x="34" y="185"/>
                    <a:pt x="0" y="75"/>
                  </a:cubicBezTo>
                  <a:lnTo>
                    <a:pt x="233" y="0"/>
                  </a:lnTo>
                  <a:close/>
                </a:path>
              </a:pathLst>
            </a:custGeom>
            <a:solidFill>
              <a:srgbClr val="294A5A"/>
            </a:solidFill>
            <a:ln>
              <a:noFill/>
            </a:ln>
          </p:spPr>
          <p:txBody>
            <a:bodyPr vert="horz" wrap="square" lIns="91440" tIns="45720" rIns="91440" bIns="45720" numCol="1" anchor="t" anchorCtr="0" compatLnSpc="1"/>
            <a:lstStyle/>
            <a:p>
              <a:endParaRPr lang="zh-CN" altLang="en-US" dirty="0"/>
            </a:p>
          </p:txBody>
        </p:sp>
        <p:sp>
          <p:nvSpPr>
            <p:cNvPr id="86" name="Freeform 22"/>
            <p:cNvSpPr/>
            <p:nvPr/>
          </p:nvSpPr>
          <p:spPr bwMode="auto">
            <a:xfrm>
              <a:off x="10630253" y="2401622"/>
              <a:ext cx="311118" cy="361642"/>
            </a:xfrm>
            <a:custGeom>
              <a:avLst/>
              <a:gdLst>
                <a:gd name="T0" fmla="*/ 198 w 393"/>
                <a:gd name="T1" fmla="*/ 0 h 458"/>
                <a:gd name="T2" fmla="*/ 393 w 393"/>
                <a:gd name="T3" fmla="*/ 382 h 458"/>
                <a:gd name="T4" fmla="*/ 160 w 393"/>
                <a:gd name="T5" fmla="*/ 458 h 458"/>
                <a:gd name="T6" fmla="*/ 0 w 393"/>
                <a:gd name="T7" fmla="*/ 144 h 458"/>
                <a:gd name="T8" fmla="*/ 198 w 393"/>
                <a:gd name="T9" fmla="*/ 0 h 458"/>
              </a:gdLst>
              <a:ahLst/>
              <a:cxnLst>
                <a:cxn ang="0">
                  <a:pos x="T0" y="T1"/>
                </a:cxn>
                <a:cxn ang="0">
                  <a:pos x="T2" y="T3"/>
                </a:cxn>
                <a:cxn ang="0">
                  <a:pos x="T4" y="T5"/>
                </a:cxn>
                <a:cxn ang="0">
                  <a:pos x="T6" y="T7"/>
                </a:cxn>
                <a:cxn ang="0">
                  <a:pos x="T8" y="T9"/>
                </a:cxn>
              </a:cxnLst>
              <a:rect l="0" t="0" r="r" b="b"/>
              <a:pathLst>
                <a:path w="393" h="458">
                  <a:moveTo>
                    <a:pt x="198" y="0"/>
                  </a:moveTo>
                  <a:cubicBezTo>
                    <a:pt x="281" y="116"/>
                    <a:pt x="348" y="244"/>
                    <a:pt x="393" y="382"/>
                  </a:cubicBezTo>
                  <a:lnTo>
                    <a:pt x="160" y="458"/>
                  </a:lnTo>
                  <a:cubicBezTo>
                    <a:pt x="122" y="345"/>
                    <a:pt x="68" y="239"/>
                    <a:pt x="0" y="144"/>
                  </a:cubicBezTo>
                  <a:lnTo>
                    <a:pt x="198"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3"/>
            <p:cNvSpPr/>
            <p:nvPr/>
          </p:nvSpPr>
          <p:spPr bwMode="auto">
            <a:xfrm>
              <a:off x="10422840" y="2147674"/>
              <a:ext cx="354994" cy="354994"/>
            </a:xfrm>
            <a:custGeom>
              <a:avLst/>
              <a:gdLst>
                <a:gd name="T0" fmla="*/ 144 w 447"/>
                <a:gd name="T1" fmla="*/ 0 h 448"/>
                <a:gd name="T2" fmla="*/ 447 w 447"/>
                <a:gd name="T3" fmla="*/ 304 h 448"/>
                <a:gd name="T4" fmla="*/ 249 w 447"/>
                <a:gd name="T5" fmla="*/ 448 h 448"/>
                <a:gd name="T6" fmla="*/ 0 w 447"/>
                <a:gd name="T7" fmla="*/ 199 h 448"/>
                <a:gd name="T8" fmla="*/ 144 w 447"/>
                <a:gd name="T9" fmla="*/ 0 h 448"/>
              </a:gdLst>
              <a:ahLst/>
              <a:cxnLst>
                <a:cxn ang="0">
                  <a:pos x="T0" y="T1"/>
                </a:cxn>
                <a:cxn ang="0">
                  <a:pos x="T2" y="T3"/>
                </a:cxn>
                <a:cxn ang="0">
                  <a:pos x="T4" y="T5"/>
                </a:cxn>
                <a:cxn ang="0">
                  <a:pos x="T6" y="T7"/>
                </a:cxn>
                <a:cxn ang="0">
                  <a:pos x="T8" y="T9"/>
                </a:cxn>
              </a:cxnLst>
              <a:rect l="0" t="0" r="r" b="b"/>
              <a:pathLst>
                <a:path w="447" h="448">
                  <a:moveTo>
                    <a:pt x="144" y="0"/>
                  </a:moveTo>
                  <a:cubicBezTo>
                    <a:pt x="260" y="86"/>
                    <a:pt x="362" y="188"/>
                    <a:pt x="447" y="304"/>
                  </a:cubicBezTo>
                  <a:lnTo>
                    <a:pt x="249" y="448"/>
                  </a:lnTo>
                  <a:cubicBezTo>
                    <a:pt x="179" y="353"/>
                    <a:pt x="95" y="269"/>
                    <a:pt x="0" y="199"/>
                  </a:cubicBezTo>
                  <a:lnTo>
                    <a:pt x="144"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4"/>
            <p:cNvSpPr/>
            <p:nvPr/>
          </p:nvSpPr>
          <p:spPr bwMode="auto">
            <a:xfrm>
              <a:off x="10162245" y="1984138"/>
              <a:ext cx="361642" cy="311118"/>
            </a:xfrm>
            <a:custGeom>
              <a:avLst/>
              <a:gdLst>
                <a:gd name="T0" fmla="*/ 75 w 458"/>
                <a:gd name="T1" fmla="*/ 0 h 394"/>
                <a:gd name="T2" fmla="*/ 458 w 458"/>
                <a:gd name="T3" fmla="*/ 195 h 394"/>
                <a:gd name="T4" fmla="*/ 313 w 458"/>
                <a:gd name="T5" fmla="*/ 394 h 394"/>
                <a:gd name="T6" fmla="*/ 0 w 458"/>
                <a:gd name="T7" fmla="*/ 233 h 394"/>
                <a:gd name="T8" fmla="*/ 75 w 458"/>
                <a:gd name="T9" fmla="*/ 0 h 394"/>
              </a:gdLst>
              <a:ahLst/>
              <a:cxnLst>
                <a:cxn ang="0">
                  <a:pos x="T0" y="T1"/>
                </a:cxn>
                <a:cxn ang="0">
                  <a:pos x="T2" y="T3"/>
                </a:cxn>
                <a:cxn ang="0">
                  <a:pos x="T4" y="T5"/>
                </a:cxn>
                <a:cxn ang="0">
                  <a:pos x="T6" y="T7"/>
                </a:cxn>
                <a:cxn ang="0">
                  <a:pos x="T8" y="T9"/>
                </a:cxn>
              </a:cxnLst>
              <a:rect l="0" t="0" r="r" b="b"/>
              <a:pathLst>
                <a:path w="458" h="394">
                  <a:moveTo>
                    <a:pt x="75" y="0"/>
                  </a:moveTo>
                  <a:cubicBezTo>
                    <a:pt x="213" y="46"/>
                    <a:pt x="342" y="112"/>
                    <a:pt x="458" y="195"/>
                  </a:cubicBezTo>
                  <a:lnTo>
                    <a:pt x="313" y="394"/>
                  </a:lnTo>
                  <a:cubicBezTo>
                    <a:pt x="218" y="326"/>
                    <a:pt x="113" y="271"/>
                    <a:pt x="0" y="233"/>
                  </a:cubicBezTo>
                  <a:lnTo>
                    <a:pt x="75"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5"/>
            <p:cNvSpPr/>
            <p:nvPr/>
          </p:nvSpPr>
          <p:spPr bwMode="auto">
            <a:xfrm>
              <a:off x="9869741" y="1925637"/>
              <a:ext cx="336380" cy="237992"/>
            </a:xfrm>
            <a:custGeom>
              <a:avLst/>
              <a:gdLst>
                <a:gd name="T0" fmla="*/ 0 w 424"/>
                <a:gd name="T1" fmla="*/ 0 h 300"/>
                <a:gd name="T2" fmla="*/ 424 w 424"/>
                <a:gd name="T3" fmla="*/ 67 h 300"/>
                <a:gd name="T4" fmla="*/ 348 w 424"/>
                <a:gd name="T5" fmla="*/ 300 h 300"/>
                <a:gd name="T6" fmla="*/ 0 w 424"/>
                <a:gd name="T7" fmla="*/ 245 h 300"/>
                <a:gd name="T8" fmla="*/ 0 w 424"/>
                <a:gd name="T9" fmla="*/ 0 h 300"/>
              </a:gdLst>
              <a:ahLst/>
              <a:cxnLst>
                <a:cxn ang="0">
                  <a:pos x="T0" y="T1"/>
                </a:cxn>
                <a:cxn ang="0">
                  <a:pos x="T2" y="T3"/>
                </a:cxn>
                <a:cxn ang="0">
                  <a:pos x="T4" y="T5"/>
                </a:cxn>
                <a:cxn ang="0">
                  <a:pos x="T6" y="T7"/>
                </a:cxn>
                <a:cxn ang="0">
                  <a:pos x="T8" y="T9"/>
                </a:cxn>
              </a:cxnLst>
              <a:rect l="0" t="0" r="r" b="b"/>
              <a:pathLst>
                <a:path w="424" h="300">
                  <a:moveTo>
                    <a:pt x="0" y="0"/>
                  </a:moveTo>
                  <a:cubicBezTo>
                    <a:pt x="148" y="1"/>
                    <a:pt x="290" y="24"/>
                    <a:pt x="424" y="67"/>
                  </a:cubicBezTo>
                  <a:lnTo>
                    <a:pt x="348" y="300"/>
                  </a:lnTo>
                  <a:cubicBezTo>
                    <a:pt x="238" y="265"/>
                    <a:pt x="121" y="246"/>
                    <a:pt x="0" y="245"/>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0" name="TextBox 89"/>
          <p:cNvSpPr txBox="1"/>
          <p:nvPr/>
        </p:nvSpPr>
        <p:spPr>
          <a:xfrm>
            <a:off x="1261540" y="2427441"/>
            <a:ext cx="1637361" cy="861774"/>
          </a:xfrm>
          <a:prstGeom prst="rect">
            <a:avLst/>
          </a:prstGeom>
          <a:noFill/>
        </p:spPr>
        <p:txBody>
          <a:bodyPr wrap="square" rtlCol="0">
            <a:spAutoFit/>
          </a:bodyPr>
          <a:lstStyle/>
          <a:p>
            <a:pPr algn="ctr"/>
            <a:r>
              <a:rPr lang="en-US" altLang="zh-CN" sz="5000" b="1" dirty="0">
                <a:solidFill>
                  <a:schemeClr val="bg2"/>
                </a:solidFill>
                <a:latin typeface="+mn-ea"/>
                <a:ea typeface="+mn-ea"/>
              </a:rPr>
              <a:t>15%</a:t>
            </a:r>
            <a:endParaRPr lang="en-US" altLang="zh-CN" sz="5000" b="1" dirty="0">
              <a:solidFill>
                <a:schemeClr val="bg2"/>
              </a:solidFill>
              <a:latin typeface="+mn-ea"/>
              <a:ea typeface="+mn-ea"/>
            </a:endParaRPr>
          </a:p>
        </p:txBody>
      </p:sp>
      <p:sp>
        <p:nvSpPr>
          <p:cNvPr id="91" name="TextBox 90"/>
          <p:cNvSpPr txBox="1"/>
          <p:nvPr/>
        </p:nvSpPr>
        <p:spPr>
          <a:xfrm>
            <a:off x="3895558" y="2427441"/>
            <a:ext cx="1637361" cy="861774"/>
          </a:xfrm>
          <a:prstGeom prst="rect">
            <a:avLst/>
          </a:prstGeom>
          <a:noFill/>
        </p:spPr>
        <p:txBody>
          <a:bodyPr wrap="square" rtlCol="0">
            <a:spAutoFit/>
          </a:bodyPr>
          <a:lstStyle/>
          <a:p>
            <a:pPr algn="ctr"/>
            <a:r>
              <a:rPr lang="en-US" altLang="zh-CN" sz="5000" b="1" dirty="0">
                <a:solidFill>
                  <a:schemeClr val="bg2"/>
                </a:solidFill>
                <a:latin typeface="+mn-ea"/>
                <a:ea typeface="+mn-ea"/>
              </a:rPr>
              <a:t>10%</a:t>
            </a:r>
            <a:endParaRPr lang="en-US" altLang="zh-CN" sz="5000" b="1" dirty="0">
              <a:solidFill>
                <a:schemeClr val="bg2"/>
              </a:solidFill>
              <a:latin typeface="+mn-ea"/>
              <a:ea typeface="+mn-ea"/>
            </a:endParaRPr>
          </a:p>
        </p:txBody>
      </p:sp>
      <p:sp>
        <p:nvSpPr>
          <p:cNvPr id="92" name="TextBox 91"/>
          <p:cNvSpPr txBox="1"/>
          <p:nvPr/>
        </p:nvSpPr>
        <p:spPr>
          <a:xfrm>
            <a:off x="6461337" y="2427441"/>
            <a:ext cx="1637361" cy="861774"/>
          </a:xfrm>
          <a:prstGeom prst="rect">
            <a:avLst/>
          </a:prstGeom>
          <a:noFill/>
        </p:spPr>
        <p:txBody>
          <a:bodyPr wrap="square" rtlCol="0">
            <a:spAutoFit/>
          </a:bodyPr>
          <a:lstStyle/>
          <a:p>
            <a:pPr algn="ctr"/>
            <a:r>
              <a:rPr lang="en-US" altLang="zh-CN" sz="5000" b="1" dirty="0">
                <a:solidFill>
                  <a:schemeClr val="bg2"/>
                </a:solidFill>
                <a:latin typeface="+mn-ea"/>
                <a:ea typeface="+mn-ea"/>
              </a:rPr>
              <a:t>15%</a:t>
            </a:r>
            <a:endParaRPr lang="en-US" altLang="zh-CN" sz="5000" b="1" dirty="0">
              <a:solidFill>
                <a:schemeClr val="bg2"/>
              </a:solidFill>
              <a:latin typeface="+mn-ea"/>
              <a:ea typeface="+mn-ea"/>
            </a:endParaRPr>
          </a:p>
        </p:txBody>
      </p:sp>
      <p:sp>
        <p:nvSpPr>
          <p:cNvPr id="93" name="TextBox 92"/>
          <p:cNvSpPr txBox="1"/>
          <p:nvPr/>
        </p:nvSpPr>
        <p:spPr>
          <a:xfrm>
            <a:off x="9013468" y="2427441"/>
            <a:ext cx="1637361" cy="861774"/>
          </a:xfrm>
          <a:prstGeom prst="rect">
            <a:avLst/>
          </a:prstGeom>
          <a:noFill/>
        </p:spPr>
        <p:txBody>
          <a:bodyPr wrap="square" rtlCol="0">
            <a:spAutoFit/>
          </a:bodyPr>
          <a:lstStyle/>
          <a:p>
            <a:pPr algn="ctr"/>
            <a:r>
              <a:rPr lang="en-US" altLang="zh-CN" sz="5000" b="1" dirty="0">
                <a:solidFill>
                  <a:schemeClr val="bg2"/>
                </a:solidFill>
                <a:latin typeface="+mn-ea"/>
                <a:ea typeface="+mn-ea"/>
              </a:rPr>
              <a:t>60%</a:t>
            </a:r>
            <a:endParaRPr lang="en-US" altLang="zh-CN" sz="5000" b="1" dirty="0">
              <a:solidFill>
                <a:schemeClr val="bg2"/>
              </a:solidFill>
              <a:latin typeface="+mn-ea"/>
              <a:ea typeface="+mn-ea"/>
            </a:endParaRPr>
          </a:p>
        </p:txBody>
      </p:sp>
      <p:sp>
        <p:nvSpPr>
          <p:cNvPr id="94" name="TextBox 93"/>
          <p:cNvSpPr txBox="1"/>
          <p:nvPr/>
        </p:nvSpPr>
        <p:spPr>
          <a:xfrm>
            <a:off x="795675" y="4338404"/>
            <a:ext cx="2399237" cy="369332"/>
          </a:xfrm>
          <a:prstGeom prst="rect">
            <a:avLst/>
          </a:prstGeom>
          <a:noFill/>
        </p:spPr>
        <p:txBody>
          <a:bodyPr wrap="square" rtlCol="0">
            <a:spAutoFit/>
          </a:bodyPr>
          <a:lstStyle/>
          <a:p>
            <a:pPr algn="ctr"/>
            <a:r>
              <a:rPr lang="zh-CN" altLang="en-US" b="1" dirty="0">
                <a:solidFill>
                  <a:schemeClr val="accent1"/>
                </a:solidFill>
                <a:latin typeface="+mn-ea"/>
                <a:ea typeface="+mn-ea"/>
              </a:rPr>
              <a:t>销售提成</a:t>
            </a:r>
            <a:endParaRPr lang="en-US" altLang="zh-CN" b="1" dirty="0">
              <a:solidFill>
                <a:schemeClr val="accent1"/>
              </a:solidFill>
              <a:latin typeface="+mn-ea"/>
              <a:ea typeface="+mn-ea"/>
            </a:endParaRPr>
          </a:p>
        </p:txBody>
      </p:sp>
      <p:sp>
        <p:nvSpPr>
          <p:cNvPr id="95" name="TextBox 94"/>
          <p:cNvSpPr txBox="1"/>
          <p:nvPr/>
        </p:nvSpPr>
        <p:spPr>
          <a:xfrm>
            <a:off x="795675" y="4744902"/>
            <a:ext cx="2566402" cy="830997"/>
          </a:xfrm>
          <a:prstGeom prst="rect">
            <a:avLst/>
          </a:prstGeom>
          <a:noFill/>
        </p:spPr>
        <p:txBody>
          <a:bodyPr wrap="square" rtlCol="0">
            <a:spAutoFit/>
          </a:bodyPr>
          <a:lstStyle/>
          <a:p>
            <a:r>
              <a:rPr lang="zh-CN" altLang="en-US" sz="1600" dirty="0">
                <a:solidFill>
                  <a:schemeClr val="accent1"/>
                </a:solidFill>
                <a:latin typeface="+mn-ea"/>
                <a:ea typeface="+mn-ea"/>
              </a:rPr>
              <a:t>提供开放课程接口，允许非官方人员开发课程售卖，平台收取佣金。</a:t>
            </a:r>
            <a:endParaRPr lang="zh-CN" altLang="en-US" sz="1600" dirty="0">
              <a:solidFill>
                <a:schemeClr val="accent1"/>
              </a:solidFill>
              <a:latin typeface="+mn-ea"/>
              <a:ea typeface="+mn-ea"/>
            </a:endParaRPr>
          </a:p>
        </p:txBody>
      </p:sp>
      <p:sp>
        <p:nvSpPr>
          <p:cNvPr id="96" name="TextBox 95"/>
          <p:cNvSpPr txBox="1"/>
          <p:nvPr/>
        </p:nvSpPr>
        <p:spPr>
          <a:xfrm>
            <a:off x="6077874" y="4332683"/>
            <a:ext cx="2399237" cy="369332"/>
          </a:xfrm>
          <a:prstGeom prst="rect">
            <a:avLst/>
          </a:prstGeom>
          <a:noFill/>
        </p:spPr>
        <p:txBody>
          <a:bodyPr wrap="square" rtlCol="0">
            <a:spAutoFit/>
          </a:bodyPr>
          <a:lstStyle/>
          <a:p>
            <a:pPr algn="ctr"/>
            <a:r>
              <a:rPr lang="zh-CN" altLang="en-US" b="1" dirty="0">
                <a:solidFill>
                  <a:schemeClr val="accent1"/>
                </a:solidFill>
                <a:latin typeface="+mn-ea"/>
                <a:ea typeface="+mn-ea"/>
              </a:rPr>
              <a:t>广告收入</a:t>
            </a:r>
            <a:endParaRPr lang="en-US" altLang="zh-CN" b="1" dirty="0">
              <a:solidFill>
                <a:schemeClr val="accent1"/>
              </a:solidFill>
              <a:latin typeface="+mn-ea"/>
              <a:ea typeface="+mn-ea"/>
            </a:endParaRPr>
          </a:p>
        </p:txBody>
      </p:sp>
      <p:sp>
        <p:nvSpPr>
          <p:cNvPr id="97" name="TextBox 96"/>
          <p:cNvSpPr txBox="1"/>
          <p:nvPr/>
        </p:nvSpPr>
        <p:spPr>
          <a:xfrm>
            <a:off x="6077874" y="4739181"/>
            <a:ext cx="2566402" cy="830997"/>
          </a:xfrm>
          <a:prstGeom prst="rect">
            <a:avLst/>
          </a:prstGeom>
          <a:noFill/>
        </p:spPr>
        <p:txBody>
          <a:bodyPr wrap="square" rtlCol="0">
            <a:spAutoFit/>
          </a:bodyPr>
          <a:lstStyle/>
          <a:p>
            <a:r>
              <a:rPr lang="zh-CN" altLang="en-US" sz="1600" dirty="0">
                <a:solidFill>
                  <a:schemeClr val="accent1"/>
                </a:solidFill>
                <a:latin typeface="+mn-ea"/>
                <a:ea typeface="+mn-ea"/>
              </a:rPr>
              <a:t>和儿童用品商家合作，在素材中植入广告，收取广告费用</a:t>
            </a:r>
            <a:endParaRPr lang="zh-CN" altLang="en-US" sz="1600" dirty="0">
              <a:solidFill>
                <a:schemeClr val="accent1"/>
              </a:solidFill>
              <a:latin typeface="+mn-ea"/>
              <a:ea typeface="+mn-ea"/>
            </a:endParaRPr>
          </a:p>
        </p:txBody>
      </p:sp>
      <p:sp>
        <p:nvSpPr>
          <p:cNvPr id="98" name="TextBox 97"/>
          <p:cNvSpPr txBox="1"/>
          <p:nvPr/>
        </p:nvSpPr>
        <p:spPr>
          <a:xfrm>
            <a:off x="3480208" y="4332683"/>
            <a:ext cx="2399237" cy="369332"/>
          </a:xfrm>
          <a:prstGeom prst="rect">
            <a:avLst/>
          </a:prstGeom>
          <a:noFill/>
        </p:spPr>
        <p:txBody>
          <a:bodyPr wrap="square" rtlCol="0">
            <a:spAutoFit/>
          </a:bodyPr>
          <a:lstStyle/>
          <a:p>
            <a:pPr algn="ctr"/>
            <a:r>
              <a:rPr lang="zh-CN" altLang="en-US" b="1" dirty="0">
                <a:solidFill>
                  <a:schemeClr val="accent1"/>
                </a:solidFill>
                <a:latin typeface="+mn-ea"/>
                <a:ea typeface="+mn-ea"/>
              </a:rPr>
              <a:t>付费素材</a:t>
            </a:r>
            <a:endParaRPr lang="en-US" altLang="zh-CN" b="1" dirty="0">
              <a:solidFill>
                <a:schemeClr val="accent1"/>
              </a:solidFill>
              <a:latin typeface="+mn-ea"/>
              <a:ea typeface="+mn-ea"/>
            </a:endParaRPr>
          </a:p>
        </p:txBody>
      </p:sp>
      <p:sp>
        <p:nvSpPr>
          <p:cNvPr id="99" name="TextBox 98"/>
          <p:cNvSpPr txBox="1"/>
          <p:nvPr/>
        </p:nvSpPr>
        <p:spPr>
          <a:xfrm>
            <a:off x="3480208" y="4739181"/>
            <a:ext cx="2566402" cy="584775"/>
          </a:xfrm>
          <a:prstGeom prst="rect">
            <a:avLst/>
          </a:prstGeom>
          <a:noFill/>
        </p:spPr>
        <p:txBody>
          <a:bodyPr wrap="square" rtlCol="0">
            <a:spAutoFit/>
          </a:bodyPr>
          <a:lstStyle/>
          <a:p>
            <a:r>
              <a:rPr lang="zh-CN" altLang="en-US" sz="1600" dirty="0">
                <a:solidFill>
                  <a:schemeClr val="accent1"/>
                </a:solidFill>
                <a:latin typeface="+mn-ea"/>
                <a:ea typeface="+mn-ea"/>
              </a:rPr>
              <a:t>更精美，稀少的素材需要付费购买</a:t>
            </a:r>
            <a:endParaRPr lang="zh-CN" altLang="en-US" sz="1600" dirty="0">
              <a:solidFill>
                <a:schemeClr val="accent1"/>
              </a:solidFill>
              <a:latin typeface="+mn-ea"/>
              <a:ea typeface="+mn-ea"/>
            </a:endParaRPr>
          </a:p>
        </p:txBody>
      </p:sp>
      <p:sp>
        <p:nvSpPr>
          <p:cNvPr id="100" name="TextBox 99"/>
          <p:cNvSpPr txBox="1"/>
          <p:nvPr/>
        </p:nvSpPr>
        <p:spPr>
          <a:xfrm>
            <a:off x="8716555" y="4338404"/>
            <a:ext cx="2399237" cy="369332"/>
          </a:xfrm>
          <a:prstGeom prst="rect">
            <a:avLst/>
          </a:prstGeom>
          <a:noFill/>
        </p:spPr>
        <p:txBody>
          <a:bodyPr wrap="square" rtlCol="0">
            <a:spAutoFit/>
          </a:bodyPr>
          <a:lstStyle/>
          <a:p>
            <a:pPr algn="ctr"/>
            <a:r>
              <a:rPr lang="zh-CN" altLang="en-US" b="1" dirty="0">
                <a:solidFill>
                  <a:schemeClr val="accent1"/>
                </a:solidFill>
                <a:latin typeface="+mn-ea"/>
                <a:ea typeface="+mn-ea"/>
              </a:rPr>
              <a:t>付费课程</a:t>
            </a:r>
            <a:endParaRPr lang="en-US" altLang="zh-CN" b="1" dirty="0">
              <a:solidFill>
                <a:schemeClr val="accent1"/>
              </a:solidFill>
              <a:latin typeface="+mn-ea"/>
              <a:ea typeface="+mn-ea"/>
            </a:endParaRPr>
          </a:p>
        </p:txBody>
      </p:sp>
      <p:sp>
        <p:nvSpPr>
          <p:cNvPr id="101" name="TextBox 100"/>
          <p:cNvSpPr txBox="1"/>
          <p:nvPr/>
        </p:nvSpPr>
        <p:spPr>
          <a:xfrm>
            <a:off x="8716555" y="4744902"/>
            <a:ext cx="2566402" cy="830997"/>
          </a:xfrm>
          <a:prstGeom prst="rect">
            <a:avLst/>
          </a:prstGeom>
          <a:noFill/>
        </p:spPr>
        <p:txBody>
          <a:bodyPr wrap="square" rtlCol="0">
            <a:spAutoFit/>
          </a:bodyPr>
          <a:lstStyle/>
          <a:p>
            <a:r>
              <a:rPr lang="zh-CN" altLang="en-US" sz="1600" dirty="0">
                <a:solidFill>
                  <a:schemeClr val="accent1"/>
                </a:solidFill>
                <a:latin typeface="+mn-ea"/>
                <a:ea typeface="+mn-ea"/>
              </a:rPr>
              <a:t>主要利润来源，学员通过购买付费课程。获得更佳的产品体验</a:t>
            </a:r>
            <a:endParaRPr lang="zh-CN" altLang="en-US" sz="1600" dirty="0">
              <a:solidFill>
                <a:schemeClr val="accent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panose="020B0503020204020204" pitchFamily="34" charset="-122"/>
                <a:ea typeface="微软雅黑" panose="020B0503020204020204" pitchFamily="34" charset="-122"/>
              </a:rPr>
              <a:t>发展规划</a:t>
            </a:r>
            <a:endParaRPr lang="zh-CN" altLang="en-US" sz="4800" b="1" dirty="0">
              <a:solidFill>
                <a:schemeClr val="accent2"/>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Freeform 13"/>
          <p:cNvSpPr>
            <a:spLocks noEditPoints="1"/>
          </p:cNvSpPr>
          <p:nvPr/>
        </p:nvSpPr>
        <p:spPr bwMode="auto">
          <a:xfrm>
            <a:off x="5477893" y="1815152"/>
            <a:ext cx="1241014" cy="1335340"/>
          </a:xfrm>
          <a:custGeom>
            <a:avLst/>
            <a:gdLst>
              <a:gd name="T0" fmla="*/ 255 w 847"/>
              <a:gd name="T1" fmla="*/ 138 h 903"/>
              <a:gd name="T2" fmla="*/ 555 w 847"/>
              <a:gd name="T3" fmla="*/ 100 h 903"/>
              <a:gd name="T4" fmla="*/ 448 w 847"/>
              <a:gd name="T5" fmla="*/ 61 h 903"/>
              <a:gd name="T6" fmla="*/ 324 w 847"/>
              <a:gd name="T7" fmla="*/ 61 h 903"/>
              <a:gd name="T8" fmla="*/ 217 w 847"/>
              <a:gd name="T9" fmla="*/ 100 h 903"/>
              <a:gd name="T10" fmla="*/ 697 w 847"/>
              <a:gd name="T11" fmla="*/ 782 h 903"/>
              <a:gd name="T12" fmla="*/ 709 w 847"/>
              <a:gd name="T13" fmla="*/ 755 h 903"/>
              <a:gd name="T14" fmla="*/ 660 w 847"/>
              <a:gd name="T15" fmla="*/ 586 h 903"/>
              <a:gd name="T16" fmla="*/ 629 w 847"/>
              <a:gd name="T17" fmla="*/ 586 h 903"/>
              <a:gd name="T18" fmla="*/ 629 w 847"/>
              <a:gd name="T19" fmla="*/ 716 h 903"/>
              <a:gd name="T20" fmla="*/ 630 w 847"/>
              <a:gd name="T21" fmla="*/ 719 h 903"/>
              <a:gd name="T22" fmla="*/ 631 w 847"/>
              <a:gd name="T23" fmla="*/ 722 h 903"/>
              <a:gd name="T24" fmla="*/ 633 w 847"/>
              <a:gd name="T25" fmla="*/ 724 h 903"/>
              <a:gd name="T26" fmla="*/ 807 w 847"/>
              <a:gd name="T27" fmla="*/ 596 h 903"/>
              <a:gd name="T28" fmla="*/ 644 w 847"/>
              <a:gd name="T29" fmla="*/ 510 h 903"/>
              <a:gd name="T30" fmla="*/ 607 w 847"/>
              <a:gd name="T31" fmla="*/ 899 h 903"/>
              <a:gd name="T32" fmla="*/ 837 w 847"/>
              <a:gd name="T33" fmla="*/ 743 h 903"/>
              <a:gd name="T34" fmla="*/ 808 w 847"/>
              <a:gd name="T35" fmla="*/ 737 h 903"/>
              <a:gd name="T36" fmla="*/ 645 w 847"/>
              <a:gd name="T37" fmla="*/ 872 h 903"/>
              <a:gd name="T38" fmla="*/ 481 w 847"/>
              <a:gd name="T39" fmla="*/ 675 h 903"/>
              <a:gd name="T40" fmla="*/ 676 w 847"/>
              <a:gd name="T41" fmla="*/ 543 h 903"/>
              <a:gd name="T42" fmla="*/ 808 w 847"/>
              <a:gd name="T43" fmla="*/ 737 h 903"/>
              <a:gd name="T44" fmla="*/ 284 w 847"/>
              <a:gd name="T45" fmla="*/ 736 h 903"/>
              <a:gd name="T46" fmla="*/ 485 w 847"/>
              <a:gd name="T47" fmla="*/ 536 h 903"/>
              <a:gd name="T48" fmla="*/ 526 w 847"/>
              <a:gd name="T49" fmla="*/ 505 h 903"/>
              <a:gd name="T50" fmla="*/ 732 w 847"/>
              <a:gd name="T51" fmla="*/ 306 h 903"/>
              <a:gd name="T52" fmla="*/ 740 w 847"/>
              <a:gd name="T53" fmla="*/ 494 h 903"/>
              <a:gd name="T54" fmla="*/ 772 w 847"/>
              <a:gd name="T55" fmla="*/ 505 h 903"/>
              <a:gd name="T56" fmla="*/ 772 w 847"/>
              <a:gd name="T57" fmla="*/ 208 h 903"/>
              <a:gd name="T58" fmla="*/ 40 w 847"/>
              <a:gd name="T59" fmla="*/ 167 h 903"/>
              <a:gd name="T60" fmla="*/ 0 w 847"/>
              <a:gd name="T61" fmla="*/ 314 h 903"/>
              <a:gd name="T62" fmla="*/ 0 w 847"/>
              <a:gd name="T63" fmla="*/ 536 h 903"/>
              <a:gd name="T64" fmla="*/ 0 w 847"/>
              <a:gd name="T65" fmla="*/ 751 h 903"/>
              <a:gd name="T66" fmla="*/ 427 w 847"/>
              <a:gd name="T67" fmla="*/ 791 h 903"/>
              <a:gd name="T68" fmla="*/ 32 w 847"/>
              <a:gd name="T69" fmla="*/ 314 h 903"/>
              <a:gd name="T70" fmla="*/ 40 w 847"/>
              <a:gd name="T71" fmla="*/ 306 h 903"/>
              <a:gd name="T72" fmla="*/ 252 w 847"/>
              <a:gd name="T73" fmla="*/ 505 h 903"/>
              <a:gd name="T74" fmla="*/ 32 w 847"/>
              <a:gd name="T75" fmla="*/ 314 h 903"/>
              <a:gd name="T76" fmla="*/ 252 w 847"/>
              <a:gd name="T77" fmla="*/ 536 h 903"/>
              <a:gd name="T78" fmla="*/ 40 w 847"/>
              <a:gd name="T79" fmla="*/ 736 h 903"/>
              <a:gd name="T80" fmla="*/ 32 w 847"/>
              <a:gd name="T81" fmla="*/ 536 h 903"/>
              <a:gd name="T82" fmla="*/ 284 w 847"/>
              <a:gd name="T83" fmla="*/ 505 h 903"/>
              <a:gd name="T84" fmla="*/ 284 w 847"/>
              <a:gd name="T85" fmla="*/ 306 h 903"/>
              <a:gd name="T86" fmla="*/ 495 w 847"/>
              <a:gd name="T87" fmla="*/ 505 h 903"/>
              <a:gd name="T88" fmla="*/ 511 w 847"/>
              <a:gd name="T89" fmla="*/ 207 h 903"/>
              <a:gd name="T90" fmla="*/ 538 w 847"/>
              <a:gd name="T91" fmla="*/ 235 h 903"/>
              <a:gd name="T92" fmla="*/ 483 w 847"/>
              <a:gd name="T93" fmla="*/ 235 h 903"/>
              <a:gd name="T94" fmla="*/ 268 w 847"/>
              <a:gd name="T95" fmla="*/ 207 h 903"/>
              <a:gd name="T96" fmla="*/ 295 w 847"/>
              <a:gd name="T97" fmla="*/ 235 h 903"/>
              <a:gd name="T98" fmla="*/ 241 w 847"/>
              <a:gd name="T99" fmla="*/ 23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903">
                <a:moveTo>
                  <a:pt x="217" y="100"/>
                </a:moveTo>
                <a:cubicBezTo>
                  <a:pt x="217" y="121"/>
                  <a:pt x="234" y="138"/>
                  <a:pt x="255" y="138"/>
                </a:cubicBezTo>
                <a:lnTo>
                  <a:pt x="517" y="138"/>
                </a:lnTo>
                <a:cubicBezTo>
                  <a:pt x="538" y="138"/>
                  <a:pt x="555" y="121"/>
                  <a:pt x="555" y="100"/>
                </a:cubicBezTo>
                <a:cubicBezTo>
                  <a:pt x="555" y="79"/>
                  <a:pt x="538" y="61"/>
                  <a:pt x="517" y="61"/>
                </a:cubicBezTo>
                <a:lnTo>
                  <a:pt x="448" y="61"/>
                </a:lnTo>
                <a:cubicBezTo>
                  <a:pt x="448" y="27"/>
                  <a:pt x="420" y="0"/>
                  <a:pt x="386" y="0"/>
                </a:cubicBezTo>
                <a:cubicBezTo>
                  <a:pt x="352" y="0"/>
                  <a:pt x="324" y="27"/>
                  <a:pt x="324" y="61"/>
                </a:cubicBezTo>
                <a:lnTo>
                  <a:pt x="255" y="61"/>
                </a:lnTo>
                <a:cubicBezTo>
                  <a:pt x="234" y="61"/>
                  <a:pt x="217" y="79"/>
                  <a:pt x="217" y="100"/>
                </a:cubicBezTo>
                <a:close/>
                <a:moveTo>
                  <a:pt x="686" y="777"/>
                </a:moveTo>
                <a:cubicBezTo>
                  <a:pt x="689" y="780"/>
                  <a:pt x="693" y="782"/>
                  <a:pt x="697" y="782"/>
                </a:cubicBezTo>
                <a:cubicBezTo>
                  <a:pt x="702" y="782"/>
                  <a:pt x="706" y="780"/>
                  <a:pt x="709" y="777"/>
                </a:cubicBezTo>
                <a:cubicBezTo>
                  <a:pt x="715" y="771"/>
                  <a:pt x="715" y="761"/>
                  <a:pt x="709" y="755"/>
                </a:cubicBezTo>
                <a:lnTo>
                  <a:pt x="660" y="706"/>
                </a:lnTo>
                <a:lnTo>
                  <a:pt x="660" y="586"/>
                </a:lnTo>
                <a:cubicBezTo>
                  <a:pt x="660" y="577"/>
                  <a:pt x="653" y="570"/>
                  <a:pt x="644" y="570"/>
                </a:cubicBezTo>
                <a:cubicBezTo>
                  <a:pt x="636" y="570"/>
                  <a:pt x="629" y="577"/>
                  <a:pt x="629" y="586"/>
                </a:cubicBezTo>
                <a:lnTo>
                  <a:pt x="629" y="713"/>
                </a:lnTo>
                <a:cubicBezTo>
                  <a:pt x="629" y="714"/>
                  <a:pt x="629" y="715"/>
                  <a:pt x="629" y="716"/>
                </a:cubicBezTo>
                <a:cubicBezTo>
                  <a:pt x="629" y="716"/>
                  <a:pt x="629" y="717"/>
                  <a:pt x="629" y="717"/>
                </a:cubicBezTo>
                <a:cubicBezTo>
                  <a:pt x="629" y="718"/>
                  <a:pt x="630" y="718"/>
                  <a:pt x="630" y="719"/>
                </a:cubicBezTo>
                <a:cubicBezTo>
                  <a:pt x="630" y="719"/>
                  <a:pt x="630" y="720"/>
                  <a:pt x="631" y="720"/>
                </a:cubicBezTo>
                <a:cubicBezTo>
                  <a:pt x="631" y="721"/>
                  <a:pt x="631" y="721"/>
                  <a:pt x="631" y="722"/>
                </a:cubicBezTo>
                <a:cubicBezTo>
                  <a:pt x="632" y="722"/>
                  <a:pt x="632" y="723"/>
                  <a:pt x="633" y="724"/>
                </a:cubicBezTo>
                <a:cubicBezTo>
                  <a:pt x="633" y="724"/>
                  <a:pt x="633" y="724"/>
                  <a:pt x="633" y="724"/>
                </a:cubicBezTo>
                <a:lnTo>
                  <a:pt x="686" y="777"/>
                </a:lnTo>
                <a:close/>
                <a:moveTo>
                  <a:pt x="807" y="596"/>
                </a:moveTo>
                <a:cubicBezTo>
                  <a:pt x="777" y="552"/>
                  <a:pt x="733" y="523"/>
                  <a:pt x="681" y="513"/>
                </a:cubicBezTo>
                <a:cubicBezTo>
                  <a:pt x="669" y="511"/>
                  <a:pt x="657" y="510"/>
                  <a:pt x="644" y="510"/>
                </a:cubicBezTo>
                <a:cubicBezTo>
                  <a:pt x="550" y="510"/>
                  <a:pt x="469" y="577"/>
                  <a:pt x="451" y="669"/>
                </a:cubicBezTo>
                <a:cubicBezTo>
                  <a:pt x="431" y="776"/>
                  <a:pt x="501" y="879"/>
                  <a:pt x="607" y="899"/>
                </a:cubicBezTo>
                <a:cubicBezTo>
                  <a:pt x="620" y="902"/>
                  <a:pt x="632" y="903"/>
                  <a:pt x="645" y="903"/>
                </a:cubicBezTo>
                <a:cubicBezTo>
                  <a:pt x="739" y="903"/>
                  <a:pt x="820" y="836"/>
                  <a:pt x="837" y="743"/>
                </a:cubicBezTo>
                <a:cubicBezTo>
                  <a:pt x="847" y="692"/>
                  <a:pt x="836" y="639"/>
                  <a:pt x="807" y="596"/>
                </a:cubicBezTo>
                <a:close/>
                <a:moveTo>
                  <a:pt x="808" y="737"/>
                </a:moveTo>
                <a:lnTo>
                  <a:pt x="808" y="737"/>
                </a:lnTo>
                <a:cubicBezTo>
                  <a:pt x="793" y="816"/>
                  <a:pt x="724" y="872"/>
                  <a:pt x="645" y="872"/>
                </a:cubicBezTo>
                <a:cubicBezTo>
                  <a:pt x="634" y="872"/>
                  <a:pt x="624" y="871"/>
                  <a:pt x="613" y="869"/>
                </a:cubicBezTo>
                <a:cubicBezTo>
                  <a:pt x="523" y="852"/>
                  <a:pt x="464" y="765"/>
                  <a:pt x="481" y="675"/>
                </a:cubicBezTo>
                <a:cubicBezTo>
                  <a:pt x="496" y="597"/>
                  <a:pt x="565" y="540"/>
                  <a:pt x="644" y="540"/>
                </a:cubicBezTo>
                <a:cubicBezTo>
                  <a:pt x="655" y="540"/>
                  <a:pt x="665" y="541"/>
                  <a:pt x="676" y="543"/>
                </a:cubicBezTo>
                <a:cubicBezTo>
                  <a:pt x="719" y="551"/>
                  <a:pt x="757" y="576"/>
                  <a:pt x="782" y="613"/>
                </a:cubicBezTo>
                <a:cubicBezTo>
                  <a:pt x="807" y="650"/>
                  <a:pt x="816" y="694"/>
                  <a:pt x="808" y="737"/>
                </a:cubicBezTo>
                <a:close/>
                <a:moveTo>
                  <a:pt x="413" y="736"/>
                </a:moveTo>
                <a:lnTo>
                  <a:pt x="284" y="736"/>
                </a:lnTo>
                <a:lnTo>
                  <a:pt x="284" y="536"/>
                </a:lnTo>
                <a:lnTo>
                  <a:pt x="485" y="536"/>
                </a:lnTo>
                <a:cubicBezTo>
                  <a:pt x="497" y="524"/>
                  <a:pt x="512" y="514"/>
                  <a:pt x="527" y="505"/>
                </a:cubicBezTo>
                <a:lnTo>
                  <a:pt x="526" y="505"/>
                </a:lnTo>
                <a:lnTo>
                  <a:pt x="526" y="306"/>
                </a:lnTo>
                <a:lnTo>
                  <a:pt x="732" y="306"/>
                </a:lnTo>
                <a:cubicBezTo>
                  <a:pt x="736" y="306"/>
                  <a:pt x="740" y="309"/>
                  <a:pt x="740" y="314"/>
                </a:cubicBezTo>
                <a:lnTo>
                  <a:pt x="740" y="494"/>
                </a:lnTo>
                <a:cubicBezTo>
                  <a:pt x="751" y="499"/>
                  <a:pt x="762" y="505"/>
                  <a:pt x="772" y="511"/>
                </a:cubicBezTo>
                <a:lnTo>
                  <a:pt x="772" y="505"/>
                </a:lnTo>
                <a:lnTo>
                  <a:pt x="772" y="314"/>
                </a:lnTo>
                <a:lnTo>
                  <a:pt x="772" y="208"/>
                </a:lnTo>
                <a:cubicBezTo>
                  <a:pt x="772" y="185"/>
                  <a:pt x="754" y="167"/>
                  <a:pt x="732" y="167"/>
                </a:cubicBezTo>
                <a:lnTo>
                  <a:pt x="40" y="167"/>
                </a:lnTo>
                <a:cubicBezTo>
                  <a:pt x="18" y="167"/>
                  <a:pt x="0" y="185"/>
                  <a:pt x="0" y="208"/>
                </a:cubicBezTo>
                <a:lnTo>
                  <a:pt x="0" y="314"/>
                </a:lnTo>
                <a:lnTo>
                  <a:pt x="0" y="505"/>
                </a:lnTo>
                <a:lnTo>
                  <a:pt x="0" y="536"/>
                </a:lnTo>
                <a:lnTo>
                  <a:pt x="0" y="727"/>
                </a:lnTo>
                <a:lnTo>
                  <a:pt x="0" y="751"/>
                </a:lnTo>
                <a:cubicBezTo>
                  <a:pt x="0" y="773"/>
                  <a:pt x="18" y="791"/>
                  <a:pt x="40" y="791"/>
                </a:cubicBezTo>
                <a:lnTo>
                  <a:pt x="427" y="791"/>
                </a:lnTo>
                <a:cubicBezTo>
                  <a:pt x="420" y="773"/>
                  <a:pt x="415" y="755"/>
                  <a:pt x="413" y="736"/>
                </a:cubicBezTo>
                <a:close/>
                <a:moveTo>
                  <a:pt x="32" y="314"/>
                </a:moveTo>
                <a:lnTo>
                  <a:pt x="32" y="314"/>
                </a:lnTo>
                <a:cubicBezTo>
                  <a:pt x="32" y="309"/>
                  <a:pt x="36" y="306"/>
                  <a:pt x="40" y="306"/>
                </a:cubicBezTo>
                <a:lnTo>
                  <a:pt x="252" y="306"/>
                </a:lnTo>
                <a:lnTo>
                  <a:pt x="252" y="505"/>
                </a:lnTo>
                <a:lnTo>
                  <a:pt x="32" y="505"/>
                </a:lnTo>
                <a:lnTo>
                  <a:pt x="32" y="314"/>
                </a:lnTo>
                <a:close/>
                <a:moveTo>
                  <a:pt x="252" y="536"/>
                </a:moveTo>
                <a:lnTo>
                  <a:pt x="252" y="536"/>
                </a:lnTo>
                <a:lnTo>
                  <a:pt x="252" y="736"/>
                </a:lnTo>
                <a:lnTo>
                  <a:pt x="40" y="736"/>
                </a:lnTo>
                <a:cubicBezTo>
                  <a:pt x="36" y="736"/>
                  <a:pt x="32" y="732"/>
                  <a:pt x="32" y="727"/>
                </a:cubicBezTo>
                <a:lnTo>
                  <a:pt x="32" y="536"/>
                </a:lnTo>
                <a:lnTo>
                  <a:pt x="252" y="536"/>
                </a:lnTo>
                <a:close/>
                <a:moveTo>
                  <a:pt x="284" y="505"/>
                </a:moveTo>
                <a:lnTo>
                  <a:pt x="284" y="505"/>
                </a:lnTo>
                <a:lnTo>
                  <a:pt x="284" y="306"/>
                </a:lnTo>
                <a:lnTo>
                  <a:pt x="495" y="306"/>
                </a:lnTo>
                <a:lnTo>
                  <a:pt x="495" y="505"/>
                </a:lnTo>
                <a:lnTo>
                  <a:pt x="284" y="505"/>
                </a:lnTo>
                <a:close/>
                <a:moveTo>
                  <a:pt x="511" y="207"/>
                </a:moveTo>
                <a:lnTo>
                  <a:pt x="511" y="207"/>
                </a:lnTo>
                <a:cubicBezTo>
                  <a:pt x="526" y="207"/>
                  <a:pt x="538" y="219"/>
                  <a:pt x="538" y="235"/>
                </a:cubicBezTo>
                <a:cubicBezTo>
                  <a:pt x="538" y="250"/>
                  <a:pt x="526" y="262"/>
                  <a:pt x="511" y="262"/>
                </a:cubicBezTo>
                <a:cubicBezTo>
                  <a:pt x="496" y="262"/>
                  <a:pt x="483" y="250"/>
                  <a:pt x="483" y="235"/>
                </a:cubicBezTo>
                <a:cubicBezTo>
                  <a:pt x="483" y="219"/>
                  <a:pt x="496" y="207"/>
                  <a:pt x="511" y="207"/>
                </a:cubicBezTo>
                <a:close/>
                <a:moveTo>
                  <a:pt x="268" y="207"/>
                </a:moveTo>
                <a:lnTo>
                  <a:pt x="268" y="207"/>
                </a:lnTo>
                <a:cubicBezTo>
                  <a:pt x="283" y="207"/>
                  <a:pt x="295" y="219"/>
                  <a:pt x="295" y="235"/>
                </a:cubicBezTo>
                <a:cubicBezTo>
                  <a:pt x="295" y="250"/>
                  <a:pt x="283" y="262"/>
                  <a:pt x="268" y="262"/>
                </a:cubicBezTo>
                <a:cubicBezTo>
                  <a:pt x="253" y="262"/>
                  <a:pt x="241" y="250"/>
                  <a:pt x="241" y="235"/>
                </a:cubicBezTo>
                <a:cubicBezTo>
                  <a:pt x="241" y="219"/>
                  <a:pt x="253" y="207"/>
                  <a:pt x="268" y="207"/>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Oval 39"/>
          <p:cNvSpPr>
            <a:spLocks noChangeAspect="1" noChangeArrowheads="1"/>
          </p:cNvSpPr>
          <p:nvPr/>
        </p:nvSpPr>
        <p:spPr bwMode="auto">
          <a:xfrm>
            <a:off x="3841073" y="4855188"/>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7" name="Oval 40"/>
          <p:cNvSpPr>
            <a:spLocks noChangeAspect="1" noChangeArrowheads="1"/>
          </p:cNvSpPr>
          <p:nvPr/>
        </p:nvSpPr>
        <p:spPr bwMode="auto">
          <a:xfrm>
            <a:off x="3841073" y="5291652"/>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8" name="Oval 41"/>
          <p:cNvSpPr>
            <a:spLocks noChangeAspect="1" noChangeArrowheads="1"/>
          </p:cNvSpPr>
          <p:nvPr/>
        </p:nvSpPr>
        <p:spPr bwMode="auto">
          <a:xfrm>
            <a:off x="3841073" y="5713233"/>
            <a:ext cx="216000" cy="216000"/>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9" name="Oval 42"/>
          <p:cNvSpPr>
            <a:spLocks noChangeAspect="1" noChangeArrowheads="1"/>
          </p:cNvSpPr>
          <p:nvPr/>
        </p:nvSpPr>
        <p:spPr bwMode="auto">
          <a:xfrm>
            <a:off x="6494611" y="4855188"/>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0" name="TextBox 19"/>
          <p:cNvSpPr txBox="1"/>
          <p:nvPr/>
        </p:nvSpPr>
        <p:spPr>
          <a:xfrm>
            <a:off x="4204290"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公司战略目标</a:t>
            </a:r>
            <a:endParaRPr lang="zh-CN" altLang="en-US" sz="2000" dirty="0">
              <a:solidFill>
                <a:schemeClr val="accent2"/>
              </a:solidFill>
              <a:latin typeface="+mn-ea"/>
              <a:ea typeface="+mn-ea"/>
            </a:endParaRPr>
          </a:p>
        </p:txBody>
      </p:sp>
      <p:sp>
        <p:nvSpPr>
          <p:cNvPr id="21" name="TextBox 20"/>
          <p:cNvSpPr txBox="1"/>
          <p:nvPr/>
        </p:nvSpPr>
        <p:spPr>
          <a:xfrm>
            <a:off x="4204290" y="5200210"/>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五年发展规划</a:t>
            </a:r>
            <a:endParaRPr lang="zh-CN" altLang="en-US" sz="2000" dirty="0">
              <a:solidFill>
                <a:schemeClr val="accent2"/>
              </a:solidFill>
              <a:latin typeface="+mn-ea"/>
              <a:ea typeface="+mn-ea"/>
            </a:endParaRPr>
          </a:p>
        </p:txBody>
      </p:sp>
      <p:sp>
        <p:nvSpPr>
          <p:cNvPr id="22" name="TextBox 21"/>
          <p:cNvSpPr txBox="1"/>
          <p:nvPr/>
        </p:nvSpPr>
        <p:spPr>
          <a:xfrm>
            <a:off x="4204290" y="5621178"/>
            <a:ext cx="2264889" cy="400110"/>
          </a:xfrm>
          <a:prstGeom prst="rect">
            <a:avLst/>
          </a:prstGeom>
          <a:noFill/>
        </p:spPr>
        <p:txBody>
          <a:bodyPr wrap="square" rtlCol="0">
            <a:spAutoFit/>
          </a:bodyPr>
          <a:lstStyle>
            <a:defPPr>
              <a:defRPr lang="zh-CN"/>
            </a:defPPr>
            <a:lvl1pPr>
              <a:lnSpc>
                <a:spcPct val="150000"/>
              </a:lnSpc>
              <a:defRPr>
                <a:solidFill>
                  <a:schemeClr val="accent1"/>
                </a:solidFill>
                <a:latin typeface="+mn-ea"/>
                <a:ea typeface="+mn-ea"/>
              </a:defRPr>
            </a:lvl1pPr>
          </a:lstStyle>
          <a:p>
            <a:pPr>
              <a:lnSpc>
                <a:spcPct val="100000"/>
              </a:lnSpc>
            </a:pPr>
            <a:r>
              <a:rPr lang="zh-CN" altLang="en-US" sz="2000" dirty="0">
                <a:solidFill>
                  <a:schemeClr val="accent2"/>
                </a:solidFill>
              </a:rPr>
              <a:t>市场拓展计划</a:t>
            </a:r>
            <a:endParaRPr lang="zh-CN" altLang="en-US" sz="2000" dirty="0">
              <a:solidFill>
                <a:schemeClr val="accent2"/>
              </a:solidFill>
            </a:endParaRPr>
          </a:p>
        </p:txBody>
      </p:sp>
      <p:sp>
        <p:nvSpPr>
          <p:cNvPr id="24" name="Oval 42"/>
          <p:cNvSpPr>
            <a:spLocks noChangeAspect="1" noChangeArrowheads="1"/>
          </p:cNvSpPr>
          <p:nvPr/>
        </p:nvSpPr>
        <p:spPr bwMode="auto">
          <a:xfrm>
            <a:off x="6494611" y="5291652"/>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5" name="TextBox 24"/>
          <p:cNvSpPr txBox="1"/>
          <p:nvPr/>
        </p:nvSpPr>
        <p:spPr>
          <a:xfrm>
            <a:off x="6857828"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产品体系</a:t>
            </a:r>
            <a:endParaRPr lang="zh-CN" altLang="en-US" sz="2000" dirty="0">
              <a:solidFill>
                <a:schemeClr val="accent2"/>
              </a:solidFill>
              <a:latin typeface="+mn-ea"/>
              <a:ea typeface="+mn-ea"/>
            </a:endParaRPr>
          </a:p>
        </p:txBody>
      </p:sp>
      <p:sp>
        <p:nvSpPr>
          <p:cNvPr id="27" name="TextBox 26"/>
          <p:cNvSpPr txBox="1"/>
          <p:nvPr/>
        </p:nvSpPr>
        <p:spPr>
          <a:xfrm>
            <a:off x="6857828" y="5200210"/>
            <a:ext cx="2264889" cy="400110"/>
          </a:xfrm>
          <a:prstGeom prst="rect">
            <a:avLst/>
          </a:prstGeom>
          <a:noFill/>
        </p:spPr>
        <p:txBody>
          <a:bodyPr wrap="square" rtlCol="0">
            <a:spAutoFit/>
          </a:bodyPr>
          <a:lstStyle/>
          <a:p>
            <a:r>
              <a:rPr lang="zh-CN" altLang="en-US" sz="2000" dirty="0">
                <a:solidFill>
                  <a:schemeClr val="accent2"/>
                </a:solidFill>
                <a:latin typeface="+mn-ea"/>
                <a:ea typeface="+mn-ea"/>
              </a:rPr>
              <a:t>产品开发计划</a:t>
            </a:r>
            <a:endParaRPr lang="zh-CN" altLang="en-US" sz="2000" dirty="0">
              <a:solidFill>
                <a:schemeClr val="accent2"/>
              </a:solidFill>
              <a:latin typeface="+mn-ea"/>
              <a:ea typeface="+mn-ea"/>
            </a:endParaRPr>
          </a:p>
        </p:txBody>
      </p:sp>
    </p:spTree>
  </p:cSld>
  <p:clrMapOvr>
    <a:masterClrMapping/>
  </p:clrMapOvr>
  <p:transition spd="slow" advTm="5219"/>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4.1 </a:t>
            </a:r>
            <a:r>
              <a:rPr lang="zh-CN" altLang="en-US" sz="2800" dirty="0">
                <a:solidFill>
                  <a:schemeClr val="accent2"/>
                </a:solidFill>
                <a:latin typeface="微软雅黑" panose="020B0503020204020204" pitchFamily="34" charset="-122"/>
                <a:ea typeface="微软雅黑" panose="020B0503020204020204" pitchFamily="34" charset="-122"/>
              </a:rPr>
              <a:t>公司战略目标</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25" name="Freeform 5"/>
          <p:cNvSpPr>
            <a:spLocks noChangeAspect="1"/>
          </p:cNvSpPr>
          <p:nvPr/>
        </p:nvSpPr>
        <p:spPr bwMode="auto">
          <a:xfrm>
            <a:off x="5799562" y="1462229"/>
            <a:ext cx="1117833" cy="1121283"/>
          </a:xfrm>
          <a:custGeom>
            <a:avLst/>
            <a:gdLst>
              <a:gd name="T0" fmla="*/ 189 w 1114"/>
              <a:gd name="T1" fmla="*/ 889 h 1116"/>
              <a:gd name="T2" fmla="*/ 228 w 1114"/>
              <a:gd name="T3" fmla="*/ 166 h 1116"/>
              <a:gd name="T4" fmla="*/ 770 w 1114"/>
              <a:gd name="T5" fmla="*/ 76 h 1116"/>
              <a:gd name="T6" fmla="*/ 1065 w 1114"/>
              <a:gd name="T7" fmla="*/ 91 h 1116"/>
              <a:gd name="T8" fmla="*/ 1061 w 1114"/>
              <a:gd name="T9" fmla="*/ 403 h 1116"/>
              <a:gd name="T10" fmla="*/ 912 w 1114"/>
              <a:gd name="T11" fmla="*/ 927 h 1116"/>
              <a:gd name="T12" fmla="*/ 189 w 1114"/>
              <a:gd name="T13" fmla="*/ 889 h 1116"/>
            </a:gdLst>
            <a:ahLst/>
            <a:cxnLst>
              <a:cxn ang="0">
                <a:pos x="T0" y="T1"/>
              </a:cxn>
              <a:cxn ang="0">
                <a:pos x="T2" y="T3"/>
              </a:cxn>
              <a:cxn ang="0">
                <a:pos x="T4" y="T5"/>
              </a:cxn>
              <a:cxn ang="0">
                <a:pos x="T6" y="T7"/>
              </a:cxn>
              <a:cxn ang="0">
                <a:pos x="T8" y="T9"/>
              </a:cxn>
              <a:cxn ang="0">
                <a:pos x="T10" y="T11"/>
              </a:cxn>
              <a:cxn ang="0">
                <a:pos x="T12" y="T13"/>
              </a:cxn>
            </a:cxnLst>
            <a:rect l="0" t="0" r="r" b="b"/>
            <a:pathLst>
              <a:path w="1114" h="1116">
                <a:moveTo>
                  <a:pt x="189" y="889"/>
                </a:moveTo>
                <a:cubicBezTo>
                  <a:pt x="0" y="679"/>
                  <a:pt x="17" y="355"/>
                  <a:pt x="228" y="166"/>
                </a:cubicBezTo>
                <a:cubicBezTo>
                  <a:pt x="380" y="29"/>
                  <a:pt x="593" y="0"/>
                  <a:pt x="770" y="76"/>
                </a:cubicBezTo>
                <a:cubicBezTo>
                  <a:pt x="837" y="104"/>
                  <a:pt x="998" y="91"/>
                  <a:pt x="1065" y="91"/>
                </a:cubicBezTo>
                <a:cubicBezTo>
                  <a:pt x="1056" y="194"/>
                  <a:pt x="1040" y="332"/>
                  <a:pt x="1061" y="403"/>
                </a:cubicBezTo>
                <a:cubicBezTo>
                  <a:pt x="1114" y="586"/>
                  <a:pt x="1063" y="791"/>
                  <a:pt x="912" y="927"/>
                </a:cubicBezTo>
                <a:cubicBezTo>
                  <a:pt x="702" y="1116"/>
                  <a:pt x="378" y="1099"/>
                  <a:pt x="189" y="889"/>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endParaRPr>
          </a:p>
        </p:txBody>
      </p:sp>
      <p:cxnSp>
        <p:nvCxnSpPr>
          <p:cNvPr id="26" name="直接连接符 25"/>
          <p:cNvCxnSpPr/>
          <p:nvPr/>
        </p:nvCxnSpPr>
        <p:spPr bwMode="auto">
          <a:xfrm>
            <a:off x="7064622" y="1562572"/>
            <a:ext cx="0" cy="944517"/>
          </a:xfrm>
          <a:prstGeom prst="line">
            <a:avLst/>
          </a:pr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5995670" y="1607129"/>
            <a:ext cx="853175" cy="830997"/>
          </a:xfrm>
          <a:prstGeom prst="rect">
            <a:avLst/>
          </a:prstGeom>
          <a:noFill/>
        </p:spPr>
        <p:txBody>
          <a:bodyPr wrap="square" rtlCol="0">
            <a:spAutoFit/>
          </a:bodyPr>
          <a:lstStyle/>
          <a:p>
            <a:r>
              <a:rPr lang="zh-CN" altLang="en-US" sz="2400" dirty="0">
                <a:solidFill>
                  <a:schemeClr val="accent2"/>
                </a:solidFill>
                <a:latin typeface="+mn-ea"/>
                <a:ea typeface="+mn-ea"/>
              </a:rPr>
              <a:t>企业愿景</a:t>
            </a:r>
            <a:endParaRPr lang="zh-CN" altLang="en-US" sz="2400" dirty="0">
              <a:solidFill>
                <a:schemeClr val="accent2"/>
              </a:solidFill>
              <a:latin typeface="+mn-ea"/>
              <a:ea typeface="+mn-ea"/>
            </a:endParaRPr>
          </a:p>
        </p:txBody>
      </p:sp>
      <p:sp>
        <p:nvSpPr>
          <p:cNvPr id="28" name="TextBox 27"/>
          <p:cNvSpPr txBox="1"/>
          <p:nvPr/>
        </p:nvSpPr>
        <p:spPr>
          <a:xfrm>
            <a:off x="7208638" y="1700808"/>
            <a:ext cx="3472724" cy="499624"/>
          </a:xfrm>
          <a:prstGeom prst="rect">
            <a:avLst/>
          </a:prstGeom>
          <a:noFill/>
        </p:spPr>
        <p:txBody>
          <a:bodyPr wrap="square" rtlCol="0">
            <a:spAutoFit/>
          </a:bodyPr>
          <a:lstStyle>
            <a:defPPr>
              <a:defRPr lang="zh-CN"/>
            </a:defPPr>
            <a:lvl1pPr>
              <a:defRPr sz="2000">
                <a:solidFill>
                  <a:schemeClr val="accent2"/>
                </a:solidFill>
                <a:latin typeface="+mn-ea"/>
                <a:ea typeface="+mn-ea"/>
              </a:defRPr>
            </a:lvl1pPr>
          </a:lstStyle>
          <a:p>
            <a:pPr>
              <a:lnSpc>
                <a:spcPct val="150000"/>
              </a:lnSpc>
            </a:pPr>
            <a:r>
              <a:rPr lang="zh-CN" altLang="en-US" dirty="0">
                <a:solidFill>
                  <a:schemeClr val="accent1"/>
                </a:solidFill>
              </a:rPr>
              <a:t>为每个孩子插上科学的翅膀</a:t>
            </a:r>
            <a:endParaRPr lang="zh-CN" altLang="en-US" dirty="0">
              <a:solidFill>
                <a:schemeClr val="accent1"/>
              </a:solidFill>
            </a:endParaRPr>
          </a:p>
        </p:txBody>
      </p:sp>
      <p:sp>
        <p:nvSpPr>
          <p:cNvPr id="29" name="Freeform 5"/>
          <p:cNvSpPr>
            <a:spLocks noChangeAspect="1"/>
          </p:cNvSpPr>
          <p:nvPr/>
        </p:nvSpPr>
        <p:spPr bwMode="auto">
          <a:xfrm>
            <a:off x="5779766" y="2935932"/>
            <a:ext cx="1137629" cy="1141140"/>
          </a:xfrm>
          <a:custGeom>
            <a:avLst/>
            <a:gdLst>
              <a:gd name="T0" fmla="*/ 189 w 1114"/>
              <a:gd name="T1" fmla="*/ 889 h 1116"/>
              <a:gd name="T2" fmla="*/ 228 w 1114"/>
              <a:gd name="T3" fmla="*/ 166 h 1116"/>
              <a:gd name="T4" fmla="*/ 770 w 1114"/>
              <a:gd name="T5" fmla="*/ 76 h 1116"/>
              <a:gd name="T6" fmla="*/ 1065 w 1114"/>
              <a:gd name="T7" fmla="*/ 91 h 1116"/>
              <a:gd name="T8" fmla="*/ 1061 w 1114"/>
              <a:gd name="T9" fmla="*/ 403 h 1116"/>
              <a:gd name="T10" fmla="*/ 912 w 1114"/>
              <a:gd name="T11" fmla="*/ 927 h 1116"/>
              <a:gd name="T12" fmla="*/ 189 w 1114"/>
              <a:gd name="T13" fmla="*/ 889 h 1116"/>
            </a:gdLst>
            <a:ahLst/>
            <a:cxnLst>
              <a:cxn ang="0">
                <a:pos x="T0" y="T1"/>
              </a:cxn>
              <a:cxn ang="0">
                <a:pos x="T2" y="T3"/>
              </a:cxn>
              <a:cxn ang="0">
                <a:pos x="T4" y="T5"/>
              </a:cxn>
              <a:cxn ang="0">
                <a:pos x="T6" y="T7"/>
              </a:cxn>
              <a:cxn ang="0">
                <a:pos x="T8" y="T9"/>
              </a:cxn>
              <a:cxn ang="0">
                <a:pos x="T10" y="T11"/>
              </a:cxn>
              <a:cxn ang="0">
                <a:pos x="T12" y="T13"/>
              </a:cxn>
            </a:cxnLst>
            <a:rect l="0" t="0" r="r" b="b"/>
            <a:pathLst>
              <a:path w="1114" h="1116">
                <a:moveTo>
                  <a:pt x="189" y="889"/>
                </a:moveTo>
                <a:cubicBezTo>
                  <a:pt x="0" y="679"/>
                  <a:pt x="17" y="355"/>
                  <a:pt x="228" y="166"/>
                </a:cubicBezTo>
                <a:cubicBezTo>
                  <a:pt x="380" y="29"/>
                  <a:pt x="593" y="0"/>
                  <a:pt x="770" y="76"/>
                </a:cubicBezTo>
                <a:cubicBezTo>
                  <a:pt x="837" y="104"/>
                  <a:pt x="998" y="91"/>
                  <a:pt x="1065" y="91"/>
                </a:cubicBezTo>
                <a:cubicBezTo>
                  <a:pt x="1056" y="194"/>
                  <a:pt x="1040" y="332"/>
                  <a:pt x="1061" y="403"/>
                </a:cubicBezTo>
                <a:cubicBezTo>
                  <a:pt x="1114" y="586"/>
                  <a:pt x="1063" y="791"/>
                  <a:pt x="912" y="927"/>
                </a:cubicBezTo>
                <a:cubicBezTo>
                  <a:pt x="702" y="1116"/>
                  <a:pt x="378" y="1099"/>
                  <a:pt x="189" y="88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0" name="TextBox 29"/>
          <p:cNvSpPr txBox="1"/>
          <p:nvPr/>
        </p:nvSpPr>
        <p:spPr>
          <a:xfrm>
            <a:off x="5961433" y="3056131"/>
            <a:ext cx="929036" cy="830997"/>
          </a:xfrm>
          <a:prstGeom prst="rect">
            <a:avLst/>
          </a:prstGeom>
          <a:noFill/>
        </p:spPr>
        <p:txBody>
          <a:bodyPr wrap="square" rtlCol="0">
            <a:spAutoFit/>
          </a:bodyPr>
          <a:lstStyle/>
          <a:p>
            <a:r>
              <a:rPr lang="zh-CN" altLang="en-US" sz="2400" dirty="0">
                <a:solidFill>
                  <a:schemeClr val="accent2"/>
                </a:solidFill>
                <a:latin typeface="+mn-ea"/>
                <a:ea typeface="+mn-ea"/>
              </a:rPr>
              <a:t>企业使命</a:t>
            </a:r>
            <a:endParaRPr lang="zh-CN" altLang="en-US" sz="2400" dirty="0">
              <a:solidFill>
                <a:schemeClr val="accent2"/>
              </a:solidFill>
              <a:latin typeface="+mn-ea"/>
              <a:ea typeface="+mn-ea"/>
            </a:endParaRPr>
          </a:p>
        </p:txBody>
      </p:sp>
      <p:sp>
        <p:nvSpPr>
          <p:cNvPr id="31" name="TextBox 30"/>
          <p:cNvSpPr txBox="1"/>
          <p:nvPr/>
        </p:nvSpPr>
        <p:spPr>
          <a:xfrm>
            <a:off x="7208638" y="2971767"/>
            <a:ext cx="3672408" cy="961289"/>
          </a:xfrm>
          <a:prstGeom prst="rect">
            <a:avLst/>
          </a:prstGeom>
          <a:noFill/>
        </p:spPr>
        <p:txBody>
          <a:bodyPr wrap="square" rtlCol="0">
            <a:spAutoFit/>
          </a:bodyPr>
          <a:lstStyle>
            <a:defPPr>
              <a:defRPr lang="zh-CN"/>
            </a:defPPr>
            <a:lvl1pPr>
              <a:lnSpc>
                <a:spcPct val="150000"/>
              </a:lnSpc>
              <a:defRPr sz="2000">
                <a:solidFill>
                  <a:schemeClr val="accent2"/>
                </a:solidFill>
                <a:latin typeface="+mn-ea"/>
                <a:ea typeface="+mn-ea"/>
              </a:defRPr>
            </a:lvl1pPr>
          </a:lstStyle>
          <a:p>
            <a:r>
              <a:rPr lang="zh-CN" altLang="en-US" dirty="0">
                <a:solidFill>
                  <a:schemeClr val="accent1"/>
                </a:solidFill>
              </a:rPr>
              <a:t>消除</a:t>
            </a:r>
            <a:r>
              <a:rPr lang="en-US" altLang="zh-CN" dirty="0">
                <a:solidFill>
                  <a:schemeClr val="accent1"/>
                </a:solidFill>
              </a:rPr>
              <a:t>STEAM</a:t>
            </a:r>
            <a:r>
              <a:rPr lang="zh-CN" altLang="en-US" dirty="0">
                <a:solidFill>
                  <a:schemeClr val="accent1"/>
                </a:solidFill>
              </a:rPr>
              <a:t>教育鸿沟，培养应用科学人才</a:t>
            </a:r>
            <a:endParaRPr lang="zh-CN" altLang="en-US" dirty="0">
              <a:solidFill>
                <a:schemeClr val="accent1"/>
              </a:solidFill>
            </a:endParaRPr>
          </a:p>
        </p:txBody>
      </p:sp>
      <p:sp>
        <p:nvSpPr>
          <p:cNvPr id="32" name="Freeform 5"/>
          <p:cNvSpPr>
            <a:spLocks noChangeAspect="1"/>
          </p:cNvSpPr>
          <p:nvPr/>
        </p:nvSpPr>
        <p:spPr bwMode="auto">
          <a:xfrm>
            <a:off x="5779766" y="4520108"/>
            <a:ext cx="1137629" cy="1141140"/>
          </a:xfrm>
          <a:custGeom>
            <a:avLst/>
            <a:gdLst>
              <a:gd name="T0" fmla="*/ 189 w 1114"/>
              <a:gd name="T1" fmla="*/ 889 h 1116"/>
              <a:gd name="T2" fmla="*/ 228 w 1114"/>
              <a:gd name="T3" fmla="*/ 166 h 1116"/>
              <a:gd name="T4" fmla="*/ 770 w 1114"/>
              <a:gd name="T5" fmla="*/ 76 h 1116"/>
              <a:gd name="T6" fmla="*/ 1065 w 1114"/>
              <a:gd name="T7" fmla="*/ 91 h 1116"/>
              <a:gd name="T8" fmla="*/ 1061 w 1114"/>
              <a:gd name="T9" fmla="*/ 403 h 1116"/>
              <a:gd name="T10" fmla="*/ 912 w 1114"/>
              <a:gd name="T11" fmla="*/ 927 h 1116"/>
              <a:gd name="T12" fmla="*/ 189 w 1114"/>
              <a:gd name="T13" fmla="*/ 889 h 1116"/>
            </a:gdLst>
            <a:ahLst/>
            <a:cxnLst>
              <a:cxn ang="0">
                <a:pos x="T0" y="T1"/>
              </a:cxn>
              <a:cxn ang="0">
                <a:pos x="T2" y="T3"/>
              </a:cxn>
              <a:cxn ang="0">
                <a:pos x="T4" y="T5"/>
              </a:cxn>
              <a:cxn ang="0">
                <a:pos x="T6" y="T7"/>
              </a:cxn>
              <a:cxn ang="0">
                <a:pos x="T8" y="T9"/>
              </a:cxn>
              <a:cxn ang="0">
                <a:pos x="T10" y="T11"/>
              </a:cxn>
              <a:cxn ang="0">
                <a:pos x="T12" y="T13"/>
              </a:cxn>
            </a:cxnLst>
            <a:rect l="0" t="0" r="r" b="b"/>
            <a:pathLst>
              <a:path w="1114" h="1116">
                <a:moveTo>
                  <a:pt x="189" y="889"/>
                </a:moveTo>
                <a:cubicBezTo>
                  <a:pt x="0" y="679"/>
                  <a:pt x="17" y="355"/>
                  <a:pt x="228" y="166"/>
                </a:cubicBezTo>
                <a:cubicBezTo>
                  <a:pt x="380" y="29"/>
                  <a:pt x="593" y="0"/>
                  <a:pt x="770" y="76"/>
                </a:cubicBezTo>
                <a:cubicBezTo>
                  <a:pt x="837" y="104"/>
                  <a:pt x="998" y="91"/>
                  <a:pt x="1065" y="91"/>
                </a:cubicBezTo>
                <a:cubicBezTo>
                  <a:pt x="1056" y="194"/>
                  <a:pt x="1040" y="332"/>
                  <a:pt x="1061" y="403"/>
                </a:cubicBezTo>
                <a:cubicBezTo>
                  <a:pt x="1114" y="586"/>
                  <a:pt x="1063" y="791"/>
                  <a:pt x="912" y="927"/>
                </a:cubicBezTo>
                <a:cubicBezTo>
                  <a:pt x="702" y="1116"/>
                  <a:pt x="378" y="1099"/>
                  <a:pt x="189" y="889"/>
                </a:cubicBezTo>
                <a:close/>
              </a:path>
            </a:pathLst>
          </a:custGeom>
          <a:solidFill>
            <a:schemeClr val="tx2"/>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3" name="TextBox 32"/>
          <p:cNvSpPr txBox="1"/>
          <p:nvPr/>
        </p:nvSpPr>
        <p:spPr>
          <a:xfrm>
            <a:off x="5741501" y="4591953"/>
            <a:ext cx="1239333" cy="830997"/>
          </a:xfrm>
          <a:prstGeom prst="rect">
            <a:avLst/>
          </a:prstGeom>
          <a:noFill/>
        </p:spPr>
        <p:txBody>
          <a:bodyPr wrap="square" rtlCol="0">
            <a:spAutoFit/>
          </a:bodyPr>
          <a:lstStyle/>
          <a:p>
            <a:pPr algn="ctr"/>
            <a:r>
              <a:rPr lang="zh-CN" altLang="en-US" sz="2400" dirty="0">
                <a:solidFill>
                  <a:schemeClr val="accent2"/>
                </a:solidFill>
                <a:latin typeface="+mn-ea"/>
                <a:ea typeface="+mn-ea"/>
              </a:rPr>
              <a:t>核心</a:t>
            </a:r>
            <a:endParaRPr lang="en-US" altLang="zh-CN" sz="2400" dirty="0">
              <a:solidFill>
                <a:schemeClr val="accent2"/>
              </a:solidFill>
              <a:latin typeface="+mn-ea"/>
              <a:ea typeface="+mn-ea"/>
            </a:endParaRPr>
          </a:p>
          <a:p>
            <a:pPr algn="ctr"/>
            <a:r>
              <a:rPr lang="zh-CN" altLang="en-US" sz="2400" dirty="0">
                <a:solidFill>
                  <a:schemeClr val="accent2"/>
                </a:solidFill>
                <a:latin typeface="+mn-ea"/>
                <a:ea typeface="+mn-ea"/>
              </a:rPr>
              <a:t>价值观</a:t>
            </a:r>
            <a:endParaRPr lang="zh-CN" altLang="en-US" sz="2400" dirty="0">
              <a:solidFill>
                <a:schemeClr val="accent2"/>
              </a:solidFill>
              <a:latin typeface="+mn-ea"/>
              <a:ea typeface="+mn-ea"/>
            </a:endParaRPr>
          </a:p>
        </p:txBody>
      </p:sp>
      <p:sp>
        <p:nvSpPr>
          <p:cNvPr id="34" name="TextBox 33"/>
          <p:cNvSpPr txBox="1"/>
          <p:nvPr/>
        </p:nvSpPr>
        <p:spPr>
          <a:xfrm>
            <a:off x="7208638" y="4330651"/>
            <a:ext cx="3672408" cy="1422954"/>
          </a:xfrm>
          <a:prstGeom prst="rect">
            <a:avLst/>
          </a:prstGeom>
          <a:noFill/>
        </p:spPr>
        <p:txBody>
          <a:bodyPr wrap="square" rtlCol="0">
            <a:spAutoFit/>
          </a:bodyPr>
          <a:lstStyle>
            <a:defPPr>
              <a:defRPr lang="zh-CN"/>
            </a:defPPr>
            <a:lvl1pPr>
              <a:lnSpc>
                <a:spcPct val="150000"/>
              </a:lnSpc>
              <a:defRPr sz="2000">
                <a:solidFill>
                  <a:schemeClr val="accent2"/>
                </a:solidFill>
                <a:latin typeface="+mn-ea"/>
                <a:ea typeface="+mn-ea"/>
              </a:defRPr>
            </a:lvl1pPr>
          </a:lstStyle>
          <a:p>
            <a:r>
              <a:rPr lang="zh-CN" altLang="en-US" dirty="0">
                <a:solidFill>
                  <a:schemeClr val="accent1"/>
                </a:solidFill>
              </a:rPr>
              <a:t>以孩子的成长为己任，持续创新，坚定不移走科技应用教育路线</a:t>
            </a:r>
            <a:endParaRPr lang="zh-CN" altLang="en-US" dirty="0">
              <a:solidFill>
                <a:schemeClr val="accent1"/>
              </a:solidFill>
            </a:endParaRPr>
          </a:p>
        </p:txBody>
      </p:sp>
      <p:cxnSp>
        <p:nvCxnSpPr>
          <p:cNvPr id="38" name="直接连接符 37"/>
          <p:cNvCxnSpPr/>
          <p:nvPr/>
        </p:nvCxnSpPr>
        <p:spPr bwMode="auto">
          <a:xfrm>
            <a:off x="7064622" y="2984123"/>
            <a:ext cx="0" cy="1004051"/>
          </a:xfrm>
          <a:prstGeom prst="line">
            <a:avLst/>
          </a:pr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38"/>
          <p:cNvCxnSpPr/>
          <p:nvPr/>
        </p:nvCxnSpPr>
        <p:spPr bwMode="auto">
          <a:xfrm>
            <a:off x="7064622" y="4624542"/>
            <a:ext cx="0" cy="1012051"/>
          </a:xfrm>
          <a:prstGeom prst="line">
            <a:avLst/>
          </a:pr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913805" y="1773220"/>
            <a:ext cx="4493538" cy="523220"/>
          </a:xfrm>
          <a:prstGeom prst="rect">
            <a:avLst/>
          </a:prstGeom>
          <a:noFill/>
        </p:spPr>
        <p:txBody>
          <a:bodyPr wrap="none" rtlCol="0">
            <a:spAutoFit/>
          </a:bodyPr>
          <a:lstStyle/>
          <a:p>
            <a:r>
              <a:rPr lang="zh-CN" altLang="en-US" sz="2800" dirty="0">
                <a:solidFill>
                  <a:schemeClr val="accent1"/>
                </a:solidFill>
                <a:latin typeface="+mn-ea"/>
                <a:ea typeface="+mn-ea"/>
              </a:rPr>
              <a:t>打造在线教育玩具第一品牌</a:t>
            </a:r>
            <a:endParaRPr lang="zh-CN" altLang="en-US" sz="2800" dirty="0">
              <a:solidFill>
                <a:schemeClr val="accent1"/>
              </a:solidFill>
              <a:latin typeface="+mn-ea"/>
              <a:ea typeface="+mn-ea"/>
            </a:endParaRPr>
          </a:p>
        </p:txBody>
      </p:sp>
      <p:pic>
        <p:nvPicPr>
          <p:cNvPr id="43" name="Picture 2" descr="E:\我的文档\鼎.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74676" y="2450748"/>
            <a:ext cx="3786488" cy="4020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4.2 </a:t>
            </a:r>
            <a:r>
              <a:rPr lang="zh-CN" altLang="en-US" sz="2800" dirty="0">
                <a:solidFill>
                  <a:schemeClr val="accent2"/>
                </a:solidFill>
                <a:latin typeface="微软雅黑" panose="020B0503020204020204" pitchFamily="34" charset="-122"/>
                <a:ea typeface="微软雅黑" panose="020B0503020204020204" pitchFamily="34" charset="-122"/>
              </a:rPr>
              <a:t>产品体系</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4" name="Oval 5"/>
          <p:cNvSpPr>
            <a:spLocks noChangeArrowheads="1"/>
          </p:cNvSpPr>
          <p:nvPr/>
        </p:nvSpPr>
        <p:spPr bwMode="auto">
          <a:xfrm>
            <a:off x="3775975" y="1325563"/>
            <a:ext cx="1247775" cy="1252537"/>
          </a:xfrm>
          <a:prstGeom prst="ellipse">
            <a:avLst/>
          </a:prstGeom>
          <a:solidFill>
            <a:schemeClr val="tx1"/>
          </a:solidFill>
          <a:ln>
            <a:noFill/>
          </a:ln>
        </p:spPr>
        <p:txBody>
          <a:bodyPr vert="horz" wrap="square" lIns="91440" tIns="45720" rIns="91440" bIns="45720" numCol="1" anchor="t" anchorCtr="0" compatLnSpc="1"/>
          <a:lstStyle/>
          <a:p>
            <a:endParaRPr lang="zh-CN" altLang="en-US" dirty="0">
              <a:solidFill>
                <a:schemeClr val="accent1"/>
              </a:solidFill>
            </a:endParaRPr>
          </a:p>
        </p:txBody>
      </p:sp>
      <p:sp>
        <p:nvSpPr>
          <p:cNvPr id="5" name="Oval 6"/>
          <p:cNvSpPr>
            <a:spLocks noChangeArrowheads="1"/>
          </p:cNvSpPr>
          <p:nvPr/>
        </p:nvSpPr>
        <p:spPr bwMode="auto">
          <a:xfrm>
            <a:off x="3775975" y="3178175"/>
            <a:ext cx="1247775" cy="1250950"/>
          </a:xfrm>
          <a:prstGeom prst="ellipse">
            <a:avLst/>
          </a:prstGeom>
          <a:solidFill>
            <a:schemeClr val="bg2"/>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6" name="Oval 7"/>
          <p:cNvSpPr>
            <a:spLocks noChangeArrowheads="1"/>
          </p:cNvSpPr>
          <p:nvPr/>
        </p:nvSpPr>
        <p:spPr bwMode="auto">
          <a:xfrm>
            <a:off x="3775975" y="5068888"/>
            <a:ext cx="1247775" cy="1252537"/>
          </a:xfrm>
          <a:prstGeom prst="ellipse">
            <a:avLst/>
          </a:pr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 name="Oval 8"/>
          <p:cNvSpPr>
            <a:spLocks noChangeArrowheads="1"/>
          </p:cNvSpPr>
          <p:nvPr/>
        </p:nvSpPr>
        <p:spPr bwMode="auto">
          <a:xfrm>
            <a:off x="581925" y="2644775"/>
            <a:ext cx="2490788" cy="2501900"/>
          </a:xfrm>
          <a:prstGeom prst="ellipse">
            <a:avLst/>
          </a:prstGeom>
          <a:solidFill>
            <a:schemeClr val="accent1">
              <a:lumMod val="40000"/>
              <a:lumOff val="60000"/>
            </a:schemeClr>
          </a:solidFill>
          <a:ln>
            <a:noFill/>
          </a:ln>
        </p:spPr>
        <p:txBody>
          <a:bodyPr vert="horz" wrap="square" lIns="91440" tIns="45720" rIns="91440" bIns="45720" numCol="1" anchor="t" anchorCtr="0" compatLnSpc="1"/>
          <a:lstStyle/>
          <a:p>
            <a:endParaRPr lang="zh-CN" altLang="en-US" dirty="0"/>
          </a:p>
        </p:txBody>
      </p:sp>
      <p:sp>
        <p:nvSpPr>
          <p:cNvPr id="9" name="Freeform 10"/>
          <p:cNvSpPr/>
          <p:nvPr/>
        </p:nvSpPr>
        <p:spPr bwMode="auto">
          <a:xfrm>
            <a:off x="7674875" y="1382713"/>
            <a:ext cx="4070350" cy="5043487"/>
          </a:xfrm>
          <a:custGeom>
            <a:avLst/>
            <a:gdLst>
              <a:gd name="T0" fmla="*/ 185 w 5228"/>
              <a:gd name="T1" fmla="*/ 0 h 6450"/>
              <a:gd name="T2" fmla="*/ 5044 w 5228"/>
              <a:gd name="T3" fmla="*/ 0 h 6450"/>
              <a:gd name="T4" fmla="*/ 5228 w 5228"/>
              <a:gd name="T5" fmla="*/ 184 h 6450"/>
              <a:gd name="T6" fmla="*/ 5228 w 5228"/>
              <a:gd name="T7" fmla="*/ 6266 h 6450"/>
              <a:gd name="T8" fmla="*/ 5044 w 5228"/>
              <a:gd name="T9" fmla="*/ 6450 h 6450"/>
              <a:gd name="T10" fmla="*/ 185 w 5228"/>
              <a:gd name="T11" fmla="*/ 6450 h 6450"/>
              <a:gd name="T12" fmla="*/ 0 w 5228"/>
              <a:gd name="T13" fmla="*/ 6266 h 6450"/>
              <a:gd name="T14" fmla="*/ 0 w 5228"/>
              <a:gd name="T15" fmla="*/ 184 h 6450"/>
              <a:gd name="T16" fmla="*/ 185 w 5228"/>
              <a:gd name="T17" fmla="*/ 0 h 6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accent2">
              <a:lumMod val="95000"/>
            </a:schemeClr>
          </a:solidFill>
          <a:ln w="1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solidFill>
                <a:schemeClr val="accent1"/>
              </a:solidFill>
            </a:endParaRPr>
          </a:p>
        </p:txBody>
      </p:sp>
      <p:sp>
        <p:nvSpPr>
          <p:cNvPr id="10" name="Freeform 11"/>
          <p:cNvSpPr/>
          <p:nvPr/>
        </p:nvSpPr>
        <p:spPr bwMode="auto">
          <a:xfrm>
            <a:off x="7560575" y="1704390"/>
            <a:ext cx="107950" cy="630237"/>
          </a:xfrm>
          <a:custGeom>
            <a:avLst/>
            <a:gdLst>
              <a:gd name="T0" fmla="*/ 139 w 139"/>
              <a:gd name="T1" fmla="*/ 0 h 806"/>
              <a:gd name="T2" fmla="*/ 0 w 139"/>
              <a:gd name="T3" fmla="*/ 110 h 806"/>
              <a:gd name="T4" fmla="*/ 0 w 139"/>
              <a:gd name="T5" fmla="*/ 806 h 806"/>
              <a:gd name="T6" fmla="*/ 139 w 139"/>
              <a:gd name="T7" fmla="*/ 696 h 806"/>
              <a:gd name="T8" fmla="*/ 139 w 139"/>
              <a:gd name="T9" fmla="*/ 0 h 806"/>
            </a:gdLst>
            <a:ahLst/>
            <a:cxnLst>
              <a:cxn ang="0">
                <a:pos x="T0" y="T1"/>
              </a:cxn>
              <a:cxn ang="0">
                <a:pos x="T2" y="T3"/>
              </a:cxn>
              <a:cxn ang="0">
                <a:pos x="T4" y="T5"/>
              </a:cxn>
              <a:cxn ang="0">
                <a:pos x="T6" y="T7"/>
              </a:cxn>
              <a:cxn ang="0">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1" name="Freeform 12"/>
          <p:cNvSpPr/>
          <p:nvPr/>
        </p:nvSpPr>
        <p:spPr bwMode="auto">
          <a:xfrm>
            <a:off x="7560575" y="1790115"/>
            <a:ext cx="2794000" cy="544512"/>
          </a:xfrm>
          <a:custGeom>
            <a:avLst/>
            <a:gdLst>
              <a:gd name="T0" fmla="*/ 3591 w 3591"/>
              <a:gd name="T1" fmla="*/ 0 h 696"/>
              <a:gd name="T2" fmla="*/ 0 w 3591"/>
              <a:gd name="T3" fmla="*/ 0 h 696"/>
              <a:gd name="T4" fmla="*/ 0 w 3591"/>
              <a:gd name="T5" fmla="*/ 696 h 696"/>
              <a:gd name="T6" fmla="*/ 3591 w 3591"/>
              <a:gd name="T7" fmla="*/ 696 h 696"/>
              <a:gd name="T8" fmla="*/ 3383 w 3591"/>
              <a:gd name="T9" fmla="*/ 353 h 696"/>
              <a:gd name="T10" fmla="*/ 3591 w 3591"/>
              <a:gd name="T11" fmla="*/ 0 h 696"/>
            </a:gdLst>
            <a:ahLst/>
            <a:cxnLst>
              <a:cxn ang="0">
                <a:pos x="T0" y="T1"/>
              </a:cxn>
              <a:cxn ang="0">
                <a:pos x="T2" y="T3"/>
              </a:cxn>
              <a:cxn ang="0">
                <a:pos x="T4" y="T5"/>
              </a:cxn>
              <a:cxn ang="0">
                <a:pos x="T6" y="T7"/>
              </a:cxn>
              <a:cxn ang="0">
                <a:pos x="T8" y="T9"/>
              </a:cxn>
              <a:cxn ang="0">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accent1"/>
              </a:solidFill>
            </a:endParaRPr>
          </a:p>
        </p:txBody>
      </p:sp>
      <p:cxnSp>
        <p:nvCxnSpPr>
          <p:cNvPr id="12" name="直接连接符 11"/>
          <p:cNvCxnSpPr/>
          <p:nvPr/>
        </p:nvCxnSpPr>
        <p:spPr bwMode="auto">
          <a:xfrm>
            <a:off x="3138985" y="3856672"/>
            <a:ext cx="615238" cy="0"/>
          </a:xfrm>
          <a:prstGeom prst="line">
            <a:avLst/>
          </a:prstGeom>
          <a:solidFill>
            <a:schemeClr val="accent1"/>
          </a:solidFill>
          <a:ln w="9525" cap="flat" cmpd="sng" algn="ctr">
            <a:solidFill>
              <a:schemeClr val="accent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flipV="1">
            <a:off x="2811439" y="2356743"/>
            <a:ext cx="888193" cy="604821"/>
          </a:xfrm>
          <a:prstGeom prst="line">
            <a:avLst/>
          </a:prstGeom>
          <a:solidFill>
            <a:schemeClr val="accent1"/>
          </a:solidFill>
          <a:ln w="9525" cap="flat" cmpd="sng" algn="ctr">
            <a:solidFill>
              <a:schemeClr val="accent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2661313" y="4940490"/>
            <a:ext cx="1038319" cy="634253"/>
          </a:xfrm>
          <a:prstGeom prst="line">
            <a:avLst/>
          </a:prstGeom>
          <a:solidFill>
            <a:schemeClr val="accent1"/>
          </a:solidFill>
          <a:ln w="9525" cap="flat" cmpd="sng" algn="ctr">
            <a:solidFill>
              <a:schemeClr val="accent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825023" y="1782554"/>
            <a:ext cx="1210588" cy="338554"/>
          </a:xfrm>
          <a:prstGeom prst="rect">
            <a:avLst/>
          </a:prstGeom>
          <a:noFill/>
        </p:spPr>
        <p:txBody>
          <a:bodyPr wrap="none" rtlCol="0">
            <a:spAutoFit/>
          </a:bodyPr>
          <a:lstStyle/>
          <a:p>
            <a:r>
              <a:rPr lang="zh-CN" altLang="en-US" sz="1600" dirty="0">
                <a:solidFill>
                  <a:schemeClr val="accent2"/>
                </a:solidFill>
                <a:latin typeface="+mn-ea"/>
                <a:ea typeface="+mn-ea"/>
              </a:rPr>
              <a:t>旗舰体验店</a:t>
            </a:r>
            <a:endParaRPr lang="zh-CN" altLang="en-US" sz="1600" dirty="0">
              <a:solidFill>
                <a:schemeClr val="accent2"/>
              </a:solidFill>
              <a:latin typeface="+mn-ea"/>
              <a:ea typeface="+mn-ea"/>
            </a:endParaRPr>
          </a:p>
        </p:txBody>
      </p:sp>
      <p:sp>
        <p:nvSpPr>
          <p:cNvPr id="19" name="TextBox 18"/>
          <p:cNvSpPr txBox="1"/>
          <p:nvPr/>
        </p:nvSpPr>
        <p:spPr>
          <a:xfrm>
            <a:off x="3863977" y="3606900"/>
            <a:ext cx="1106393" cy="584775"/>
          </a:xfrm>
          <a:prstGeom prst="rect">
            <a:avLst/>
          </a:prstGeom>
          <a:noFill/>
        </p:spPr>
        <p:txBody>
          <a:bodyPr wrap="none" rtlCol="0">
            <a:spAutoFit/>
          </a:bodyPr>
          <a:lstStyle/>
          <a:p>
            <a:pPr algn="ctr"/>
            <a:r>
              <a:rPr lang="zh-CN" altLang="en-US" sz="1600" dirty="0">
                <a:solidFill>
                  <a:schemeClr val="accent2"/>
                </a:solidFill>
                <a:latin typeface="+mn-ea"/>
                <a:ea typeface="+mn-ea"/>
              </a:rPr>
              <a:t>奇酷</a:t>
            </a:r>
            <a:r>
              <a:rPr lang="en-US" altLang="zh-CN" sz="1600" dirty="0">
                <a:solidFill>
                  <a:schemeClr val="accent2"/>
                </a:solidFill>
                <a:latin typeface="+mn-ea"/>
                <a:ea typeface="+mn-ea"/>
              </a:rPr>
              <a:t>QIKU</a:t>
            </a:r>
            <a:endParaRPr lang="en-US" altLang="zh-CN" sz="1600" dirty="0">
              <a:solidFill>
                <a:schemeClr val="accent2"/>
              </a:solidFill>
              <a:latin typeface="+mn-ea"/>
              <a:ea typeface="+mn-ea"/>
            </a:endParaRPr>
          </a:p>
          <a:p>
            <a:pPr algn="ctr"/>
            <a:r>
              <a:rPr lang="zh-CN" altLang="en-US" sz="1600" dirty="0">
                <a:solidFill>
                  <a:schemeClr val="accent2"/>
                </a:solidFill>
                <a:latin typeface="+mn-ea"/>
                <a:ea typeface="+mn-ea"/>
              </a:rPr>
              <a:t>周边</a:t>
            </a:r>
            <a:endParaRPr lang="zh-CN" altLang="en-US" sz="1600" dirty="0">
              <a:solidFill>
                <a:schemeClr val="accent2"/>
              </a:solidFill>
              <a:latin typeface="+mn-ea"/>
              <a:ea typeface="+mn-ea"/>
            </a:endParaRPr>
          </a:p>
        </p:txBody>
      </p:sp>
      <p:sp>
        <p:nvSpPr>
          <p:cNvPr id="20" name="TextBox 19"/>
          <p:cNvSpPr txBox="1"/>
          <p:nvPr/>
        </p:nvSpPr>
        <p:spPr>
          <a:xfrm>
            <a:off x="3679222" y="5434001"/>
            <a:ext cx="1441280" cy="584775"/>
          </a:xfrm>
          <a:prstGeom prst="rect">
            <a:avLst/>
          </a:prstGeom>
          <a:noFill/>
        </p:spPr>
        <p:txBody>
          <a:bodyPr wrap="square" rtlCol="0">
            <a:spAutoFit/>
          </a:bodyPr>
          <a:lstStyle/>
          <a:p>
            <a:pPr algn="ctr"/>
            <a:r>
              <a:rPr lang="zh-CN" altLang="en-US" sz="1600" dirty="0">
                <a:solidFill>
                  <a:schemeClr val="accent2"/>
                </a:solidFill>
                <a:latin typeface="+mn-ea"/>
                <a:ea typeface="+mn-ea"/>
              </a:rPr>
              <a:t>奇酷</a:t>
            </a:r>
            <a:r>
              <a:rPr lang="en-US" altLang="zh-CN" sz="1600" dirty="0">
                <a:solidFill>
                  <a:schemeClr val="accent2"/>
                </a:solidFill>
                <a:latin typeface="+mn-ea"/>
                <a:ea typeface="+mn-ea"/>
              </a:rPr>
              <a:t>QIKU</a:t>
            </a:r>
            <a:endParaRPr lang="en-US" altLang="zh-CN" sz="1600" dirty="0">
              <a:solidFill>
                <a:schemeClr val="accent2"/>
              </a:solidFill>
              <a:latin typeface="+mn-ea"/>
              <a:ea typeface="+mn-ea"/>
            </a:endParaRPr>
          </a:p>
          <a:p>
            <a:pPr algn="ctr"/>
            <a:r>
              <a:rPr lang="zh-CN" altLang="en-US" sz="1600" dirty="0">
                <a:solidFill>
                  <a:schemeClr val="accent2"/>
                </a:solidFill>
                <a:latin typeface="+mn-ea"/>
                <a:ea typeface="+mn-ea"/>
              </a:rPr>
              <a:t>平板</a:t>
            </a:r>
            <a:endParaRPr lang="zh-CN" altLang="en-US" sz="1600" dirty="0">
              <a:solidFill>
                <a:schemeClr val="accent2"/>
              </a:solidFill>
              <a:latin typeface="+mn-ea"/>
              <a:ea typeface="+mn-ea"/>
            </a:endParaRPr>
          </a:p>
        </p:txBody>
      </p:sp>
      <p:sp>
        <p:nvSpPr>
          <p:cNvPr id="21" name="TextBox 20"/>
          <p:cNvSpPr txBox="1"/>
          <p:nvPr/>
        </p:nvSpPr>
        <p:spPr>
          <a:xfrm>
            <a:off x="5072798" y="1050173"/>
            <a:ext cx="2232248" cy="1705403"/>
          </a:xfrm>
          <a:prstGeom prst="rect">
            <a:avLst/>
          </a:prstGeom>
          <a:noFill/>
        </p:spPr>
        <p:txBody>
          <a:bodyPr wrap="square" rtlCol="0">
            <a:spAutoFit/>
          </a:bodyPr>
          <a:lstStyle/>
          <a:p>
            <a:pPr algn="just">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在各大城市商业综合体开设体验店，线上线下结合，组织线下活动</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5084670" y="2961564"/>
            <a:ext cx="2346571" cy="1705403"/>
          </a:xfrm>
          <a:prstGeom prst="rect">
            <a:avLst/>
          </a:prstGeom>
          <a:noFill/>
        </p:spPr>
        <p:txBody>
          <a:bodyPr wrap="square" rtlCol="0">
            <a:spAutoFit/>
          </a:bodyPr>
          <a:lstStyle>
            <a:defPPr>
              <a:defRPr lang="zh-CN"/>
            </a:defPPr>
            <a:lvl1pPr algn="just">
              <a:lnSpc>
                <a:spcPct val="150000"/>
              </a:lnSpc>
              <a:defRPr>
                <a:solidFill>
                  <a:schemeClr val="bg1"/>
                </a:solidFill>
                <a:latin typeface="微软雅黑" panose="020B0503020204020204" pitchFamily="34" charset="-122"/>
                <a:ea typeface="微软雅黑" panose="020B0503020204020204" pitchFamily="34" charset="-122"/>
              </a:defRPr>
            </a:lvl1pPr>
          </a:lstStyle>
          <a:p>
            <a:r>
              <a:rPr lang="zh-CN" altLang="en-US" dirty="0">
                <a:solidFill>
                  <a:schemeClr val="accent1"/>
                </a:solidFill>
              </a:rPr>
              <a:t>根据系列化的课程角色和背景，打造实体玩具，游戏，电影等周边产品</a:t>
            </a:r>
            <a:endParaRPr lang="zh-CN" altLang="en-US" dirty="0">
              <a:solidFill>
                <a:schemeClr val="accent1"/>
              </a:solidFill>
            </a:endParaRPr>
          </a:p>
        </p:txBody>
      </p:sp>
      <p:sp>
        <p:nvSpPr>
          <p:cNvPr id="23" name="TextBox 22"/>
          <p:cNvSpPr txBox="1"/>
          <p:nvPr/>
        </p:nvSpPr>
        <p:spPr>
          <a:xfrm>
            <a:off x="5072798" y="4946598"/>
            <a:ext cx="2232248" cy="1705403"/>
          </a:xfrm>
          <a:prstGeom prst="rect">
            <a:avLst/>
          </a:prstGeom>
          <a:noFill/>
        </p:spPr>
        <p:txBody>
          <a:bodyPr wrap="square" rtlCol="0">
            <a:spAutoFit/>
          </a:bodyPr>
          <a:lstStyle>
            <a:defPPr>
              <a:defRPr lang="zh-CN"/>
            </a:defPPr>
            <a:lvl1pPr algn="just">
              <a:lnSpc>
                <a:spcPct val="150000"/>
              </a:lnSpc>
              <a:defRPr>
                <a:solidFill>
                  <a:schemeClr val="bg1"/>
                </a:solidFill>
                <a:latin typeface="微软雅黑" panose="020B0503020204020204" pitchFamily="34" charset="-122"/>
                <a:ea typeface="微软雅黑" panose="020B0503020204020204" pitchFamily="34" charset="-122"/>
              </a:defRPr>
            </a:lvl1pPr>
          </a:lstStyle>
          <a:p>
            <a:r>
              <a:rPr lang="zh-CN" altLang="en-US" dirty="0">
                <a:solidFill>
                  <a:schemeClr val="accent1"/>
                </a:solidFill>
              </a:rPr>
              <a:t>专属课程开发平台，深度定制硬件架构，更好的项目制作体验，开发效率更高</a:t>
            </a:r>
            <a:endParaRPr lang="zh-CN" altLang="en-US" dirty="0">
              <a:solidFill>
                <a:schemeClr val="accent1"/>
              </a:solidFill>
            </a:endParaRPr>
          </a:p>
        </p:txBody>
      </p:sp>
      <p:sp>
        <p:nvSpPr>
          <p:cNvPr id="24" name="TextBox 23"/>
          <p:cNvSpPr txBox="1"/>
          <p:nvPr/>
        </p:nvSpPr>
        <p:spPr>
          <a:xfrm>
            <a:off x="7814353" y="1809690"/>
            <a:ext cx="2221410" cy="492443"/>
          </a:xfrm>
          <a:prstGeom prst="rect">
            <a:avLst/>
          </a:prstGeom>
          <a:noFill/>
        </p:spPr>
        <p:txBody>
          <a:bodyPr wrap="square" rtlCol="0">
            <a:spAutoFit/>
          </a:bodyPr>
          <a:lstStyle/>
          <a:p>
            <a:r>
              <a:rPr lang="zh-CN" altLang="en-US" sz="2600" dirty="0">
                <a:solidFill>
                  <a:schemeClr val="accent2"/>
                </a:solidFill>
                <a:latin typeface="+mn-ea"/>
                <a:ea typeface="+mn-ea"/>
              </a:rPr>
              <a:t>核心体系解读</a:t>
            </a:r>
            <a:endParaRPr lang="zh-CN" altLang="en-US" sz="2600" dirty="0">
              <a:solidFill>
                <a:schemeClr val="accent2"/>
              </a:solidFill>
              <a:latin typeface="+mn-ea"/>
              <a:ea typeface="+mn-ea"/>
            </a:endParaRPr>
          </a:p>
        </p:txBody>
      </p:sp>
      <p:sp>
        <p:nvSpPr>
          <p:cNvPr id="25" name="TextBox 24"/>
          <p:cNvSpPr txBox="1"/>
          <p:nvPr/>
        </p:nvSpPr>
        <p:spPr>
          <a:xfrm>
            <a:off x="7861146" y="2503904"/>
            <a:ext cx="3646044" cy="3693319"/>
          </a:xfrm>
          <a:prstGeom prst="rect">
            <a:avLst/>
          </a:prstGeom>
          <a:noFill/>
        </p:spPr>
        <p:txBody>
          <a:bodyPr wrap="square" rtlCol="0">
            <a:spAutoFit/>
          </a:bodyPr>
          <a:lstStyle/>
          <a:p>
            <a:pPr marL="342900" indent="-342900" algn="just">
              <a:buFont typeface="Arial" panose="020B0604020202020204" pitchFamily="34" charset="0"/>
              <a:buChar char="•"/>
            </a:pPr>
            <a:r>
              <a:rPr lang="zh-CN" altLang="en-US" b="1" dirty="0">
                <a:solidFill>
                  <a:schemeClr val="accent1"/>
                </a:solidFill>
                <a:latin typeface="+mn-ea"/>
                <a:ea typeface="+mn-ea"/>
              </a:rPr>
              <a:t>教学体系</a:t>
            </a:r>
            <a:r>
              <a:rPr lang="zh-CN" altLang="en-US" dirty="0">
                <a:solidFill>
                  <a:schemeClr val="accent1"/>
                </a:solidFill>
                <a:latin typeface="+mn-ea"/>
                <a:ea typeface="+mn-ea"/>
              </a:rPr>
              <a:t>：个性化的课程设计，自由开放的素材系统，快乐学习，寓教于乐</a:t>
            </a:r>
            <a:endParaRPr lang="en-US" altLang="zh-CN" dirty="0">
              <a:solidFill>
                <a:schemeClr val="accent1"/>
              </a:solidFill>
              <a:latin typeface="+mn-ea"/>
              <a:ea typeface="+mn-ea"/>
            </a:endParaRPr>
          </a:p>
          <a:p>
            <a:pPr marL="342900" indent="-342900" algn="just">
              <a:buFont typeface="Arial" panose="020B0604020202020204" pitchFamily="34" charset="0"/>
              <a:buChar char="•"/>
            </a:pPr>
            <a:endParaRPr lang="zh-CN" altLang="en-US" dirty="0">
              <a:solidFill>
                <a:schemeClr val="accent1"/>
              </a:solidFill>
              <a:latin typeface="+mn-ea"/>
              <a:ea typeface="+mn-ea"/>
            </a:endParaRPr>
          </a:p>
          <a:p>
            <a:pPr marL="342900" indent="-342900" algn="just">
              <a:buFont typeface="Arial" panose="020B0604020202020204" pitchFamily="34" charset="0"/>
              <a:buChar char="•"/>
            </a:pPr>
            <a:r>
              <a:rPr lang="zh-CN" altLang="en-US" b="1" dirty="0">
                <a:solidFill>
                  <a:schemeClr val="accent1"/>
                </a:solidFill>
                <a:latin typeface="+mn-ea"/>
                <a:ea typeface="+mn-ea"/>
              </a:rPr>
              <a:t>研发体系</a:t>
            </a:r>
            <a:r>
              <a:rPr lang="zh-CN" altLang="en-US" dirty="0">
                <a:solidFill>
                  <a:schemeClr val="accent1"/>
                </a:solidFill>
                <a:latin typeface="+mn-ea"/>
                <a:ea typeface="+mn-ea"/>
              </a:rPr>
              <a:t>：从制作单页小程序，到制作全景游戏，下至</a:t>
            </a:r>
            <a:r>
              <a:rPr lang="en-US" altLang="zh-CN" dirty="0">
                <a:solidFill>
                  <a:schemeClr val="accent1"/>
                </a:solidFill>
                <a:latin typeface="+mn-ea"/>
                <a:ea typeface="+mn-ea"/>
              </a:rPr>
              <a:t>3</a:t>
            </a:r>
            <a:r>
              <a:rPr lang="zh-CN" altLang="en-US" dirty="0">
                <a:solidFill>
                  <a:schemeClr val="accent1"/>
                </a:solidFill>
                <a:latin typeface="+mn-ea"/>
                <a:ea typeface="+mn-ea"/>
              </a:rPr>
              <a:t>岁，上至</a:t>
            </a:r>
            <a:r>
              <a:rPr lang="en-US" altLang="zh-CN" dirty="0">
                <a:solidFill>
                  <a:schemeClr val="accent1"/>
                </a:solidFill>
                <a:latin typeface="+mn-ea"/>
                <a:ea typeface="+mn-ea"/>
              </a:rPr>
              <a:t>99</a:t>
            </a:r>
            <a:r>
              <a:rPr lang="zh-CN" altLang="en-US" dirty="0">
                <a:solidFill>
                  <a:schemeClr val="accent1"/>
                </a:solidFill>
                <a:latin typeface="+mn-ea"/>
                <a:ea typeface="+mn-ea"/>
              </a:rPr>
              <a:t>岁，都能够通过我们的引擎开发创意游戏</a:t>
            </a:r>
            <a:endParaRPr lang="en-US" altLang="zh-CN" dirty="0">
              <a:solidFill>
                <a:schemeClr val="accent1"/>
              </a:solidFill>
              <a:latin typeface="+mn-ea"/>
              <a:ea typeface="+mn-ea"/>
            </a:endParaRPr>
          </a:p>
          <a:p>
            <a:pPr marL="342900" indent="-342900" algn="just">
              <a:buFont typeface="Arial" panose="020B0604020202020204" pitchFamily="34" charset="0"/>
              <a:buChar char="•"/>
            </a:pPr>
            <a:endParaRPr lang="zh-CN" altLang="en-US" dirty="0">
              <a:solidFill>
                <a:schemeClr val="accent1"/>
              </a:solidFill>
              <a:latin typeface="+mn-ea"/>
              <a:ea typeface="+mn-ea"/>
            </a:endParaRPr>
          </a:p>
          <a:p>
            <a:pPr marL="342900" indent="-342900" algn="just">
              <a:buFont typeface="Arial" panose="020B0604020202020204" pitchFamily="34" charset="0"/>
              <a:buChar char="•"/>
            </a:pPr>
            <a:r>
              <a:rPr lang="zh-CN" altLang="en-US" b="1" dirty="0">
                <a:solidFill>
                  <a:schemeClr val="accent1"/>
                </a:solidFill>
                <a:latin typeface="+mn-ea"/>
                <a:ea typeface="+mn-ea"/>
              </a:rPr>
              <a:t>销售体系</a:t>
            </a:r>
            <a:r>
              <a:rPr lang="zh-CN" altLang="en-US" dirty="0">
                <a:solidFill>
                  <a:schemeClr val="accent1"/>
                </a:solidFill>
                <a:latin typeface="+mn-ea"/>
                <a:ea typeface="+mn-ea"/>
              </a:rPr>
              <a:t>：为有创意，热爱</a:t>
            </a:r>
            <a:r>
              <a:rPr lang="en-US" altLang="zh-CN" dirty="0">
                <a:solidFill>
                  <a:schemeClr val="accent1"/>
                </a:solidFill>
                <a:latin typeface="+mn-ea"/>
                <a:ea typeface="+mn-ea"/>
              </a:rPr>
              <a:t>STEAM</a:t>
            </a:r>
            <a:r>
              <a:rPr lang="zh-CN" altLang="en-US" dirty="0">
                <a:solidFill>
                  <a:schemeClr val="accent1"/>
                </a:solidFill>
                <a:latin typeface="+mn-ea"/>
                <a:ea typeface="+mn-ea"/>
              </a:rPr>
              <a:t>教育的人提供途径，开发优秀课程变现，充分利用互联网力量，形成资源壁垒</a:t>
            </a:r>
            <a:endParaRPr lang="zh-CN" altLang="en-US" dirty="0">
              <a:solidFill>
                <a:schemeClr val="accent1"/>
              </a:solidFill>
              <a:latin typeface="+mn-ea"/>
              <a:ea typeface="+mn-ea"/>
            </a:endParaRPr>
          </a:p>
        </p:txBody>
      </p:sp>
      <p:sp>
        <p:nvSpPr>
          <p:cNvPr id="26" name="TextBox 23"/>
          <p:cNvSpPr txBox="1"/>
          <p:nvPr/>
        </p:nvSpPr>
        <p:spPr>
          <a:xfrm>
            <a:off x="1040973" y="3619605"/>
            <a:ext cx="1675078" cy="492443"/>
          </a:xfrm>
          <a:prstGeom prst="rect">
            <a:avLst/>
          </a:prstGeom>
          <a:noFill/>
        </p:spPr>
        <p:txBody>
          <a:bodyPr wrap="square" rtlCol="0">
            <a:spAutoFit/>
          </a:bodyPr>
          <a:lstStyle/>
          <a:p>
            <a:r>
              <a:rPr lang="zh-CN" altLang="en-US" sz="2600" dirty="0">
                <a:solidFill>
                  <a:schemeClr val="accent1"/>
                </a:solidFill>
                <a:latin typeface="+mn-ea"/>
                <a:ea typeface="+mn-ea"/>
              </a:rPr>
              <a:t>核心体系</a:t>
            </a:r>
            <a:endParaRPr lang="zh-CN" altLang="en-US" sz="2600" dirty="0">
              <a:solidFill>
                <a:schemeClr val="accent1"/>
              </a:solidFill>
              <a:latin typeface="+mn-ea"/>
              <a:ea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4.3 </a:t>
            </a:r>
            <a:r>
              <a:rPr lang="zh-CN" altLang="en-US" sz="2800" dirty="0">
                <a:solidFill>
                  <a:schemeClr val="accent2"/>
                </a:solidFill>
                <a:latin typeface="微软雅黑" panose="020B0503020204020204" pitchFamily="34" charset="-122"/>
                <a:ea typeface="微软雅黑" panose="020B0503020204020204" pitchFamily="34" charset="-122"/>
              </a:rPr>
              <a:t>短期盈利计划</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24" name="Freeform 5"/>
          <p:cNvSpPr/>
          <p:nvPr/>
        </p:nvSpPr>
        <p:spPr bwMode="auto">
          <a:xfrm>
            <a:off x="3479801" y="1716881"/>
            <a:ext cx="2571750" cy="4119563"/>
          </a:xfrm>
          <a:custGeom>
            <a:avLst/>
            <a:gdLst>
              <a:gd name="T0" fmla="*/ 125 w 3148"/>
              <a:gd name="T1" fmla="*/ 0 h 5005"/>
              <a:gd name="T2" fmla="*/ 3023 w 3148"/>
              <a:gd name="T3" fmla="*/ 0 h 5005"/>
              <a:gd name="T4" fmla="*/ 3148 w 3148"/>
              <a:gd name="T5" fmla="*/ 125 h 5005"/>
              <a:gd name="T6" fmla="*/ 3148 w 3148"/>
              <a:gd name="T7" fmla="*/ 4880 h 5005"/>
              <a:gd name="T8" fmla="*/ 3023 w 3148"/>
              <a:gd name="T9" fmla="*/ 5005 h 5005"/>
              <a:gd name="T10" fmla="*/ 125 w 3148"/>
              <a:gd name="T11" fmla="*/ 5005 h 5005"/>
              <a:gd name="T12" fmla="*/ 0 w 3148"/>
              <a:gd name="T13" fmla="*/ 4880 h 5005"/>
              <a:gd name="T14" fmla="*/ 0 w 3148"/>
              <a:gd name="T15" fmla="*/ 125 h 5005"/>
              <a:gd name="T16" fmla="*/ 125 w 3148"/>
              <a:gd name="T17" fmla="*/ 0 h 5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bg1"/>
          </a:solidFill>
          <a:ln w="10" cap="flat">
            <a:solidFill>
              <a:schemeClr val="accent2">
                <a:lumMod val="85000"/>
              </a:schemeClr>
            </a:solidFill>
            <a:prstDash val="solid"/>
            <a:miter lim="800000"/>
          </a:ln>
        </p:spPr>
        <p:txBody>
          <a:bodyPr vert="horz" wrap="square" lIns="91440" tIns="45720" rIns="91440" bIns="45720" numCol="1" anchor="t" anchorCtr="0" compatLnSpc="1"/>
          <a:lstStyle/>
          <a:p>
            <a:endParaRPr lang="zh-CN" altLang="en-US"/>
          </a:p>
        </p:txBody>
      </p:sp>
      <p:sp>
        <p:nvSpPr>
          <p:cNvPr id="25" name="Freeform 6"/>
          <p:cNvSpPr/>
          <p:nvPr/>
        </p:nvSpPr>
        <p:spPr bwMode="auto">
          <a:xfrm>
            <a:off x="633413" y="1716881"/>
            <a:ext cx="2573338" cy="4119563"/>
          </a:xfrm>
          <a:custGeom>
            <a:avLst/>
            <a:gdLst>
              <a:gd name="T0" fmla="*/ 125 w 3149"/>
              <a:gd name="T1" fmla="*/ 0 h 5005"/>
              <a:gd name="T2" fmla="*/ 3024 w 3149"/>
              <a:gd name="T3" fmla="*/ 0 h 5005"/>
              <a:gd name="T4" fmla="*/ 3149 w 3149"/>
              <a:gd name="T5" fmla="*/ 125 h 5005"/>
              <a:gd name="T6" fmla="*/ 3149 w 3149"/>
              <a:gd name="T7" fmla="*/ 4880 h 5005"/>
              <a:gd name="T8" fmla="*/ 3024 w 3149"/>
              <a:gd name="T9" fmla="*/ 5005 h 5005"/>
              <a:gd name="T10" fmla="*/ 125 w 3149"/>
              <a:gd name="T11" fmla="*/ 5005 h 5005"/>
              <a:gd name="T12" fmla="*/ 0 w 3149"/>
              <a:gd name="T13" fmla="*/ 4880 h 5005"/>
              <a:gd name="T14" fmla="*/ 0 w 3149"/>
              <a:gd name="T15" fmla="*/ 125 h 5005"/>
              <a:gd name="T16" fmla="*/ 125 w 3149"/>
              <a:gd name="T17" fmla="*/ 0 h 5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9" h="5005">
                <a:moveTo>
                  <a:pt x="125" y="0"/>
                </a:moveTo>
                <a:lnTo>
                  <a:pt x="3024" y="0"/>
                </a:lnTo>
                <a:cubicBezTo>
                  <a:pt x="3092" y="0"/>
                  <a:pt x="3149" y="56"/>
                  <a:pt x="3149" y="125"/>
                </a:cubicBezTo>
                <a:lnTo>
                  <a:pt x="3149" y="4880"/>
                </a:lnTo>
                <a:cubicBezTo>
                  <a:pt x="3149" y="4949"/>
                  <a:pt x="3092" y="5005"/>
                  <a:pt x="3024" y="5005"/>
                </a:cubicBezTo>
                <a:lnTo>
                  <a:pt x="125" y="5005"/>
                </a:lnTo>
                <a:cubicBezTo>
                  <a:pt x="56" y="5005"/>
                  <a:pt x="0" y="4949"/>
                  <a:pt x="0" y="4880"/>
                </a:cubicBezTo>
                <a:lnTo>
                  <a:pt x="0" y="125"/>
                </a:lnTo>
                <a:cubicBezTo>
                  <a:pt x="0" y="56"/>
                  <a:pt x="56" y="0"/>
                  <a:pt x="125" y="0"/>
                </a:cubicBezTo>
                <a:close/>
              </a:path>
            </a:pathLst>
          </a:custGeom>
          <a:solidFill>
            <a:schemeClr val="tx1"/>
          </a:solidFill>
          <a:ln w="10" cap="flat">
            <a:solidFill>
              <a:schemeClr val="accent2">
                <a:lumMod val="85000"/>
              </a:schemeClr>
            </a:solidFill>
            <a:prstDash val="solid"/>
            <a:miter lim="800000"/>
          </a:ln>
        </p:spPr>
        <p:txBody>
          <a:bodyPr vert="horz" wrap="square" lIns="91440" tIns="45720" rIns="91440" bIns="45720" numCol="1" anchor="t" anchorCtr="0" compatLnSpc="1"/>
          <a:lstStyle/>
          <a:p>
            <a:endParaRPr lang="zh-CN" altLang="en-US"/>
          </a:p>
        </p:txBody>
      </p:sp>
      <p:sp>
        <p:nvSpPr>
          <p:cNvPr id="26" name="Freeform 7"/>
          <p:cNvSpPr/>
          <p:nvPr/>
        </p:nvSpPr>
        <p:spPr bwMode="auto">
          <a:xfrm>
            <a:off x="9170989" y="1716881"/>
            <a:ext cx="2571750" cy="4119563"/>
          </a:xfrm>
          <a:custGeom>
            <a:avLst/>
            <a:gdLst>
              <a:gd name="T0" fmla="*/ 125 w 3148"/>
              <a:gd name="T1" fmla="*/ 0 h 5005"/>
              <a:gd name="T2" fmla="*/ 3023 w 3148"/>
              <a:gd name="T3" fmla="*/ 0 h 5005"/>
              <a:gd name="T4" fmla="*/ 3148 w 3148"/>
              <a:gd name="T5" fmla="*/ 125 h 5005"/>
              <a:gd name="T6" fmla="*/ 3148 w 3148"/>
              <a:gd name="T7" fmla="*/ 4880 h 5005"/>
              <a:gd name="T8" fmla="*/ 3023 w 3148"/>
              <a:gd name="T9" fmla="*/ 5005 h 5005"/>
              <a:gd name="T10" fmla="*/ 125 w 3148"/>
              <a:gd name="T11" fmla="*/ 5005 h 5005"/>
              <a:gd name="T12" fmla="*/ 0 w 3148"/>
              <a:gd name="T13" fmla="*/ 4880 h 5005"/>
              <a:gd name="T14" fmla="*/ 0 w 3148"/>
              <a:gd name="T15" fmla="*/ 125 h 5005"/>
              <a:gd name="T16" fmla="*/ 125 w 3148"/>
              <a:gd name="T17" fmla="*/ 0 h 5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bg2"/>
          </a:solidFill>
          <a:ln w="10" cap="flat">
            <a:solidFill>
              <a:schemeClr val="accent2">
                <a:lumMod val="85000"/>
              </a:schemeClr>
            </a:solidFill>
            <a:prstDash val="solid"/>
            <a:miter lim="800000"/>
          </a:ln>
        </p:spPr>
        <p:txBody>
          <a:bodyPr vert="horz" wrap="square" lIns="91440" tIns="45720" rIns="91440" bIns="45720" numCol="1" anchor="t" anchorCtr="0" compatLnSpc="1"/>
          <a:lstStyle/>
          <a:p>
            <a:endParaRPr lang="zh-CN" altLang="en-US"/>
          </a:p>
        </p:txBody>
      </p:sp>
      <p:sp>
        <p:nvSpPr>
          <p:cNvPr id="27" name="Freeform 8"/>
          <p:cNvSpPr/>
          <p:nvPr/>
        </p:nvSpPr>
        <p:spPr bwMode="auto">
          <a:xfrm>
            <a:off x="6326189" y="1716881"/>
            <a:ext cx="2570163" cy="4119563"/>
          </a:xfrm>
          <a:custGeom>
            <a:avLst/>
            <a:gdLst>
              <a:gd name="T0" fmla="*/ 125 w 3148"/>
              <a:gd name="T1" fmla="*/ 0 h 5005"/>
              <a:gd name="T2" fmla="*/ 3023 w 3148"/>
              <a:gd name="T3" fmla="*/ 0 h 5005"/>
              <a:gd name="T4" fmla="*/ 3148 w 3148"/>
              <a:gd name="T5" fmla="*/ 125 h 5005"/>
              <a:gd name="T6" fmla="*/ 3148 w 3148"/>
              <a:gd name="T7" fmla="*/ 4880 h 5005"/>
              <a:gd name="T8" fmla="*/ 3023 w 3148"/>
              <a:gd name="T9" fmla="*/ 5005 h 5005"/>
              <a:gd name="T10" fmla="*/ 125 w 3148"/>
              <a:gd name="T11" fmla="*/ 5005 h 5005"/>
              <a:gd name="T12" fmla="*/ 0 w 3148"/>
              <a:gd name="T13" fmla="*/ 4880 h 5005"/>
              <a:gd name="T14" fmla="*/ 0 w 3148"/>
              <a:gd name="T15" fmla="*/ 125 h 5005"/>
              <a:gd name="T16" fmla="*/ 125 w 3148"/>
              <a:gd name="T17" fmla="*/ 0 h 5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tx2"/>
          </a:solidFill>
          <a:ln w="10" cap="flat">
            <a:solidFill>
              <a:schemeClr val="accent2">
                <a:lumMod val="85000"/>
              </a:schemeClr>
            </a:solidFill>
            <a:prstDash val="solid"/>
            <a:miter lim="800000"/>
          </a:ln>
        </p:spPr>
        <p:txBody>
          <a:bodyPr vert="horz" wrap="square" lIns="91440" tIns="45720" rIns="91440" bIns="45720" numCol="1" anchor="t" anchorCtr="0" compatLnSpc="1"/>
          <a:lstStyle/>
          <a:p>
            <a:endParaRPr lang="zh-CN" altLang="en-US"/>
          </a:p>
        </p:txBody>
      </p:sp>
      <p:grpSp>
        <p:nvGrpSpPr>
          <p:cNvPr id="28" name="组合 27"/>
          <p:cNvGrpSpPr/>
          <p:nvPr/>
        </p:nvGrpSpPr>
        <p:grpSpPr>
          <a:xfrm>
            <a:off x="3041651" y="3326606"/>
            <a:ext cx="631825" cy="636588"/>
            <a:chOff x="3041651" y="3326606"/>
            <a:chExt cx="631825" cy="636588"/>
          </a:xfrm>
        </p:grpSpPr>
        <p:sp>
          <p:nvSpPr>
            <p:cNvPr id="29" name="Oval 9"/>
            <p:cNvSpPr>
              <a:spLocks noChangeArrowheads="1"/>
            </p:cNvSpPr>
            <p:nvPr/>
          </p:nvSpPr>
          <p:spPr bwMode="auto">
            <a:xfrm>
              <a:off x="3041651" y="3326606"/>
              <a:ext cx="631825" cy="636588"/>
            </a:xfrm>
            <a:prstGeom prst="ellipse">
              <a:avLst/>
            </a:prstGeom>
            <a:solidFill>
              <a:schemeClr val="bg2"/>
            </a:solidFill>
            <a:ln>
              <a:solidFill>
                <a:schemeClr val="accent2"/>
              </a:solidFill>
            </a:ln>
          </p:spPr>
          <p:txBody>
            <a:bodyPr vert="horz" wrap="square" lIns="91440" tIns="45720" rIns="91440" bIns="45720" numCol="1" anchor="t" anchorCtr="0" compatLnSpc="1"/>
            <a:lstStyle/>
            <a:p>
              <a:endParaRPr lang="zh-CN" altLang="en-US"/>
            </a:p>
          </p:txBody>
        </p:sp>
        <p:sp>
          <p:nvSpPr>
            <p:cNvPr id="30" name="Freeform 10"/>
            <p:cNvSpPr/>
            <p:nvPr/>
          </p:nvSpPr>
          <p:spPr bwMode="auto">
            <a:xfrm>
              <a:off x="3378201" y="3469481"/>
              <a:ext cx="206375" cy="342900"/>
            </a:xfrm>
            <a:custGeom>
              <a:avLst/>
              <a:gdLst>
                <a:gd name="T0" fmla="*/ 216 w 252"/>
                <a:gd name="T1" fmla="*/ 252 h 418"/>
                <a:gd name="T2" fmla="*/ 136 w 252"/>
                <a:gd name="T3" fmla="*/ 321 h 418"/>
                <a:gd name="T4" fmla="*/ 58 w 252"/>
                <a:gd name="T5" fmla="*/ 388 h 418"/>
                <a:gd name="T6" fmla="*/ 0 w 252"/>
                <a:gd name="T7" fmla="*/ 350 h 418"/>
                <a:gd name="T8" fmla="*/ 34 w 252"/>
                <a:gd name="T9" fmla="*/ 321 h 418"/>
                <a:gd name="T10" fmla="*/ 115 w 252"/>
                <a:gd name="T11" fmla="*/ 252 h 418"/>
                <a:gd name="T12" fmla="*/ 112 w 252"/>
                <a:gd name="T13" fmla="*/ 154 h 418"/>
                <a:gd name="T14" fmla="*/ 34 w 252"/>
                <a:gd name="T15" fmla="*/ 88 h 418"/>
                <a:gd name="T16" fmla="*/ 0 w 252"/>
                <a:gd name="T17" fmla="*/ 58 h 418"/>
                <a:gd name="T18" fmla="*/ 55 w 252"/>
                <a:gd name="T19" fmla="*/ 19 h 418"/>
                <a:gd name="T20" fmla="*/ 136 w 252"/>
                <a:gd name="T21" fmla="*/ 88 h 418"/>
                <a:gd name="T22" fmla="*/ 213 w 252"/>
                <a:gd name="T23" fmla="*/ 154 h 418"/>
                <a:gd name="T24" fmla="*/ 216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
            <p:cNvSpPr/>
            <p:nvPr/>
          </p:nvSpPr>
          <p:spPr bwMode="auto">
            <a:xfrm>
              <a:off x="3182938"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2" name="组合 31"/>
          <p:cNvGrpSpPr/>
          <p:nvPr/>
        </p:nvGrpSpPr>
        <p:grpSpPr>
          <a:xfrm>
            <a:off x="5867401" y="3326606"/>
            <a:ext cx="633413" cy="636588"/>
            <a:chOff x="5867401" y="3326606"/>
            <a:chExt cx="633413" cy="636588"/>
          </a:xfrm>
        </p:grpSpPr>
        <p:sp>
          <p:nvSpPr>
            <p:cNvPr id="33" name="Oval 12"/>
            <p:cNvSpPr>
              <a:spLocks noChangeArrowheads="1"/>
            </p:cNvSpPr>
            <p:nvPr/>
          </p:nvSpPr>
          <p:spPr bwMode="auto">
            <a:xfrm>
              <a:off x="5867401" y="3326606"/>
              <a:ext cx="633413" cy="636588"/>
            </a:xfrm>
            <a:prstGeom prst="ellipse">
              <a:avLst/>
            </a:prstGeom>
            <a:solidFill>
              <a:schemeClr val="bg2"/>
            </a:solidFill>
            <a:ln>
              <a:solidFill>
                <a:schemeClr val="accent2"/>
              </a:solidFill>
            </a:ln>
          </p:spPr>
          <p:txBody>
            <a:bodyPr vert="horz" wrap="square" lIns="91440" tIns="45720" rIns="91440" bIns="45720" numCol="1" anchor="t" anchorCtr="0" compatLnSpc="1"/>
            <a:lstStyle/>
            <a:p>
              <a:endParaRPr lang="zh-CN" altLang="en-US"/>
            </a:p>
          </p:txBody>
        </p:sp>
        <p:sp>
          <p:nvSpPr>
            <p:cNvPr id="34" name="Freeform 13"/>
            <p:cNvSpPr/>
            <p:nvPr/>
          </p:nvSpPr>
          <p:spPr bwMode="auto">
            <a:xfrm>
              <a:off x="6205539"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4"/>
            <p:cNvSpPr/>
            <p:nvPr/>
          </p:nvSpPr>
          <p:spPr bwMode="auto">
            <a:xfrm>
              <a:off x="6010276" y="3469481"/>
              <a:ext cx="206375" cy="342900"/>
            </a:xfrm>
            <a:custGeom>
              <a:avLst/>
              <a:gdLst>
                <a:gd name="T0" fmla="*/ 217 w 252"/>
                <a:gd name="T1" fmla="*/ 252 h 418"/>
                <a:gd name="T2" fmla="*/ 136 w 252"/>
                <a:gd name="T3" fmla="*/ 321 h 418"/>
                <a:gd name="T4" fmla="*/ 59 w 252"/>
                <a:gd name="T5" fmla="*/ 388 h 418"/>
                <a:gd name="T6" fmla="*/ 1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1" y="343"/>
                    <a:pt x="85" y="365"/>
                    <a:pt x="59" y="388"/>
                  </a:cubicBezTo>
                  <a:cubicBezTo>
                    <a:pt x="22" y="418"/>
                    <a:pt x="6" y="397"/>
                    <a:pt x="1" y="350"/>
                  </a:cubicBezTo>
                  <a:lnTo>
                    <a:pt x="35" y="321"/>
                  </a:lnTo>
                  <a:lnTo>
                    <a:pt x="115" y="252"/>
                  </a:lnTo>
                  <a:cubicBezTo>
                    <a:pt x="143" y="221"/>
                    <a:pt x="151" y="189"/>
                    <a:pt x="112" y="154"/>
                  </a:cubicBezTo>
                  <a:cubicBezTo>
                    <a:pt x="86" y="132"/>
                    <a:pt x="61"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6" name="组合 35"/>
          <p:cNvGrpSpPr/>
          <p:nvPr/>
        </p:nvGrpSpPr>
        <p:grpSpPr>
          <a:xfrm>
            <a:off x="8728076" y="3326606"/>
            <a:ext cx="633413" cy="636588"/>
            <a:chOff x="8728076" y="3326606"/>
            <a:chExt cx="633413" cy="636588"/>
          </a:xfrm>
        </p:grpSpPr>
        <p:sp>
          <p:nvSpPr>
            <p:cNvPr id="37" name="Oval 15"/>
            <p:cNvSpPr>
              <a:spLocks noChangeArrowheads="1"/>
            </p:cNvSpPr>
            <p:nvPr/>
          </p:nvSpPr>
          <p:spPr bwMode="auto">
            <a:xfrm>
              <a:off x="8728076" y="3326606"/>
              <a:ext cx="633413" cy="636588"/>
            </a:xfrm>
            <a:prstGeom prst="ellipse">
              <a:avLst/>
            </a:prstGeom>
            <a:solidFill>
              <a:schemeClr val="bg2"/>
            </a:solidFill>
            <a:ln>
              <a:solidFill>
                <a:schemeClr val="accent2"/>
              </a:solidFill>
            </a:ln>
          </p:spPr>
          <p:txBody>
            <a:bodyPr vert="horz" wrap="square" lIns="91440" tIns="45720" rIns="91440" bIns="45720" numCol="1" anchor="t" anchorCtr="0" compatLnSpc="1"/>
            <a:lstStyle/>
            <a:p>
              <a:endParaRPr lang="zh-CN" altLang="en-US"/>
            </a:p>
          </p:txBody>
        </p:sp>
        <p:sp>
          <p:nvSpPr>
            <p:cNvPr id="38" name="Freeform 16"/>
            <p:cNvSpPr/>
            <p:nvPr/>
          </p:nvSpPr>
          <p:spPr bwMode="auto">
            <a:xfrm>
              <a:off x="9066214" y="3469481"/>
              <a:ext cx="206375" cy="342900"/>
            </a:xfrm>
            <a:custGeom>
              <a:avLst/>
              <a:gdLst>
                <a:gd name="T0" fmla="*/ 217 w 252"/>
                <a:gd name="T1" fmla="*/ 252 h 418"/>
                <a:gd name="T2" fmla="*/ 136 w 252"/>
                <a:gd name="T3" fmla="*/ 321 h 418"/>
                <a:gd name="T4" fmla="*/ 59 w 252"/>
                <a:gd name="T5" fmla="*/ 388 h 418"/>
                <a:gd name="T6" fmla="*/ 0 w 252"/>
                <a:gd name="T7" fmla="*/ 350 h 418"/>
                <a:gd name="T8" fmla="*/ 34 w 252"/>
                <a:gd name="T9" fmla="*/ 321 h 418"/>
                <a:gd name="T10" fmla="*/ 115 w 252"/>
                <a:gd name="T11" fmla="*/ 252 h 418"/>
                <a:gd name="T12" fmla="*/ 112 w 252"/>
                <a:gd name="T13" fmla="*/ 154 h 418"/>
                <a:gd name="T14" fmla="*/ 34 w 252"/>
                <a:gd name="T15" fmla="*/ 88 h 418"/>
                <a:gd name="T16" fmla="*/ 0 w 252"/>
                <a:gd name="T17" fmla="*/ 58 h 418"/>
                <a:gd name="T18" fmla="*/ 56 w 252"/>
                <a:gd name="T19" fmla="*/ 19 h 418"/>
                <a:gd name="T20" fmla="*/ 136 w 252"/>
                <a:gd name="T21" fmla="*/ 88 h 418"/>
                <a:gd name="T22" fmla="*/ 213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4" y="365"/>
                    <a:pt x="59" y="388"/>
                  </a:cubicBezTo>
                  <a:cubicBezTo>
                    <a:pt x="21" y="418"/>
                    <a:pt x="6" y="397"/>
                    <a:pt x="0" y="350"/>
                  </a:cubicBezTo>
                  <a:lnTo>
                    <a:pt x="34" y="321"/>
                  </a:lnTo>
                  <a:lnTo>
                    <a:pt x="115" y="252"/>
                  </a:lnTo>
                  <a:cubicBezTo>
                    <a:pt x="143" y="221"/>
                    <a:pt x="150" y="189"/>
                    <a:pt x="112" y="154"/>
                  </a:cubicBezTo>
                  <a:cubicBezTo>
                    <a:pt x="86" y="132"/>
                    <a:pt x="60" y="110"/>
                    <a:pt x="34" y="88"/>
                  </a:cubicBezTo>
                  <a:lnTo>
                    <a:pt x="0" y="58"/>
                  </a:lnTo>
                  <a:cubicBezTo>
                    <a:pt x="4" y="4"/>
                    <a:pt x="25" y="0"/>
                    <a:pt x="56" y="19"/>
                  </a:cubicBezTo>
                  <a:lnTo>
                    <a:pt x="136" y="88"/>
                  </a:lnTo>
                  <a:cubicBezTo>
                    <a:pt x="162" y="110"/>
                    <a:pt x="188" y="132"/>
                    <a:pt x="213"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7"/>
            <p:cNvSpPr/>
            <p:nvPr/>
          </p:nvSpPr>
          <p:spPr bwMode="auto">
            <a:xfrm>
              <a:off x="8870951" y="3469481"/>
              <a:ext cx="206375" cy="342900"/>
            </a:xfrm>
            <a:custGeom>
              <a:avLst/>
              <a:gdLst>
                <a:gd name="T0" fmla="*/ 217 w 252"/>
                <a:gd name="T1" fmla="*/ 252 h 418"/>
                <a:gd name="T2" fmla="*/ 136 w 252"/>
                <a:gd name="T3" fmla="*/ 321 h 418"/>
                <a:gd name="T4" fmla="*/ 59 w 252"/>
                <a:gd name="T5" fmla="*/ 388 h 418"/>
                <a:gd name="T6" fmla="*/ 1 w 252"/>
                <a:gd name="T7" fmla="*/ 350 h 418"/>
                <a:gd name="T8" fmla="*/ 35 w 252"/>
                <a:gd name="T9" fmla="*/ 321 h 418"/>
                <a:gd name="T10" fmla="*/ 115 w 252"/>
                <a:gd name="T11" fmla="*/ 252 h 418"/>
                <a:gd name="T12" fmla="*/ 112 w 252"/>
                <a:gd name="T13" fmla="*/ 154 h 418"/>
                <a:gd name="T14" fmla="*/ 35 w 252"/>
                <a:gd name="T15" fmla="*/ 88 h 418"/>
                <a:gd name="T16" fmla="*/ 0 w 252"/>
                <a:gd name="T17" fmla="*/ 58 h 418"/>
                <a:gd name="T18" fmla="*/ 56 w 252"/>
                <a:gd name="T19" fmla="*/ 19 h 418"/>
                <a:gd name="T20" fmla="*/ 136 w 252"/>
                <a:gd name="T21" fmla="*/ 88 h 418"/>
                <a:gd name="T22" fmla="*/ 214 w 252"/>
                <a:gd name="T23" fmla="*/ 154 h 418"/>
                <a:gd name="T24" fmla="*/ 217 w 252"/>
                <a:gd name="T25" fmla="*/ 25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18">
                  <a:moveTo>
                    <a:pt x="217" y="252"/>
                  </a:moveTo>
                  <a:lnTo>
                    <a:pt x="136" y="321"/>
                  </a:lnTo>
                  <a:cubicBezTo>
                    <a:pt x="110" y="343"/>
                    <a:pt x="85" y="365"/>
                    <a:pt x="59" y="388"/>
                  </a:cubicBezTo>
                  <a:cubicBezTo>
                    <a:pt x="21" y="418"/>
                    <a:pt x="6" y="397"/>
                    <a:pt x="1" y="350"/>
                  </a:cubicBezTo>
                  <a:lnTo>
                    <a:pt x="35" y="321"/>
                  </a:lnTo>
                  <a:lnTo>
                    <a:pt x="115" y="252"/>
                  </a:lnTo>
                  <a:cubicBezTo>
                    <a:pt x="143" y="221"/>
                    <a:pt x="151"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1392304" y="1939131"/>
            <a:ext cx="1005403" cy="938213"/>
            <a:chOff x="1392304" y="1939131"/>
            <a:chExt cx="1005403" cy="938213"/>
          </a:xfrm>
        </p:grpSpPr>
        <p:sp>
          <p:nvSpPr>
            <p:cNvPr id="41" name="Oval 18"/>
            <p:cNvSpPr>
              <a:spLocks noChangeArrowheads="1"/>
            </p:cNvSpPr>
            <p:nvPr/>
          </p:nvSpPr>
          <p:spPr bwMode="auto">
            <a:xfrm>
              <a:off x="1454151" y="1939131"/>
              <a:ext cx="930275" cy="938213"/>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42" name="TextBox 41"/>
            <p:cNvSpPr txBox="1"/>
            <p:nvPr/>
          </p:nvSpPr>
          <p:spPr>
            <a:xfrm>
              <a:off x="1392304" y="2205764"/>
              <a:ext cx="1005403" cy="461665"/>
            </a:xfrm>
            <a:prstGeom prst="rect">
              <a:avLst/>
            </a:prstGeom>
            <a:noFill/>
          </p:spPr>
          <p:txBody>
            <a:bodyPr wrap="none" rtlCol="0">
              <a:spAutoFit/>
            </a:bodyPr>
            <a:lstStyle/>
            <a:p>
              <a:r>
                <a:rPr lang="en-US" altLang="zh-CN" sz="2400" b="1" dirty="0">
                  <a:latin typeface="+mn-ea"/>
                  <a:ea typeface="+mn-ea"/>
                </a:rPr>
                <a:t>18H2</a:t>
              </a:r>
              <a:endParaRPr lang="zh-CN" altLang="en-US" sz="2400" b="1" dirty="0">
                <a:latin typeface="+mn-ea"/>
                <a:ea typeface="+mn-ea"/>
              </a:endParaRPr>
            </a:p>
          </p:txBody>
        </p:sp>
      </p:grpSp>
      <p:sp>
        <p:nvSpPr>
          <p:cNvPr id="43" name="矩形 42"/>
          <p:cNvSpPr/>
          <p:nvPr/>
        </p:nvSpPr>
        <p:spPr>
          <a:xfrm>
            <a:off x="862611" y="2919179"/>
            <a:ext cx="2090066" cy="1200329"/>
          </a:xfrm>
          <a:prstGeom prst="rect">
            <a:avLst/>
          </a:prstGeom>
          <a:noFill/>
          <a:ln>
            <a:noFill/>
          </a:ln>
        </p:spPr>
        <p:txBody>
          <a:bodyPr wrap="square">
            <a:spAutoFit/>
          </a:bodyPr>
          <a:lstStyle/>
          <a:p>
            <a:pPr algn="just"/>
            <a:r>
              <a:rPr lang="en-US" altLang="zh-CN" dirty="0">
                <a:solidFill>
                  <a:schemeClr val="accent2"/>
                </a:solidFill>
                <a:latin typeface="微软雅黑" panose="020B0503020204020204" pitchFamily="34" charset="-122"/>
                <a:ea typeface="微软雅黑" panose="020B0503020204020204" pitchFamily="34" charset="-122"/>
              </a:rPr>
              <a:t>2018</a:t>
            </a:r>
            <a:r>
              <a:rPr lang="zh-CN" altLang="en-US" dirty="0">
                <a:solidFill>
                  <a:schemeClr val="accent2"/>
                </a:solidFill>
                <a:latin typeface="微软雅黑" panose="020B0503020204020204" pitchFamily="34" charset="-122"/>
                <a:ea typeface="微软雅黑" panose="020B0503020204020204" pitchFamily="34" charset="-122"/>
              </a:rPr>
              <a:t>年下半年完成基本产品的研发，核心团队组建，获得种子轮融资</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44" name="矩形 43"/>
          <p:cNvSpPr/>
          <p:nvPr/>
        </p:nvSpPr>
        <p:spPr>
          <a:xfrm>
            <a:off x="3701345" y="2919179"/>
            <a:ext cx="2090066" cy="2031325"/>
          </a:xfrm>
          <a:prstGeom prst="rect">
            <a:avLst/>
          </a:prstGeom>
          <a:noFill/>
          <a:ln>
            <a:noFill/>
          </a:ln>
        </p:spPr>
        <p:txBody>
          <a:bodyPr wrap="square">
            <a:spAutoFit/>
          </a:bodyPr>
          <a:lstStyle/>
          <a:p>
            <a:pPr algn="just"/>
            <a:r>
              <a:rPr lang="zh-CN" altLang="en-US" dirty="0">
                <a:solidFill>
                  <a:schemeClr val="accent2"/>
                </a:solidFill>
                <a:latin typeface="微软雅黑" panose="020B0503020204020204" pitchFamily="34" charset="-122"/>
                <a:ea typeface="微软雅黑" panose="020B0503020204020204" pitchFamily="34" charset="-122"/>
              </a:rPr>
              <a:t>四川省内以成都为中心，覆盖</a:t>
            </a:r>
            <a:r>
              <a:rPr lang="en-US" altLang="zh-CN" dirty="0">
                <a:solidFill>
                  <a:schemeClr val="accent2"/>
                </a:solidFill>
                <a:latin typeface="微软雅黑" panose="020B0503020204020204" pitchFamily="34" charset="-122"/>
                <a:ea typeface="微软雅黑" panose="020B0503020204020204" pitchFamily="34" charset="-122"/>
              </a:rPr>
              <a:t>3/4</a:t>
            </a:r>
            <a:r>
              <a:rPr lang="zh-CN" altLang="en-US" dirty="0">
                <a:solidFill>
                  <a:schemeClr val="accent2"/>
                </a:solidFill>
                <a:latin typeface="微软雅黑" panose="020B0503020204020204" pitchFamily="34" charset="-122"/>
                <a:ea typeface="微软雅黑" panose="020B0503020204020204" pitchFamily="34" charset="-122"/>
              </a:rPr>
              <a:t>线城市，上线</a:t>
            </a:r>
            <a:r>
              <a:rPr lang="en-US" altLang="zh-CN" dirty="0">
                <a:solidFill>
                  <a:schemeClr val="accent2"/>
                </a:solidFill>
                <a:latin typeface="微软雅黑" panose="020B0503020204020204" pitchFamily="34" charset="-122"/>
                <a:ea typeface="微软雅黑" panose="020B0503020204020204" pitchFamily="34" charset="-122"/>
              </a:rPr>
              <a:t>20</a:t>
            </a:r>
            <a:r>
              <a:rPr lang="zh-CN" altLang="en-US" dirty="0">
                <a:solidFill>
                  <a:schemeClr val="accent2"/>
                </a:solidFill>
                <a:latin typeface="微软雅黑" panose="020B0503020204020204" pitchFamily="34" charset="-122"/>
                <a:ea typeface="微软雅黑" panose="020B0503020204020204" pitchFamily="34" charset="-122"/>
              </a:rPr>
              <a:t>门免费课程，</a:t>
            </a:r>
            <a:r>
              <a:rPr lang="en-US" altLang="zh-CN" dirty="0">
                <a:solidFill>
                  <a:schemeClr val="accent2"/>
                </a:solidFill>
                <a:latin typeface="微软雅黑" panose="020B0503020204020204" pitchFamily="34" charset="-122"/>
                <a:ea typeface="微软雅黑" panose="020B0503020204020204" pitchFamily="34" charset="-122"/>
              </a:rPr>
              <a:t>10</a:t>
            </a:r>
            <a:r>
              <a:rPr lang="zh-CN" altLang="en-US" dirty="0">
                <a:solidFill>
                  <a:schemeClr val="accent2"/>
                </a:solidFill>
                <a:latin typeface="微软雅黑" panose="020B0503020204020204" pitchFamily="34" charset="-122"/>
                <a:ea typeface="微软雅黑" panose="020B0503020204020204" pitchFamily="34" charset="-122"/>
              </a:rPr>
              <a:t>门付费课程，完成</a:t>
            </a:r>
            <a:r>
              <a:rPr lang="en-US" altLang="zh-CN" dirty="0">
                <a:solidFill>
                  <a:schemeClr val="accent2"/>
                </a:solidFill>
                <a:latin typeface="微软雅黑" panose="020B0503020204020204" pitchFamily="34" charset="-122"/>
                <a:ea typeface="微软雅黑" panose="020B0503020204020204" pitchFamily="34" charset="-122"/>
              </a:rPr>
              <a:t>100</a:t>
            </a:r>
            <a:r>
              <a:rPr lang="zh-CN" altLang="en-US" dirty="0">
                <a:solidFill>
                  <a:schemeClr val="accent2"/>
                </a:solidFill>
                <a:latin typeface="微软雅黑" panose="020B0503020204020204" pitchFamily="34" charset="-122"/>
                <a:ea typeface="微软雅黑" panose="020B0503020204020204" pitchFamily="34" charset="-122"/>
              </a:rPr>
              <a:t>万收入，获得天使轮融资</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45" name="矩形 44"/>
          <p:cNvSpPr/>
          <p:nvPr/>
        </p:nvSpPr>
        <p:spPr>
          <a:xfrm>
            <a:off x="6580661" y="2919179"/>
            <a:ext cx="2117847" cy="1200329"/>
          </a:xfrm>
          <a:prstGeom prst="rect">
            <a:avLst/>
          </a:prstGeom>
          <a:noFill/>
          <a:ln>
            <a:noFill/>
          </a:ln>
        </p:spPr>
        <p:txBody>
          <a:bodyPr wrap="square">
            <a:spAutoFit/>
          </a:bodyPr>
          <a:lstStyle/>
          <a:p>
            <a:pPr algn="just"/>
            <a:r>
              <a:rPr lang="zh-CN" altLang="en-US" dirty="0">
                <a:solidFill>
                  <a:schemeClr val="accent2"/>
                </a:solidFill>
                <a:latin typeface="微软雅黑" panose="020B0503020204020204" pitchFamily="34" charset="-122"/>
                <a:ea typeface="微软雅黑" panose="020B0503020204020204" pitchFamily="34" charset="-122"/>
              </a:rPr>
              <a:t>全国范围内推广，课程质量和数量得到大幅提升，全年完成</a:t>
            </a:r>
            <a:r>
              <a:rPr lang="en-US" altLang="zh-CN" dirty="0">
                <a:solidFill>
                  <a:schemeClr val="accent2"/>
                </a:solidFill>
                <a:latin typeface="微软雅黑" panose="020B0503020204020204" pitchFamily="34" charset="-122"/>
                <a:ea typeface="微软雅黑" panose="020B0503020204020204" pitchFamily="34" charset="-122"/>
              </a:rPr>
              <a:t>500</a:t>
            </a:r>
            <a:r>
              <a:rPr lang="zh-CN" altLang="en-US" dirty="0">
                <a:solidFill>
                  <a:schemeClr val="accent2"/>
                </a:solidFill>
                <a:latin typeface="微软雅黑" panose="020B0503020204020204" pitchFamily="34" charset="-122"/>
                <a:ea typeface="微软雅黑" panose="020B0503020204020204" pitchFamily="34" charset="-122"/>
              </a:rPr>
              <a:t>万收入。</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46" name="矩形 45"/>
          <p:cNvSpPr/>
          <p:nvPr/>
        </p:nvSpPr>
        <p:spPr>
          <a:xfrm>
            <a:off x="9487995" y="2919179"/>
            <a:ext cx="2090066" cy="1200329"/>
          </a:xfrm>
          <a:prstGeom prst="rect">
            <a:avLst/>
          </a:prstGeom>
          <a:noFill/>
          <a:ln>
            <a:noFill/>
          </a:ln>
        </p:spPr>
        <p:txBody>
          <a:bodyPr wrap="square">
            <a:spAutoFit/>
          </a:bodyPr>
          <a:lstStyle/>
          <a:p>
            <a:pPr algn="just"/>
            <a:r>
              <a:rPr lang="zh-CN" altLang="en-US" dirty="0">
                <a:solidFill>
                  <a:schemeClr val="accent2"/>
                </a:solidFill>
                <a:latin typeface="微软雅黑" panose="020B0503020204020204" pitchFamily="34" charset="-122"/>
                <a:ea typeface="微软雅黑" panose="020B0503020204020204" pitchFamily="34" charset="-122"/>
              </a:rPr>
              <a:t>初步打造生态，吸引非官方人员参与课程设计，全年挑战</a:t>
            </a:r>
            <a:r>
              <a:rPr lang="en-US" altLang="zh-CN" dirty="0">
                <a:solidFill>
                  <a:schemeClr val="accent2"/>
                </a:solidFill>
                <a:latin typeface="微软雅黑" panose="020B0503020204020204" pitchFamily="34" charset="-122"/>
                <a:ea typeface="微软雅黑" panose="020B0503020204020204" pitchFamily="34" charset="-122"/>
              </a:rPr>
              <a:t>1000</a:t>
            </a:r>
            <a:r>
              <a:rPr lang="zh-CN" altLang="en-US" dirty="0">
                <a:solidFill>
                  <a:schemeClr val="accent2"/>
                </a:solidFill>
                <a:latin typeface="微软雅黑" panose="020B0503020204020204" pitchFamily="34" charset="-122"/>
                <a:ea typeface="微软雅黑" panose="020B0503020204020204" pitchFamily="34" charset="-122"/>
              </a:rPr>
              <a:t>万收入。</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48" name="Oval 19"/>
          <p:cNvSpPr>
            <a:spLocks noChangeArrowheads="1"/>
          </p:cNvSpPr>
          <p:nvPr/>
        </p:nvSpPr>
        <p:spPr bwMode="auto">
          <a:xfrm>
            <a:off x="4300538" y="1939131"/>
            <a:ext cx="930275" cy="938213"/>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51" name="Oval 20"/>
          <p:cNvSpPr>
            <a:spLocks noChangeArrowheads="1"/>
          </p:cNvSpPr>
          <p:nvPr/>
        </p:nvSpPr>
        <p:spPr bwMode="auto">
          <a:xfrm>
            <a:off x="7145339" y="1939131"/>
            <a:ext cx="931863" cy="938213"/>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54" name="Oval 21"/>
          <p:cNvSpPr>
            <a:spLocks noChangeArrowheads="1"/>
          </p:cNvSpPr>
          <p:nvPr/>
        </p:nvSpPr>
        <p:spPr bwMode="auto">
          <a:xfrm>
            <a:off x="9991726" y="1939131"/>
            <a:ext cx="931863" cy="938213"/>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58" name="TextBox 41"/>
          <p:cNvSpPr txBox="1"/>
          <p:nvPr/>
        </p:nvSpPr>
        <p:spPr>
          <a:xfrm>
            <a:off x="4262973" y="2205763"/>
            <a:ext cx="1005403" cy="461665"/>
          </a:xfrm>
          <a:prstGeom prst="rect">
            <a:avLst/>
          </a:prstGeom>
          <a:noFill/>
        </p:spPr>
        <p:txBody>
          <a:bodyPr wrap="none" rtlCol="0">
            <a:spAutoFit/>
          </a:bodyPr>
          <a:lstStyle/>
          <a:p>
            <a:r>
              <a:rPr lang="en-US" altLang="zh-CN" sz="2400" b="1" dirty="0">
                <a:latin typeface="+mn-ea"/>
                <a:ea typeface="+mn-ea"/>
              </a:rPr>
              <a:t>19H1</a:t>
            </a:r>
            <a:endParaRPr lang="zh-CN" altLang="en-US" sz="2400" b="1" dirty="0">
              <a:latin typeface="+mn-ea"/>
              <a:ea typeface="+mn-ea"/>
            </a:endParaRPr>
          </a:p>
        </p:txBody>
      </p:sp>
      <p:sp>
        <p:nvSpPr>
          <p:cNvPr id="59" name="TextBox 41"/>
          <p:cNvSpPr txBox="1"/>
          <p:nvPr/>
        </p:nvSpPr>
        <p:spPr>
          <a:xfrm>
            <a:off x="7108568" y="2177404"/>
            <a:ext cx="1005403" cy="461665"/>
          </a:xfrm>
          <a:prstGeom prst="rect">
            <a:avLst/>
          </a:prstGeom>
          <a:noFill/>
        </p:spPr>
        <p:txBody>
          <a:bodyPr wrap="none" rtlCol="0">
            <a:spAutoFit/>
          </a:bodyPr>
          <a:lstStyle/>
          <a:p>
            <a:r>
              <a:rPr lang="en-US" altLang="zh-CN" sz="2400" b="1" dirty="0">
                <a:latin typeface="+mn-ea"/>
                <a:ea typeface="+mn-ea"/>
              </a:rPr>
              <a:t>19H2</a:t>
            </a:r>
            <a:endParaRPr lang="zh-CN" altLang="en-US" sz="2400" b="1" dirty="0">
              <a:latin typeface="+mn-ea"/>
              <a:ea typeface="+mn-ea"/>
            </a:endParaRPr>
          </a:p>
        </p:txBody>
      </p:sp>
      <p:sp>
        <p:nvSpPr>
          <p:cNvPr id="60" name="TextBox 41"/>
          <p:cNvSpPr txBox="1"/>
          <p:nvPr/>
        </p:nvSpPr>
        <p:spPr>
          <a:xfrm>
            <a:off x="9954162" y="2177403"/>
            <a:ext cx="1005403" cy="461665"/>
          </a:xfrm>
          <a:prstGeom prst="rect">
            <a:avLst/>
          </a:prstGeom>
          <a:noFill/>
        </p:spPr>
        <p:txBody>
          <a:bodyPr wrap="none" rtlCol="0">
            <a:spAutoFit/>
          </a:bodyPr>
          <a:lstStyle/>
          <a:p>
            <a:r>
              <a:rPr lang="en-US" altLang="zh-CN" sz="2400" b="1" dirty="0">
                <a:latin typeface="+mn-ea"/>
                <a:ea typeface="+mn-ea"/>
              </a:rPr>
              <a:t>20H1</a:t>
            </a:r>
            <a:endParaRPr lang="zh-CN" altLang="en-US" sz="2400" b="1"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4.4 </a:t>
            </a:r>
            <a:r>
              <a:rPr lang="zh-CN" altLang="en-US" sz="2800" dirty="0">
                <a:solidFill>
                  <a:schemeClr val="accent2"/>
                </a:solidFill>
                <a:latin typeface="微软雅黑" panose="020B0503020204020204" pitchFamily="34" charset="-122"/>
                <a:ea typeface="微软雅黑" panose="020B0503020204020204" pitchFamily="34" charset="-122"/>
              </a:rPr>
              <a:t>产品开发计划</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37" name="Freeform 14"/>
          <p:cNvSpPr/>
          <p:nvPr/>
        </p:nvSpPr>
        <p:spPr bwMode="auto">
          <a:xfrm>
            <a:off x="1806003" y="2382501"/>
            <a:ext cx="298450" cy="344488"/>
          </a:xfrm>
          <a:custGeom>
            <a:avLst/>
            <a:gdLst>
              <a:gd name="T0" fmla="*/ 0 w 336"/>
              <a:gd name="T1" fmla="*/ 194 h 388"/>
              <a:gd name="T2" fmla="*/ 168 w 336"/>
              <a:gd name="T3" fmla="*/ 97 h 388"/>
              <a:gd name="T4" fmla="*/ 336 w 336"/>
              <a:gd name="T5" fmla="*/ 0 h 388"/>
              <a:gd name="T6" fmla="*/ 336 w 336"/>
              <a:gd name="T7" fmla="*/ 194 h 388"/>
              <a:gd name="T8" fmla="*/ 336 w 336"/>
              <a:gd name="T9" fmla="*/ 388 h 388"/>
              <a:gd name="T10" fmla="*/ 168 w 336"/>
              <a:gd name="T11" fmla="*/ 291 h 388"/>
              <a:gd name="T12" fmla="*/ 0 w 336"/>
              <a:gd name="T13" fmla="*/ 194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0" y="194"/>
                </a:moveTo>
                <a:lnTo>
                  <a:pt x="168" y="97"/>
                </a:lnTo>
                <a:lnTo>
                  <a:pt x="336" y="0"/>
                </a:lnTo>
                <a:lnTo>
                  <a:pt x="336" y="194"/>
                </a:lnTo>
                <a:lnTo>
                  <a:pt x="336" y="388"/>
                </a:lnTo>
                <a:lnTo>
                  <a:pt x="168" y="291"/>
                </a:lnTo>
                <a:lnTo>
                  <a:pt x="0" y="194"/>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38" name="Freeform 15"/>
          <p:cNvSpPr/>
          <p:nvPr/>
        </p:nvSpPr>
        <p:spPr bwMode="auto">
          <a:xfrm>
            <a:off x="2015553" y="3044489"/>
            <a:ext cx="344488" cy="298450"/>
          </a:xfrm>
          <a:custGeom>
            <a:avLst/>
            <a:gdLst>
              <a:gd name="T0" fmla="*/ 0 w 388"/>
              <a:gd name="T1" fmla="*/ 336 h 336"/>
              <a:gd name="T2" fmla="*/ 97 w 388"/>
              <a:gd name="T3" fmla="*/ 168 h 336"/>
              <a:gd name="T4" fmla="*/ 194 w 388"/>
              <a:gd name="T5" fmla="*/ 0 h 336"/>
              <a:gd name="T6" fmla="*/ 291 w 388"/>
              <a:gd name="T7" fmla="*/ 168 h 336"/>
              <a:gd name="T8" fmla="*/ 388 w 388"/>
              <a:gd name="T9" fmla="*/ 336 h 336"/>
              <a:gd name="T10" fmla="*/ 194 w 388"/>
              <a:gd name="T11" fmla="*/ 336 h 336"/>
              <a:gd name="T12" fmla="*/ 0 w 388"/>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388" h="336">
                <a:moveTo>
                  <a:pt x="0" y="336"/>
                </a:moveTo>
                <a:lnTo>
                  <a:pt x="97" y="168"/>
                </a:lnTo>
                <a:lnTo>
                  <a:pt x="194" y="0"/>
                </a:lnTo>
                <a:lnTo>
                  <a:pt x="291" y="168"/>
                </a:lnTo>
                <a:lnTo>
                  <a:pt x="388" y="336"/>
                </a:lnTo>
                <a:lnTo>
                  <a:pt x="194" y="336"/>
                </a:lnTo>
                <a:lnTo>
                  <a:pt x="0" y="336"/>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39" name="Freeform 16"/>
          <p:cNvSpPr/>
          <p:nvPr/>
        </p:nvSpPr>
        <p:spPr bwMode="auto">
          <a:xfrm>
            <a:off x="2501328" y="3525501"/>
            <a:ext cx="298450" cy="344488"/>
          </a:xfrm>
          <a:custGeom>
            <a:avLst/>
            <a:gdLst>
              <a:gd name="T0" fmla="*/ 0 w 336"/>
              <a:gd name="T1" fmla="*/ 388 h 388"/>
              <a:gd name="T2" fmla="*/ 0 w 336"/>
              <a:gd name="T3" fmla="*/ 194 h 388"/>
              <a:gd name="T4" fmla="*/ 0 w 336"/>
              <a:gd name="T5" fmla="*/ 0 h 388"/>
              <a:gd name="T6" fmla="*/ 168 w 336"/>
              <a:gd name="T7" fmla="*/ 97 h 388"/>
              <a:gd name="T8" fmla="*/ 336 w 336"/>
              <a:gd name="T9" fmla="*/ 194 h 388"/>
              <a:gd name="T10" fmla="*/ 168 w 336"/>
              <a:gd name="T11" fmla="*/ 291 h 388"/>
              <a:gd name="T12" fmla="*/ 0 w 336"/>
              <a:gd name="T13" fmla="*/ 388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0" y="388"/>
                </a:moveTo>
                <a:lnTo>
                  <a:pt x="0" y="194"/>
                </a:lnTo>
                <a:lnTo>
                  <a:pt x="0" y="0"/>
                </a:lnTo>
                <a:lnTo>
                  <a:pt x="168" y="97"/>
                </a:lnTo>
                <a:lnTo>
                  <a:pt x="336" y="194"/>
                </a:lnTo>
                <a:lnTo>
                  <a:pt x="168" y="291"/>
                </a:lnTo>
                <a:lnTo>
                  <a:pt x="0" y="388"/>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40" name="Freeform 17"/>
          <p:cNvSpPr/>
          <p:nvPr/>
        </p:nvSpPr>
        <p:spPr bwMode="auto">
          <a:xfrm>
            <a:off x="3099816" y="3781089"/>
            <a:ext cx="344488" cy="298450"/>
          </a:xfrm>
          <a:custGeom>
            <a:avLst/>
            <a:gdLst>
              <a:gd name="T0" fmla="*/ 194 w 388"/>
              <a:gd name="T1" fmla="*/ 336 h 336"/>
              <a:gd name="T2" fmla="*/ 97 w 388"/>
              <a:gd name="T3" fmla="*/ 168 h 336"/>
              <a:gd name="T4" fmla="*/ 0 w 388"/>
              <a:gd name="T5" fmla="*/ 0 h 336"/>
              <a:gd name="T6" fmla="*/ 194 w 388"/>
              <a:gd name="T7" fmla="*/ 0 h 336"/>
              <a:gd name="T8" fmla="*/ 388 w 388"/>
              <a:gd name="T9" fmla="*/ 0 h 336"/>
              <a:gd name="T10" fmla="*/ 291 w 388"/>
              <a:gd name="T11" fmla="*/ 168 h 336"/>
              <a:gd name="T12" fmla="*/ 194 w 388"/>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388" h="336">
                <a:moveTo>
                  <a:pt x="194" y="336"/>
                </a:moveTo>
                <a:lnTo>
                  <a:pt x="97" y="168"/>
                </a:lnTo>
                <a:lnTo>
                  <a:pt x="0" y="0"/>
                </a:lnTo>
                <a:lnTo>
                  <a:pt x="194" y="0"/>
                </a:lnTo>
                <a:lnTo>
                  <a:pt x="388" y="0"/>
                </a:lnTo>
                <a:lnTo>
                  <a:pt x="291" y="168"/>
                </a:lnTo>
                <a:lnTo>
                  <a:pt x="194" y="336"/>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41" name="Freeform 18"/>
          <p:cNvSpPr/>
          <p:nvPr/>
        </p:nvSpPr>
        <p:spPr bwMode="auto">
          <a:xfrm>
            <a:off x="3774503" y="3539789"/>
            <a:ext cx="298450" cy="344488"/>
          </a:xfrm>
          <a:custGeom>
            <a:avLst/>
            <a:gdLst>
              <a:gd name="T0" fmla="*/ 336 w 336"/>
              <a:gd name="T1" fmla="*/ 388 h 388"/>
              <a:gd name="T2" fmla="*/ 168 w 336"/>
              <a:gd name="T3" fmla="*/ 291 h 388"/>
              <a:gd name="T4" fmla="*/ 0 w 336"/>
              <a:gd name="T5" fmla="*/ 194 h 388"/>
              <a:gd name="T6" fmla="*/ 168 w 336"/>
              <a:gd name="T7" fmla="*/ 97 h 388"/>
              <a:gd name="T8" fmla="*/ 336 w 336"/>
              <a:gd name="T9" fmla="*/ 0 h 388"/>
              <a:gd name="T10" fmla="*/ 336 w 336"/>
              <a:gd name="T11" fmla="*/ 194 h 388"/>
              <a:gd name="T12" fmla="*/ 336 w 336"/>
              <a:gd name="T13" fmla="*/ 388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336" y="388"/>
                </a:moveTo>
                <a:lnTo>
                  <a:pt x="168" y="291"/>
                </a:lnTo>
                <a:lnTo>
                  <a:pt x="0" y="194"/>
                </a:lnTo>
                <a:lnTo>
                  <a:pt x="168" y="97"/>
                </a:lnTo>
                <a:lnTo>
                  <a:pt x="336" y="0"/>
                </a:lnTo>
                <a:lnTo>
                  <a:pt x="336" y="194"/>
                </a:lnTo>
                <a:lnTo>
                  <a:pt x="336" y="388"/>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42" name="Freeform 19"/>
          <p:cNvSpPr/>
          <p:nvPr/>
        </p:nvSpPr>
        <p:spPr bwMode="auto">
          <a:xfrm>
            <a:off x="4260278" y="3036551"/>
            <a:ext cx="344488" cy="298450"/>
          </a:xfrm>
          <a:custGeom>
            <a:avLst/>
            <a:gdLst>
              <a:gd name="T0" fmla="*/ 388 w 388"/>
              <a:gd name="T1" fmla="*/ 336 h 336"/>
              <a:gd name="T2" fmla="*/ 194 w 388"/>
              <a:gd name="T3" fmla="*/ 336 h 336"/>
              <a:gd name="T4" fmla="*/ 0 w 388"/>
              <a:gd name="T5" fmla="*/ 336 h 336"/>
              <a:gd name="T6" fmla="*/ 97 w 388"/>
              <a:gd name="T7" fmla="*/ 168 h 336"/>
              <a:gd name="T8" fmla="*/ 194 w 388"/>
              <a:gd name="T9" fmla="*/ 0 h 336"/>
              <a:gd name="T10" fmla="*/ 291 w 388"/>
              <a:gd name="T11" fmla="*/ 168 h 336"/>
              <a:gd name="T12" fmla="*/ 388 w 388"/>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388" h="336">
                <a:moveTo>
                  <a:pt x="388" y="336"/>
                </a:moveTo>
                <a:lnTo>
                  <a:pt x="194" y="336"/>
                </a:lnTo>
                <a:lnTo>
                  <a:pt x="0" y="336"/>
                </a:lnTo>
                <a:lnTo>
                  <a:pt x="97" y="168"/>
                </a:lnTo>
                <a:lnTo>
                  <a:pt x="194" y="0"/>
                </a:lnTo>
                <a:lnTo>
                  <a:pt x="291" y="168"/>
                </a:lnTo>
                <a:lnTo>
                  <a:pt x="388" y="336"/>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43" name="Freeform 20"/>
          <p:cNvSpPr/>
          <p:nvPr/>
        </p:nvSpPr>
        <p:spPr bwMode="auto">
          <a:xfrm>
            <a:off x="4509516" y="2379326"/>
            <a:ext cx="298450" cy="344488"/>
          </a:xfrm>
          <a:custGeom>
            <a:avLst/>
            <a:gdLst>
              <a:gd name="T0" fmla="*/ 336 w 336"/>
              <a:gd name="T1" fmla="*/ 194 h 388"/>
              <a:gd name="T2" fmla="*/ 168 w 336"/>
              <a:gd name="T3" fmla="*/ 291 h 388"/>
              <a:gd name="T4" fmla="*/ 0 w 336"/>
              <a:gd name="T5" fmla="*/ 388 h 388"/>
              <a:gd name="T6" fmla="*/ 0 w 336"/>
              <a:gd name="T7" fmla="*/ 194 h 388"/>
              <a:gd name="T8" fmla="*/ 0 w 336"/>
              <a:gd name="T9" fmla="*/ 0 h 388"/>
              <a:gd name="T10" fmla="*/ 168 w 336"/>
              <a:gd name="T11" fmla="*/ 97 h 388"/>
              <a:gd name="T12" fmla="*/ 336 w 336"/>
              <a:gd name="T13" fmla="*/ 194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336" y="194"/>
                </a:moveTo>
                <a:lnTo>
                  <a:pt x="168" y="291"/>
                </a:lnTo>
                <a:lnTo>
                  <a:pt x="0" y="388"/>
                </a:lnTo>
                <a:lnTo>
                  <a:pt x="0" y="194"/>
                </a:lnTo>
                <a:lnTo>
                  <a:pt x="0" y="0"/>
                </a:lnTo>
                <a:lnTo>
                  <a:pt x="168" y="97"/>
                </a:lnTo>
                <a:lnTo>
                  <a:pt x="336" y="194"/>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grpSp>
        <p:nvGrpSpPr>
          <p:cNvPr id="44" name="组合 43"/>
          <p:cNvGrpSpPr/>
          <p:nvPr/>
        </p:nvGrpSpPr>
        <p:grpSpPr>
          <a:xfrm>
            <a:off x="2253678" y="1534776"/>
            <a:ext cx="2058988" cy="2060575"/>
            <a:chOff x="1990725" y="836613"/>
            <a:chExt cx="2058988" cy="2060575"/>
          </a:xfrm>
        </p:grpSpPr>
        <p:sp>
          <p:nvSpPr>
            <p:cNvPr id="45" name="Oval 6"/>
            <p:cNvSpPr>
              <a:spLocks noChangeArrowheads="1"/>
            </p:cNvSpPr>
            <p:nvPr/>
          </p:nvSpPr>
          <p:spPr bwMode="auto">
            <a:xfrm>
              <a:off x="1990725" y="836613"/>
              <a:ext cx="2058988" cy="2060575"/>
            </a:xfrm>
            <a:prstGeom prst="ellipse">
              <a:avLst/>
            </a:prstGeom>
            <a:solidFill>
              <a:schemeClr val="tx1"/>
            </a:solidFill>
            <a:ln w="10" cap="flat">
              <a:noFill/>
              <a:prstDash val="solid"/>
              <a:miter lim="800000"/>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46" name="TextBox 45"/>
            <p:cNvSpPr txBox="1"/>
            <p:nvPr/>
          </p:nvSpPr>
          <p:spPr>
            <a:xfrm>
              <a:off x="2262958" y="1625541"/>
              <a:ext cx="1492298" cy="400110"/>
            </a:xfrm>
            <a:prstGeom prst="rect">
              <a:avLst/>
            </a:prstGeom>
            <a:noFill/>
          </p:spPr>
          <p:txBody>
            <a:bodyPr wrap="square" rtlCol="0">
              <a:spAutoFit/>
            </a:bodyPr>
            <a:lstStyle/>
            <a:p>
              <a:pPr algn="ctr"/>
              <a:r>
                <a:rPr lang="zh-CN" altLang="en-US" sz="2000" dirty="0">
                  <a:solidFill>
                    <a:schemeClr val="accent2"/>
                  </a:solidFill>
                  <a:latin typeface="+mn-ea"/>
                  <a:ea typeface="+mn-ea"/>
                </a:rPr>
                <a:t>核心系统</a:t>
              </a:r>
              <a:endParaRPr lang="zh-CN" altLang="en-US" sz="2000" dirty="0">
                <a:solidFill>
                  <a:schemeClr val="accent2"/>
                </a:solidFill>
                <a:latin typeface="+mn-ea"/>
                <a:ea typeface="+mn-ea"/>
              </a:endParaRPr>
            </a:p>
          </p:txBody>
        </p:sp>
      </p:grpSp>
      <p:grpSp>
        <p:nvGrpSpPr>
          <p:cNvPr id="47" name="组合 46"/>
          <p:cNvGrpSpPr/>
          <p:nvPr/>
        </p:nvGrpSpPr>
        <p:grpSpPr>
          <a:xfrm>
            <a:off x="4863528" y="2122151"/>
            <a:ext cx="981075" cy="979488"/>
            <a:chOff x="4600575" y="1423988"/>
            <a:chExt cx="981075" cy="979488"/>
          </a:xfrm>
        </p:grpSpPr>
        <p:sp>
          <p:nvSpPr>
            <p:cNvPr id="48" name="Freeform 7"/>
            <p:cNvSpPr/>
            <p:nvPr/>
          </p:nvSpPr>
          <p:spPr bwMode="auto">
            <a:xfrm>
              <a:off x="4600575" y="1423988"/>
              <a:ext cx="981075" cy="979488"/>
            </a:xfrm>
            <a:custGeom>
              <a:avLst/>
              <a:gdLst>
                <a:gd name="T0" fmla="*/ 429 w 1106"/>
                <a:gd name="T1" fmla="*/ 68 h 1105"/>
                <a:gd name="T2" fmla="*/ 1038 w 1106"/>
                <a:gd name="T3" fmla="*/ 429 h 1105"/>
                <a:gd name="T4" fmla="*/ 677 w 1106"/>
                <a:gd name="T5" fmla="*/ 1037 h 1105"/>
                <a:gd name="T6" fmla="*/ 69 w 1106"/>
                <a:gd name="T7" fmla="*/ 677 h 1105"/>
                <a:gd name="T8" fmla="*/ 429 w 1106"/>
                <a:gd name="T9" fmla="*/ 68 h 1105"/>
              </a:gdLst>
              <a:ahLst/>
              <a:cxnLst>
                <a:cxn ang="0">
                  <a:pos x="T0" y="T1"/>
                </a:cxn>
                <a:cxn ang="0">
                  <a:pos x="T2" y="T3"/>
                </a:cxn>
                <a:cxn ang="0">
                  <a:pos x="T4" y="T5"/>
                </a:cxn>
                <a:cxn ang="0">
                  <a:pos x="T6" y="T7"/>
                </a:cxn>
                <a:cxn ang="0">
                  <a:pos x="T8" y="T9"/>
                </a:cxn>
              </a:cxnLst>
              <a:rect l="0" t="0" r="r" b="b"/>
              <a:pathLst>
                <a:path w="1106" h="1105">
                  <a:moveTo>
                    <a:pt x="429" y="68"/>
                  </a:moveTo>
                  <a:cubicBezTo>
                    <a:pt x="697" y="0"/>
                    <a:pt x="969" y="161"/>
                    <a:pt x="1038" y="429"/>
                  </a:cubicBezTo>
                  <a:cubicBezTo>
                    <a:pt x="1106" y="696"/>
                    <a:pt x="945" y="968"/>
                    <a:pt x="677" y="1037"/>
                  </a:cubicBezTo>
                  <a:cubicBezTo>
                    <a:pt x="410" y="1105"/>
                    <a:pt x="137" y="944"/>
                    <a:pt x="69" y="677"/>
                  </a:cubicBezTo>
                  <a:cubicBezTo>
                    <a:pt x="0" y="409"/>
                    <a:pt x="162" y="137"/>
                    <a:pt x="429" y="6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49" name="TextBox 48"/>
            <p:cNvSpPr txBox="1"/>
            <p:nvPr/>
          </p:nvSpPr>
          <p:spPr>
            <a:xfrm>
              <a:off x="4680228" y="1570552"/>
              <a:ext cx="773141" cy="646331"/>
            </a:xfrm>
            <a:prstGeom prst="rect">
              <a:avLst/>
            </a:prstGeom>
            <a:noFill/>
          </p:spPr>
          <p:txBody>
            <a:bodyPr wrap="square" rtlCol="0">
              <a:spAutoFit/>
            </a:bodyPr>
            <a:lstStyle/>
            <a:p>
              <a:pPr algn="ctr"/>
              <a:r>
                <a:rPr lang="zh-CN" altLang="en-US" dirty="0">
                  <a:solidFill>
                    <a:schemeClr val="accent2"/>
                  </a:solidFill>
                  <a:latin typeface="+mn-ea"/>
                  <a:ea typeface="+mn-ea"/>
                </a:rPr>
                <a:t>评价系统</a:t>
              </a:r>
              <a:endParaRPr lang="zh-CN" altLang="en-US" dirty="0">
                <a:solidFill>
                  <a:schemeClr val="accent2"/>
                </a:solidFill>
                <a:latin typeface="+mn-ea"/>
                <a:ea typeface="+mn-ea"/>
              </a:endParaRPr>
            </a:p>
          </p:txBody>
        </p:sp>
      </p:grpSp>
      <p:grpSp>
        <p:nvGrpSpPr>
          <p:cNvPr id="50" name="组合 49"/>
          <p:cNvGrpSpPr/>
          <p:nvPr/>
        </p:nvGrpSpPr>
        <p:grpSpPr>
          <a:xfrm>
            <a:off x="4571428" y="3150851"/>
            <a:ext cx="987425" cy="987425"/>
            <a:chOff x="4308475" y="2452688"/>
            <a:chExt cx="987425" cy="987425"/>
          </a:xfrm>
        </p:grpSpPr>
        <p:sp>
          <p:nvSpPr>
            <p:cNvPr id="51" name="Freeform 8"/>
            <p:cNvSpPr/>
            <p:nvPr/>
          </p:nvSpPr>
          <p:spPr bwMode="auto">
            <a:xfrm>
              <a:off x="4308475" y="2452688"/>
              <a:ext cx="987425" cy="987425"/>
            </a:xfrm>
            <a:custGeom>
              <a:avLst/>
              <a:gdLst>
                <a:gd name="T0" fmla="*/ 691 w 1112"/>
                <a:gd name="T1" fmla="*/ 75 h 1112"/>
                <a:gd name="T2" fmla="*/ 1037 w 1112"/>
                <a:gd name="T3" fmla="*/ 691 h 1112"/>
                <a:gd name="T4" fmla="*/ 421 w 1112"/>
                <a:gd name="T5" fmla="*/ 1038 h 1112"/>
                <a:gd name="T6" fmla="*/ 74 w 1112"/>
                <a:gd name="T7" fmla="*/ 421 h 1112"/>
                <a:gd name="T8" fmla="*/ 691 w 1112"/>
                <a:gd name="T9" fmla="*/ 75 h 1112"/>
              </a:gdLst>
              <a:ahLst/>
              <a:cxnLst>
                <a:cxn ang="0">
                  <a:pos x="T0" y="T1"/>
                </a:cxn>
                <a:cxn ang="0">
                  <a:pos x="T2" y="T3"/>
                </a:cxn>
                <a:cxn ang="0">
                  <a:pos x="T4" y="T5"/>
                </a:cxn>
                <a:cxn ang="0">
                  <a:pos x="T6" y="T7"/>
                </a:cxn>
                <a:cxn ang="0">
                  <a:pos x="T8" y="T9"/>
                </a:cxn>
              </a:cxnLst>
              <a:rect l="0" t="0" r="r" b="b"/>
              <a:pathLst>
                <a:path w="1112" h="1112">
                  <a:moveTo>
                    <a:pt x="691" y="75"/>
                  </a:moveTo>
                  <a:cubicBezTo>
                    <a:pt x="956" y="149"/>
                    <a:pt x="1112" y="425"/>
                    <a:pt x="1037" y="691"/>
                  </a:cubicBezTo>
                  <a:cubicBezTo>
                    <a:pt x="963" y="957"/>
                    <a:pt x="687" y="1112"/>
                    <a:pt x="421" y="1038"/>
                  </a:cubicBezTo>
                  <a:cubicBezTo>
                    <a:pt x="155" y="963"/>
                    <a:pt x="0" y="687"/>
                    <a:pt x="74" y="421"/>
                  </a:cubicBezTo>
                  <a:cubicBezTo>
                    <a:pt x="149" y="156"/>
                    <a:pt x="425" y="0"/>
                    <a:pt x="691" y="75"/>
                  </a:cubicBezTo>
                  <a:close/>
                </a:path>
              </a:pathLst>
            </a:custGeom>
            <a:solidFill>
              <a:schemeClr val="accent4"/>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52" name="TextBox 51"/>
            <p:cNvSpPr txBox="1"/>
            <p:nvPr/>
          </p:nvSpPr>
          <p:spPr>
            <a:xfrm>
              <a:off x="4335135" y="2625971"/>
              <a:ext cx="941695" cy="646331"/>
            </a:xfrm>
            <a:prstGeom prst="rect">
              <a:avLst/>
            </a:prstGeom>
            <a:noFill/>
          </p:spPr>
          <p:txBody>
            <a:bodyPr wrap="square" rtlCol="0">
              <a:spAutoFit/>
            </a:bodyPr>
            <a:lstStyle/>
            <a:p>
              <a:pPr algn="ctr"/>
              <a:r>
                <a:rPr lang="zh-CN" altLang="en-US" dirty="0">
                  <a:solidFill>
                    <a:schemeClr val="accent2"/>
                  </a:solidFill>
                  <a:latin typeface="+mn-ea"/>
                  <a:ea typeface="+mn-ea"/>
                </a:rPr>
                <a:t>开放</a:t>
              </a:r>
              <a:endParaRPr lang="en-US" altLang="zh-CN" dirty="0">
                <a:solidFill>
                  <a:schemeClr val="accent2"/>
                </a:solidFill>
                <a:latin typeface="+mn-ea"/>
                <a:ea typeface="+mn-ea"/>
              </a:endParaRPr>
            </a:p>
            <a:p>
              <a:pPr algn="ctr"/>
              <a:r>
                <a:rPr lang="zh-CN" altLang="en-US" dirty="0">
                  <a:solidFill>
                    <a:schemeClr val="accent2"/>
                  </a:solidFill>
                  <a:latin typeface="+mn-ea"/>
                  <a:ea typeface="+mn-ea"/>
                </a:rPr>
                <a:t>接口</a:t>
              </a:r>
              <a:endParaRPr lang="zh-CN" altLang="en-US" dirty="0">
                <a:solidFill>
                  <a:schemeClr val="accent2"/>
                </a:solidFill>
                <a:latin typeface="+mn-ea"/>
                <a:ea typeface="+mn-ea"/>
              </a:endParaRPr>
            </a:p>
          </p:txBody>
        </p:sp>
      </p:grpSp>
      <p:grpSp>
        <p:nvGrpSpPr>
          <p:cNvPr id="53" name="组合 52"/>
          <p:cNvGrpSpPr/>
          <p:nvPr/>
        </p:nvGrpSpPr>
        <p:grpSpPr>
          <a:xfrm>
            <a:off x="3809428" y="3904914"/>
            <a:ext cx="976313" cy="977900"/>
            <a:chOff x="3546475" y="3206751"/>
            <a:chExt cx="976313" cy="977900"/>
          </a:xfrm>
        </p:grpSpPr>
        <p:sp>
          <p:nvSpPr>
            <p:cNvPr id="54" name="Freeform 9"/>
            <p:cNvSpPr/>
            <p:nvPr/>
          </p:nvSpPr>
          <p:spPr bwMode="auto">
            <a:xfrm>
              <a:off x="3546475" y="3206751"/>
              <a:ext cx="976313" cy="977900"/>
            </a:xfrm>
            <a:custGeom>
              <a:avLst/>
              <a:gdLst>
                <a:gd name="T0" fmla="*/ 908 w 1101"/>
                <a:gd name="T1" fmla="*/ 201 h 1101"/>
                <a:gd name="T2" fmla="*/ 900 w 1101"/>
                <a:gd name="T3" fmla="*/ 908 h 1101"/>
                <a:gd name="T4" fmla="*/ 193 w 1101"/>
                <a:gd name="T5" fmla="*/ 900 h 1101"/>
                <a:gd name="T6" fmla="*/ 201 w 1101"/>
                <a:gd name="T7" fmla="*/ 193 h 1101"/>
                <a:gd name="T8" fmla="*/ 908 w 1101"/>
                <a:gd name="T9" fmla="*/ 201 h 1101"/>
              </a:gdLst>
              <a:ahLst/>
              <a:cxnLst>
                <a:cxn ang="0">
                  <a:pos x="T0" y="T1"/>
                </a:cxn>
                <a:cxn ang="0">
                  <a:pos x="T2" y="T3"/>
                </a:cxn>
                <a:cxn ang="0">
                  <a:pos x="T4" y="T5"/>
                </a:cxn>
                <a:cxn ang="0">
                  <a:pos x="T6" y="T7"/>
                </a:cxn>
                <a:cxn ang="0">
                  <a:pos x="T8" y="T9"/>
                </a:cxn>
              </a:cxnLst>
              <a:rect l="0" t="0" r="r" b="b"/>
              <a:pathLst>
                <a:path w="1101" h="1101">
                  <a:moveTo>
                    <a:pt x="908" y="201"/>
                  </a:moveTo>
                  <a:cubicBezTo>
                    <a:pt x="1101" y="398"/>
                    <a:pt x="1097" y="715"/>
                    <a:pt x="900" y="908"/>
                  </a:cubicBezTo>
                  <a:cubicBezTo>
                    <a:pt x="703" y="1101"/>
                    <a:pt x="386" y="1098"/>
                    <a:pt x="193" y="900"/>
                  </a:cubicBezTo>
                  <a:cubicBezTo>
                    <a:pt x="0" y="703"/>
                    <a:pt x="3" y="386"/>
                    <a:pt x="201" y="193"/>
                  </a:cubicBezTo>
                  <a:cubicBezTo>
                    <a:pt x="398" y="0"/>
                    <a:pt x="715" y="4"/>
                    <a:pt x="908" y="201"/>
                  </a:cubicBezTo>
                  <a:close/>
                </a:path>
              </a:pathLst>
            </a:custGeom>
            <a:solidFill>
              <a:schemeClr val="tx2"/>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57" name="TextBox 56"/>
            <p:cNvSpPr txBox="1"/>
            <p:nvPr/>
          </p:nvSpPr>
          <p:spPr>
            <a:xfrm>
              <a:off x="3594228" y="3396997"/>
              <a:ext cx="910969" cy="646331"/>
            </a:xfrm>
            <a:prstGeom prst="rect">
              <a:avLst/>
            </a:prstGeom>
            <a:noFill/>
          </p:spPr>
          <p:txBody>
            <a:bodyPr wrap="square" rtlCol="0">
              <a:spAutoFit/>
            </a:bodyPr>
            <a:lstStyle/>
            <a:p>
              <a:pPr algn="ctr"/>
              <a:r>
                <a:rPr lang="zh-CN" altLang="en-US" dirty="0">
                  <a:solidFill>
                    <a:schemeClr val="accent2"/>
                  </a:solidFill>
                  <a:latin typeface="+mn-ea"/>
                  <a:ea typeface="+mn-ea"/>
                </a:rPr>
                <a:t>知识</a:t>
              </a:r>
              <a:endParaRPr lang="en-US" altLang="zh-CN" dirty="0">
                <a:solidFill>
                  <a:schemeClr val="accent2"/>
                </a:solidFill>
                <a:latin typeface="+mn-ea"/>
                <a:ea typeface="+mn-ea"/>
              </a:endParaRPr>
            </a:p>
            <a:p>
              <a:pPr algn="ctr"/>
              <a:r>
                <a:rPr lang="zh-CN" altLang="en-US" dirty="0">
                  <a:solidFill>
                    <a:schemeClr val="accent2"/>
                  </a:solidFill>
                  <a:latin typeface="+mn-ea"/>
                  <a:ea typeface="+mn-ea"/>
                </a:rPr>
                <a:t>系统</a:t>
              </a:r>
              <a:endParaRPr lang="zh-CN" altLang="en-US" dirty="0">
                <a:solidFill>
                  <a:schemeClr val="accent2"/>
                </a:solidFill>
                <a:latin typeface="+mn-ea"/>
                <a:ea typeface="+mn-ea"/>
              </a:endParaRPr>
            </a:p>
          </p:txBody>
        </p:sp>
      </p:grpSp>
      <p:grpSp>
        <p:nvGrpSpPr>
          <p:cNvPr id="58" name="组合 57"/>
          <p:cNvGrpSpPr/>
          <p:nvPr/>
        </p:nvGrpSpPr>
        <p:grpSpPr>
          <a:xfrm>
            <a:off x="2768028" y="4168439"/>
            <a:ext cx="981075" cy="981075"/>
            <a:chOff x="2505075" y="3470276"/>
            <a:chExt cx="981075" cy="981075"/>
          </a:xfrm>
        </p:grpSpPr>
        <p:sp>
          <p:nvSpPr>
            <p:cNvPr id="59" name="Freeform 10"/>
            <p:cNvSpPr/>
            <p:nvPr/>
          </p:nvSpPr>
          <p:spPr bwMode="auto">
            <a:xfrm>
              <a:off x="2505075" y="3470276"/>
              <a:ext cx="981075" cy="981075"/>
            </a:xfrm>
            <a:custGeom>
              <a:avLst/>
              <a:gdLst>
                <a:gd name="T0" fmla="*/ 1037 w 1105"/>
                <a:gd name="T1" fmla="*/ 429 h 1106"/>
                <a:gd name="T2" fmla="*/ 676 w 1105"/>
                <a:gd name="T3" fmla="*/ 1037 h 1106"/>
                <a:gd name="T4" fmla="*/ 68 w 1105"/>
                <a:gd name="T5" fmla="*/ 677 h 1106"/>
                <a:gd name="T6" fmla="*/ 428 w 1105"/>
                <a:gd name="T7" fmla="*/ 68 h 1106"/>
                <a:gd name="T8" fmla="*/ 1037 w 1105"/>
                <a:gd name="T9" fmla="*/ 429 h 1106"/>
              </a:gdLst>
              <a:ahLst/>
              <a:cxnLst>
                <a:cxn ang="0">
                  <a:pos x="T0" y="T1"/>
                </a:cxn>
                <a:cxn ang="0">
                  <a:pos x="T2" y="T3"/>
                </a:cxn>
                <a:cxn ang="0">
                  <a:pos x="T4" y="T5"/>
                </a:cxn>
                <a:cxn ang="0">
                  <a:pos x="T6" y="T7"/>
                </a:cxn>
                <a:cxn ang="0">
                  <a:pos x="T8" y="T9"/>
                </a:cxn>
              </a:cxnLst>
              <a:rect l="0" t="0" r="r" b="b"/>
              <a:pathLst>
                <a:path w="1105" h="1106">
                  <a:moveTo>
                    <a:pt x="1037" y="429"/>
                  </a:moveTo>
                  <a:cubicBezTo>
                    <a:pt x="1105" y="696"/>
                    <a:pt x="944" y="969"/>
                    <a:pt x="676" y="1037"/>
                  </a:cubicBezTo>
                  <a:cubicBezTo>
                    <a:pt x="409" y="1106"/>
                    <a:pt x="137" y="944"/>
                    <a:pt x="68" y="677"/>
                  </a:cubicBezTo>
                  <a:cubicBezTo>
                    <a:pt x="0" y="409"/>
                    <a:pt x="161" y="137"/>
                    <a:pt x="428" y="68"/>
                  </a:cubicBezTo>
                  <a:cubicBezTo>
                    <a:pt x="696" y="0"/>
                    <a:pt x="968" y="161"/>
                    <a:pt x="1037" y="429"/>
                  </a:cubicBez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60" name="TextBox 59"/>
            <p:cNvSpPr txBox="1"/>
            <p:nvPr/>
          </p:nvSpPr>
          <p:spPr>
            <a:xfrm>
              <a:off x="2539069" y="3635581"/>
              <a:ext cx="886843" cy="646331"/>
            </a:xfrm>
            <a:prstGeom prst="rect">
              <a:avLst/>
            </a:prstGeom>
            <a:noFill/>
          </p:spPr>
          <p:txBody>
            <a:bodyPr wrap="square" rtlCol="0">
              <a:spAutoFit/>
            </a:bodyPr>
            <a:lstStyle/>
            <a:p>
              <a:pPr algn="ctr"/>
              <a:r>
                <a:rPr lang="zh-CN" altLang="en-US" dirty="0">
                  <a:solidFill>
                    <a:schemeClr val="accent2"/>
                  </a:solidFill>
                  <a:latin typeface="+mn-ea"/>
                  <a:ea typeface="+mn-ea"/>
                </a:rPr>
                <a:t>竞技</a:t>
              </a:r>
              <a:endParaRPr lang="en-US" altLang="zh-CN" dirty="0">
                <a:solidFill>
                  <a:schemeClr val="accent2"/>
                </a:solidFill>
                <a:latin typeface="+mn-ea"/>
                <a:ea typeface="+mn-ea"/>
              </a:endParaRPr>
            </a:p>
            <a:p>
              <a:pPr algn="ctr"/>
              <a:r>
                <a:rPr lang="zh-CN" altLang="en-US" dirty="0">
                  <a:solidFill>
                    <a:schemeClr val="accent2"/>
                  </a:solidFill>
                  <a:latin typeface="+mn-ea"/>
                  <a:ea typeface="+mn-ea"/>
                </a:rPr>
                <a:t>系统</a:t>
              </a:r>
              <a:endParaRPr lang="zh-CN" altLang="en-US" dirty="0">
                <a:solidFill>
                  <a:schemeClr val="accent2"/>
                </a:solidFill>
                <a:latin typeface="+mn-ea"/>
                <a:ea typeface="+mn-ea"/>
              </a:endParaRPr>
            </a:p>
          </p:txBody>
        </p:sp>
      </p:grpSp>
      <p:grpSp>
        <p:nvGrpSpPr>
          <p:cNvPr id="61" name="组合 60"/>
          <p:cNvGrpSpPr/>
          <p:nvPr/>
        </p:nvGrpSpPr>
        <p:grpSpPr>
          <a:xfrm>
            <a:off x="1732978" y="3876339"/>
            <a:ext cx="987425" cy="985838"/>
            <a:chOff x="1470025" y="3178176"/>
            <a:chExt cx="987425" cy="985838"/>
          </a:xfrm>
        </p:grpSpPr>
        <p:sp>
          <p:nvSpPr>
            <p:cNvPr id="62" name="Freeform 11"/>
            <p:cNvSpPr/>
            <p:nvPr/>
          </p:nvSpPr>
          <p:spPr bwMode="auto">
            <a:xfrm>
              <a:off x="1470025" y="3178176"/>
              <a:ext cx="987425" cy="985838"/>
            </a:xfrm>
            <a:custGeom>
              <a:avLst/>
              <a:gdLst>
                <a:gd name="T0" fmla="*/ 1037 w 1112"/>
                <a:gd name="T1" fmla="*/ 691 h 1112"/>
                <a:gd name="T2" fmla="*/ 421 w 1112"/>
                <a:gd name="T3" fmla="*/ 1038 h 1112"/>
                <a:gd name="T4" fmla="*/ 74 w 1112"/>
                <a:gd name="T5" fmla="*/ 422 h 1112"/>
                <a:gd name="T6" fmla="*/ 691 w 1112"/>
                <a:gd name="T7" fmla="*/ 75 h 1112"/>
                <a:gd name="T8" fmla="*/ 1037 w 1112"/>
                <a:gd name="T9" fmla="*/ 691 h 1112"/>
              </a:gdLst>
              <a:ahLst/>
              <a:cxnLst>
                <a:cxn ang="0">
                  <a:pos x="T0" y="T1"/>
                </a:cxn>
                <a:cxn ang="0">
                  <a:pos x="T2" y="T3"/>
                </a:cxn>
                <a:cxn ang="0">
                  <a:pos x="T4" y="T5"/>
                </a:cxn>
                <a:cxn ang="0">
                  <a:pos x="T6" y="T7"/>
                </a:cxn>
                <a:cxn ang="0">
                  <a:pos x="T8" y="T9"/>
                </a:cxn>
              </a:cxnLst>
              <a:rect l="0" t="0" r="r" b="b"/>
              <a:pathLst>
                <a:path w="1112" h="1112">
                  <a:moveTo>
                    <a:pt x="1037" y="691"/>
                  </a:moveTo>
                  <a:cubicBezTo>
                    <a:pt x="963" y="957"/>
                    <a:pt x="687" y="1112"/>
                    <a:pt x="421" y="1038"/>
                  </a:cubicBezTo>
                  <a:cubicBezTo>
                    <a:pt x="155" y="964"/>
                    <a:pt x="0" y="688"/>
                    <a:pt x="74" y="422"/>
                  </a:cubicBezTo>
                  <a:cubicBezTo>
                    <a:pt x="149" y="156"/>
                    <a:pt x="425" y="0"/>
                    <a:pt x="691" y="75"/>
                  </a:cubicBezTo>
                  <a:cubicBezTo>
                    <a:pt x="956" y="149"/>
                    <a:pt x="1112" y="425"/>
                    <a:pt x="1037" y="691"/>
                  </a:cubicBezTo>
                  <a:close/>
                </a:path>
              </a:pathLst>
            </a:custGeom>
            <a:solidFill>
              <a:schemeClr val="tx2"/>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63" name="TextBox 62"/>
            <p:cNvSpPr txBox="1"/>
            <p:nvPr/>
          </p:nvSpPr>
          <p:spPr>
            <a:xfrm>
              <a:off x="1593182" y="3365466"/>
              <a:ext cx="741110" cy="646331"/>
            </a:xfrm>
            <a:prstGeom prst="rect">
              <a:avLst/>
            </a:prstGeom>
            <a:noFill/>
          </p:spPr>
          <p:txBody>
            <a:bodyPr wrap="square" rtlCol="0">
              <a:spAutoFit/>
            </a:bodyPr>
            <a:lstStyle/>
            <a:p>
              <a:pPr algn="ctr"/>
              <a:r>
                <a:rPr lang="zh-CN" altLang="en-US" dirty="0">
                  <a:solidFill>
                    <a:schemeClr val="accent2"/>
                  </a:solidFill>
                  <a:latin typeface="+mn-ea"/>
                  <a:ea typeface="+mn-ea"/>
                </a:rPr>
                <a:t>道具系统</a:t>
              </a:r>
              <a:endParaRPr lang="zh-CN" altLang="en-US" dirty="0">
                <a:solidFill>
                  <a:schemeClr val="accent2"/>
                </a:solidFill>
                <a:latin typeface="+mn-ea"/>
                <a:ea typeface="+mn-ea"/>
              </a:endParaRPr>
            </a:p>
          </p:txBody>
        </p:sp>
      </p:grpSp>
      <p:grpSp>
        <p:nvGrpSpPr>
          <p:cNvPr id="64" name="组合 63"/>
          <p:cNvGrpSpPr/>
          <p:nvPr/>
        </p:nvGrpSpPr>
        <p:grpSpPr>
          <a:xfrm>
            <a:off x="988441" y="3114339"/>
            <a:ext cx="977900" cy="977900"/>
            <a:chOff x="725488" y="2416176"/>
            <a:chExt cx="977900" cy="977900"/>
          </a:xfrm>
        </p:grpSpPr>
        <p:sp>
          <p:nvSpPr>
            <p:cNvPr id="65" name="Freeform 12"/>
            <p:cNvSpPr/>
            <p:nvPr/>
          </p:nvSpPr>
          <p:spPr bwMode="auto">
            <a:xfrm>
              <a:off x="725488" y="2416176"/>
              <a:ext cx="977900" cy="977900"/>
            </a:xfrm>
            <a:custGeom>
              <a:avLst/>
              <a:gdLst>
                <a:gd name="T0" fmla="*/ 900 w 1101"/>
                <a:gd name="T1" fmla="*/ 908 h 1102"/>
                <a:gd name="T2" fmla="*/ 193 w 1101"/>
                <a:gd name="T3" fmla="*/ 901 h 1102"/>
                <a:gd name="T4" fmla="*/ 201 w 1101"/>
                <a:gd name="T5" fmla="*/ 193 h 1102"/>
                <a:gd name="T6" fmla="*/ 908 w 1101"/>
                <a:gd name="T7" fmla="*/ 201 h 1102"/>
                <a:gd name="T8" fmla="*/ 900 w 1101"/>
                <a:gd name="T9" fmla="*/ 908 h 1102"/>
              </a:gdLst>
              <a:ahLst/>
              <a:cxnLst>
                <a:cxn ang="0">
                  <a:pos x="T0" y="T1"/>
                </a:cxn>
                <a:cxn ang="0">
                  <a:pos x="T2" y="T3"/>
                </a:cxn>
                <a:cxn ang="0">
                  <a:pos x="T4" y="T5"/>
                </a:cxn>
                <a:cxn ang="0">
                  <a:pos x="T6" y="T7"/>
                </a:cxn>
                <a:cxn ang="0">
                  <a:pos x="T8" y="T9"/>
                </a:cxn>
              </a:cxnLst>
              <a:rect l="0" t="0" r="r" b="b"/>
              <a:pathLst>
                <a:path w="1101" h="1102">
                  <a:moveTo>
                    <a:pt x="900" y="908"/>
                  </a:moveTo>
                  <a:cubicBezTo>
                    <a:pt x="702" y="1102"/>
                    <a:pt x="386" y="1098"/>
                    <a:pt x="193" y="901"/>
                  </a:cubicBezTo>
                  <a:cubicBezTo>
                    <a:pt x="0" y="703"/>
                    <a:pt x="3" y="387"/>
                    <a:pt x="201" y="193"/>
                  </a:cubicBezTo>
                  <a:cubicBezTo>
                    <a:pt x="398" y="0"/>
                    <a:pt x="715" y="4"/>
                    <a:pt x="908" y="201"/>
                  </a:cubicBezTo>
                  <a:cubicBezTo>
                    <a:pt x="1101" y="399"/>
                    <a:pt x="1097" y="715"/>
                    <a:pt x="900" y="908"/>
                  </a:cubicBezTo>
                  <a:close/>
                </a:path>
              </a:pathLst>
            </a:custGeom>
            <a:solidFill>
              <a:schemeClr val="accent4"/>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66" name="TextBox 65"/>
            <p:cNvSpPr txBox="1"/>
            <p:nvPr/>
          </p:nvSpPr>
          <p:spPr>
            <a:xfrm>
              <a:off x="828182" y="2623234"/>
              <a:ext cx="772511" cy="646331"/>
            </a:xfrm>
            <a:prstGeom prst="rect">
              <a:avLst/>
            </a:prstGeom>
            <a:noFill/>
          </p:spPr>
          <p:txBody>
            <a:bodyPr wrap="square" rtlCol="0">
              <a:spAutoFit/>
            </a:bodyPr>
            <a:lstStyle/>
            <a:p>
              <a:pPr algn="ctr"/>
              <a:r>
                <a:rPr lang="zh-CN" altLang="en-US" dirty="0">
                  <a:solidFill>
                    <a:schemeClr val="accent2"/>
                  </a:solidFill>
                  <a:latin typeface="+mn-ea"/>
                  <a:ea typeface="+mn-ea"/>
                </a:rPr>
                <a:t>分享系统</a:t>
              </a:r>
              <a:endParaRPr lang="zh-CN" altLang="en-US" dirty="0">
                <a:solidFill>
                  <a:schemeClr val="accent2"/>
                </a:solidFill>
                <a:latin typeface="+mn-ea"/>
                <a:ea typeface="+mn-ea"/>
              </a:endParaRPr>
            </a:p>
          </p:txBody>
        </p:sp>
      </p:grpSp>
      <p:grpSp>
        <p:nvGrpSpPr>
          <p:cNvPr id="67" name="组合 66"/>
          <p:cNvGrpSpPr/>
          <p:nvPr/>
        </p:nvGrpSpPr>
        <p:grpSpPr>
          <a:xfrm>
            <a:off x="720153" y="2072939"/>
            <a:ext cx="982663" cy="981075"/>
            <a:chOff x="457200" y="1374776"/>
            <a:chExt cx="982663" cy="981075"/>
          </a:xfrm>
        </p:grpSpPr>
        <p:sp>
          <p:nvSpPr>
            <p:cNvPr id="68" name="Freeform 13"/>
            <p:cNvSpPr/>
            <p:nvPr/>
          </p:nvSpPr>
          <p:spPr bwMode="auto">
            <a:xfrm>
              <a:off x="457200" y="1374776"/>
              <a:ext cx="982663" cy="981075"/>
            </a:xfrm>
            <a:custGeom>
              <a:avLst/>
              <a:gdLst>
                <a:gd name="T0" fmla="*/ 677 w 1106"/>
                <a:gd name="T1" fmla="*/ 1037 h 1106"/>
                <a:gd name="T2" fmla="*/ 69 w 1106"/>
                <a:gd name="T3" fmla="*/ 677 h 1106"/>
                <a:gd name="T4" fmla="*/ 429 w 1106"/>
                <a:gd name="T5" fmla="*/ 69 h 1106"/>
                <a:gd name="T6" fmla="*/ 1037 w 1106"/>
                <a:gd name="T7" fmla="*/ 429 h 1106"/>
                <a:gd name="T8" fmla="*/ 677 w 1106"/>
                <a:gd name="T9" fmla="*/ 1037 h 1106"/>
              </a:gdLst>
              <a:ahLst/>
              <a:cxnLst>
                <a:cxn ang="0">
                  <a:pos x="T0" y="T1"/>
                </a:cxn>
                <a:cxn ang="0">
                  <a:pos x="T2" y="T3"/>
                </a:cxn>
                <a:cxn ang="0">
                  <a:pos x="T4" y="T5"/>
                </a:cxn>
                <a:cxn ang="0">
                  <a:pos x="T6" y="T7"/>
                </a:cxn>
                <a:cxn ang="0">
                  <a:pos x="T8" y="T9"/>
                </a:cxn>
              </a:cxnLst>
              <a:rect l="0" t="0" r="r" b="b"/>
              <a:pathLst>
                <a:path w="1106" h="1106">
                  <a:moveTo>
                    <a:pt x="677" y="1037"/>
                  </a:moveTo>
                  <a:cubicBezTo>
                    <a:pt x="410" y="1106"/>
                    <a:pt x="137" y="945"/>
                    <a:pt x="69" y="677"/>
                  </a:cubicBezTo>
                  <a:cubicBezTo>
                    <a:pt x="0" y="410"/>
                    <a:pt x="162" y="137"/>
                    <a:pt x="429" y="69"/>
                  </a:cubicBezTo>
                  <a:cubicBezTo>
                    <a:pt x="697" y="0"/>
                    <a:pt x="969" y="162"/>
                    <a:pt x="1037" y="429"/>
                  </a:cubicBezTo>
                  <a:cubicBezTo>
                    <a:pt x="1106" y="696"/>
                    <a:pt x="945" y="969"/>
                    <a:pt x="677" y="103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2"/>
                </a:solidFill>
                <a:latin typeface="+mn-ea"/>
                <a:ea typeface="+mn-ea"/>
              </a:endParaRPr>
            </a:p>
          </p:txBody>
        </p:sp>
        <p:sp>
          <p:nvSpPr>
            <p:cNvPr id="69" name="TextBox 68"/>
            <p:cNvSpPr txBox="1"/>
            <p:nvPr/>
          </p:nvSpPr>
          <p:spPr>
            <a:xfrm>
              <a:off x="574090" y="1552431"/>
              <a:ext cx="748881" cy="646331"/>
            </a:xfrm>
            <a:prstGeom prst="rect">
              <a:avLst/>
            </a:prstGeom>
            <a:noFill/>
          </p:spPr>
          <p:txBody>
            <a:bodyPr wrap="square" rtlCol="0">
              <a:spAutoFit/>
            </a:bodyPr>
            <a:lstStyle/>
            <a:p>
              <a:pPr algn="ctr"/>
              <a:r>
                <a:rPr lang="zh-CN" altLang="en-US" dirty="0">
                  <a:solidFill>
                    <a:schemeClr val="accent2"/>
                  </a:solidFill>
                  <a:latin typeface="+mn-ea"/>
                  <a:ea typeface="+mn-ea"/>
                </a:rPr>
                <a:t>广场系统</a:t>
              </a:r>
              <a:endParaRPr lang="zh-CN" altLang="en-US" dirty="0">
                <a:solidFill>
                  <a:schemeClr val="accent2"/>
                </a:solidFill>
                <a:latin typeface="+mn-ea"/>
                <a:ea typeface="+mn-ea"/>
              </a:endParaRPr>
            </a:p>
          </p:txBody>
        </p:sp>
      </p:grpSp>
      <p:sp>
        <p:nvSpPr>
          <p:cNvPr id="70" name="矩形 83"/>
          <p:cNvSpPr>
            <a:spLocks noChangeArrowheads="1"/>
          </p:cNvSpPr>
          <p:nvPr/>
        </p:nvSpPr>
        <p:spPr bwMode="auto">
          <a:xfrm>
            <a:off x="6463076" y="1510621"/>
            <a:ext cx="4863138" cy="4536836"/>
          </a:xfrm>
          <a:prstGeom prst="rect">
            <a:avLst/>
          </a:prstGeom>
          <a:solidFill>
            <a:srgbClr val="F2F2F2"/>
          </a:solidFill>
          <a:ln w="9525" cmpd="sng">
            <a:solidFill>
              <a:schemeClr val="accent1">
                <a:lumMod val="40000"/>
                <a:lumOff val="60000"/>
              </a:schemeClr>
            </a:solidFill>
            <a:miter lim="800000"/>
          </a:ln>
        </p:spPr>
        <p:txBody>
          <a:bodyPr/>
          <a:lstStyle/>
          <a:p>
            <a:endParaRPr lang="zh-CN" altLang="en-US"/>
          </a:p>
        </p:txBody>
      </p:sp>
      <p:sp>
        <p:nvSpPr>
          <p:cNvPr id="71" name="TextBox 84"/>
          <p:cNvSpPr txBox="1">
            <a:spLocks noChangeArrowheads="1"/>
          </p:cNvSpPr>
          <p:nvPr/>
        </p:nvSpPr>
        <p:spPr bwMode="auto">
          <a:xfrm>
            <a:off x="6844691" y="1795930"/>
            <a:ext cx="4099907"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产品以敏捷开发的方式，每三个月为一个迭代，逐一完成各个子系统的开发。</a:t>
            </a:r>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第</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个迭代为</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2018</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-2018</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12</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月，完成核心系统的开发。</a:t>
            </a:r>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后续每个季度按计划进行迭代，</a:t>
            </a:r>
            <a:r>
              <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2019</a:t>
            </a:r>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年完成已经规划的所有系统的开发。</a:t>
            </a:r>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endParaRPr lang="en-US" altLang="zh-CN"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r>
              <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客户的反馈作为开发计划的重要输入，根据人力和工作量，插入各个迭代中。</a:t>
            </a:r>
            <a:endParaRPr lang="zh-CN" altLang="en-US"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Freeform 12"/>
          <p:cNvSpPr/>
          <p:nvPr/>
        </p:nvSpPr>
        <p:spPr bwMode="auto">
          <a:xfrm>
            <a:off x="6402110" y="141916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 name="Freeform 12"/>
          <p:cNvSpPr/>
          <p:nvPr/>
        </p:nvSpPr>
        <p:spPr bwMode="auto">
          <a:xfrm flipH="1" flipV="1">
            <a:off x="10895621" y="558452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4.5 </a:t>
            </a:r>
            <a:r>
              <a:rPr lang="zh-CN" altLang="en-US" sz="2800" dirty="0">
                <a:solidFill>
                  <a:schemeClr val="accent2"/>
                </a:solidFill>
                <a:latin typeface="微软雅黑" panose="020B0503020204020204" pitchFamily="34" charset="-122"/>
                <a:ea typeface="微软雅黑" panose="020B0503020204020204" pitchFamily="34" charset="-122"/>
              </a:rPr>
              <a:t>市场拓展计划</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4</a:t>
            </a:r>
            <a:endParaRPr lang="zh-CN" altLang="en-US" dirty="0">
              <a:solidFill>
                <a:schemeClr val="accent2"/>
              </a:solidFill>
            </a:endParaRPr>
          </a:p>
        </p:txBody>
      </p:sp>
      <p:sp>
        <p:nvSpPr>
          <p:cNvPr id="4" name="Freeform 6"/>
          <p:cNvSpPr/>
          <p:nvPr/>
        </p:nvSpPr>
        <p:spPr bwMode="auto">
          <a:xfrm>
            <a:off x="1077913" y="1611998"/>
            <a:ext cx="10115551" cy="685800"/>
          </a:xfrm>
          <a:custGeom>
            <a:avLst/>
            <a:gdLst>
              <a:gd name="T0" fmla="*/ 75 w 12630"/>
              <a:gd name="T1" fmla="*/ 0 h 856"/>
              <a:gd name="T2" fmla="*/ 12555 w 12630"/>
              <a:gd name="T3" fmla="*/ 0 h 856"/>
              <a:gd name="T4" fmla="*/ 12630 w 12630"/>
              <a:gd name="T5" fmla="*/ 94 h 856"/>
              <a:gd name="T6" fmla="*/ 12630 w 12630"/>
              <a:gd name="T7" fmla="*/ 763 h 856"/>
              <a:gd name="T8" fmla="*/ 12555 w 12630"/>
              <a:gd name="T9" fmla="*/ 856 h 856"/>
              <a:gd name="T10" fmla="*/ 75 w 12630"/>
              <a:gd name="T11" fmla="*/ 856 h 856"/>
              <a:gd name="T12" fmla="*/ 0 w 12630"/>
              <a:gd name="T13" fmla="*/ 763 h 856"/>
              <a:gd name="T14" fmla="*/ 0 w 12630"/>
              <a:gd name="T15" fmla="*/ 94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3"/>
                  <a:pt x="12630" y="94"/>
                </a:cubicBezTo>
                <a:lnTo>
                  <a:pt x="12630" y="763"/>
                </a:lnTo>
                <a:cubicBezTo>
                  <a:pt x="12630" y="814"/>
                  <a:pt x="12597" y="856"/>
                  <a:pt x="12555" y="856"/>
                </a:cubicBezTo>
                <a:lnTo>
                  <a:pt x="75" y="856"/>
                </a:lnTo>
                <a:cubicBezTo>
                  <a:pt x="34" y="856"/>
                  <a:pt x="0" y="814"/>
                  <a:pt x="0" y="763"/>
                </a:cubicBezTo>
                <a:lnTo>
                  <a:pt x="0" y="94"/>
                </a:lnTo>
                <a:cubicBezTo>
                  <a:pt x="0" y="43"/>
                  <a:pt x="34" y="0"/>
                  <a:pt x="75" y="0"/>
                </a:cubicBezTo>
                <a:close/>
              </a:path>
            </a:pathLst>
          </a:custGeom>
          <a:solidFill>
            <a:schemeClr val="accent1">
              <a:lumMod val="20000"/>
              <a:lumOff val="80000"/>
            </a:schemeClr>
          </a:solidFill>
          <a:ln w="1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 name="Freeform 7"/>
          <p:cNvSpPr/>
          <p:nvPr/>
        </p:nvSpPr>
        <p:spPr bwMode="auto">
          <a:xfrm>
            <a:off x="1077913" y="2859608"/>
            <a:ext cx="10115551" cy="685800"/>
          </a:xfrm>
          <a:custGeom>
            <a:avLst/>
            <a:gdLst>
              <a:gd name="T0" fmla="*/ 75 w 12630"/>
              <a:gd name="T1" fmla="*/ 0 h 856"/>
              <a:gd name="T2" fmla="*/ 12555 w 12630"/>
              <a:gd name="T3" fmla="*/ 0 h 856"/>
              <a:gd name="T4" fmla="*/ 12630 w 12630"/>
              <a:gd name="T5" fmla="*/ 94 h 856"/>
              <a:gd name="T6" fmla="*/ 12630 w 12630"/>
              <a:gd name="T7" fmla="*/ 763 h 856"/>
              <a:gd name="T8" fmla="*/ 12555 w 12630"/>
              <a:gd name="T9" fmla="*/ 856 h 856"/>
              <a:gd name="T10" fmla="*/ 75 w 12630"/>
              <a:gd name="T11" fmla="*/ 856 h 856"/>
              <a:gd name="T12" fmla="*/ 0 w 12630"/>
              <a:gd name="T13" fmla="*/ 763 h 856"/>
              <a:gd name="T14" fmla="*/ 0 w 12630"/>
              <a:gd name="T15" fmla="*/ 94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2"/>
                  <a:pt x="12630" y="94"/>
                </a:cubicBezTo>
                <a:lnTo>
                  <a:pt x="12630" y="763"/>
                </a:lnTo>
                <a:cubicBezTo>
                  <a:pt x="12630" y="814"/>
                  <a:pt x="12597" y="856"/>
                  <a:pt x="12555" y="856"/>
                </a:cubicBezTo>
                <a:lnTo>
                  <a:pt x="75" y="856"/>
                </a:lnTo>
                <a:cubicBezTo>
                  <a:pt x="34" y="856"/>
                  <a:pt x="0" y="814"/>
                  <a:pt x="0" y="763"/>
                </a:cubicBezTo>
                <a:lnTo>
                  <a:pt x="0" y="94"/>
                </a:lnTo>
                <a:cubicBezTo>
                  <a:pt x="0" y="42"/>
                  <a:pt x="34" y="0"/>
                  <a:pt x="75" y="0"/>
                </a:cubicBezTo>
                <a:close/>
              </a:path>
            </a:pathLst>
          </a:custGeom>
          <a:solidFill>
            <a:schemeClr val="accent1">
              <a:lumMod val="20000"/>
              <a:lumOff val="80000"/>
            </a:schemeClr>
          </a:solidFill>
          <a:ln w="1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6" name="Freeform 8"/>
          <p:cNvSpPr/>
          <p:nvPr/>
        </p:nvSpPr>
        <p:spPr bwMode="auto">
          <a:xfrm>
            <a:off x="1077913" y="4112146"/>
            <a:ext cx="10115551" cy="685800"/>
          </a:xfrm>
          <a:custGeom>
            <a:avLst/>
            <a:gdLst>
              <a:gd name="T0" fmla="*/ 75 w 12630"/>
              <a:gd name="T1" fmla="*/ 0 h 856"/>
              <a:gd name="T2" fmla="*/ 12555 w 12630"/>
              <a:gd name="T3" fmla="*/ 0 h 856"/>
              <a:gd name="T4" fmla="*/ 12630 w 12630"/>
              <a:gd name="T5" fmla="*/ 93 h 856"/>
              <a:gd name="T6" fmla="*/ 12630 w 12630"/>
              <a:gd name="T7" fmla="*/ 762 h 856"/>
              <a:gd name="T8" fmla="*/ 12555 w 12630"/>
              <a:gd name="T9" fmla="*/ 856 h 856"/>
              <a:gd name="T10" fmla="*/ 75 w 12630"/>
              <a:gd name="T11" fmla="*/ 856 h 856"/>
              <a:gd name="T12" fmla="*/ 0 w 12630"/>
              <a:gd name="T13" fmla="*/ 762 h 856"/>
              <a:gd name="T14" fmla="*/ 0 w 12630"/>
              <a:gd name="T15" fmla="*/ 93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2"/>
                  <a:pt x="12630" y="93"/>
                </a:cubicBezTo>
                <a:lnTo>
                  <a:pt x="12630" y="762"/>
                </a:lnTo>
                <a:cubicBezTo>
                  <a:pt x="12630" y="814"/>
                  <a:pt x="12597" y="856"/>
                  <a:pt x="12555" y="856"/>
                </a:cubicBezTo>
                <a:lnTo>
                  <a:pt x="75" y="856"/>
                </a:lnTo>
                <a:cubicBezTo>
                  <a:pt x="34" y="856"/>
                  <a:pt x="0" y="814"/>
                  <a:pt x="0" y="762"/>
                </a:cubicBezTo>
                <a:lnTo>
                  <a:pt x="0" y="93"/>
                </a:lnTo>
                <a:cubicBezTo>
                  <a:pt x="0" y="42"/>
                  <a:pt x="34" y="0"/>
                  <a:pt x="75" y="0"/>
                </a:cubicBezTo>
                <a:close/>
              </a:path>
            </a:pathLst>
          </a:custGeom>
          <a:solidFill>
            <a:schemeClr val="accent1">
              <a:lumMod val="20000"/>
              <a:lumOff val="80000"/>
            </a:schemeClr>
          </a:solidFill>
          <a:ln w="1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7" name="Freeform 9"/>
          <p:cNvSpPr/>
          <p:nvPr/>
        </p:nvSpPr>
        <p:spPr bwMode="auto">
          <a:xfrm>
            <a:off x="1077913" y="5334521"/>
            <a:ext cx="10115551" cy="685800"/>
          </a:xfrm>
          <a:custGeom>
            <a:avLst/>
            <a:gdLst>
              <a:gd name="T0" fmla="*/ 75 w 12630"/>
              <a:gd name="T1" fmla="*/ 0 h 856"/>
              <a:gd name="T2" fmla="*/ 12555 w 12630"/>
              <a:gd name="T3" fmla="*/ 0 h 856"/>
              <a:gd name="T4" fmla="*/ 12630 w 12630"/>
              <a:gd name="T5" fmla="*/ 93 h 856"/>
              <a:gd name="T6" fmla="*/ 12630 w 12630"/>
              <a:gd name="T7" fmla="*/ 762 h 856"/>
              <a:gd name="T8" fmla="*/ 12555 w 12630"/>
              <a:gd name="T9" fmla="*/ 856 h 856"/>
              <a:gd name="T10" fmla="*/ 75 w 12630"/>
              <a:gd name="T11" fmla="*/ 856 h 856"/>
              <a:gd name="T12" fmla="*/ 0 w 12630"/>
              <a:gd name="T13" fmla="*/ 762 h 856"/>
              <a:gd name="T14" fmla="*/ 0 w 12630"/>
              <a:gd name="T15" fmla="*/ 93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2"/>
                  <a:pt x="12630" y="93"/>
                </a:cubicBezTo>
                <a:lnTo>
                  <a:pt x="12630" y="762"/>
                </a:lnTo>
                <a:cubicBezTo>
                  <a:pt x="12630" y="814"/>
                  <a:pt x="12597" y="856"/>
                  <a:pt x="12555" y="856"/>
                </a:cubicBezTo>
                <a:lnTo>
                  <a:pt x="75" y="856"/>
                </a:lnTo>
                <a:cubicBezTo>
                  <a:pt x="34" y="856"/>
                  <a:pt x="0" y="814"/>
                  <a:pt x="0" y="762"/>
                </a:cubicBezTo>
                <a:lnTo>
                  <a:pt x="0" y="93"/>
                </a:lnTo>
                <a:cubicBezTo>
                  <a:pt x="0" y="42"/>
                  <a:pt x="34" y="0"/>
                  <a:pt x="75" y="0"/>
                </a:cubicBezTo>
                <a:close/>
              </a:path>
            </a:pathLst>
          </a:custGeom>
          <a:solidFill>
            <a:schemeClr val="accent1">
              <a:lumMod val="20000"/>
              <a:lumOff val="80000"/>
            </a:schemeClr>
          </a:solidFill>
          <a:ln w="1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789113" y="1256398"/>
            <a:ext cx="1868488" cy="1422000"/>
          </a:xfrm>
          <a:custGeom>
            <a:avLst/>
            <a:gdLst>
              <a:gd name="T0" fmla="*/ 2333 w 2333"/>
              <a:gd name="T1" fmla="*/ 0 h 1818"/>
              <a:gd name="T2" fmla="*/ 2333 w 2333"/>
              <a:gd name="T3" fmla="*/ 1364 h 1818"/>
              <a:gd name="T4" fmla="*/ 1166 w 2333"/>
              <a:gd name="T5" fmla="*/ 1818 h 1818"/>
              <a:gd name="T6" fmla="*/ 0 w 2333"/>
              <a:gd name="T7" fmla="*/ 1364 h 1818"/>
              <a:gd name="T8" fmla="*/ 0 w 2333"/>
              <a:gd name="T9" fmla="*/ 0 h 1818"/>
              <a:gd name="T10" fmla="*/ 2333 w 2333"/>
              <a:gd name="T11" fmla="*/ 0 h 1818"/>
              <a:gd name="T12" fmla="*/ 1166 w 2333"/>
              <a:gd name="T13" fmla="*/ 0 h 1818"/>
            </a:gdLst>
            <a:ahLst/>
            <a:cxnLst>
              <a:cxn ang="0">
                <a:pos x="T0" y="T1"/>
              </a:cxn>
              <a:cxn ang="0">
                <a:pos x="T2" y="T3"/>
              </a:cxn>
              <a:cxn ang="0">
                <a:pos x="T4" y="T5"/>
              </a:cxn>
              <a:cxn ang="0">
                <a:pos x="T6" y="T7"/>
              </a:cxn>
              <a:cxn ang="0">
                <a:pos x="T8" y="T9"/>
              </a:cxn>
              <a:cxn ang="0">
                <a:pos x="T10" y="T11"/>
              </a:cxn>
              <a:cxn ang="0">
                <a:pos x="T12" y="T13"/>
              </a:cxn>
            </a:cxnLst>
            <a:rect l="0" t="0" r="r" b="b"/>
            <a:pathLst>
              <a:path w="2333" h="1818">
                <a:moveTo>
                  <a:pt x="2333" y="0"/>
                </a:moveTo>
                <a:lnTo>
                  <a:pt x="2333" y="1364"/>
                </a:lnTo>
                <a:lnTo>
                  <a:pt x="1166" y="1818"/>
                </a:lnTo>
                <a:lnTo>
                  <a:pt x="0" y="1364"/>
                </a:lnTo>
                <a:lnTo>
                  <a:pt x="0" y="0"/>
                </a:lnTo>
                <a:lnTo>
                  <a:pt x="2333" y="0"/>
                </a:lnTo>
                <a:close/>
                <a:moveTo>
                  <a:pt x="1166" y="0"/>
                </a:moveTo>
              </a:path>
            </a:pathLst>
          </a:custGeom>
          <a:solidFill>
            <a:schemeClr val="tx1"/>
          </a:solidFill>
          <a:ln>
            <a:noFill/>
          </a:ln>
        </p:spPr>
        <p:txBody>
          <a:bodyPr vert="horz" wrap="square" lIns="91440" tIns="45720" rIns="91440" bIns="45720" numCol="1" anchor="t" anchorCtr="0" compatLnSpc="1"/>
          <a:lstStyle/>
          <a:p>
            <a:endParaRPr lang="zh-CN" altLang="en-US" dirty="0"/>
          </a:p>
        </p:txBody>
      </p:sp>
      <p:sp>
        <p:nvSpPr>
          <p:cNvPr id="9" name="Freeform 11"/>
          <p:cNvSpPr>
            <a:spLocks noEditPoints="1"/>
          </p:cNvSpPr>
          <p:nvPr/>
        </p:nvSpPr>
        <p:spPr bwMode="auto">
          <a:xfrm>
            <a:off x="1789113" y="2492896"/>
            <a:ext cx="1868488" cy="1420813"/>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789113" y="3734321"/>
            <a:ext cx="1868488" cy="1420813"/>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1789113" y="4959870"/>
            <a:ext cx="1868488" cy="1422000"/>
          </a:xfrm>
          <a:custGeom>
            <a:avLst/>
            <a:gdLst>
              <a:gd name="T0" fmla="*/ 2333 w 2333"/>
              <a:gd name="T1" fmla="*/ 0 h 1774"/>
              <a:gd name="T2" fmla="*/ 2333 w 2333"/>
              <a:gd name="T3" fmla="*/ 1331 h 1774"/>
              <a:gd name="T4" fmla="*/ 1166 w 2333"/>
              <a:gd name="T5" fmla="*/ 1774 h 1774"/>
              <a:gd name="T6" fmla="*/ 0 w 2333"/>
              <a:gd name="T7" fmla="*/ 1331 h 1774"/>
              <a:gd name="T8" fmla="*/ 0 w 2333"/>
              <a:gd name="T9" fmla="*/ 0 h 1774"/>
              <a:gd name="T10" fmla="*/ 1166 w 2333"/>
              <a:gd name="T11" fmla="*/ 443 h 1774"/>
              <a:gd name="T12" fmla="*/ 2333 w 2333"/>
              <a:gd name="T13" fmla="*/ 0 h 1774"/>
              <a:gd name="T14" fmla="*/ 1750 w 2333"/>
              <a:gd name="T15" fmla="*/ 221 h 1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4">
                <a:moveTo>
                  <a:pt x="2333" y="0"/>
                </a:moveTo>
                <a:lnTo>
                  <a:pt x="2333" y="1331"/>
                </a:lnTo>
                <a:lnTo>
                  <a:pt x="1166" y="1774"/>
                </a:lnTo>
                <a:lnTo>
                  <a:pt x="0" y="1331"/>
                </a:lnTo>
                <a:lnTo>
                  <a:pt x="0" y="0"/>
                </a:lnTo>
                <a:lnTo>
                  <a:pt x="1166" y="443"/>
                </a:lnTo>
                <a:lnTo>
                  <a:pt x="2333" y="0"/>
                </a:lnTo>
                <a:close/>
                <a:moveTo>
                  <a:pt x="1750" y="221"/>
                </a:moveTo>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12" name="TextBox 11"/>
          <p:cNvSpPr txBox="1"/>
          <p:nvPr/>
        </p:nvSpPr>
        <p:spPr>
          <a:xfrm>
            <a:off x="4082157" y="1631732"/>
            <a:ext cx="6912768" cy="646331"/>
          </a:xfrm>
          <a:prstGeom prst="rect">
            <a:avLst/>
          </a:prstGeom>
          <a:noFill/>
        </p:spPr>
        <p:txBody>
          <a:bodyPr wrap="square" rtlCol="0">
            <a:spAutoFit/>
          </a:bodyPr>
          <a:lstStyle/>
          <a:p>
            <a:r>
              <a:rPr lang="zh-CN" altLang="en-US" dirty="0">
                <a:solidFill>
                  <a:schemeClr val="accent1"/>
                </a:solidFill>
                <a:latin typeface="+mn-ea"/>
                <a:ea typeface="+mn-ea"/>
              </a:rPr>
              <a:t>初期以亲戚朋友等身边的人为拓展对象，获取第一轮客户反馈和种子客户，并在成都市展开线上线下结合的拓展。</a:t>
            </a:r>
            <a:endParaRPr lang="zh-CN" altLang="en-US" dirty="0">
              <a:solidFill>
                <a:schemeClr val="accent1"/>
              </a:solidFill>
              <a:latin typeface="+mn-ea"/>
              <a:ea typeface="+mn-ea"/>
            </a:endParaRPr>
          </a:p>
        </p:txBody>
      </p:sp>
      <p:sp>
        <p:nvSpPr>
          <p:cNvPr id="13" name="TextBox 12"/>
          <p:cNvSpPr txBox="1"/>
          <p:nvPr/>
        </p:nvSpPr>
        <p:spPr>
          <a:xfrm>
            <a:off x="1940621" y="1739454"/>
            <a:ext cx="1565472" cy="430887"/>
          </a:xfrm>
          <a:prstGeom prst="rect">
            <a:avLst/>
          </a:prstGeom>
          <a:noFill/>
        </p:spPr>
        <p:txBody>
          <a:bodyPr wrap="square" rtlCol="0">
            <a:spAutoFit/>
          </a:bodyPr>
          <a:lstStyle/>
          <a:p>
            <a:pPr algn="ctr"/>
            <a:r>
              <a:rPr lang="zh-CN" altLang="en-US" sz="2200" dirty="0">
                <a:solidFill>
                  <a:schemeClr val="accent2"/>
                </a:solidFill>
                <a:latin typeface="+mn-ea"/>
                <a:ea typeface="+mn-ea"/>
              </a:rPr>
              <a:t>本地市场</a:t>
            </a:r>
            <a:endParaRPr lang="en-US" altLang="zh-CN" sz="2200" dirty="0">
              <a:solidFill>
                <a:schemeClr val="accent2"/>
              </a:solidFill>
              <a:latin typeface="+mn-ea"/>
              <a:ea typeface="+mn-ea"/>
            </a:endParaRPr>
          </a:p>
        </p:txBody>
      </p:sp>
      <p:sp>
        <p:nvSpPr>
          <p:cNvPr id="14" name="TextBox 13"/>
          <p:cNvSpPr txBox="1"/>
          <p:nvPr/>
        </p:nvSpPr>
        <p:spPr>
          <a:xfrm>
            <a:off x="1940621" y="3030093"/>
            <a:ext cx="1565472" cy="430887"/>
          </a:xfrm>
          <a:prstGeom prst="rect">
            <a:avLst/>
          </a:prstGeom>
          <a:noFill/>
        </p:spPr>
        <p:txBody>
          <a:bodyPr wrap="square" rtlCol="0">
            <a:spAutoFit/>
          </a:bodyPr>
          <a:lstStyle/>
          <a:p>
            <a:pPr algn="ctr"/>
            <a:r>
              <a:rPr lang="zh-CN" altLang="en-US" sz="2200" dirty="0">
                <a:solidFill>
                  <a:schemeClr val="accent2"/>
                </a:solidFill>
                <a:latin typeface="+mn-ea"/>
                <a:ea typeface="+mn-ea"/>
              </a:rPr>
              <a:t>周边市场</a:t>
            </a:r>
            <a:endParaRPr lang="en-US" altLang="zh-CN" sz="2200" dirty="0">
              <a:solidFill>
                <a:schemeClr val="accent2"/>
              </a:solidFill>
              <a:latin typeface="+mn-ea"/>
              <a:ea typeface="+mn-ea"/>
            </a:endParaRPr>
          </a:p>
        </p:txBody>
      </p:sp>
      <p:sp>
        <p:nvSpPr>
          <p:cNvPr id="15" name="TextBox 14"/>
          <p:cNvSpPr txBox="1"/>
          <p:nvPr/>
        </p:nvSpPr>
        <p:spPr>
          <a:xfrm>
            <a:off x="1940621" y="4285687"/>
            <a:ext cx="1565472" cy="430887"/>
          </a:xfrm>
          <a:prstGeom prst="rect">
            <a:avLst/>
          </a:prstGeom>
          <a:noFill/>
        </p:spPr>
        <p:txBody>
          <a:bodyPr wrap="square" rtlCol="0">
            <a:spAutoFit/>
          </a:bodyPr>
          <a:lstStyle/>
          <a:p>
            <a:pPr algn="ctr"/>
            <a:r>
              <a:rPr lang="zh-CN" altLang="en-US" sz="2200" dirty="0">
                <a:solidFill>
                  <a:schemeClr val="accent2"/>
                </a:solidFill>
                <a:latin typeface="+mn-ea"/>
                <a:ea typeface="+mn-ea"/>
              </a:rPr>
              <a:t>细分市场</a:t>
            </a:r>
            <a:endParaRPr lang="en-US" altLang="zh-CN" sz="2200" dirty="0">
              <a:solidFill>
                <a:schemeClr val="accent2"/>
              </a:solidFill>
              <a:latin typeface="+mn-ea"/>
              <a:ea typeface="+mn-ea"/>
            </a:endParaRPr>
          </a:p>
        </p:txBody>
      </p:sp>
      <p:sp>
        <p:nvSpPr>
          <p:cNvPr id="16" name="TextBox 15"/>
          <p:cNvSpPr txBox="1"/>
          <p:nvPr/>
        </p:nvSpPr>
        <p:spPr>
          <a:xfrm>
            <a:off x="1940621" y="5473042"/>
            <a:ext cx="1565472" cy="430887"/>
          </a:xfrm>
          <a:prstGeom prst="rect">
            <a:avLst/>
          </a:prstGeom>
          <a:noFill/>
        </p:spPr>
        <p:txBody>
          <a:bodyPr wrap="square" rtlCol="0">
            <a:spAutoFit/>
          </a:bodyPr>
          <a:lstStyle/>
          <a:p>
            <a:pPr algn="ctr"/>
            <a:r>
              <a:rPr lang="zh-CN" altLang="en-US" sz="2200" dirty="0">
                <a:solidFill>
                  <a:schemeClr val="accent2"/>
                </a:solidFill>
                <a:latin typeface="+mn-ea"/>
                <a:ea typeface="+mn-ea"/>
              </a:rPr>
              <a:t>高端市场</a:t>
            </a:r>
            <a:endParaRPr lang="en-US" altLang="zh-CN" sz="2200" dirty="0">
              <a:solidFill>
                <a:schemeClr val="accent2"/>
              </a:solidFill>
              <a:latin typeface="+mn-ea"/>
              <a:ea typeface="+mn-ea"/>
            </a:endParaRPr>
          </a:p>
        </p:txBody>
      </p:sp>
      <p:sp>
        <p:nvSpPr>
          <p:cNvPr id="17" name="TextBox 16"/>
          <p:cNvSpPr txBox="1"/>
          <p:nvPr/>
        </p:nvSpPr>
        <p:spPr>
          <a:xfrm>
            <a:off x="4082157" y="2895075"/>
            <a:ext cx="6912768" cy="646331"/>
          </a:xfrm>
          <a:prstGeom prst="rect">
            <a:avLst/>
          </a:prstGeom>
          <a:noFill/>
        </p:spPr>
        <p:txBody>
          <a:bodyPr wrap="square" rtlCol="0">
            <a:spAutoFit/>
          </a:bodyPr>
          <a:lstStyle/>
          <a:p>
            <a:r>
              <a:rPr lang="zh-CN" altLang="en-US" dirty="0">
                <a:solidFill>
                  <a:schemeClr val="accent1"/>
                </a:solidFill>
                <a:latin typeface="+mn-ea"/>
                <a:ea typeface="+mn-ea"/>
              </a:rPr>
              <a:t>获取第一批客户后，在省内</a:t>
            </a:r>
            <a:r>
              <a:rPr lang="en-US" altLang="zh-CN" dirty="0">
                <a:solidFill>
                  <a:schemeClr val="accent1"/>
                </a:solidFill>
                <a:latin typeface="+mn-ea"/>
                <a:ea typeface="+mn-ea"/>
              </a:rPr>
              <a:t>2,3</a:t>
            </a:r>
            <a:r>
              <a:rPr lang="zh-CN" altLang="en-US" dirty="0">
                <a:solidFill>
                  <a:schemeClr val="accent1"/>
                </a:solidFill>
                <a:latin typeface="+mn-ea"/>
                <a:ea typeface="+mn-ea"/>
              </a:rPr>
              <a:t>线城市进行推广，用农村包围城市的战术，在教育资源相对缺乏的地区完成用户积累。</a:t>
            </a:r>
            <a:endParaRPr lang="zh-CN" altLang="en-US" dirty="0">
              <a:solidFill>
                <a:schemeClr val="accent1"/>
              </a:solidFill>
              <a:latin typeface="+mn-ea"/>
              <a:ea typeface="+mn-ea"/>
            </a:endParaRPr>
          </a:p>
        </p:txBody>
      </p:sp>
      <p:sp>
        <p:nvSpPr>
          <p:cNvPr id="18" name="TextBox 17"/>
          <p:cNvSpPr txBox="1"/>
          <p:nvPr/>
        </p:nvSpPr>
        <p:spPr>
          <a:xfrm>
            <a:off x="4082157" y="4150669"/>
            <a:ext cx="6912768" cy="646331"/>
          </a:xfrm>
          <a:prstGeom prst="rect">
            <a:avLst/>
          </a:prstGeom>
          <a:noFill/>
        </p:spPr>
        <p:txBody>
          <a:bodyPr wrap="square" rtlCol="0">
            <a:spAutoFit/>
          </a:bodyPr>
          <a:lstStyle/>
          <a:p>
            <a:r>
              <a:rPr lang="zh-CN" altLang="en-US" dirty="0">
                <a:solidFill>
                  <a:schemeClr val="accent1"/>
                </a:solidFill>
                <a:latin typeface="+mn-ea"/>
                <a:ea typeface="+mn-ea"/>
              </a:rPr>
              <a:t>通过微信公众号，微信群等方式，通过一批忠诚的客户，逐步形成特有的细分市场领域。</a:t>
            </a:r>
            <a:endParaRPr lang="zh-CN" altLang="en-US" dirty="0">
              <a:solidFill>
                <a:schemeClr val="accent1"/>
              </a:solidFill>
              <a:latin typeface="+mn-ea"/>
              <a:ea typeface="+mn-ea"/>
            </a:endParaRPr>
          </a:p>
        </p:txBody>
      </p:sp>
      <p:sp>
        <p:nvSpPr>
          <p:cNvPr id="19" name="TextBox 18"/>
          <p:cNvSpPr txBox="1"/>
          <p:nvPr/>
        </p:nvSpPr>
        <p:spPr>
          <a:xfrm>
            <a:off x="4082157" y="5351672"/>
            <a:ext cx="6912768" cy="369332"/>
          </a:xfrm>
          <a:prstGeom prst="rect">
            <a:avLst/>
          </a:prstGeom>
          <a:noFill/>
        </p:spPr>
        <p:txBody>
          <a:bodyPr wrap="square" rtlCol="0">
            <a:spAutoFit/>
          </a:bodyPr>
          <a:lstStyle/>
          <a:p>
            <a:r>
              <a:rPr lang="zh-CN" altLang="en-US" dirty="0">
                <a:solidFill>
                  <a:schemeClr val="accent1"/>
                </a:solidFill>
                <a:latin typeface="+mn-ea"/>
                <a:ea typeface="+mn-ea"/>
              </a:rPr>
              <a:t>和国外相关机构合作，通过走出去，再回来的策略，打造高端形象</a:t>
            </a:r>
            <a:endParaRPr lang="zh-CN" altLang="en-US" dirty="0">
              <a:solidFill>
                <a:schemeClr val="accent1"/>
              </a:solidFill>
              <a:latin typeface="+mn-ea"/>
              <a:ea typeface="+mn-ea"/>
            </a:endParaRPr>
          </a:p>
        </p:txBody>
      </p:sp>
      <p:sp>
        <p:nvSpPr>
          <p:cNvPr id="20" name="TextBox 19"/>
          <p:cNvSpPr txBox="1"/>
          <p:nvPr/>
        </p:nvSpPr>
        <p:spPr>
          <a:xfrm>
            <a:off x="1129829" y="1616091"/>
            <a:ext cx="605425" cy="707886"/>
          </a:xfrm>
          <a:prstGeom prst="rect">
            <a:avLst/>
          </a:prstGeom>
          <a:noFill/>
        </p:spPr>
        <p:txBody>
          <a:bodyPr wrap="square" rtlCol="0">
            <a:spAutoFit/>
          </a:bodyPr>
          <a:lstStyle/>
          <a:p>
            <a:pPr algn="ctr"/>
            <a:r>
              <a:rPr lang="en-US" altLang="zh-CN" sz="4000" dirty="0">
                <a:solidFill>
                  <a:schemeClr val="accent1"/>
                </a:solidFill>
                <a:latin typeface="+mn-ea"/>
                <a:ea typeface="+mn-ea"/>
              </a:rPr>
              <a:t>1</a:t>
            </a:r>
            <a:endParaRPr lang="en-US" altLang="zh-CN" sz="4000" dirty="0">
              <a:solidFill>
                <a:schemeClr val="accent1"/>
              </a:solidFill>
              <a:latin typeface="+mn-ea"/>
              <a:ea typeface="+mn-ea"/>
            </a:endParaRPr>
          </a:p>
        </p:txBody>
      </p:sp>
      <p:sp>
        <p:nvSpPr>
          <p:cNvPr id="21" name="TextBox 20"/>
          <p:cNvSpPr txBox="1"/>
          <p:nvPr/>
        </p:nvSpPr>
        <p:spPr>
          <a:xfrm>
            <a:off x="1129829" y="2879434"/>
            <a:ext cx="605425" cy="707886"/>
          </a:xfrm>
          <a:prstGeom prst="rect">
            <a:avLst/>
          </a:prstGeom>
          <a:noFill/>
        </p:spPr>
        <p:txBody>
          <a:bodyPr wrap="square" rtlCol="0">
            <a:spAutoFit/>
          </a:bodyPr>
          <a:lstStyle/>
          <a:p>
            <a:pPr algn="ctr"/>
            <a:r>
              <a:rPr lang="en-US" altLang="zh-CN" sz="4000" dirty="0">
                <a:solidFill>
                  <a:schemeClr val="accent1"/>
                </a:solidFill>
                <a:latin typeface="+mn-ea"/>
                <a:ea typeface="+mn-ea"/>
              </a:rPr>
              <a:t>2</a:t>
            </a:r>
            <a:endParaRPr lang="en-US" altLang="zh-CN" sz="4000" dirty="0">
              <a:solidFill>
                <a:schemeClr val="accent1"/>
              </a:solidFill>
              <a:latin typeface="+mn-ea"/>
              <a:ea typeface="+mn-ea"/>
            </a:endParaRPr>
          </a:p>
        </p:txBody>
      </p:sp>
      <p:sp>
        <p:nvSpPr>
          <p:cNvPr id="22" name="TextBox 21"/>
          <p:cNvSpPr txBox="1"/>
          <p:nvPr/>
        </p:nvSpPr>
        <p:spPr>
          <a:xfrm>
            <a:off x="1129829" y="4135028"/>
            <a:ext cx="605425" cy="707886"/>
          </a:xfrm>
          <a:prstGeom prst="rect">
            <a:avLst/>
          </a:prstGeom>
          <a:noFill/>
        </p:spPr>
        <p:txBody>
          <a:bodyPr wrap="square" rtlCol="0">
            <a:spAutoFit/>
          </a:bodyPr>
          <a:lstStyle/>
          <a:p>
            <a:pPr algn="ctr"/>
            <a:r>
              <a:rPr lang="en-US" altLang="zh-CN" sz="4000" dirty="0">
                <a:solidFill>
                  <a:schemeClr val="accent1"/>
                </a:solidFill>
                <a:latin typeface="+mn-ea"/>
                <a:ea typeface="+mn-ea"/>
              </a:rPr>
              <a:t>3</a:t>
            </a:r>
            <a:endParaRPr lang="en-US" altLang="zh-CN" sz="4000" dirty="0">
              <a:solidFill>
                <a:schemeClr val="accent1"/>
              </a:solidFill>
              <a:latin typeface="+mn-ea"/>
              <a:ea typeface="+mn-ea"/>
            </a:endParaRPr>
          </a:p>
        </p:txBody>
      </p:sp>
      <p:sp>
        <p:nvSpPr>
          <p:cNvPr id="23" name="TextBox 22"/>
          <p:cNvSpPr txBox="1"/>
          <p:nvPr/>
        </p:nvSpPr>
        <p:spPr>
          <a:xfrm>
            <a:off x="1129829" y="5322383"/>
            <a:ext cx="605425" cy="707886"/>
          </a:xfrm>
          <a:prstGeom prst="rect">
            <a:avLst/>
          </a:prstGeom>
          <a:noFill/>
        </p:spPr>
        <p:txBody>
          <a:bodyPr wrap="square" rtlCol="0">
            <a:spAutoFit/>
          </a:bodyPr>
          <a:lstStyle/>
          <a:p>
            <a:pPr algn="ctr"/>
            <a:r>
              <a:rPr lang="en-US" altLang="zh-CN" sz="4000" dirty="0">
                <a:solidFill>
                  <a:schemeClr val="accent1"/>
                </a:solidFill>
                <a:latin typeface="+mn-ea"/>
                <a:ea typeface="+mn-ea"/>
              </a:rPr>
              <a:t>4</a:t>
            </a:r>
            <a:endParaRPr lang="en-US" altLang="zh-CN" sz="4000" dirty="0">
              <a:solidFill>
                <a:schemeClr val="accent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panose="020B0503020204020204" pitchFamily="34" charset="-122"/>
                <a:ea typeface="微软雅黑" panose="020B0503020204020204" pitchFamily="34" charset="-122"/>
              </a:rPr>
              <a:t>财务与融资</a:t>
            </a:r>
            <a:endParaRPr lang="zh-CN" altLang="en-US" sz="4800" b="1" dirty="0">
              <a:solidFill>
                <a:schemeClr val="accent2"/>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Freeform 14"/>
          <p:cNvSpPr>
            <a:spLocks noEditPoints="1"/>
          </p:cNvSpPr>
          <p:nvPr/>
        </p:nvSpPr>
        <p:spPr bwMode="auto">
          <a:xfrm>
            <a:off x="5418991" y="1828800"/>
            <a:ext cx="1386420" cy="1308044"/>
          </a:xfrm>
          <a:custGeom>
            <a:avLst/>
            <a:gdLst>
              <a:gd name="T0" fmla="*/ 35 w 1031"/>
              <a:gd name="T1" fmla="*/ 765 h 966"/>
              <a:gd name="T2" fmla="*/ 736 w 1031"/>
              <a:gd name="T3" fmla="*/ 574 h 966"/>
              <a:gd name="T4" fmla="*/ 674 w 1031"/>
              <a:gd name="T5" fmla="*/ 791 h 966"/>
              <a:gd name="T6" fmla="*/ 652 w 1031"/>
              <a:gd name="T7" fmla="*/ 603 h 966"/>
              <a:gd name="T8" fmla="*/ 654 w 1031"/>
              <a:gd name="T9" fmla="*/ 435 h 966"/>
              <a:gd name="T10" fmla="*/ 636 w 1031"/>
              <a:gd name="T11" fmla="*/ 442 h 966"/>
              <a:gd name="T12" fmla="*/ 650 w 1031"/>
              <a:gd name="T13" fmla="*/ 467 h 966"/>
              <a:gd name="T14" fmla="*/ 666 w 1031"/>
              <a:gd name="T15" fmla="*/ 461 h 966"/>
              <a:gd name="T16" fmla="*/ 570 w 1031"/>
              <a:gd name="T17" fmla="*/ 484 h 966"/>
              <a:gd name="T18" fmla="*/ 578 w 1031"/>
              <a:gd name="T19" fmla="*/ 516 h 966"/>
              <a:gd name="T20" fmla="*/ 590 w 1031"/>
              <a:gd name="T21" fmla="*/ 504 h 966"/>
              <a:gd name="T22" fmla="*/ 520 w 1031"/>
              <a:gd name="T23" fmla="*/ 545 h 966"/>
              <a:gd name="T24" fmla="*/ 511 w 1031"/>
              <a:gd name="T25" fmla="*/ 563 h 966"/>
              <a:gd name="T26" fmla="*/ 537 w 1031"/>
              <a:gd name="T27" fmla="*/ 575 h 966"/>
              <a:gd name="T28" fmla="*/ 545 w 1031"/>
              <a:gd name="T29" fmla="*/ 559 h 966"/>
              <a:gd name="T30" fmla="*/ 489 w 1031"/>
              <a:gd name="T31" fmla="*/ 639 h 966"/>
              <a:gd name="T32" fmla="*/ 516 w 1031"/>
              <a:gd name="T33" fmla="*/ 658 h 966"/>
              <a:gd name="T34" fmla="*/ 517 w 1031"/>
              <a:gd name="T35" fmla="*/ 641 h 966"/>
              <a:gd name="T36" fmla="*/ 493 w 1031"/>
              <a:gd name="T37" fmla="*/ 720 h 966"/>
              <a:gd name="T38" fmla="*/ 498 w 1031"/>
              <a:gd name="T39" fmla="*/ 739 h 966"/>
              <a:gd name="T40" fmla="*/ 524 w 1031"/>
              <a:gd name="T41" fmla="*/ 728 h 966"/>
              <a:gd name="T42" fmla="*/ 520 w 1031"/>
              <a:gd name="T43" fmla="*/ 711 h 966"/>
              <a:gd name="T44" fmla="*/ 533 w 1031"/>
              <a:gd name="T45" fmla="*/ 810 h 966"/>
              <a:gd name="T46" fmla="*/ 565 w 1031"/>
              <a:gd name="T47" fmla="*/ 806 h 966"/>
              <a:gd name="T48" fmla="*/ 555 w 1031"/>
              <a:gd name="T49" fmla="*/ 792 h 966"/>
              <a:gd name="T50" fmla="*/ 589 w 1031"/>
              <a:gd name="T51" fmla="*/ 866 h 966"/>
              <a:gd name="T52" fmla="*/ 605 w 1031"/>
              <a:gd name="T53" fmla="*/ 877 h 966"/>
              <a:gd name="T54" fmla="*/ 619 w 1031"/>
              <a:gd name="T55" fmla="*/ 853 h 966"/>
              <a:gd name="T56" fmla="*/ 605 w 1031"/>
              <a:gd name="T57" fmla="*/ 843 h 966"/>
              <a:gd name="T58" fmla="*/ 678 w 1031"/>
              <a:gd name="T59" fmla="*/ 907 h 966"/>
              <a:gd name="T60" fmla="*/ 696 w 1031"/>
              <a:gd name="T61" fmla="*/ 910 h 966"/>
              <a:gd name="T62" fmla="*/ 685 w 1031"/>
              <a:gd name="T63" fmla="*/ 879 h 966"/>
              <a:gd name="T64" fmla="*/ 757 w 1031"/>
              <a:gd name="T65" fmla="*/ 912 h 966"/>
              <a:gd name="T66" fmla="*/ 777 w 1031"/>
              <a:gd name="T67" fmla="*/ 909 h 966"/>
              <a:gd name="T68" fmla="*/ 774 w 1031"/>
              <a:gd name="T69" fmla="*/ 881 h 966"/>
              <a:gd name="T70" fmla="*/ 757 w 1031"/>
              <a:gd name="T71" fmla="*/ 884 h 966"/>
              <a:gd name="T72" fmla="*/ 850 w 1031"/>
              <a:gd name="T73" fmla="*/ 883 h 966"/>
              <a:gd name="T74" fmla="*/ 867 w 1031"/>
              <a:gd name="T75" fmla="*/ 874 h 966"/>
              <a:gd name="T76" fmla="*/ 840 w 1031"/>
              <a:gd name="T77" fmla="*/ 857 h 966"/>
              <a:gd name="T78" fmla="*/ 913 w 1031"/>
              <a:gd name="T79" fmla="*/ 834 h 966"/>
              <a:gd name="T80" fmla="*/ 925 w 1031"/>
              <a:gd name="T81" fmla="*/ 820 h 966"/>
              <a:gd name="T82" fmla="*/ 906 w 1031"/>
              <a:gd name="T83" fmla="*/ 799 h 966"/>
              <a:gd name="T84" fmla="*/ 896 w 1031"/>
              <a:gd name="T85" fmla="*/ 812 h 966"/>
              <a:gd name="T86" fmla="*/ 964 w 1031"/>
              <a:gd name="T87" fmla="*/ 751 h 966"/>
              <a:gd name="T88" fmla="*/ 970 w 1031"/>
              <a:gd name="T89" fmla="*/ 732 h 966"/>
              <a:gd name="T90" fmla="*/ 940 w 1031"/>
              <a:gd name="T91" fmla="*/ 735 h 966"/>
              <a:gd name="T92" fmla="*/ 978 w 1031"/>
              <a:gd name="T93" fmla="*/ 671 h 966"/>
              <a:gd name="T94" fmla="*/ 978 w 1031"/>
              <a:gd name="T95" fmla="*/ 653 h 966"/>
              <a:gd name="T96" fmla="*/ 950 w 1031"/>
              <a:gd name="T97" fmla="*/ 649 h 966"/>
              <a:gd name="T98" fmla="*/ 950 w 1031"/>
              <a:gd name="T99" fmla="*/ 668 h 966"/>
              <a:gd name="T100" fmla="*/ 960 w 1031"/>
              <a:gd name="T101" fmla="*/ 573 h 966"/>
              <a:gd name="T102" fmla="*/ 952 w 1031"/>
              <a:gd name="T103" fmla="*/ 556 h 966"/>
              <a:gd name="T104" fmla="*/ 932 w 1031"/>
              <a:gd name="T105" fmla="*/ 581 h 966"/>
              <a:gd name="T106" fmla="*/ 918 w 1031"/>
              <a:gd name="T107" fmla="*/ 506 h 966"/>
              <a:gd name="T108" fmla="*/ 906 w 1031"/>
              <a:gd name="T109" fmla="*/ 493 h 966"/>
              <a:gd name="T110" fmla="*/ 882 w 1031"/>
              <a:gd name="T111" fmla="*/ 509 h 966"/>
              <a:gd name="T112" fmla="*/ 894 w 1031"/>
              <a:gd name="T113" fmla="*/ 522 h 966"/>
              <a:gd name="T114" fmla="*/ 841 w 1031"/>
              <a:gd name="T115" fmla="*/ 447 h 966"/>
              <a:gd name="T116" fmla="*/ 823 w 1031"/>
              <a:gd name="T117" fmla="*/ 439 h 966"/>
              <a:gd name="T118" fmla="*/ 823 w 1031"/>
              <a:gd name="T119" fmla="*/ 470 h 966"/>
              <a:gd name="T120" fmla="*/ 733 w 1031"/>
              <a:gd name="T121" fmla="*/ 369 h 966"/>
              <a:gd name="T122" fmla="*/ 574 w 1031"/>
              <a:gd name="T123" fmla="*/ 15 h 966"/>
              <a:gd name="T124" fmla="*/ 48 w 1031"/>
              <a:gd name="T125" fmla="*/ 245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31" h="966">
                <a:moveTo>
                  <a:pt x="83" y="717"/>
                </a:moveTo>
                <a:cubicBezTo>
                  <a:pt x="134" y="712"/>
                  <a:pt x="185" y="709"/>
                  <a:pt x="236" y="707"/>
                </a:cubicBezTo>
                <a:cubicBezTo>
                  <a:pt x="205" y="705"/>
                  <a:pt x="173" y="702"/>
                  <a:pt x="142" y="699"/>
                </a:cubicBezTo>
                <a:cubicBezTo>
                  <a:pt x="116" y="696"/>
                  <a:pt x="94" y="678"/>
                  <a:pt x="94" y="651"/>
                </a:cubicBezTo>
                <a:cubicBezTo>
                  <a:pt x="94" y="613"/>
                  <a:pt x="94" y="574"/>
                  <a:pt x="94" y="536"/>
                </a:cubicBezTo>
                <a:cubicBezTo>
                  <a:pt x="94" y="510"/>
                  <a:pt x="116" y="491"/>
                  <a:pt x="142" y="488"/>
                </a:cubicBezTo>
                <a:cubicBezTo>
                  <a:pt x="237" y="479"/>
                  <a:pt x="333" y="476"/>
                  <a:pt x="428" y="478"/>
                </a:cubicBezTo>
                <a:cubicBezTo>
                  <a:pt x="393" y="533"/>
                  <a:pt x="374" y="598"/>
                  <a:pt x="374" y="668"/>
                </a:cubicBezTo>
                <a:cubicBezTo>
                  <a:pt x="374" y="767"/>
                  <a:pt x="414" y="857"/>
                  <a:pt x="479" y="922"/>
                </a:cubicBezTo>
                <a:cubicBezTo>
                  <a:pt x="483" y="926"/>
                  <a:pt x="487" y="930"/>
                  <a:pt x="491" y="934"/>
                </a:cubicBezTo>
                <a:cubicBezTo>
                  <a:pt x="355" y="945"/>
                  <a:pt x="219" y="943"/>
                  <a:pt x="83" y="928"/>
                </a:cubicBezTo>
                <a:cubicBezTo>
                  <a:pt x="56" y="925"/>
                  <a:pt x="35" y="906"/>
                  <a:pt x="35" y="880"/>
                </a:cubicBezTo>
                <a:cubicBezTo>
                  <a:pt x="35" y="842"/>
                  <a:pt x="35" y="803"/>
                  <a:pt x="35" y="765"/>
                </a:cubicBezTo>
                <a:cubicBezTo>
                  <a:pt x="35" y="738"/>
                  <a:pt x="56" y="719"/>
                  <a:pt x="83" y="717"/>
                </a:cubicBezTo>
                <a:close/>
                <a:moveTo>
                  <a:pt x="709" y="424"/>
                </a:moveTo>
                <a:lnTo>
                  <a:pt x="709" y="424"/>
                </a:lnTo>
                <a:cubicBezTo>
                  <a:pt x="728" y="420"/>
                  <a:pt x="748" y="420"/>
                  <a:pt x="768" y="424"/>
                </a:cubicBezTo>
                <a:cubicBezTo>
                  <a:pt x="767" y="434"/>
                  <a:pt x="766" y="445"/>
                  <a:pt x="765" y="455"/>
                </a:cubicBezTo>
                <a:cubicBezTo>
                  <a:pt x="747" y="453"/>
                  <a:pt x="729" y="452"/>
                  <a:pt x="712" y="455"/>
                </a:cubicBezTo>
                <a:cubicBezTo>
                  <a:pt x="711" y="445"/>
                  <a:pt x="710" y="434"/>
                  <a:pt x="709" y="424"/>
                </a:cubicBezTo>
                <a:close/>
                <a:moveTo>
                  <a:pt x="818" y="615"/>
                </a:moveTo>
                <a:lnTo>
                  <a:pt x="818" y="615"/>
                </a:lnTo>
                <a:lnTo>
                  <a:pt x="749" y="615"/>
                </a:lnTo>
                <a:lnTo>
                  <a:pt x="749" y="604"/>
                </a:lnTo>
                <a:cubicBezTo>
                  <a:pt x="749" y="591"/>
                  <a:pt x="748" y="583"/>
                  <a:pt x="746" y="580"/>
                </a:cubicBezTo>
                <a:cubicBezTo>
                  <a:pt x="745" y="576"/>
                  <a:pt x="741" y="574"/>
                  <a:pt x="736" y="574"/>
                </a:cubicBezTo>
                <a:cubicBezTo>
                  <a:pt x="732" y="574"/>
                  <a:pt x="729" y="576"/>
                  <a:pt x="727" y="579"/>
                </a:cubicBezTo>
                <a:cubicBezTo>
                  <a:pt x="724" y="582"/>
                  <a:pt x="723" y="587"/>
                  <a:pt x="723" y="594"/>
                </a:cubicBezTo>
                <a:cubicBezTo>
                  <a:pt x="723" y="604"/>
                  <a:pt x="726" y="612"/>
                  <a:pt x="730" y="616"/>
                </a:cubicBezTo>
                <a:cubicBezTo>
                  <a:pt x="734" y="621"/>
                  <a:pt x="747" y="629"/>
                  <a:pt x="767" y="642"/>
                </a:cubicBezTo>
                <a:cubicBezTo>
                  <a:pt x="785" y="652"/>
                  <a:pt x="797" y="661"/>
                  <a:pt x="803" y="666"/>
                </a:cubicBezTo>
                <a:cubicBezTo>
                  <a:pt x="810" y="672"/>
                  <a:pt x="815" y="680"/>
                  <a:pt x="819" y="690"/>
                </a:cubicBezTo>
                <a:cubicBezTo>
                  <a:pt x="824" y="701"/>
                  <a:pt x="826" y="713"/>
                  <a:pt x="826" y="729"/>
                </a:cubicBezTo>
                <a:cubicBezTo>
                  <a:pt x="826" y="754"/>
                  <a:pt x="820" y="773"/>
                  <a:pt x="808" y="787"/>
                </a:cubicBezTo>
                <a:cubicBezTo>
                  <a:pt x="796" y="801"/>
                  <a:pt x="778" y="810"/>
                  <a:pt x="755" y="813"/>
                </a:cubicBezTo>
                <a:lnTo>
                  <a:pt x="755" y="839"/>
                </a:lnTo>
                <a:lnTo>
                  <a:pt x="723" y="839"/>
                </a:lnTo>
                <a:lnTo>
                  <a:pt x="723" y="813"/>
                </a:lnTo>
                <a:cubicBezTo>
                  <a:pt x="704" y="811"/>
                  <a:pt x="688" y="804"/>
                  <a:pt x="674" y="791"/>
                </a:cubicBezTo>
                <a:cubicBezTo>
                  <a:pt x="660" y="779"/>
                  <a:pt x="653" y="757"/>
                  <a:pt x="653" y="726"/>
                </a:cubicBezTo>
                <a:lnTo>
                  <a:pt x="653" y="713"/>
                </a:lnTo>
                <a:lnTo>
                  <a:pt x="723" y="713"/>
                </a:lnTo>
                <a:lnTo>
                  <a:pt x="723" y="730"/>
                </a:lnTo>
                <a:cubicBezTo>
                  <a:pt x="723" y="748"/>
                  <a:pt x="723" y="760"/>
                  <a:pt x="725" y="764"/>
                </a:cubicBezTo>
                <a:cubicBezTo>
                  <a:pt x="726" y="769"/>
                  <a:pt x="730" y="771"/>
                  <a:pt x="735" y="771"/>
                </a:cubicBezTo>
                <a:cubicBezTo>
                  <a:pt x="740" y="771"/>
                  <a:pt x="743" y="769"/>
                  <a:pt x="746" y="766"/>
                </a:cubicBezTo>
                <a:cubicBezTo>
                  <a:pt x="748" y="763"/>
                  <a:pt x="749" y="758"/>
                  <a:pt x="749" y="752"/>
                </a:cubicBezTo>
                <a:cubicBezTo>
                  <a:pt x="749" y="737"/>
                  <a:pt x="748" y="726"/>
                  <a:pt x="746" y="719"/>
                </a:cubicBezTo>
                <a:cubicBezTo>
                  <a:pt x="744" y="712"/>
                  <a:pt x="736" y="705"/>
                  <a:pt x="724" y="697"/>
                </a:cubicBezTo>
                <a:cubicBezTo>
                  <a:pt x="702" y="684"/>
                  <a:pt x="688" y="674"/>
                  <a:pt x="680" y="668"/>
                </a:cubicBezTo>
                <a:cubicBezTo>
                  <a:pt x="673" y="662"/>
                  <a:pt x="666" y="653"/>
                  <a:pt x="661" y="641"/>
                </a:cubicBezTo>
                <a:cubicBezTo>
                  <a:pt x="655" y="630"/>
                  <a:pt x="652" y="617"/>
                  <a:pt x="652" y="603"/>
                </a:cubicBezTo>
                <a:cubicBezTo>
                  <a:pt x="652" y="582"/>
                  <a:pt x="658" y="566"/>
                  <a:pt x="670" y="554"/>
                </a:cubicBezTo>
                <a:cubicBezTo>
                  <a:pt x="682" y="543"/>
                  <a:pt x="699" y="535"/>
                  <a:pt x="723" y="533"/>
                </a:cubicBezTo>
                <a:lnTo>
                  <a:pt x="723" y="510"/>
                </a:lnTo>
                <a:lnTo>
                  <a:pt x="755" y="510"/>
                </a:lnTo>
                <a:lnTo>
                  <a:pt x="755" y="533"/>
                </a:lnTo>
                <a:cubicBezTo>
                  <a:pt x="776" y="535"/>
                  <a:pt x="792" y="542"/>
                  <a:pt x="803" y="554"/>
                </a:cubicBezTo>
                <a:cubicBezTo>
                  <a:pt x="813" y="566"/>
                  <a:pt x="819" y="582"/>
                  <a:pt x="819" y="602"/>
                </a:cubicBezTo>
                <a:cubicBezTo>
                  <a:pt x="819" y="605"/>
                  <a:pt x="818" y="609"/>
                  <a:pt x="818" y="615"/>
                </a:cubicBezTo>
                <a:close/>
                <a:moveTo>
                  <a:pt x="658" y="434"/>
                </a:moveTo>
                <a:lnTo>
                  <a:pt x="658" y="434"/>
                </a:lnTo>
                <a:lnTo>
                  <a:pt x="657" y="434"/>
                </a:lnTo>
                <a:lnTo>
                  <a:pt x="656" y="435"/>
                </a:lnTo>
                <a:lnTo>
                  <a:pt x="654" y="435"/>
                </a:lnTo>
                <a:lnTo>
                  <a:pt x="653" y="436"/>
                </a:lnTo>
                <a:lnTo>
                  <a:pt x="652" y="436"/>
                </a:lnTo>
                <a:lnTo>
                  <a:pt x="650" y="437"/>
                </a:lnTo>
                <a:lnTo>
                  <a:pt x="649" y="437"/>
                </a:lnTo>
                <a:lnTo>
                  <a:pt x="647" y="438"/>
                </a:lnTo>
                <a:lnTo>
                  <a:pt x="646" y="438"/>
                </a:lnTo>
                <a:lnTo>
                  <a:pt x="645" y="439"/>
                </a:lnTo>
                <a:lnTo>
                  <a:pt x="643" y="439"/>
                </a:lnTo>
                <a:lnTo>
                  <a:pt x="642" y="440"/>
                </a:lnTo>
                <a:lnTo>
                  <a:pt x="640" y="440"/>
                </a:lnTo>
                <a:lnTo>
                  <a:pt x="639" y="441"/>
                </a:lnTo>
                <a:lnTo>
                  <a:pt x="638" y="441"/>
                </a:lnTo>
                <a:lnTo>
                  <a:pt x="636" y="442"/>
                </a:lnTo>
                <a:lnTo>
                  <a:pt x="635" y="443"/>
                </a:lnTo>
                <a:lnTo>
                  <a:pt x="633" y="443"/>
                </a:lnTo>
                <a:lnTo>
                  <a:pt x="632" y="444"/>
                </a:lnTo>
                <a:lnTo>
                  <a:pt x="631" y="445"/>
                </a:lnTo>
                <a:lnTo>
                  <a:pt x="631" y="445"/>
                </a:lnTo>
                <a:lnTo>
                  <a:pt x="643" y="470"/>
                </a:lnTo>
                <a:lnTo>
                  <a:pt x="643" y="470"/>
                </a:lnTo>
                <a:lnTo>
                  <a:pt x="644" y="470"/>
                </a:lnTo>
                <a:lnTo>
                  <a:pt x="645" y="469"/>
                </a:lnTo>
                <a:lnTo>
                  <a:pt x="646" y="468"/>
                </a:lnTo>
                <a:lnTo>
                  <a:pt x="647" y="468"/>
                </a:lnTo>
                <a:lnTo>
                  <a:pt x="649" y="467"/>
                </a:lnTo>
                <a:lnTo>
                  <a:pt x="650" y="467"/>
                </a:lnTo>
                <a:lnTo>
                  <a:pt x="651" y="466"/>
                </a:lnTo>
                <a:lnTo>
                  <a:pt x="652" y="466"/>
                </a:lnTo>
                <a:lnTo>
                  <a:pt x="654" y="465"/>
                </a:lnTo>
                <a:lnTo>
                  <a:pt x="655" y="465"/>
                </a:lnTo>
                <a:lnTo>
                  <a:pt x="656" y="464"/>
                </a:lnTo>
                <a:lnTo>
                  <a:pt x="657" y="464"/>
                </a:lnTo>
                <a:lnTo>
                  <a:pt x="658" y="464"/>
                </a:lnTo>
                <a:lnTo>
                  <a:pt x="660" y="463"/>
                </a:lnTo>
                <a:lnTo>
                  <a:pt x="661" y="463"/>
                </a:lnTo>
                <a:lnTo>
                  <a:pt x="662" y="462"/>
                </a:lnTo>
                <a:lnTo>
                  <a:pt x="663" y="462"/>
                </a:lnTo>
                <a:lnTo>
                  <a:pt x="665" y="461"/>
                </a:lnTo>
                <a:lnTo>
                  <a:pt x="666" y="461"/>
                </a:lnTo>
                <a:lnTo>
                  <a:pt x="667" y="461"/>
                </a:lnTo>
                <a:lnTo>
                  <a:pt x="658" y="434"/>
                </a:lnTo>
                <a:close/>
                <a:moveTo>
                  <a:pt x="580" y="476"/>
                </a:moveTo>
                <a:lnTo>
                  <a:pt x="580" y="476"/>
                </a:lnTo>
                <a:lnTo>
                  <a:pt x="579" y="476"/>
                </a:lnTo>
                <a:lnTo>
                  <a:pt x="578" y="477"/>
                </a:lnTo>
                <a:lnTo>
                  <a:pt x="577" y="478"/>
                </a:lnTo>
                <a:lnTo>
                  <a:pt x="576" y="479"/>
                </a:lnTo>
                <a:lnTo>
                  <a:pt x="575" y="480"/>
                </a:lnTo>
                <a:lnTo>
                  <a:pt x="574" y="481"/>
                </a:lnTo>
                <a:lnTo>
                  <a:pt x="573" y="482"/>
                </a:lnTo>
                <a:lnTo>
                  <a:pt x="571" y="483"/>
                </a:lnTo>
                <a:lnTo>
                  <a:pt x="570" y="484"/>
                </a:lnTo>
                <a:lnTo>
                  <a:pt x="569" y="485"/>
                </a:lnTo>
                <a:lnTo>
                  <a:pt x="568" y="486"/>
                </a:lnTo>
                <a:lnTo>
                  <a:pt x="567" y="487"/>
                </a:lnTo>
                <a:lnTo>
                  <a:pt x="566" y="488"/>
                </a:lnTo>
                <a:lnTo>
                  <a:pt x="565" y="489"/>
                </a:lnTo>
                <a:lnTo>
                  <a:pt x="564" y="490"/>
                </a:lnTo>
                <a:lnTo>
                  <a:pt x="563" y="491"/>
                </a:lnTo>
                <a:lnTo>
                  <a:pt x="562" y="492"/>
                </a:lnTo>
                <a:lnTo>
                  <a:pt x="561" y="493"/>
                </a:lnTo>
                <a:lnTo>
                  <a:pt x="560" y="494"/>
                </a:lnTo>
                <a:lnTo>
                  <a:pt x="559" y="495"/>
                </a:lnTo>
                <a:lnTo>
                  <a:pt x="558" y="496"/>
                </a:lnTo>
                <a:lnTo>
                  <a:pt x="578" y="516"/>
                </a:lnTo>
                <a:lnTo>
                  <a:pt x="579" y="515"/>
                </a:lnTo>
                <a:lnTo>
                  <a:pt x="580" y="514"/>
                </a:lnTo>
                <a:lnTo>
                  <a:pt x="581" y="513"/>
                </a:lnTo>
                <a:lnTo>
                  <a:pt x="581" y="512"/>
                </a:lnTo>
                <a:lnTo>
                  <a:pt x="582" y="511"/>
                </a:lnTo>
                <a:lnTo>
                  <a:pt x="583" y="510"/>
                </a:lnTo>
                <a:lnTo>
                  <a:pt x="584" y="509"/>
                </a:lnTo>
                <a:lnTo>
                  <a:pt x="585" y="509"/>
                </a:lnTo>
                <a:lnTo>
                  <a:pt x="586" y="508"/>
                </a:lnTo>
                <a:lnTo>
                  <a:pt x="587" y="507"/>
                </a:lnTo>
                <a:lnTo>
                  <a:pt x="588" y="506"/>
                </a:lnTo>
                <a:lnTo>
                  <a:pt x="589" y="505"/>
                </a:lnTo>
                <a:lnTo>
                  <a:pt x="590" y="504"/>
                </a:lnTo>
                <a:lnTo>
                  <a:pt x="591" y="503"/>
                </a:lnTo>
                <a:lnTo>
                  <a:pt x="592" y="502"/>
                </a:lnTo>
                <a:lnTo>
                  <a:pt x="593" y="502"/>
                </a:lnTo>
                <a:lnTo>
                  <a:pt x="594" y="501"/>
                </a:lnTo>
                <a:lnTo>
                  <a:pt x="595" y="500"/>
                </a:lnTo>
                <a:lnTo>
                  <a:pt x="596" y="499"/>
                </a:lnTo>
                <a:lnTo>
                  <a:pt x="597" y="498"/>
                </a:lnTo>
                <a:lnTo>
                  <a:pt x="598" y="498"/>
                </a:lnTo>
                <a:lnTo>
                  <a:pt x="580" y="476"/>
                </a:lnTo>
                <a:close/>
                <a:moveTo>
                  <a:pt x="521" y="543"/>
                </a:moveTo>
                <a:lnTo>
                  <a:pt x="521" y="543"/>
                </a:lnTo>
                <a:lnTo>
                  <a:pt x="521" y="544"/>
                </a:lnTo>
                <a:lnTo>
                  <a:pt x="520" y="545"/>
                </a:lnTo>
                <a:lnTo>
                  <a:pt x="519" y="547"/>
                </a:lnTo>
                <a:lnTo>
                  <a:pt x="519" y="548"/>
                </a:lnTo>
                <a:lnTo>
                  <a:pt x="518" y="549"/>
                </a:lnTo>
                <a:lnTo>
                  <a:pt x="517" y="551"/>
                </a:lnTo>
                <a:lnTo>
                  <a:pt x="517" y="552"/>
                </a:lnTo>
                <a:lnTo>
                  <a:pt x="516" y="553"/>
                </a:lnTo>
                <a:lnTo>
                  <a:pt x="515" y="555"/>
                </a:lnTo>
                <a:lnTo>
                  <a:pt x="515" y="556"/>
                </a:lnTo>
                <a:lnTo>
                  <a:pt x="514" y="557"/>
                </a:lnTo>
                <a:lnTo>
                  <a:pt x="513" y="559"/>
                </a:lnTo>
                <a:lnTo>
                  <a:pt x="513" y="560"/>
                </a:lnTo>
                <a:lnTo>
                  <a:pt x="512" y="561"/>
                </a:lnTo>
                <a:lnTo>
                  <a:pt x="511" y="563"/>
                </a:lnTo>
                <a:lnTo>
                  <a:pt x="511" y="564"/>
                </a:lnTo>
                <a:lnTo>
                  <a:pt x="510" y="565"/>
                </a:lnTo>
                <a:lnTo>
                  <a:pt x="509" y="567"/>
                </a:lnTo>
                <a:lnTo>
                  <a:pt x="509" y="568"/>
                </a:lnTo>
                <a:lnTo>
                  <a:pt x="508" y="569"/>
                </a:lnTo>
                <a:lnTo>
                  <a:pt x="508" y="570"/>
                </a:lnTo>
                <a:lnTo>
                  <a:pt x="534" y="581"/>
                </a:lnTo>
                <a:lnTo>
                  <a:pt x="534" y="581"/>
                </a:lnTo>
                <a:lnTo>
                  <a:pt x="535" y="579"/>
                </a:lnTo>
                <a:lnTo>
                  <a:pt x="535" y="578"/>
                </a:lnTo>
                <a:lnTo>
                  <a:pt x="536" y="577"/>
                </a:lnTo>
                <a:lnTo>
                  <a:pt x="536" y="576"/>
                </a:lnTo>
                <a:lnTo>
                  <a:pt x="537" y="575"/>
                </a:lnTo>
                <a:lnTo>
                  <a:pt x="537" y="573"/>
                </a:lnTo>
                <a:lnTo>
                  <a:pt x="538" y="572"/>
                </a:lnTo>
                <a:lnTo>
                  <a:pt x="538" y="571"/>
                </a:lnTo>
                <a:lnTo>
                  <a:pt x="539" y="570"/>
                </a:lnTo>
                <a:lnTo>
                  <a:pt x="540" y="569"/>
                </a:lnTo>
                <a:lnTo>
                  <a:pt x="540" y="568"/>
                </a:lnTo>
                <a:lnTo>
                  <a:pt x="541" y="566"/>
                </a:lnTo>
                <a:lnTo>
                  <a:pt x="542" y="565"/>
                </a:lnTo>
                <a:lnTo>
                  <a:pt x="542" y="564"/>
                </a:lnTo>
                <a:lnTo>
                  <a:pt x="543" y="563"/>
                </a:lnTo>
                <a:lnTo>
                  <a:pt x="543" y="562"/>
                </a:lnTo>
                <a:lnTo>
                  <a:pt x="544" y="561"/>
                </a:lnTo>
                <a:lnTo>
                  <a:pt x="545" y="559"/>
                </a:lnTo>
                <a:lnTo>
                  <a:pt x="545" y="558"/>
                </a:lnTo>
                <a:lnTo>
                  <a:pt x="546" y="558"/>
                </a:lnTo>
                <a:lnTo>
                  <a:pt x="521" y="543"/>
                </a:lnTo>
                <a:close/>
                <a:moveTo>
                  <a:pt x="491" y="627"/>
                </a:moveTo>
                <a:lnTo>
                  <a:pt x="491" y="627"/>
                </a:lnTo>
                <a:lnTo>
                  <a:pt x="491" y="629"/>
                </a:lnTo>
                <a:lnTo>
                  <a:pt x="491" y="630"/>
                </a:lnTo>
                <a:lnTo>
                  <a:pt x="490" y="632"/>
                </a:lnTo>
                <a:lnTo>
                  <a:pt x="490" y="633"/>
                </a:lnTo>
                <a:lnTo>
                  <a:pt x="490" y="635"/>
                </a:lnTo>
                <a:lnTo>
                  <a:pt x="490" y="636"/>
                </a:lnTo>
                <a:lnTo>
                  <a:pt x="489" y="638"/>
                </a:lnTo>
                <a:lnTo>
                  <a:pt x="489" y="639"/>
                </a:lnTo>
                <a:lnTo>
                  <a:pt x="489" y="641"/>
                </a:lnTo>
                <a:lnTo>
                  <a:pt x="489" y="643"/>
                </a:lnTo>
                <a:lnTo>
                  <a:pt x="489" y="644"/>
                </a:lnTo>
                <a:lnTo>
                  <a:pt x="489" y="646"/>
                </a:lnTo>
                <a:lnTo>
                  <a:pt x="489" y="647"/>
                </a:lnTo>
                <a:lnTo>
                  <a:pt x="488" y="649"/>
                </a:lnTo>
                <a:lnTo>
                  <a:pt x="488" y="650"/>
                </a:lnTo>
                <a:lnTo>
                  <a:pt x="488" y="652"/>
                </a:lnTo>
                <a:lnTo>
                  <a:pt x="488" y="653"/>
                </a:lnTo>
                <a:lnTo>
                  <a:pt x="488" y="655"/>
                </a:lnTo>
                <a:lnTo>
                  <a:pt x="488" y="657"/>
                </a:lnTo>
                <a:lnTo>
                  <a:pt x="488" y="657"/>
                </a:lnTo>
                <a:lnTo>
                  <a:pt x="516" y="658"/>
                </a:lnTo>
                <a:lnTo>
                  <a:pt x="516" y="658"/>
                </a:lnTo>
                <a:lnTo>
                  <a:pt x="516" y="656"/>
                </a:lnTo>
                <a:lnTo>
                  <a:pt x="516" y="655"/>
                </a:lnTo>
                <a:lnTo>
                  <a:pt x="516" y="654"/>
                </a:lnTo>
                <a:lnTo>
                  <a:pt x="516" y="652"/>
                </a:lnTo>
                <a:lnTo>
                  <a:pt x="517" y="651"/>
                </a:lnTo>
                <a:lnTo>
                  <a:pt x="517" y="649"/>
                </a:lnTo>
                <a:lnTo>
                  <a:pt x="517" y="648"/>
                </a:lnTo>
                <a:lnTo>
                  <a:pt x="517" y="647"/>
                </a:lnTo>
                <a:lnTo>
                  <a:pt x="517" y="645"/>
                </a:lnTo>
                <a:lnTo>
                  <a:pt x="517" y="644"/>
                </a:lnTo>
                <a:lnTo>
                  <a:pt x="517" y="643"/>
                </a:lnTo>
                <a:lnTo>
                  <a:pt x="517" y="641"/>
                </a:lnTo>
                <a:lnTo>
                  <a:pt x="518" y="640"/>
                </a:lnTo>
                <a:lnTo>
                  <a:pt x="518" y="639"/>
                </a:lnTo>
                <a:lnTo>
                  <a:pt x="518" y="637"/>
                </a:lnTo>
                <a:lnTo>
                  <a:pt x="518" y="636"/>
                </a:lnTo>
                <a:lnTo>
                  <a:pt x="518" y="634"/>
                </a:lnTo>
                <a:lnTo>
                  <a:pt x="519" y="633"/>
                </a:lnTo>
                <a:lnTo>
                  <a:pt x="519" y="632"/>
                </a:lnTo>
                <a:lnTo>
                  <a:pt x="491" y="627"/>
                </a:lnTo>
                <a:close/>
                <a:moveTo>
                  <a:pt x="493" y="717"/>
                </a:moveTo>
                <a:lnTo>
                  <a:pt x="493" y="717"/>
                </a:lnTo>
                <a:lnTo>
                  <a:pt x="493" y="717"/>
                </a:lnTo>
                <a:lnTo>
                  <a:pt x="493" y="718"/>
                </a:lnTo>
                <a:lnTo>
                  <a:pt x="493" y="720"/>
                </a:lnTo>
                <a:lnTo>
                  <a:pt x="494" y="721"/>
                </a:lnTo>
                <a:lnTo>
                  <a:pt x="494" y="723"/>
                </a:lnTo>
                <a:lnTo>
                  <a:pt x="494" y="724"/>
                </a:lnTo>
                <a:lnTo>
                  <a:pt x="495" y="726"/>
                </a:lnTo>
                <a:lnTo>
                  <a:pt x="495" y="727"/>
                </a:lnTo>
                <a:lnTo>
                  <a:pt x="495" y="729"/>
                </a:lnTo>
                <a:lnTo>
                  <a:pt x="496" y="730"/>
                </a:lnTo>
                <a:lnTo>
                  <a:pt x="496" y="732"/>
                </a:lnTo>
                <a:lnTo>
                  <a:pt x="497" y="733"/>
                </a:lnTo>
                <a:lnTo>
                  <a:pt x="497" y="735"/>
                </a:lnTo>
                <a:lnTo>
                  <a:pt x="497" y="736"/>
                </a:lnTo>
                <a:lnTo>
                  <a:pt x="498" y="738"/>
                </a:lnTo>
                <a:lnTo>
                  <a:pt x="498" y="739"/>
                </a:lnTo>
                <a:lnTo>
                  <a:pt x="499" y="741"/>
                </a:lnTo>
                <a:lnTo>
                  <a:pt x="499" y="742"/>
                </a:lnTo>
                <a:lnTo>
                  <a:pt x="500" y="743"/>
                </a:lnTo>
                <a:lnTo>
                  <a:pt x="500" y="745"/>
                </a:lnTo>
                <a:lnTo>
                  <a:pt x="500" y="746"/>
                </a:lnTo>
                <a:lnTo>
                  <a:pt x="527" y="736"/>
                </a:lnTo>
                <a:lnTo>
                  <a:pt x="527" y="736"/>
                </a:lnTo>
                <a:lnTo>
                  <a:pt x="526" y="735"/>
                </a:lnTo>
                <a:lnTo>
                  <a:pt x="526" y="733"/>
                </a:lnTo>
                <a:lnTo>
                  <a:pt x="526" y="732"/>
                </a:lnTo>
                <a:lnTo>
                  <a:pt x="525" y="731"/>
                </a:lnTo>
                <a:lnTo>
                  <a:pt x="525" y="730"/>
                </a:lnTo>
                <a:lnTo>
                  <a:pt x="524" y="728"/>
                </a:lnTo>
                <a:lnTo>
                  <a:pt x="524" y="727"/>
                </a:lnTo>
                <a:lnTo>
                  <a:pt x="524" y="726"/>
                </a:lnTo>
                <a:lnTo>
                  <a:pt x="523" y="724"/>
                </a:lnTo>
                <a:lnTo>
                  <a:pt x="523" y="723"/>
                </a:lnTo>
                <a:lnTo>
                  <a:pt x="523" y="722"/>
                </a:lnTo>
                <a:lnTo>
                  <a:pt x="522" y="721"/>
                </a:lnTo>
                <a:lnTo>
                  <a:pt x="522" y="719"/>
                </a:lnTo>
                <a:lnTo>
                  <a:pt x="522" y="718"/>
                </a:lnTo>
                <a:lnTo>
                  <a:pt x="521" y="717"/>
                </a:lnTo>
                <a:lnTo>
                  <a:pt x="521" y="715"/>
                </a:lnTo>
                <a:lnTo>
                  <a:pt x="521" y="714"/>
                </a:lnTo>
                <a:lnTo>
                  <a:pt x="521" y="713"/>
                </a:lnTo>
                <a:lnTo>
                  <a:pt x="520" y="711"/>
                </a:lnTo>
                <a:lnTo>
                  <a:pt x="520" y="711"/>
                </a:lnTo>
                <a:lnTo>
                  <a:pt x="493" y="717"/>
                </a:lnTo>
                <a:close/>
                <a:moveTo>
                  <a:pt x="526" y="799"/>
                </a:moveTo>
                <a:lnTo>
                  <a:pt x="526" y="799"/>
                </a:lnTo>
                <a:lnTo>
                  <a:pt x="526" y="800"/>
                </a:lnTo>
                <a:lnTo>
                  <a:pt x="527" y="801"/>
                </a:lnTo>
                <a:lnTo>
                  <a:pt x="528" y="802"/>
                </a:lnTo>
                <a:lnTo>
                  <a:pt x="529" y="804"/>
                </a:lnTo>
                <a:lnTo>
                  <a:pt x="530" y="805"/>
                </a:lnTo>
                <a:lnTo>
                  <a:pt x="530" y="806"/>
                </a:lnTo>
                <a:lnTo>
                  <a:pt x="531" y="807"/>
                </a:lnTo>
                <a:lnTo>
                  <a:pt x="532" y="808"/>
                </a:lnTo>
                <a:lnTo>
                  <a:pt x="533" y="810"/>
                </a:lnTo>
                <a:lnTo>
                  <a:pt x="534" y="811"/>
                </a:lnTo>
                <a:lnTo>
                  <a:pt x="535" y="812"/>
                </a:lnTo>
                <a:lnTo>
                  <a:pt x="536" y="813"/>
                </a:lnTo>
                <a:lnTo>
                  <a:pt x="536" y="814"/>
                </a:lnTo>
                <a:lnTo>
                  <a:pt x="537" y="816"/>
                </a:lnTo>
                <a:lnTo>
                  <a:pt x="538" y="817"/>
                </a:lnTo>
                <a:lnTo>
                  <a:pt x="539" y="818"/>
                </a:lnTo>
                <a:lnTo>
                  <a:pt x="540" y="819"/>
                </a:lnTo>
                <a:lnTo>
                  <a:pt x="541" y="820"/>
                </a:lnTo>
                <a:lnTo>
                  <a:pt x="542" y="821"/>
                </a:lnTo>
                <a:lnTo>
                  <a:pt x="543" y="823"/>
                </a:lnTo>
                <a:lnTo>
                  <a:pt x="544" y="824"/>
                </a:lnTo>
                <a:lnTo>
                  <a:pt x="565" y="806"/>
                </a:lnTo>
                <a:lnTo>
                  <a:pt x="565" y="805"/>
                </a:lnTo>
                <a:lnTo>
                  <a:pt x="564" y="804"/>
                </a:lnTo>
                <a:lnTo>
                  <a:pt x="563" y="803"/>
                </a:lnTo>
                <a:lnTo>
                  <a:pt x="562" y="802"/>
                </a:lnTo>
                <a:lnTo>
                  <a:pt x="561" y="801"/>
                </a:lnTo>
                <a:lnTo>
                  <a:pt x="561" y="800"/>
                </a:lnTo>
                <a:lnTo>
                  <a:pt x="560" y="799"/>
                </a:lnTo>
                <a:lnTo>
                  <a:pt x="559" y="797"/>
                </a:lnTo>
                <a:lnTo>
                  <a:pt x="558" y="796"/>
                </a:lnTo>
                <a:lnTo>
                  <a:pt x="558" y="795"/>
                </a:lnTo>
                <a:lnTo>
                  <a:pt x="557" y="794"/>
                </a:lnTo>
                <a:lnTo>
                  <a:pt x="556" y="793"/>
                </a:lnTo>
                <a:lnTo>
                  <a:pt x="555" y="792"/>
                </a:lnTo>
                <a:lnTo>
                  <a:pt x="554" y="791"/>
                </a:lnTo>
                <a:lnTo>
                  <a:pt x="554" y="790"/>
                </a:lnTo>
                <a:lnTo>
                  <a:pt x="553" y="789"/>
                </a:lnTo>
                <a:lnTo>
                  <a:pt x="552" y="788"/>
                </a:lnTo>
                <a:lnTo>
                  <a:pt x="552" y="787"/>
                </a:lnTo>
                <a:lnTo>
                  <a:pt x="551" y="786"/>
                </a:lnTo>
                <a:lnTo>
                  <a:pt x="550" y="785"/>
                </a:lnTo>
                <a:lnTo>
                  <a:pt x="550" y="784"/>
                </a:lnTo>
                <a:lnTo>
                  <a:pt x="526" y="799"/>
                </a:lnTo>
                <a:close/>
                <a:moveTo>
                  <a:pt x="587" y="865"/>
                </a:moveTo>
                <a:lnTo>
                  <a:pt x="587" y="865"/>
                </a:lnTo>
                <a:lnTo>
                  <a:pt x="587" y="865"/>
                </a:lnTo>
                <a:lnTo>
                  <a:pt x="589" y="866"/>
                </a:lnTo>
                <a:lnTo>
                  <a:pt x="590" y="867"/>
                </a:lnTo>
                <a:lnTo>
                  <a:pt x="591" y="868"/>
                </a:lnTo>
                <a:lnTo>
                  <a:pt x="592" y="869"/>
                </a:lnTo>
                <a:lnTo>
                  <a:pt x="593" y="869"/>
                </a:lnTo>
                <a:lnTo>
                  <a:pt x="595" y="870"/>
                </a:lnTo>
                <a:lnTo>
                  <a:pt x="596" y="871"/>
                </a:lnTo>
                <a:lnTo>
                  <a:pt x="597" y="872"/>
                </a:lnTo>
                <a:lnTo>
                  <a:pt x="598" y="873"/>
                </a:lnTo>
                <a:lnTo>
                  <a:pt x="600" y="874"/>
                </a:lnTo>
                <a:lnTo>
                  <a:pt x="601" y="874"/>
                </a:lnTo>
                <a:lnTo>
                  <a:pt x="602" y="875"/>
                </a:lnTo>
                <a:lnTo>
                  <a:pt x="603" y="876"/>
                </a:lnTo>
                <a:lnTo>
                  <a:pt x="605" y="877"/>
                </a:lnTo>
                <a:lnTo>
                  <a:pt x="606" y="877"/>
                </a:lnTo>
                <a:lnTo>
                  <a:pt x="607" y="878"/>
                </a:lnTo>
                <a:lnTo>
                  <a:pt x="608" y="879"/>
                </a:lnTo>
                <a:lnTo>
                  <a:pt x="610" y="880"/>
                </a:lnTo>
                <a:lnTo>
                  <a:pt x="611" y="880"/>
                </a:lnTo>
                <a:lnTo>
                  <a:pt x="612" y="881"/>
                </a:lnTo>
                <a:lnTo>
                  <a:pt x="626" y="856"/>
                </a:lnTo>
                <a:lnTo>
                  <a:pt x="625" y="856"/>
                </a:lnTo>
                <a:lnTo>
                  <a:pt x="624" y="855"/>
                </a:lnTo>
                <a:lnTo>
                  <a:pt x="623" y="855"/>
                </a:lnTo>
                <a:lnTo>
                  <a:pt x="622" y="854"/>
                </a:lnTo>
                <a:lnTo>
                  <a:pt x="621" y="853"/>
                </a:lnTo>
                <a:lnTo>
                  <a:pt x="619" y="853"/>
                </a:lnTo>
                <a:lnTo>
                  <a:pt x="618" y="852"/>
                </a:lnTo>
                <a:lnTo>
                  <a:pt x="617" y="851"/>
                </a:lnTo>
                <a:lnTo>
                  <a:pt x="616" y="851"/>
                </a:lnTo>
                <a:lnTo>
                  <a:pt x="615" y="850"/>
                </a:lnTo>
                <a:lnTo>
                  <a:pt x="614" y="849"/>
                </a:lnTo>
                <a:lnTo>
                  <a:pt x="613" y="848"/>
                </a:lnTo>
                <a:lnTo>
                  <a:pt x="612" y="848"/>
                </a:lnTo>
                <a:lnTo>
                  <a:pt x="611" y="847"/>
                </a:lnTo>
                <a:lnTo>
                  <a:pt x="610" y="846"/>
                </a:lnTo>
                <a:lnTo>
                  <a:pt x="608" y="845"/>
                </a:lnTo>
                <a:lnTo>
                  <a:pt x="607" y="845"/>
                </a:lnTo>
                <a:lnTo>
                  <a:pt x="606" y="844"/>
                </a:lnTo>
                <a:lnTo>
                  <a:pt x="605" y="843"/>
                </a:lnTo>
                <a:lnTo>
                  <a:pt x="604" y="842"/>
                </a:lnTo>
                <a:lnTo>
                  <a:pt x="604" y="842"/>
                </a:lnTo>
                <a:lnTo>
                  <a:pt x="587" y="865"/>
                </a:lnTo>
                <a:close/>
                <a:moveTo>
                  <a:pt x="667" y="904"/>
                </a:moveTo>
                <a:lnTo>
                  <a:pt x="667" y="904"/>
                </a:lnTo>
                <a:lnTo>
                  <a:pt x="667" y="904"/>
                </a:lnTo>
                <a:lnTo>
                  <a:pt x="669" y="904"/>
                </a:lnTo>
                <a:lnTo>
                  <a:pt x="670" y="905"/>
                </a:lnTo>
                <a:lnTo>
                  <a:pt x="672" y="905"/>
                </a:lnTo>
                <a:lnTo>
                  <a:pt x="673" y="906"/>
                </a:lnTo>
                <a:lnTo>
                  <a:pt x="675" y="906"/>
                </a:lnTo>
                <a:lnTo>
                  <a:pt x="676" y="906"/>
                </a:lnTo>
                <a:lnTo>
                  <a:pt x="678" y="907"/>
                </a:lnTo>
                <a:lnTo>
                  <a:pt x="679" y="907"/>
                </a:lnTo>
                <a:lnTo>
                  <a:pt x="681" y="907"/>
                </a:lnTo>
                <a:lnTo>
                  <a:pt x="682" y="908"/>
                </a:lnTo>
                <a:lnTo>
                  <a:pt x="684" y="908"/>
                </a:lnTo>
                <a:lnTo>
                  <a:pt x="685" y="908"/>
                </a:lnTo>
                <a:lnTo>
                  <a:pt x="687" y="909"/>
                </a:lnTo>
                <a:lnTo>
                  <a:pt x="688" y="909"/>
                </a:lnTo>
                <a:lnTo>
                  <a:pt x="690" y="909"/>
                </a:lnTo>
                <a:lnTo>
                  <a:pt x="691" y="909"/>
                </a:lnTo>
                <a:lnTo>
                  <a:pt x="693" y="910"/>
                </a:lnTo>
                <a:lnTo>
                  <a:pt x="694" y="910"/>
                </a:lnTo>
                <a:lnTo>
                  <a:pt x="696" y="910"/>
                </a:lnTo>
                <a:lnTo>
                  <a:pt x="696" y="910"/>
                </a:lnTo>
                <a:lnTo>
                  <a:pt x="700" y="882"/>
                </a:lnTo>
                <a:lnTo>
                  <a:pt x="700" y="882"/>
                </a:lnTo>
                <a:lnTo>
                  <a:pt x="699" y="882"/>
                </a:lnTo>
                <a:lnTo>
                  <a:pt x="697" y="882"/>
                </a:lnTo>
                <a:lnTo>
                  <a:pt x="696" y="882"/>
                </a:lnTo>
                <a:lnTo>
                  <a:pt x="695" y="881"/>
                </a:lnTo>
                <a:lnTo>
                  <a:pt x="693" y="881"/>
                </a:lnTo>
                <a:lnTo>
                  <a:pt x="692" y="881"/>
                </a:lnTo>
                <a:lnTo>
                  <a:pt x="691" y="881"/>
                </a:lnTo>
                <a:lnTo>
                  <a:pt x="689" y="880"/>
                </a:lnTo>
                <a:lnTo>
                  <a:pt x="688" y="880"/>
                </a:lnTo>
                <a:lnTo>
                  <a:pt x="687" y="880"/>
                </a:lnTo>
                <a:lnTo>
                  <a:pt x="685" y="879"/>
                </a:lnTo>
                <a:lnTo>
                  <a:pt x="684" y="879"/>
                </a:lnTo>
                <a:lnTo>
                  <a:pt x="683" y="879"/>
                </a:lnTo>
                <a:lnTo>
                  <a:pt x="681" y="879"/>
                </a:lnTo>
                <a:lnTo>
                  <a:pt x="680" y="878"/>
                </a:lnTo>
                <a:lnTo>
                  <a:pt x="679" y="878"/>
                </a:lnTo>
                <a:lnTo>
                  <a:pt x="678" y="878"/>
                </a:lnTo>
                <a:lnTo>
                  <a:pt x="676" y="877"/>
                </a:lnTo>
                <a:lnTo>
                  <a:pt x="675" y="877"/>
                </a:lnTo>
                <a:lnTo>
                  <a:pt x="675" y="877"/>
                </a:lnTo>
                <a:lnTo>
                  <a:pt x="667" y="904"/>
                </a:lnTo>
                <a:close/>
                <a:moveTo>
                  <a:pt x="756" y="912"/>
                </a:moveTo>
                <a:lnTo>
                  <a:pt x="756" y="912"/>
                </a:lnTo>
                <a:lnTo>
                  <a:pt x="757" y="912"/>
                </a:lnTo>
                <a:lnTo>
                  <a:pt x="758" y="912"/>
                </a:lnTo>
                <a:lnTo>
                  <a:pt x="760" y="912"/>
                </a:lnTo>
                <a:lnTo>
                  <a:pt x="761" y="911"/>
                </a:lnTo>
                <a:lnTo>
                  <a:pt x="763" y="911"/>
                </a:lnTo>
                <a:lnTo>
                  <a:pt x="764" y="911"/>
                </a:lnTo>
                <a:lnTo>
                  <a:pt x="766" y="911"/>
                </a:lnTo>
                <a:lnTo>
                  <a:pt x="767" y="911"/>
                </a:lnTo>
                <a:lnTo>
                  <a:pt x="769" y="910"/>
                </a:lnTo>
                <a:lnTo>
                  <a:pt x="770" y="910"/>
                </a:lnTo>
                <a:lnTo>
                  <a:pt x="772" y="910"/>
                </a:lnTo>
                <a:lnTo>
                  <a:pt x="773" y="910"/>
                </a:lnTo>
                <a:lnTo>
                  <a:pt x="775" y="909"/>
                </a:lnTo>
                <a:lnTo>
                  <a:pt x="777" y="909"/>
                </a:lnTo>
                <a:lnTo>
                  <a:pt x="778" y="909"/>
                </a:lnTo>
                <a:lnTo>
                  <a:pt x="780" y="909"/>
                </a:lnTo>
                <a:lnTo>
                  <a:pt x="781" y="908"/>
                </a:lnTo>
                <a:lnTo>
                  <a:pt x="783" y="908"/>
                </a:lnTo>
                <a:lnTo>
                  <a:pt x="784" y="908"/>
                </a:lnTo>
                <a:lnTo>
                  <a:pt x="786" y="907"/>
                </a:lnTo>
                <a:lnTo>
                  <a:pt x="786" y="907"/>
                </a:lnTo>
                <a:lnTo>
                  <a:pt x="780" y="880"/>
                </a:lnTo>
                <a:lnTo>
                  <a:pt x="780" y="880"/>
                </a:lnTo>
                <a:lnTo>
                  <a:pt x="778" y="880"/>
                </a:lnTo>
                <a:lnTo>
                  <a:pt x="777" y="880"/>
                </a:lnTo>
                <a:lnTo>
                  <a:pt x="776" y="881"/>
                </a:lnTo>
                <a:lnTo>
                  <a:pt x="774" y="881"/>
                </a:lnTo>
                <a:lnTo>
                  <a:pt x="773" y="881"/>
                </a:lnTo>
                <a:lnTo>
                  <a:pt x="772" y="881"/>
                </a:lnTo>
                <a:lnTo>
                  <a:pt x="770" y="882"/>
                </a:lnTo>
                <a:lnTo>
                  <a:pt x="769" y="882"/>
                </a:lnTo>
                <a:lnTo>
                  <a:pt x="768" y="882"/>
                </a:lnTo>
                <a:lnTo>
                  <a:pt x="766" y="882"/>
                </a:lnTo>
                <a:lnTo>
                  <a:pt x="765" y="883"/>
                </a:lnTo>
                <a:lnTo>
                  <a:pt x="763" y="883"/>
                </a:lnTo>
                <a:lnTo>
                  <a:pt x="762" y="883"/>
                </a:lnTo>
                <a:lnTo>
                  <a:pt x="761" y="883"/>
                </a:lnTo>
                <a:lnTo>
                  <a:pt x="759" y="883"/>
                </a:lnTo>
                <a:lnTo>
                  <a:pt x="758" y="883"/>
                </a:lnTo>
                <a:lnTo>
                  <a:pt x="757" y="884"/>
                </a:lnTo>
                <a:lnTo>
                  <a:pt x="755" y="884"/>
                </a:lnTo>
                <a:lnTo>
                  <a:pt x="754" y="884"/>
                </a:lnTo>
                <a:lnTo>
                  <a:pt x="753" y="884"/>
                </a:lnTo>
                <a:lnTo>
                  <a:pt x="756" y="912"/>
                </a:lnTo>
                <a:close/>
                <a:moveTo>
                  <a:pt x="842" y="888"/>
                </a:moveTo>
                <a:lnTo>
                  <a:pt x="842" y="888"/>
                </a:lnTo>
                <a:lnTo>
                  <a:pt x="842" y="887"/>
                </a:lnTo>
                <a:lnTo>
                  <a:pt x="844" y="887"/>
                </a:lnTo>
                <a:lnTo>
                  <a:pt x="845" y="886"/>
                </a:lnTo>
                <a:lnTo>
                  <a:pt x="846" y="885"/>
                </a:lnTo>
                <a:lnTo>
                  <a:pt x="847" y="885"/>
                </a:lnTo>
                <a:lnTo>
                  <a:pt x="849" y="884"/>
                </a:lnTo>
                <a:lnTo>
                  <a:pt x="850" y="883"/>
                </a:lnTo>
                <a:lnTo>
                  <a:pt x="851" y="883"/>
                </a:lnTo>
                <a:lnTo>
                  <a:pt x="853" y="882"/>
                </a:lnTo>
                <a:lnTo>
                  <a:pt x="854" y="881"/>
                </a:lnTo>
                <a:lnTo>
                  <a:pt x="855" y="880"/>
                </a:lnTo>
                <a:lnTo>
                  <a:pt x="857" y="880"/>
                </a:lnTo>
                <a:lnTo>
                  <a:pt x="858" y="879"/>
                </a:lnTo>
                <a:lnTo>
                  <a:pt x="859" y="878"/>
                </a:lnTo>
                <a:lnTo>
                  <a:pt x="860" y="877"/>
                </a:lnTo>
                <a:lnTo>
                  <a:pt x="862" y="877"/>
                </a:lnTo>
                <a:lnTo>
                  <a:pt x="863" y="876"/>
                </a:lnTo>
                <a:lnTo>
                  <a:pt x="864" y="875"/>
                </a:lnTo>
                <a:lnTo>
                  <a:pt x="865" y="874"/>
                </a:lnTo>
                <a:lnTo>
                  <a:pt x="867" y="874"/>
                </a:lnTo>
                <a:lnTo>
                  <a:pt x="868" y="873"/>
                </a:lnTo>
                <a:lnTo>
                  <a:pt x="852" y="849"/>
                </a:lnTo>
                <a:lnTo>
                  <a:pt x="851" y="850"/>
                </a:lnTo>
                <a:lnTo>
                  <a:pt x="850" y="851"/>
                </a:lnTo>
                <a:lnTo>
                  <a:pt x="849" y="851"/>
                </a:lnTo>
                <a:lnTo>
                  <a:pt x="848" y="852"/>
                </a:lnTo>
                <a:lnTo>
                  <a:pt x="847" y="853"/>
                </a:lnTo>
                <a:lnTo>
                  <a:pt x="846" y="853"/>
                </a:lnTo>
                <a:lnTo>
                  <a:pt x="845" y="854"/>
                </a:lnTo>
                <a:lnTo>
                  <a:pt x="844" y="855"/>
                </a:lnTo>
                <a:lnTo>
                  <a:pt x="842" y="855"/>
                </a:lnTo>
                <a:lnTo>
                  <a:pt x="841" y="856"/>
                </a:lnTo>
                <a:lnTo>
                  <a:pt x="840" y="857"/>
                </a:lnTo>
                <a:lnTo>
                  <a:pt x="839" y="857"/>
                </a:lnTo>
                <a:lnTo>
                  <a:pt x="838" y="858"/>
                </a:lnTo>
                <a:lnTo>
                  <a:pt x="837" y="859"/>
                </a:lnTo>
                <a:lnTo>
                  <a:pt x="835" y="859"/>
                </a:lnTo>
                <a:lnTo>
                  <a:pt x="834" y="860"/>
                </a:lnTo>
                <a:lnTo>
                  <a:pt x="833" y="860"/>
                </a:lnTo>
                <a:lnTo>
                  <a:pt x="832" y="861"/>
                </a:lnTo>
                <a:lnTo>
                  <a:pt x="831" y="862"/>
                </a:lnTo>
                <a:lnTo>
                  <a:pt x="830" y="862"/>
                </a:lnTo>
                <a:lnTo>
                  <a:pt x="829" y="862"/>
                </a:lnTo>
                <a:lnTo>
                  <a:pt x="842" y="888"/>
                </a:lnTo>
                <a:close/>
                <a:moveTo>
                  <a:pt x="913" y="834"/>
                </a:moveTo>
                <a:lnTo>
                  <a:pt x="913" y="834"/>
                </a:lnTo>
                <a:lnTo>
                  <a:pt x="914" y="834"/>
                </a:lnTo>
                <a:lnTo>
                  <a:pt x="915" y="833"/>
                </a:lnTo>
                <a:lnTo>
                  <a:pt x="916" y="831"/>
                </a:lnTo>
                <a:lnTo>
                  <a:pt x="917" y="830"/>
                </a:lnTo>
                <a:lnTo>
                  <a:pt x="918" y="829"/>
                </a:lnTo>
                <a:lnTo>
                  <a:pt x="919" y="828"/>
                </a:lnTo>
                <a:lnTo>
                  <a:pt x="920" y="827"/>
                </a:lnTo>
                <a:lnTo>
                  <a:pt x="921" y="826"/>
                </a:lnTo>
                <a:lnTo>
                  <a:pt x="922" y="825"/>
                </a:lnTo>
                <a:lnTo>
                  <a:pt x="923" y="824"/>
                </a:lnTo>
                <a:lnTo>
                  <a:pt x="923" y="823"/>
                </a:lnTo>
                <a:lnTo>
                  <a:pt x="924" y="821"/>
                </a:lnTo>
                <a:lnTo>
                  <a:pt x="925" y="820"/>
                </a:lnTo>
                <a:lnTo>
                  <a:pt x="926" y="819"/>
                </a:lnTo>
                <a:lnTo>
                  <a:pt x="927" y="818"/>
                </a:lnTo>
                <a:lnTo>
                  <a:pt x="928" y="817"/>
                </a:lnTo>
                <a:lnTo>
                  <a:pt x="929" y="816"/>
                </a:lnTo>
                <a:lnTo>
                  <a:pt x="930" y="814"/>
                </a:lnTo>
                <a:lnTo>
                  <a:pt x="931" y="813"/>
                </a:lnTo>
                <a:lnTo>
                  <a:pt x="932" y="812"/>
                </a:lnTo>
                <a:lnTo>
                  <a:pt x="932" y="811"/>
                </a:lnTo>
                <a:lnTo>
                  <a:pt x="909" y="794"/>
                </a:lnTo>
                <a:lnTo>
                  <a:pt x="909" y="795"/>
                </a:lnTo>
                <a:lnTo>
                  <a:pt x="908" y="796"/>
                </a:lnTo>
                <a:lnTo>
                  <a:pt x="907" y="797"/>
                </a:lnTo>
                <a:lnTo>
                  <a:pt x="906" y="799"/>
                </a:lnTo>
                <a:lnTo>
                  <a:pt x="906" y="800"/>
                </a:lnTo>
                <a:lnTo>
                  <a:pt x="905" y="801"/>
                </a:lnTo>
                <a:lnTo>
                  <a:pt x="904" y="802"/>
                </a:lnTo>
                <a:lnTo>
                  <a:pt x="903" y="803"/>
                </a:lnTo>
                <a:lnTo>
                  <a:pt x="902" y="804"/>
                </a:lnTo>
                <a:lnTo>
                  <a:pt x="902" y="805"/>
                </a:lnTo>
                <a:lnTo>
                  <a:pt x="901" y="806"/>
                </a:lnTo>
                <a:lnTo>
                  <a:pt x="900" y="807"/>
                </a:lnTo>
                <a:lnTo>
                  <a:pt x="899" y="808"/>
                </a:lnTo>
                <a:lnTo>
                  <a:pt x="898" y="809"/>
                </a:lnTo>
                <a:lnTo>
                  <a:pt x="897" y="810"/>
                </a:lnTo>
                <a:lnTo>
                  <a:pt x="897" y="811"/>
                </a:lnTo>
                <a:lnTo>
                  <a:pt x="896" y="812"/>
                </a:lnTo>
                <a:lnTo>
                  <a:pt x="895" y="813"/>
                </a:lnTo>
                <a:lnTo>
                  <a:pt x="894" y="814"/>
                </a:lnTo>
                <a:lnTo>
                  <a:pt x="893" y="815"/>
                </a:lnTo>
                <a:lnTo>
                  <a:pt x="893" y="815"/>
                </a:lnTo>
                <a:lnTo>
                  <a:pt x="913" y="834"/>
                </a:lnTo>
                <a:close/>
                <a:moveTo>
                  <a:pt x="961" y="759"/>
                </a:moveTo>
                <a:lnTo>
                  <a:pt x="961" y="759"/>
                </a:lnTo>
                <a:lnTo>
                  <a:pt x="962" y="758"/>
                </a:lnTo>
                <a:lnTo>
                  <a:pt x="962" y="756"/>
                </a:lnTo>
                <a:lnTo>
                  <a:pt x="963" y="755"/>
                </a:lnTo>
                <a:lnTo>
                  <a:pt x="963" y="753"/>
                </a:lnTo>
                <a:lnTo>
                  <a:pt x="964" y="752"/>
                </a:lnTo>
                <a:lnTo>
                  <a:pt x="964" y="751"/>
                </a:lnTo>
                <a:lnTo>
                  <a:pt x="965" y="749"/>
                </a:lnTo>
                <a:lnTo>
                  <a:pt x="965" y="748"/>
                </a:lnTo>
                <a:lnTo>
                  <a:pt x="966" y="746"/>
                </a:lnTo>
                <a:lnTo>
                  <a:pt x="966" y="745"/>
                </a:lnTo>
                <a:lnTo>
                  <a:pt x="967" y="743"/>
                </a:lnTo>
                <a:lnTo>
                  <a:pt x="967" y="742"/>
                </a:lnTo>
                <a:lnTo>
                  <a:pt x="967" y="741"/>
                </a:lnTo>
                <a:lnTo>
                  <a:pt x="968" y="739"/>
                </a:lnTo>
                <a:lnTo>
                  <a:pt x="968" y="738"/>
                </a:lnTo>
                <a:lnTo>
                  <a:pt x="969" y="736"/>
                </a:lnTo>
                <a:lnTo>
                  <a:pt x="969" y="735"/>
                </a:lnTo>
                <a:lnTo>
                  <a:pt x="970" y="733"/>
                </a:lnTo>
                <a:lnTo>
                  <a:pt x="970" y="732"/>
                </a:lnTo>
                <a:lnTo>
                  <a:pt x="970" y="730"/>
                </a:lnTo>
                <a:lnTo>
                  <a:pt x="970" y="730"/>
                </a:lnTo>
                <a:lnTo>
                  <a:pt x="943" y="723"/>
                </a:lnTo>
                <a:lnTo>
                  <a:pt x="943" y="723"/>
                </a:lnTo>
                <a:lnTo>
                  <a:pt x="943" y="724"/>
                </a:lnTo>
                <a:lnTo>
                  <a:pt x="942" y="726"/>
                </a:lnTo>
                <a:lnTo>
                  <a:pt x="942" y="727"/>
                </a:lnTo>
                <a:lnTo>
                  <a:pt x="942" y="728"/>
                </a:lnTo>
                <a:lnTo>
                  <a:pt x="941" y="730"/>
                </a:lnTo>
                <a:lnTo>
                  <a:pt x="941" y="731"/>
                </a:lnTo>
                <a:lnTo>
                  <a:pt x="941" y="732"/>
                </a:lnTo>
                <a:lnTo>
                  <a:pt x="940" y="733"/>
                </a:lnTo>
                <a:lnTo>
                  <a:pt x="940" y="735"/>
                </a:lnTo>
                <a:lnTo>
                  <a:pt x="939" y="736"/>
                </a:lnTo>
                <a:lnTo>
                  <a:pt x="939" y="737"/>
                </a:lnTo>
                <a:lnTo>
                  <a:pt x="938" y="739"/>
                </a:lnTo>
                <a:lnTo>
                  <a:pt x="938" y="740"/>
                </a:lnTo>
                <a:lnTo>
                  <a:pt x="938" y="741"/>
                </a:lnTo>
                <a:lnTo>
                  <a:pt x="937" y="742"/>
                </a:lnTo>
                <a:lnTo>
                  <a:pt x="937" y="744"/>
                </a:lnTo>
                <a:lnTo>
                  <a:pt x="936" y="745"/>
                </a:lnTo>
                <a:lnTo>
                  <a:pt x="936" y="746"/>
                </a:lnTo>
                <a:lnTo>
                  <a:pt x="935" y="747"/>
                </a:lnTo>
                <a:lnTo>
                  <a:pt x="935" y="748"/>
                </a:lnTo>
                <a:lnTo>
                  <a:pt x="961" y="759"/>
                </a:lnTo>
                <a:close/>
                <a:moveTo>
                  <a:pt x="978" y="671"/>
                </a:moveTo>
                <a:lnTo>
                  <a:pt x="978" y="671"/>
                </a:lnTo>
                <a:lnTo>
                  <a:pt x="978" y="671"/>
                </a:lnTo>
                <a:lnTo>
                  <a:pt x="979" y="669"/>
                </a:lnTo>
                <a:lnTo>
                  <a:pt x="979" y="668"/>
                </a:lnTo>
                <a:lnTo>
                  <a:pt x="979" y="666"/>
                </a:lnTo>
                <a:lnTo>
                  <a:pt x="978" y="664"/>
                </a:lnTo>
                <a:lnTo>
                  <a:pt x="978" y="663"/>
                </a:lnTo>
                <a:lnTo>
                  <a:pt x="978" y="661"/>
                </a:lnTo>
                <a:lnTo>
                  <a:pt x="978" y="660"/>
                </a:lnTo>
                <a:lnTo>
                  <a:pt x="978" y="658"/>
                </a:lnTo>
                <a:lnTo>
                  <a:pt x="978" y="657"/>
                </a:lnTo>
                <a:lnTo>
                  <a:pt x="978" y="655"/>
                </a:lnTo>
                <a:lnTo>
                  <a:pt x="978" y="653"/>
                </a:lnTo>
                <a:lnTo>
                  <a:pt x="978" y="652"/>
                </a:lnTo>
                <a:lnTo>
                  <a:pt x="978" y="650"/>
                </a:lnTo>
                <a:lnTo>
                  <a:pt x="978" y="649"/>
                </a:lnTo>
                <a:lnTo>
                  <a:pt x="978" y="647"/>
                </a:lnTo>
                <a:lnTo>
                  <a:pt x="978" y="646"/>
                </a:lnTo>
                <a:lnTo>
                  <a:pt x="977" y="644"/>
                </a:lnTo>
                <a:lnTo>
                  <a:pt x="977" y="643"/>
                </a:lnTo>
                <a:lnTo>
                  <a:pt x="977" y="641"/>
                </a:lnTo>
                <a:lnTo>
                  <a:pt x="949" y="644"/>
                </a:lnTo>
                <a:lnTo>
                  <a:pt x="949" y="645"/>
                </a:lnTo>
                <a:lnTo>
                  <a:pt x="949" y="647"/>
                </a:lnTo>
                <a:lnTo>
                  <a:pt x="950" y="648"/>
                </a:lnTo>
                <a:lnTo>
                  <a:pt x="950" y="649"/>
                </a:lnTo>
                <a:lnTo>
                  <a:pt x="950" y="651"/>
                </a:lnTo>
                <a:lnTo>
                  <a:pt x="950" y="652"/>
                </a:lnTo>
                <a:lnTo>
                  <a:pt x="950" y="654"/>
                </a:lnTo>
                <a:lnTo>
                  <a:pt x="950" y="655"/>
                </a:lnTo>
                <a:lnTo>
                  <a:pt x="950" y="656"/>
                </a:lnTo>
                <a:lnTo>
                  <a:pt x="950" y="658"/>
                </a:lnTo>
                <a:lnTo>
                  <a:pt x="950" y="659"/>
                </a:lnTo>
                <a:lnTo>
                  <a:pt x="950" y="661"/>
                </a:lnTo>
                <a:lnTo>
                  <a:pt x="950" y="662"/>
                </a:lnTo>
                <a:lnTo>
                  <a:pt x="950" y="663"/>
                </a:lnTo>
                <a:lnTo>
                  <a:pt x="950" y="665"/>
                </a:lnTo>
                <a:lnTo>
                  <a:pt x="950" y="666"/>
                </a:lnTo>
                <a:lnTo>
                  <a:pt x="950" y="668"/>
                </a:lnTo>
                <a:lnTo>
                  <a:pt x="950" y="669"/>
                </a:lnTo>
                <a:lnTo>
                  <a:pt x="950" y="670"/>
                </a:lnTo>
                <a:lnTo>
                  <a:pt x="950" y="671"/>
                </a:lnTo>
                <a:lnTo>
                  <a:pt x="978" y="671"/>
                </a:lnTo>
                <a:close/>
                <a:moveTo>
                  <a:pt x="964" y="583"/>
                </a:moveTo>
                <a:lnTo>
                  <a:pt x="964" y="583"/>
                </a:lnTo>
                <a:lnTo>
                  <a:pt x="963" y="582"/>
                </a:lnTo>
                <a:lnTo>
                  <a:pt x="963" y="580"/>
                </a:lnTo>
                <a:lnTo>
                  <a:pt x="962" y="579"/>
                </a:lnTo>
                <a:lnTo>
                  <a:pt x="962" y="578"/>
                </a:lnTo>
                <a:lnTo>
                  <a:pt x="961" y="576"/>
                </a:lnTo>
                <a:lnTo>
                  <a:pt x="960" y="575"/>
                </a:lnTo>
                <a:lnTo>
                  <a:pt x="960" y="573"/>
                </a:lnTo>
                <a:lnTo>
                  <a:pt x="959" y="572"/>
                </a:lnTo>
                <a:lnTo>
                  <a:pt x="959" y="571"/>
                </a:lnTo>
                <a:lnTo>
                  <a:pt x="958" y="569"/>
                </a:lnTo>
                <a:lnTo>
                  <a:pt x="957" y="568"/>
                </a:lnTo>
                <a:lnTo>
                  <a:pt x="957" y="567"/>
                </a:lnTo>
                <a:lnTo>
                  <a:pt x="956" y="565"/>
                </a:lnTo>
                <a:lnTo>
                  <a:pt x="956" y="564"/>
                </a:lnTo>
                <a:lnTo>
                  <a:pt x="955" y="563"/>
                </a:lnTo>
                <a:lnTo>
                  <a:pt x="954" y="561"/>
                </a:lnTo>
                <a:lnTo>
                  <a:pt x="954" y="560"/>
                </a:lnTo>
                <a:lnTo>
                  <a:pt x="953" y="559"/>
                </a:lnTo>
                <a:lnTo>
                  <a:pt x="952" y="557"/>
                </a:lnTo>
                <a:lnTo>
                  <a:pt x="952" y="556"/>
                </a:lnTo>
                <a:lnTo>
                  <a:pt x="952" y="556"/>
                </a:lnTo>
                <a:lnTo>
                  <a:pt x="927" y="569"/>
                </a:lnTo>
                <a:lnTo>
                  <a:pt x="927" y="569"/>
                </a:lnTo>
                <a:lnTo>
                  <a:pt x="927" y="570"/>
                </a:lnTo>
                <a:lnTo>
                  <a:pt x="928" y="571"/>
                </a:lnTo>
                <a:lnTo>
                  <a:pt x="928" y="572"/>
                </a:lnTo>
                <a:lnTo>
                  <a:pt x="929" y="573"/>
                </a:lnTo>
                <a:lnTo>
                  <a:pt x="930" y="575"/>
                </a:lnTo>
                <a:lnTo>
                  <a:pt x="930" y="576"/>
                </a:lnTo>
                <a:lnTo>
                  <a:pt x="931" y="577"/>
                </a:lnTo>
                <a:lnTo>
                  <a:pt x="931" y="578"/>
                </a:lnTo>
                <a:lnTo>
                  <a:pt x="932" y="579"/>
                </a:lnTo>
                <a:lnTo>
                  <a:pt x="932" y="581"/>
                </a:lnTo>
                <a:lnTo>
                  <a:pt x="933" y="582"/>
                </a:lnTo>
                <a:lnTo>
                  <a:pt x="933" y="583"/>
                </a:lnTo>
                <a:lnTo>
                  <a:pt x="934" y="584"/>
                </a:lnTo>
                <a:lnTo>
                  <a:pt x="934" y="585"/>
                </a:lnTo>
                <a:lnTo>
                  <a:pt x="935" y="587"/>
                </a:lnTo>
                <a:lnTo>
                  <a:pt x="935" y="588"/>
                </a:lnTo>
                <a:lnTo>
                  <a:pt x="936" y="589"/>
                </a:lnTo>
                <a:lnTo>
                  <a:pt x="936" y="590"/>
                </a:lnTo>
                <a:lnTo>
                  <a:pt x="937" y="592"/>
                </a:lnTo>
                <a:lnTo>
                  <a:pt x="937" y="593"/>
                </a:lnTo>
                <a:lnTo>
                  <a:pt x="964" y="583"/>
                </a:lnTo>
                <a:close/>
                <a:moveTo>
                  <a:pt x="918" y="506"/>
                </a:moveTo>
                <a:lnTo>
                  <a:pt x="918" y="506"/>
                </a:lnTo>
                <a:lnTo>
                  <a:pt x="918" y="506"/>
                </a:lnTo>
                <a:lnTo>
                  <a:pt x="917" y="505"/>
                </a:lnTo>
                <a:lnTo>
                  <a:pt x="916" y="504"/>
                </a:lnTo>
                <a:lnTo>
                  <a:pt x="915" y="503"/>
                </a:lnTo>
                <a:lnTo>
                  <a:pt x="914" y="501"/>
                </a:lnTo>
                <a:lnTo>
                  <a:pt x="913" y="500"/>
                </a:lnTo>
                <a:lnTo>
                  <a:pt x="912" y="499"/>
                </a:lnTo>
                <a:lnTo>
                  <a:pt x="911" y="498"/>
                </a:lnTo>
                <a:lnTo>
                  <a:pt x="910" y="497"/>
                </a:lnTo>
                <a:lnTo>
                  <a:pt x="909" y="496"/>
                </a:lnTo>
                <a:lnTo>
                  <a:pt x="908" y="495"/>
                </a:lnTo>
                <a:lnTo>
                  <a:pt x="907" y="494"/>
                </a:lnTo>
                <a:lnTo>
                  <a:pt x="906" y="493"/>
                </a:lnTo>
                <a:lnTo>
                  <a:pt x="905" y="492"/>
                </a:lnTo>
                <a:lnTo>
                  <a:pt x="904" y="491"/>
                </a:lnTo>
                <a:lnTo>
                  <a:pt x="902" y="490"/>
                </a:lnTo>
                <a:lnTo>
                  <a:pt x="901" y="489"/>
                </a:lnTo>
                <a:lnTo>
                  <a:pt x="900" y="488"/>
                </a:lnTo>
                <a:lnTo>
                  <a:pt x="899" y="487"/>
                </a:lnTo>
                <a:lnTo>
                  <a:pt x="898" y="486"/>
                </a:lnTo>
                <a:lnTo>
                  <a:pt x="897" y="485"/>
                </a:lnTo>
                <a:lnTo>
                  <a:pt x="878" y="506"/>
                </a:lnTo>
                <a:lnTo>
                  <a:pt x="879" y="507"/>
                </a:lnTo>
                <a:lnTo>
                  <a:pt x="880" y="508"/>
                </a:lnTo>
                <a:lnTo>
                  <a:pt x="881" y="509"/>
                </a:lnTo>
                <a:lnTo>
                  <a:pt x="882" y="509"/>
                </a:lnTo>
                <a:lnTo>
                  <a:pt x="883" y="510"/>
                </a:lnTo>
                <a:lnTo>
                  <a:pt x="884" y="511"/>
                </a:lnTo>
                <a:lnTo>
                  <a:pt x="885" y="512"/>
                </a:lnTo>
                <a:lnTo>
                  <a:pt x="886" y="513"/>
                </a:lnTo>
                <a:lnTo>
                  <a:pt x="887" y="514"/>
                </a:lnTo>
                <a:lnTo>
                  <a:pt x="888" y="515"/>
                </a:lnTo>
                <a:lnTo>
                  <a:pt x="889" y="516"/>
                </a:lnTo>
                <a:lnTo>
                  <a:pt x="889" y="517"/>
                </a:lnTo>
                <a:lnTo>
                  <a:pt x="890" y="518"/>
                </a:lnTo>
                <a:lnTo>
                  <a:pt x="891" y="519"/>
                </a:lnTo>
                <a:lnTo>
                  <a:pt x="892" y="520"/>
                </a:lnTo>
                <a:lnTo>
                  <a:pt x="893" y="521"/>
                </a:lnTo>
                <a:lnTo>
                  <a:pt x="894" y="522"/>
                </a:lnTo>
                <a:lnTo>
                  <a:pt x="895" y="523"/>
                </a:lnTo>
                <a:lnTo>
                  <a:pt x="896" y="523"/>
                </a:lnTo>
                <a:lnTo>
                  <a:pt x="897" y="524"/>
                </a:lnTo>
                <a:lnTo>
                  <a:pt x="897" y="525"/>
                </a:lnTo>
                <a:lnTo>
                  <a:pt x="918" y="506"/>
                </a:lnTo>
                <a:close/>
                <a:moveTo>
                  <a:pt x="848" y="451"/>
                </a:moveTo>
                <a:lnTo>
                  <a:pt x="848" y="451"/>
                </a:lnTo>
                <a:lnTo>
                  <a:pt x="847" y="450"/>
                </a:lnTo>
                <a:lnTo>
                  <a:pt x="846" y="450"/>
                </a:lnTo>
                <a:lnTo>
                  <a:pt x="845" y="449"/>
                </a:lnTo>
                <a:lnTo>
                  <a:pt x="844" y="448"/>
                </a:lnTo>
                <a:lnTo>
                  <a:pt x="842" y="448"/>
                </a:lnTo>
                <a:lnTo>
                  <a:pt x="841" y="447"/>
                </a:lnTo>
                <a:lnTo>
                  <a:pt x="840" y="446"/>
                </a:lnTo>
                <a:lnTo>
                  <a:pt x="838" y="446"/>
                </a:lnTo>
                <a:lnTo>
                  <a:pt x="837" y="445"/>
                </a:lnTo>
                <a:lnTo>
                  <a:pt x="835" y="445"/>
                </a:lnTo>
                <a:lnTo>
                  <a:pt x="834" y="444"/>
                </a:lnTo>
                <a:lnTo>
                  <a:pt x="833" y="443"/>
                </a:lnTo>
                <a:lnTo>
                  <a:pt x="831" y="443"/>
                </a:lnTo>
                <a:lnTo>
                  <a:pt x="830" y="442"/>
                </a:lnTo>
                <a:lnTo>
                  <a:pt x="829" y="441"/>
                </a:lnTo>
                <a:lnTo>
                  <a:pt x="827" y="441"/>
                </a:lnTo>
                <a:lnTo>
                  <a:pt x="826" y="440"/>
                </a:lnTo>
                <a:lnTo>
                  <a:pt x="825" y="440"/>
                </a:lnTo>
                <a:lnTo>
                  <a:pt x="823" y="439"/>
                </a:lnTo>
                <a:lnTo>
                  <a:pt x="822" y="439"/>
                </a:lnTo>
                <a:lnTo>
                  <a:pt x="821" y="438"/>
                </a:lnTo>
                <a:lnTo>
                  <a:pt x="811" y="465"/>
                </a:lnTo>
                <a:lnTo>
                  <a:pt x="812" y="465"/>
                </a:lnTo>
                <a:lnTo>
                  <a:pt x="813" y="465"/>
                </a:lnTo>
                <a:lnTo>
                  <a:pt x="814" y="466"/>
                </a:lnTo>
                <a:lnTo>
                  <a:pt x="815" y="466"/>
                </a:lnTo>
                <a:lnTo>
                  <a:pt x="816" y="467"/>
                </a:lnTo>
                <a:lnTo>
                  <a:pt x="818" y="467"/>
                </a:lnTo>
                <a:lnTo>
                  <a:pt x="819" y="468"/>
                </a:lnTo>
                <a:lnTo>
                  <a:pt x="820" y="468"/>
                </a:lnTo>
                <a:lnTo>
                  <a:pt x="821" y="469"/>
                </a:lnTo>
                <a:lnTo>
                  <a:pt x="823" y="470"/>
                </a:lnTo>
                <a:lnTo>
                  <a:pt x="824" y="470"/>
                </a:lnTo>
                <a:lnTo>
                  <a:pt x="825" y="471"/>
                </a:lnTo>
                <a:lnTo>
                  <a:pt x="826" y="471"/>
                </a:lnTo>
                <a:lnTo>
                  <a:pt x="827" y="472"/>
                </a:lnTo>
                <a:lnTo>
                  <a:pt x="828" y="472"/>
                </a:lnTo>
                <a:lnTo>
                  <a:pt x="830" y="473"/>
                </a:lnTo>
                <a:lnTo>
                  <a:pt x="831" y="474"/>
                </a:lnTo>
                <a:lnTo>
                  <a:pt x="832" y="474"/>
                </a:lnTo>
                <a:lnTo>
                  <a:pt x="833" y="475"/>
                </a:lnTo>
                <a:lnTo>
                  <a:pt x="834" y="475"/>
                </a:lnTo>
                <a:lnTo>
                  <a:pt x="835" y="476"/>
                </a:lnTo>
                <a:lnTo>
                  <a:pt x="848" y="451"/>
                </a:lnTo>
                <a:close/>
                <a:moveTo>
                  <a:pt x="733" y="369"/>
                </a:moveTo>
                <a:lnTo>
                  <a:pt x="733" y="369"/>
                </a:lnTo>
                <a:cubicBezTo>
                  <a:pt x="568" y="369"/>
                  <a:pt x="435" y="503"/>
                  <a:pt x="435" y="668"/>
                </a:cubicBezTo>
                <a:cubicBezTo>
                  <a:pt x="435" y="832"/>
                  <a:pt x="568" y="966"/>
                  <a:pt x="733" y="966"/>
                </a:cubicBezTo>
                <a:cubicBezTo>
                  <a:pt x="898" y="966"/>
                  <a:pt x="1031" y="832"/>
                  <a:pt x="1031" y="668"/>
                </a:cubicBezTo>
                <a:cubicBezTo>
                  <a:pt x="1031" y="503"/>
                  <a:pt x="898" y="369"/>
                  <a:pt x="733" y="369"/>
                </a:cubicBezTo>
                <a:close/>
                <a:moveTo>
                  <a:pt x="48" y="245"/>
                </a:moveTo>
                <a:lnTo>
                  <a:pt x="48" y="245"/>
                </a:lnTo>
                <a:cubicBezTo>
                  <a:pt x="106" y="240"/>
                  <a:pt x="164" y="236"/>
                  <a:pt x="222" y="235"/>
                </a:cubicBezTo>
                <a:cubicBezTo>
                  <a:pt x="183" y="233"/>
                  <a:pt x="144" y="230"/>
                  <a:pt x="105" y="225"/>
                </a:cubicBezTo>
                <a:cubicBezTo>
                  <a:pt x="78" y="223"/>
                  <a:pt x="57" y="204"/>
                  <a:pt x="57" y="178"/>
                </a:cubicBezTo>
                <a:cubicBezTo>
                  <a:pt x="57" y="139"/>
                  <a:pt x="57" y="101"/>
                  <a:pt x="57" y="62"/>
                </a:cubicBezTo>
                <a:cubicBezTo>
                  <a:pt x="57" y="36"/>
                  <a:pt x="78" y="17"/>
                  <a:pt x="105" y="15"/>
                </a:cubicBezTo>
                <a:cubicBezTo>
                  <a:pt x="261" y="0"/>
                  <a:pt x="418" y="0"/>
                  <a:pt x="574" y="15"/>
                </a:cubicBezTo>
                <a:cubicBezTo>
                  <a:pt x="600" y="17"/>
                  <a:pt x="622" y="36"/>
                  <a:pt x="622" y="62"/>
                </a:cubicBezTo>
                <a:cubicBezTo>
                  <a:pt x="622" y="101"/>
                  <a:pt x="622" y="139"/>
                  <a:pt x="622" y="178"/>
                </a:cubicBezTo>
                <a:cubicBezTo>
                  <a:pt x="622" y="204"/>
                  <a:pt x="600" y="223"/>
                  <a:pt x="574" y="225"/>
                </a:cubicBezTo>
                <a:cubicBezTo>
                  <a:pt x="518" y="232"/>
                  <a:pt x="461" y="236"/>
                  <a:pt x="404" y="237"/>
                </a:cubicBezTo>
                <a:cubicBezTo>
                  <a:pt x="442" y="239"/>
                  <a:pt x="480" y="242"/>
                  <a:pt x="518" y="245"/>
                </a:cubicBezTo>
                <a:cubicBezTo>
                  <a:pt x="544" y="248"/>
                  <a:pt x="566" y="267"/>
                  <a:pt x="566" y="293"/>
                </a:cubicBezTo>
                <a:lnTo>
                  <a:pt x="566" y="349"/>
                </a:lnTo>
                <a:cubicBezTo>
                  <a:pt x="534" y="366"/>
                  <a:pt x="504" y="388"/>
                  <a:pt x="479" y="413"/>
                </a:cubicBezTo>
                <a:cubicBezTo>
                  <a:pt x="463" y="429"/>
                  <a:pt x="449" y="446"/>
                  <a:pt x="437" y="464"/>
                </a:cubicBezTo>
                <a:cubicBezTo>
                  <a:pt x="307" y="473"/>
                  <a:pt x="178" y="470"/>
                  <a:pt x="48" y="456"/>
                </a:cubicBezTo>
                <a:cubicBezTo>
                  <a:pt x="22" y="453"/>
                  <a:pt x="0" y="435"/>
                  <a:pt x="0" y="409"/>
                </a:cubicBezTo>
                <a:cubicBezTo>
                  <a:pt x="0" y="370"/>
                  <a:pt x="0" y="332"/>
                  <a:pt x="0" y="293"/>
                </a:cubicBezTo>
                <a:cubicBezTo>
                  <a:pt x="0" y="267"/>
                  <a:pt x="22" y="248"/>
                  <a:pt x="48" y="2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Oval 39"/>
          <p:cNvSpPr>
            <a:spLocks noChangeAspect="1" noChangeArrowheads="1"/>
          </p:cNvSpPr>
          <p:nvPr/>
        </p:nvSpPr>
        <p:spPr bwMode="auto">
          <a:xfrm>
            <a:off x="3841073" y="4855188"/>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7" name="Oval 40"/>
          <p:cNvSpPr>
            <a:spLocks noChangeAspect="1" noChangeArrowheads="1"/>
          </p:cNvSpPr>
          <p:nvPr/>
        </p:nvSpPr>
        <p:spPr bwMode="auto">
          <a:xfrm>
            <a:off x="3841073" y="5352580"/>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9" name="Oval 42"/>
          <p:cNvSpPr>
            <a:spLocks noChangeAspect="1" noChangeArrowheads="1"/>
          </p:cNvSpPr>
          <p:nvPr/>
        </p:nvSpPr>
        <p:spPr bwMode="auto">
          <a:xfrm>
            <a:off x="6494611" y="4855188"/>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0" name="TextBox 19"/>
          <p:cNvSpPr txBox="1"/>
          <p:nvPr/>
        </p:nvSpPr>
        <p:spPr>
          <a:xfrm>
            <a:off x="4204290"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各项成本预算</a:t>
            </a:r>
            <a:endParaRPr lang="zh-CN" altLang="en-US" sz="2000" dirty="0">
              <a:solidFill>
                <a:schemeClr val="accent2"/>
              </a:solidFill>
              <a:latin typeface="+mn-ea"/>
              <a:ea typeface="+mn-ea"/>
            </a:endParaRPr>
          </a:p>
        </p:txBody>
      </p:sp>
      <p:sp>
        <p:nvSpPr>
          <p:cNvPr id="21" name="TextBox 20"/>
          <p:cNvSpPr txBox="1"/>
          <p:nvPr/>
        </p:nvSpPr>
        <p:spPr>
          <a:xfrm>
            <a:off x="4204290" y="5261138"/>
            <a:ext cx="2264889" cy="400110"/>
          </a:xfrm>
          <a:prstGeom prst="rect">
            <a:avLst/>
          </a:prstGeom>
          <a:noFill/>
        </p:spPr>
        <p:txBody>
          <a:bodyPr wrap="square" rtlCol="0">
            <a:spAutoFit/>
          </a:bodyPr>
          <a:lstStyle/>
          <a:p>
            <a:r>
              <a:rPr lang="zh-CN" altLang="en-US" sz="2000" dirty="0">
                <a:solidFill>
                  <a:schemeClr val="accent2"/>
                </a:solidFill>
                <a:latin typeface="+mn-ea"/>
                <a:ea typeface="+mn-ea"/>
              </a:rPr>
              <a:t>融资计划</a:t>
            </a:r>
            <a:endParaRPr lang="zh-CN" altLang="en-US" sz="2000" dirty="0">
              <a:solidFill>
                <a:schemeClr val="accent2"/>
              </a:solidFill>
              <a:latin typeface="+mn-ea"/>
              <a:ea typeface="+mn-ea"/>
            </a:endParaRPr>
          </a:p>
        </p:txBody>
      </p:sp>
      <p:sp>
        <p:nvSpPr>
          <p:cNvPr id="24" name="Oval 42"/>
          <p:cNvSpPr>
            <a:spLocks noChangeAspect="1" noChangeArrowheads="1"/>
          </p:cNvSpPr>
          <p:nvPr/>
        </p:nvSpPr>
        <p:spPr bwMode="auto">
          <a:xfrm>
            <a:off x="6494611" y="5352580"/>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5" name="TextBox 24"/>
          <p:cNvSpPr txBox="1"/>
          <p:nvPr/>
        </p:nvSpPr>
        <p:spPr>
          <a:xfrm>
            <a:off x="6857828" y="4763746"/>
            <a:ext cx="2480913" cy="400110"/>
          </a:xfrm>
          <a:prstGeom prst="rect">
            <a:avLst/>
          </a:prstGeom>
          <a:noFill/>
        </p:spPr>
        <p:txBody>
          <a:bodyPr wrap="square" rtlCol="0">
            <a:spAutoFit/>
          </a:bodyPr>
          <a:lstStyle/>
          <a:p>
            <a:r>
              <a:rPr lang="zh-CN" altLang="en-US" sz="2000" dirty="0">
                <a:solidFill>
                  <a:schemeClr val="accent2"/>
                </a:solidFill>
                <a:latin typeface="+mn-ea"/>
                <a:ea typeface="+mn-ea"/>
              </a:rPr>
              <a:t>股权分配和投资方案</a:t>
            </a:r>
            <a:endParaRPr lang="zh-CN" altLang="en-US" sz="2000" dirty="0">
              <a:solidFill>
                <a:schemeClr val="accent2"/>
              </a:solidFill>
              <a:latin typeface="+mn-ea"/>
              <a:ea typeface="+mn-ea"/>
            </a:endParaRPr>
          </a:p>
        </p:txBody>
      </p:sp>
      <p:sp>
        <p:nvSpPr>
          <p:cNvPr id="27" name="TextBox 26"/>
          <p:cNvSpPr txBox="1"/>
          <p:nvPr/>
        </p:nvSpPr>
        <p:spPr>
          <a:xfrm>
            <a:off x="6857828" y="5261138"/>
            <a:ext cx="2264889" cy="400110"/>
          </a:xfrm>
          <a:prstGeom prst="rect">
            <a:avLst/>
          </a:prstGeom>
          <a:noFill/>
        </p:spPr>
        <p:txBody>
          <a:bodyPr wrap="square" rtlCol="0">
            <a:spAutoFit/>
          </a:bodyPr>
          <a:lstStyle/>
          <a:p>
            <a:r>
              <a:rPr lang="zh-CN" altLang="en-US" sz="2000" dirty="0">
                <a:solidFill>
                  <a:schemeClr val="accent2"/>
                </a:solidFill>
                <a:latin typeface="+mn-ea"/>
                <a:ea typeface="+mn-ea"/>
              </a:rPr>
              <a:t>融资主要用途</a:t>
            </a:r>
            <a:endParaRPr lang="zh-CN" altLang="en-US" sz="2000" dirty="0">
              <a:solidFill>
                <a:schemeClr val="accent2"/>
              </a:solidFill>
              <a:latin typeface="+mn-ea"/>
              <a:ea typeface="+mn-ea"/>
            </a:endParaRPr>
          </a:p>
        </p:txBody>
      </p:sp>
    </p:spTree>
  </p:cSld>
  <p:clrMapOvr>
    <a:masterClrMapping/>
  </p:clrMapOvr>
  <p:transition spd="slow" advTm="5219"/>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5.1 </a:t>
            </a:r>
            <a:r>
              <a:rPr lang="zh-CN" altLang="en-US" sz="2800" dirty="0">
                <a:solidFill>
                  <a:schemeClr val="accent2"/>
                </a:solidFill>
                <a:latin typeface="微软雅黑" panose="020B0503020204020204" pitchFamily="34" charset="-122"/>
                <a:ea typeface="微软雅黑" panose="020B0503020204020204" pitchFamily="34" charset="-122"/>
              </a:rPr>
              <a:t>各项成本预测</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5</a:t>
            </a:r>
            <a:endParaRPr lang="zh-CN" altLang="en-US" dirty="0">
              <a:solidFill>
                <a:schemeClr val="accent2"/>
              </a:solidFill>
            </a:endParaRPr>
          </a:p>
        </p:txBody>
      </p:sp>
      <p:sp>
        <p:nvSpPr>
          <p:cNvPr id="4" name="Freeform 6"/>
          <p:cNvSpPr/>
          <p:nvPr/>
        </p:nvSpPr>
        <p:spPr bwMode="auto">
          <a:xfrm>
            <a:off x="2169914" y="1976438"/>
            <a:ext cx="3282950" cy="3282950"/>
          </a:xfrm>
          <a:custGeom>
            <a:avLst/>
            <a:gdLst>
              <a:gd name="T0" fmla="*/ 2021 w 4042"/>
              <a:gd name="T1" fmla="*/ 0 h 4042"/>
              <a:gd name="T2" fmla="*/ 4042 w 4042"/>
              <a:gd name="T3" fmla="*/ 2021 h 4042"/>
              <a:gd name="T4" fmla="*/ 2021 w 4042"/>
              <a:gd name="T5" fmla="*/ 4042 h 4042"/>
              <a:gd name="T6" fmla="*/ 0 w 4042"/>
              <a:gd name="T7" fmla="*/ 2021 h 4042"/>
              <a:gd name="T8" fmla="*/ 2021 w 4042"/>
              <a:gd name="T9" fmla="*/ 0 h 4042"/>
            </a:gdLst>
            <a:ahLst/>
            <a:cxnLst>
              <a:cxn ang="0">
                <a:pos x="T0" y="T1"/>
              </a:cxn>
              <a:cxn ang="0">
                <a:pos x="T2" y="T3"/>
              </a:cxn>
              <a:cxn ang="0">
                <a:pos x="T4" y="T5"/>
              </a:cxn>
              <a:cxn ang="0">
                <a:pos x="T6" y="T7"/>
              </a:cxn>
              <a:cxn ang="0">
                <a:pos x="T8" y="T9"/>
              </a:cxn>
            </a:cxnLst>
            <a:rect l="0" t="0" r="r" b="b"/>
            <a:pathLst>
              <a:path w="4042" h="4042">
                <a:moveTo>
                  <a:pt x="2021" y="0"/>
                </a:moveTo>
                <a:lnTo>
                  <a:pt x="4042" y="2021"/>
                </a:lnTo>
                <a:lnTo>
                  <a:pt x="2021" y="4042"/>
                </a:lnTo>
                <a:lnTo>
                  <a:pt x="0" y="2021"/>
                </a:lnTo>
                <a:lnTo>
                  <a:pt x="2021" y="0"/>
                </a:lnTo>
                <a:close/>
              </a:path>
            </a:pathLst>
          </a:custGeom>
          <a:solidFill>
            <a:schemeClr val="bg2"/>
          </a:solidFill>
          <a:ln w="10" cap="flat">
            <a:noFill/>
            <a:prstDash val="solid"/>
            <a:miter lim="800000"/>
          </a:ln>
        </p:spPr>
        <p:txBody>
          <a:bodyPr vert="horz" wrap="square" lIns="91440" tIns="45720" rIns="91440" bIns="45720" numCol="1" anchor="t" anchorCtr="0" compatLnSpc="1"/>
          <a:lstStyle/>
          <a:p>
            <a:endParaRPr lang="zh-CN" altLang="en-US"/>
          </a:p>
        </p:txBody>
      </p:sp>
      <p:sp>
        <p:nvSpPr>
          <p:cNvPr id="5" name="Freeform 7"/>
          <p:cNvSpPr/>
          <p:nvPr/>
        </p:nvSpPr>
        <p:spPr bwMode="auto">
          <a:xfrm>
            <a:off x="4370189" y="1208088"/>
            <a:ext cx="2328862" cy="2328863"/>
          </a:xfrm>
          <a:custGeom>
            <a:avLst/>
            <a:gdLst>
              <a:gd name="T0" fmla="*/ 1433 w 2867"/>
              <a:gd name="T1" fmla="*/ 0 h 2867"/>
              <a:gd name="T2" fmla="*/ 2867 w 2867"/>
              <a:gd name="T3" fmla="*/ 1434 h 2867"/>
              <a:gd name="T4" fmla="*/ 1433 w 2867"/>
              <a:gd name="T5" fmla="*/ 2867 h 2867"/>
              <a:gd name="T6" fmla="*/ 0 w 2867"/>
              <a:gd name="T7" fmla="*/ 1434 h 2867"/>
              <a:gd name="T8" fmla="*/ 1433 w 2867"/>
              <a:gd name="T9" fmla="*/ 0 h 2867"/>
            </a:gdLst>
            <a:ahLst/>
            <a:cxnLst>
              <a:cxn ang="0">
                <a:pos x="T0" y="T1"/>
              </a:cxn>
              <a:cxn ang="0">
                <a:pos x="T2" y="T3"/>
              </a:cxn>
              <a:cxn ang="0">
                <a:pos x="T4" y="T5"/>
              </a:cxn>
              <a:cxn ang="0">
                <a:pos x="T6" y="T7"/>
              </a:cxn>
              <a:cxn ang="0">
                <a:pos x="T8" y="T9"/>
              </a:cxn>
            </a:cxnLst>
            <a:rect l="0" t="0" r="r" b="b"/>
            <a:pathLst>
              <a:path w="2867" h="2867">
                <a:moveTo>
                  <a:pt x="1433" y="0"/>
                </a:moveTo>
                <a:lnTo>
                  <a:pt x="2867" y="1434"/>
                </a:lnTo>
                <a:lnTo>
                  <a:pt x="1433" y="2867"/>
                </a:lnTo>
                <a:lnTo>
                  <a:pt x="0" y="1434"/>
                </a:lnTo>
                <a:lnTo>
                  <a:pt x="1433" y="0"/>
                </a:lnTo>
                <a:close/>
              </a:path>
            </a:pathLst>
          </a:custGeom>
          <a:solidFill>
            <a:schemeClr val="tx2"/>
          </a:solidFill>
          <a:ln w="10" cap="flat">
            <a:noFill/>
            <a:prstDash val="solid"/>
            <a:miter lim="800000"/>
          </a:ln>
        </p:spPr>
        <p:txBody>
          <a:bodyPr vert="horz" wrap="square" lIns="91440" tIns="45720" rIns="91440" bIns="45720" numCol="1" anchor="t" anchorCtr="0" compatLnSpc="1"/>
          <a:lstStyle/>
          <a:p>
            <a:endParaRPr lang="zh-CN" altLang="en-US"/>
          </a:p>
        </p:txBody>
      </p:sp>
      <p:sp>
        <p:nvSpPr>
          <p:cNvPr id="6" name="Freeform 8"/>
          <p:cNvSpPr/>
          <p:nvPr/>
        </p:nvSpPr>
        <p:spPr bwMode="auto">
          <a:xfrm>
            <a:off x="4549577" y="3698875"/>
            <a:ext cx="1971675" cy="1971675"/>
          </a:xfrm>
          <a:custGeom>
            <a:avLst/>
            <a:gdLst>
              <a:gd name="T0" fmla="*/ 1213 w 2427"/>
              <a:gd name="T1" fmla="*/ 0 h 2427"/>
              <a:gd name="T2" fmla="*/ 2427 w 2427"/>
              <a:gd name="T3" fmla="*/ 1214 h 2427"/>
              <a:gd name="T4" fmla="*/ 1213 w 2427"/>
              <a:gd name="T5" fmla="*/ 2427 h 2427"/>
              <a:gd name="T6" fmla="*/ 0 w 2427"/>
              <a:gd name="T7" fmla="*/ 1214 h 2427"/>
              <a:gd name="T8" fmla="*/ 1213 w 2427"/>
              <a:gd name="T9" fmla="*/ 0 h 2427"/>
            </a:gdLst>
            <a:ahLst/>
            <a:cxnLst>
              <a:cxn ang="0">
                <a:pos x="T0" y="T1"/>
              </a:cxn>
              <a:cxn ang="0">
                <a:pos x="T2" y="T3"/>
              </a:cxn>
              <a:cxn ang="0">
                <a:pos x="T4" y="T5"/>
              </a:cxn>
              <a:cxn ang="0">
                <a:pos x="T6" y="T7"/>
              </a:cxn>
              <a:cxn ang="0">
                <a:pos x="T8" y="T9"/>
              </a:cxn>
            </a:cxnLst>
            <a:rect l="0" t="0" r="r" b="b"/>
            <a:pathLst>
              <a:path w="2427" h="2427">
                <a:moveTo>
                  <a:pt x="1213" y="0"/>
                </a:moveTo>
                <a:lnTo>
                  <a:pt x="2427" y="1214"/>
                </a:lnTo>
                <a:lnTo>
                  <a:pt x="1213" y="2427"/>
                </a:lnTo>
                <a:lnTo>
                  <a:pt x="0" y="1214"/>
                </a:lnTo>
                <a:lnTo>
                  <a:pt x="1213" y="0"/>
                </a:lnTo>
                <a:close/>
              </a:path>
            </a:pathLst>
          </a:custGeom>
          <a:solidFill>
            <a:schemeClr val="bg1"/>
          </a:solidFill>
          <a:ln w="10" cap="flat">
            <a:noFill/>
            <a:prstDash val="solid"/>
            <a:miter lim="800000"/>
          </a:ln>
        </p:spPr>
        <p:txBody>
          <a:bodyPr vert="horz" wrap="square" lIns="91440" tIns="45720" rIns="91440" bIns="45720" numCol="1" anchor="t" anchorCtr="0" compatLnSpc="1"/>
          <a:lstStyle/>
          <a:p>
            <a:endParaRPr lang="zh-CN" altLang="en-US"/>
          </a:p>
        </p:txBody>
      </p:sp>
      <p:sp>
        <p:nvSpPr>
          <p:cNvPr id="7" name="Freeform 9"/>
          <p:cNvSpPr/>
          <p:nvPr/>
        </p:nvSpPr>
        <p:spPr bwMode="auto">
          <a:xfrm>
            <a:off x="5616377" y="2792449"/>
            <a:ext cx="1653762" cy="1652513"/>
          </a:xfrm>
          <a:custGeom>
            <a:avLst/>
            <a:gdLst>
              <a:gd name="T0" fmla="*/ 1294 w 2587"/>
              <a:gd name="T1" fmla="*/ 0 h 2586"/>
              <a:gd name="T2" fmla="*/ 2587 w 2587"/>
              <a:gd name="T3" fmla="*/ 1293 h 2586"/>
              <a:gd name="T4" fmla="*/ 1294 w 2587"/>
              <a:gd name="T5" fmla="*/ 2586 h 2586"/>
              <a:gd name="T6" fmla="*/ 0 w 2587"/>
              <a:gd name="T7" fmla="*/ 1293 h 2586"/>
              <a:gd name="T8" fmla="*/ 1294 w 2587"/>
              <a:gd name="T9" fmla="*/ 0 h 2586"/>
            </a:gdLst>
            <a:ahLst/>
            <a:cxnLst>
              <a:cxn ang="0">
                <a:pos x="T0" y="T1"/>
              </a:cxn>
              <a:cxn ang="0">
                <a:pos x="T2" y="T3"/>
              </a:cxn>
              <a:cxn ang="0">
                <a:pos x="T4" y="T5"/>
              </a:cxn>
              <a:cxn ang="0">
                <a:pos x="T6" y="T7"/>
              </a:cxn>
              <a:cxn ang="0">
                <a:pos x="T8" y="T9"/>
              </a:cxn>
            </a:cxnLst>
            <a:rect l="0" t="0" r="r" b="b"/>
            <a:pathLst>
              <a:path w="2587" h="2586">
                <a:moveTo>
                  <a:pt x="1294" y="0"/>
                </a:moveTo>
                <a:lnTo>
                  <a:pt x="2587" y="1293"/>
                </a:lnTo>
                <a:lnTo>
                  <a:pt x="1294" y="2586"/>
                </a:lnTo>
                <a:lnTo>
                  <a:pt x="0" y="1293"/>
                </a:lnTo>
                <a:lnTo>
                  <a:pt x="1294" y="0"/>
                </a:lnTo>
                <a:close/>
              </a:path>
            </a:pathLst>
          </a:custGeom>
          <a:solidFill>
            <a:schemeClr val="accent1"/>
          </a:solidFill>
          <a:ln w="10" cap="flat">
            <a:noFill/>
            <a:prstDash val="solid"/>
            <a:miter lim="800000"/>
          </a:ln>
        </p:spPr>
        <p:txBody>
          <a:bodyPr vert="horz" wrap="square" lIns="91440" tIns="45720" rIns="91440" bIns="45720" numCol="1" anchor="t" anchorCtr="0" compatLnSpc="1"/>
          <a:lstStyle/>
          <a:p>
            <a:endParaRPr lang="zh-CN" altLang="en-US"/>
          </a:p>
        </p:txBody>
      </p:sp>
      <p:cxnSp>
        <p:nvCxnSpPr>
          <p:cNvPr id="8" name="直接连接符 7"/>
          <p:cNvCxnSpPr/>
          <p:nvPr/>
        </p:nvCxnSpPr>
        <p:spPr bwMode="auto">
          <a:xfrm>
            <a:off x="6699051" y="2372519"/>
            <a:ext cx="36724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7286903" y="3618706"/>
            <a:ext cx="36724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6521252" y="4684712"/>
            <a:ext cx="36724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2977217" y="3046830"/>
            <a:ext cx="1668344" cy="430887"/>
          </a:xfrm>
          <a:prstGeom prst="rect">
            <a:avLst/>
          </a:prstGeom>
          <a:noFill/>
        </p:spPr>
        <p:txBody>
          <a:bodyPr wrap="square" rtlCol="0">
            <a:spAutoFit/>
          </a:bodyPr>
          <a:lstStyle/>
          <a:p>
            <a:pPr algn="ctr"/>
            <a:r>
              <a:rPr lang="zh-CN" altLang="en-US" sz="2200" dirty="0">
                <a:solidFill>
                  <a:schemeClr val="accent2"/>
                </a:solidFill>
                <a:latin typeface="+mn-ea"/>
                <a:ea typeface="+mn-ea"/>
              </a:rPr>
              <a:t>人力成本</a:t>
            </a:r>
            <a:endParaRPr lang="en-US" altLang="zh-CN" sz="2200" dirty="0">
              <a:solidFill>
                <a:schemeClr val="accent2"/>
              </a:solidFill>
              <a:latin typeface="+mn-ea"/>
              <a:ea typeface="+mn-ea"/>
            </a:endParaRPr>
          </a:p>
        </p:txBody>
      </p:sp>
      <p:sp>
        <p:nvSpPr>
          <p:cNvPr id="12" name="TextBox 11"/>
          <p:cNvSpPr txBox="1"/>
          <p:nvPr/>
        </p:nvSpPr>
        <p:spPr>
          <a:xfrm>
            <a:off x="2977217" y="3441194"/>
            <a:ext cx="1668344" cy="707886"/>
          </a:xfrm>
          <a:prstGeom prst="rect">
            <a:avLst/>
          </a:prstGeom>
          <a:noFill/>
        </p:spPr>
        <p:txBody>
          <a:bodyPr wrap="square" rtlCol="0">
            <a:spAutoFit/>
          </a:bodyPr>
          <a:lstStyle/>
          <a:p>
            <a:pPr algn="ctr"/>
            <a:r>
              <a:rPr lang="en-US" altLang="zh-CN" sz="4000" b="1" dirty="0">
                <a:solidFill>
                  <a:schemeClr val="accent2"/>
                </a:solidFill>
                <a:latin typeface="+mn-ea"/>
                <a:ea typeface="+mn-ea"/>
              </a:rPr>
              <a:t>70%</a:t>
            </a:r>
            <a:endParaRPr lang="en-US" altLang="zh-CN" sz="4000" b="1" dirty="0">
              <a:solidFill>
                <a:schemeClr val="accent2"/>
              </a:solidFill>
              <a:latin typeface="+mn-ea"/>
              <a:ea typeface="+mn-ea"/>
            </a:endParaRPr>
          </a:p>
        </p:txBody>
      </p:sp>
      <p:sp>
        <p:nvSpPr>
          <p:cNvPr id="13" name="TextBox 12"/>
          <p:cNvSpPr txBox="1"/>
          <p:nvPr/>
        </p:nvSpPr>
        <p:spPr>
          <a:xfrm>
            <a:off x="4724130" y="1876762"/>
            <a:ext cx="1668344" cy="400110"/>
          </a:xfrm>
          <a:prstGeom prst="rect">
            <a:avLst/>
          </a:prstGeom>
          <a:noFill/>
        </p:spPr>
        <p:txBody>
          <a:bodyPr wrap="square" rtlCol="0">
            <a:spAutoFit/>
          </a:bodyPr>
          <a:lstStyle/>
          <a:p>
            <a:pPr algn="ctr"/>
            <a:r>
              <a:rPr lang="zh-CN" altLang="en-US" sz="2000" dirty="0">
                <a:solidFill>
                  <a:schemeClr val="accent2"/>
                </a:solidFill>
                <a:latin typeface="+mn-ea"/>
                <a:ea typeface="+mn-ea"/>
              </a:rPr>
              <a:t>办公费用</a:t>
            </a:r>
            <a:endParaRPr lang="en-US" altLang="zh-CN" sz="2000" dirty="0">
              <a:solidFill>
                <a:schemeClr val="accent2"/>
              </a:solidFill>
              <a:latin typeface="+mn-ea"/>
              <a:ea typeface="+mn-ea"/>
            </a:endParaRPr>
          </a:p>
        </p:txBody>
      </p:sp>
      <p:sp>
        <p:nvSpPr>
          <p:cNvPr id="14" name="TextBox 13"/>
          <p:cNvSpPr txBox="1"/>
          <p:nvPr/>
        </p:nvSpPr>
        <p:spPr>
          <a:xfrm>
            <a:off x="4724130" y="2171952"/>
            <a:ext cx="1668344" cy="707886"/>
          </a:xfrm>
          <a:prstGeom prst="rect">
            <a:avLst/>
          </a:prstGeom>
          <a:noFill/>
        </p:spPr>
        <p:txBody>
          <a:bodyPr wrap="square" rtlCol="0">
            <a:spAutoFit/>
          </a:bodyPr>
          <a:lstStyle/>
          <a:p>
            <a:pPr algn="ctr"/>
            <a:r>
              <a:rPr lang="en-US" altLang="zh-CN" sz="4000" b="1" dirty="0">
                <a:solidFill>
                  <a:schemeClr val="accent2"/>
                </a:solidFill>
                <a:latin typeface="+mn-ea"/>
                <a:ea typeface="+mn-ea"/>
              </a:rPr>
              <a:t>15%</a:t>
            </a:r>
            <a:endParaRPr lang="en-US" altLang="zh-CN" sz="4000" b="1" dirty="0">
              <a:solidFill>
                <a:schemeClr val="accent2"/>
              </a:solidFill>
              <a:latin typeface="+mn-ea"/>
              <a:ea typeface="+mn-ea"/>
            </a:endParaRPr>
          </a:p>
        </p:txBody>
      </p:sp>
      <p:sp>
        <p:nvSpPr>
          <p:cNvPr id="15" name="TextBox 14"/>
          <p:cNvSpPr txBox="1"/>
          <p:nvPr/>
        </p:nvSpPr>
        <p:spPr>
          <a:xfrm>
            <a:off x="4724130" y="4210529"/>
            <a:ext cx="1668344" cy="369332"/>
          </a:xfrm>
          <a:prstGeom prst="rect">
            <a:avLst/>
          </a:prstGeom>
          <a:noFill/>
        </p:spPr>
        <p:txBody>
          <a:bodyPr wrap="square" rtlCol="0">
            <a:spAutoFit/>
          </a:bodyPr>
          <a:lstStyle/>
          <a:p>
            <a:pPr algn="ctr"/>
            <a:r>
              <a:rPr lang="zh-CN" altLang="en-US" dirty="0">
                <a:solidFill>
                  <a:schemeClr val="accent2"/>
                </a:solidFill>
                <a:latin typeface="+mn-ea"/>
                <a:ea typeface="+mn-ea"/>
              </a:rPr>
              <a:t>资源费用</a:t>
            </a:r>
            <a:endParaRPr lang="en-US" altLang="zh-CN" dirty="0">
              <a:solidFill>
                <a:schemeClr val="accent2"/>
              </a:solidFill>
              <a:latin typeface="+mn-ea"/>
              <a:ea typeface="+mn-ea"/>
            </a:endParaRPr>
          </a:p>
        </p:txBody>
      </p:sp>
      <p:sp>
        <p:nvSpPr>
          <p:cNvPr id="16" name="TextBox 15"/>
          <p:cNvSpPr txBox="1"/>
          <p:nvPr/>
        </p:nvSpPr>
        <p:spPr>
          <a:xfrm>
            <a:off x="4724130" y="4505719"/>
            <a:ext cx="1668344" cy="646331"/>
          </a:xfrm>
          <a:prstGeom prst="rect">
            <a:avLst/>
          </a:prstGeom>
          <a:noFill/>
        </p:spPr>
        <p:txBody>
          <a:bodyPr wrap="square" rtlCol="0">
            <a:spAutoFit/>
          </a:bodyPr>
          <a:lstStyle/>
          <a:p>
            <a:pPr algn="ctr"/>
            <a:r>
              <a:rPr lang="en-US" altLang="zh-CN" sz="3600" b="1" dirty="0">
                <a:solidFill>
                  <a:schemeClr val="accent2"/>
                </a:solidFill>
                <a:latin typeface="+mn-ea"/>
                <a:ea typeface="+mn-ea"/>
              </a:rPr>
              <a:t>10%</a:t>
            </a:r>
            <a:endParaRPr lang="en-US" altLang="zh-CN" sz="3600" b="1" dirty="0">
              <a:solidFill>
                <a:schemeClr val="accent2"/>
              </a:solidFill>
              <a:latin typeface="+mn-ea"/>
              <a:ea typeface="+mn-ea"/>
            </a:endParaRPr>
          </a:p>
        </p:txBody>
      </p:sp>
      <p:sp>
        <p:nvSpPr>
          <p:cNvPr id="17" name="TextBox 16"/>
          <p:cNvSpPr txBox="1"/>
          <p:nvPr/>
        </p:nvSpPr>
        <p:spPr>
          <a:xfrm>
            <a:off x="5654173" y="3306470"/>
            <a:ext cx="1668344" cy="338554"/>
          </a:xfrm>
          <a:prstGeom prst="rect">
            <a:avLst/>
          </a:prstGeom>
          <a:noFill/>
        </p:spPr>
        <p:txBody>
          <a:bodyPr wrap="square" rtlCol="0">
            <a:spAutoFit/>
          </a:bodyPr>
          <a:lstStyle/>
          <a:p>
            <a:pPr algn="ctr"/>
            <a:r>
              <a:rPr lang="zh-CN" altLang="en-US" sz="1600" dirty="0">
                <a:solidFill>
                  <a:schemeClr val="accent2"/>
                </a:solidFill>
                <a:latin typeface="+mn-ea"/>
                <a:ea typeface="+mn-ea"/>
              </a:rPr>
              <a:t>地推费用</a:t>
            </a:r>
            <a:endParaRPr lang="en-US" altLang="zh-CN" sz="1600" dirty="0">
              <a:solidFill>
                <a:schemeClr val="accent2"/>
              </a:solidFill>
              <a:latin typeface="+mn-ea"/>
              <a:ea typeface="+mn-ea"/>
            </a:endParaRPr>
          </a:p>
        </p:txBody>
      </p:sp>
      <p:sp>
        <p:nvSpPr>
          <p:cNvPr id="18" name="TextBox 17"/>
          <p:cNvSpPr txBox="1"/>
          <p:nvPr/>
        </p:nvSpPr>
        <p:spPr>
          <a:xfrm>
            <a:off x="5611235" y="3468489"/>
            <a:ext cx="1668344" cy="553998"/>
          </a:xfrm>
          <a:prstGeom prst="rect">
            <a:avLst/>
          </a:prstGeom>
          <a:noFill/>
        </p:spPr>
        <p:txBody>
          <a:bodyPr wrap="square" rtlCol="0">
            <a:spAutoFit/>
          </a:bodyPr>
          <a:lstStyle/>
          <a:p>
            <a:pPr algn="ctr"/>
            <a:r>
              <a:rPr lang="en-US" altLang="zh-CN" sz="3000" b="1" dirty="0">
                <a:solidFill>
                  <a:schemeClr val="accent2"/>
                </a:solidFill>
                <a:latin typeface="+mn-ea"/>
                <a:ea typeface="+mn-ea"/>
              </a:rPr>
              <a:t>5%</a:t>
            </a:r>
            <a:endParaRPr lang="en-US" altLang="zh-CN" sz="3000" b="1" dirty="0">
              <a:solidFill>
                <a:schemeClr val="accent2"/>
              </a:solidFill>
              <a:latin typeface="+mn-ea"/>
              <a:ea typeface="+mn-ea"/>
            </a:endParaRPr>
          </a:p>
        </p:txBody>
      </p:sp>
      <p:sp>
        <p:nvSpPr>
          <p:cNvPr id="19" name="TextBox 18"/>
          <p:cNvSpPr txBox="1"/>
          <p:nvPr/>
        </p:nvSpPr>
        <p:spPr>
          <a:xfrm>
            <a:off x="6734150" y="2002675"/>
            <a:ext cx="3292699" cy="338554"/>
          </a:xfrm>
          <a:prstGeom prst="rect">
            <a:avLst/>
          </a:prstGeom>
          <a:noFill/>
        </p:spPr>
        <p:txBody>
          <a:bodyPr wrap="square" rtlCol="0">
            <a:spAutoFit/>
          </a:bodyPr>
          <a:lstStyle/>
          <a:p>
            <a:r>
              <a:rPr lang="zh-CN" altLang="en-US" sz="1600" dirty="0">
                <a:latin typeface="+mn-ea"/>
                <a:ea typeface="+mn-ea"/>
              </a:rPr>
              <a:t>办公室租赁费用，课程录制费用</a:t>
            </a:r>
            <a:endParaRPr lang="zh-CN" altLang="en-US" sz="1600" dirty="0">
              <a:latin typeface="+mn-ea"/>
              <a:ea typeface="+mn-ea"/>
            </a:endParaRPr>
          </a:p>
        </p:txBody>
      </p:sp>
      <p:sp>
        <p:nvSpPr>
          <p:cNvPr id="20" name="TextBox 19"/>
          <p:cNvSpPr txBox="1"/>
          <p:nvPr/>
        </p:nvSpPr>
        <p:spPr>
          <a:xfrm>
            <a:off x="7195863" y="3272490"/>
            <a:ext cx="3292699" cy="338554"/>
          </a:xfrm>
          <a:prstGeom prst="rect">
            <a:avLst/>
          </a:prstGeom>
          <a:noFill/>
        </p:spPr>
        <p:txBody>
          <a:bodyPr wrap="square" rtlCol="0">
            <a:spAutoFit/>
          </a:bodyPr>
          <a:lstStyle/>
          <a:p>
            <a:r>
              <a:rPr lang="zh-CN" altLang="en-US" sz="1600" dirty="0">
                <a:latin typeface="+mn-ea"/>
                <a:ea typeface="+mn-ea"/>
              </a:rPr>
              <a:t>租用广场，商业综合体等场地费用。</a:t>
            </a:r>
            <a:endParaRPr lang="zh-CN" altLang="en-US" sz="1600" dirty="0">
              <a:latin typeface="+mn-ea"/>
              <a:ea typeface="+mn-ea"/>
            </a:endParaRPr>
          </a:p>
        </p:txBody>
      </p:sp>
      <p:sp>
        <p:nvSpPr>
          <p:cNvPr id="21" name="TextBox 20"/>
          <p:cNvSpPr txBox="1"/>
          <p:nvPr/>
        </p:nvSpPr>
        <p:spPr>
          <a:xfrm>
            <a:off x="337741" y="4377436"/>
            <a:ext cx="2639476" cy="1323439"/>
          </a:xfrm>
          <a:prstGeom prst="rect">
            <a:avLst/>
          </a:prstGeom>
          <a:noFill/>
        </p:spPr>
        <p:txBody>
          <a:bodyPr wrap="square" rtlCol="0">
            <a:spAutoFit/>
          </a:bodyPr>
          <a:lstStyle/>
          <a:p>
            <a:r>
              <a:rPr lang="zh-CN" altLang="en-US" sz="1600" dirty="0">
                <a:latin typeface="+mn-ea"/>
                <a:ea typeface="+mn-ea"/>
              </a:rPr>
              <a:t>由于产品本身为技术和内容驱动，营销也主要以网络营销为主，因此人力成本占绝大多数，如何控制人力成本，是整体成本控制的关键</a:t>
            </a:r>
            <a:endParaRPr lang="zh-CN" altLang="en-US" sz="1600" dirty="0">
              <a:latin typeface="+mn-ea"/>
              <a:ea typeface="+mn-ea"/>
            </a:endParaRPr>
          </a:p>
        </p:txBody>
      </p:sp>
      <p:sp>
        <p:nvSpPr>
          <p:cNvPr id="22" name="TextBox 21"/>
          <p:cNvSpPr txBox="1"/>
          <p:nvPr/>
        </p:nvSpPr>
        <p:spPr>
          <a:xfrm>
            <a:off x="6734150" y="4683554"/>
            <a:ext cx="3459510" cy="1077218"/>
          </a:xfrm>
          <a:prstGeom prst="rect">
            <a:avLst/>
          </a:prstGeom>
          <a:noFill/>
        </p:spPr>
        <p:txBody>
          <a:bodyPr wrap="square" rtlCol="0">
            <a:spAutoFit/>
          </a:bodyPr>
          <a:lstStyle/>
          <a:p>
            <a:r>
              <a:rPr lang="zh-CN" altLang="en-US" sz="1600" dirty="0">
                <a:latin typeface="+mn-ea"/>
                <a:ea typeface="+mn-ea"/>
              </a:rPr>
              <a:t>包括服务器租赁费用，数据存储费用，由于采用在线教育方式，需要对课程视频进行分发，并考虑并发流畅度，因此有一定的资源费用</a:t>
            </a:r>
            <a:endParaRPr lang="zh-CN" altLang="en-US" sz="16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5.1 </a:t>
            </a:r>
            <a:r>
              <a:rPr lang="zh-CN" altLang="en-US" sz="2800" dirty="0">
                <a:solidFill>
                  <a:schemeClr val="accent2"/>
                </a:solidFill>
                <a:latin typeface="微软雅黑" panose="020B0503020204020204" pitchFamily="34" charset="-122"/>
                <a:ea typeface="微软雅黑" panose="020B0503020204020204" pitchFamily="34" charset="-122"/>
              </a:rPr>
              <a:t>股权设计方案</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5</a:t>
            </a:r>
            <a:endParaRPr lang="zh-CN" altLang="en-US" dirty="0">
              <a:solidFill>
                <a:schemeClr val="accent2"/>
              </a:solidFill>
            </a:endParaRPr>
          </a:p>
        </p:txBody>
      </p:sp>
      <p:graphicFrame>
        <p:nvGraphicFramePr>
          <p:cNvPr id="16" name="表格 15"/>
          <p:cNvGraphicFramePr>
            <a:graphicFrameLocks noGrp="1"/>
          </p:cNvGraphicFramePr>
          <p:nvPr/>
        </p:nvGraphicFramePr>
        <p:xfrm>
          <a:off x="337741" y="764704"/>
          <a:ext cx="11449272" cy="2433320"/>
        </p:xfrm>
        <a:graphic>
          <a:graphicData uri="http://schemas.openxmlformats.org/drawingml/2006/table">
            <a:tbl>
              <a:tblPr firstRow="1" bandRow="1">
                <a:tableStyleId>{5202B0CA-FC54-4496-8BCA-5EF66A818D29}</a:tableStyleId>
              </a:tblPr>
              <a:tblGrid>
                <a:gridCol w="1440160"/>
                <a:gridCol w="648072"/>
                <a:gridCol w="2520280"/>
                <a:gridCol w="864096"/>
                <a:gridCol w="5976664"/>
              </a:tblGrid>
              <a:tr h="370840">
                <a:tc>
                  <a:txBody>
                    <a:bodyPr/>
                    <a:lstStyle/>
                    <a:p>
                      <a:pPr algn="ctr"/>
                      <a:r>
                        <a:rPr lang="zh-CN" altLang="en-US" sz="1600" dirty="0">
                          <a:solidFill>
                            <a:srgbClr val="F8F8F8"/>
                          </a:solidFill>
                        </a:rPr>
                        <a:t>角色</a:t>
                      </a:r>
                      <a:endParaRPr lang="zh-CN" altLang="en-US" sz="1600" dirty="0">
                        <a:solidFill>
                          <a:srgbClr val="F8F8F8"/>
                        </a:solidFill>
                      </a:endParaRPr>
                    </a:p>
                  </a:txBody>
                  <a:tcPr/>
                </a:tc>
                <a:tc>
                  <a:txBody>
                    <a:bodyPr/>
                    <a:lstStyle/>
                    <a:p>
                      <a:pPr algn="ctr"/>
                      <a:r>
                        <a:rPr lang="zh-CN" altLang="en-US" sz="1600" dirty="0">
                          <a:solidFill>
                            <a:srgbClr val="F8F8F8"/>
                          </a:solidFill>
                        </a:rPr>
                        <a:t>是否占股</a:t>
                      </a:r>
                      <a:endParaRPr lang="zh-CN" altLang="en-US" sz="1600" dirty="0">
                        <a:solidFill>
                          <a:srgbClr val="F8F8F8"/>
                        </a:solidFill>
                      </a:endParaRPr>
                    </a:p>
                  </a:txBody>
                  <a:tcPr/>
                </a:tc>
                <a:tc>
                  <a:txBody>
                    <a:bodyPr/>
                    <a:lstStyle/>
                    <a:p>
                      <a:pPr algn="ctr"/>
                      <a:r>
                        <a:rPr lang="zh-CN" altLang="en-US" sz="1600" dirty="0">
                          <a:solidFill>
                            <a:srgbClr val="F8F8F8"/>
                          </a:solidFill>
                        </a:rPr>
                        <a:t>占股数量</a:t>
                      </a:r>
                      <a:endParaRPr lang="zh-CN" altLang="en-US" sz="1600" dirty="0">
                        <a:solidFill>
                          <a:srgbClr val="F8F8F8"/>
                        </a:solidFill>
                      </a:endParaRPr>
                    </a:p>
                  </a:txBody>
                  <a:tcPr/>
                </a:tc>
                <a:tc>
                  <a:txBody>
                    <a:bodyPr/>
                    <a:lstStyle/>
                    <a:p>
                      <a:pPr algn="ctr"/>
                      <a:r>
                        <a:rPr lang="zh-CN" altLang="en-US" sz="1600" dirty="0">
                          <a:solidFill>
                            <a:srgbClr val="F8F8F8"/>
                          </a:solidFill>
                        </a:rPr>
                        <a:t>是否全职投入</a:t>
                      </a:r>
                      <a:endParaRPr lang="zh-CN" altLang="en-US" sz="1600" dirty="0">
                        <a:solidFill>
                          <a:srgbClr val="F8F8F8"/>
                        </a:solidFill>
                      </a:endParaRPr>
                    </a:p>
                  </a:txBody>
                  <a:tcPr/>
                </a:tc>
                <a:tc>
                  <a:txBody>
                    <a:bodyPr/>
                    <a:lstStyle/>
                    <a:p>
                      <a:pPr algn="ctr"/>
                      <a:r>
                        <a:rPr lang="zh-CN" altLang="en-US" sz="1600" dirty="0">
                          <a:solidFill>
                            <a:srgbClr val="F8F8F8"/>
                          </a:solidFill>
                        </a:rPr>
                        <a:t>权利和义务</a:t>
                      </a:r>
                      <a:endParaRPr lang="zh-CN" altLang="en-US" sz="1600" dirty="0">
                        <a:solidFill>
                          <a:srgbClr val="F8F8F8"/>
                        </a:solidFill>
                      </a:endParaRPr>
                    </a:p>
                  </a:txBody>
                  <a:tcPr/>
                </a:tc>
              </a:tr>
              <a:tr h="370840">
                <a:tc>
                  <a:txBody>
                    <a:bodyPr/>
                    <a:lstStyle/>
                    <a:p>
                      <a:r>
                        <a:rPr lang="zh-CN" altLang="en-US" sz="1600" dirty="0"/>
                        <a:t>创始人兼</a:t>
                      </a:r>
                      <a:r>
                        <a:rPr lang="en-US" altLang="zh-CN" sz="1600" dirty="0"/>
                        <a:t>CEO</a:t>
                      </a:r>
                      <a:endParaRPr lang="zh-CN" altLang="en-US" sz="1600" dirty="0"/>
                    </a:p>
                  </a:txBody>
                  <a:tcPr/>
                </a:tc>
                <a:tc>
                  <a:txBody>
                    <a:bodyPr/>
                    <a:lstStyle/>
                    <a:p>
                      <a:pPr algn="ctr"/>
                      <a:r>
                        <a:rPr lang="zh-CN" altLang="en-US" sz="1600" dirty="0"/>
                        <a:t>是</a:t>
                      </a:r>
                      <a:endParaRPr lang="zh-CN" altLang="en-US" sz="1600" dirty="0"/>
                    </a:p>
                  </a:txBody>
                  <a:tcPr/>
                </a:tc>
                <a:tc>
                  <a:txBody>
                    <a:bodyPr/>
                    <a:lstStyle/>
                    <a:p>
                      <a:pPr algn="ctr"/>
                      <a:r>
                        <a:rPr lang="zh-CN" altLang="en-US" sz="1600" dirty="0"/>
                        <a:t>占最大股份</a:t>
                      </a:r>
                      <a:endParaRPr lang="zh-CN" altLang="en-US" sz="1600" dirty="0"/>
                    </a:p>
                  </a:txBody>
                  <a:tcPr/>
                </a:tc>
                <a:tc>
                  <a:txBody>
                    <a:bodyPr/>
                    <a:lstStyle/>
                    <a:p>
                      <a:pPr algn="ctr"/>
                      <a:r>
                        <a:rPr lang="zh-CN" altLang="en-US" sz="1600" dirty="0"/>
                        <a:t>是</a:t>
                      </a:r>
                      <a:endParaRPr lang="zh-CN" altLang="en-US" sz="1600" dirty="0"/>
                    </a:p>
                  </a:txBody>
                  <a:tcPr/>
                </a:tc>
                <a:tc>
                  <a:txBody>
                    <a:bodyPr/>
                    <a:lstStyle/>
                    <a:p>
                      <a:pPr algn="ctr"/>
                      <a:r>
                        <a:rPr lang="zh-CN" altLang="en-US" sz="1600" dirty="0"/>
                        <a:t>享有否决权，人事任免权，对公司整体战略负责；参与分享利润</a:t>
                      </a:r>
                      <a:endParaRPr lang="zh-CN" altLang="en-US" sz="1600" dirty="0"/>
                    </a:p>
                  </a:txBody>
                  <a:tcPr/>
                </a:tc>
              </a:tr>
              <a:tr h="370840">
                <a:tc>
                  <a:txBody>
                    <a:bodyPr/>
                    <a:lstStyle/>
                    <a:p>
                      <a:r>
                        <a:rPr lang="zh-CN" altLang="en-US" sz="1600" dirty="0"/>
                        <a:t>联合创始人</a:t>
                      </a:r>
                      <a:endParaRPr lang="zh-CN" altLang="en-US" sz="1600" dirty="0"/>
                    </a:p>
                  </a:txBody>
                  <a:tcPr/>
                </a:tc>
                <a:tc>
                  <a:txBody>
                    <a:bodyPr/>
                    <a:lstStyle/>
                    <a:p>
                      <a:pPr algn="ctr"/>
                      <a:r>
                        <a:rPr lang="zh-CN" altLang="en-US" sz="1600" dirty="0"/>
                        <a:t>是</a:t>
                      </a:r>
                      <a:endParaRPr lang="zh-CN" altLang="en-US" sz="1600" dirty="0"/>
                    </a:p>
                  </a:txBody>
                  <a:tcPr/>
                </a:tc>
                <a:tc>
                  <a:txBody>
                    <a:bodyPr/>
                    <a:lstStyle/>
                    <a:p>
                      <a:pPr algn="ctr"/>
                      <a:r>
                        <a:rPr lang="zh-CN" altLang="en-US" sz="1600" dirty="0"/>
                        <a:t>占第二大股份</a:t>
                      </a:r>
                      <a:endParaRPr lang="zh-CN" altLang="en-US" sz="1600" dirty="0"/>
                    </a:p>
                  </a:txBody>
                  <a:tcPr/>
                </a:tc>
                <a:tc>
                  <a:txBody>
                    <a:bodyPr/>
                    <a:lstStyle/>
                    <a:p>
                      <a:pPr algn="ctr"/>
                      <a:r>
                        <a:rPr lang="zh-CN" altLang="en-US" sz="1600" dirty="0"/>
                        <a:t>是</a:t>
                      </a:r>
                      <a:endParaRPr lang="zh-CN" altLang="en-US" sz="1600" dirty="0"/>
                    </a:p>
                  </a:txBody>
                  <a:tcPr/>
                </a:tc>
                <a:tc>
                  <a:txBody>
                    <a:bodyPr/>
                    <a:lstStyle/>
                    <a:p>
                      <a:pPr algn="ctr"/>
                      <a:r>
                        <a:rPr lang="zh-CN" altLang="en-US" sz="1600" dirty="0"/>
                        <a:t>享有投票权，对公司技术和内容负责；参与分享利润</a:t>
                      </a:r>
                      <a:endParaRPr lang="zh-CN" altLang="en-US" sz="1600" dirty="0"/>
                    </a:p>
                  </a:txBody>
                  <a:tcPr/>
                </a:tc>
              </a:tr>
              <a:tr h="370840">
                <a:tc>
                  <a:txBody>
                    <a:bodyPr/>
                    <a:lstStyle/>
                    <a:p>
                      <a:r>
                        <a:rPr lang="zh-CN" altLang="en-US" sz="1600" dirty="0"/>
                        <a:t>合伙人</a:t>
                      </a:r>
                      <a:endParaRPr lang="zh-CN" altLang="en-US" sz="1600" dirty="0"/>
                    </a:p>
                  </a:txBody>
                  <a:tcPr/>
                </a:tc>
                <a:tc>
                  <a:txBody>
                    <a:bodyPr/>
                    <a:lstStyle/>
                    <a:p>
                      <a:pPr algn="ctr"/>
                      <a:r>
                        <a:rPr lang="zh-CN" altLang="en-US" sz="1600" dirty="0"/>
                        <a:t>是</a:t>
                      </a:r>
                      <a:endParaRPr lang="zh-CN" altLang="en-US" sz="1600" dirty="0"/>
                    </a:p>
                  </a:txBody>
                  <a:tcPr/>
                </a:tc>
                <a:tc>
                  <a:txBody>
                    <a:bodyPr/>
                    <a:lstStyle/>
                    <a:p>
                      <a:pPr algn="ctr"/>
                      <a:r>
                        <a:rPr lang="zh-CN" altLang="en-US" sz="1600" dirty="0"/>
                        <a:t>视能力从股权激励池分配</a:t>
                      </a:r>
                      <a:endParaRPr lang="zh-CN" altLang="en-US" sz="1600" dirty="0"/>
                    </a:p>
                  </a:txBody>
                  <a:tcPr/>
                </a:tc>
                <a:tc>
                  <a:txBody>
                    <a:bodyPr/>
                    <a:lstStyle/>
                    <a:p>
                      <a:pPr algn="ctr"/>
                      <a:r>
                        <a:rPr lang="zh-CN" altLang="en-US" sz="1600" dirty="0"/>
                        <a:t>是</a:t>
                      </a:r>
                      <a:endParaRPr lang="zh-CN" altLang="en-US" sz="1600" dirty="0"/>
                    </a:p>
                  </a:txBody>
                  <a:tcPr/>
                </a:tc>
                <a:tc>
                  <a:txBody>
                    <a:bodyPr/>
                    <a:lstStyle/>
                    <a:p>
                      <a:pPr algn="ctr"/>
                      <a:r>
                        <a:rPr lang="zh-CN" altLang="en-US" sz="1600" dirty="0"/>
                        <a:t>享有投票权，对某一细分领域负责；参与分享利润</a:t>
                      </a:r>
                      <a:endParaRPr lang="zh-CN" altLang="en-US" sz="1600" dirty="0"/>
                    </a:p>
                  </a:txBody>
                  <a:tcPr/>
                </a:tc>
              </a:tr>
              <a:tr h="370840">
                <a:tc>
                  <a:txBody>
                    <a:bodyPr/>
                    <a:lstStyle/>
                    <a:p>
                      <a:r>
                        <a:rPr lang="zh-CN" altLang="en-US" sz="1600" dirty="0"/>
                        <a:t>投资人</a:t>
                      </a:r>
                      <a:endParaRPr lang="zh-CN" altLang="en-US" sz="1600" dirty="0"/>
                    </a:p>
                  </a:txBody>
                  <a:tcPr/>
                </a:tc>
                <a:tc>
                  <a:txBody>
                    <a:bodyPr/>
                    <a:lstStyle/>
                    <a:p>
                      <a:pPr algn="ctr"/>
                      <a:r>
                        <a:rPr lang="zh-CN" altLang="en-US" sz="1600" dirty="0"/>
                        <a:t>是</a:t>
                      </a:r>
                      <a:endParaRPr lang="zh-CN" altLang="en-US" sz="1600" dirty="0"/>
                    </a:p>
                  </a:txBody>
                  <a:tcPr/>
                </a:tc>
                <a:tc>
                  <a:txBody>
                    <a:bodyPr/>
                    <a:lstStyle/>
                    <a:p>
                      <a:pPr algn="ctr"/>
                      <a:r>
                        <a:rPr lang="zh-CN" altLang="en-US" sz="1600" dirty="0"/>
                        <a:t>视投资额决定</a:t>
                      </a:r>
                      <a:endParaRPr lang="zh-CN" altLang="en-US" sz="1600" dirty="0"/>
                    </a:p>
                  </a:txBody>
                  <a:tcPr/>
                </a:tc>
                <a:tc>
                  <a:txBody>
                    <a:bodyPr/>
                    <a:lstStyle/>
                    <a:p>
                      <a:pPr algn="ctr"/>
                      <a:r>
                        <a:rPr lang="zh-CN" altLang="en-US" sz="1600" dirty="0"/>
                        <a:t>否</a:t>
                      </a:r>
                      <a:endParaRPr lang="zh-CN" altLang="en-US" sz="1600" dirty="0"/>
                    </a:p>
                  </a:txBody>
                  <a:tcPr/>
                </a:tc>
                <a:tc>
                  <a:txBody>
                    <a:bodyPr/>
                    <a:lstStyle/>
                    <a:p>
                      <a:pPr algn="ctr"/>
                      <a:r>
                        <a:rPr lang="zh-CN" altLang="en-US" sz="1600" dirty="0"/>
                        <a:t>提供人脉，资源支持；参与分享利润，</a:t>
                      </a:r>
                      <a:endParaRPr lang="zh-CN" altLang="en-US" sz="1600" dirty="0"/>
                    </a:p>
                  </a:txBody>
                  <a:tcPr/>
                </a:tc>
              </a:tr>
              <a:tr h="370840">
                <a:tc>
                  <a:txBody>
                    <a:bodyPr/>
                    <a:lstStyle/>
                    <a:p>
                      <a:r>
                        <a:rPr lang="zh-CN" altLang="en-US" sz="1600" dirty="0"/>
                        <a:t>员工</a:t>
                      </a:r>
                      <a:endParaRPr lang="zh-CN" altLang="en-US" sz="1600" dirty="0"/>
                    </a:p>
                  </a:txBody>
                  <a:tcPr/>
                </a:tc>
                <a:tc>
                  <a:txBody>
                    <a:bodyPr/>
                    <a:lstStyle/>
                    <a:p>
                      <a:pPr algn="ctr"/>
                      <a:r>
                        <a:rPr lang="zh-CN" altLang="en-US" sz="1600" dirty="0"/>
                        <a:t>否</a:t>
                      </a:r>
                      <a:endParaRPr lang="zh-CN" altLang="en-US" sz="1600" dirty="0"/>
                    </a:p>
                  </a:txBody>
                  <a:tcPr/>
                </a:tc>
                <a:tc>
                  <a:txBody>
                    <a:bodyPr/>
                    <a:lstStyle/>
                    <a:p>
                      <a:pPr algn="ctr"/>
                      <a:r>
                        <a:rPr lang="en-US" altLang="zh-CN" sz="1600" dirty="0"/>
                        <a:t>/</a:t>
                      </a:r>
                      <a:endParaRPr lang="zh-CN" altLang="en-US" sz="1600" dirty="0"/>
                    </a:p>
                  </a:txBody>
                  <a:tcPr/>
                </a:tc>
                <a:tc>
                  <a:txBody>
                    <a:bodyPr/>
                    <a:lstStyle/>
                    <a:p>
                      <a:pPr algn="ctr"/>
                      <a:r>
                        <a:rPr lang="zh-CN" altLang="en-US" sz="1600" dirty="0"/>
                        <a:t>是</a:t>
                      </a:r>
                      <a:endParaRPr lang="zh-CN" altLang="en-US" sz="1600" dirty="0"/>
                    </a:p>
                  </a:txBody>
                  <a:tcPr/>
                </a:tc>
                <a:tc>
                  <a:txBody>
                    <a:bodyPr/>
                    <a:lstStyle/>
                    <a:p>
                      <a:pPr algn="ctr"/>
                      <a:r>
                        <a:rPr lang="zh-CN" altLang="en-US" sz="1600" dirty="0"/>
                        <a:t>受公司聘用，对工作职责负责；按照财务制度领取报酬</a:t>
                      </a:r>
                      <a:endParaRPr lang="zh-CN" altLang="en-US" sz="1600" dirty="0"/>
                    </a:p>
                  </a:txBody>
                  <a:tcPr/>
                </a:tc>
              </a:tr>
            </a:tbl>
          </a:graphicData>
        </a:graphic>
      </p:graphicFrame>
      <p:graphicFrame>
        <p:nvGraphicFramePr>
          <p:cNvPr id="4" name="图表 3"/>
          <p:cNvGraphicFramePr/>
          <p:nvPr/>
        </p:nvGraphicFramePr>
        <p:xfrm>
          <a:off x="6103550" y="3284984"/>
          <a:ext cx="4968551" cy="3312368"/>
        </p:xfrm>
        <a:graphic>
          <a:graphicData uri="http://schemas.openxmlformats.org/drawingml/2006/chart">
            <c:chart xmlns:c="http://schemas.openxmlformats.org/drawingml/2006/chart" xmlns:r="http://schemas.openxmlformats.org/officeDocument/2006/relationships" r:id="rId1"/>
          </a:graphicData>
        </a:graphic>
      </p:graphicFrame>
      <p:sp>
        <p:nvSpPr>
          <p:cNvPr id="10" name="TextBox 20"/>
          <p:cNvSpPr txBox="1"/>
          <p:nvPr/>
        </p:nvSpPr>
        <p:spPr>
          <a:xfrm>
            <a:off x="672393" y="3538751"/>
            <a:ext cx="4777916" cy="2800767"/>
          </a:xfrm>
          <a:prstGeom prst="rect">
            <a:avLst/>
          </a:prstGeom>
          <a:noFill/>
        </p:spPr>
        <p:txBody>
          <a:bodyPr wrap="square" rtlCol="0">
            <a:spAutoFit/>
          </a:bodyPr>
          <a:lstStyle/>
          <a:p>
            <a:r>
              <a:rPr lang="zh-CN" altLang="en-US" sz="1600" dirty="0">
                <a:latin typeface="+mn-ea"/>
                <a:ea typeface="+mn-ea"/>
              </a:rPr>
              <a:t>秉承“行动是创造价值的唯一源泉”的思想，为了保证企业的运作独立性和成长性，对股权设计如右图所示：</a:t>
            </a:r>
            <a:endParaRPr lang="en-US" altLang="zh-CN" sz="1600" dirty="0">
              <a:latin typeface="+mn-ea"/>
              <a:ea typeface="+mn-ea"/>
            </a:endParaRPr>
          </a:p>
          <a:p>
            <a:endParaRPr lang="en-US" altLang="zh-CN" sz="1600" dirty="0">
              <a:latin typeface="+mn-ea"/>
              <a:ea typeface="+mn-ea"/>
            </a:endParaRPr>
          </a:p>
          <a:p>
            <a:r>
              <a:rPr lang="en-US" altLang="zh-CN" sz="1600" dirty="0">
                <a:latin typeface="+mn-ea"/>
                <a:ea typeface="+mn-ea"/>
              </a:rPr>
              <a:t>1</a:t>
            </a:r>
            <a:r>
              <a:rPr lang="zh-CN" altLang="en-US" sz="1600" dirty="0">
                <a:latin typeface="+mn-ea"/>
                <a:ea typeface="+mn-ea"/>
              </a:rPr>
              <a:t>、创始人和联合创始人作为企业核心行动人，占有多数股份；</a:t>
            </a:r>
            <a:endParaRPr lang="en-US" altLang="zh-CN" sz="1600" dirty="0">
              <a:latin typeface="+mn-ea"/>
              <a:ea typeface="+mn-ea"/>
            </a:endParaRPr>
          </a:p>
          <a:p>
            <a:endParaRPr lang="en-US" altLang="zh-CN" sz="1600" dirty="0">
              <a:latin typeface="+mn-ea"/>
              <a:ea typeface="+mn-ea"/>
            </a:endParaRPr>
          </a:p>
          <a:p>
            <a:r>
              <a:rPr lang="en-US" altLang="zh-CN" sz="1600" dirty="0">
                <a:latin typeface="+mn-ea"/>
                <a:ea typeface="+mn-ea"/>
              </a:rPr>
              <a:t>2</a:t>
            </a:r>
            <a:r>
              <a:rPr lang="zh-CN" altLang="en-US" sz="1600" dirty="0">
                <a:latin typeface="+mn-ea"/>
                <a:ea typeface="+mn-ea"/>
              </a:rPr>
              <a:t>、投资人根据企业估值，按照投资金额占估值的比例获取公司股份，但不能超过创始人的比例；</a:t>
            </a:r>
            <a:endParaRPr lang="en-US" altLang="zh-CN" sz="1600" dirty="0">
              <a:latin typeface="+mn-ea"/>
              <a:ea typeface="+mn-ea"/>
            </a:endParaRPr>
          </a:p>
          <a:p>
            <a:endParaRPr lang="en-US" altLang="zh-CN" sz="1600" dirty="0">
              <a:latin typeface="+mn-ea"/>
              <a:ea typeface="+mn-ea"/>
            </a:endParaRPr>
          </a:p>
          <a:p>
            <a:r>
              <a:rPr lang="en-US" altLang="zh-CN" sz="1600" dirty="0">
                <a:latin typeface="+mn-ea"/>
                <a:ea typeface="+mn-ea"/>
              </a:rPr>
              <a:t>3</a:t>
            </a:r>
            <a:r>
              <a:rPr lang="zh-CN" altLang="en-US" sz="1600" dirty="0">
                <a:latin typeface="+mn-ea"/>
                <a:ea typeface="+mn-ea"/>
              </a:rPr>
              <a:t>、预留部分激励股权，作为下一阶段的人才引进</a:t>
            </a:r>
            <a:endParaRPr lang="en-US" altLang="zh-CN" sz="16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panose="020B0503020204020204" pitchFamily="34" charset="-122"/>
                <a:ea typeface="微软雅黑" panose="020B0503020204020204" pitchFamily="34" charset="-122"/>
              </a:rPr>
              <a:t>团队介绍</a:t>
            </a:r>
            <a:endParaRPr lang="zh-CN" altLang="en-US" sz="4800" b="1" dirty="0">
              <a:solidFill>
                <a:schemeClr val="accent2"/>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Freeform 10"/>
          <p:cNvSpPr>
            <a:spLocks noEditPoints="1"/>
          </p:cNvSpPr>
          <p:nvPr/>
        </p:nvSpPr>
        <p:spPr bwMode="auto">
          <a:xfrm>
            <a:off x="5413863" y="1700808"/>
            <a:ext cx="1369074" cy="1320696"/>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6" name="Oval 39"/>
          <p:cNvSpPr>
            <a:spLocks noChangeAspect="1" noChangeArrowheads="1"/>
          </p:cNvSpPr>
          <p:nvPr/>
        </p:nvSpPr>
        <p:spPr bwMode="auto">
          <a:xfrm>
            <a:off x="3841073" y="4888594"/>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39" name="Oval 42"/>
          <p:cNvSpPr>
            <a:spLocks noChangeAspect="1" noChangeArrowheads="1"/>
          </p:cNvSpPr>
          <p:nvPr/>
        </p:nvSpPr>
        <p:spPr bwMode="auto">
          <a:xfrm>
            <a:off x="6494611" y="4888594"/>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40" name="TextBox 39"/>
          <p:cNvSpPr txBox="1"/>
          <p:nvPr/>
        </p:nvSpPr>
        <p:spPr>
          <a:xfrm>
            <a:off x="4204290" y="4797152"/>
            <a:ext cx="2264889" cy="400110"/>
          </a:xfrm>
          <a:prstGeom prst="rect">
            <a:avLst/>
          </a:prstGeom>
          <a:noFill/>
        </p:spPr>
        <p:txBody>
          <a:bodyPr wrap="square" rtlCol="0">
            <a:spAutoFit/>
          </a:bodyPr>
          <a:lstStyle/>
          <a:p>
            <a:r>
              <a:rPr lang="zh-CN" altLang="en-US" sz="2000" dirty="0">
                <a:solidFill>
                  <a:schemeClr val="accent2"/>
                </a:solidFill>
                <a:latin typeface="+mn-ea"/>
                <a:ea typeface="+mn-ea"/>
              </a:rPr>
              <a:t>我们的团队</a:t>
            </a:r>
            <a:endParaRPr lang="zh-CN" altLang="en-US" sz="2000" dirty="0">
              <a:solidFill>
                <a:schemeClr val="accent2"/>
              </a:solidFill>
              <a:latin typeface="+mn-ea"/>
              <a:ea typeface="+mn-ea"/>
            </a:endParaRPr>
          </a:p>
        </p:txBody>
      </p:sp>
      <p:sp>
        <p:nvSpPr>
          <p:cNvPr id="45" name="TextBox 44"/>
          <p:cNvSpPr txBox="1"/>
          <p:nvPr/>
        </p:nvSpPr>
        <p:spPr>
          <a:xfrm>
            <a:off x="6857828" y="4797152"/>
            <a:ext cx="2264889" cy="400110"/>
          </a:xfrm>
          <a:prstGeom prst="rect">
            <a:avLst/>
          </a:prstGeom>
          <a:noFill/>
        </p:spPr>
        <p:txBody>
          <a:bodyPr wrap="square" rtlCol="0">
            <a:spAutoFit/>
          </a:bodyPr>
          <a:lstStyle/>
          <a:p>
            <a:r>
              <a:rPr lang="zh-CN" altLang="en-US" sz="2000" dirty="0">
                <a:solidFill>
                  <a:schemeClr val="accent2"/>
                </a:solidFill>
                <a:latin typeface="+mn-ea"/>
                <a:ea typeface="+mn-ea"/>
              </a:rPr>
              <a:t>核心成员介绍</a:t>
            </a:r>
            <a:endParaRPr lang="zh-CN" altLang="en-US" sz="2000" dirty="0">
              <a:solidFill>
                <a:schemeClr val="accent2"/>
              </a:solidFill>
              <a:latin typeface="+mn-ea"/>
              <a:ea typeface="+mn-ea"/>
            </a:endParaRPr>
          </a:p>
        </p:txBody>
      </p:sp>
      <p:sp>
        <p:nvSpPr>
          <p:cNvPr id="48" name="Oval 39"/>
          <p:cNvSpPr>
            <a:spLocks noChangeAspect="1" noChangeArrowheads="1"/>
          </p:cNvSpPr>
          <p:nvPr/>
        </p:nvSpPr>
        <p:spPr bwMode="auto">
          <a:xfrm>
            <a:off x="3841073" y="5298027"/>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50" name="TextBox 49"/>
          <p:cNvSpPr txBox="1"/>
          <p:nvPr/>
        </p:nvSpPr>
        <p:spPr>
          <a:xfrm>
            <a:off x="4204290" y="5206585"/>
            <a:ext cx="2264889" cy="400110"/>
          </a:xfrm>
          <a:prstGeom prst="rect">
            <a:avLst/>
          </a:prstGeom>
          <a:noFill/>
        </p:spPr>
        <p:txBody>
          <a:bodyPr wrap="square" rtlCol="0">
            <a:spAutoFit/>
          </a:bodyPr>
          <a:lstStyle/>
          <a:p>
            <a:r>
              <a:rPr lang="zh-CN" altLang="en-US" sz="2000" dirty="0">
                <a:solidFill>
                  <a:schemeClr val="accent2"/>
                </a:solidFill>
                <a:latin typeface="+mn-ea"/>
                <a:ea typeface="+mn-ea"/>
              </a:rPr>
              <a:t>组织结构</a:t>
            </a:r>
            <a:endParaRPr lang="zh-CN" altLang="en-US" sz="2000" dirty="0">
              <a:solidFill>
                <a:schemeClr val="accent2"/>
              </a:solidFill>
              <a:latin typeface="+mn-ea"/>
              <a:ea typeface="+mn-ea"/>
            </a:endParaRPr>
          </a:p>
        </p:txBody>
      </p:sp>
    </p:spTree>
  </p:cSld>
  <p:clrMapOvr>
    <a:masterClrMapping/>
  </p:clrMapOvr>
  <p:transition spd="slow" advTm="5219"/>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5.2 </a:t>
            </a:r>
            <a:r>
              <a:rPr lang="zh-CN" altLang="en-US" sz="2800" dirty="0">
                <a:solidFill>
                  <a:schemeClr val="accent2"/>
                </a:solidFill>
                <a:latin typeface="微软雅黑" panose="020B0503020204020204" pitchFamily="34" charset="-122"/>
                <a:ea typeface="微软雅黑" panose="020B0503020204020204" pitchFamily="34" charset="-122"/>
              </a:rPr>
              <a:t>具体股权分配和投资方案</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5</a:t>
            </a:r>
            <a:endParaRPr lang="zh-CN" altLang="en-US" dirty="0">
              <a:solidFill>
                <a:schemeClr val="accent2"/>
              </a:solidFill>
            </a:endParaRPr>
          </a:p>
        </p:txBody>
      </p:sp>
      <p:graphicFrame>
        <p:nvGraphicFramePr>
          <p:cNvPr id="8" name="图表 7"/>
          <p:cNvGraphicFramePr/>
          <p:nvPr/>
        </p:nvGraphicFramePr>
        <p:xfrm>
          <a:off x="6717281" y="1844824"/>
          <a:ext cx="5250761" cy="3500508"/>
        </p:xfrm>
        <a:graphic>
          <a:graphicData uri="http://schemas.openxmlformats.org/drawingml/2006/chart">
            <c:chart xmlns:c="http://schemas.openxmlformats.org/drawingml/2006/chart" xmlns:r="http://schemas.openxmlformats.org/officeDocument/2006/relationships" r:id="rId1"/>
          </a:graphicData>
        </a:graphic>
      </p:graphicFrame>
      <p:sp>
        <p:nvSpPr>
          <p:cNvPr id="9" name="TextBox 20"/>
          <p:cNvSpPr txBox="1"/>
          <p:nvPr/>
        </p:nvSpPr>
        <p:spPr>
          <a:xfrm>
            <a:off x="477971" y="1579141"/>
            <a:ext cx="5891237" cy="4031873"/>
          </a:xfrm>
          <a:prstGeom prst="rect">
            <a:avLst/>
          </a:prstGeom>
          <a:noFill/>
        </p:spPr>
        <p:txBody>
          <a:bodyPr wrap="square" rtlCol="0">
            <a:spAutoFit/>
          </a:bodyPr>
          <a:lstStyle/>
          <a:p>
            <a:r>
              <a:rPr lang="en-US" altLang="zh-CN" sz="1600" dirty="0">
                <a:latin typeface="+mn-ea"/>
                <a:ea typeface="+mn-ea"/>
              </a:rPr>
              <a:t>1</a:t>
            </a:r>
            <a:r>
              <a:rPr lang="zh-CN" altLang="en-US" sz="1600" dirty="0">
                <a:latin typeface="+mn-ea"/>
                <a:ea typeface="+mn-ea"/>
              </a:rPr>
              <a:t>、公司注册资金</a:t>
            </a:r>
            <a:r>
              <a:rPr lang="en-US" altLang="zh-CN" sz="1600" dirty="0">
                <a:latin typeface="+mn-ea"/>
                <a:ea typeface="+mn-ea"/>
              </a:rPr>
              <a:t>20</a:t>
            </a:r>
            <a:r>
              <a:rPr lang="zh-CN" altLang="en-US" sz="1600" dirty="0">
                <a:latin typeface="+mn-ea"/>
                <a:ea typeface="+mn-ea"/>
              </a:rPr>
              <a:t>万，公司估值</a:t>
            </a:r>
            <a:r>
              <a:rPr lang="en-US" altLang="zh-CN" sz="1600" dirty="0">
                <a:latin typeface="+mn-ea"/>
                <a:ea typeface="+mn-ea"/>
              </a:rPr>
              <a:t>200</a:t>
            </a:r>
            <a:r>
              <a:rPr lang="zh-CN" altLang="en-US" sz="1600" dirty="0">
                <a:latin typeface="+mn-ea"/>
                <a:ea typeface="+mn-ea"/>
              </a:rPr>
              <a:t>万</a:t>
            </a:r>
            <a:endParaRPr lang="en-US" altLang="zh-CN" sz="1600" dirty="0">
              <a:latin typeface="+mn-ea"/>
              <a:ea typeface="+mn-ea"/>
            </a:endParaRPr>
          </a:p>
          <a:p>
            <a:endParaRPr lang="en-US" altLang="zh-CN" sz="1600" dirty="0">
              <a:latin typeface="+mn-ea"/>
              <a:ea typeface="+mn-ea"/>
            </a:endParaRPr>
          </a:p>
          <a:p>
            <a:r>
              <a:rPr lang="en-US" altLang="zh-CN" sz="1600" dirty="0">
                <a:latin typeface="+mn-ea"/>
                <a:ea typeface="+mn-ea"/>
              </a:rPr>
              <a:t>2</a:t>
            </a:r>
            <a:r>
              <a:rPr lang="zh-CN" altLang="en-US" sz="1600" dirty="0">
                <a:latin typeface="+mn-ea"/>
                <a:ea typeface="+mn-ea"/>
              </a:rPr>
              <a:t>、注册资金部分：刘昊出资</a:t>
            </a:r>
            <a:r>
              <a:rPr lang="en-US" altLang="zh-CN" sz="1600" dirty="0">
                <a:latin typeface="+mn-ea"/>
                <a:ea typeface="+mn-ea"/>
              </a:rPr>
              <a:t>6.2</a:t>
            </a:r>
            <a:r>
              <a:rPr lang="zh-CN" altLang="en-US" sz="1600" dirty="0">
                <a:latin typeface="+mn-ea"/>
                <a:ea typeface="+mn-ea"/>
              </a:rPr>
              <a:t>万，龙小波出资</a:t>
            </a:r>
            <a:r>
              <a:rPr lang="en-US" altLang="zh-CN" sz="1600" dirty="0">
                <a:latin typeface="+mn-ea"/>
                <a:ea typeface="+mn-ea"/>
              </a:rPr>
              <a:t>5.8</a:t>
            </a:r>
            <a:r>
              <a:rPr lang="zh-CN" altLang="en-US" sz="1600" dirty="0">
                <a:latin typeface="+mn-ea"/>
                <a:ea typeface="+mn-ea"/>
              </a:rPr>
              <a:t>万，许杨出资</a:t>
            </a:r>
            <a:r>
              <a:rPr lang="en-US" altLang="zh-CN" sz="1600" dirty="0">
                <a:latin typeface="+mn-ea"/>
                <a:ea typeface="+mn-ea"/>
              </a:rPr>
              <a:t>4</a:t>
            </a:r>
            <a:r>
              <a:rPr lang="zh-CN" altLang="en-US" sz="1600" dirty="0">
                <a:latin typeface="+mn-ea"/>
                <a:ea typeface="+mn-ea"/>
              </a:rPr>
              <a:t>万，剩余</a:t>
            </a:r>
            <a:r>
              <a:rPr lang="en-US" altLang="zh-CN" sz="1600" dirty="0">
                <a:latin typeface="+mn-ea"/>
                <a:ea typeface="+mn-ea"/>
              </a:rPr>
              <a:t>4</a:t>
            </a:r>
            <a:r>
              <a:rPr lang="zh-CN" altLang="en-US" sz="1600" dirty="0">
                <a:latin typeface="+mn-ea"/>
                <a:ea typeface="+mn-ea"/>
              </a:rPr>
              <a:t>万延后到账，按照出资比例，刘昊占股</a:t>
            </a:r>
            <a:r>
              <a:rPr lang="en-US" altLang="zh-CN" sz="1600" dirty="0">
                <a:latin typeface="+mn-ea"/>
                <a:ea typeface="+mn-ea"/>
              </a:rPr>
              <a:t>31%</a:t>
            </a:r>
            <a:r>
              <a:rPr lang="zh-CN" altLang="en-US" sz="1600" dirty="0">
                <a:latin typeface="+mn-ea"/>
                <a:ea typeface="+mn-ea"/>
              </a:rPr>
              <a:t>，龙小波占股</a:t>
            </a:r>
            <a:r>
              <a:rPr lang="en-US" altLang="zh-CN" sz="1600" dirty="0">
                <a:latin typeface="+mn-ea"/>
                <a:ea typeface="+mn-ea"/>
              </a:rPr>
              <a:t>29%</a:t>
            </a:r>
            <a:r>
              <a:rPr lang="zh-CN" altLang="en-US" sz="1600" dirty="0">
                <a:latin typeface="+mn-ea"/>
                <a:ea typeface="+mn-ea"/>
              </a:rPr>
              <a:t>，许杨占股</a:t>
            </a:r>
            <a:r>
              <a:rPr lang="en-US" altLang="zh-CN" sz="1600" dirty="0">
                <a:latin typeface="+mn-ea"/>
                <a:ea typeface="+mn-ea"/>
              </a:rPr>
              <a:t>20%</a:t>
            </a:r>
            <a:r>
              <a:rPr lang="zh-CN" altLang="en-US" sz="1600" dirty="0">
                <a:latin typeface="+mn-ea"/>
                <a:ea typeface="+mn-ea"/>
              </a:rPr>
              <a:t>，剩余</a:t>
            </a:r>
            <a:r>
              <a:rPr lang="en-US" altLang="zh-CN" sz="1600" dirty="0">
                <a:latin typeface="+mn-ea"/>
                <a:ea typeface="+mn-ea"/>
              </a:rPr>
              <a:t>20%</a:t>
            </a:r>
            <a:r>
              <a:rPr lang="zh-CN" altLang="en-US" sz="1600" dirty="0">
                <a:latin typeface="+mn-ea"/>
                <a:ea typeface="+mn-ea"/>
              </a:rPr>
              <a:t>留作股权激励</a:t>
            </a:r>
            <a:endParaRPr lang="en-US" altLang="zh-CN" sz="1600" dirty="0">
              <a:latin typeface="+mn-ea"/>
              <a:ea typeface="+mn-ea"/>
            </a:endParaRPr>
          </a:p>
          <a:p>
            <a:endParaRPr lang="en-US" altLang="zh-CN" sz="1600" dirty="0">
              <a:latin typeface="+mn-ea"/>
              <a:ea typeface="+mn-ea"/>
            </a:endParaRPr>
          </a:p>
          <a:p>
            <a:r>
              <a:rPr lang="en-US" altLang="zh-CN" sz="1600" dirty="0">
                <a:latin typeface="+mn-ea"/>
                <a:ea typeface="+mn-ea"/>
              </a:rPr>
              <a:t>3</a:t>
            </a:r>
            <a:r>
              <a:rPr lang="zh-CN" altLang="en-US" sz="1600" dirty="0">
                <a:latin typeface="+mn-ea"/>
                <a:ea typeface="+mn-ea"/>
              </a:rPr>
              <a:t>、刘昊担任公司法人。</a:t>
            </a:r>
            <a:endParaRPr lang="en-US" altLang="zh-CN" sz="1600" dirty="0">
              <a:latin typeface="+mn-ea"/>
              <a:ea typeface="+mn-ea"/>
            </a:endParaRPr>
          </a:p>
          <a:p>
            <a:endParaRPr lang="en-US" altLang="zh-CN" sz="1600" dirty="0">
              <a:latin typeface="+mn-ea"/>
              <a:ea typeface="+mn-ea"/>
            </a:endParaRPr>
          </a:p>
          <a:p>
            <a:r>
              <a:rPr lang="en-US" altLang="zh-CN" sz="1600" dirty="0">
                <a:latin typeface="+mn-ea"/>
                <a:ea typeface="+mn-ea"/>
              </a:rPr>
              <a:t>4</a:t>
            </a:r>
            <a:r>
              <a:rPr lang="zh-CN" altLang="en-US" sz="1600" dirty="0">
                <a:latin typeface="+mn-ea"/>
                <a:ea typeface="+mn-ea"/>
              </a:rPr>
              <a:t>、许杨作为种子轮投资人，按照公司估值获取实际股份，在注册资金的</a:t>
            </a:r>
            <a:r>
              <a:rPr lang="en-US" altLang="zh-CN" sz="1600" dirty="0">
                <a:latin typeface="+mn-ea"/>
                <a:ea typeface="+mn-ea"/>
              </a:rPr>
              <a:t>4</a:t>
            </a:r>
            <a:r>
              <a:rPr lang="zh-CN" altLang="en-US" sz="1600" dirty="0">
                <a:latin typeface="+mn-ea"/>
                <a:ea typeface="+mn-ea"/>
              </a:rPr>
              <a:t>万元之外，额外投资</a:t>
            </a:r>
            <a:r>
              <a:rPr lang="en-US" altLang="zh-CN" sz="1600" dirty="0">
                <a:latin typeface="+mn-ea"/>
                <a:ea typeface="+mn-ea"/>
              </a:rPr>
              <a:t>30</a:t>
            </a:r>
            <a:r>
              <a:rPr lang="zh-CN" altLang="en-US" sz="1600" dirty="0">
                <a:latin typeface="+mn-ea"/>
                <a:ea typeface="+mn-ea"/>
              </a:rPr>
              <a:t>万</a:t>
            </a:r>
            <a:r>
              <a:rPr lang="en-US" altLang="zh-CN" sz="1600" dirty="0">
                <a:latin typeface="+mn-ea"/>
                <a:ea typeface="+mn-ea"/>
              </a:rPr>
              <a:t>+</a:t>
            </a:r>
            <a:r>
              <a:rPr lang="zh-CN" altLang="en-US" sz="1600" dirty="0">
                <a:latin typeface="+mn-ea"/>
                <a:ea typeface="+mn-ea"/>
              </a:rPr>
              <a:t>写字楼</a:t>
            </a:r>
            <a:r>
              <a:rPr lang="en-US" altLang="zh-CN" sz="1600" dirty="0">
                <a:latin typeface="+mn-ea"/>
                <a:ea typeface="+mn-ea"/>
              </a:rPr>
              <a:t>1</a:t>
            </a:r>
            <a:r>
              <a:rPr lang="zh-CN" altLang="en-US" sz="1600" dirty="0">
                <a:latin typeface="+mn-ea"/>
                <a:ea typeface="+mn-ea"/>
              </a:rPr>
              <a:t>年租金（计</a:t>
            </a:r>
            <a:r>
              <a:rPr lang="en-US" altLang="zh-CN" sz="1600" dirty="0">
                <a:latin typeface="+mn-ea"/>
                <a:ea typeface="+mn-ea"/>
              </a:rPr>
              <a:t>6</a:t>
            </a:r>
            <a:r>
              <a:rPr lang="zh-CN" altLang="en-US" sz="1600" dirty="0">
                <a:latin typeface="+mn-ea"/>
                <a:ea typeface="+mn-ea"/>
              </a:rPr>
              <a:t>万元），总计投入</a:t>
            </a:r>
            <a:r>
              <a:rPr lang="en-US" altLang="zh-CN" sz="1600" dirty="0">
                <a:latin typeface="+mn-ea"/>
                <a:ea typeface="+mn-ea"/>
              </a:rPr>
              <a:t>40</a:t>
            </a:r>
            <a:r>
              <a:rPr lang="zh-CN" altLang="en-US" sz="1600" dirty="0">
                <a:latin typeface="+mn-ea"/>
                <a:ea typeface="+mn-ea"/>
              </a:rPr>
              <a:t>万，占</a:t>
            </a:r>
            <a:r>
              <a:rPr lang="en-US" altLang="zh-CN" sz="1600" dirty="0">
                <a:latin typeface="+mn-ea"/>
                <a:ea typeface="+mn-ea"/>
              </a:rPr>
              <a:t>20%</a:t>
            </a:r>
            <a:r>
              <a:rPr lang="zh-CN" altLang="en-US" sz="1600" dirty="0">
                <a:latin typeface="+mn-ea"/>
                <a:ea typeface="+mn-ea"/>
              </a:rPr>
              <a:t>股份</a:t>
            </a:r>
            <a:endParaRPr lang="en-US" altLang="zh-CN" sz="1600" dirty="0">
              <a:latin typeface="+mn-ea"/>
              <a:ea typeface="+mn-ea"/>
            </a:endParaRPr>
          </a:p>
          <a:p>
            <a:endParaRPr lang="en-US" altLang="zh-CN" sz="1600" dirty="0">
              <a:latin typeface="+mn-ea"/>
              <a:ea typeface="+mn-ea"/>
            </a:endParaRPr>
          </a:p>
          <a:p>
            <a:r>
              <a:rPr lang="en-US" altLang="zh-CN" sz="1600" dirty="0">
                <a:latin typeface="+mn-ea"/>
                <a:ea typeface="+mn-ea"/>
              </a:rPr>
              <a:t>5</a:t>
            </a:r>
            <a:r>
              <a:rPr lang="zh-CN" altLang="en-US" sz="1600" dirty="0">
                <a:latin typeface="+mn-ea"/>
                <a:ea typeface="+mn-ea"/>
              </a:rPr>
              <a:t>、龙小波和刘昊同时作为公司员工，按照公司财务制度，领取合理工资</a:t>
            </a:r>
            <a:endParaRPr lang="en-US" altLang="zh-CN" sz="1600" dirty="0">
              <a:latin typeface="+mn-ea"/>
              <a:ea typeface="+mn-ea"/>
            </a:endParaRPr>
          </a:p>
          <a:p>
            <a:endParaRPr lang="en-US" altLang="zh-CN" sz="1600" dirty="0">
              <a:latin typeface="+mn-ea"/>
              <a:ea typeface="+mn-ea"/>
            </a:endParaRPr>
          </a:p>
          <a:p>
            <a:r>
              <a:rPr lang="en-US" altLang="zh-CN" sz="1600" dirty="0">
                <a:latin typeface="+mn-ea"/>
                <a:ea typeface="+mn-ea"/>
              </a:rPr>
              <a:t>6</a:t>
            </a:r>
            <a:r>
              <a:rPr lang="zh-CN" altLang="en-US" sz="1600" dirty="0">
                <a:latin typeface="+mn-ea"/>
                <a:ea typeface="+mn-ea"/>
              </a:rPr>
              <a:t>、许杨不承担公司职务，不领取工资</a:t>
            </a:r>
            <a:endParaRPr lang="en-US" altLang="zh-CN" sz="16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5.3 </a:t>
            </a:r>
            <a:r>
              <a:rPr lang="zh-CN" altLang="en-US" sz="2800" dirty="0">
                <a:solidFill>
                  <a:schemeClr val="accent2"/>
                </a:solidFill>
                <a:latin typeface="微软雅黑" panose="020B0503020204020204" pitchFamily="34" charset="-122"/>
                <a:ea typeface="微软雅黑" panose="020B0503020204020204" pitchFamily="34" charset="-122"/>
              </a:rPr>
              <a:t>融资计划</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5</a:t>
            </a:r>
            <a:endParaRPr lang="zh-CN" altLang="en-US" dirty="0">
              <a:solidFill>
                <a:schemeClr val="accent2"/>
              </a:solidFill>
            </a:endParaRPr>
          </a:p>
        </p:txBody>
      </p:sp>
      <p:sp>
        <p:nvSpPr>
          <p:cNvPr id="4" name="Oval 6"/>
          <p:cNvSpPr>
            <a:spLocks noChangeArrowheads="1"/>
          </p:cNvSpPr>
          <p:nvPr/>
        </p:nvSpPr>
        <p:spPr bwMode="auto">
          <a:xfrm>
            <a:off x="6493614" y="2809875"/>
            <a:ext cx="1806575" cy="1804988"/>
          </a:xfrm>
          <a:prstGeom prst="ellipse">
            <a:avLst/>
          </a:pr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5" name="Freeform 7"/>
          <p:cNvSpPr/>
          <p:nvPr/>
        </p:nvSpPr>
        <p:spPr bwMode="auto">
          <a:xfrm>
            <a:off x="3776237" y="1635125"/>
            <a:ext cx="1292225" cy="4079875"/>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accent1">
              <a:lumMod val="40000"/>
              <a:lumOff val="60000"/>
            </a:schemeClr>
          </a:solidFill>
          <a:ln>
            <a:noFill/>
          </a:ln>
        </p:spPr>
        <p:txBody>
          <a:bodyPr vert="horz" wrap="square" lIns="91440" tIns="45720" rIns="91440" bIns="45720" numCol="1" anchor="t" anchorCtr="0" compatLnSpc="1"/>
          <a:lstStyle/>
          <a:p>
            <a:endParaRPr lang="zh-CN" altLang="en-US"/>
          </a:p>
        </p:txBody>
      </p:sp>
      <p:sp>
        <p:nvSpPr>
          <p:cNvPr id="6" name="Oval 8"/>
          <p:cNvSpPr>
            <a:spLocks noChangeArrowheads="1"/>
          </p:cNvSpPr>
          <p:nvPr/>
        </p:nvSpPr>
        <p:spPr bwMode="auto">
          <a:xfrm>
            <a:off x="4176287" y="1196975"/>
            <a:ext cx="1219200" cy="1220788"/>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7" name="Oval 9"/>
          <p:cNvSpPr>
            <a:spLocks noChangeArrowheads="1"/>
          </p:cNvSpPr>
          <p:nvPr/>
        </p:nvSpPr>
        <p:spPr bwMode="auto">
          <a:xfrm>
            <a:off x="3299987" y="3055938"/>
            <a:ext cx="1220788" cy="1219200"/>
          </a:xfrm>
          <a:prstGeom prst="ellipse">
            <a:avLst/>
          </a:prstGeom>
          <a:solidFill>
            <a:schemeClr val="tx2"/>
          </a:solidFill>
          <a:ln>
            <a:noFill/>
          </a:ln>
        </p:spPr>
        <p:txBody>
          <a:bodyPr vert="horz" wrap="square" lIns="91440" tIns="45720" rIns="91440" bIns="45720" numCol="1" anchor="t" anchorCtr="0" compatLnSpc="1"/>
          <a:lstStyle/>
          <a:p>
            <a:endParaRPr lang="zh-CN" altLang="en-US"/>
          </a:p>
        </p:txBody>
      </p:sp>
      <p:sp>
        <p:nvSpPr>
          <p:cNvPr id="8" name="Oval 10"/>
          <p:cNvSpPr>
            <a:spLocks noChangeArrowheads="1"/>
          </p:cNvSpPr>
          <p:nvPr/>
        </p:nvSpPr>
        <p:spPr bwMode="auto">
          <a:xfrm>
            <a:off x="4300112" y="4857750"/>
            <a:ext cx="1220788" cy="12192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9" name="Line 11"/>
          <p:cNvSpPr>
            <a:spLocks noChangeShapeType="1"/>
          </p:cNvSpPr>
          <p:nvPr/>
        </p:nvSpPr>
        <p:spPr bwMode="auto">
          <a:xfrm>
            <a:off x="5405487" y="2129051"/>
            <a:ext cx="1255593" cy="900752"/>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Line 12"/>
          <p:cNvSpPr>
            <a:spLocks noChangeShapeType="1"/>
          </p:cNvSpPr>
          <p:nvPr/>
        </p:nvSpPr>
        <p:spPr bwMode="auto">
          <a:xfrm flipV="1">
            <a:off x="5487373" y="4435522"/>
            <a:ext cx="1201002" cy="709684"/>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Line 13"/>
          <p:cNvSpPr>
            <a:spLocks noChangeShapeType="1"/>
          </p:cNvSpPr>
          <p:nvPr/>
        </p:nvSpPr>
        <p:spPr bwMode="auto">
          <a:xfrm>
            <a:off x="4716702" y="3661723"/>
            <a:ext cx="1669256" cy="0"/>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Oval 14"/>
          <p:cNvSpPr>
            <a:spLocks noChangeArrowheads="1"/>
          </p:cNvSpPr>
          <p:nvPr/>
        </p:nvSpPr>
        <p:spPr bwMode="auto">
          <a:xfrm>
            <a:off x="6584101" y="2898775"/>
            <a:ext cx="1625600" cy="1625600"/>
          </a:xfrm>
          <a:prstGeom prst="ellipse">
            <a:avLst/>
          </a:prstGeom>
          <a:solidFill>
            <a:schemeClr val="bg2"/>
          </a:solidFill>
          <a:ln>
            <a:noFill/>
          </a:ln>
        </p:spPr>
        <p:txBody>
          <a:bodyPr vert="horz" wrap="square" lIns="91440" tIns="45720" rIns="91440" bIns="45720" numCol="1" anchor="t" anchorCtr="0" compatLnSpc="1"/>
          <a:lstStyle/>
          <a:p>
            <a:endParaRPr lang="zh-CN" altLang="en-US"/>
          </a:p>
        </p:txBody>
      </p:sp>
      <p:sp>
        <p:nvSpPr>
          <p:cNvPr id="13" name="TextBox 12"/>
          <p:cNvSpPr txBox="1"/>
          <p:nvPr/>
        </p:nvSpPr>
        <p:spPr>
          <a:xfrm>
            <a:off x="4287115" y="1587782"/>
            <a:ext cx="997544" cy="400110"/>
          </a:xfrm>
          <a:prstGeom prst="rect">
            <a:avLst/>
          </a:prstGeom>
          <a:noFill/>
        </p:spPr>
        <p:txBody>
          <a:bodyPr wrap="square" rtlCol="0">
            <a:spAutoFit/>
          </a:bodyPr>
          <a:lstStyle/>
          <a:p>
            <a:pPr algn="ctr"/>
            <a:r>
              <a:rPr lang="zh-CN" altLang="en-US" sz="2000" dirty="0">
                <a:solidFill>
                  <a:schemeClr val="accent2"/>
                </a:solidFill>
                <a:latin typeface="+mn-ea"/>
                <a:ea typeface="+mn-ea"/>
              </a:rPr>
              <a:t>种子轮</a:t>
            </a:r>
            <a:endParaRPr lang="en-US" altLang="zh-CN" sz="2000" dirty="0">
              <a:solidFill>
                <a:schemeClr val="accent2"/>
              </a:solidFill>
              <a:latin typeface="+mn-ea"/>
              <a:ea typeface="+mn-ea"/>
            </a:endParaRPr>
          </a:p>
        </p:txBody>
      </p:sp>
      <p:sp>
        <p:nvSpPr>
          <p:cNvPr id="14" name="TextBox 13"/>
          <p:cNvSpPr txBox="1"/>
          <p:nvPr/>
        </p:nvSpPr>
        <p:spPr>
          <a:xfrm>
            <a:off x="3375336" y="3466833"/>
            <a:ext cx="1037230" cy="400110"/>
          </a:xfrm>
          <a:prstGeom prst="rect">
            <a:avLst/>
          </a:prstGeom>
          <a:noFill/>
        </p:spPr>
        <p:txBody>
          <a:bodyPr wrap="square" rtlCol="0">
            <a:spAutoFit/>
          </a:bodyPr>
          <a:lstStyle/>
          <a:p>
            <a:pPr algn="ctr"/>
            <a:r>
              <a:rPr lang="zh-CN" altLang="en-US" sz="2000" dirty="0">
                <a:solidFill>
                  <a:schemeClr val="accent2"/>
                </a:solidFill>
                <a:latin typeface="+mn-ea"/>
                <a:ea typeface="+mn-ea"/>
              </a:rPr>
              <a:t>天使轮</a:t>
            </a:r>
            <a:endParaRPr lang="en-US" altLang="zh-CN" sz="2000" dirty="0">
              <a:solidFill>
                <a:schemeClr val="accent2"/>
              </a:solidFill>
              <a:latin typeface="+mn-ea"/>
              <a:ea typeface="+mn-ea"/>
            </a:endParaRPr>
          </a:p>
        </p:txBody>
      </p:sp>
      <p:sp>
        <p:nvSpPr>
          <p:cNvPr id="15" name="TextBox 14"/>
          <p:cNvSpPr txBox="1"/>
          <p:nvPr/>
        </p:nvSpPr>
        <p:spPr>
          <a:xfrm>
            <a:off x="4406180" y="5295810"/>
            <a:ext cx="1032531" cy="400110"/>
          </a:xfrm>
          <a:prstGeom prst="rect">
            <a:avLst/>
          </a:prstGeom>
          <a:noFill/>
        </p:spPr>
        <p:txBody>
          <a:bodyPr wrap="square" rtlCol="0">
            <a:spAutoFit/>
          </a:bodyPr>
          <a:lstStyle/>
          <a:p>
            <a:pPr algn="ctr"/>
            <a:r>
              <a:rPr lang="en-US" altLang="zh-CN" sz="2000" dirty="0" err="1">
                <a:solidFill>
                  <a:schemeClr val="accent2"/>
                </a:solidFill>
                <a:latin typeface="+mn-ea"/>
                <a:ea typeface="+mn-ea"/>
              </a:rPr>
              <a:t>preA</a:t>
            </a:r>
            <a:r>
              <a:rPr lang="zh-CN" altLang="en-US" sz="2000" dirty="0">
                <a:solidFill>
                  <a:schemeClr val="accent2"/>
                </a:solidFill>
                <a:latin typeface="+mn-ea"/>
                <a:ea typeface="+mn-ea"/>
              </a:rPr>
              <a:t>轮</a:t>
            </a:r>
            <a:endParaRPr lang="en-US" altLang="zh-CN" sz="2000" dirty="0">
              <a:solidFill>
                <a:schemeClr val="accent2"/>
              </a:solidFill>
              <a:latin typeface="+mn-ea"/>
              <a:ea typeface="+mn-ea"/>
            </a:endParaRPr>
          </a:p>
        </p:txBody>
      </p:sp>
      <p:sp>
        <p:nvSpPr>
          <p:cNvPr id="16" name="TextBox 15"/>
          <p:cNvSpPr txBox="1"/>
          <p:nvPr/>
        </p:nvSpPr>
        <p:spPr>
          <a:xfrm>
            <a:off x="6731218" y="3411609"/>
            <a:ext cx="1321961" cy="707886"/>
          </a:xfrm>
          <a:prstGeom prst="rect">
            <a:avLst/>
          </a:prstGeom>
          <a:noFill/>
        </p:spPr>
        <p:txBody>
          <a:bodyPr wrap="square" rtlCol="0">
            <a:spAutoFit/>
          </a:bodyPr>
          <a:lstStyle/>
          <a:p>
            <a:pPr algn="ctr"/>
            <a:r>
              <a:rPr lang="zh-CN" altLang="en-US" sz="2000" dirty="0">
                <a:solidFill>
                  <a:schemeClr val="accent2"/>
                </a:solidFill>
                <a:latin typeface="+mn-ea"/>
                <a:ea typeface="+mn-ea"/>
              </a:rPr>
              <a:t>天使融资计划</a:t>
            </a:r>
            <a:endParaRPr lang="en-US" altLang="zh-CN" sz="2000" dirty="0">
              <a:solidFill>
                <a:schemeClr val="accent2"/>
              </a:solidFill>
              <a:latin typeface="+mn-ea"/>
              <a:ea typeface="+mn-ea"/>
            </a:endParaRPr>
          </a:p>
        </p:txBody>
      </p:sp>
      <p:sp>
        <p:nvSpPr>
          <p:cNvPr id="17" name="TextBox 16"/>
          <p:cNvSpPr txBox="1"/>
          <p:nvPr/>
        </p:nvSpPr>
        <p:spPr>
          <a:xfrm>
            <a:off x="771936" y="1017845"/>
            <a:ext cx="3366654" cy="1477328"/>
          </a:xfrm>
          <a:prstGeom prst="rect">
            <a:avLst/>
          </a:prstGeom>
          <a:noFill/>
        </p:spPr>
        <p:txBody>
          <a:bodyPr wrap="square" rtlCol="0">
            <a:spAutoFit/>
          </a:bodyPr>
          <a:lstStyle/>
          <a:p>
            <a:r>
              <a:rPr lang="zh-CN" altLang="en-US" dirty="0">
                <a:solidFill>
                  <a:schemeClr val="accent1"/>
                </a:solidFill>
                <a:latin typeface="+mn-ea"/>
                <a:ea typeface="+mn-ea"/>
              </a:rPr>
              <a:t>种子轮融资主要用于核心团队组建，办公场地租赁，必要办公设备购买，服务器租赁，产品达到</a:t>
            </a:r>
            <a:r>
              <a:rPr lang="en-US" altLang="zh-CN" dirty="0">
                <a:solidFill>
                  <a:schemeClr val="accent1"/>
                </a:solidFill>
                <a:latin typeface="+mn-ea"/>
                <a:ea typeface="+mn-ea"/>
              </a:rPr>
              <a:t>MVP(Minimum Viable Product)</a:t>
            </a:r>
            <a:r>
              <a:rPr lang="zh-CN" altLang="en-US" dirty="0">
                <a:solidFill>
                  <a:schemeClr val="accent1"/>
                </a:solidFill>
                <a:latin typeface="+mn-ea"/>
                <a:ea typeface="+mn-ea"/>
              </a:rPr>
              <a:t>阶段</a:t>
            </a:r>
            <a:endParaRPr lang="zh-CN" altLang="en-US" dirty="0">
              <a:solidFill>
                <a:schemeClr val="accent1"/>
              </a:solidFill>
              <a:latin typeface="+mn-ea"/>
              <a:ea typeface="+mn-ea"/>
            </a:endParaRPr>
          </a:p>
        </p:txBody>
      </p:sp>
      <p:sp>
        <p:nvSpPr>
          <p:cNvPr id="18" name="TextBox 17"/>
          <p:cNvSpPr txBox="1"/>
          <p:nvPr/>
        </p:nvSpPr>
        <p:spPr>
          <a:xfrm>
            <a:off x="566692" y="3171568"/>
            <a:ext cx="2714729" cy="1200329"/>
          </a:xfrm>
          <a:prstGeom prst="rect">
            <a:avLst/>
          </a:prstGeom>
          <a:noFill/>
        </p:spPr>
        <p:txBody>
          <a:bodyPr wrap="square" rtlCol="0">
            <a:spAutoFit/>
          </a:bodyPr>
          <a:lstStyle/>
          <a:p>
            <a:r>
              <a:rPr lang="zh-CN" altLang="en-US" dirty="0">
                <a:solidFill>
                  <a:schemeClr val="accent1"/>
                </a:solidFill>
                <a:latin typeface="+mn-ea"/>
                <a:ea typeface="+mn-ea"/>
              </a:rPr>
              <a:t>天使轮融资主要用于开发团队的完整组建，在</a:t>
            </a:r>
            <a:r>
              <a:rPr lang="en-US" altLang="zh-CN" dirty="0">
                <a:solidFill>
                  <a:schemeClr val="accent1"/>
                </a:solidFill>
                <a:latin typeface="+mn-ea"/>
                <a:ea typeface="+mn-ea"/>
              </a:rPr>
              <a:t>MVP</a:t>
            </a:r>
            <a:r>
              <a:rPr lang="zh-CN" altLang="en-US" dirty="0">
                <a:solidFill>
                  <a:schemeClr val="accent1"/>
                </a:solidFill>
                <a:latin typeface="+mn-ea"/>
                <a:ea typeface="+mn-ea"/>
              </a:rPr>
              <a:t>形态上，继续完善产品。</a:t>
            </a:r>
            <a:endParaRPr lang="zh-CN" altLang="en-US" dirty="0">
              <a:solidFill>
                <a:schemeClr val="accent1"/>
              </a:solidFill>
              <a:latin typeface="+mn-ea"/>
              <a:ea typeface="+mn-ea"/>
            </a:endParaRPr>
          </a:p>
        </p:txBody>
      </p:sp>
      <p:sp>
        <p:nvSpPr>
          <p:cNvPr id="19" name="TextBox 18"/>
          <p:cNvSpPr txBox="1"/>
          <p:nvPr/>
        </p:nvSpPr>
        <p:spPr>
          <a:xfrm>
            <a:off x="777536" y="5202565"/>
            <a:ext cx="3195551" cy="923330"/>
          </a:xfrm>
          <a:prstGeom prst="rect">
            <a:avLst/>
          </a:prstGeom>
          <a:noFill/>
        </p:spPr>
        <p:txBody>
          <a:bodyPr wrap="square" rtlCol="0">
            <a:spAutoFit/>
          </a:bodyPr>
          <a:lstStyle/>
          <a:p>
            <a:r>
              <a:rPr lang="en-US" altLang="zh-CN" dirty="0" err="1">
                <a:solidFill>
                  <a:schemeClr val="accent1"/>
                </a:solidFill>
                <a:latin typeface="+mn-ea"/>
                <a:ea typeface="+mn-ea"/>
              </a:rPr>
              <a:t>preA</a:t>
            </a:r>
            <a:r>
              <a:rPr lang="zh-CN" altLang="en-US" dirty="0">
                <a:solidFill>
                  <a:schemeClr val="accent1"/>
                </a:solidFill>
                <a:latin typeface="+mn-ea"/>
                <a:ea typeface="+mn-ea"/>
              </a:rPr>
              <a:t>轮融资主要用于运营和推广团队的组建，以及营销费用，获取第一批付费用户。</a:t>
            </a:r>
            <a:endParaRPr lang="zh-CN" altLang="en-US" dirty="0">
              <a:solidFill>
                <a:schemeClr val="accent1"/>
              </a:solidFill>
              <a:latin typeface="+mn-ea"/>
              <a:ea typeface="+mn-ea"/>
            </a:endParaRPr>
          </a:p>
        </p:txBody>
      </p:sp>
      <p:sp>
        <p:nvSpPr>
          <p:cNvPr id="20" name="TextBox 19"/>
          <p:cNvSpPr txBox="1"/>
          <p:nvPr/>
        </p:nvSpPr>
        <p:spPr>
          <a:xfrm>
            <a:off x="8402925" y="3249910"/>
            <a:ext cx="3793838" cy="923330"/>
          </a:xfrm>
          <a:prstGeom prst="rect">
            <a:avLst/>
          </a:prstGeom>
          <a:noFill/>
        </p:spPr>
        <p:txBody>
          <a:bodyPr wrap="square" rtlCol="0">
            <a:spAutoFit/>
          </a:bodyPr>
          <a:lstStyle/>
          <a:p>
            <a:r>
              <a:rPr lang="zh-CN" altLang="en-US" dirty="0">
                <a:solidFill>
                  <a:schemeClr val="accent1"/>
                </a:solidFill>
                <a:latin typeface="+mn-ea"/>
                <a:ea typeface="+mn-ea"/>
              </a:rPr>
              <a:t>种子轮：验证技术可行性</a:t>
            </a:r>
            <a:endParaRPr lang="en-US" altLang="zh-CN" dirty="0">
              <a:solidFill>
                <a:schemeClr val="accent1"/>
              </a:solidFill>
              <a:latin typeface="+mn-ea"/>
              <a:ea typeface="+mn-ea"/>
            </a:endParaRPr>
          </a:p>
          <a:p>
            <a:r>
              <a:rPr lang="zh-CN" altLang="en-US" dirty="0">
                <a:solidFill>
                  <a:schemeClr val="accent1"/>
                </a:solidFill>
                <a:latin typeface="+mn-ea"/>
                <a:ea typeface="+mn-ea"/>
              </a:rPr>
              <a:t>天使轮：催熟产品，达到商用条件</a:t>
            </a:r>
            <a:endParaRPr lang="en-US" altLang="zh-CN" dirty="0">
              <a:solidFill>
                <a:schemeClr val="accent1"/>
              </a:solidFill>
              <a:latin typeface="+mn-ea"/>
              <a:ea typeface="+mn-ea"/>
            </a:endParaRPr>
          </a:p>
          <a:p>
            <a:r>
              <a:rPr lang="en-US" altLang="zh-CN" dirty="0" err="1">
                <a:solidFill>
                  <a:schemeClr val="accent1"/>
                </a:solidFill>
                <a:latin typeface="+mn-ea"/>
                <a:ea typeface="+mn-ea"/>
              </a:rPr>
              <a:t>preA</a:t>
            </a:r>
            <a:r>
              <a:rPr lang="zh-CN" altLang="en-US" dirty="0">
                <a:solidFill>
                  <a:schemeClr val="accent1"/>
                </a:solidFill>
                <a:latin typeface="+mn-ea"/>
                <a:ea typeface="+mn-ea"/>
              </a:rPr>
              <a:t>轮：产品实现营利</a:t>
            </a:r>
            <a:endParaRPr lang="zh-CN" altLang="en-US" dirty="0">
              <a:solidFill>
                <a:schemeClr val="accent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5.4 </a:t>
            </a:r>
            <a:r>
              <a:rPr lang="zh-CN" altLang="en-US" sz="2800" dirty="0">
                <a:solidFill>
                  <a:schemeClr val="accent2"/>
                </a:solidFill>
                <a:latin typeface="微软雅黑" panose="020B0503020204020204" pitchFamily="34" charset="-122"/>
                <a:ea typeface="微软雅黑" panose="020B0503020204020204" pitchFamily="34" charset="-122"/>
              </a:rPr>
              <a:t>融资主要用途</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5</a:t>
            </a:r>
            <a:endParaRPr lang="zh-CN" altLang="en-US" dirty="0">
              <a:solidFill>
                <a:schemeClr val="accent2"/>
              </a:solidFill>
            </a:endParaRPr>
          </a:p>
        </p:txBody>
      </p:sp>
      <p:sp>
        <p:nvSpPr>
          <p:cNvPr id="4" name="Oval 5"/>
          <p:cNvSpPr>
            <a:spLocks noChangeArrowheads="1"/>
          </p:cNvSpPr>
          <p:nvPr/>
        </p:nvSpPr>
        <p:spPr bwMode="auto">
          <a:xfrm>
            <a:off x="2395538" y="1285875"/>
            <a:ext cx="5095875" cy="5110163"/>
          </a:xfrm>
          <a:prstGeom prst="ellipse">
            <a:avLst/>
          </a:prstGeom>
          <a:noFill/>
          <a:ln w="12700" cap="flat">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5" name="Line 11"/>
          <p:cNvSpPr>
            <a:spLocks noChangeShapeType="1"/>
          </p:cNvSpPr>
          <p:nvPr/>
        </p:nvSpPr>
        <p:spPr bwMode="auto">
          <a:xfrm flipH="1" flipV="1">
            <a:off x="4011613" y="1970088"/>
            <a:ext cx="619125" cy="612775"/>
          </a:xfrm>
          <a:prstGeom prst="line">
            <a:avLst/>
          </a:prstGeom>
          <a:noFill/>
          <a:ln w="12700" cap="flat">
            <a:solidFill>
              <a:schemeClr val="accent1"/>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6" name="Line 12"/>
          <p:cNvSpPr>
            <a:spLocks noChangeShapeType="1"/>
          </p:cNvSpPr>
          <p:nvPr/>
        </p:nvSpPr>
        <p:spPr bwMode="auto">
          <a:xfrm flipH="1">
            <a:off x="4030663" y="5130800"/>
            <a:ext cx="619125" cy="611188"/>
          </a:xfrm>
          <a:prstGeom prst="line">
            <a:avLst/>
          </a:prstGeom>
          <a:noFill/>
          <a:ln w="12700" cap="flat">
            <a:solidFill>
              <a:schemeClr val="accent1"/>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7" name="Line 13"/>
          <p:cNvSpPr>
            <a:spLocks noChangeShapeType="1"/>
          </p:cNvSpPr>
          <p:nvPr/>
        </p:nvSpPr>
        <p:spPr bwMode="auto">
          <a:xfrm>
            <a:off x="2894013" y="3840163"/>
            <a:ext cx="1241425" cy="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8" name="Line 14"/>
          <p:cNvSpPr>
            <a:spLocks noChangeShapeType="1"/>
          </p:cNvSpPr>
          <p:nvPr/>
        </p:nvSpPr>
        <p:spPr bwMode="auto">
          <a:xfrm>
            <a:off x="3168650" y="2790825"/>
            <a:ext cx="1116013" cy="40005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9" name="Line 15"/>
          <p:cNvSpPr>
            <a:spLocks noChangeShapeType="1"/>
          </p:cNvSpPr>
          <p:nvPr/>
        </p:nvSpPr>
        <p:spPr bwMode="auto">
          <a:xfrm flipV="1">
            <a:off x="3160713" y="4511675"/>
            <a:ext cx="1114425" cy="40005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10" name="Oval 16"/>
          <p:cNvSpPr>
            <a:spLocks noChangeArrowheads="1"/>
          </p:cNvSpPr>
          <p:nvPr/>
        </p:nvSpPr>
        <p:spPr bwMode="auto">
          <a:xfrm>
            <a:off x="4518025" y="1285875"/>
            <a:ext cx="5094288" cy="5110163"/>
          </a:xfrm>
          <a:prstGeom prst="ellipse">
            <a:avLst/>
          </a:prstGeom>
          <a:noFill/>
          <a:ln w="12700" cap="flat">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11" name="Line 22"/>
          <p:cNvSpPr>
            <a:spLocks noChangeShapeType="1"/>
          </p:cNvSpPr>
          <p:nvPr/>
        </p:nvSpPr>
        <p:spPr bwMode="auto">
          <a:xfrm flipV="1">
            <a:off x="7378700" y="1970088"/>
            <a:ext cx="619125" cy="612775"/>
          </a:xfrm>
          <a:prstGeom prst="line">
            <a:avLst/>
          </a:prstGeom>
          <a:noFill/>
          <a:ln w="12700" cap="flat">
            <a:solidFill>
              <a:schemeClr val="accent1"/>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12" name="Line 23"/>
          <p:cNvSpPr>
            <a:spLocks noChangeShapeType="1"/>
          </p:cNvSpPr>
          <p:nvPr/>
        </p:nvSpPr>
        <p:spPr bwMode="auto">
          <a:xfrm>
            <a:off x="7358063" y="5130800"/>
            <a:ext cx="619125" cy="611188"/>
          </a:xfrm>
          <a:prstGeom prst="line">
            <a:avLst/>
          </a:prstGeom>
          <a:noFill/>
          <a:ln w="12700" cap="flat">
            <a:solidFill>
              <a:schemeClr val="accent1"/>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13" name="Line 24"/>
          <p:cNvSpPr>
            <a:spLocks noChangeShapeType="1"/>
          </p:cNvSpPr>
          <p:nvPr/>
        </p:nvSpPr>
        <p:spPr bwMode="auto">
          <a:xfrm flipH="1">
            <a:off x="7872413" y="3840163"/>
            <a:ext cx="1241425" cy="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14" name="Line 25"/>
          <p:cNvSpPr>
            <a:spLocks noChangeShapeType="1"/>
          </p:cNvSpPr>
          <p:nvPr/>
        </p:nvSpPr>
        <p:spPr bwMode="auto">
          <a:xfrm flipH="1">
            <a:off x="7724775" y="2790825"/>
            <a:ext cx="1114425" cy="40005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15" name="Line 26"/>
          <p:cNvSpPr>
            <a:spLocks noChangeShapeType="1"/>
          </p:cNvSpPr>
          <p:nvPr/>
        </p:nvSpPr>
        <p:spPr bwMode="auto">
          <a:xfrm flipH="1" flipV="1">
            <a:off x="7732713" y="4511675"/>
            <a:ext cx="1116013" cy="400050"/>
          </a:xfrm>
          <a:prstGeom prst="line">
            <a:avLst/>
          </a:prstGeom>
          <a:noFill/>
          <a:ln w="12700" cap="flat">
            <a:solidFill>
              <a:schemeClr val="accent1"/>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16" name="Oval 27"/>
          <p:cNvSpPr>
            <a:spLocks noChangeArrowheads="1"/>
          </p:cNvSpPr>
          <p:nvPr/>
        </p:nvSpPr>
        <p:spPr bwMode="auto">
          <a:xfrm>
            <a:off x="4195763" y="2027238"/>
            <a:ext cx="3616325" cy="3625850"/>
          </a:xfrm>
          <a:prstGeom prst="ellipse">
            <a:avLst/>
          </a:prstGeom>
          <a:solidFill>
            <a:schemeClr val="accent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8" name="TextBox 17"/>
          <p:cNvSpPr txBox="1"/>
          <p:nvPr/>
        </p:nvSpPr>
        <p:spPr>
          <a:xfrm>
            <a:off x="4630738" y="4020919"/>
            <a:ext cx="2705810" cy="1200329"/>
          </a:xfrm>
          <a:prstGeom prst="rect">
            <a:avLst/>
          </a:prstGeom>
          <a:noFill/>
        </p:spPr>
        <p:txBody>
          <a:bodyPr wrap="square" rtlCol="0">
            <a:spAutoFit/>
          </a:bodyPr>
          <a:lstStyle/>
          <a:p>
            <a:pPr algn="ctr"/>
            <a:r>
              <a:rPr lang="zh-CN" altLang="en-US" dirty="0">
                <a:solidFill>
                  <a:schemeClr val="accent2"/>
                </a:solidFill>
                <a:latin typeface="+mn-ea"/>
                <a:ea typeface="+mn-ea"/>
              </a:rPr>
              <a:t>本轮为种子轮，资金主要用于改善办公环境，提升办公效率，力争快速研发出产品。</a:t>
            </a:r>
            <a:endParaRPr lang="zh-CN" altLang="en-US" dirty="0">
              <a:solidFill>
                <a:schemeClr val="accent2"/>
              </a:solidFill>
              <a:latin typeface="+mn-ea"/>
              <a:ea typeface="+mn-ea"/>
            </a:endParaRPr>
          </a:p>
        </p:txBody>
      </p:sp>
      <p:sp>
        <p:nvSpPr>
          <p:cNvPr id="19" name="TextBox 18"/>
          <p:cNvSpPr txBox="1"/>
          <p:nvPr/>
        </p:nvSpPr>
        <p:spPr>
          <a:xfrm>
            <a:off x="4408843" y="3420061"/>
            <a:ext cx="3149600" cy="461665"/>
          </a:xfrm>
          <a:prstGeom prst="rect">
            <a:avLst/>
          </a:prstGeom>
          <a:noFill/>
        </p:spPr>
        <p:txBody>
          <a:bodyPr wrap="square" rtlCol="0">
            <a:spAutoFit/>
          </a:bodyPr>
          <a:lstStyle/>
          <a:p>
            <a:pPr algn="ctr"/>
            <a:r>
              <a:rPr lang="zh-CN" altLang="en-US" sz="2400" b="1" dirty="0">
                <a:solidFill>
                  <a:schemeClr val="accent2"/>
                </a:solidFill>
                <a:latin typeface="+mn-ea"/>
                <a:ea typeface="+mn-ea"/>
              </a:rPr>
              <a:t>资金主要用途</a:t>
            </a:r>
            <a:endParaRPr lang="zh-CN" altLang="en-US" sz="2400" b="1" dirty="0">
              <a:solidFill>
                <a:schemeClr val="accent2"/>
              </a:solidFill>
              <a:latin typeface="+mn-ea"/>
              <a:ea typeface="+mn-ea"/>
            </a:endParaRPr>
          </a:p>
        </p:txBody>
      </p:sp>
      <p:grpSp>
        <p:nvGrpSpPr>
          <p:cNvPr id="20" name="组合 19"/>
          <p:cNvGrpSpPr/>
          <p:nvPr/>
        </p:nvGrpSpPr>
        <p:grpSpPr>
          <a:xfrm>
            <a:off x="3229763" y="1196975"/>
            <a:ext cx="946622" cy="841375"/>
            <a:chOff x="3229763" y="1196975"/>
            <a:chExt cx="946622" cy="841375"/>
          </a:xfrm>
        </p:grpSpPr>
        <p:sp>
          <p:nvSpPr>
            <p:cNvPr id="21" name="Oval 9"/>
            <p:cNvSpPr>
              <a:spLocks noChangeArrowheads="1"/>
            </p:cNvSpPr>
            <p:nvPr/>
          </p:nvSpPr>
          <p:spPr bwMode="auto">
            <a:xfrm>
              <a:off x="3279775" y="1196975"/>
              <a:ext cx="836613" cy="838200"/>
            </a:xfrm>
            <a:prstGeom prst="ellipse">
              <a:avLst/>
            </a:prstGeom>
            <a:solidFill>
              <a:schemeClr val="tx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22" name="矩形 21"/>
            <p:cNvSpPr/>
            <p:nvPr/>
          </p:nvSpPr>
          <p:spPr>
            <a:xfrm>
              <a:off x="3229763" y="1330464"/>
              <a:ext cx="946622" cy="707886"/>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办公室装修</a:t>
              </a:r>
              <a:endPar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3" name="组合 22"/>
          <p:cNvGrpSpPr/>
          <p:nvPr/>
        </p:nvGrpSpPr>
        <p:grpSpPr>
          <a:xfrm>
            <a:off x="2314575" y="2176463"/>
            <a:ext cx="836613" cy="838200"/>
            <a:chOff x="2314575" y="2176463"/>
            <a:chExt cx="836613" cy="838200"/>
          </a:xfrm>
        </p:grpSpPr>
        <p:sp>
          <p:nvSpPr>
            <p:cNvPr id="24" name="Oval 7"/>
            <p:cNvSpPr>
              <a:spLocks noChangeArrowheads="1"/>
            </p:cNvSpPr>
            <p:nvPr/>
          </p:nvSpPr>
          <p:spPr bwMode="auto">
            <a:xfrm>
              <a:off x="2314575" y="2176463"/>
              <a:ext cx="836613" cy="838200"/>
            </a:xfrm>
            <a:prstGeom prst="ellipse">
              <a:avLst/>
            </a:prstGeom>
            <a:solidFill>
              <a:schemeClr val="bg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25" name="矩形 24"/>
            <p:cNvSpPr/>
            <p:nvPr/>
          </p:nvSpPr>
          <p:spPr>
            <a:xfrm>
              <a:off x="2355402" y="2244765"/>
              <a:ext cx="720080" cy="707886"/>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电脑购买</a:t>
              </a:r>
              <a:endPar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6" name="组合 25"/>
          <p:cNvGrpSpPr/>
          <p:nvPr/>
        </p:nvGrpSpPr>
        <p:grpSpPr>
          <a:xfrm>
            <a:off x="1993900" y="3421063"/>
            <a:ext cx="835025" cy="838200"/>
            <a:chOff x="1993900" y="3421063"/>
            <a:chExt cx="835025" cy="838200"/>
          </a:xfrm>
        </p:grpSpPr>
        <p:sp>
          <p:nvSpPr>
            <p:cNvPr id="27" name="Oval 6"/>
            <p:cNvSpPr>
              <a:spLocks noChangeArrowheads="1"/>
            </p:cNvSpPr>
            <p:nvPr/>
          </p:nvSpPr>
          <p:spPr bwMode="auto">
            <a:xfrm>
              <a:off x="1993900" y="3421063"/>
              <a:ext cx="835025" cy="838200"/>
            </a:xfrm>
            <a:prstGeom prst="ellipse">
              <a:avLst/>
            </a:prstGeom>
            <a:solidFill>
              <a:schemeClr val="accent4"/>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28" name="矩形 27"/>
            <p:cNvSpPr/>
            <p:nvPr/>
          </p:nvSpPr>
          <p:spPr>
            <a:xfrm>
              <a:off x="2051372" y="3645271"/>
              <a:ext cx="720080" cy="400110"/>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工资</a:t>
              </a:r>
              <a:endPar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9" name="组合 28"/>
          <p:cNvGrpSpPr/>
          <p:nvPr/>
        </p:nvGrpSpPr>
        <p:grpSpPr>
          <a:xfrm>
            <a:off x="2314575" y="4667250"/>
            <a:ext cx="836613" cy="836613"/>
            <a:chOff x="2314575" y="4667250"/>
            <a:chExt cx="836613" cy="836613"/>
          </a:xfrm>
        </p:grpSpPr>
        <p:sp>
          <p:nvSpPr>
            <p:cNvPr id="30" name="Oval 8"/>
            <p:cNvSpPr>
              <a:spLocks noChangeArrowheads="1"/>
            </p:cNvSpPr>
            <p:nvPr/>
          </p:nvSpPr>
          <p:spPr bwMode="auto">
            <a:xfrm>
              <a:off x="2314575" y="4667250"/>
              <a:ext cx="836613" cy="836613"/>
            </a:xfrm>
            <a:prstGeom prst="ellipse">
              <a:avLst/>
            </a:prstGeom>
            <a:solidFill>
              <a:schemeClr val="tx2"/>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1" name="矩形 30"/>
            <p:cNvSpPr/>
            <p:nvPr/>
          </p:nvSpPr>
          <p:spPr>
            <a:xfrm>
              <a:off x="2372841" y="4728508"/>
              <a:ext cx="720080" cy="707886"/>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办公用品</a:t>
              </a:r>
              <a:endPar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2" name="组合 31"/>
          <p:cNvGrpSpPr/>
          <p:nvPr/>
        </p:nvGrpSpPr>
        <p:grpSpPr>
          <a:xfrm>
            <a:off x="3279775" y="5646738"/>
            <a:ext cx="836613" cy="836613"/>
            <a:chOff x="3279775" y="5646738"/>
            <a:chExt cx="836613" cy="836613"/>
          </a:xfrm>
        </p:grpSpPr>
        <p:sp>
          <p:nvSpPr>
            <p:cNvPr id="33" name="Oval 10"/>
            <p:cNvSpPr>
              <a:spLocks noChangeArrowheads="1"/>
            </p:cNvSpPr>
            <p:nvPr/>
          </p:nvSpPr>
          <p:spPr bwMode="auto">
            <a:xfrm>
              <a:off x="3279775" y="5646738"/>
              <a:ext cx="836613" cy="836613"/>
            </a:xfrm>
            <a:prstGeom prst="ellipse">
              <a:avLst/>
            </a:prstGeom>
            <a:solidFill>
              <a:schemeClr val="bg2"/>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4" name="矩形 33"/>
            <p:cNvSpPr/>
            <p:nvPr/>
          </p:nvSpPr>
          <p:spPr>
            <a:xfrm>
              <a:off x="3340902" y="5875637"/>
              <a:ext cx="720080" cy="400110"/>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其他</a:t>
              </a:r>
              <a:endPar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5" name="组合 34"/>
          <p:cNvGrpSpPr/>
          <p:nvPr/>
        </p:nvGrpSpPr>
        <p:grpSpPr>
          <a:xfrm>
            <a:off x="7893050" y="5646738"/>
            <a:ext cx="836613" cy="836613"/>
            <a:chOff x="7893050" y="5646738"/>
            <a:chExt cx="836613" cy="836613"/>
          </a:xfrm>
        </p:grpSpPr>
        <p:sp>
          <p:nvSpPr>
            <p:cNvPr id="36" name="Oval 21"/>
            <p:cNvSpPr>
              <a:spLocks noChangeArrowheads="1"/>
            </p:cNvSpPr>
            <p:nvPr/>
          </p:nvSpPr>
          <p:spPr bwMode="auto">
            <a:xfrm>
              <a:off x="7893050" y="5646738"/>
              <a:ext cx="836613" cy="836613"/>
            </a:xfrm>
            <a:prstGeom prst="ellipse">
              <a:avLst/>
            </a:prstGeom>
            <a:solidFill>
              <a:schemeClr val="bg2"/>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7" name="矩形 36"/>
            <p:cNvSpPr/>
            <p:nvPr/>
          </p:nvSpPr>
          <p:spPr>
            <a:xfrm>
              <a:off x="7950984" y="5711297"/>
              <a:ext cx="720080" cy="707886"/>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团队建设</a:t>
              </a:r>
              <a:r>
                <a:rPr lang="en-US" altLang="zh-CN"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8" name="组合 37"/>
          <p:cNvGrpSpPr/>
          <p:nvPr/>
        </p:nvGrpSpPr>
        <p:grpSpPr>
          <a:xfrm>
            <a:off x="8856663" y="4667250"/>
            <a:ext cx="836613" cy="836613"/>
            <a:chOff x="8856663" y="4667250"/>
            <a:chExt cx="836613" cy="836613"/>
          </a:xfrm>
        </p:grpSpPr>
        <p:sp>
          <p:nvSpPr>
            <p:cNvPr id="39" name="Oval 19"/>
            <p:cNvSpPr>
              <a:spLocks noChangeArrowheads="1"/>
            </p:cNvSpPr>
            <p:nvPr/>
          </p:nvSpPr>
          <p:spPr bwMode="auto">
            <a:xfrm>
              <a:off x="8856663" y="4667250"/>
              <a:ext cx="836613" cy="836613"/>
            </a:xfrm>
            <a:prstGeom prst="ellipse">
              <a:avLst/>
            </a:prstGeom>
            <a:solidFill>
              <a:schemeClr val="tx2"/>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40" name="矩形 39"/>
            <p:cNvSpPr/>
            <p:nvPr/>
          </p:nvSpPr>
          <p:spPr>
            <a:xfrm>
              <a:off x="8919975" y="4755953"/>
              <a:ext cx="720080" cy="707886"/>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餐饮支出</a:t>
              </a:r>
              <a:endPar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1" name="组合 40"/>
          <p:cNvGrpSpPr/>
          <p:nvPr/>
        </p:nvGrpSpPr>
        <p:grpSpPr>
          <a:xfrm>
            <a:off x="9178925" y="3421063"/>
            <a:ext cx="836613" cy="838200"/>
            <a:chOff x="9178925" y="3421063"/>
            <a:chExt cx="836613" cy="838200"/>
          </a:xfrm>
        </p:grpSpPr>
        <p:sp>
          <p:nvSpPr>
            <p:cNvPr id="42" name="Oval 17"/>
            <p:cNvSpPr>
              <a:spLocks noChangeArrowheads="1"/>
            </p:cNvSpPr>
            <p:nvPr/>
          </p:nvSpPr>
          <p:spPr bwMode="auto">
            <a:xfrm>
              <a:off x="9178925" y="3421063"/>
              <a:ext cx="836613" cy="838200"/>
            </a:xfrm>
            <a:prstGeom prst="ellipse">
              <a:avLst/>
            </a:prstGeom>
            <a:solidFill>
              <a:schemeClr val="accent4"/>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43" name="矩形 42"/>
            <p:cNvSpPr/>
            <p:nvPr/>
          </p:nvSpPr>
          <p:spPr>
            <a:xfrm>
              <a:off x="9233873" y="3486711"/>
              <a:ext cx="720080" cy="707886"/>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差旅费用</a:t>
              </a:r>
              <a:endPar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4" name="组合 43"/>
          <p:cNvGrpSpPr/>
          <p:nvPr/>
        </p:nvGrpSpPr>
        <p:grpSpPr>
          <a:xfrm>
            <a:off x="8856663" y="2176463"/>
            <a:ext cx="836613" cy="838200"/>
            <a:chOff x="8856663" y="2176463"/>
            <a:chExt cx="836613" cy="838200"/>
          </a:xfrm>
        </p:grpSpPr>
        <p:sp>
          <p:nvSpPr>
            <p:cNvPr id="45" name="Oval 18"/>
            <p:cNvSpPr>
              <a:spLocks noChangeArrowheads="1"/>
            </p:cNvSpPr>
            <p:nvPr/>
          </p:nvSpPr>
          <p:spPr bwMode="auto">
            <a:xfrm>
              <a:off x="8856663" y="2176463"/>
              <a:ext cx="836613" cy="838200"/>
            </a:xfrm>
            <a:prstGeom prst="ellipse">
              <a:avLst/>
            </a:prstGeom>
            <a:solidFill>
              <a:schemeClr val="bg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46" name="矩形 45"/>
            <p:cNvSpPr/>
            <p:nvPr/>
          </p:nvSpPr>
          <p:spPr>
            <a:xfrm>
              <a:off x="8909696" y="2253828"/>
              <a:ext cx="720080" cy="707886"/>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资料购买</a:t>
              </a:r>
              <a:endPar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7" name="组合 46"/>
          <p:cNvGrpSpPr/>
          <p:nvPr/>
        </p:nvGrpSpPr>
        <p:grpSpPr>
          <a:xfrm>
            <a:off x="7809304" y="1196975"/>
            <a:ext cx="1021566" cy="839530"/>
            <a:chOff x="7809304" y="1196975"/>
            <a:chExt cx="1021566" cy="839530"/>
          </a:xfrm>
        </p:grpSpPr>
        <p:sp>
          <p:nvSpPr>
            <p:cNvPr id="48" name="Oval 20"/>
            <p:cNvSpPr>
              <a:spLocks noChangeArrowheads="1"/>
            </p:cNvSpPr>
            <p:nvPr/>
          </p:nvSpPr>
          <p:spPr bwMode="auto">
            <a:xfrm>
              <a:off x="7893050" y="1196975"/>
              <a:ext cx="836613" cy="838200"/>
            </a:xfrm>
            <a:prstGeom prst="ellipse">
              <a:avLst/>
            </a:prstGeom>
            <a:solidFill>
              <a:schemeClr val="tx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49" name="矩形 48"/>
            <p:cNvSpPr/>
            <p:nvPr/>
          </p:nvSpPr>
          <p:spPr>
            <a:xfrm>
              <a:off x="7809304" y="1328619"/>
              <a:ext cx="1021566" cy="707886"/>
            </a:xfrm>
            <a:prstGeom prst="rect">
              <a:avLst/>
            </a:prstGeom>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服务器租用</a:t>
              </a:r>
              <a:endParaRPr lang="zh-CN" altLang="en-US" sz="2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0" name="Freeform 16"/>
          <p:cNvSpPr>
            <a:spLocks noEditPoints="1"/>
          </p:cNvSpPr>
          <p:nvPr/>
        </p:nvSpPr>
        <p:spPr bwMode="auto">
          <a:xfrm>
            <a:off x="5513016" y="2442136"/>
            <a:ext cx="800100" cy="1044575"/>
          </a:xfrm>
          <a:custGeom>
            <a:avLst/>
            <a:gdLst>
              <a:gd name="T0" fmla="*/ 742 w 1097"/>
              <a:gd name="T1" fmla="*/ 209 h 1435"/>
              <a:gd name="T2" fmla="*/ 1058 w 1097"/>
              <a:gd name="T3" fmla="*/ 264 h 1435"/>
              <a:gd name="T4" fmla="*/ 1033 w 1097"/>
              <a:gd name="T5" fmla="*/ 308 h 1435"/>
              <a:gd name="T6" fmla="*/ 843 w 1097"/>
              <a:gd name="T7" fmla="*/ 254 h 1435"/>
              <a:gd name="T8" fmla="*/ 945 w 1097"/>
              <a:gd name="T9" fmla="*/ 343 h 1435"/>
              <a:gd name="T10" fmla="*/ 893 w 1097"/>
              <a:gd name="T11" fmla="*/ 363 h 1435"/>
              <a:gd name="T12" fmla="*/ 741 w 1097"/>
              <a:gd name="T13" fmla="*/ 269 h 1435"/>
              <a:gd name="T14" fmla="*/ 691 w 1097"/>
              <a:gd name="T15" fmla="*/ 238 h 1435"/>
              <a:gd name="T16" fmla="*/ 742 w 1097"/>
              <a:gd name="T17" fmla="*/ 209 h 1435"/>
              <a:gd name="T18" fmla="*/ 555 w 1097"/>
              <a:gd name="T19" fmla="*/ 958 h 1435"/>
              <a:gd name="T20" fmla="*/ 555 w 1097"/>
              <a:gd name="T21" fmla="*/ 958 h 1435"/>
              <a:gd name="T22" fmla="*/ 585 w 1097"/>
              <a:gd name="T23" fmla="*/ 943 h 1435"/>
              <a:gd name="T24" fmla="*/ 594 w 1097"/>
              <a:gd name="T25" fmla="*/ 919 h 1435"/>
              <a:gd name="T26" fmla="*/ 586 w 1097"/>
              <a:gd name="T27" fmla="*/ 898 h 1435"/>
              <a:gd name="T28" fmla="*/ 555 w 1097"/>
              <a:gd name="T29" fmla="*/ 881 h 1435"/>
              <a:gd name="T30" fmla="*/ 555 w 1097"/>
              <a:gd name="T31" fmla="*/ 958 h 1435"/>
              <a:gd name="T32" fmla="*/ 519 w 1097"/>
              <a:gd name="T33" fmla="*/ 721 h 1435"/>
              <a:gd name="T34" fmla="*/ 519 w 1097"/>
              <a:gd name="T35" fmla="*/ 721 h 1435"/>
              <a:gd name="T36" fmla="*/ 498 w 1097"/>
              <a:gd name="T37" fmla="*/ 769 h 1435"/>
              <a:gd name="T38" fmla="*/ 519 w 1097"/>
              <a:gd name="T39" fmla="*/ 782 h 1435"/>
              <a:gd name="T40" fmla="*/ 519 w 1097"/>
              <a:gd name="T41" fmla="*/ 721 h 1435"/>
              <a:gd name="T42" fmla="*/ 674 w 1097"/>
              <a:gd name="T43" fmla="*/ 745 h 1435"/>
              <a:gd name="T44" fmla="*/ 674 w 1097"/>
              <a:gd name="T45" fmla="*/ 745 h 1435"/>
              <a:gd name="T46" fmla="*/ 585 w 1097"/>
              <a:gd name="T47" fmla="*/ 759 h 1435"/>
              <a:gd name="T48" fmla="*/ 555 w 1097"/>
              <a:gd name="T49" fmla="*/ 722 h 1435"/>
              <a:gd name="T50" fmla="*/ 555 w 1097"/>
              <a:gd name="T51" fmla="*/ 791 h 1435"/>
              <a:gd name="T52" fmla="*/ 653 w 1097"/>
              <a:gd name="T53" fmla="*/ 833 h 1435"/>
              <a:gd name="T54" fmla="*/ 633 w 1097"/>
              <a:gd name="T55" fmla="*/ 999 h 1435"/>
              <a:gd name="T56" fmla="*/ 555 w 1097"/>
              <a:gd name="T57" fmla="*/ 1020 h 1435"/>
              <a:gd name="T58" fmla="*/ 555 w 1097"/>
              <a:gd name="T59" fmla="*/ 1066 h 1435"/>
              <a:gd name="T60" fmla="*/ 519 w 1097"/>
              <a:gd name="T61" fmla="*/ 1066 h 1435"/>
              <a:gd name="T62" fmla="*/ 519 w 1097"/>
              <a:gd name="T63" fmla="*/ 1020 h 1435"/>
              <a:gd name="T64" fmla="*/ 386 w 1097"/>
              <a:gd name="T65" fmla="*/ 913 h 1435"/>
              <a:gd name="T66" fmla="*/ 484 w 1097"/>
              <a:gd name="T67" fmla="*/ 902 h 1435"/>
              <a:gd name="T68" fmla="*/ 519 w 1097"/>
              <a:gd name="T69" fmla="*/ 955 h 1435"/>
              <a:gd name="T70" fmla="*/ 519 w 1097"/>
              <a:gd name="T71" fmla="*/ 870 h 1435"/>
              <a:gd name="T72" fmla="*/ 450 w 1097"/>
              <a:gd name="T73" fmla="*/ 847 h 1435"/>
              <a:gd name="T74" fmla="*/ 430 w 1097"/>
              <a:gd name="T75" fmla="*/ 690 h 1435"/>
              <a:gd name="T76" fmla="*/ 519 w 1097"/>
              <a:gd name="T77" fmla="*/ 658 h 1435"/>
              <a:gd name="T78" fmla="*/ 519 w 1097"/>
              <a:gd name="T79" fmla="*/ 635 h 1435"/>
              <a:gd name="T80" fmla="*/ 555 w 1097"/>
              <a:gd name="T81" fmla="*/ 635 h 1435"/>
              <a:gd name="T82" fmla="*/ 555 w 1097"/>
              <a:gd name="T83" fmla="*/ 658 h 1435"/>
              <a:gd name="T84" fmla="*/ 674 w 1097"/>
              <a:gd name="T85" fmla="*/ 745 h 1435"/>
              <a:gd name="T86" fmla="*/ 19 w 1097"/>
              <a:gd name="T87" fmla="*/ 1010 h 1435"/>
              <a:gd name="T88" fmla="*/ 19 w 1097"/>
              <a:gd name="T89" fmla="*/ 1010 h 1435"/>
              <a:gd name="T90" fmla="*/ 1039 w 1097"/>
              <a:gd name="T91" fmla="*/ 1030 h 1435"/>
              <a:gd name="T92" fmla="*/ 645 w 1097"/>
              <a:gd name="T93" fmla="*/ 236 h 1435"/>
              <a:gd name="T94" fmla="*/ 790 w 1097"/>
              <a:gd name="T95" fmla="*/ 59 h 1435"/>
              <a:gd name="T96" fmla="*/ 547 w 1097"/>
              <a:gd name="T97" fmla="*/ 58 h 1435"/>
              <a:gd name="T98" fmla="*/ 353 w 1097"/>
              <a:gd name="T99" fmla="*/ 121 h 1435"/>
              <a:gd name="T100" fmla="*/ 444 w 1097"/>
              <a:gd name="T101" fmla="*/ 228 h 1435"/>
              <a:gd name="T102" fmla="*/ 19 w 1097"/>
              <a:gd name="T103" fmla="*/ 1010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7" h="1435">
                <a:moveTo>
                  <a:pt x="742" y="209"/>
                </a:moveTo>
                <a:cubicBezTo>
                  <a:pt x="861" y="197"/>
                  <a:pt x="958" y="200"/>
                  <a:pt x="1058" y="264"/>
                </a:cubicBezTo>
                <a:cubicBezTo>
                  <a:pt x="1097" y="288"/>
                  <a:pt x="1065" y="329"/>
                  <a:pt x="1033" y="308"/>
                </a:cubicBezTo>
                <a:cubicBezTo>
                  <a:pt x="974" y="271"/>
                  <a:pt x="914" y="256"/>
                  <a:pt x="843" y="254"/>
                </a:cubicBezTo>
                <a:cubicBezTo>
                  <a:pt x="878" y="274"/>
                  <a:pt x="922" y="306"/>
                  <a:pt x="945" y="343"/>
                </a:cubicBezTo>
                <a:cubicBezTo>
                  <a:pt x="967" y="377"/>
                  <a:pt x="916" y="401"/>
                  <a:pt x="893" y="363"/>
                </a:cubicBezTo>
                <a:cubicBezTo>
                  <a:pt x="865" y="316"/>
                  <a:pt x="781" y="273"/>
                  <a:pt x="741" y="269"/>
                </a:cubicBezTo>
                <a:cubicBezTo>
                  <a:pt x="724" y="259"/>
                  <a:pt x="708" y="247"/>
                  <a:pt x="691" y="238"/>
                </a:cubicBezTo>
                <a:cubicBezTo>
                  <a:pt x="708" y="230"/>
                  <a:pt x="726" y="220"/>
                  <a:pt x="742" y="209"/>
                </a:cubicBezTo>
                <a:close/>
                <a:moveTo>
                  <a:pt x="555" y="958"/>
                </a:moveTo>
                <a:lnTo>
                  <a:pt x="555" y="958"/>
                </a:lnTo>
                <a:cubicBezTo>
                  <a:pt x="568" y="955"/>
                  <a:pt x="578" y="950"/>
                  <a:pt x="585" y="943"/>
                </a:cubicBezTo>
                <a:cubicBezTo>
                  <a:pt x="591" y="936"/>
                  <a:pt x="594" y="928"/>
                  <a:pt x="594" y="919"/>
                </a:cubicBezTo>
                <a:cubicBezTo>
                  <a:pt x="594" y="912"/>
                  <a:pt x="592" y="905"/>
                  <a:pt x="586" y="898"/>
                </a:cubicBezTo>
                <a:cubicBezTo>
                  <a:pt x="581" y="892"/>
                  <a:pt x="570" y="886"/>
                  <a:pt x="555" y="881"/>
                </a:cubicBezTo>
                <a:lnTo>
                  <a:pt x="555" y="958"/>
                </a:lnTo>
                <a:close/>
                <a:moveTo>
                  <a:pt x="519" y="721"/>
                </a:moveTo>
                <a:lnTo>
                  <a:pt x="519" y="721"/>
                </a:lnTo>
                <a:cubicBezTo>
                  <a:pt x="497" y="728"/>
                  <a:pt x="481" y="748"/>
                  <a:pt x="498" y="769"/>
                </a:cubicBezTo>
                <a:cubicBezTo>
                  <a:pt x="502" y="774"/>
                  <a:pt x="509" y="779"/>
                  <a:pt x="519" y="782"/>
                </a:cubicBezTo>
                <a:lnTo>
                  <a:pt x="519" y="721"/>
                </a:lnTo>
                <a:close/>
                <a:moveTo>
                  <a:pt x="674" y="745"/>
                </a:moveTo>
                <a:lnTo>
                  <a:pt x="674" y="745"/>
                </a:lnTo>
                <a:lnTo>
                  <a:pt x="585" y="759"/>
                </a:lnTo>
                <a:cubicBezTo>
                  <a:pt x="577" y="740"/>
                  <a:pt x="573" y="732"/>
                  <a:pt x="555" y="722"/>
                </a:cubicBezTo>
                <a:lnTo>
                  <a:pt x="555" y="791"/>
                </a:lnTo>
                <a:cubicBezTo>
                  <a:pt x="604" y="804"/>
                  <a:pt x="636" y="818"/>
                  <a:pt x="653" y="833"/>
                </a:cubicBezTo>
                <a:cubicBezTo>
                  <a:pt x="706" y="880"/>
                  <a:pt x="690" y="962"/>
                  <a:pt x="633" y="999"/>
                </a:cubicBezTo>
                <a:cubicBezTo>
                  <a:pt x="611" y="1013"/>
                  <a:pt x="584" y="1019"/>
                  <a:pt x="555" y="1020"/>
                </a:cubicBezTo>
                <a:lnTo>
                  <a:pt x="555" y="1066"/>
                </a:lnTo>
                <a:lnTo>
                  <a:pt x="519" y="1066"/>
                </a:lnTo>
                <a:lnTo>
                  <a:pt x="519" y="1020"/>
                </a:lnTo>
                <a:cubicBezTo>
                  <a:pt x="447" y="1014"/>
                  <a:pt x="399" y="987"/>
                  <a:pt x="386" y="913"/>
                </a:cubicBezTo>
                <a:lnTo>
                  <a:pt x="484" y="902"/>
                </a:lnTo>
                <a:cubicBezTo>
                  <a:pt x="489" y="929"/>
                  <a:pt x="494" y="943"/>
                  <a:pt x="519" y="955"/>
                </a:cubicBezTo>
                <a:lnTo>
                  <a:pt x="519" y="870"/>
                </a:lnTo>
                <a:cubicBezTo>
                  <a:pt x="487" y="861"/>
                  <a:pt x="464" y="853"/>
                  <a:pt x="450" y="847"/>
                </a:cubicBezTo>
                <a:cubicBezTo>
                  <a:pt x="391" y="818"/>
                  <a:pt x="384" y="735"/>
                  <a:pt x="430" y="690"/>
                </a:cubicBezTo>
                <a:cubicBezTo>
                  <a:pt x="450" y="671"/>
                  <a:pt x="480" y="660"/>
                  <a:pt x="519" y="658"/>
                </a:cubicBezTo>
                <a:lnTo>
                  <a:pt x="519" y="635"/>
                </a:lnTo>
                <a:lnTo>
                  <a:pt x="555" y="635"/>
                </a:lnTo>
                <a:lnTo>
                  <a:pt x="555" y="658"/>
                </a:lnTo>
                <a:cubicBezTo>
                  <a:pt x="613" y="662"/>
                  <a:pt x="661" y="683"/>
                  <a:pt x="674" y="745"/>
                </a:cubicBezTo>
                <a:close/>
                <a:moveTo>
                  <a:pt x="19" y="1010"/>
                </a:moveTo>
                <a:lnTo>
                  <a:pt x="19" y="1010"/>
                </a:lnTo>
                <a:cubicBezTo>
                  <a:pt x="47" y="1410"/>
                  <a:pt x="970" y="1435"/>
                  <a:pt x="1039" y="1030"/>
                </a:cubicBezTo>
                <a:cubicBezTo>
                  <a:pt x="1094" y="711"/>
                  <a:pt x="844" y="315"/>
                  <a:pt x="645" y="236"/>
                </a:cubicBezTo>
                <a:cubicBezTo>
                  <a:pt x="739" y="209"/>
                  <a:pt x="782" y="158"/>
                  <a:pt x="790" y="59"/>
                </a:cubicBezTo>
                <a:cubicBezTo>
                  <a:pt x="691" y="118"/>
                  <a:pt x="643" y="121"/>
                  <a:pt x="547" y="58"/>
                </a:cubicBezTo>
                <a:cubicBezTo>
                  <a:pt x="461" y="0"/>
                  <a:pt x="308" y="2"/>
                  <a:pt x="353" y="121"/>
                </a:cubicBezTo>
                <a:cubicBezTo>
                  <a:pt x="367" y="157"/>
                  <a:pt x="400" y="197"/>
                  <a:pt x="444" y="228"/>
                </a:cubicBezTo>
                <a:cubicBezTo>
                  <a:pt x="118" y="385"/>
                  <a:pt x="0" y="750"/>
                  <a:pt x="19" y="101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6800" cy="3996728"/>
          </a:xfrm>
          <a:prstGeom prst="rect">
            <a:avLst/>
          </a:prstGeom>
        </p:spPr>
      </p:pic>
      <p:grpSp>
        <p:nvGrpSpPr>
          <p:cNvPr id="24" name="组合 23"/>
          <p:cNvGrpSpPr/>
          <p:nvPr/>
        </p:nvGrpSpPr>
        <p:grpSpPr>
          <a:xfrm>
            <a:off x="8848725" y="332656"/>
            <a:ext cx="495300" cy="509588"/>
            <a:chOff x="7127876" y="5013176"/>
            <a:chExt cx="495300" cy="509588"/>
          </a:xfrm>
        </p:grpSpPr>
        <p:sp>
          <p:nvSpPr>
            <p:cNvPr id="14" name="Oval 9"/>
            <p:cNvSpPr>
              <a:spLocks noChangeArrowheads="1"/>
            </p:cNvSpPr>
            <p:nvPr/>
          </p:nvSpPr>
          <p:spPr bwMode="auto">
            <a:xfrm>
              <a:off x="7127876" y="5013176"/>
              <a:ext cx="495300"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19" name="Freeform 14"/>
            <p:cNvSpPr>
              <a:spLocks noEditPoints="1"/>
            </p:cNvSpPr>
            <p:nvPr/>
          </p:nvSpPr>
          <p:spPr bwMode="auto">
            <a:xfrm>
              <a:off x="7215188" y="5073501"/>
              <a:ext cx="331787" cy="327025"/>
            </a:xfrm>
            <a:custGeom>
              <a:avLst/>
              <a:gdLst>
                <a:gd name="T0" fmla="*/ 285 w 427"/>
                <a:gd name="T1" fmla="*/ 157 h 408"/>
                <a:gd name="T2" fmla="*/ 279 w 427"/>
                <a:gd name="T3" fmla="*/ 169 h 408"/>
                <a:gd name="T4" fmla="*/ 278 w 427"/>
                <a:gd name="T5" fmla="*/ 177 h 408"/>
                <a:gd name="T6" fmla="*/ 278 w 427"/>
                <a:gd name="T7" fmla="*/ 192 h 408"/>
                <a:gd name="T8" fmla="*/ 284 w 427"/>
                <a:gd name="T9" fmla="*/ 207 h 408"/>
                <a:gd name="T10" fmla="*/ 288 w 427"/>
                <a:gd name="T11" fmla="*/ 214 h 408"/>
                <a:gd name="T12" fmla="*/ 300 w 427"/>
                <a:gd name="T13" fmla="*/ 224 h 408"/>
                <a:gd name="T14" fmla="*/ 308 w 427"/>
                <a:gd name="T15" fmla="*/ 228 h 408"/>
                <a:gd name="T16" fmla="*/ 325 w 427"/>
                <a:gd name="T17" fmla="*/ 136 h 408"/>
                <a:gd name="T18" fmla="*/ 305 w 427"/>
                <a:gd name="T19" fmla="*/ 140 h 408"/>
                <a:gd name="T20" fmla="*/ 294 w 427"/>
                <a:gd name="T21" fmla="*/ 147 h 408"/>
                <a:gd name="T22" fmla="*/ 289 w 427"/>
                <a:gd name="T23" fmla="*/ 152 h 408"/>
                <a:gd name="T24" fmla="*/ 261 w 427"/>
                <a:gd name="T25" fmla="*/ 47 h 408"/>
                <a:gd name="T26" fmla="*/ 213 w 427"/>
                <a:gd name="T27" fmla="*/ 95 h 408"/>
                <a:gd name="T28" fmla="*/ 258 w 427"/>
                <a:gd name="T29" fmla="*/ 192 h 408"/>
                <a:gd name="T30" fmla="*/ 258 w 427"/>
                <a:gd name="T31" fmla="*/ 173 h 408"/>
                <a:gd name="T32" fmla="*/ 244 w 427"/>
                <a:gd name="T33" fmla="*/ 104 h 408"/>
                <a:gd name="T34" fmla="*/ 169 w 427"/>
                <a:gd name="T35" fmla="*/ 183 h 408"/>
                <a:gd name="T36" fmla="*/ 213 w 427"/>
                <a:gd name="T37" fmla="*/ 269 h 408"/>
                <a:gd name="T38" fmla="*/ 192 w 427"/>
                <a:gd name="T39" fmla="*/ 272 h 408"/>
                <a:gd name="T40" fmla="*/ 181 w 427"/>
                <a:gd name="T41" fmla="*/ 260 h 408"/>
                <a:gd name="T42" fmla="*/ 174 w 427"/>
                <a:gd name="T43" fmla="*/ 254 h 408"/>
                <a:gd name="T44" fmla="*/ 145 w 427"/>
                <a:gd name="T45" fmla="*/ 242 h 408"/>
                <a:gd name="T46" fmla="*/ 133 w 427"/>
                <a:gd name="T47" fmla="*/ 241 h 408"/>
                <a:gd name="T48" fmla="*/ 0 w 427"/>
                <a:gd name="T49" fmla="*/ 408 h 408"/>
                <a:gd name="T50" fmla="*/ 56 w 427"/>
                <a:gd name="T51" fmla="*/ 309 h 408"/>
                <a:gd name="T52" fmla="*/ 146 w 427"/>
                <a:gd name="T53" fmla="*/ 309 h 408"/>
                <a:gd name="T54" fmla="*/ 204 w 427"/>
                <a:gd name="T55" fmla="*/ 408 h 408"/>
                <a:gd name="T56" fmla="*/ 192 w 427"/>
                <a:gd name="T57" fmla="*/ 272 h 408"/>
                <a:gd name="T58" fmla="*/ 294 w 427"/>
                <a:gd name="T59" fmla="*/ 241 h 408"/>
                <a:gd name="T60" fmla="*/ 281 w 427"/>
                <a:gd name="T61" fmla="*/ 242 h 408"/>
                <a:gd name="T62" fmla="*/ 245 w 427"/>
                <a:gd name="T63" fmla="*/ 260 h 408"/>
                <a:gd name="T64" fmla="*/ 240 w 427"/>
                <a:gd name="T65" fmla="*/ 266 h 408"/>
                <a:gd name="T66" fmla="*/ 264 w 427"/>
                <a:gd name="T67" fmla="*/ 408 h 408"/>
                <a:gd name="T68" fmla="*/ 279 w 427"/>
                <a:gd name="T69" fmla="*/ 408 h 408"/>
                <a:gd name="T70" fmla="*/ 384 w 427"/>
                <a:gd name="T71" fmla="*/ 309 h 408"/>
                <a:gd name="T72" fmla="*/ 427 w 427"/>
                <a:gd name="T73" fmla="*/ 313 h 408"/>
                <a:gd name="T74" fmla="*/ 102 w 427"/>
                <a:gd name="T75" fmla="*/ 231 h 408"/>
                <a:gd name="T76" fmla="*/ 126 w 427"/>
                <a:gd name="T77" fmla="*/ 224 h 408"/>
                <a:gd name="T78" fmla="*/ 133 w 427"/>
                <a:gd name="T79" fmla="*/ 220 h 408"/>
                <a:gd name="T80" fmla="*/ 146 w 427"/>
                <a:gd name="T81" fmla="*/ 200 h 408"/>
                <a:gd name="T82" fmla="*/ 149 w 427"/>
                <a:gd name="T83" fmla="*/ 191 h 408"/>
                <a:gd name="T84" fmla="*/ 149 w 427"/>
                <a:gd name="T85" fmla="*/ 175 h 408"/>
                <a:gd name="T86" fmla="*/ 145 w 427"/>
                <a:gd name="T87" fmla="*/ 164 h 408"/>
                <a:gd name="T88" fmla="*/ 142 w 427"/>
                <a:gd name="T89" fmla="*/ 157 h 408"/>
                <a:gd name="T90" fmla="*/ 133 w 427"/>
                <a:gd name="T91" fmla="*/ 147 h 408"/>
                <a:gd name="T92" fmla="*/ 126 w 427"/>
                <a:gd name="T93" fmla="*/ 143 h 408"/>
                <a:gd name="T94" fmla="*/ 102 w 427"/>
                <a:gd name="T95"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7" h="408">
                  <a:moveTo>
                    <a:pt x="289" y="152"/>
                  </a:moveTo>
                  <a:cubicBezTo>
                    <a:pt x="288" y="154"/>
                    <a:pt x="286" y="155"/>
                    <a:pt x="285" y="157"/>
                  </a:cubicBezTo>
                  <a:cubicBezTo>
                    <a:pt x="285" y="157"/>
                    <a:pt x="285" y="157"/>
                    <a:pt x="285" y="157"/>
                  </a:cubicBezTo>
                  <a:cubicBezTo>
                    <a:pt x="284" y="159"/>
                    <a:pt x="283" y="161"/>
                    <a:pt x="282" y="162"/>
                  </a:cubicBezTo>
                  <a:cubicBezTo>
                    <a:pt x="282" y="163"/>
                    <a:pt x="282" y="163"/>
                    <a:pt x="282" y="164"/>
                  </a:cubicBezTo>
                  <a:cubicBezTo>
                    <a:pt x="281" y="165"/>
                    <a:pt x="280" y="167"/>
                    <a:pt x="279" y="169"/>
                  </a:cubicBezTo>
                  <a:cubicBezTo>
                    <a:pt x="279" y="169"/>
                    <a:pt x="279" y="169"/>
                    <a:pt x="279" y="170"/>
                  </a:cubicBezTo>
                  <a:cubicBezTo>
                    <a:pt x="279" y="171"/>
                    <a:pt x="278" y="173"/>
                    <a:pt x="278" y="175"/>
                  </a:cubicBezTo>
                  <a:cubicBezTo>
                    <a:pt x="278" y="176"/>
                    <a:pt x="278" y="176"/>
                    <a:pt x="278" y="177"/>
                  </a:cubicBezTo>
                  <a:cubicBezTo>
                    <a:pt x="277" y="179"/>
                    <a:pt x="277" y="181"/>
                    <a:pt x="277" y="183"/>
                  </a:cubicBezTo>
                  <a:cubicBezTo>
                    <a:pt x="277" y="186"/>
                    <a:pt x="278" y="189"/>
                    <a:pt x="278" y="191"/>
                  </a:cubicBezTo>
                  <a:cubicBezTo>
                    <a:pt x="278" y="192"/>
                    <a:pt x="278" y="192"/>
                    <a:pt x="278" y="192"/>
                  </a:cubicBezTo>
                  <a:cubicBezTo>
                    <a:pt x="279" y="195"/>
                    <a:pt x="279" y="197"/>
                    <a:pt x="280" y="199"/>
                  </a:cubicBezTo>
                  <a:cubicBezTo>
                    <a:pt x="280" y="200"/>
                    <a:pt x="280" y="200"/>
                    <a:pt x="280" y="200"/>
                  </a:cubicBezTo>
                  <a:cubicBezTo>
                    <a:pt x="281" y="203"/>
                    <a:pt x="282" y="205"/>
                    <a:pt x="284" y="207"/>
                  </a:cubicBezTo>
                  <a:cubicBezTo>
                    <a:pt x="284" y="207"/>
                    <a:pt x="284" y="208"/>
                    <a:pt x="284" y="208"/>
                  </a:cubicBezTo>
                  <a:cubicBezTo>
                    <a:pt x="285" y="210"/>
                    <a:pt x="287" y="212"/>
                    <a:pt x="288" y="214"/>
                  </a:cubicBezTo>
                  <a:cubicBezTo>
                    <a:pt x="288" y="214"/>
                    <a:pt x="288" y="214"/>
                    <a:pt x="288" y="214"/>
                  </a:cubicBezTo>
                  <a:cubicBezTo>
                    <a:pt x="290" y="216"/>
                    <a:pt x="292" y="218"/>
                    <a:pt x="294" y="219"/>
                  </a:cubicBezTo>
                  <a:cubicBezTo>
                    <a:pt x="294" y="219"/>
                    <a:pt x="294" y="220"/>
                    <a:pt x="294" y="220"/>
                  </a:cubicBezTo>
                  <a:cubicBezTo>
                    <a:pt x="296" y="221"/>
                    <a:pt x="298" y="223"/>
                    <a:pt x="300" y="224"/>
                  </a:cubicBezTo>
                  <a:cubicBezTo>
                    <a:pt x="300" y="224"/>
                    <a:pt x="301" y="224"/>
                    <a:pt x="301" y="224"/>
                  </a:cubicBezTo>
                  <a:cubicBezTo>
                    <a:pt x="303" y="226"/>
                    <a:pt x="305" y="227"/>
                    <a:pt x="308" y="228"/>
                  </a:cubicBezTo>
                  <a:cubicBezTo>
                    <a:pt x="308" y="228"/>
                    <a:pt x="308" y="228"/>
                    <a:pt x="308" y="228"/>
                  </a:cubicBezTo>
                  <a:cubicBezTo>
                    <a:pt x="313" y="230"/>
                    <a:pt x="319" y="231"/>
                    <a:pt x="325" y="231"/>
                  </a:cubicBezTo>
                  <a:cubicBezTo>
                    <a:pt x="351" y="231"/>
                    <a:pt x="372" y="210"/>
                    <a:pt x="372" y="183"/>
                  </a:cubicBezTo>
                  <a:cubicBezTo>
                    <a:pt x="372" y="157"/>
                    <a:pt x="351" y="136"/>
                    <a:pt x="325" y="136"/>
                  </a:cubicBezTo>
                  <a:cubicBezTo>
                    <a:pt x="318" y="136"/>
                    <a:pt x="312" y="137"/>
                    <a:pt x="306" y="140"/>
                  </a:cubicBezTo>
                  <a:cubicBezTo>
                    <a:pt x="306" y="140"/>
                    <a:pt x="306" y="140"/>
                    <a:pt x="306" y="140"/>
                  </a:cubicBezTo>
                  <a:cubicBezTo>
                    <a:pt x="306" y="140"/>
                    <a:pt x="306" y="140"/>
                    <a:pt x="305" y="140"/>
                  </a:cubicBezTo>
                  <a:cubicBezTo>
                    <a:pt x="304" y="141"/>
                    <a:pt x="302" y="142"/>
                    <a:pt x="301" y="143"/>
                  </a:cubicBezTo>
                  <a:cubicBezTo>
                    <a:pt x="300" y="143"/>
                    <a:pt x="300" y="143"/>
                    <a:pt x="299" y="143"/>
                  </a:cubicBezTo>
                  <a:cubicBezTo>
                    <a:pt x="298" y="144"/>
                    <a:pt x="296" y="146"/>
                    <a:pt x="294" y="147"/>
                  </a:cubicBezTo>
                  <a:cubicBezTo>
                    <a:pt x="294" y="147"/>
                    <a:pt x="294" y="147"/>
                    <a:pt x="294" y="147"/>
                  </a:cubicBezTo>
                  <a:cubicBezTo>
                    <a:pt x="293" y="148"/>
                    <a:pt x="291" y="150"/>
                    <a:pt x="290" y="151"/>
                  </a:cubicBezTo>
                  <a:cubicBezTo>
                    <a:pt x="290" y="151"/>
                    <a:pt x="289" y="152"/>
                    <a:pt x="289" y="152"/>
                  </a:cubicBezTo>
                  <a:close/>
                  <a:moveTo>
                    <a:pt x="213" y="95"/>
                  </a:moveTo>
                  <a:lnTo>
                    <a:pt x="213" y="95"/>
                  </a:lnTo>
                  <a:cubicBezTo>
                    <a:pt x="240" y="95"/>
                    <a:pt x="261" y="73"/>
                    <a:pt x="261" y="47"/>
                  </a:cubicBezTo>
                  <a:cubicBezTo>
                    <a:pt x="261" y="21"/>
                    <a:pt x="240" y="0"/>
                    <a:pt x="213" y="0"/>
                  </a:cubicBezTo>
                  <a:cubicBezTo>
                    <a:pt x="187" y="0"/>
                    <a:pt x="166" y="21"/>
                    <a:pt x="166" y="47"/>
                  </a:cubicBezTo>
                  <a:cubicBezTo>
                    <a:pt x="166" y="73"/>
                    <a:pt x="187" y="95"/>
                    <a:pt x="213" y="95"/>
                  </a:cubicBezTo>
                  <a:close/>
                  <a:moveTo>
                    <a:pt x="258" y="228"/>
                  </a:moveTo>
                  <a:lnTo>
                    <a:pt x="258" y="228"/>
                  </a:lnTo>
                  <a:lnTo>
                    <a:pt x="258" y="192"/>
                  </a:lnTo>
                  <a:cubicBezTo>
                    <a:pt x="258" y="189"/>
                    <a:pt x="257" y="186"/>
                    <a:pt x="257" y="183"/>
                  </a:cubicBezTo>
                  <a:cubicBezTo>
                    <a:pt x="257" y="180"/>
                    <a:pt x="258" y="178"/>
                    <a:pt x="258" y="175"/>
                  </a:cubicBezTo>
                  <a:lnTo>
                    <a:pt x="258" y="173"/>
                  </a:lnTo>
                  <a:lnTo>
                    <a:pt x="258" y="173"/>
                  </a:lnTo>
                  <a:cubicBezTo>
                    <a:pt x="262" y="151"/>
                    <a:pt x="275" y="134"/>
                    <a:pt x="293" y="124"/>
                  </a:cubicBezTo>
                  <a:cubicBezTo>
                    <a:pt x="280" y="112"/>
                    <a:pt x="263" y="104"/>
                    <a:pt x="244" y="104"/>
                  </a:cubicBezTo>
                  <a:lnTo>
                    <a:pt x="183" y="104"/>
                  </a:lnTo>
                  <a:cubicBezTo>
                    <a:pt x="164" y="104"/>
                    <a:pt x="147" y="112"/>
                    <a:pt x="134" y="124"/>
                  </a:cubicBezTo>
                  <a:cubicBezTo>
                    <a:pt x="155" y="135"/>
                    <a:pt x="169" y="158"/>
                    <a:pt x="169" y="183"/>
                  </a:cubicBezTo>
                  <a:cubicBezTo>
                    <a:pt x="169" y="189"/>
                    <a:pt x="169" y="194"/>
                    <a:pt x="168" y="199"/>
                  </a:cubicBezTo>
                  <a:lnTo>
                    <a:pt x="168" y="228"/>
                  </a:lnTo>
                  <a:cubicBezTo>
                    <a:pt x="187" y="236"/>
                    <a:pt x="203" y="251"/>
                    <a:pt x="213" y="269"/>
                  </a:cubicBezTo>
                  <a:cubicBezTo>
                    <a:pt x="223" y="251"/>
                    <a:pt x="239" y="237"/>
                    <a:pt x="258" y="228"/>
                  </a:cubicBezTo>
                  <a:close/>
                  <a:moveTo>
                    <a:pt x="192" y="272"/>
                  </a:moveTo>
                  <a:lnTo>
                    <a:pt x="192" y="272"/>
                  </a:lnTo>
                  <a:cubicBezTo>
                    <a:pt x="190" y="270"/>
                    <a:pt x="189" y="268"/>
                    <a:pt x="187" y="266"/>
                  </a:cubicBezTo>
                  <a:cubicBezTo>
                    <a:pt x="187" y="265"/>
                    <a:pt x="186" y="265"/>
                    <a:pt x="186" y="265"/>
                  </a:cubicBezTo>
                  <a:cubicBezTo>
                    <a:pt x="185" y="263"/>
                    <a:pt x="183" y="262"/>
                    <a:pt x="181" y="260"/>
                  </a:cubicBezTo>
                  <a:cubicBezTo>
                    <a:pt x="181" y="260"/>
                    <a:pt x="181" y="259"/>
                    <a:pt x="181" y="259"/>
                  </a:cubicBezTo>
                  <a:cubicBezTo>
                    <a:pt x="179" y="258"/>
                    <a:pt x="177" y="256"/>
                    <a:pt x="175" y="255"/>
                  </a:cubicBezTo>
                  <a:cubicBezTo>
                    <a:pt x="175" y="255"/>
                    <a:pt x="175" y="254"/>
                    <a:pt x="174" y="254"/>
                  </a:cubicBezTo>
                  <a:cubicBezTo>
                    <a:pt x="168" y="250"/>
                    <a:pt x="161" y="246"/>
                    <a:pt x="153" y="244"/>
                  </a:cubicBezTo>
                  <a:cubicBezTo>
                    <a:pt x="151" y="243"/>
                    <a:pt x="150" y="243"/>
                    <a:pt x="148" y="242"/>
                  </a:cubicBezTo>
                  <a:cubicBezTo>
                    <a:pt x="147" y="242"/>
                    <a:pt x="146" y="242"/>
                    <a:pt x="145" y="242"/>
                  </a:cubicBezTo>
                  <a:cubicBezTo>
                    <a:pt x="144" y="242"/>
                    <a:pt x="143" y="241"/>
                    <a:pt x="141" y="241"/>
                  </a:cubicBezTo>
                  <a:cubicBezTo>
                    <a:pt x="141" y="241"/>
                    <a:pt x="140" y="241"/>
                    <a:pt x="139" y="241"/>
                  </a:cubicBezTo>
                  <a:cubicBezTo>
                    <a:pt x="137" y="241"/>
                    <a:pt x="135" y="241"/>
                    <a:pt x="133" y="241"/>
                  </a:cubicBezTo>
                  <a:lnTo>
                    <a:pt x="71" y="241"/>
                  </a:lnTo>
                  <a:cubicBezTo>
                    <a:pt x="32" y="241"/>
                    <a:pt x="0" y="273"/>
                    <a:pt x="0" y="313"/>
                  </a:cubicBezTo>
                  <a:lnTo>
                    <a:pt x="0" y="408"/>
                  </a:lnTo>
                  <a:lnTo>
                    <a:pt x="42" y="408"/>
                  </a:lnTo>
                  <a:lnTo>
                    <a:pt x="42" y="309"/>
                  </a:lnTo>
                  <a:lnTo>
                    <a:pt x="56" y="309"/>
                  </a:lnTo>
                  <a:lnTo>
                    <a:pt x="56" y="408"/>
                  </a:lnTo>
                  <a:lnTo>
                    <a:pt x="146" y="408"/>
                  </a:lnTo>
                  <a:lnTo>
                    <a:pt x="146" y="309"/>
                  </a:lnTo>
                  <a:lnTo>
                    <a:pt x="161" y="309"/>
                  </a:lnTo>
                  <a:lnTo>
                    <a:pt x="161" y="408"/>
                  </a:lnTo>
                  <a:lnTo>
                    <a:pt x="204" y="408"/>
                  </a:lnTo>
                  <a:lnTo>
                    <a:pt x="204" y="313"/>
                  </a:lnTo>
                  <a:cubicBezTo>
                    <a:pt x="204" y="297"/>
                    <a:pt x="200" y="283"/>
                    <a:pt x="192" y="272"/>
                  </a:cubicBezTo>
                  <a:cubicBezTo>
                    <a:pt x="192" y="272"/>
                    <a:pt x="192" y="272"/>
                    <a:pt x="192" y="272"/>
                  </a:cubicBezTo>
                  <a:close/>
                  <a:moveTo>
                    <a:pt x="355" y="241"/>
                  </a:moveTo>
                  <a:lnTo>
                    <a:pt x="355" y="241"/>
                  </a:lnTo>
                  <a:lnTo>
                    <a:pt x="294" y="241"/>
                  </a:lnTo>
                  <a:cubicBezTo>
                    <a:pt x="292" y="241"/>
                    <a:pt x="290" y="241"/>
                    <a:pt x="288" y="241"/>
                  </a:cubicBezTo>
                  <a:cubicBezTo>
                    <a:pt x="287" y="241"/>
                    <a:pt x="286" y="241"/>
                    <a:pt x="285" y="241"/>
                  </a:cubicBezTo>
                  <a:cubicBezTo>
                    <a:pt x="284" y="241"/>
                    <a:pt x="283" y="242"/>
                    <a:pt x="281" y="242"/>
                  </a:cubicBezTo>
                  <a:cubicBezTo>
                    <a:pt x="280" y="242"/>
                    <a:pt x="280" y="242"/>
                    <a:pt x="279" y="242"/>
                  </a:cubicBezTo>
                  <a:cubicBezTo>
                    <a:pt x="277" y="243"/>
                    <a:pt x="276" y="243"/>
                    <a:pt x="274" y="244"/>
                  </a:cubicBezTo>
                  <a:cubicBezTo>
                    <a:pt x="263" y="247"/>
                    <a:pt x="254" y="252"/>
                    <a:pt x="245" y="260"/>
                  </a:cubicBezTo>
                  <a:cubicBezTo>
                    <a:pt x="245" y="260"/>
                    <a:pt x="245" y="260"/>
                    <a:pt x="245" y="260"/>
                  </a:cubicBezTo>
                  <a:cubicBezTo>
                    <a:pt x="243" y="262"/>
                    <a:pt x="242" y="263"/>
                    <a:pt x="240" y="265"/>
                  </a:cubicBezTo>
                  <a:cubicBezTo>
                    <a:pt x="240" y="265"/>
                    <a:pt x="240" y="266"/>
                    <a:pt x="240" y="266"/>
                  </a:cubicBezTo>
                  <a:cubicBezTo>
                    <a:pt x="229" y="278"/>
                    <a:pt x="222" y="295"/>
                    <a:pt x="222" y="313"/>
                  </a:cubicBezTo>
                  <a:lnTo>
                    <a:pt x="222" y="408"/>
                  </a:lnTo>
                  <a:lnTo>
                    <a:pt x="264" y="408"/>
                  </a:lnTo>
                  <a:lnTo>
                    <a:pt x="264" y="309"/>
                  </a:lnTo>
                  <a:lnTo>
                    <a:pt x="279" y="309"/>
                  </a:lnTo>
                  <a:lnTo>
                    <a:pt x="279" y="408"/>
                  </a:lnTo>
                  <a:lnTo>
                    <a:pt x="369" y="408"/>
                  </a:lnTo>
                  <a:lnTo>
                    <a:pt x="369" y="309"/>
                  </a:lnTo>
                  <a:lnTo>
                    <a:pt x="384" y="309"/>
                  </a:lnTo>
                  <a:lnTo>
                    <a:pt x="384" y="408"/>
                  </a:lnTo>
                  <a:lnTo>
                    <a:pt x="427" y="408"/>
                  </a:lnTo>
                  <a:lnTo>
                    <a:pt x="427" y="313"/>
                  </a:lnTo>
                  <a:cubicBezTo>
                    <a:pt x="427" y="273"/>
                    <a:pt x="395" y="241"/>
                    <a:pt x="355" y="241"/>
                  </a:cubicBezTo>
                  <a:close/>
                  <a:moveTo>
                    <a:pt x="102" y="231"/>
                  </a:moveTo>
                  <a:lnTo>
                    <a:pt x="102" y="231"/>
                  </a:lnTo>
                  <a:cubicBezTo>
                    <a:pt x="108" y="231"/>
                    <a:pt x="114" y="230"/>
                    <a:pt x="119" y="228"/>
                  </a:cubicBezTo>
                  <a:cubicBezTo>
                    <a:pt x="119" y="228"/>
                    <a:pt x="119" y="228"/>
                    <a:pt x="119" y="228"/>
                  </a:cubicBezTo>
                  <a:cubicBezTo>
                    <a:pt x="122" y="227"/>
                    <a:pt x="124" y="226"/>
                    <a:pt x="126" y="224"/>
                  </a:cubicBezTo>
                  <a:cubicBezTo>
                    <a:pt x="126" y="224"/>
                    <a:pt x="126" y="224"/>
                    <a:pt x="126" y="224"/>
                  </a:cubicBezTo>
                  <a:cubicBezTo>
                    <a:pt x="129" y="223"/>
                    <a:pt x="131" y="221"/>
                    <a:pt x="133" y="220"/>
                  </a:cubicBezTo>
                  <a:cubicBezTo>
                    <a:pt x="133" y="220"/>
                    <a:pt x="133" y="220"/>
                    <a:pt x="133" y="220"/>
                  </a:cubicBezTo>
                  <a:cubicBezTo>
                    <a:pt x="137" y="216"/>
                    <a:pt x="140" y="212"/>
                    <a:pt x="143" y="208"/>
                  </a:cubicBezTo>
                  <a:cubicBezTo>
                    <a:pt x="143" y="207"/>
                    <a:pt x="143" y="207"/>
                    <a:pt x="143" y="207"/>
                  </a:cubicBezTo>
                  <a:cubicBezTo>
                    <a:pt x="144" y="205"/>
                    <a:pt x="145" y="203"/>
                    <a:pt x="146" y="200"/>
                  </a:cubicBezTo>
                  <a:cubicBezTo>
                    <a:pt x="146" y="200"/>
                    <a:pt x="147" y="200"/>
                    <a:pt x="147" y="199"/>
                  </a:cubicBezTo>
                  <a:cubicBezTo>
                    <a:pt x="148" y="197"/>
                    <a:pt x="148" y="195"/>
                    <a:pt x="149" y="192"/>
                  </a:cubicBezTo>
                  <a:cubicBezTo>
                    <a:pt x="149" y="192"/>
                    <a:pt x="149" y="192"/>
                    <a:pt x="149" y="191"/>
                  </a:cubicBezTo>
                  <a:cubicBezTo>
                    <a:pt x="149" y="189"/>
                    <a:pt x="150" y="186"/>
                    <a:pt x="150" y="183"/>
                  </a:cubicBezTo>
                  <a:cubicBezTo>
                    <a:pt x="150" y="181"/>
                    <a:pt x="149" y="179"/>
                    <a:pt x="149" y="177"/>
                  </a:cubicBezTo>
                  <a:cubicBezTo>
                    <a:pt x="149" y="176"/>
                    <a:pt x="149" y="176"/>
                    <a:pt x="149" y="175"/>
                  </a:cubicBezTo>
                  <a:cubicBezTo>
                    <a:pt x="148" y="173"/>
                    <a:pt x="148" y="171"/>
                    <a:pt x="147" y="169"/>
                  </a:cubicBezTo>
                  <a:cubicBezTo>
                    <a:pt x="147" y="169"/>
                    <a:pt x="147" y="169"/>
                    <a:pt x="147" y="169"/>
                  </a:cubicBezTo>
                  <a:cubicBezTo>
                    <a:pt x="147" y="167"/>
                    <a:pt x="146" y="165"/>
                    <a:pt x="145" y="164"/>
                  </a:cubicBezTo>
                  <a:cubicBezTo>
                    <a:pt x="145" y="163"/>
                    <a:pt x="145" y="163"/>
                    <a:pt x="145" y="162"/>
                  </a:cubicBezTo>
                  <a:cubicBezTo>
                    <a:pt x="144" y="161"/>
                    <a:pt x="143" y="159"/>
                    <a:pt x="142" y="157"/>
                  </a:cubicBezTo>
                  <a:lnTo>
                    <a:pt x="142" y="157"/>
                  </a:lnTo>
                  <a:cubicBezTo>
                    <a:pt x="140" y="155"/>
                    <a:pt x="139" y="154"/>
                    <a:pt x="138" y="152"/>
                  </a:cubicBezTo>
                  <a:cubicBezTo>
                    <a:pt x="137" y="152"/>
                    <a:pt x="137" y="151"/>
                    <a:pt x="137" y="151"/>
                  </a:cubicBezTo>
                  <a:cubicBezTo>
                    <a:pt x="136" y="150"/>
                    <a:pt x="134" y="148"/>
                    <a:pt x="133" y="147"/>
                  </a:cubicBezTo>
                  <a:cubicBezTo>
                    <a:pt x="133" y="147"/>
                    <a:pt x="133" y="147"/>
                    <a:pt x="132" y="147"/>
                  </a:cubicBezTo>
                  <a:cubicBezTo>
                    <a:pt x="131" y="146"/>
                    <a:pt x="129" y="144"/>
                    <a:pt x="127" y="143"/>
                  </a:cubicBezTo>
                  <a:cubicBezTo>
                    <a:pt x="127" y="143"/>
                    <a:pt x="127" y="143"/>
                    <a:pt x="126" y="143"/>
                  </a:cubicBezTo>
                  <a:cubicBezTo>
                    <a:pt x="125" y="142"/>
                    <a:pt x="123" y="141"/>
                    <a:pt x="121" y="140"/>
                  </a:cubicBezTo>
                  <a:cubicBezTo>
                    <a:pt x="121" y="140"/>
                    <a:pt x="121" y="140"/>
                    <a:pt x="121" y="140"/>
                  </a:cubicBezTo>
                  <a:cubicBezTo>
                    <a:pt x="115" y="137"/>
                    <a:pt x="109" y="136"/>
                    <a:pt x="102" y="136"/>
                  </a:cubicBezTo>
                  <a:cubicBezTo>
                    <a:pt x="76" y="136"/>
                    <a:pt x="54" y="157"/>
                    <a:pt x="54" y="183"/>
                  </a:cubicBezTo>
                  <a:cubicBezTo>
                    <a:pt x="54" y="210"/>
                    <a:pt x="76" y="231"/>
                    <a:pt x="102" y="2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294A5A"/>
                </a:solidFill>
              </a:endParaRPr>
            </a:p>
          </p:txBody>
        </p:sp>
      </p:grpSp>
      <p:grpSp>
        <p:nvGrpSpPr>
          <p:cNvPr id="36" name="组合 35"/>
          <p:cNvGrpSpPr/>
          <p:nvPr/>
        </p:nvGrpSpPr>
        <p:grpSpPr>
          <a:xfrm>
            <a:off x="9464675" y="332656"/>
            <a:ext cx="495300" cy="509588"/>
            <a:chOff x="7743826" y="5013176"/>
            <a:chExt cx="495300" cy="509588"/>
          </a:xfrm>
        </p:grpSpPr>
        <p:sp>
          <p:nvSpPr>
            <p:cNvPr id="15" name="Oval 10"/>
            <p:cNvSpPr>
              <a:spLocks noChangeArrowheads="1"/>
            </p:cNvSpPr>
            <p:nvPr/>
          </p:nvSpPr>
          <p:spPr bwMode="auto">
            <a:xfrm>
              <a:off x="7743826" y="5013176"/>
              <a:ext cx="495300"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20" name="Freeform 15"/>
            <p:cNvSpPr>
              <a:spLocks noEditPoints="1"/>
            </p:cNvSpPr>
            <p:nvPr/>
          </p:nvSpPr>
          <p:spPr bwMode="auto">
            <a:xfrm>
              <a:off x="7834313" y="5141764"/>
              <a:ext cx="311150" cy="250825"/>
            </a:xfrm>
            <a:custGeom>
              <a:avLst/>
              <a:gdLst>
                <a:gd name="T0" fmla="*/ 147 w 400"/>
                <a:gd name="T1" fmla="*/ 158 h 313"/>
                <a:gd name="T2" fmla="*/ 204 w 400"/>
                <a:gd name="T3" fmla="*/ 129 h 313"/>
                <a:gd name="T4" fmla="*/ 311 w 400"/>
                <a:gd name="T5" fmla="*/ 111 h 313"/>
                <a:gd name="T6" fmla="*/ 341 w 400"/>
                <a:gd name="T7" fmla="*/ 67 h 313"/>
                <a:gd name="T8" fmla="*/ 297 w 400"/>
                <a:gd name="T9" fmla="*/ 97 h 313"/>
                <a:gd name="T10" fmla="*/ 204 w 400"/>
                <a:gd name="T11" fmla="*/ 102 h 313"/>
                <a:gd name="T12" fmla="*/ 400 w 400"/>
                <a:gd name="T13" fmla="*/ 42 h 313"/>
                <a:gd name="T14" fmla="*/ 243 w 400"/>
                <a:gd name="T15" fmla="*/ 16 h 313"/>
                <a:gd name="T16" fmla="*/ 228 w 400"/>
                <a:gd name="T17" fmla="*/ 0 h 313"/>
                <a:gd name="T18" fmla="*/ 80 w 400"/>
                <a:gd name="T19" fmla="*/ 16 h 313"/>
                <a:gd name="T20" fmla="*/ 91 w 400"/>
                <a:gd name="T21" fmla="*/ 42 h 313"/>
                <a:gd name="T22" fmla="*/ 113 w 400"/>
                <a:gd name="T23" fmla="*/ 71 h 313"/>
                <a:gd name="T24" fmla="*/ 368 w 400"/>
                <a:gd name="T25" fmla="*/ 42 h 313"/>
                <a:gd name="T26" fmla="*/ 185 w 400"/>
                <a:gd name="T27" fmla="*/ 205 h 313"/>
                <a:gd name="T28" fmla="*/ 368 w 400"/>
                <a:gd name="T29" fmla="*/ 214 h 313"/>
                <a:gd name="T30" fmla="*/ 188 w 400"/>
                <a:gd name="T31" fmla="*/ 223 h 313"/>
                <a:gd name="T32" fmla="*/ 189 w 400"/>
                <a:gd name="T33" fmla="*/ 249 h 313"/>
                <a:gd name="T34" fmla="*/ 228 w 400"/>
                <a:gd name="T35" fmla="*/ 311 h 313"/>
                <a:gd name="T36" fmla="*/ 243 w 400"/>
                <a:gd name="T37" fmla="*/ 249 h 313"/>
                <a:gd name="T38" fmla="*/ 315 w 400"/>
                <a:gd name="T39" fmla="*/ 309 h 313"/>
                <a:gd name="T40" fmla="*/ 308 w 400"/>
                <a:gd name="T41" fmla="*/ 249 h 313"/>
                <a:gd name="T42" fmla="*/ 400 w 400"/>
                <a:gd name="T43" fmla="*/ 223 h 313"/>
                <a:gd name="T44" fmla="*/ 390 w 400"/>
                <a:gd name="T45" fmla="*/ 42 h 313"/>
                <a:gd name="T46" fmla="*/ 84 w 400"/>
                <a:gd name="T47" fmla="*/ 162 h 313"/>
                <a:gd name="T48" fmla="*/ 123 w 400"/>
                <a:gd name="T49" fmla="*/ 123 h 313"/>
                <a:gd name="T50" fmla="*/ 45 w 400"/>
                <a:gd name="T51" fmla="*/ 123 h 313"/>
                <a:gd name="T52" fmla="*/ 109 w 400"/>
                <a:gd name="T53" fmla="*/ 170 h 313"/>
                <a:gd name="T54" fmla="*/ 94 w 400"/>
                <a:gd name="T55" fmla="*/ 170 h 313"/>
                <a:gd name="T56" fmla="*/ 98 w 400"/>
                <a:gd name="T57" fmla="*/ 177 h 313"/>
                <a:gd name="T58" fmla="*/ 102 w 400"/>
                <a:gd name="T59" fmla="*/ 266 h 313"/>
                <a:gd name="T60" fmla="*/ 67 w 400"/>
                <a:gd name="T61" fmla="*/ 266 h 313"/>
                <a:gd name="T62" fmla="*/ 71 w 400"/>
                <a:gd name="T63" fmla="*/ 177 h 313"/>
                <a:gd name="T64" fmla="*/ 76 w 400"/>
                <a:gd name="T65" fmla="*/ 170 h 313"/>
                <a:gd name="T66" fmla="*/ 0 w 400"/>
                <a:gd name="T67" fmla="*/ 228 h 313"/>
                <a:gd name="T68" fmla="*/ 34 w 400"/>
                <a:gd name="T69" fmla="*/ 313 h 313"/>
                <a:gd name="T70" fmla="*/ 46 w 400"/>
                <a:gd name="T71" fmla="*/ 226 h 313"/>
                <a:gd name="T72" fmla="*/ 120 w 400"/>
                <a:gd name="T73" fmla="*/ 313 h 313"/>
                <a:gd name="T74" fmla="*/ 132 w 400"/>
                <a:gd name="T75" fmla="*/ 226 h 313"/>
                <a:gd name="T76" fmla="*/ 167 w 400"/>
                <a:gd name="T77" fmla="*/ 313 h 313"/>
                <a:gd name="T78" fmla="*/ 109 w 400"/>
                <a:gd name="T79" fmla="*/ 17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294A5A"/>
                </a:solidFill>
              </a:endParaRPr>
            </a:p>
          </p:txBody>
        </p:sp>
      </p:grpSp>
      <p:grpSp>
        <p:nvGrpSpPr>
          <p:cNvPr id="37" name="组合 36"/>
          <p:cNvGrpSpPr/>
          <p:nvPr/>
        </p:nvGrpSpPr>
        <p:grpSpPr>
          <a:xfrm>
            <a:off x="10047287" y="332656"/>
            <a:ext cx="495300" cy="509588"/>
            <a:chOff x="8326438" y="5013176"/>
            <a:chExt cx="495300" cy="509588"/>
          </a:xfrm>
        </p:grpSpPr>
        <p:sp>
          <p:nvSpPr>
            <p:cNvPr id="16" name="Oval 11"/>
            <p:cNvSpPr>
              <a:spLocks noChangeArrowheads="1"/>
            </p:cNvSpPr>
            <p:nvPr/>
          </p:nvSpPr>
          <p:spPr bwMode="auto">
            <a:xfrm>
              <a:off x="8326438" y="5013176"/>
              <a:ext cx="495300"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21" name="Freeform 16"/>
            <p:cNvSpPr>
              <a:spLocks noEditPoints="1"/>
            </p:cNvSpPr>
            <p:nvPr/>
          </p:nvSpPr>
          <p:spPr bwMode="auto">
            <a:xfrm>
              <a:off x="8443913" y="5125889"/>
              <a:ext cx="279400" cy="284163"/>
            </a:xfrm>
            <a:custGeom>
              <a:avLst/>
              <a:gdLst>
                <a:gd name="T0" fmla="*/ 324 w 358"/>
                <a:gd name="T1" fmla="*/ 306 h 355"/>
                <a:gd name="T2" fmla="*/ 287 w 358"/>
                <a:gd name="T3" fmla="*/ 306 h 355"/>
                <a:gd name="T4" fmla="*/ 235 w 358"/>
                <a:gd name="T5" fmla="*/ 207 h 355"/>
                <a:gd name="T6" fmla="*/ 229 w 358"/>
                <a:gd name="T7" fmla="*/ 226 h 355"/>
                <a:gd name="T8" fmla="*/ 201 w 358"/>
                <a:gd name="T9" fmla="*/ 248 h 355"/>
                <a:gd name="T10" fmla="*/ 294 w 358"/>
                <a:gd name="T11" fmla="*/ 351 h 355"/>
                <a:gd name="T12" fmla="*/ 353 w 358"/>
                <a:gd name="T13" fmla="*/ 311 h 355"/>
                <a:gd name="T14" fmla="*/ 310 w 358"/>
                <a:gd name="T15" fmla="*/ 265 h 355"/>
                <a:gd name="T16" fmla="*/ 244 w 358"/>
                <a:gd name="T17" fmla="*/ 211 h 355"/>
                <a:gd name="T18" fmla="*/ 129 w 358"/>
                <a:gd name="T19" fmla="*/ 126 h 355"/>
                <a:gd name="T20" fmla="*/ 149 w 358"/>
                <a:gd name="T21" fmla="*/ 121 h 355"/>
                <a:gd name="T22" fmla="*/ 154 w 358"/>
                <a:gd name="T23" fmla="*/ 102 h 355"/>
                <a:gd name="T24" fmla="*/ 159 w 358"/>
                <a:gd name="T25" fmla="*/ 83 h 355"/>
                <a:gd name="T26" fmla="*/ 69 w 358"/>
                <a:gd name="T27" fmla="*/ 8 h 355"/>
                <a:gd name="T28" fmla="*/ 57 w 358"/>
                <a:gd name="T29" fmla="*/ 101 h 355"/>
                <a:gd name="T30" fmla="*/ 0 w 358"/>
                <a:gd name="T31" fmla="*/ 77 h 355"/>
                <a:gd name="T32" fmla="*/ 106 w 358"/>
                <a:gd name="T33" fmla="*/ 153 h 355"/>
                <a:gd name="T34" fmla="*/ 120 w 358"/>
                <a:gd name="T35" fmla="*/ 136 h 355"/>
                <a:gd name="T36" fmla="*/ 345 w 358"/>
                <a:gd name="T37" fmla="*/ 35 h 355"/>
                <a:gd name="T38" fmla="*/ 297 w 358"/>
                <a:gd name="T39" fmla="*/ 1 h 355"/>
                <a:gd name="T40" fmla="*/ 168 w 358"/>
                <a:gd name="T41" fmla="*/ 116 h 355"/>
                <a:gd name="T42" fmla="*/ 150 w 358"/>
                <a:gd name="T43" fmla="*/ 142 h 355"/>
                <a:gd name="T44" fmla="*/ 134 w 358"/>
                <a:gd name="T45" fmla="*/ 150 h 355"/>
                <a:gd name="T46" fmla="*/ 136 w 358"/>
                <a:gd name="T47" fmla="*/ 199 h 355"/>
                <a:gd name="T48" fmla="*/ 32 w 358"/>
                <a:gd name="T49" fmla="*/ 289 h 355"/>
                <a:gd name="T50" fmla="*/ 20 w 358"/>
                <a:gd name="T51" fmla="*/ 355 h 355"/>
                <a:gd name="T52" fmla="*/ 74 w 358"/>
                <a:gd name="T53" fmla="*/ 301 h 355"/>
                <a:gd name="T54" fmla="*/ 159 w 358"/>
                <a:gd name="T55" fmla="*/ 222 h 355"/>
                <a:gd name="T56" fmla="*/ 206 w 358"/>
                <a:gd name="T57" fmla="*/ 222 h 355"/>
                <a:gd name="T58" fmla="*/ 220 w 358"/>
                <a:gd name="T59" fmla="*/ 192 h 355"/>
                <a:gd name="T60" fmla="*/ 240 w 358"/>
                <a:gd name="T61" fmla="*/ 188 h 355"/>
                <a:gd name="T62" fmla="*/ 345 w 358"/>
                <a:gd name="T63" fmla="*/ 3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294A5A"/>
                </a:solidFill>
              </a:endParaRPr>
            </a:p>
          </p:txBody>
        </p:sp>
      </p:grpSp>
      <p:grpSp>
        <p:nvGrpSpPr>
          <p:cNvPr id="40" name="组合 39"/>
          <p:cNvGrpSpPr/>
          <p:nvPr/>
        </p:nvGrpSpPr>
        <p:grpSpPr>
          <a:xfrm>
            <a:off x="10661650" y="332656"/>
            <a:ext cx="493712" cy="509588"/>
            <a:chOff x="8940801" y="5013176"/>
            <a:chExt cx="493712" cy="509588"/>
          </a:xfrm>
        </p:grpSpPr>
        <p:sp>
          <p:nvSpPr>
            <p:cNvPr id="17" name="Oval 12"/>
            <p:cNvSpPr>
              <a:spLocks noChangeArrowheads="1"/>
            </p:cNvSpPr>
            <p:nvPr/>
          </p:nvSpPr>
          <p:spPr bwMode="auto">
            <a:xfrm>
              <a:off x="8940801" y="5013176"/>
              <a:ext cx="493712"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22" name="Freeform 17"/>
            <p:cNvSpPr>
              <a:spLocks noEditPoints="1"/>
            </p:cNvSpPr>
            <p:nvPr/>
          </p:nvSpPr>
          <p:spPr bwMode="auto">
            <a:xfrm>
              <a:off x="9043988" y="5105251"/>
              <a:ext cx="300037" cy="330200"/>
            </a:xfrm>
            <a:custGeom>
              <a:avLst/>
              <a:gdLst>
                <a:gd name="T0" fmla="*/ 117 w 387"/>
                <a:gd name="T1" fmla="*/ 63 h 412"/>
                <a:gd name="T2" fmla="*/ 253 w 387"/>
                <a:gd name="T3" fmla="*/ 46 h 412"/>
                <a:gd name="T4" fmla="*/ 204 w 387"/>
                <a:gd name="T5" fmla="*/ 28 h 412"/>
                <a:gd name="T6" fmla="*/ 148 w 387"/>
                <a:gd name="T7" fmla="*/ 28 h 412"/>
                <a:gd name="T8" fmla="*/ 99 w 387"/>
                <a:gd name="T9" fmla="*/ 46 h 412"/>
                <a:gd name="T10" fmla="*/ 318 w 387"/>
                <a:gd name="T11" fmla="*/ 357 h 412"/>
                <a:gd name="T12" fmla="*/ 324 w 387"/>
                <a:gd name="T13" fmla="*/ 345 h 412"/>
                <a:gd name="T14" fmla="*/ 301 w 387"/>
                <a:gd name="T15" fmla="*/ 268 h 412"/>
                <a:gd name="T16" fmla="*/ 287 w 387"/>
                <a:gd name="T17" fmla="*/ 268 h 412"/>
                <a:gd name="T18" fmla="*/ 287 w 387"/>
                <a:gd name="T19" fmla="*/ 327 h 412"/>
                <a:gd name="T20" fmla="*/ 288 w 387"/>
                <a:gd name="T21" fmla="*/ 328 h 412"/>
                <a:gd name="T22" fmla="*/ 288 w 387"/>
                <a:gd name="T23" fmla="*/ 330 h 412"/>
                <a:gd name="T24" fmla="*/ 289 w 387"/>
                <a:gd name="T25" fmla="*/ 331 h 412"/>
                <a:gd name="T26" fmla="*/ 368 w 387"/>
                <a:gd name="T27" fmla="*/ 272 h 412"/>
                <a:gd name="T28" fmla="*/ 294 w 387"/>
                <a:gd name="T29" fmla="*/ 233 h 412"/>
                <a:gd name="T30" fmla="*/ 277 w 387"/>
                <a:gd name="T31" fmla="*/ 411 h 412"/>
                <a:gd name="T32" fmla="*/ 382 w 387"/>
                <a:gd name="T33" fmla="*/ 339 h 412"/>
                <a:gd name="T34" fmla="*/ 369 w 387"/>
                <a:gd name="T35" fmla="*/ 337 h 412"/>
                <a:gd name="T36" fmla="*/ 294 w 387"/>
                <a:gd name="T37" fmla="*/ 398 h 412"/>
                <a:gd name="T38" fmla="*/ 220 w 387"/>
                <a:gd name="T39" fmla="*/ 308 h 412"/>
                <a:gd name="T40" fmla="*/ 308 w 387"/>
                <a:gd name="T41" fmla="*/ 248 h 412"/>
                <a:gd name="T42" fmla="*/ 369 w 387"/>
                <a:gd name="T43" fmla="*/ 337 h 412"/>
                <a:gd name="T44" fmla="*/ 130 w 387"/>
                <a:gd name="T45" fmla="*/ 336 h 412"/>
                <a:gd name="T46" fmla="*/ 221 w 387"/>
                <a:gd name="T47" fmla="*/ 245 h 412"/>
                <a:gd name="T48" fmla="*/ 240 w 387"/>
                <a:gd name="T49" fmla="*/ 231 h 412"/>
                <a:gd name="T50" fmla="*/ 334 w 387"/>
                <a:gd name="T51" fmla="*/ 140 h 412"/>
                <a:gd name="T52" fmla="*/ 338 w 387"/>
                <a:gd name="T53" fmla="*/ 226 h 412"/>
                <a:gd name="T54" fmla="*/ 352 w 387"/>
                <a:gd name="T55" fmla="*/ 231 h 412"/>
                <a:gd name="T56" fmla="*/ 352 w 387"/>
                <a:gd name="T57" fmla="*/ 95 h 412"/>
                <a:gd name="T58" fmla="*/ 19 w 387"/>
                <a:gd name="T59" fmla="*/ 77 h 412"/>
                <a:gd name="T60" fmla="*/ 0 w 387"/>
                <a:gd name="T61" fmla="*/ 144 h 412"/>
                <a:gd name="T62" fmla="*/ 0 w 387"/>
                <a:gd name="T63" fmla="*/ 245 h 412"/>
                <a:gd name="T64" fmla="*/ 0 w 387"/>
                <a:gd name="T65" fmla="*/ 343 h 412"/>
                <a:gd name="T66" fmla="*/ 195 w 387"/>
                <a:gd name="T67" fmla="*/ 361 h 412"/>
                <a:gd name="T68" fmla="*/ 15 w 387"/>
                <a:gd name="T69" fmla="*/ 144 h 412"/>
                <a:gd name="T70" fmla="*/ 19 w 387"/>
                <a:gd name="T71" fmla="*/ 140 h 412"/>
                <a:gd name="T72" fmla="*/ 115 w 387"/>
                <a:gd name="T73" fmla="*/ 231 h 412"/>
                <a:gd name="T74" fmla="*/ 15 w 387"/>
                <a:gd name="T75" fmla="*/ 144 h 412"/>
                <a:gd name="T76" fmla="*/ 115 w 387"/>
                <a:gd name="T77" fmla="*/ 245 h 412"/>
                <a:gd name="T78" fmla="*/ 19 w 387"/>
                <a:gd name="T79" fmla="*/ 336 h 412"/>
                <a:gd name="T80" fmla="*/ 15 w 387"/>
                <a:gd name="T81" fmla="*/ 245 h 412"/>
                <a:gd name="T82" fmla="*/ 130 w 387"/>
                <a:gd name="T83" fmla="*/ 231 h 412"/>
                <a:gd name="T84" fmla="*/ 130 w 387"/>
                <a:gd name="T85" fmla="*/ 140 h 412"/>
                <a:gd name="T86" fmla="*/ 226 w 387"/>
                <a:gd name="T87" fmla="*/ 231 h 412"/>
                <a:gd name="T88" fmla="*/ 233 w 387"/>
                <a:gd name="T89" fmla="*/ 95 h 412"/>
                <a:gd name="T90" fmla="*/ 246 w 387"/>
                <a:gd name="T91" fmla="*/ 107 h 412"/>
                <a:gd name="T92" fmla="*/ 221 w 387"/>
                <a:gd name="T93" fmla="*/ 107 h 412"/>
                <a:gd name="T94" fmla="*/ 123 w 387"/>
                <a:gd name="T95" fmla="*/ 95 h 412"/>
                <a:gd name="T96" fmla="*/ 135 w 387"/>
                <a:gd name="T97" fmla="*/ 107 h 412"/>
                <a:gd name="T98" fmla="*/ 110 w 387"/>
                <a:gd name="T99" fmla="*/ 10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7" h="412">
                  <a:moveTo>
                    <a:pt x="99" y="46"/>
                  </a:moveTo>
                  <a:cubicBezTo>
                    <a:pt x="99" y="55"/>
                    <a:pt x="107" y="63"/>
                    <a:pt x="117" y="63"/>
                  </a:cubicBezTo>
                  <a:lnTo>
                    <a:pt x="236" y="63"/>
                  </a:lnTo>
                  <a:cubicBezTo>
                    <a:pt x="246" y="63"/>
                    <a:pt x="253" y="55"/>
                    <a:pt x="253" y="46"/>
                  </a:cubicBezTo>
                  <a:cubicBezTo>
                    <a:pt x="253" y="36"/>
                    <a:pt x="246" y="28"/>
                    <a:pt x="236" y="28"/>
                  </a:cubicBezTo>
                  <a:lnTo>
                    <a:pt x="204" y="28"/>
                  </a:lnTo>
                  <a:cubicBezTo>
                    <a:pt x="204" y="13"/>
                    <a:pt x="192" y="0"/>
                    <a:pt x="176" y="0"/>
                  </a:cubicBezTo>
                  <a:cubicBezTo>
                    <a:pt x="161" y="0"/>
                    <a:pt x="148" y="13"/>
                    <a:pt x="148" y="28"/>
                  </a:cubicBezTo>
                  <a:lnTo>
                    <a:pt x="117" y="28"/>
                  </a:lnTo>
                  <a:cubicBezTo>
                    <a:pt x="107" y="28"/>
                    <a:pt x="99" y="36"/>
                    <a:pt x="99" y="46"/>
                  </a:cubicBezTo>
                  <a:close/>
                  <a:moveTo>
                    <a:pt x="313" y="355"/>
                  </a:moveTo>
                  <a:cubicBezTo>
                    <a:pt x="315" y="356"/>
                    <a:pt x="317" y="357"/>
                    <a:pt x="318" y="357"/>
                  </a:cubicBezTo>
                  <a:cubicBezTo>
                    <a:pt x="320" y="357"/>
                    <a:pt x="322" y="356"/>
                    <a:pt x="324" y="355"/>
                  </a:cubicBezTo>
                  <a:cubicBezTo>
                    <a:pt x="326" y="352"/>
                    <a:pt x="326" y="348"/>
                    <a:pt x="324" y="345"/>
                  </a:cubicBezTo>
                  <a:lnTo>
                    <a:pt x="301" y="323"/>
                  </a:lnTo>
                  <a:lnTo>
                    <a:pt x="301" y="268"/>
                  </a:lnTo>
                  <a:cubicBezTo>
                    <a:pt x="301" y="264"/>
                    <a:pt x="298" y="260"/>
                    <a:pt x="294" y="260"/>
                  </a:cubicBezTo>
                  <a:cubicBezTo>
                    <a:pt x="290" y="260"/>
                    <a:pt x="287" y="264"/>
                    <a:pt x="287" y="268"/>
                  </a:cubicBezTo>
                  <a:lnTo>
                    <a:pt x="287" y="326"/>
                  </a:lnTo>
                  <a:cubicBezTo>
                    <a:pt x="287" y="326"/>
                    <a:pt x="287" y="327"/>
                    <a:pt x="287" y="327"/>
                  </a:cubicBezTo>
                  <a:cubicBezTo>
                    <a:pt x="287" y="327"/>
                    <a:pt x="287" y="327"/>
                    <a:pt x="287" y="328"/>
                  </a:cubicBezTo>
                  <a:cubicBezTo>
                    <a:pt x="287" y="328"/>
                    <a:pt x="287" y="328"/>
                    <a:pt x="288" y="328"/>
                  </a:cubicBezTo>
                  <a:cubicBezTo>
                    <a:pt x="288" y="329"/>
                    <a:pt x="288" y="329"/>
                    <a:pt x="288" y="329"/>
                  </a:cubicBezTo>
                  <a:cubicBezTo>
                    <a:pt x="288" y="329"/>
                    <a:pt x="288" y="329"/>
                    <a:pt x="288" y="330"/>
                  </a:cubicBezTo>
                  <a:cubicBezTo>
                    <a:pt x="288" y="330"/>
                    <a:pt x="289" y="330"/>
                    <a:pt x="289" y="331"/>
                  </a:cubicBezTo>
                  <a:cubicBezTo>
                    <a:pt x="289" y="331"/>
                    <a:pt x="289" y="331"/>
                    <a:pt x="289" y="331"/>
                  </a:cubicBezTo>
                  <a:lnTo>
                    <a:pt x="313" y="355"/>
                  </a:lnTo>
                  <a:close/>
                  <a:moveTo>
                    <a:pt x="368" y="272"/>
                  </a:moveTo>
                  <a:cubicBezTo>
                    <a:pt x="355" y="252"/>
                    <a:pt x="335" y="239"/>
                    <a:pt x="311" y="234"/>
                  </a:cubicBezTo>
                  <a:cubicBezTo>
                    <a:pt x="305" y="233"/>
                    <a:pt x="300" y="233"/>
                    <a:pt x="294" y="233"/>
                  </a:cubicBezTo>
                  <a:cubicBezTo>
                    <a:pt x="251" y="233"/>
                    <a:pt x="214" y="264"/>
                    <a:pt x="206" y="306"/>
                  </a:cubicBezTo>
                  <a:cubicBezTo>
                    <a:pt x="197" y="354"/>
                    <a:pt x="229" y="401"/>
                    <a:pt x="277" y="411"/>
                  </a:cubicBezTo>
                  <a:cubicBezTo>
                    <a:pt x="283" y="412"/>
                    <a:pt x="289" y="412"/>
                    <a:pt x="294" y="412"/>
                  </a:cubicBezTo>
                  <a:cubicBezTo>
                    <a:pt x="337" y="412"/>
                    <a:pt x="374" y="382"/>
                    <a:pt x="382" y="339"/>
                  </a:cubicBezTo>
                  <a:cubicBezTo>
                    <a:pt x="387" y="316"/>
                    <a:pt x="382" y="292"/>
                    <a:pt x="368" y="272"/>
                  </a:cubicBezTo>
                  <a:close/>
                  <a:moveTo>
                    <a:pt x="369" y="337"/>
                  </a:moveTo>
                  <a:lnTo>
                    <a:pt x="369" y="337"/>
                  </a:lnTo>
                  <a:cubicBezTo>
                    <a:pt x="362" y="372"/>
                    <a:pt x="330" y="398"/>
                    <a:pt x="294" y="398"/>
                  </a:cubicBezTo>
                  <a:cubicBezTo>
                    <a:pt x="289" y="398"/>
                    <a:pt x="285" y="398"/>
                    <a:pt x="280" y="397"/>
                  </a:cubicBezTo>
                  <a:cubicBezTo>
                    <a:pt x="239" y="389"/>
                    <a:pt x="212" y="349"/>
                    <a:pt x="220" y="308"/>
                  </a:cubicBezTo>
                  <a:cubicBezTo>
                    <a:pt x="227" y="273"/>
                    <a:pt x="258" y="247"/>
                    <a:pt x="294" y="247"/>
                  </a:cubicBezTo>
                  <a:cubicBezTo>
                    <a:pt x="299" y="247"/>
                    <a:pt x="304" y="247"/>
                    <a:pt x="308" y="248"/>
                  </a:cubicBezTo>
                  <a:cubicBezTo>
                    <a:pt x="328" y="252"/>
                    <a:pt x="345" y="263"/>
                    <a:pt x="357" y="280"/>
                  </a:cubicBezTo>
                  <a:cubicBezTo>
                    <a:pt x="368" y="297"/>
                    <a:pt x="372" y="317"/>
                    <a:pt x="369" y="337"/>
                  </a:cubicBezTo>
                  <a:close/>
                  <a:moveTo>
                    <a:pt x="189" y="336"/>
                  </a:moveTo>
                  <a:lnTo>
                    <a:pt x="130" y="336"/>
                  </a:lnTo>
                  <a:lnTo>
                    <a:pt x="130" y="245"/>
                  </a:lnTo>
                  <a:lnTo>
                    <a:pt x="221" y="245"/>
                  </a:lnTo>
                  <a:cubicBezTo>
                    <a:pt x="227" y="240"/>
                    <a:pt x="234" y="235"/>
                    <a:pt x="241" y="231"/>
                  </a:cubicBezTo>
                  <a:lnTo>
                    <a:pt x="240" y="231"/>
                  </a:lnTo>
                  <a:lnTo>
                    <a:pt x="240" y="140"/>
                  </a:lnTo>
                  <a:lnTo>
                    <a:pt x="334" y="140"/>
                  </a:lnTo>
                  <a:cubicBezTo>
                    <a:pt x="336" y="140"/>
                    <a:pt x="338" y="142"/>
                    <a:pt x="338" y="144"/>
                  </a:cubicBezTo>
                  <a:lnTo>
                    <a:pt x="338" y="226"/>
                  </a:lnTo>
                  <a:cubicBezTo>
                    <a:pt x="343" y="228"/>
                    <a:pt x="348" y="231"/>
                    <a:pt x="352" y="234"/>
                  </a:cubicBezTo>
                  <a:lnTo>
                    <a:pt x="352" y="231"/>
                  </a:lnTo>
                  <a:lnTo>
                    <a:pt x="352" y="144"/>
                  </a:lnTo>
                  <a:lnTo>
                    <a:pt x="352" y="95"/>
                  </a:lnTo>
                  <a:cubicBezTo>
                    <a:pt x="352" y="85"/>
                    <a:pt x="344" y="77"/>
                    <a:pt x="334" y="77"/>
                  </a:cubicBezTo>
                  <a:lnTo>
                    <a:pt x="19" y="77"/>
                  </a:lnTo>
                  <a:cubicBezTo>
                    <a:pt x="8" y="77"/>
                    <a:pt x="0" y="85"/>
                    <a:pt x="0" y="95"/>
                  </a:cubicBezTo>
                  <a:lnTo>
                    <a:pt x="0" y="144"/>
                  </a:lnTo>
                  <a:lnTo>
                    <a:pt x="0" y="231"/>
                  </a:lnTo>
                  <a:lnTo>
                    <a:pt x="0" y="245"/>
                  </a:lnTo>
                  <a:lnTo>
                    <a:pt x="0" y="332"/>
                  </a:lnTo>
                  <a:lnTo>
                    <a:pt x="0" y="343"/>
                  </a:lnTo>
                  <a:cubicBezTo>
                    <a:pt x="0" y="353"/>
                    <a:pt x="8" y="361"/>
                    <a:pt x="19" y="361"/>
                  </a:cubicBezTo>
                  <a:lnTo>
                    <a:pt x="195" y="361"/>
                  </a:lnTo>
                  <a:cubicBezTo>
                    <a:pt x="192" y="353"/>
                    <a:pt x="190" y="345"/>
                    <a:pt x="189" y="336"/>
                  </a:cubicBezTo>
                  <a:close/>
                  <a:moveTo>
                    <a:pt x="15" y="144"/>
                  </a:moveTo>
                  <a:lnTo>
                    <a:pt x="15" y="144"/>
                  </a:lnTo>
                  <a:cubicBezTo>
                    <a:pt x="15" y="142"/>
                    <a:pt x="16" y="140"/>
                    <a:pt x="19" y="140"/>
                  </a:cubicBezTo>
                  <a:lnTo>
                    <a:pt x="115" y="140"/>
                  </a:lnTo>
                  <a:lnTo>
                    <a:pt x="115" y="231"/>
                  </a:lnTo>
                  <a:lnTo>
                    <a:pt x="15" y="231"/>
                  </a:lnTo>
                  <a:lnTo>
                    <a:pt x="15" y="144"/>
                  </a:lnTo>
                  <a:close/>
                  <a:moveTo>
                    <a:pt x="115" y="245"/>
                  </a:moveTo>
                  <a:lnTo>
                    <a:pt x="115" y="245"/>
                  </a:lnTo>
                  <a:lnTo>
                    <a:pt x="115" y="336"/>
                  </a:lnTo>
                  <a:lnTo>
                    <a:pt x="19" y="336"/>
                  </a:lnTo>
                  <a:cubicBezTo>
                    <a:pt x="16" y="336"/>
                    <a:pt x="15" y="334"/>
                    <a:pt x="15" y="332"/>
                  </a:cubicBezTo>
                  <a:lnTo>
                    <a:pt x="15" y="245"/>
                  </a:lnTo>
                  <a:lnTo>
                    <a:pt x="115" y="245"/>
                  </a:lnTo>
                  <a:close/>
                  <a:moveTo>
                    <a:pt x="130" y="231"/>
                  </a:moveTo>
                  <a:lnTo>
                    <a:pt x="130" y="231"/>
                  </a:lnTo>
                  <a:lnTo>
                    <a:pt x="130" y="140"/>
                  </a:lnTo>
                  <a:lnTo>
                    <a:pt x="226" y="140"/>
                  </a:lnTo>
                  <a:lnTo>
                    <a:pt x="226" y="231"/>
                  </a:lnTo>
                  <a:lnTo>
                    <a:pt x="130" y="231"/>
                  </a:lnTo>
                  <a:close/>
                  <a:moveTo>
                    <a:pt x="233" y="95"/>
                  </a:moveTo>
                  <a:lnTo>
                    <a:pt x="233" y="95"/>
                  </a:lnTo>
                  <a:cubicBezTo>
                    <a:pt x="240" y="95"/>
                    <a:pt x="246" y="101"/>
                    <a:pt x="246" y="107"/>
                  </a:cubicBezTo>
                  <a:cubicBezTo>
                    <a:pt x="246" y="114"/>
                    <a:pt x="240" y="120"/>
                    <a:pt x="233" y="120"/>
                  </a:cubicBezTo>
                  <a:cubicBezTo>
                    <a:pt x="226" y="120"/>
                    <a:pt x="221" y="114"/>
                    <a:pt x="221" y="107"/>
                  </a:cubicBezTo>
                  <a:cubicBezTo>
                    <a:pt x="221" y="101"/>
                    <a:pt x="226" y="95"/>
                    <a:pt x="233" y="95"/>
                  </a:cubicBezTo>
                  <a:close/>
                  <a:moveTo>
                    <a:pt x="123" y="95"/>
                  </a:moveTo>
                  <a:lnTo>
                    <a:pt x="123" y="95"/>
                  </a:lnTo>
                  <a:cubicBezTo>
                    <a:pt x="129" y="95"/>
                    <a:pt x="135" y="101"/>
                    <a:pt x="135" y="107"/>
                  </a:cubicBezTo>
                  <a:cubicBezTo>
                    <a:pt x="135" y="114"/>
                    <a:pt x="129" y="120"/>
                    <a:pt x="123" y="120"/>
                  </a:cubicBezTo>
                  <a:cubicBezTo>
                    <a:pt x="116" y="120"/>
                    <a:pt x="110" y="114"/>
                    <a:pt x="110" y="107"/>
                  </a:cubicBezTo>
                  <a:cubicBezTo>
                    <a:pt x="110" y="101"/>
                    <a:pt x="116" y="95"/>
                    <a:pt x="123" y="9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294A5A"/>
                </a:solidFill>
              </a:endParaRPr>
            </a:p>
          </p:txBody>
        </p:sp>
      </p:grpSp>
      <p:grpSp>
        <p:nvGrpSpPr>
          <p:cNvPr id="41" name="组合 40"/>
          <p:cNvGrpSpPr/>
          <p:nvPr/>
        </p:nvGrpSpPr>
        <p:grpSpPr>
          <a:xfrm>
            <a:off x="11280775" y="332656"/>
            <a:ext cx="495300" cy="509588"/>
            <a:chOff x="9559926" y="5013176"/>
            <a:chExt cx="495300" cy="509588"/>
          </a:xfrm>
        </p:grpSpPr>
        <p:sp>
          <p:nvSpPr>
            <p:cNvPr id="18" name="Oval 13"/>
            <p:cNvSpPr>
              <a:spLocks noChangeArrowheads="1"/>
            </p:cNvSpPr>
            <p:nvPr/>
          </p:nvSpPr>
          <p:spPr bwMode="auto">
            <a:xfrm>
              <a:off x="9559926" y="5013176"/>
              <a:ext cx="495300" cy="509588"/>
            </a:xfrm>
            <a:prstGeom prst="ellipse">
              <a:avLst/>
            </a:prstGeom>
            <a:solidFill>
              <a:schemeClr val="tx1"/>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23" name="Freeform 18"/>
            <p:cNvSpPr>
              <a:spLocks noEditPoints="1"/>
            </p:cNvSpPr>
            <p:nvPr/>
          </p:nvSpPr>
          <p:spPr bwMode="auto">
            <a:xfrm>
              <a:off x="9685338" y="5114776"/>
              <a:ext cx="300037" cy="290513"/>
            </a:xfrm>
            <a:custGeom>
              <a:avLst/>
              <a:gdLst>
                <a:gd name="T0" fmla="*/ 13 w 387"/>
                <a:gd name="T1" fmla="*/ 287 h 362"/>
                <a:gd name="T2" fmla="*/ 276 w 387"/>
                <a:gd name="T3" fmla="*/ 215 h 362"/>
                <a:gd name="T4" fmla="*/ 253 w 387"/>
                <a:gd name="T5" fmla="*/ 297 h 362"/>
                <a:gd name="T6" fmla="*/ 245 w 387"/>
                <a:gd name="T7" fmla="*/ 226 h 362"/>
                <a:gd name="T8" fmla="*/ 245 w 387"/>
                <a:gd name="T9" fmla="*/ 163 h 362"/>
                <a:gd name="T10" fmla="*/ 238 w 387"/>
                <a:gd name="T11" fmla="*/ 166 h 362"/>
                <a:gd name="T12" fmla="*/ 244 w 387"/>
                <a:gd name="T13" fmla="*/ 175 h 362"/>
                <a:gd name="T14" fmla="*/ 250 w 387"/>
                <a:gd name="T15" fmla="*/ 173 h 362"/>
                <a:gd name="T16" fmla="*/ 214 w 387"/>
                <a:gd name="T17" fmla="*/ 181 h 362"/>
                <a:gd name="T18" fmla="*/ 217 w 387"/>
                <a:gd name="T19" fmla="*/ 193 h 362"/>
                <a:gd name="T20" fmla="*/ 221 w 387"/>
                <a:gd name="T21" fmla="*/ 189 h 362"/>
                <a:gd name="T22" fmla="*/ 195 w 387"/>
                <a:gd name="T23" fmla="*/ 205 h 362"/>
                <a:gd name="T24" fmla="*/ 192 w 387"/>
                <a:gd name="T25" fmla="*/ 211 h 362"/>
                <a:gd name="T26" fmla="*/ 201 w 387"/>
                <a:gd name="T27" fmla="*/ 216 h 362"/>
                <a:gd name="T28" fmla="*/ 204 w 387"/>
                <a:gd name="T29" fmla="*/ 210 h 362"/>
                <a:gd name="T30" fmla="*/ 183 w 387"/>
                <a:gd name="T31" fmla="*/ 240 h 362"/>
                <a:gd name="T32" fmla="*/ 193 w 387"/>
                <a:gd name="T33" fmla="*/ 247 h 362"/>
                <a:gd name="T34" fmla="*/ 194 w 387"/>
                <a:gd name="T35" fmla="*/ 241 h 362"/>
                <a:gd name="T36" fmla="*/ 185 w 387"/>
                <a:gd name="T37" fmla="*/ 270 h 362"/>
                <a:gd name="T38" fmla="*/ 187 w 387"/>
                <a:gd name="T39" fmla="*/ 277 h 362"/>
                <a:gd name="T40" fmla="*/ 196 w 387"/>
                <a:gd name="T41" fmla="*/ 273 h 362"/>
                <a:gd name="T42" fmla="*/ 195 w 387"/>
                <a:gd name="T43" fmla="*/ 267 h 362"/>
                <a:gd name="T44" fmla="*/ 200 w 387"/>
                <a:gd name="T45" fmla="*/ 304 h 362"/>
                <a:gd name="T46" fmla="*/ 212 w 387"/>
                <a:gd name="T47" fmla="*/ 302 h 362"/>
                <a:gd name="T48" fmla="*/ 208 w 387"/>
                <a:gd name="T49" fmla="*/ 297 h 362"/>
                <a:gd name="T50" fmla="*/ 221 w 387"/>
                <a:gd name="T51" fmla="*/ 325 h 362"/>
                <a:gd name="T52" fmla="*/ 227 w 387"/>
                <a:gd name="T53" fmla="*/ 329 h 362"/>
                <a:gd name="T54" fmla="*/ 232 w 387"/>
                <a:gd name="T55" fmla="*/ 320 h 362"/>
                <a:gd name="T56" fmla="*/ 227 w 387"/>
                <a:gd name="T57" fmla="*/ 316 h 362"/>
                <a:gd name="T58" fmla="*/ 254 w 387"/>
                <a:gd name="T59" fmla="*/ 340 h 362"/>
                <a:gd name="T60" fmla="*/ 261 w 387"/>
                <a:gd name="T61" fmla="*/ 342 h 362"/>
                <a:gd name="T62" fmla="*/ 257 w 387"/>
                <a:gd name="T63" fmla="*/ 330 h 362"/>
                <a:gd name="T64" fmla="*/ 284 w 387"/>
                <a:gd name="T65" fmla="*/ 342 h 362"/>
                <a:gd name="T66" fmla="*/ 291 w 387"/>
                <a:gd name="T67" fmla="*/ 341 h 362"/>
                <a:gd name="T68" fmla="*/ 290 w 387"/>
                <a:gd name="T69" fmla="*/ 331 h 362"/>
                <a:gd name="T70" fmla="*/ 284 w 387"/>
                <a:gd name="T71" fmla="*/ 332 h 362"/>
                <a:gd name="T72" fmla="*/ 319 w 387"/>
                <a:gd name="T73" fmla="*/ 332 h 362"/>
                <a:gd name="T74" fmla="*/ 325 w 387"/>
                <a:gd name="T75" fmla="*/ 328 h 362"/>
                <a:gd name="T76" fmla="*/ 315 w 387"/>
                <a:gd name="T77" fmla="*/ 321 h 362"/>
                <a:gd name="T78" fmla="*/ 343 w 387"/>
                <a:gd name="T79" fmla="*/ 313 h 362"/>
                <a:gd name="T80" fmla="*/ 347 w 387"/>
                <a:gd name="T81" fmla="*/ 308 h 362"/>
                <a:gd name="T82" fmla="*/ 340 w 387"/>
                <a:gd name="T83" fmla="*/ 300 h 362"/>
                <a:gd name="T84" fmla="*/ 336 w 387"/>
                <a:gd name="T85" fmla="*/ 305 h 362"/>
                <a:gd name="T86" fmla="*/ 362 w 387"/>
                <a:gd name="T87" fmla="*/ 282 h 362"/>
                <a:gd name="T88" fmla="*/ 364 w 387"/>
                <a:gd name="T89" fmla="*/ 275 h 362"/>
                <a:gd name="T90" fmla="*/ 352 w 387"/>
                <a:gd name="T91" fmla="*/ 276 h 362"/>
                <a:gd name="T92" fmla="*/ 367 w 387"/>
                <a:gd name="T93" fmla="*/ 252 h 362"/>
                <a:gd name="T94" fmla="*/ 367 w 387"/>
                <a:gd name="T95" fmla="*/ 245 h 362"/>
                <a:gd name="T96" fmla="*/ 356 w 387"/>
                <a:gd name="T97" fmla="*/ 244 h 362"/>
                <a:gd name="T98" fmla="*/ 356 w 387"/>
                <a:gd name="T99" fmla="*/ 250 h 362"/>
                <a:gd name="T100" fmla="*/ 360 w 387"/>
                <a:gd name="T101" fmla="*/ 215 h 362"/>
                <a:gd name="T102" fmla="*/ 357 w 387"/>
                <a:gd name="T103" fmla="*/ 208 h 362"/>
                <a:gd name="T104" fmla="*/ 350 w 387"/>
                <a:gd name="T105" fmla="*/ 218 h 362"/>
                <a:gd name="T106" fmla="*/ 344 w 387"/>
                <a:gd name="T107" fmla="*/ 190 h 362"/>
                <a:gd name="T108" fmla="*/ 340 w 387"/>
                <a:gd name="T109" fmla="*/ 185 h 362"/>
                <a:gd name="T110" fmla="*/ 331 w 387"/>
                <a:gd name="T111" fmla="*/ 191 h 362"/>
                <a:gd name="T112" fmla="*/ 335 w 387"/>
                <a:gd name="T113" fmla="*/ 196 h 362"/>
                <a:gd name="T114" fmla="*/ 315 w 387"/>
                <a:gd name="T115" fmla="*/ 168 h 362"/>
                <a:gd name="T116" fmla="*/ 309 w 387"/>
                <a:gd name="T117" fmla="*/ 165 h 362"/>
                <a:gd name="T118" fmla="*/ 308 w 387"/>
                <a:gd name="T119" fmla="*/ 176 h 362"/>
                <a:gd name="T120" fmla="*/ 275 w 387"/>
                <a:gd name="T121" fmla="*/ 138 h 362"/>
                <a:gd name="T122" fmla="*/ 215 w 387"/>
                <a:gd name="T123" fmla="*/ 5 h 362"/>
                <a:gd name="T124" fmla="*/ 18 w 387"/>
                <a:gd name="T125" fmla="*/ 9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7" h="362">
                  <a:moveTo>
                    <a:pt x="30" y="269"/>
                  </a:moveTo>
                  <a:cubicBezTo>
                    <a:pt x="50" y="267"/>
                    <a:pt x="69" y="266"/>
                    <a:pt x="88" y="265"/>
                  </a:cubicBezTo>
                  <a:cubicBezTo>
                    <a:pt x="76" y="265"/>
                    <a:pt x="65" y="264"/>
                    <a:pt x="53" y="262"/>
                  </a:cubicBezTo>
                  <a:cubicBezTo>
                    <a:pt x="43" y="261"/>
                    <a:pt x="35" y="254"/>
                    <a:pt x="35" y="244"/>
                  </a:cubicBezTo>
                  <a:cubicBezTo>
                    <a:pt x="35" y="230"/>
                    <a:pt x="35" y="215"/>
                    <a:pt x="35" y="201"/>
                  </a:cubicBezTo>
                  <a:cubicBezTo>
                    <a:pt x="35" y="191"/>
                    <a:pt x="43" y="184"/>
                    <a:pt x="53" y="183"/>
                  </a:cubicBezTo>
                  <a:cubicBezTo>
                    <a:pt x="89" y="180"/>
                    <a:pt x="124" y="178"/>
                    <a:pt x="160" y="179"/>
                  </a:cubicBezTo>
                  <a:cubicBezTo>
                    <a:pt x="147" y="200"/>
                    <a:pt x="140" y="224"/>
                    <a:pt x="140" y="250"/>
                  </a:cubicBezTo>
                  <a:cubicBezTo>
                    <a:pt x="140" y="288"/>
                    <a:pt x="155" y="322"/>
                    <a:pt x="179" y="346"/>
                  </a:cubicBezTo>
                  <a:cubicBezTo>
                    <a:pt x="181" y="347"/>
                    <a:pt x="182" y="349"/>
                    <a:pt x="184" y="350"/>
                  </a:cubicBezTo>
                  <a:cubicBezTo>
                    <a:pt x="133" y="355"/>
                    <a:pt x="82" y="354"/>
                    <a:pt x="30" y="348"/>
                  </a:cubicBezTo>
                  <a:cubicBezTo>
                    <a:pt x="21" y="347"/>
                    <a:pt x="13" y="340"/>
                    <a:pt x="13" y="330"/>
                  </a:cubicBezTo>
                  <a:cubicBezTo>
                    <a:pt x="13" y="316"/>
                    <a:pt x="13" y="301"/>
                    <a:pt x="13" y="287"/>
                  </a:cubicBezTo>
                  <a:cubicBezTo>
                    <a:pt x="13" y="277"/>
                    <a:pt x="21" y="270"/>
                    <a:pt x="30" y="269"/>
                  </a:cubicBezTo>
                  <a:close/>
                  <a:moveTo>
                    <a:pt x="266" y="159"/>
                  </a:moveTo>
                  <a:lnTo>
                    <a:pt x="266" y="159"/>
                  </a:lnTo>
                  <a:cubicBezTo>
                    <a:pt x="273" y="158"/>
                    <a:pt x="281" y="157"/>
                    <a:pt x="288" y="159"/>
                  </a:cubicBezTo>
                  <a:cubicBezTo>
                    <a:pt x="287" y="163"/>
                    <a:pt x="287" y="167"/>
                    <a:pt x="287" y="171"/>
                  </a:cubicBezTo>
                  <a:cubicBezTo>
                    <a:pt x="280" y="170"/>
                    <a:pt x="273" y="170"/>
                    <a:pt x="267" y="171"/>
                  </a:cubicBezTo>
                  <a:cubicBezTo>
                    <a:pt x="267" y="167"/>
                    <a:pt x="266" y="163"/>
                    <a:pt x="266" y="159"/>
                  </a:cubicBezTo>
                  <a:close/>
                  <a:moveTo>
                    <a:pt x="307" y="231"/>
                  </a:moveTo>
                  <a:lnTo>
                    <a:pt x="307" y="231"/>
                  </a:lnTo>
                  <a:lnTo>
                    <a:pt x="281" y="231"/>
                  </a:lnTo>
                  <a:lnTo>
                    <a:pt x="281" y="226"/>
                  </a:lnTo>
                  <a:cubicBezTo>
                    <a:pt x="281" y="222"/>
                    <a:pt x="280" y="219"/>
                    <a:pt x="280" y="217"/>
                  </a:cubicBezTo>
                  <a:cubicBezTo>
                    <a:pt x="279" y="216"/>
                    <a:pt x="278" y="215"/>
                    <a:pt x="276" y="215"/>
                  </a:cubicBezTo>
                  <a:cubicBezTo>
                    <a:pt x="274" y="215"/>
                    <a:pt x="273" y="216"/>
                    <a:pt x="272" y="217"/>
                  </a:cubicBezTo>
                  <a:cubicBezTo>
                    <a:pt x="272" y="218"/>
                    <a:pt x="271" y="220"/>
                    <a:pt x="271" y="223"/>
                  </a:cubicBezTo>
                  <a:cubicBezTo>
                    <a:pt x="271" y="227"/>
                    <a:pt x="272" y="230"/>
                    <a:pt x="274" y="231"/>
                  </a:cubicBezTo>
                  <a:cubicBezTo>
                    <a:pt x="275" y="233"/>
                    <a:pt x="280" y="236"/>
                    <a:pt x="288" y="241"/>
                  </a:cubicBezTo>
                  <a:cubicBezTo>
                    <a:pt x="294" y="245"/>
                    <a:pt x="299" y="248"/>
                    <a:pt x="301" y="250"/>
                  </a:cubicBezTo>
                  <a:cubicBezTo>
                    <a:pt x="304" y="252"/>
                    <a:pt x="306" y="255"/>
                    <a:pt x="307" y="259"/>
                  </a:cubicBezTo>
                  <a:cubicBezTo>
                    <a:pt x="309" y="263"/>
                    <a:pt x="310" y="268"/>
                    <a:pt x="310" y="274"/>
                  </a:cubicBezTo>
                  <a:cubicBezTo>
                    <a:pt x="310" y="283"/>
                    <a:pt x="308" y="290"/>
                    <a:pt x="303" y="295"/>
                  </a:cubicBezTo>
                  <a:cubicBezTo>
                    <a:pt x="299" y="301"/>
                    <a:pt x="292" y="304"/>
                    <a:pt x="283" y="305"/>
                  </a:cubicBezTo>
                  <a:lnTo>
                    <a:pt x="283" y="315"/>
                  </a:lnTo>
                  <a:lnTo>
                    <a:pt x="271" y="315"/>
                  </a:lnTo>
                  <a:lnTo>
                    <a:pt x="271" y="305"/>
                  </a:lnTo>
                  <a:cubicBezTo>
                    <a:pt x="264" y="304"/>
                    <a:pt x="258" y="302"/>
                    <a:pt x="253" y="297"/>
                  </a:cubicBezTo>
                  <a:cubicBezTo>
                    <a:pt x="248" y="292"/>
                    <a:pt x="245" y="284"/>
                    <a:pt x="245" y="272"/>
                  </a:cubicBezTo>
                  <a:lnTo>
                    <a:pt x="245" y="267"/>
                  </a:lnTo>
                  <a:lnTo>
                    <a:pt x="271" y="267"/>
                  </a:lnTo>
                  <a:lnTo>
                    <a:pt x="271" y="274"/>
                  </a:lnTo>
                  <a:cubicBezTo>
                    <a:pt x="271" y="281"/>
                    <a:pt x="271" y="285"/>
                    <a:pt x="272" y="287"/>
                  </a:cubicBezTo>
                  <a:cubicBezTo>
                    <a:pt x="272" y="288"/>
                    <a:pt x="274" y="289"/>
                    <a:pt x="276" y="289"/>
                  </a:cubicBezTo>
                  <a:cubicBezTo>
                    <a:pt x="277" y="289"/>
                    <a:pt x="279" y="289"/>
                    <a:pt x="280" y="288"/>
                  </a:cubicBezTo>
                  <a:cubicBezTo>
                    <a:pt x="280" y="286"/>
                    <a:pt x="281" y="285"/>
                    <a:pt x="281" y="282"/>
                  </a:cubicBezTo>
                  <a:cubicBezTo>
                    <a:pt x="281" y="276"/>
                    <a:pt x="280" y="272"/>
                    <a:pt x="280" y="270"/>
                  </a:cubicBezTo>
                  <a:cubicBezTo>
                    <a:pt x="279" y="267"/>
                    <a:pt x="276" y="264"/>
                    <a:pt x="271" y="262"/>
                  </a:cubicBezTo>
                  <a:cubicBezTo>
                    <a:pt x="263" y="257"/>
                    <a:pt x="258" y="253"/>
                    <a:pt x="255" y="251"/>
                  </a:cubicBezTo>
                  <a:cubicBezTo>
                    <a:pt x="252" y="248"/>
                    <a:pt x="250" y="245"/>
                    <a:pt x="248" y="241"/>
                  </a:cubicBezTo>
                  <a:cubicBezTo>
                    <a:pt x="246" y="236"/>
                    <a:pt x="245" y="232"/>
                    <a:pt x="245" y="226"/>
                  </a:cubicBezTo>
                  <a:cubicBezTo>
                    <a:pt x="245" y="218"/>
                    <a:pt x="247" y="212"/>
                    <a:pt x="251" y="208"/>
                  </a:cubicBezTo>
                  <a:cubicBezTo>
                    <a:pt x="256" y="203"/>
                    <a:pt x="262" y="201"/>
                    <a:pt x="271" y="200"/>
                  </a:cubicBezTo>
                  <a:lnTo>
                    <a:pt x="271" y="191"/>
                  </a:lnTo>
                  <a:lnTo>
                    <a:pt x="283" y="191"/>
                  </a:lnTo>
                  <a:lnTo>
                    <a:pt x="283" y="200"/>
                  </a:lnTo>
                  <a:cubicBezTo>
                    <a:pt x="291" y="201"/>
                    <a:pt x="297" y="203"/>
                    <a:pt x="301" y="208"/>
                  </a:cubicBezTo>
                  <a:cubicBezTo>
                    <a:pt x="305" y="212"/>
                    <a:pt x="307" y="218"/>
                    <a:pt x="307" y="226"/>
                  </a:cubicBezTo>
                  <a:cubicBezTo>
                    <a:pt x="307" y="227"/>
                    <a:pt x="307" y="229"/>
                    <a:pt x="307" y="231"/>
                  </a:cubicBezTo>
                  <a:close/>
                  <a:moveTo>
                    <a:pt x="247" y="163"/>
                  </a:moveTo>
                  <a:lnTo>
                    <a:pt x="247" y="163"/>
                  </a:lnTo>
                  <a:lnTo>
                    <a:pt x="246" y="163"/>
                  </a:lnTo>
                  <a:lnTo>
                    <a:pt x="246" y="163"/>
                  </a:lnTo>
                  <a:lnTo>
                    <a:pt x="245" y="163"/>
                  </a:lnTo>
                  <a:lnTo>
                    <a:pt x="245" y="163"/>
                  </a:lnTo>
                  <a:lnTo>
                    <a:pt x="244" y="164"/>
                  </a:lnTo>
                  <a:lnTo>
                    <a:pt x="244" y="164"/>
                  </a:lnTo>
                  <a:lnTo>
                    <a:pt x="243" y="164"/>
                  </a:lnTo>
                  <a:lnTo>
                    <a:pt x="243" y="164"/>
                  </a:lnTo>
                  <a:lnTo>
                    <a:pt x="242" y="164"/>
                  </a:lnTo>
                  <a:lnTo>
                    <a:pt x="242" y="164"/>
                  </a:lnTo>
                  <a:lnTo>
                    <a:pt x="241" y="165"/>
                  </a:lnTo>
                  <a:lnTo>
                    <a:pt x="241" y="165"/>
                  </a:lnTo>
                  <a:lnTo>
                    <a:pt x="240" y="165"/>
                  </a:lnTo>
                  <a:lnTo>
                    <a:pt x="239" y="165"/>
                  </a:lnTo>
                  <a:lnTo>
                    <a:pt x="239" y="166"/>
                  </a:lnTo>
                  <a:lnTo>
                    <a:pt x="238" y="166"/>
                  </a:lnTo>
                  <a:lnTo>
                    <a:pt x="238" y="166"/>
                  </a:lnTo>
                  <a:lnTo>
                    <a:pt x="237" y="166"/>
                  </a:lnTo>
                  <a:lnTo>
                    <a:pt x="237" y="166"/>
                  </a:lnTo>
                  <a:lnTo>
                    <a:pt x="236" y="167"/>
                  </a:lnTo>
                  <a:lnTo>
                    <a:pt x="236" y="167"/>
                  </a:lnTo>
                  <a:lnTo>
                    <a:pt x="241" y="176"/>
                  </a:lnTo>
                  <a:lnTo>
                    <a:pt x="241" y="176"/>
                  </a:lnTo>
                  <a:lnTo>
                    <a:pt x="241" y="176"/>
                  </a:lnTo>
                  <a:lnTo>
                    <a:pt x="242" y="176"/>
                  </a:lnTo>
                  <a:lnTo>
                    <a:pt x="242" y="176"/>
                  </a:lnTo>
                  <a:lnTo>
                    <a:pt x="243" y="175"/>
                  </a:lnTo>
                  <a:lnTo>
                    <a:pt x="243" y="175"/>
                  </a:lnTo>
                  <a:lnTo>
                    <a:pt x="244" y="175"/>
                  </a:lnTo>
                  <a:lnTo>
                    <a:pt x="244" y="175"/>
                  </a:lnTo>
                  <a:lnTo>
                    <a:pt x="244" y="175"/>
                  </a:lnTo>
                  <a:lnTo>
                    <a:pt x="245" y="175"/>
                  </a:lnTo>
                  <a:lnTo>
                    <a:pt x="245" y="174"/>
                  </a:lnTo>
                  <a:lnTo>
                    <a:pt x="246" y="174"/>
                  </a:lnTo>
                  <a:lnTo>
                    <a:pt x="246" y="174"/>
                  </a:lnTo>
                  <a:lnTo>
                    <a:pt x="247" y="174"/>
                  </a:lnTo>
                  <a:lnTo>
                    <a:pt x="247" y="174"/>
                  </a:lnTo>
                  <a:lnTo>
                    <a:pt x="248" y="173"/>
                  </a:lnTo>
                  <a:lnTo>
                    <a:pt x="248" y="173"/>
                  </a:lnTo>
                  <a:lnTo>
                    <a:pt x="249" y="173"/>
                  </a:lnTo>
                  <a:lnTo>
                    <a:pt x="249" y="173"/>
                  </a:lnTo>
                  <a:lnTo>
                    <a:pt x="250" y="173"/>
                  </a:lnTo>
                  <a:lnTo>
                    <a:pt x="250" y="173"/>
                  </a:lnTo>
                  <a:lnTo>
                    <a:pt x="247" y="163"/>
                  </a:lnTo>
                  <a:close/>
                  <a:moveTo>
                    <a:pt x="217" y="178"/>
                  </a:moveTo>
                  <a:lnTo>
                    <a:pt x="217" y="178"/>
                  </a:lnTo>
                  <a:lnTo>
                    <a:pt x="217" y="179"/>
                  </a:lnTo>
                  <a:lnTo>
                    <a:pt x="217" y="179"/>
                  </a:lnTo>
                  <a:lnTo>
                    <a:pt x="216" y="179"/>
                  </a:lnTo>
                  <a:lnTo>
                    <a:pt x="216" y="180"/>
                  </a:lnTo>
                  <a:lnTo>
                    <a:pt x="215" y="180"/>
                  </a:lnTo>
                  <a:lnTo>
                    <a:pt x="215" y="180"/>
                  </a:lnTo>
                  <a:lnTo>
                    <a:pt x="215" y="181"/>
                  </a:lnTo>
                  <a:lnTo>
                    <a:pt x="214" y="181"/>
                  </a:lnTo>
                  <a:lnTo>
                    <a:pt x="214" y="181"/>
                  </a:lnTo>
                  <a:lnTo>
                    <a:pt x="213" y="182"/>
                  </a:lnTo>
                  <a:lnTo>
                    <a:pt x="213" y="182"/>
                  </a:lnTo>
                  <a:lnTo>
                    <a:pt x="212" y="183"/>
                  </a:lnTo>
                  <a:lnTo>
                    <a:pt x="212" y="183"/>
                  </a:lnTo>
                  <a:lnTo>
                    <a:pt x="212" y="183"/>
                  </a:lnTo>
                  <a:lnTo>
                    <a:pt x="211" y="184"/>
                  </a:lnTo>
                  <a:lnTo>
                    <a:pt x="211" y="184"/>
                  </a:lnTo>
                  <a:lnTo>
                    <a:pt x="210" y="184"/>
                  </a:lnTo>
                  <a:lnTo>
                    <a:pt x="210" y="185"/>
                  </a:lnTo>
                  <a:lnTo>
                    <a:pt x="210" y="185"/>
                  </a:lnTo>
                  <a:lnTo>
                    <a:pt x="209" y="186"/>
                  </a:lnTo>
                  <a:lnTo>
                    <a:pt x="209" y="186"/>
                  </a:lnTo>
                  <a:lnTo>
                    <a:pt x="217" y="193"/>
                  </a:lnTo>
                  <a:lnTo>
                    <a:pt x="217" y="193"/>
                  </a:lnTo>
                  <a:lnTo>
                    <a:pt x="217" y="193"/>
                  </a:lnTo>
                  <a:lnTo>
                    <a:pt x="218" y="192"/>
                  </a:lnTo>
                  <a:lnTo>
                    <a:pt x="218" y="192"/>
                  </a:lnTo>
                  <a:lnTo>
                    <a:pt x="218" y="192"/>
                  </a:lnTo>
                  <a:lnTo>
                    <a:pt x="219" y="191"/>
                  </a:lnTo>
                  <a:lnTo>
                    <a:pt x="219" y="191"/>
                  </a:lnTo>
                  <a:lnTo>
                    <a:pt x="219" y="191"/>
                  </a:lnTo>
                  <a:lnTo>
                    <a:pt x="220" y="190"/>
                  </a:lnTo>
                  <a:lnTo>
                    <a:pt x="220" y="190"/>
                  </a:lnTo>
                  <a:lnTo>
                    <a:pt x="220" y="190"/>
                  </a:lnTo>
                  <a:lnTo>
                    <a:pt x="221" y="189"/>
                  </a:lnTo>
                  <a:lnTo>
                    <a:pt x="221" y="189"/>
                  </a:lnTo>
                  <a:lnTo>
                    <a:pt x="221" y="189"/>
                  </a:lnTo>
                  <a:lnTo>
                    <a:pt x="222" y="188"/>
                  </a:lnTo>
                  <a:lnTo>
                    <a:pt x="222" y="188"/>
                  </a:lnTo>
                  <a:lnTo>
                    <a:pt x="223" y="188"/>
                  </a:lnTo>
                  <a:lnTo>
                    <a:pt x="223" y="188"/>
                  </a:lnTo>
                  <a:lnTo>
                    <a:pt x="223" y="187"/>
                  </a:lnTo>
                  <a:lnTo>
                    <a:pt x="224" y="187"/>
                  </a:lnTo>
                  <a:lnTo>
                    <a:pt x="224" y="187"/>
                  </a:lnTo>
                  <a:lnTo>
                    <a:pt x="217" y="178"/>
                  </a:lnTo>
                  <a:close/>
                  <a:moveTo>
                    <a:pt x="195" y="204"/>
                  </a:moveTo>
                  <a:lnTo>
                    <a:pt x="195" y="204"/>
                  </a:lnTo>
                  <a:lnTo>
                    <a:pt x="195" y="204"/>
                  </a:lnTo>
                  <a:lnTo>
                    <a:pt x="195" y="205"/>
                  </a:lnTo>
                  <a:lnTo>
                    <a:pt x="195" y="205"/>
                  </a:lnTo>
                  <a:lnTo>
                    <a:pt x="194" y="206"/>
                  </a:lnTo>
                  <a:lnTo>
                    <a:pt x="194" y="206"/>
                  </a:lnTo>
                  <a:lnTo>
                    <a:pt x="194" y="206"/>
                  </a:lnTo>
                  <a:lnTo>
                    <a:pt x="194" y="207"/>
                  </a:lnTo>
                  <a:lnTo>
                    <a:pt x="193" y="207"/>
                  </a:lnTo>
                  <a:lnTo>
                    <a:pt x="193" y="208"/>
                  </a:lnTo>
                  <a:lnTo>
                    <a:pt x="193" y="208"/>
                  </a:lnTo>
                  <a:lnTo>
                    <a:pt x="193" y="209"/>
                  </a:lnTo>
                  <a:lnTo>
                    <a:pt x="192" y="209"/>
                  </a:lnTo>
                  <a:lnTo>
                    <a:pt x="192" y="210"/>
                  </a:lnTo>
                  <a:lnTo>
                    <a:pt x="192" y="210"/>
                  </a:lnTo>
                  <a:lnTo>
                    <a:pt x="192" y="211"/>
                  </a:lnTo>
                  <a:lnTo>
                    <a:pt x="191" y="211"/>
                  </a:lnTo>
                  <a:lnTo>
                    <a:pt x="191" y="212"/>
                  </a:lnTo>
                  <a:lnTo>
                    <a:pt x="191" y="213"/>
                  </a:lnTo>
                  <a:lnTo>
                    <a:pt x="191" y="213"/>
                  </a:lnTo>
                  <a:lnTo>
                    <a:pt x="190" y="214"/>
                  </a:lnTo>
                  <a:lnTo>
                    <a:pt x="190" y="214"/>
                  </a:lnTo>
                  <a:lnTo>
                    <a:pt x="200" y="218"/>
                  </a:lnTo>
                  <a:lnTo>
                    <a:pt x="200" y="218"/>
                  </a:lnTo>
                  <a:lnTo>
                    <a:pt x="200" y="217"/>
                  </a:lnTo>
                  <a:lnTo>
                    <a:pt x="200" y="217"/>
                  </a:lnTo>
                  <a:lnTo>
                    <a:pt x="201" y="216"/>
                  </a:lnTo>
                  <a:lnTo>
                    <a:pt x="201" y="216"/>
                  </a:lnTo>
                  <a:lnTo>
                    <a:pt x="201" y="216"/>
                  </a:lnTo>
                  <a:lnTo>
                    <a:pt x="201" y="215"/>
                  </a:lnTo>
                  <a:lnTo>
                    <a:pt x="202" y="215"/>
                  </a:lnTo>
                  <a:lnTo>
                    <a:pt x="202" y="214"/>
                  </a:lnTo>
                  <a:lnTo>
                    <a:pt x="202" y="214"/>
                  </a:lnTo>
                  <a:lnTo>
                    <a:pt x="202" y="213"/>
                  </a:lnTo>
                  <a:lnTo>
                    <a:pt x="202" y="213"/>
                  </a:lnTo>
                  <a:lnTo>
                    <a:pt x="203" y="212"/>
                  </a:lnTo>
                  <a:lnTo>
                    <a:pt x="203" y="212"/>
                  </a:lnTo>
                  <a:lnTo>
                    <a:pt x="203" y="212"/>
                  </a:lnTo>
                  <a:lnTo>
                    <a:pt x="203" y="211"/>
                  </a:lnTo>
                  <a:lnTo>
                    <a:pt x="204" y="211"/>
                  </a:lnTo>
                  <a:lnTo>
                    <a:pt x="204" y="210"/>
                  </a:lnTo>
                  <a:lnTo>
                    <a:pt x="204" y="210"/>
                  </a:lnTo>
                  <a:lnTo>
                    <a:pt x="204" y="209"/>
                  </a:lnTo>
                  <a:lnTo>
                    <a:pt x="204" y="209"/>
                  </a:lnTo>
                  <a:lnTo>
                    <a:pt x="195" y="204"/>
                  </a:lnTo>
                  <a:close/>
                  <a:moveTo>
                    <a:pt x="184" y="235"/>
                  </a:moveTo>
                  <a:lnTo>
                    <a:pt x="184" y="235"/>
                  </a:lnTo>
                  <a:lnTo>
                    <a:pt x="184" y="236"/>
                  </a:lnTo>
                  <a:lnTo>
                    <a:pt x="184" y="236"/>
                  </a:lnTo>
                  <a:lnTo>
                    <a:pt x="184" y="237"/>
                  </a:lnTo>
                  <a:lnTo>
                    <a:pt x="184" y="238"/>
                  </a:lnTo>
                  <a:lnTo>
                    <a:pt x="183" y="238"/>
                  </a:lnTo>
                  <a:lnTo>
                    <a:pt x="183" y="239"/>
                  </a:lnTo>
                  <a:lnTo>
                    <a:pt x="183" y="239"/>
                  </a:lnTo>
                  <a:lnTo>
                    <a:pt x="183" y="240"/>
                  </a:lnTo>
                  <a:lnTo>
                    <a:pt x="183" y="240"/>
                  </a:lnTo>
                  <a:lnTo>
                    <a:pt x="183" y="241"/>
                  </a:lnTo>
                  <a:lnTo>
                    <a:pt x="183" y="242"/>
                  </a:lnTo>
                  <a:lnTo>
                    <a:pt x="183" y="242"/>
                  </a:lnTo>
                  <a:lnTo>
                    <a:pt x="183" y="243"/>
                  </a:lnTo>
                  <a:lnTo>
                    <a:pt x="183" y="243"/>
                  </a:lnTo>
                  <a:lnTo>
                    <a:pt x="183" y="244"/>
                  </a:lnTo>
                  <a:lnTo>
                    <a:pt x="183" y="245"/>
                  </a:lnTo>
                  <a:lnTo>
                    <a:pt x="183" y="245"/>
                  </a:lnTo>
                  <a:lnTo>
                    <a:pt x="183" y="246"/>
                  </a:lnTo>
                  <a:lnTo>
                    <a:pt x="183" y="246"/>
                  </a:lnTo>
                  <a:lnTo>
                    <a:pt x="183" y="247"/>
                  </a:lnTo>
                  <a:lnTo>
                    <a:pt x="193" y="247"/>
                  </a:lnTo>
                  <a:lnTo>
                    <a:pt x="193" y="247"/>
                  </a:lnTo>
                  <a:lnTo>
                    <a:pt x="193" y="246"/>
                  </a:lnTo>
                  <a:lnTo>
                    <a:pt x="193" y="246"/>
                  </a:lnTo>
                  <a:lnTo>
                    <a:pt x="193" y="245"/>
                  </a:lnTo>
                  <a:lnTo>
                    <a:pt x="193" y="245"/>
                  </a:lnTo>
                  <a:lnTo>
                    <a:pt x="194" y="244"/>
                  </a:lnTo>
                  <a:lnTo>
                    <a:pt x="194" y="244"/>
                  </a:lnTo>
                  <a:lnTo>
                    <a:pt x="194" y="243"/>
                  </a:lnTo>
                  <a:lnTo>
                    <a:pt x="194" y="243"/>
                  </a:lnTo>
                  <a:lnTo>
                    <a:pt x="194" y="242"/>
                  </a:lnTo>
                  <a:lnTo>
                    <a:pt x="194" y="242"/>
                  </a:lnTo>
                  <a:lnTo>
                    <a:pt x="194" y="241"/>
                  </a:lnTo>
                  <a:lnTo>
                    <a:pt x="194" y="241"/>
                  </a:lnTo>
                  <a:lnTo>
                    <a:pt x="194" y="240"/>
                  </a:lnTo>
                  <a:lnTo>
                    <a:pt x="194" y="240"/>
                  </a:lnTo>
                  <a:lnTo>
                    <a:pt x="194" y="239"/>
                  </a:lnTo>
                  <a:lnTo>
                    <a:pt x="194" y="239"/>
                  </a:lnTo>
                  <a:lnTo>
                    <a:pt x="194" y="238"/>
                  </a:lnTo>
                  <a:lnTo>
                    <a:pt x="194" y="238"/>
                  </a:lnTo>
                  <a:lnTo>
                    <a:pt x="194" y="237"/>
                  </a:lnTo>
                  <a:lnTo>
                    <a:pt x="184" y="235"/>
                  </a:lnTo>
                  <a:close/>
                  <a:moveTo>
                    <a:pt x="185" y="269"/>
                  </a:moveTo>
                  <a:lnTo>
                    <a:pt x="185" y="269"/>
                  </a:lnTo>
                  <a:lnTo>
                    <a:pt x="185" y="269"/>
                  </a:lnTo>
                  <a:lnTo>
                    <a:pt x="185" y="270"/>
                  </a:lnTo>
                  <a:lnTo>
                    <a:pt x="185" y="270"/>
                  </a:lnTo>
                  <a:lnTo>
                    <a:pt x="185" y="271"/>
                  </a:lnTo>
                  <a:lnTo>
                    <a:pt x="185" y="271"/>
                  </a:lnTo>
                  <a:lnTo>
                    <a:pt x="185" y="272"/>
                  </a:lnTo>
                  <a:lnTo>
                    <a:pt x="185" y="272"/>
                  </a:lnTo>
                  <a:lnTo>
                    <a:pt x="185" y="273"/>
                  </a:lnTo>
                  <a:lnTo>
                    <a:pt x="186" y="273"/>
                  </a:lnTo>
                  <a:lnTo>
                    <a:pt x="186" y="274"/>
                  </a:lnTo>
                  <a:lnTo>
                    <a:pt x="186" y="275"/>
                  </a:lnTo>
                  <a:lnTo>
                    <a:pt x="186" y="275"/>
                  </a:lnTo>
                  <a:lnTo>
                    <a:pt x="186" y="276"/>
                  </a:lnTo>
                  <a:lnTo>
                    <a:pt x="186" y="276"/>
                  </a:lnTo>
                  <a:lnTo>
                    <a:pt x="186" y="277"/>
                  </a:lnTo>
                  <a:lnTo>
                    <a:pt x="187" y="277"/>
                  </a:lnTo>
                  <a:lnTo>
                    <a:pt x="187" y="278"/>
                  </a:lnTo>
                  <a:lnTo>
                    <a:pt x="187" y="278"/>
                  </a:lnTo>
                  <a:lnTo>
                    <a:pt x="187" y="279"/>
                  </a:lnTo>
                  <a:lnTo>
                    <a:pt x="187" y="279"/>
                  </a:lnTo>
                  <a:lnTo>
                    <a:pt x="187" y="280"/>
                  </a:lnTo>
                  <a:lnTo>
                    <a:pt x="197" y="276"/>
                  </a:lnTo>
                  <a:lnTo>
                    <a:pt x="197" y="276"/>
                  </a:lnTo>
                  <a:lnTo>
                    <a:pt x="197" y="276"/>
                  </a:lnTo>
                  <a:lnTo>
                    <a:pt x="197" y="275"/>
                  </a:lnTo>
                  <a:lnTo>
                    <a:pt x="197" y="275"/>
                  </a:lnTo>
                  <a:lnTo>
                    <a:pt x="197" y="274"/>
                  </a:lnTo>
                  <a:lnTo>
                    <a:pt x="197" y="274"/>
                  </a:lnTo>
                  <a:lnTo>
                    <a:pt x="196" y="273"/>
                  </a:lnTo>
                  <a:lnTo>
                    <a:pt x="196" y="273"/>
                  </a:lnTo>
                  <a:lnTo>
                    <a:pt x="196" y="272"/>
                  </a:lnTo>
                  <a:lnTo>
                    <a:pt x="196" y="272"/>
                  </a:lnTo>
                  <a:lnTo>
                    <a:pt x="196" y="271"/>
                  </a:lnTo>
                  <a:lnTo>
                    <a:pt x="196" y="271"/>
                  </a:lnTo>
                  <a:lnTo>
                    <a:pt x="196" y="270"/>
                  </a:lnTo>
                  <a:lnTo>
                    <a:pt x="196" y="270"/>
                  </a:lnTo>
                  <a:lnTo>
                    <a:pt x="195" y="269"/>
                  </a:lnTo>
                  <a:lnTo>
                    <a:pt x="195" y="269"/>
                  </a:lnTo>
                  <a:lnTo>
                    <a:pt x="195" y="268"/>
                  </a:lnTo>
                  <a:lnTo>
                    <a:pt x="195" y="268"/>
                  </a:lnTo>
                  <a:lnTo>
                    <a:pt x="195" y="267"/>
                  </a:lnTo>
                  <a:lnTo>
                    <a:pt x="195" y="267"/>
                  </a:lnTo>
                  <a:lnTo>
                    <a:pt x="195" y="267"/>
                  </a:lnTo>
                  <a:lnTo>
                    <a:pt x="185" y="269"/>
                  </a:lnTo>
                  <a:close/>
                  <a:moveTo>
                    <a:pt x="197" y="300"/>
                  </a:moveTo>
                  <a:lnTo>
                    <a:pt x="197" y="300"/>
                  </a:lnTo>
                  <a:lnTo>
                    <a:pt x="197" y="300"/>
                  </a:lnTo>
                  <a:lnTo>
                    <a:pt x="197" y="301"/>
                  </a:lnTo>
                  <a:lnTo>
                    <a:pt x="198" y="301"/>
                  </a:lnTo>
                  <a:lnTo>
                    <a:pt x="198" y="302"/>
                  </a:lnTo>
                  <a:lnTo>
                    <a:pt x="198" y="302"/>
                  </a:lnTo>
                  <a:lnTo>
                    <a:pt x="199" y="302"/>
                  </a:lnTo>
                  <a:lnTo>
                    <a:pt x="199" y="303"/>
                  </a:lnTo>
                  <a:lnTo>
                    <a:pt x="199" y="303"/>
                  </a:lnTo>
                  <a:lnTo>
                    <a:pt x="200" y="304"/>
                  </a:lnTo>
                  <a:lnTo>
                    <a:pt x="200" y="304"/>
                  </a:lnTo>
                  <a:lnTo>
                    <a:pt x="200" y="305"/>
                  </a:lnTo>
                  <a:lnTo>
                    <a:pt x="201" y="305"/>
                  </a:lnTo>
                  <a:lnTo>
                    <a:pt x="201" y="306"/>
                  </a:lnTo>
                  <a:lnTo>
                    <a:pt x="201" y="306"/>
                  </a:lnTo>
                  <a:lnTo>
                    <a:pt x="202" y="306"/>
                  </a:lnTo>
                  <a:lnTo>
                    <a:pt x="202" y="307"/>
                  </a:lnTo>
                  <a:lnTo>
                    <a:pt x="202" y="307"/>
                  </a:lnTo>
                  <a:lnTo>
                    <a:pt x="203" y="308"/>
                  </a:lnTo>
                  <a:lnTo>
                    <a:pt x="203" y="308"/>
                  </a:lnTo>
                  <a:lnTo>
                    <a:pt x="203" y="309"/>
                  </a:lnTo>
                  <a:lnTo>
                    <a:pt x="204" y="309"/>
                  </a:lnTo>
                  <a:lnTo>
                    <a:pt x="212" y="302"/>
                  </a:lnTo>
                  <a:lnTo>
                    <a:pt x="212" y="302"/>
                  </a:lnTo>
                  <a:lnTo>
                    <a:pt x="211" y="302"/>
                  </a:lnTo>
                  <a:lnTo>
                    <a:pt x="211" y="301"/>
                  </a:lnTo>
                  <a:lnTo>
                    <a:pt x="211" y="301"/>
                  </a:lnTo>
                  <a:lnTo>
                    <a:pt x="210" y="300"/>
                  </a:lnTo>
                  <a:lnTo>
                    <a:pt x="210" y="300"/>
                  </a:lnTo>
                  <a:lnTo>
                    <a:pt x="210" y="300"/>
                  </a:lnTo>
                  <a:lnTo>
                    <a:pt x="209" y="299"/>
                  </a:lnTo>
                  <a:lnTo>
                    <a:pt x="209" y="299"/>
                  </a:lnTo>
                  <a:lnTo>
                    <a:pt x="209" y="298"/>
                  </a:lnTo>
                  <a:lnTo>
                    <a:pt x="209" y="298"/>
                  </a:lnTo>
                  <a:lnTo>
                    <a:pt x="208" y="298"/>
                  </a:lnTo>
                  <a:lnTo>
                    <a:pt x="208" y="297"/>
                  </a:lnTo>
                  <a:lnTo>
                    <a:pt x="208" y="297"/>
                  </a:lnTo>
                  <a:lnTo>
                    <a:pt x="207" y="296"/>
                  </a:lnTo>
                  <a:lnTo>
                    <a:pt x="207" y="296"/>
                  </a:lnTo>
                  <a:lnTo>
                    <a:pt x="207" y="296"/>
                  </a:lnTo>
                  <a:lnTo>
                    <a:pt x="207" y="295"/>
                  </a:lnTo>
                  <a:lnTo>
                    <a:pt x="206" y="295"/>
                  </a:lnTo>
                  <a:lnTo>
                    <a:pt x="206" y="294"/>
                  </a:lnTo>
                  <a:lnTo>
                    <a:pt x="206" y="294"/>
                  </a:lnTo>
                  <a:lnTo>
                    <a:pt x="197" y="300"/>
                  </a:lnTo>
                  <a:close/>
                  <a:moveTo>
                    <a:pt x="220" y="324"/>
                  </a:moveTo>
                  <a:lnTo>
                    <a:pt x="220" y="324"/>
                  </a:lnTo>
                  <a:lnTo>
                    <a:pt x="220" y="325"/>
                  </a:lnTo>
                  <a:lnTo>
                    <a:pt x="221" y="325"/>
                  </a:lnTo>
                  <a:lnTo>
                    <a:pt x="221" y="325"/>
                  </a:lnTo>
                  <a:lnTo>
                    <a:pt x="221" y="326"/>
                  </a:lnTo>
                  <a:lnTo>
                    <a:pt x="222" y="326"/>
                  </a:lnTo>
                  <a:lnTo>
                    <a:pt x="222" y="326"/>
                  </a:lnTo>
                  <a:lnTo>
                    <a:pt x="223" y="327"/>
                  </a:lnTo>
                  <a:lnTo>
                    <a:pt x="223" y="327"/>
                  </a:lnTo>
                  <a:lnTo>
                    <a:pt x="224" y="327"/>
                  </a:lnTo>
                  <a:lnTo>
                    <a:pt x="224" y="328"/>
                  </a:lnTo>
                  <a:lnTo>
                    <a:pt x="225" y="328"/>
                  </a:lnTo>
                  <a:lnTo>
                    <a:pt x="225" y="328"/>
                  </a:lnTo>
                  <a:lnTo>
                    <a:pt x="226" y="328"/>
                  </a:lnTo>
                  <a:lnTo>
                    <a:pt x="226" y="329"/>
                  </a:lnTo>
                  <a:lnTo>
                    <a:pt x="227" y="329"/>
                  </a:lnTo>
                  <a:lnTo>
                    <a:pt x="227" y="329"/>
                  </a:lnTo>
                  <a:lnTo>
                    <a:pt x="228" y="330"/>
                  </a:lnTo>
                  <a:lnTo>
                    <a:pt x="228" y="330"/>
                  </a:lnTo>
                  <a:lnTo>
                    <a:pt x="228" y="330"/>
                  </a:lnTo>
                  <a:lnTo>
                    <a:pt x="229" y="330"/>
                  </a:lnTo>
                  <a:lnTo>
                    <a:pt x="229" y="331"/>
                  </a:lnTo>
                  <a:lnTo>
                    <a:pt x="235" y="321"/>
                  </a:lnTo>
                  <a:lnTo>
                    <a:pt x="234" y="321"/>
                  </a:lnTo>
                  <a:lnTo>
                    <a:pt x="234" y="321"/>
                  </a:lnTo>
                  <a:lnTo>
                    <a:pt x="233" y="321"/>
                  </a:lnTo>
                  <a:lnTo>
                    <a:pt x="233" y="320"/>
                  </a:lnTo>
                  <a:lnTo>
                    <a:pt x="233" y="320"/>
                  </a:lnTo>
                  <a:lnTo>
                    <a:pt x="232" y="320"/>
                  </a:lnTo>
                  <a:lnTo>
                    <a:pt x="232" y="320"/>
                  </a:lnTo>
                  <a:lnTo>
                    <a:pt x="231" y="319"/>
                  </a:lnTo>
                  <a:lnTo>
                    <a:pt x="231" y="319"/>
                  </a:lnTo>
                  <a:lnTo>
                    <a:pt x="230" y="319"/>
                  </a:lnTo>
                  <a:lnTo>
                    <a:pt x="230" y="319"/>
                  </a:lnTo>
                  <a:lnTo>
                    <a:pt x="230" y="318"/>
                  </a:lnTo>
                  <a:lnTo>
                    <a:pt x="229" y="318"/>
                  </a:lnTo>
                  <a:lnTo>
                    <a:pt x="229" y="318"/>
                  </a:lnTo>
                  <a:lnTo>
                    <a:pt x="228" y="318"/>
                  </a:lnTo>
                  <a:lnTo>
                    <a:pt x="228" y="317"/>
                  </a:lnTo>
                  <a:lnTo>
                    <a:pt x="228" y="317"/>
                  </a:lnTo>
                  <a:lnTo>
                    <a:pt x="227" y="317"/>
                  </a:lnTo>
                  <a:lnTo>
                    <a:pt x="227" y="316"/>
                  </a:lnTo>
                  <a:lnTo>
                    <a:pt x="226" y="316"/>
                  </a:lnTo>
                  <a:lnTo>
                    <a:pt x="226" y="316"/>
                  </a:lnTo>
                  <a:lnTo>
                    <a:pt x="220" y="324"/>
                  </a:lnTo>
                  <a:close/>
                  <a:moveTo>
                    <a:pt x="250" y="339"/>
                  </a:moveTo>
                  <a:lnTo>
                    <a:pt x="250" y="339"/>
                  </a:lnTo>
                  <a:lnTo>
                    <a:pt x="250" y="339"/>
                  </a:lnTo>
                  <a:lnTo>
                    <a:pt x="251" y="339"/>
                  </a:lnTo>
                  <a:lnTo>
                    <a:pt x="251" y="340"/>
                  </a:lnTo>
                  <a:lnTo>
                    <a:pt x="252" y="340"/>
                  </a:lnTo>
                  <a:lnTo>
                    <a:pt x="252" y="340"/>
                  </a:lnTo>
                  <a:lnTo>
                    <a:pt x="253" y="340"/>
                  </a:lnTo>
                  <a:lnTo>
                    <a:pt x="253" y="340"/>
                  </a:lnTo>
                  <a:lnTo>
                    <a:pt x="254" y="340"/>
                  </a:lnTo>
                  <a:lnTo>
                    <a:pt x="255" y="340"/>
                  </a:lnTo>
                  <a:lnTo>
                    <a:pt x="255" y="341"/>
                  </a:lnTo>
                  <a:lnTo>
                    <a:pt x="256" y="341"/>
                  </a:lnTo>
                  <a:lnTo>
                    <a:pt x="256" y="341"/>
                  </a:lnTo>
                  <a:lnTo>
                    <a:pt x="257" y="341"/>
                  </a:lnTo>
                  <a:lnTo>
                    <a:pt x="257" y="341"/>
                  </a:lnTo>
                  <a:lnTo>
                    <a:pt x="258" y="341"/>
                  </a:lnTo>
                  <a:lnTo>
                    <a:pt x="259" y="341"/>
                  </a:lnTo>
                  <a:lnTo>
                    <a:pt x="259" y="341"/>
                  </a:lnTo>
                  <a:lnTo>
                    <a:pt x="260" y="341"/>
                  </a:lnTo>
                  <a:lnTo>
                    <a:pt x="260" y="341"/>
                  </a:lnTo>
                  <a:lnTo>
                    <a:pt x="261" y="342"/>
                  </a:lnTo>
                  <a:lnTo>
                    <a:pt x="261" y="342"/>
                  </a:lnTo>
                  <a:lnTo>
                    <a:pt x="263" y="331"/>
                  </a:lnTo>
                  <a:lnTo>
                    <a:pt x="262" y="331"/>
                  </a:lnTo>
                  <a:lnTo>
                    <a:pt x="262" y="331"/>
                  </a:lnTo>
                  <a:lnTo>
                    <a:pt x="261" y="331"/>
                  </a:lnTo>
                  <a:lnTo>
                    <a:pt x="261" y="331"/>
                  </a:lnTo>
                  <a:lnTo>
                    <a:pt x="260" y="331"/>
                  </a:lnTo>
                  <a:lnTo>
                    <a:pt x="260" y="331"/>
                  </a:lnTo>
                  <a:lnTo>
                    <a:pt x="259" y="331"/>
                  </a:lnTo>
                  <a:lnTo>
                    <a:pt x="259" y="330"/>
                  </a:lnTo>
                  <a:lnTo>
                    <a:pt x="258" y="330"/>
                  </a:lnTo>
                  <a:lnTo>
                    <a:pt x="258" y="330"/>
                  </a:lnTo>
                  <a:lnTo>
                    <a:pt x="257" y="330"/>
                  </a:lnTo>
                  <a:lnTo>
                    <a:pt x="257" y="330"/>
                  </a:lnTo>
                  <a:lnTo>
                    <a:pt x="256" y="330"/>
                  </a:lnTo>
                  <a:lnTo>
                    <a:pt x="256" y="330"/>
                  </a:lnTo>
                  <a:lnTo>
                    <a:pt x="255" y="330"/>
                  </a:lnTo>
                  <a:lnTo>
                    <a:pt x="255" y="330"/>
                  </a:lnTo>
                  <a:lnTo>
                    <a:pt x="254" y="329"/>
                  </a:lnTo>
                  <a:lnTo>
                    <a:pt x="254" y="329"/>
                  </a:lnTo>
                  <a:lnTo>
                    <a:pt x="253" y="329"/>
                  </a:lnTo>
                  <a:lnTo>
                    <a:pt x="253" y="329"/>
                  </a:lnTo>
                  <a:lnTo>
                    <a:pt x="253" y="329"/>
                  </a:lnTo>
                  <a:lnTo>
                    <a:pt x="250" y="339"/>
                  </a:lnTo>
                  <a:close/>
                  <a:moveTo>
                    <a:pt x="283" y="342"/>
                  </a:moveTo>
                  <a:lnTo>
                    <a:pt x="283" y="342"/>
                  </a:lnTo>
                  <a:lnTo>
                    <a:pt x="284" y="342"/>
                  </a:lnTo>
                  <a:lnTo>
                    <a:pt x="284" y="342"/>
                  </a:lnTo>
                  <a:lnTo>
                    <a:pt x="285" y="342"/>
                  </a:lnTo>
                  <a:lnTo>
                    <a:pt x="285" y="342"/>
                  </a:lnTo>
                  <a:lnTo>
                    <a:pt x="286" y="342"/>
                  </a:lnTo>
                  <a:lnTo>
                    <a:pt x="287" y="342"/>
                  </a:lnTo>
                  <a:lnTo>
                    <a:pt x="287" y="342"/>
                  </a:lnTo>
                  <a:lnTo>
                    <a:pt x="288" y="342"/>
                  </a:lnTo>
                  <a:lnTo>
                    <a:pt x="288" y="342"/>
                  </a:lnTo>
                  <a:lnTo>
                    <a:pt x="289" y="342"/>
                  </a:lnTo>
                  <a:lnTo>
                    <a:pt x="289" y="341"/>
                  </a:lnTo>
                  <a:lnTo>
                    <a:pt x="290" y="341"/>
                  </a:lnTo>
                  <a:lnTo>
                    <a:pt x="291" y="341"/>
                  </a:lnTo>
                  <a:lnTo>
                    <a:pt x="291" y="341"/>
                  </a:lnTo>
                  <a:lnTo>
                    <a:pt x="292" y="341"/>
                  </a:lnTo>
                  <a:lnTo>
                    <a:pt x="292" y="341"/>
                  </a:lnTo>
                  <a:lnTo>
                    <a:pt x="293" y="341"/>
                  </a:lnTo>
                  <a:lnTo>
                    <a:pt x="293" y="341"/>
                  </a:lnTo>
                  <a:lnTo>
                    <a:pt x="294" y="341"/>
                  </a:lnTo>
                  <a:lnTo>
                    <a:pt x="295" y="341"/>
                  </a:lnTo>
                  <a:lnTo>
                    <a:pt x="295" y="341"/>
                  </a:lnTo>
                  <a:lnTo>
                    <a:pt x="292" y="330"/>
                  </a:lnTo>
                  <a:lnTo>
                    <a:pt x="292" y="330"/>
                  </a:lnTo>
                  <a:lnTo>
                    <a:pt x="292" y="330"/>
                  </a:lnTo>
                  <a:lnTo>
                    <a:pt x="291" y="330"/>
                  </a:lnTo>
                  <a:lnTo>
                    <a:pt x="291" y="330"/>
                  </a:lnTo>
                  <a:lnTo>
                    <a:pt x="290" y="331"/>
                  </a:lnTo>
                  <a:lnTo>
                    <a:pt x="290" y="331"/>
                  </a:lnTo>
                  <a:lnTo>
                    <a:pt x="289" y="331"/>
                  </a:lnTo>
                  <a:lnTo>
                    <a:pt x="289" y="331"/>
                  </a:lnTo>
                  <a:lnTo>
                    <a:pt x="288" y="331"/>
                  </a:lnTo>
                  <a:lnTo>
                    <a:pt x="288" y="331"/>
                  </a:lnTo>
                  <a:lnTo>
                    <a:pt x="287" y="331"/>
                  </a:lnTo>
                  <a:lnTo>
                    <a:pt x="287" y="331"/>
                  </a:lnTo>
                  <a:lnTo>
                    <a:pt x="286" y="331"/>
                  </a:lnTo>
                  <a:lnTo>
                    <a:pt x="286" y="331"/>
                  </a:lnTo>
                  <a:lnTo>
                    <a:pt x="285" y="331"/>
                  </a:lnTo>
                  <a:lnTo>
                    <a:pt x="285" y="331"/>
                  </a:lnTo>
                  <a:lnTo>
                    <a:pt x="284" y="332"/>
                  </a:lnTo>
                  <a:lnTo>
                    <a:pt x="284" y="332"/>
                  </a:lnTo>
                  <a:lnTo>
                    <a:pt x="283" y="332"/>
                  </a:lnTo>
                  <a:lnTo>
                    <a:pt x="283" y="332"/>
                  </a:lnTo>
                  <a:lnTo>
                    <a:pt x="282" y="332"/>
                  </a:lnTo>
                  <a:lnTo>
                    <a:pt x="283" y="342"/>
                  </a:lnTo>
                  <a:close/>
                  <a:moveTo>
                    <a:pt x="316" y="333"/>
                  </a:moveTo>
                  <a:lnTo>
                    <a:pt x="316" y="333"/>
                  </a:lnTo>
                  <a:lnTo>
                    <a:pt x="316" y="333"/>
                  </a:lnTo>
                  <a:lnTo>
                    <a:pt x="316" y="333"/>
                  </a:lnTo>
                  <a:lnTo>
                    <a:pt x="317" y="333"/>
                  </a:lnTo>
                  <a:lnTo>
                    <a:pt x="317" y="332"/>
                  </a:lnTo>
                  <a:lnTo>
                    <a:pt x="318" y="332"/>
                  </a:lnTo>
                  <a:lnTo>
                    <a:pt x="318" y="332"/>
                  </a:lnTo>
                  <a:lnTo>
                    <a:pt x="319" y="332"/>
                  </a:lnTo>
                  <a:lnTo>
                    <a:pt x="319" y="331"/>
                  </a:lnTo>
                  <a:lnTo>
                    <a:pt x="320" y="331"/>
                  </a:lnTo>
                  <a:lnTo>
                    <a:pt x="320" y="331"/>
                  </a:lnTo>
                  <a:lnTo>
                    <a:pt x="321" y="330"/>
                  </a:lnTo>
                  <a:lnTo>
                    <a:pt x="321" y="330"/>
                  </a:lnTo>
                  <a:lnTo>
                    <a:pt x="322" y="330"/>
                  </a:lnTo>
                  <a:lnTo>
                    <a:pt x="322" y="330"/>
                  </a:lnTo>
                  <a:lnTo>
                    <a:pt x="323" y="329"/>
                  </a:lnTo>
                  <a:lnTo>
                    <a:pt x="323" y="329"/>
                  </a:lnTo>
                  <a:lnTo>
                    <a:pt x="324" y="329"/>
                  </a:lnTo>
                  <a:lnTo>
                    <a:pt x="324" y="328"/>
                  </a:lnTo>
                  <a:lnTo>
                    <a:pt x="325" y="328"/>
                  </a:lnTo>
                  <a:lnTo>
                    <a:pt x="325" y="328"/>
                  </a:lnTo>
                  <a:lnTo>
                    <a:pt x="325" y="328"/>
                  </a:lnTo>
                  <a:lnTo>
                    <a:pt x="320" y="319"/>
                  </a:lnTo>
                  <a:lnTo>
                    <a:pt x="319" y="319"/>
                  </a:lnTo>
                  <a:lnTo>
                    <a:pt x="319" y="319"/>
                  </a:lnTo>
                  <a:lnTo>
                    <a:pt x="318" y="319"/>
                  </a:lnTo>
                  <a:lnTo>
                    <a:pt x="318" y="320"/>
                  </a:lnTo>
                  <a:lnTo>
                    <a:pt x="318" y="320"/>
                  </a:lnTo>
                  <a:lnTo>
                    <a:pt x="317" y="320"/>
                  </a:lnTo>
                  <a:lnTo>
                    <a:pt x="317" y="320"/>
                  </a:lnTo>
                  <a:lnTo>
                    <a:pt x="316" y="321"/>
                  </a:lnTo>
                  <a:lnTo>
                    <a:pt x="316" y="321"/>
                  </a:lnTo>
                  <a:lnTo>
                    <a:pt x="315" y="321"/>
                  </a:lnTo>
                  <a:lnTo>
                    <a:pt x="315" y="321"/>
                  </a:lnTo>
                  <a:lnTo>
                    <a:pt x="315" y="322"/>
                  </a:lnTo>
                  <a:lnTo>
                    <a:pt x="314" y="322"/>
                  </a:lnTo>
                  <a:lnTo>
                    <a:pt x="314" y="322"/>
                  </a:lnTo>
                  <a:lnTo>
                    <a:pt x="313" y="322"/>
                  </a:lnTo>
                  <a:lnTo>
                    <a:pt x="313" y="323"/>
                  </a:lnTo>
                  <a:lnTo>
                    <a:pt x="312" y="323"/>
                  </a:lnTo>
                  <a:lnTo>
                    <a:pt x="312" y="323"/>
                  </a:lnTo>
                  <a:lnTo>
                    <a:pt x="312" y="323"/>
                  </a:lnTo>
                  <a:lnTo>
                    <a:pt x="311" y="324"/>
                  </a:lnTo>
                  <a:lnTo>
                    <a:pt x="311" y="324"/>
                  </a:lnTo>
                  <a:lnTo>
                    <a:pt x="316" y="333"/>
                  </a:lnTo>
                  <a:close/>
                  <a:moveTo>
                    <a:pt x="343" y="313"/>
                  </a:moveTo>
                  <a:lnTo>
                    <a:pt x="343" y="313"/>
                  </a:lnTo>
                  <a:lnTo>
                    <a:pt x="343" y="313"/>
                  </a:lnTo>
                  <a:lnTo>
                    <a:pt x="343" y="312"/>
                  </a:lnTo>
                  <a:lnTo>
                    <a:pt x="343" y="312"/>
                  </a:lnTo>
                  <a:lnTo>
                    <a:pt x="344" y="312"/>
                  </a:lnTo>
                  <a:lnTo>
                    <a:pt x="344" y="311"/>
                  </a:lnTo>
                  <a:lnTo>
                    <a:pt x="345" y="311"/>
                  </a:lnTo>
                  <a:lnTo>
                    <a:pt x="345" y="310"/>
                  </a:lnTo>
                  <a:lnTo>
                    <a:pt x="345" y="310"/>
                  </a:lnTo>
                  <a:lnTo>
                    <a:pt x="346" y="310"/>
                  </a:lnTo>
                  <a:lnTo>
                    <a:pt x="346" y="309"/>
                  </a:lnTo>
                  <a:lnTo>
                    <a:pt x="346" y="309"/>
                  </a:lnTo>
                  <a:lnTo>
                    <a:pt x="347" y="308"/>
                  </a:lnTo>
                  <a:lnTo>
                    <a:pt x="347" y="308"/>
                  </a:lnTo>
                  <a:lnTo>
                    <a:pt x="347" y="307"/>
                  </a:lnTo>
                  <a:lnTo>
                    <a:pt x="348" y="307"/>
                  </a:lnTo>
                  <a:lnTo>
                    <a:pt x="348" y="306"/>
                  </a:lnTo>
                  <a:lnTo>
                    <a:pt x="348" y="306"/>
                  </a:lnTo>
                  <a:lnTo>
                    <a:pt x="349" y="306"/>
                  </a:lnTo>
                  <a:lnTo>
                    <a:pt x="349" y="305"/>
                  </a:lnTo>
                  <a:lnTo>
                    <a:pt x="349" y="305"/>
                  </a:lnTo>
                  <a:lnTo>
                    <a:pt x="350" y="304"/>
                  </a:lnTo>
                  <a:lnTo>
                    <a:pt x="341" y="298"/>
                  </a:lnTo>
                  <a:lnTo>
                    <a:pt x="341" y="298"/>
                  </a:lnTo>
                  <a:lnTo>
                    <a:pt x="341" y="299"/>
                  </a:lnTo>
                  <a:lnTo>
                    <a:pt x="340" y="299"/>
                  </a:lnTo>
                  <a:lnTo>
                    <a:pt x="340" y="300"/>
                  </a:lnTo>
                  <a:lnTo>
                    <a:pt x="340" y="300"/>
                  </a:lnTo>
                  <a:lnTo>
                    <a:pt x="339" y="300"/>
                  </a:lnTo>
                  <a:lnTo>
                    <a:pt x="339" y="301"/>
                  </a:lnTo>
                  <a:lnTo>
                    <a:pt x="339" y="301"/>
                  </a:lnTo>
                  <a:lnTo>
                    <a:pt x="338" y="302"/>
                  </a:lnTo>
                  <a:lnTo>
                    <a:pt x="338" y="302"/>
                  </a:lnTo>
                  <a:lnTo>
                    <a:pt x="338" y="302"/>
                  </a:lnTo>
                  <a:lnTo>
                    <a:pt x="337" y="303"/>
                  </a:lnTo>
                  <a:lnTo>
                    <a:pt x="337" y="303"/>
                  </a:lnTo>
                  <a:lnTo>
                    <a:pt x="337" y="303"/>
                  </a:lnTo>
                  <a:lnTo>
                    <a:pt x="337" y="304"/>
                  </a:lnTo>
                  <a:lnTo>
                    <a:pt x="336" y="304"/>
                  </a:lnTo>
                  <a:lnTo>
                    <a:pt x="336" y="305"/>
                  </a:lnTo>
                  <a:lnTo>
                    <a:pt x="336" y="305"/>
                  </a:lnTo>
                  <a:lnTo>
                    <a:pt x="335" y="305"/>
                  </a:lnTo>
                  <a:lnTo>
                    <a:pt x="335" y="306"/>
                  </a:lnTo>
                  <a:lnTo>
                    <a:pt x="335" y="306"/>
                  </a:lnTo>
                  <a:lnTo>
                    <a:pt x="343" y="313"/>
                  </a:lnTo>
                  <a:close/>
                  <a:moveTo>
                    <a:pt x="360" y="285"/>
                  </a:moveTo>
                  <a:lnTo>
                    <a:pt x="360" y="285"/>
                  </a:lnTo>
                  <a:lnTo>
                    <a:pt x="361" y="284"/>
                  </a:lnTo>
                  <a:lnTo>
                    <a:pt x="361" y="284"/>
                  </a:lnTo>
                  <a:lnTo>
                    <a:pt x="361" y="283"/>
                  </a:lnTo>
                  <a:lnTo>
                    <a:pt x="361" y="283"/>
                  </a:lnTo>
                  <a:lnTo>
                    <a:pt x="361" y="282"/>
                  </a:lnTo>
                  <a:lnTo>
                    <a:pt x="362" y="282"/>
                  </a:lnTo>
                  <a:lnTo>
                    <a:pt x="362" y="281"/>
                  </a:lnTo>
                  <a:lnTo>
                    <a:pt x="362" y="281"/>
                  </a:lnTo>
                  <a:lnTo>
                    <a:pt x="362" y="280"/>
                  </a:lnTo>
                  <a:lnTo>
                    <a:pt x="362" y="279"/>
                  </a:lnTo>
                  <a:lnTo>
                    <a:pt x="363" y="279"/>
                  </a:lnTo>
                  <a:lnTo>
                    <a:pt x="363" y="278"/>
                  </a:lnTo>
                  <a:lnTo>
                    <a:pt x="363" y="278"/>
                  </a:lnTo>
                  <a:lnTo>
                    <a:pt x="363" y="277"/>
                  </a:lnTo>
                  <a:lnTo>
                    <a:pt x="363" y="277"/>
                  </a:lnTo>
                  <a:lnTo>
                    <a:pt x="363" y="276"/>
                  </a:lnTo>
                  <a:lnTo>
                    <a:pt x="364" y="276"/>
                  </a:lnTo>
                  <a:lnTo>
                    <a:pt x="364" y="275"/>
                  </a:lnTo>
                  <a:lnTo>
                    <a:pt x="364" y="275"/>
                  </a:lnTo>
                  <a:lnTo>
                    <a:pt x="364" y="274"/>
                  </a:lnTo>
                  <a:lnTo>
                    <a:pt x="364" y="274"/>
                  </a:lnTo>
                  <a:lnTo>
                    <a:pt x="354" y="271"/>
                  </a:lnTo>
                  <a:lnTo>
                    <a:pt x="354" y="271"/>
                  </a:lnTo>
                  <a:lnTo>
                    <a:pt x="354" y="272"/>
                  </a:lnTo>
                  <a:lnTo>
                    <a:pt x="353" y="272"/>
                  </a:lnTo>
                  <a:lnTo>
                    <a:pt x="353" y="273"/>
                  </a:lnTo>
                  <a:lnTo>
                    <a:pt x="353" y="273"/>
                  </a:lnTo>
                  <a:lnTo>
                    <a:pt x="353" y="274"/>
                  </a:lnTo>
                  <a:lnTo>
                    <a:pt x="353" y="274"/>
                  </a:lnTo>
                  <a:lnTo>
                    <a:pt x="353" y="275"/>
                  </a:lnTo>
                  <a:lnTo>
                    <a:pt x="353" y="275"/>
                  </a:lnTo>
                  <a:lnTo>
                    <a:pt x="352" y="276"/>
                  </a:lnTo>
                  <a:lnTo>
                    <a:pt x="352" y="276"/>
                  </a:lnTo>
                  <a:lnTo>
                    <a:pt x="352" y="277"/>
                  </a:lnTo>
                  <a:lnTo>
                    <a:pt x="352" y="277"/>
                  </a:lnTo>
                  <a:lnTo>
                    <a:pt x="352" y="278"/>
                  </a:lnTo>
                  <a:lnTo>
                    <a:pt x="352" y="278"/>
                  </a:lnTo>
                  <a:lnTo>
                    <a:pt x="351" y="278"/>
                  </a:lnTo>
                  <a:lnTo>
                    <a:pt x="351" y="279"/>
                  </a:lnTo>
                  <a:lnTo>
                    <a:pt x="351" y="279"/>
                  </a:lnTo>
                  <a:lnTo>
                    <a:pt x="351" y="280"/>
                  </a:lnTo>
                  <a:lnTo>
                    <a:pt x="351" y="280"/>
                  </a:lnTo>
                  <a:lnTo>
                    <a:pt x="351" y="281"/>
                  </a:lnTo>
                  <a:lnTo>
                    <a:pt x="360" y="285"/>
                  </a:lnTo>
                  <a:close/>
                  <a:moveTo>
                    <a:pt x="367" y="252"/>
                  </a:moveTo>
                  <a:lnTo>
                    <a:pt x="367" y="252"/>
                  </a:lnTo>
                  <a:lnTo>
                    <a:pt x="367" y="252"/>
                  </a:lnTo>
                  <a:lnTo>
                    <a:pt x="367" y="251"/>
                  </a:lnTo>
                  <a:lnTo>
                    <a:pt x="367" y="250"/>
                  </a:lnTo>
                  <a:lnTo>
                    <a:pt x="367" y="250"/>
                  </a:lnTo>
                  <a:lnTo>
                    <a:pt x="367" y="249"/>
                  </a:lnTo>
                  <a:lnTo>
                    <a:pt x="367" y="249"/>
                  </a:lnTo>
                  <a:lnTo>
                    <a:pt x="367" y="248"/>
                  </a:lnTo>
                  <a:lnTo>
                    <a:pt x="367" y="247"/>
                  </a:lnTo>
                  <a:lnTo>
                    <a:pt x="367" y="247"/>
                  </a:lnTo>
                  <a:lnTo>
                    <a:pt x="367" y="246"/>
                  </a:lnTo>
                  <a:lnTo>
                    <a:pt x="367" y="246"/>
                  </a:lnTo>
                  <a:lnTo>
                    <a:pt x="367" y="245"/>
                  </a:lnTo>
                  <a:lnTo>
                    <a:pt x="367" y="245"/>
                  </a:lnTo>
                  <a:lnTo>
                    <a:pt x="367" y="244"/>
                  </a:lnTo>
                  <a:lnTo>
                    <a:pt x="367" y="243"/>
                  </a:lnTo>
                  <a:lnTo>
                    <a:pt x="367" y="243"/>
                  </a:lnTo>
                  <a:lnTo>
                    <a:pt x="367" y="242"/>
                  </a:lnTo>
                  <a:lnTo>
                    <a:pt x="367" y="242"/>
                  </a:lnTo>
                  <a:lnTo>
                    <a:pt x="367" y="241"/>
                  </a:lnTo>
                  <a:lnTo>
                    <a:pt x="366" y="241"/>
                  </a:lnTo>
                  <a:lnTo>
                    <a:pt x="356" y="242"/>
                  </a:lnTo>
                  <a:lnTo>
                    <a:pt x="356" y="242"/>
                  </a:lnTo>
                  <a:lnTo>
                    <a:pt x="356" y="243"/>
                  </a:lnTo>
                  <a:lnTo>
                    <a:pt x="356" y="243"/>
                  </a:lnTo>
                  <a:lnTo>
                    <a:pt x="356" y="244"/>
                  </a:lnTo>
                  <a:lnTo>
                    <a:pt x="356" y="244"/>
                  </a:lnTo>
                  <a:lnTo>
                    <a:pt x="356" y="245"/>
                  </a:lnTo>
                  <a:lnTo>
                    <a:pt x="356" y="245"/>
                  </a:lnTo>
                  <a:lnTo>
                    <a:pt x="356" y="246"/>
                  </a:lnTo>
                  <a:lnTo>
                    <a:pt x="356" y="246"/>
                  </a:lnTo>
                  <a:lnTo>
                    <a:pt x="356" y="247"/>
                  </a:lnTo>
                  <a:lnTo>
                    <a:pt x="356" y="247"/>
                  </a:lnTo>
                  <a:lnTo>
                    <a:pt x="356" y="248"/>
                  </a:lnTo>
                  <a:lnTo>
                    <a:pt x="356" y="248"/>
                  </a:lnTo>
                  <a:lnTo>
                    <a:pt x="356" y="249"/>
                  </a:lnTo>
                  <a:lnTo>
                    <a:pt x="356" y="249"/>
                  </a:lnTo>
                  <a:lnTo>
                    <a:pt x="356" y="250"/>
                  </a:lnTo>
                  <a:lnTo>
                    <a:pt x="356" y="250"/>
                  </a:lnTo>
                  <a:lnTo>
                    <a:pt x="356" y="251"/>
                  </a:lnTo>
                  <a:lnTo>
                    <a:pt x="356" y="252"/>
                  </a:lnTo>
                  <a:lnTo>
                    <a:pt x="356" y="252"/>
                  </a:lnTo>
                  <a:lnTo>
                    <a:pt x="367" y="252"/>
                  </a:lnTo>
                  <a:close/>
                  <a:moveTo>
                    <a:pt x="361" y="219"/>
                  </a:moveTo>
                  <a:lnTo>
                    <a:pt x="361" y="219"/>
                  </a:lnTo>
                  <a:lnTo>
                    <a:pt x="361" y="218"/>
                  </a:lnTo>
                  <a:lnTo>
                    <a:pt x="361" y="218"/>
                  </a:lnTo>
                  <a:lnTo>
                    <a:pt x="361" y="217"/>
                  </a:lnTo>
                  <a:lnTo>
                    <a:pt x="361" y="217"/>
                  </a:lnTo>
                  <a:lnTo>
                    <a:pt x="360" y="216"/>
                  </a:lnTo>
                  <a:lnTo>
                    <a:pt x="360" y="216"/>
                  </a:lnTo>
                  <a:lnTo>
                    <a:pt x="360" y="215"/>
                  </a:lnTo>
                  <a:lnTo>
                    <a:pt x="360" y="215"/>
                  </a:lnTo>
                  <a:lnTo>
                    <a:pt x="360" y="214"/>
                  </a:lnTo>
                  <a:lnTo>
                    <a:pt x="359" y="214"/>
                  </a:lnTo>
                  <a:lnTo>
                    <a:pt x="359" y="213"/>
                  </a:lnTo>
                  <a:lnTo>
                    <a:pt x="359" y="213"/>
                  </a:lnTo>
                  <a:lnTo>
                    <a:pt x="359" y="212"/>
                  </a:lnTo>
                  <a:lnTo>
                    <a:pt x="358" y="211"/>
                  </a:lnTo>
                  <a:lnTo>
                    <a:pt x="358" y="211"/>
                  </a:lnTo>
                  <a:lnTo>
                    <a:pt x="358" y="210"/>
                  </a:lnTo>
                  <a:lnTo>
                    <a:pt x="358" y="210"/>
                  </a:lnTo>
                  <a:lnTo>
                    <a:pt x="357" y="209"/>
                  </a:lnTo>
                  <a:lnTo>
                    <a:pt x="357" y="209"/>
                  </a:lnTo>
                  <a:lnTo>
                    <a:pt x="357" y="208"/>
                  </a:lnTo>
                  <a:lnTo>
                    <a:pt x="357" y="208"/>
                  </a:lnTo>
                  <a:lnTo>
                    <a:pt x="347" y="213"/>
                  </a:lnTo>
                  <a:lnTo>
                    <a:pt x="347" y="213"/>
                  </a:lnTo>
                  <a:lnTo>
                    <a:pt x="348" y="214"/>
                  </a:lnTo>
                  <a:lnTo>
                    <a:pt x="348" y="214"/>
                  </a:lnTo>
                  <a:lnTo>
                    <a:pt x="348" y="215"/>
                  </a:lnTo>
                  <a:lnTo>
                    <a:pt x="348" y="215"/>
                  </a:lnTo>
                  <a:lnTo>
                    <a:pt x="349" y="216"/>
                  </a:lnTo>
                  <a:lnTo>
                    <a:pt x="349" y="216"/>
                  </a:lnTo>
                  <a:lnTo>
                    <a:pt x="349" y="216"/>
                  </a:lnTo>
                  <a:lnTo>
                    <a:pt x="349" y="217"/>
                  </a:lnTo>
                  <a:lnTo>
                    <a:pt x="349" y="217"/>
                  </a:lnTo>
                  <a:lnTo>
                    <a:pt x="350" y="218"/>
                  </a:lnTo>
                  <a:lnTo>
                    <a:pt x="350" y="218"/>
                  </a:lnTo>
                  <a:lnTo>
                    <a:pt x="350" y="219"/>
                  </a:lnTo>
                  <a:lnTo>
                    <a:pt x="350" y="219"/>
                  </a:lnTo>
                  <a:lnTo>
                    <a:pt x="350" y="220"/>
                  </a:lnTo>
                  <a:lnTo>
                    <a:pt x="351" y="220"/>
                  </a:lnTo>
                  <a:lnTo>
                    <a:pt x="351" y="221"/>
                  </a:lnTo>
                  <a:lnTo>
                    <a:pt x="351" y="221"/>
                  </a:lnTo>
                  <a:lnTo>
                    <a:pt x="351" y="221"/>
                  </a:lnTo>
                  <a:lnTo>
                    <a:pt x="351" y="222"/>
                  </a:lnTo>
                  <a:lnTo>
                    <a:pt x="351" y="222"/>
                  </a:lnTo>
                  <a:lnTo>
                    <a:pt x="361" y="219"/>
                  </a:lnTo>
                  <a:close/>
                  <a:moveTo>
                    <a:pt x="344" y="190"/>
                  </a:moveTo>
                  <a:lnTo>
                    <a:pt x="344" y="190"/>
                  </a:lnTo>
                  <a:lnTo>
                    <a:pt x="344" y="190"/>
                  </a:lnTo>
                  <a:lnTo>
                    <a:pt x="344" y="189"/>
                  </a:lnTo>
                  <a:lnTo>
                    <a:pt x="343" y="189"/>
                  </a:lnTo>
                  <a:lnTo>
                    <a:pt x="343" y="188"/>
                  </a:lnTo>
                  <a:lnTo>
                    <a:pt x="343" y="188"/>
                  </a:lnTo>
                  <a:lnTo>
                    <a:pt x="342" y="188"/>
                  </a:lnTo>
                  <a:lnTo>
                    <a:pt x="342" y="187"/>
                  </a:lnTo>
                  <a:lnTo>
                    <a:pt x="342" y="187"/>
                  </a:lnTo>
                  <a:lnTo>
                    <a:pt x="341" y="186"/>
                  </a:lnTo>
                  <a:lnTo>
                    <a:pt x="341" y="186"/>
                  </a:lnTo>
                  <a:lnTo>
                    <a:pt x="340" y="186"/>
                  </a:lnTo>
                  <a:lnTo>
                    <a:pt x="340" y="185"/>
                  </a:lnTo>
                  <a:lnTo>
                    <a:pt x="340" y="185"/>
                  </a:lnTo>
                  <a:lnTo>
                    <a:pt x="339" y="184"/>
                  </a:lnTo>
                  <a:lnTo>
                    <a:pt x="339" y="184"/>
                  </a:lnTo>
                  <a:lnTo>
                    <a:pt x="338" y="184"/>
                  </a:lnTo>
                  <a:lnTo>
                    <a:pt x="338" y="183"/>
                  </a:lnTo>
                  <a:lnTo>
                    <a:pt x="338" y="183"/>
                  </a:lnTo>
                  <a:lnTo>
                    <a:pt x="337" y="183"/>
                  </a:lnTo>
                  <a:lnTo>
                    <a:pt x="337" y="182"/>
                  </a:lnTo>
                  <a:lnTo>
                    <a:pt x="336" y="182"/>
                  </a:lnTo>
                  <a:lnTo>
                    <a:pt x="329" y="190"/>
                  </a:lnTo>
                  <a:lnTo>
                    <a:pt x="330" y="190"/>
                  </a:lnTo>
                  <a:lnTo>
                    <a:pt x="330" y="190"/>
                  </a:lnTo>
                  <a:lnTo>
                    <a:pt x="330" y="191"/>
                  </a:lnTo>
                  <a:lnTo>
                    <a:pt x="331" y="191"/>
                  </a:lnTo>
                  <a:lnTo>
                    <a:pt x="331" y="191"/>
                  </a:lnTo>
                  <a:lnTo>
                    <a:pt x="331" y="192"/>
                  </a:lnTo>
                  <a:lnTo>
                    <a:pt x="332" y="192"/>
                  </a:lnTo>
                  <a:lnTo>
                    <a:pt x="332" y="192"/>
                  </a:lnTo>
                  <a:lnTo>
                    <a:pt x="333" y="193"/>
                  </a:lnTo>
                  <a:lnTo>
                    <a:pt x="333" y="193"/>
                  </a:lnTo>
                  <a:lnTo>
                    <a:pt x="333" y="193"/>
                  </a:lnTo>
                  <a:lnTo>
                    <a:pt x="334" y="194"/>
                  </a:lnTo>
                  <a:lnTo>
                    <a:pt x="334" y="194"/>
                  </a:lnTo>
                  <a:lnTo>
                    <a:pt x="334" y="195"/>
                  </a:lnTo>
                  <a:lnTo>
                    <a:pt x="335" y="195"/>
                  </a:lnTo>
                  <a:lnTo>
                    <a:pt x="335" y="195"/>
                  </a:lnTo>
                  <a:lnTo>
                    <a:pt x="335" y="196"/>
                  </a:lnTo>
                  <a:lnTo>
                    <a:pt x="336" y="196"/>
                  </a:lnTo>
                  <a:lnTo>
                    <a:pt x="336" y="196"/>
                  </a:lnTo>
                  <a:lnTo>
                    <a:pt x="336" y="197"/>
                  </a:lnTo>
                  <a:lnTo>
                    <a:pt x="336" y="197"/>
                  </a:lnTo>
                  <a:lnTo>
                    <a:pt x="344" y="190"/>
                  </a:lnTo>
                  <a:close/>
                  <a:moveTo>
                    <a:pt x="318" y="169"/>
                  </a:moveTo>
                  <a:lnTo>
                    <a:pt x="318" y="169"/>
                  </a:lnTo>
                  <a:lnTo>
                    <a:pt x="318" y="169"/>
                  </a:lnTo>
                  <a:lnTo>
                    <a:pt x="317" y="169"/>
                  </a:lnTo>
                  <a:lnTo>
                    <a:pt x="317" y="168"/>
                  </a:lnTo>
                  <a:lnTo>
                    <a:pt x="316" y="168"/>
                  </a:lnTo>
                  <a:lnTo>
                    <a:pt x="316" y="168"/>
                  </a:lnTo>
                  <a:lnTo>
                    <a:pt x="315" y="168"/>
                  </a:lnTo>
                  <a:lnTo>
                    <a:pt x="315" y="167"/>
                  </a:lnTo>
                  <a:lnTo>
                    <a:pt x="314" y="167"/>
                  </a:lnTo>
                  <a:lnTo>
                    <a:pt x="314" y="167"/>
                  </a:lnTo>
                  <a:lnTo>
                    <a:pt x="313" y="167"/>
                  </a:lnTo>
                  <a:lnTo>
                    <a:pt x="313" y="166"/>
                  </a:lnTo>
                  <a:lnTo>
                    <a:pt x="312" y="166"/>
                  </a:lnTo>
                  <a:lnTo>
                    <a:pt x="312" y="166"/>
                  </a:lnTo>
                  <a:lnTo>
                    <a:pt x="311" y="166"/>
                  </a:lnTo>
                  <a:lnTo>
                    <a:pt x="311" y="166"/>
                  </a:lnTo>
                  <a:lnTo>
                    <a:pt x="310" y="165"/>
                  </a:lnTo>
                  <a:lnTo>
                    <a:pt x="310" y="165"/>
                  </a:lnTo>
                  <a:lnTo>
                    <a:pt x="309" y="165"/>
                  </a:lnTo>
                  <a:lnTo>
                    <a:pt x="309" y="165"/>
                  </a:lnTo>
                  <a:lnTo>
                    <a:pt x="308" y="164"/>
                  </a:lnTo>
                  <a:lnTo>
                    <a:pt x="308" y="164"/>
                  </a:lnTo>
                  <a:lnTo>
                    <a:pt x="304" y="174"/>
                  </a:lnTo>
                  <a:lnTo>
                    <a:pt x="304" y="174"/>
                  </a:lnTo>
                  <a:lnTo>
                    <a:pt x="305" y="175"/>
                  </a:lnTo>
                  <a:lnTo>
                    <a:pt x="305" y="175"/>
                  </a:lnTo>
                  <a:lnTo>
                    <a:pt x="306" y="175"/>
                  </a:lnTo>
                  <a:lnTo>
                    <a:pt x="306" y="175"/>
                  </a:lnTo>
                  <a:lnTo>
                    <a:pt x="307" y="175"/>
                  </a:lnTo>
                  <a:lnTo>
                    <a:pt x="307" y="175"/>
                  </a:lnTo>
                  <a:lnTo>
                    <a:pt x="308" y="176"/>
                  </a:lnTo>
                  <a:lnTo>
                    <a:pt x="308" y="176"/>
                  </a:lnTo>
                  <a:lnTo>
                    <a:pt x="308" y="176"/>
                  </a:lnTo>
                  <a:lnTo>
                    <a:pt x="309" y="176"/>
                  </a:lnTo>
                  <a:lnTo>
                    <a:pt x="309" y="176"/>
                  </a:lnTo>
                  <a:lnTo>
                    <a:pt x="310" y="177"/>
                  </a:lnTo>
                  <a:lnTo>
                    <a:pt x="310" y="177"/>
                  </a:lnTo>
                  <a:lnTo>
                    <a:pt x="311" y="177"/>
                  </a:lnTo>
                  <a:lnTo>
                    <a:pt x="311" y="177"/>
                  </a:lnTo>
                  <a:lnTo>
                    <a:pt x="312" y="178"/>
                  </a:lnTo>
                  <a:lnTo>
                    <a:pt x="312" y="178"/>
                  </a:lnTo>
                  <a:lnTo>
                    <a:pt x="312" y="178"/>
                  </a:lnTo>
                  <a:lnTo>
                    <a:pt x="313" y="178"/>
                  </a:lnTo>
                  <a:lnTo>
                    <a:pt x="313" y="178"/>
                  </a:lnTo>
                  <a:lnTo>
                    <a:pt x="318" y="169"/>
                  </a:lnTo>
                  <a:close/>
                  <a:moveTo>
                    <a:pt x="275" y="138"/>
                  </a:moveTo>
                  <a:lnTo>
                    <a:pt x="275" y="138"/>
                  </a:lnTo>
                  <a:cubicBezTo>
                    <a:pt x="213" y="138"/>
                    <a:pt x="163" y="189"/>
                    <a:pt x="163" y="250"/>
                  </a:cubicBezTo>
                  <a:cubicBezTo>
                    <a:pt x="163" y="312"/>
                    <a:pt x="213" y="362"/>
                    <a:pt x="275" y="362"/>
                  </a:cubicBezTo>
                  <a:cubicBezTo>
                    <a:pt x="337" y="362"/>
                    <a:pt x="387" y="312"/>
                    <a:pt x="387" y="250"/>
                  </a:cubicBezTo>
                  <a:cubicBezTo>
                    <a:pt x="387" y="189"/>
                    <a:pt x="337" y="138"/>
                    <a:pt x="275" y="138"/>
                  </a:cubicBezTo>
                  <a:close/>
                  <a:moveTo>
                    <a:pt x="18" y="92"/>
                  </a:moveTo>
                  <a:lnTo>
                    <a:pt x="18" y="92"/>
                  </a:lnTo>
                  <a:cubicBezTo>
                    <a:pt x="39" y="90"/>
                    <a:pt x="61" y="89"/>
                    <a:pt x="83" y="88"/>
                  </a:cubicBezTo>
                  <a:cubicBezTo>
                    <a:pt x="68" y="87"/>
                    <a:pt x="53" y="86"/>
                    <a:pt x="39" y="84"/>
                  </a:cubicBezTo>
                  <a:cubicBezTo>
                    <a:pt x="29" y="83"/>
                    <a:pt x="21" y="76"/>
                    <a:pt x="21" y="66"/>
                  </a:cubicBezTo>
                  <a:cubicBezTo>
                    <a:pt x="21" y="52"/>
                    <a:pt x="21" y="38"/>
                    <a:pt x="21" y="23"/>
                  </a:cubicBezTo>
                  <a:cubicBezTo>
                    <a:pt x="21" y="13"/>
                    <a:pt x="29" y="6"/>
                    <a:pt x="39" y="5"/>
                  </a:cubicBezTo>
                  <a:cubicBezTo>
                    <a:pt x="98" y="0"/>
                    <a:pt x="156" y="0"/>
                    <a:pt x="215" y="5"/>
                  </a:cubicBezTo>
                  <a:cubicBezTo>
                    <a:pt x="225" y="6"/>
                    <a:pt x="233" y="13"/>
                    <a:pt x="233" y="23"/>
                  </a:cubicBezTo>
                  <a:cubicBezTo>
                    <a:pt x="233" y="38"/>
                    <a:pt x="233" y="52"/>
                    <a:pt x="233" y="66"/>
                  </a:cubicBezTo>
                  <a:cubicBezTo>
                    <a:pt x="233" y="76"/>
                    <a:pt x="225" y="83"/>
                    <a:pt x="215" y="84"/>
                  </a:cubicBezTo>
                  <a:cubicBezTo>
                    <a:pt x="194" y="87"/>
                    <a:pt x="173" y="88"/>
                    <a:pt x="151" y="89"/>
                  </a:cubicBezTo>
                  <a:cubicBezTo>
                    <a:pt x="166" y="90"/>
                    <a:pt x="180" y="91"/>
                    <a:pt x="194" y="92"/>
                  </a:cubicBezTo>
                  <a:cubicBezTo>
                    <a:pt x="204" y="93"/>
                    <a:pt x="212" y="100"/>
                    <a:pt x="212" y="110"/>
                  </a:cubicBezTo>
                  <a:lnTo>
                    <a:pt x="212" y="131"/>
                  </a:lnTo>
                  <a:cubicBezTo>
                    <a:pt x="200" y="137"/>
                    <a:pt x="189" y="145"/>
                    <a:pt x="179" y="155"/>
                  </a:cubicBezTo>
                  <a:cubicBezTo>
                    <a:pt x="174" y="161"/>
                    <a:pt x="168" y="167"/>
                    <a:pt x="164" y="174"/>
                  </a:cubicBezTo>
                  <a:cubicBezTo>
                    <a:pt x="115" y="177"/>
                    <a:pt x="66" y="176"/>
                    <a:pt x="18" y="171"/>
                  </a:cubicBezTo>
                  <a:cubicBezTo>
                    <a:pt x="8" y="170"/>
                    <a:pt x="0" y="163"/>
                    <a:pt x="0" y="153"/>
                  </a:cubicBezTo>
                  <a:cubicBezTo>
                    <a:pt x="0" y="139"/>
                    <a:pt x="0" y="124"/>
                    <a:pt x="0" y="110"/>
                  </a:cubicBezTo>
                  <a:cubicBezTo>
                    <a:pt x="0" y="100"/>
                    <a:pt x="8" y="93"/>
                    <a:pt x="18" y="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294A5A"/>
                </a:solidFill>
              </a:endParaRPr>
            </a:p>
          </p:txBody>
        </p:sp>
      </p:grpSp>
      <p:sp>
        <p:nvSpPr>
          <p:cNvPr id="43" name="Freeform 19"/>
          <p:cNvSpPr>
            <a:spLocks noEditPoints="1"/>
          </p:cNvSpPr>
          <p:nvPr/>
        </p:nvSpPr>
        <p:spPr bwMode="auto">
          <a:xfrm>
            <a:off x="699289" y="271955"/>
            <a:ext cx="1512168" cy="635751"/>
          </a:xfrm>
          <a:custGeom>
            <a:avLst/>
            <a:gdLst>
              <a:gd name="T0" fmla="*/ 19 w 2250"/>
              <a:gd name="T1" fmla="*/ 10 h 912"/>
              <a:gd name="T2" fmla="*/ 753 w 2250"/>
              <a:gd name="T3" fmla="*/ 0 h 912"/>
              <a:gd name="T4" fmla="*/ 813 w 2250"/>
              <a:gd name="T5" fmla="*/ 503 h 912"/>
              <a:gd name="T6" fmla="*/ 1601 w 2250"/>
              <a:gd name="T7" fmla="*/ 592 h 912"/>
              <a:gd name="T8" fmla="*/ 1184 w 2250"/>
              <a:gd name="T9" fmla="*/ 85 h 912"/>
              <a:gd name="T10" fmla="*/ 1403 w 2250"/>
              <a:gd name="T11" fmla="*/ 53 h 912"/>
              <a:gd name="T12" fmla="*/ 1446 w 2250"/>
              <a:gd name="T13" fmla="*/ 336 h 912"/>
              <a:gd name="T14" fmla="*/ 1711 w 2250"/>
              <a:gd name="T15" fmla="*/ 294 h 912"/>
              <a:gd name="T16" fmla="*/ 1970 w 2250"/>
              <a:gd name="T17" fmla="*/ 555 h 912"/>
              <a:gd name="T18" fmla="*/ 2250 w 2250"/>
              <a:gd name="T19" fmla="*/ 650 h 912"/>
              <a:gd name="T20" fmla="*/ 186 w 2250"/>
              <a:gd name="T21" fmla="*/ 729 h 912"/>
              <a:gd name="T22" fmla="*/ 147 w 2250"/>
              <a:gd name="T23" fmla="*/ 755 h 912"/>
              <a:gd name="T24" fmla="*/ 150 w 2250"/>
              <a:gd name="T25" fmla="*/ 879 h 912"/>
              <a:gd name="T26" fmla="*/ 234 w 2250"/>
              <a:gd name="T27" fmla="*/ 698 h 912"/>
              <a:gd name="T28" fmla="*/ 234 w 2250"/>
              <a:gd name="T29" fmla="*/ 698 h 912"/>
              <a:gd name="T30" fmla="*/ 346 w 2250"/>
              <a:gd name="T31" fmla="*/ 764 h 912"/>
              <a:gd name="T32" fmla="*/ 318 w 2250"/>
              <a:gd name="T33" fmla="*/ 795 h 912"/>
              <a:gd name="T34" fmla="*/ 206 w 2250"/>
              <a:gd name="T35" fmla="*/ 889 h 912"/>
              <a:gd name="T36" fmla="*/ 336 w 2250"/>
              <a:gd name="T37" fmla="*/ 887 h 912"/>
              <a:gd name="T38" fmla="*/ 416 w 2250"/>
              <a:gd name="T39" fmla="*/ 801 h 912"/>
              <a:gd name="T40" fmla="*/ 417 w 2250"/>
              <a:gd name="T41" fmla="*/ 830 h 912"/>
              <a:gd name="T42" fmla="*/ 416 w 2250"/>
              <a:gd name="T43" fmla="*/ 752 h 912"/>
              <a:gd name="T44" fmla="*/ 541 w 2250"/>
              <a:gd name="T45" fmla="*/ 755 h 912"/>
              <a:gd name="T46" fmla="*/ 531 w 2250"/>
              <a:gd name="T47" fmla="*/ 861 h 912"/>
              <a:gd name="T48" fmla="*/ 371 w 2250"/>
              <a:gd name="T49" fmla="*/ 715 h 912"/>
              <a:gd name="T50" fmla="*/ 702 w 2250"/>
              <a:gd name="T51" fmla="*/ 875 h 912"/>
              <a:gd name="T52" fmla="*/ 702 w 2250"/>
              <a:gd name="T53" fmla="*/ 875 h 912"/>
              <a:gd name="T54" fmla="*/ 804 w 2250"/>
              <a:gd name="T55" fmla="*/ 877 h 912"/>
              <a:gd name="T56" fmla="*/ 1069 w 2250"/>
              <a:gd name="T57" fmla="*/ 786 h 912"/>
              <a:gd name="T58" fmla="*/ 1046 w 2250"/>
              <a:gd name="T59" fmla="*/ 756 h 912"/>
              <a:gd name="T60" fmla="*/ 995 w 2250"/>
              <a:gd name="T61" fmla="*/ 803 h 912"/>
              <a:gd name="T62" fmla="*/ 1177 w 2250"/>
              <a:gd name="T63" fmla="*/ 718 h 912"/>
              <a:gd name="T64" fmla="*/ 1279 w 2250"/>
              <a:gd name="T65" fmla="*/ 704 h 912"/>
              <a:gd name="T66" fmla="*/ 1445 w 2250"/>
              <a:gd name="T67" fmla="*/ 713 h 912"/>
              <a:gd name="T68" fmla="*/ 1432 w 2250"/>
              <a:gd name="T69" fmla="*/ 855 h 912"/>
              <a:gd name="T70" fmla="*/ 1301 w 2250"/>
              <a:gd name="T71" fmla="*/ 750 h 912"/>
              <a:gd name="T72" fmla="*/ 1376 w 2250"/>
              <a:gd name="T73" fmla="*/ 750 h 912"/>
              <a:gd name="T74" fmla="*/ 1382 w 2250"/>
              <a:gd name="T75" fmla="*/ 819 h 912"/>
              <a:gd name="T76" fmla="*/ 1595 w 2250"/>
              <a:gd name="T77" fmla="*/ 745 h 912"/>
              <a:gd name="T78" fmla="*/ 1639 w 2250"/>
              <a:gd name="T79" fmla="*/ 829 h 912"/>
              <a:gd name="T80" fmla="*/ 1585 w 2250"/>
              <a:gd name="T81" fmla="*/ 827 h 912"/>
              <a:gd name="T82" fmla="*/ 1653 w 2250"/>
              <a:gd name="T83" fmla="*/ 692 h 912"/>
              <a:gd name="T84" fmla="*/ 1635 w 2250"/>
              <a:gd name="T85" fmla="*/ 820 h 912"/>
              <a:gd name="T86" fmla="*/ 1863 w 2250"/>
              <a:gd name="T87" fmla="*/ 839 h 912"/>
              <a:gd name="T88" fmla="*/ 1866 w 2250"/>
              <a:gd name="T89" fmla="*/ 885 h 912"/>
              <a:gd name="T90" fmla="*/ 1856 w 2250"/>
              <a:gd name="T91" fmla="*/ 776 h 912"/>
              <a:gd name="T92" fmla="*/ 1770 w 2250"/>
              <a:gd name="T93" fmla="*/ 708 h 912"/>
              <a:gd name="T94" fmla="*/ 1763 w 2250"/>
              <a:gd name="T95" fmla="*/ 880 h 912"/>
              <a:gd name="T96" fmla="*/ 1732 w 2250"/>
              <a:gd name="T97" fmla="*/ 697 h 912"/>
              <a:gd name="T98" fmla="*/ 1732 w 2250"/>
              <a:gd name="T99" fmla="*/ 697 h 912"/>
              <a:gd name="T100" fmla="*/ 1834 w 2250"/>
              <a:gd name="T101" fmla="*/ 697 h 912"/>
              <a:gd name="T102" fmla="*/ 1825 w 2250"/>
              <a:gd name="T103" fmla="*/ 871 h 912"/>
              <a:gd name="T104" fmla="*/ 1790 w 2250"/>
              <a:gd name="T105" fmla="*/ 887 h 912"/>
              <a:gd name="T106" fmla="*/ 1957 w 2250"/>
              <a:gd name="T107" fmla="*/ 888 h 912"/>
              <a:gd name="T108" fmla="*/ 1985 w 2250"/>
              <a:gd name="T109" fmla="*/ 770 h 912"/>
              <a:gd name="T110" fmla="*/ 1990 w 2250"/>
              <a:gd name="T111" fmla="*/ 819 h 912"/>
              <a:gd name="T112" fmla="*/ 2111 w 2250"/>
              <a:gd name="T113" fmla="*/ 755 h 912"/>
              <a:gd name="T114" fmla="*/ 2132 w 2250"/>
              <a:gd name="T115" fmla="*/ 807 h 912"/>
              <a:gd name="T116" fmla="*/ 2055 w 2250"/>
              <a:gd name="T117" fmla="*/ 884 h 912"/>
              <a:gd name="T118" fmla="*/ 2030 w 2250"/>
              <a:gd name="T119" fmla="*/ 822 h 912"/>
              <a:gd name="T120" fmla="*/ 2138 w 2250"/>
              <a:gd name="T121" fmla="*/ 866 h 912"/>
              <a:gd name="T122" fmla="*/ 2143 w 2250"/>
              <a:gd name="T123" fmla="*/ 756 h 912"/>
              <a:gd name="T124" fmla="*/ 2077 w 2250"/>
              <a:gd name="T125" fmla="*/ 68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0" h="912">
                <a:moveTo>
                  <a:pt x="188" y="10"/>
                </a:moveTo>
                <a:lnTo>
                  <a:pt x="188" y="534"/>
                </a:lnTo>
                <a:lnTo>
                  <a:pt x="427" y="534"/>
                </a:lnTo>
                <a:lnTo>
                  <a:pt x="427" y="592"/>
                </a:lnTo>
                <a:lnTo>
                  <a:pt x="19" y="592"/>
                </a:lnTo>
                <a:lnTo>
                  <a:pt x="19" y="10"/>
                </a:lnTo>
                <a:lnTo>
                  <a:pt x="188" y="10"/>
                </a:lnTo>
                <a:close/>
                <a:moveTo>
                  <a:pt x="753" y="0"/>
                </a:moveTo>
                <a:cubicBezTo>
                  <a:pt x="922" y="0"/>
                  <a:pt x="1007" y="100"/>
                  <a:pt x="1007" y="301"/>
                </a:cubicBezTo>
                <a:cubicBezTo>
                  <a:pt x="1007" y="502"/>
                  <a:pt x="921" y="602"/>
                  <a:pt x="748" y="602"/>
                </a:cubicBezTo>
                <a:cubicBezTo>
                  <a:pt x="576" y="602"/>
                  <a:pt x="490" y="499"/>
                  <a:pt x="490" y="294"/>
                </a:cubicBezTo>
                <a:cubicBezTo>
                  <a:pt x="490" y="98"/>
                  <a:pt x="577" y="0"/>
                  <a:pt x="753" y="0"/>
                </a:cubicBezTo>
                <a:close/>
                <a:moveTo>
                  <a:pt x="748" y="46"/>
                </a:moveTo>
                <a:cubicBezTo>
                  <a:pt x="717" y="46"/>
                  <a:pt x="695" y="64"/>
                  <a:pt x="684" y="99"/>
                </a:cubicBezTo>
                <a:cubicBezTo>
                  <a:pt x="673" y="134"/>
                  <a:pt x="667" y="201"/>
                  <a:pt x="667" y="301"/>
                </a:cubicBezTo>
                <a:cubicBezTo>
                  <a:pt x="667" y="400"/>
                  <a:pt x="673" y="468"/>
                  <a:pt x="684" y="503"/>
                </a:cubicBezTo>
                <a:cubicBezTo>
                  <a:pt x="695" y="538"/>
                  <a:pt x="717" y="555"/>
                  <a:pt x="748" y="555"/>
                </a:cubicBezTo>
                <a:cubicBezTo>
                  <a:pt x="780" y="555"/>
                  <a:pt x="802" y="538"/>
                  <a:pt x="813" y="503"/>
                </a:cubicBezTo>
                <a:cubicBezTo>
                  <a:pt x="824" y="468"/>
                  <a:pt x="830" y="400"/>
                  <a:pt x="830" y="301"/>
                </a:cubicBezTo>
                <a:cubicBezTo>
                  <a:pt x="830" y="202"/>
                  <a:pt x="824" y="134"/>
                  <a:pt x="813" y="99"/>
                </a:cubicBezTo>
                <a:cubicBezTo>
                  <a:pt x="802" y="64"/>
                  <a:pt x="780" y="46"/>
                  <a:pt x="748" y="46"/>
                </a:cubicBezTo>
                <a:close/>
                <a:moveTo>
                  <a:pt x="1362" y="278"/>
                </a:moveTo>
                <a:lnTo>
                  <a:pt x="1601" y="278"/>
                </a:lnTo>
                <a:lnTo>
                  <a:pt x="1601" y="592"/>
                </a:lnTo>
                <a:lnTo>
                  <a:pt x="1548" y="592"/>
                </a:lnTo>
                <a:lnTo>
                  <a:pt x="1529" y="552"/>
                </a:lnTo>
                <a:cubicBezTo>
                  <a:pt x="1483" y="585"/>
                  <a:pt x="1433" y="602"/>
                  <a:pt x="1381" y="602"/>
                </a:cubicBezTo>
                <a:cubicBezTo>
                  <a:pt x="1295" y="602"/>
                  <a:pt x="1228" y="576"/>
                  <a:pt x="1180" y="524"/>
                </a:cubicBezTo>
                <a:cubicBezTo>
                  <a:pt x="1132" y="473"/>
                  <a:pt x="1109" y="400"/>
                  <a:pt x="1109" y="306"/>
                </a:cubicBezTo>
                <a:cubicBezTo>
                  <a:pt x="1109" y="215"/>
                  <a:pt x="1134" y="141"/>
                  <a:pt x="1184" y="85"/>
                </a:cubicBezTo>
                <a:cubicBezTo>
                  <a:pt x="1235" y="29"/>
                  <a:pt x="1301" y="0"/>
                  <a:pt x="1382" y="0"/>
                </a:cubicBezTo>
                <a:cubicBezTo>
                  <a:pt x="1490" y="0"/>
                  <a:pt x="1555" y="55"/>
                  <a:pt x="1578" y="165"/>
                </a:cubicBezTo>
                <a:lnTo>
                  <a:pt x="1499" y="201"/>
                </a:lnTo>
                <a:lnTo>
                  <a:pt x="1499" y="187"/>
                </a:lnTo>
                <a:lnTo>
                  <a:pt x="1498" y="156"/>
                </a:lnTo>
                <a:cubicBezTo>
                  <a:pt x="1492" y="87"/>
                  <a:pt x="1461" y="53"/>
                  <a:pt x="1403" y="53"/>
                </a:cubicBezTo>
                <a:cubicBezTo>
                  <a:pt x="1360" y="53"/>
                  <a:pt x="1331" y="71"/>
                  <a:pt x="1315" y="107"/>
                </a:cubicBezTo>
                <a:cubicBezTo>
                  <a:pt x="1300" y="144"/>
                  <a:pt x="1292" y="212"/>
                  <a:pt x="1292" y="311"/>
                </a:cubicBezTo>
                <a:cubicBezTo>
                  <a:pt x="1292" y="403"/>
                  <a:pt x="1298" y="466"/>
                  <a:pt x="1311" y="500"/>
                </a:cubicBezTo>
                <a:cubicBezTo>
                  <a:pt x="1323" y="533"/>
                  <a:pt x="1348" y="549"/>
                  <a:pt x="1383" y="549"/>
                </a:cubicBezTo>
                <a:cubicBezTo>
                  <a:pt x="1425" y="549"/>
                  <a:pt x="1446" y="526"/>
                  <a:pt x="1446" y="479"/>
                </a:cubicBezTo>
                <a:lnTo>
                  <a:pt x="1446" y="336"/>
                </a:lnTo>
                <a:lnTo>
                  <a:pt x="1362" y="336"/>
                </a:lnTo>
                <a:lnTo>
                  <a:pt x="1362" y="278"/>
                </a:lnTo>
                <a:close/>
                <a:moveTo>
                  <a:pt x="1975" y="0"/>
                </a:moveTo>
                <a:cubicBezTo>
                  <a:pt x="2144" y="0"/>
                  <a:pt x="2229" y="100"/>
                  <a:pt x="2229" y="301"/>
                </a:cubicBezTo>
                <a:cubicBezTo>
                  <a:pt x="2229" y="502"/>
                  <a:pt x="2143" y="602"/>
                  <a:pt x="1970" y="602"/>
                </a:cubicBezTo>
                <a:cubicBezTo>
                  <a:pt x="1798" y="602"/>
                  <a:pt x="1711" y="499"/>
                  <a:pt x="1711" y="294"/>
                </a:cubicBezTo>
                <a:cubicBezTo>
                  <a:pt x="1711" y="98"/>
                  <a:pt x="1799" y="0"/>
                  <a:pt x="1975" y="0"/>
                </a:cubicBezTo>
                <a:close/>
                <a:moveTo>
                  <a:pt x="1970" y="46"/>
                </a:moveTo>
                <a:cubicBezTo>
                  <a:pt x="1938" y="46"/>
                  <a:pt x="1917" y="64"/>
                  <a:pt x="1906" y="99"/>
                </a:cubicBezTo>
                <a:cubicBezTo>
                  <a:pt x="1894" y="134"/>
                  <a:pt x="1889" y="201"/>
                  <a:pt x="1889" y="301"/>
                </a:cubicBezTo>
                <a:cubicBezTo>
                  <a:pt x="1889" y="400"/>
                  <a:pt x="1894" y="468"/>
                  <a:pt x="1906" y="503"/>
                </a:cubicBezTo>
                <a:cubicBezTo>
                  <a:pt x="1917" y="538"/>
                  <a:pt x="1938" y="555"/>
                  <a:pt x="1970" y="555"/>
                </a:cubicBezTo>
                <a:cubicBezTo>
                  <a:pt x="2002" y="555"/>
                  <a:pt x="2023" y="538"/>
                  <a:pt x="2035" y="503"/>
                </a:cubicBezTo>
                <a:cubicBezTo>
                  <a:pt x="2046" y="468"/>
                  <a:pt x="2051" y="400"/>
                  <a:pt x="2051" y="301"/>
                </a:cubicBezTo>
                <a:cubicBezTo>
                  <a:pt x="2051" y="202"/>
                  <a:pt x="2046" y="134"/>
                  <a:pt x="2035" y="99"/>
                </a:cubicBezTo>
                <a:cubicBezTo>
                  <a:pt x="2023" y="64"/>
                  <a:pt x="2002" y="46"/>
                  <a:pt x="1970" y="46"/>
                </a:cubicBezTo>
                <a:close/>
                <a:moveTo>
                  <a:pt x="0" y="650"/>
                </a:moveTo>
                <a:lnTo>
                  <a:pt x="2250" y="650"/>
                </a:lnTo>
                <a:lnTo>
                  <a:pt x="2250" y="912"/>
                </a:lnTo>
                <a:lnTo>
                  <a:pt x="0" y="912"/>
                </a:lnTo>
                <a:lnTo>
                  <a:pt x="0" y="650"/>
                </a:lnTo>
                <a:close/>
                <a:moveTo>
                  <a:pt x="162" y="691"/>
                </a:moveTo>
                <a:cubicBezTo>
                  <a:pt x="174" y="701"/>
                  <a:pt x="185" y="710"/>
                  <a:pt x="195" y="719"/>
                </a:cubicBezTo>
                <a:lnTo>
                  <a:pt x="186" y="729"/>
                </a:lnTo>
                <a:cubicBezTo>
                  <a:pt x="175" y="719"/>
                  <a:pt x="165" y="709"/>
                  <a:pt x="154" y="700"/>
                </a:cubicBezTo>
                <a:lnTo>
                  <a:pt x="162" y="691"/>
                </a:lnTo>
                <a:close/>
                <a:moveTo>
                  <a:pt x="155" y="745"/>
                </a:moveTo>
                <a:cubicBezTo>
                  <a:pt x="165" y="753"/>
                  <a:pt x="176" y="762"/>
                  <a:pt x="189" y="772"/>
                </a:cubicBezTo>
                <a:lnTo>
                  <a:pt x="179" y="782"/>
                </a:lnTo>
                <a:cubicBezTo>
                  <a:pt x="168" y="772"/>
                  <a:pt x="157" y="763"/>
                  <a:pt x="147" y="755"/>
                </a:cubicBezTo>
                <a:lnTo>
                  <a:pt x="155" y="745"/>
                </a:lnTo>
                <a:close/>
                <a:moveTo>
                  <a:pt x="150" y="879"/>
                </a:moveTo>
                <a:cubicBezTo>
                  <a:pt x="159" y="858"/>
                  <a:pt x="166" y="833"/>
                  <a:pt x="174" y="804"/>
                </a:cubicBezTo>
                <a:cubicBezTo>
                  <a:pt x="179" y="807"/>
                  <a:pt x="183" y="809"/>
                  <a:pt x="187" y="810"/>
                </a:cubicBezTo>
                <a:cubicBezTo>
                  <a:pt x="177" y="840"/>
                  <a:pt x="170" y="865"/>
                  <a:pt x="165" y="885"/>
                </a:cubicBezTo>
                <a:lnTo>
                  <a:pt x="150" y="879"/>
                </a:lnTo>
                <a:close/>
                <a:moveTo>
                  <a:pt x="244" y="698"/>
                </a:moveTo>
                <a:lnTo>
                  <a:pt x="305" y="698"/>
                </a:lnTo>
                <a:lnTo>
                  <a:pt x="305" y="708"/>
                </a:lnTo>
                <a:lnTo>
                  <a:pt x="244" y="708"/>
                </a:lnTo>
                <a:lnTo>
                  <a:pt x="244" y="698"/>
                </a:lnTo>
                <a:close/>
                <a:moveTo>
                  <a:pt x="234" y="698"/>
                </a:moveTo>
                <a:lnTo>
                  <a:pt x="246" y="698"/>
                </a:lnTo>
                <a:lnTo>
                  <a:pt x="246" y="724"/>
                </a:lnTo>
                <a:cubicBezTo>
                  <a:pt x="246" y="747"/>
                  <a:pt x="236" y="764"/>
                  <a:pt x="216" y="775"/>
                </a:cubicBezTo>
                <a:cubicBezTo>
                  <a:pt x="214" y="772"/>
                  <a:pt x="211" y="769"/>
                  <a:pt x="207" y="765"/>
                </a:cubicBezTo>
                <a:cubicBezTo>
                  <a:pt x="225" y="757"/>
                  <a:pt x="234" y="743"/>
                  <a:pt x="234" y="724"/>
                </a:cubicBezTo>
                <a:lnTo>
                  <a:pt x="234" y="698"/>
                </a:lnTo>
                <a:close/>
                <a:moveTo>
                  <a:pt x="304" y="698"/>
                </a:moveTo>
                <a:lnTo>
                  <a:pt x="316" y="698"/>
                </a:lnTo>
                <a:lnTo>
                  <a:pt x="316" y="742"/>
                </a:lnTo>
                <a:cubicBezTo>
                  <a:pt x="316" y="749"/>
                  <a:pt x="319" y="753"/>
                  <a:pt x="325" y="753"/>
                </a:cubicBezTo>
                <a:lnTo>
                  <a:pt x="349" y="753"/>
                </a:lnTo>
                <a:cubicBezTo>
                  <a:pt x="347" y="756"/>
                  <a:pt x="346" y="760"/>
                  <a:pt x="346" y="764"/>
                </a:cubicBezTo>
                <a:lnTo>
                  <a:pt x="324" y="764"/>
                </a:lnTo>
                <a:cubicBezTo>
                  <a:pt x="310" y="764"/>
                  <a:pt x="304" y="757"/>
                  <a:pt x="304" y="744"/>
                </a:cubicBezTo>
                <a:lnTo>
                  <a:pt x="304" y="698"/>
                </a:lnTo>
                <a:close/>
                <a:moveTo>
                  <a:pt x="218" y="784"/>
                </a:moveTo>
                <a:lnTo>
                  <a:pt x="318" y="784"/>
                </a:lnTo>
                <a:lnTo>
                  <a:pt x="318" y="795"/>
                </a:lnTo>
                <a:lnTo>
                  <a:pt x="218" y="795"/>
                </a:lnTo>
                <a:lnTo>
                  <a:pt x="218" y="784"/>
                </a:lnTo>
                <a:close/>
                <a:moveTo>
                  <a:pt x="313" y="784"/>
                </a:moveTo>
                <a:lnTo>
                  <a:pt x="326" y="784"/>
                </a:lnTo>
                <a:lnTo>
                  <a:pt x="326" y="794"/>
                </a:lnTo>
                <a:cubicBezTo>
                  <a:pt x="308" y="839"/>
                  <a:pt x="268" y="871"/>
                  <a:pt x="206" y="889"/>
                </a:cubicBezTo>
                <a:cubicBezTo>
                  <a:pt x="203" y="886"/>
                  <a:pt x="200" y="883"/>
                  <a:pt x="197" y="879"/>
                </a:cubicBezTo>
                <a:cubicBezTo>
                  <a:pt x="259" y="862"/>
                  <a:pt x="298" y="832"/>
                  <a:pt x="313" y="790"/>
                </a:cubicBezTo>
                <a:lnTo>
                  <a:pt x="313" y="784"/>
                </a:lnTo>
                <a:close/>
                <a:moveTo>
                  <a:pt x="240" y="789"/>
                </a:moveTo>
                <a:cubicBezTo>
                  <a:pt x="253" y="833"/>
                  <a:pt x="289" y="862"/>
                  <a:pt x="347" y="876"/>
                </a:cubicBezTo>
                <a:cubicBezTo>
                  <a:pt x="342" y="881"/>
                  <a:pt x="338" y="884"/>
                  <a:pt x="336" y="887"/>
                </a:cubicBezTo>
                <a:cubicBezTo>
                  <a:pt x="276" y="870"/>
                  <a:pt x="240" y="838"/>
                  <a:pt x="228" y="792"/>
                </a:cubicBezTo>
                <a:lnTo>
                  <a:pt x="240" y="789"/>
                </a:lnTo>
                <a:close/>
                <a:moveTo>
                  <a:pt x="416" y="791"/>
                </a:moveTo>
                <a:lnTo>
                  <a:pt x="535" y="791"/>
                </a:lnTo>
                <a:lnTo>
                  <a:pt x="535" y="801"/>
                </a:lnTo>
                <a:lnTo>
                  <a:pt x="416" y="801"/>
                </a:lnTo>
                <a:lnTo>
                  <a:pt x="416" y="791"/>
                </a:lnTo>
                <a:close/>
                <a:moveTo>
                  <a:pt x="417" y="830"/>
                </a:moveTo>
                <a:lnTo>
                  <a:pt x="537" y="830"/>
                </a:lnTo>
                <a:lnTo>
                  <a:pt x="537" y="841"/>
                </a:lnTo>
                <a:lnTo>
                  <a:pt x="417" y="841"/>
                </a:lnTo>
                <a:lnTo>
                  <a:pt x="417" y="830"/>
                </a:lnTo>
                <a:close/>
                <a:moveTo>
                  <a:pt x="411" y="752"/>
                </a:moveTo>
                <a:lnTo>
                  <a:pt x="421" y="752"/>
                </a:lnTo>
                <a:lnTo>
                  <a:pt x="421" y="886"/>
                </a:lnTo>
                <a:lnTo>
                  <a:pt x="411" y="886"/>
                </a:lnTo>
                <a:lnTo>
                  <a:pt x="411" y="752"/>
                </a:lnTo>
                <a:close/>
                <a:moveTo>
                  <a:pt x="416" y="752"/>
                </a:moveTo>
                <a:lnTo>
                  <a:pt x="541" y="752"/>
                </a:lnTo>
                <a:lnTo>
                  <a:pt x="541" y="762"/>
                </a:lnTo>
                <a:lnTo>
                  <a:pt x="416" y="762"/>
                </a:lnTo>
                <a:lnTo>
                  <a:pt x="416" y="752"/>
                </a:lnTo>
                <a:close/>
                <a:moveTo>
                  <a:pt x="531" y="755"/>
                </a:moveTo>
                <a:lnTo>
                  <a:pt x="541" y="755"/>
                </a:lnTo>
                <a:lnTo>
                  <a:pt x="541" y="863"/>
                </a:lnTo>
                <a:cubicBezTo>
                  <a:pt x="541" y="877"/>
                  <a:pt x="535" y="884"/>
                  <a:pt x="521" y="884"/>
                </a:cubicBezTo>
                <a:cubicBezTo>
                  <a:pt x="514" y="884"/>
                  <a:pt x="506" y="884"/>
                  <a:pt x="496" y="884"/>
                </a:cubicBezTo>
                <a:cubicBezTo>
                  <a:pt x="495" y="880"/>
                  <a:pt x="494" y="876"/>
                  <a:pt x="494" y="872"/>
                </a:cubicBezTo>
                <a:cubicBezTo>
                  <a:pt x="499" y="873"/>
                  <a:pt x="507" y="873"/>
                  <a:pt x="517" y="873"/>
                </a:cubicBezTo>
                <a:cubicBezTo>
                  <a:pt x="526" y="873"/>
                  <a:pt x="531" y="869"/>
                  <a:pt x="531" y="861"/>
                </a:cubicBezTo>
                <a:lnTo>
                  <a:pt x="531" y="755"/>
                </a:lnTo>
                <a:close/>
                <a:moveTo>
                  <a:pt x="371" y="715"/>
                </a:moveTo>
                <a:lnTo>
                  <a:pt x="567" y="715"/>
                </a:lnTo>
                <a:lnTo>
                  <a:pt x="567" y="726"/>
                </a:lnTo>
                <a:lnTo>
                  <a:pt x="371" y="726"/>
                </a:lnTo>
                <a:lnTo>
                  <a:pt x="371" y="715"/>
                </a:lnTo>
                <a:close/>
                <a:moveTo>
                  <a:pt x="445" y="687"/>
                </a:moveTo>
                <a:lnTo>
                  <a:pt x="458" y="691"/>
                </a:lnTo>
                <a:cubicBezTo>
                  <a:pt x="441" y="734"/>
                  <a:pt x="413" y="773"/>
                  <a:pt x="374" y="806"/>
                </a:cubicBezTo>
                <a:cubicBezTo>
                  <a:pt x="372" y="803"/>
                  <a:pt x="369" y="800"/>
                  <a:pt x="365" y="796"/>
                </a:cubicBezTo>
                <a:cubicBezTo>
                  <a:pt x="404" y="764"/>
                  <a:pt x="431" y="728"/>
                  <a:pt x="445" y="687"/>
                </a:cubicBezTo>
                <a:close/>
                <a:moveTo>
                  <a:pt x="702" y="875"/>
                </a:moveTo>
                <a:lnTo>
                  <a:pt x="702" y="859"/>
                </a:lnTo>
                <a:lnTo>
                  <a:pt x="614" y="859"/>
                </a:lnTo>
                <a:lnTo>
                  <a:pt x="614" y="703"/>
                </a:lnTo>
                <a:lnTo>
                  <a:pt x="594" y="703"/>
                </a:lnTo>
                <a:lnTo>
                  <a:pt x="594" y="875"/>
                </a:lnTo>
                <a:lnTo>
                  <a:pt x="702" y="875"/>
                </a:lnTo>
                <a:close/>
                <a:moveTo>
                  <a:pt x="805" y="718"/>
                </a:moveTo>
                <a:cubicBezTo>
                  <a:pt x="767" y="721"/>
                  <a:pt x="746" y="746"/>
                  <a:pt x="742" y="791"/>
                </a:cubicBezTo>
                <a:cubicBezTo>
                  <a:pt x="744" y="835"/>
                  <a:pt x="765" y="858"/>
                  <a:pt x="803" y="862"/>
                </a:cubicBezTo>
                <a:cubicBezTo>
                  <a:pt x="843" y="860"/>
                  <a:pt x="864" y="836"/>
                  <a:pt x="866" y="791"/>
                </a:cubicBezTo>
                <a:cubicBezTo>
                  <a:pt x="863" y="746"/>
                  <a:pt x="842" y="721"/>
                  <a:pt x="805" y="718"/>
                </a:cubicBezTo>
                <a:close/>
                <a:moveTo>
                  <a:pt x="804" y="877"/>
                </a:moveTo>
                <a:cubicBezTo>
                  <a:pt x="752" y="874"/>
                  <a:pt x="725" y="846"/>
                  <a:pt x="722" y="792"/>
                </a:cubicBezTo>
                <a:cubicBezTo>
                  <a:pt x="725" y="734"/>
                  <a:pt x="753" y="704"/>
                  <a:pt x="806" y="701"/>
                </a:cubicBezTo>
                <a:cubicBezTo>
                  <a:pt x="857" y="704"/>
                  <a:pt x="884" y="734"/>
                  <a:pt x="888" y="791"/>
                </a:cubicBezTo>
                <a:cubicBezTo>
                  <a:pt x="885" y="846"/>
                  <a:pt x="857" y="875"/>
                  <a:pt x="804" y="877"/>
                </a:cubicBezTo>
                <a:close/>
                <a:moveTo>
                  <a:pt x="995" y="786"/>
                </a:moveTo>
                <a:lnTo>
                  <a:pt x="1069" y="786"/>
                </a:lnTo>
                <a:lnTo>
                  <a:pt x="1069" y="849"/>
                </a:lnTo>
                <a:cubicBezTo>
                  <a:pt x="1054" y="868"/>
                  <a:pt x="1030" y="877"/>
                  <a:pt x="995" y="877"/>
                </a:cubicBezTo>
                <a:cubicBezTo>
                  <a:pt x="941" y="874"/>
                  <a:pt x="913" y="846"/>
                  <a:pt x="910" y="792"/>
                </a:cubicBezTo>
                <a:cubicBezTo>
                  <a:pt x="912" y="733"/>
                  <a:pt x="939" y="703"/>
                  <a:pt x="991" y="701"/>
                </a:cubicBezTo>
                <a:cubicBezTo>
                  <a:pt x="1030" y="701"/>
                  <a:pt x="1055" y="718"/>
                  <a:pt x="1068" y="751"/>
                </a:cubicBezTo>
                <a:lnTo>
                  <a:pt x="1046" y="756"/>
                </a:lnTo>
                <a:cubicBezTo>
                  <a:pt x="1037" y="731"/>
                  <a:pt x="1019" y="718"/>
                  <a:pt x="991" y="718"/>
                </a:cubicBezTo>
                <a:cubicBezTo>
                  <a:pt x="954" y="721"/>
                  <a:pt x="934" y="746"/>
                  <a:pt x="931" y="791"/>
                </a:cubicBezTo>
                <a:cubicBezTo>
                  <a:pt x="933" y="835"/>
                  <a:pt x="955" y="858"/>
                  <a:pt x="994" y="862"/>
                </a:cubicBezTo>
                <a:cubicBezTo>
                  <a:pt x="1020" y="862"/>
                  <a:pt x="1038" y="855"/>
                  <a:pt x="1050" y="841"/>
                </a:cubicBezTo>
                <a:lnTo>
                  <a:pt x="1050" y="803"/>
                </a:lnTo>
                <a:lnTo>
                  <a:pt x="995" y="803"/>
                </a:lnTo>
                <a:lnTo>
                  <a:pt x="995" y="786"/>
                </a:lnTo>
                <a:close/>
                <a:moveTo>
                  <a:pt x="1177" y="718"/>
                </a:moveTo>
                <a:cubicBezTo>
                  <a:pt x="1139" y="721"/>
                  <a:pt x="1118" y="746"/>
                  <a:pt x="1114" y="791"/>
                </a:cubicBezTo>
                <a:cubicBezTo>
                  <a:pt x="1116" y="835"/>
                  <a:pt x="1137" y="858"/>
                  <a:pt x="1175" y="862"/>
                </a:cubicBezTo>
                <a:cubicBezTo>
                  <a:pt x="1215" y="860"/>
                  <a:pt x="1236" y="836"/>
                  <a:pt x="1238" y="791"/>
                </a:cubicBezTo>
                <a:cubicBezTo>
                  <a:pt x="1235" y="746"/>
                  <a:pt x="1214" y="721"/>
                  <a:pt x="1177" y="718"/>
                </a:cubicBezTo>
                <a:close/>
                <a:moveTo>
                  <a:pt x="1176" y="877"/>
                </a:moveTo>
                <a:cubicBezTo>
                  <a:pt x="1124" y="874"/>
                  <a:pt x="1097" y="846"/>
                  <a:pt x="1094" y="792"/>
                </a:cubicBezTo>
                <a:cubicBezTo>
                  <a:pt x="1097" y="734"/>
                  <a:pt x="1125" y="704"/>
                  <a:pt x="1178" y="701"/>
                </a:cubicBezTo>
                <a:cubicBezTo>
                  <a:pt x="1229" y="704"/>
                  <a:pt x="1256" y="734"/>
                  <a:pt x="1260" y="791"/>
                </a:cubicBezTo>
                <a:cubicBezTo>
                  <a:pt x="1257" y="846"/>
                  <a:pt x="1229" y="875"/>
                  <a:pt x="1176" y="877"/>
                </a:cubicBezTo>
                <a:close/>
                <a:moveTo>
                  <a:pt x="1279" y="704"/>
                </a:moveTo>
                <a:lnTo>
                  <a:pt x="1479" y="704"/>
                </a:lnTo>
                <a:lnTo>
                  <a:pt x="1479" y="716"/>
                </a:lnTo>
                <a:lnTo>
                  <a:pt x="1279" y="716"/>
                </a:lnTo>
                <a:lnTo>
                  <a:pt x="1279" y="704"/>
                </a:lnTo>
                <a:close/>
                <a:moveTo>
                  <a:pt x="1432" y="713"/>
                </a:moveTo>
                <a:lnTo>
                  <a:pt x="1445" y="713"/>
                </a:lnTo>
                <a:lnTo>
                  <a:pt x="1445" y="856"/>
                </a:lnTo>
                <a:cubicBezTo>
                  <a:pt x="1445" y="875"/>
                  <a:pt x="1436" y="884"/>
                  <a:pt x="1418" y="884"/>
                </a:cubicBezTo>
                <a:cubicBezTo>
                  <a:pt x="1410" y="884"/>
                  <a:pt x="1398" y="884"/>
                  <a:pt x="1384" y="883"/>
                </a:cubicBezTo>
                <a:cubicBezTo>
                  <a:pt x="1383" y="878"/>
                  <a:pt x="1382" y="873"/>
                  <a:pt x="1381" y="869"/>
                </a:cubicBezTo>
                <a:cubicBezTo>
                  <a:pt x="1392" y="870"/>
                  <a:pt x="1404" y="870"/>
                  <a:pt x="1416" y="870"/>
                </a:cubicBezTo>
                <a:cubicBezTo>
                  <a:pt x="1426" y="870"/>
                  <a:pt x="1432" y="865"/>
                  <a:pt x="1432" y="855"/>
                </a:cubicBezTo>
                <a:lnTo>
                  <a:pt x="1432" y="713"/>
                </a:lnTo>
                <a:close/>
                <a:moveTo>
                  <a:pt x="1301" y="750"/>
                </a:moveTo>
                <a:lnTo>
                  <a:pt x="1314" y="750"/>
                </a:lnTo>
                <a:lnTo>
                  <a:pt x="1314" y="831"/>
                </a:lnTo>
                <a:lnTo>
                  <a:pt x="1301" y="831"/>
                </a:lnTo>
                <a:lnTo>
                  <a:pt x="1301" y="750"/>
                </a:lnTo>
                <a:close/>
                <a:moveTo>
                  <a:pt x="1308" y="750"/>
                </a:moveTo>
                <a:lnTo>
                  <a:pt x="1382" y="750"/>
                </a:lnTo>
                <a:lnTo>
                  <a:pt x="1382" y="762"/>
                </a:lnTo>
                <a:lnTo>
                  <a:pt x="1308" y="762"/>
                </a:lnTo>
                <a:lnTo>
                  <a:pt x="1308" y="750"/>
                </a:lnTo>
                <a:close/>
                <a:moveTo>
                  <a:pt x="1376" y="750"/>
                </a:moveTo>
                <a:lnTo>
                  <a:pt x="1389" y="750"/>
                </a:lnTo>
                <a:lnTo>
                  <a:pt x="1389" y="831"/>
                </a:lnTo>
                <a:lnTo>
                  <a:pt x="1376" y="831"/>
                </a:lnTo>
                <a:lnTo>
                  <a:pt x="1376" y="750"/>
                </a:lnTo>
                <a:close/>
                <a:moveTo>
                  <a:pt x="1309" y="819"/>
                </a:moveTo>
                <a:lnTo>
                  <a:pt x="1382" y="819"/>
                </a:lnTo>
                <a:lnTo>
                  <a:pt x="1382" y="831"/>
                </a:lnTo>
                <a:lnTo>
                  <a:pt x="1309" y="831"/>
                </a:lnTo>
                <a:lnTo>
                  <a:pt x="1309" y="819"/>
                </a:lnTo>
                <a:close/>
                <a:moveTo>
                  <a:pt x="1577" y="690"/>
                </a:moveTo>
                <a:cubicBezTo>
                  <a:pt x="1588" y="705"/>
                  <a:pt x="1598" y="721"/>
                  <a:pt x="1607" y="738"/>
                </a:cubicBezTo>
                <a:lnTo>
                  <a:pt x="1595" y="745"/>
                </a:lnTo>
                <a:cubicBezTo>
                  <a:pt x="1586" y="729"/>
                  <a:pt x="1577" y="712"/>
                  <a:pt x="1567" y="697"/>
                </a:cubicBezTo>
                <a:lnTo>
                  <a:pt x="1577" y="690"/>
                </a:lnTo>
                <a:close/>
                <a:moveTo>
                  <a:pt x="1649" y="820"/>
                </a:moveTo>
                <a:cubicBezTo>
                  <a:pt x="1666" y="837"/>
                  <a:pt x="1682" y="854"/>
                  <a:pt x="1697" y="871"/>
                </a:cubicBezTo>
                <a:lnTo>
                  <a:pt x="1685" y="881"/>
                </a:lnTo>
                <a:cubicBezTo>
                  <a:pt x="1670" y="863"/>
                  <a:pt x="1655" y="845"/>
                  <a:pt x="1639" y="829"/>
                </a:cubicBezTo>
                <a:lnTo>
                  <a:pt x="1649" y="820"/>
                </a:lnTo>
                <a:close/>
                <a:moveTo>
                  <a:pt x="1514" y="698"/>
                </a:moveTo>
                <a:lnTo>
                  <a:pt x="1527" y="698"/>
                </a:lnTo>
                <a:lnTo>
                  <a:pt x="1527" y="845"/>
                </a:lnTo>
                <a:cubicBezTo>
                  <a:pt x="1545" y="835"/>
                  <a:pt x="1564" y="825"/>
                  <a:pt x="1583" y="814"/>
                </a:cubicBezTo>
                <a:cubicBezTo>
                  <a:pt x="1584" y="820"/>
                  <a:pt x="1584" y="824"/>
                  <a:pt x="1585" y="827"/>
                </a:cubicBezTo>
                <a:cubicBezTo>
                  <a:pt x="1566" y="838"/>
                  <a:pt x="1547" y="848"/>
                  <a:pt x="1528" y="859"/>
                </a:cubicBezTo>
                <a:cubicBezTo>
                  <a:pt x="1524" y="862"/>
                  <a:pt x="1520" y="865"/>
                  <a:pt x="1515" y="869"/>
                </a:cubicBezTo>
                <a:lnTo>
                  <a:pt x="1507" y="855"/>
                </a:lnTo>
                <a:cubicBezTo>
                  <a:pt x="1511" y="851"/>
                  <a:pt x="1514" y="845"/>
                  <a:pt x="1514" y="838"/>
                </a:cubicBezTo>
                <a:lnTo>
                  <a:pt x="1514" y="698"/>
                </a:lnTo>
                <a:close/>
                <a:moveTo>
                  <a:pt x="1653" y="692"/>
                </a:moveTo>
                <a:lnTo>
                  <a:pt x="1666" y="692"/>
                </a:lnTo>
                <a:lnTo>
                  <a:pt x="1666" y="729"/>
                </a:lnTo>
                <a:cubicBezTo>
                  <a:pt x="1666" y="771"/>
                  <a:pt x="1660" y="803"/>
                  <a:pt x="1647" y="826"/>
                </a:cubicBezTo>
                <a:cubicBezTo>
                  <a:pt x="1632" y="852"/>
                  <a:pt x="1607" y="873"/>
                  <a:pt x="1573" y="888"/>
                </a:cubicBezTo>
                <a:cubicBezTo>
                  <a:pt x="1571" y="884"/>
                  <a:pt x="1568" y="880"/>
                  <a:pt x="1565" y="876"/>
                </a:cubicBezTo>
                <a:cubicBezTo>
                  <a:pt x="1598" y="862"/>
                  <a:pt x="1622" y="843"/>
                  <a:pt x="1635" y="820"/>
                </a:cubicBezTo>
                <a:cubicBezTo>
                  <a:pt x="1647" y="800"/>
                  <a:pt x="1653" y="769"/>
                  <a:pt x="1653" y="729"/>
                </a:cubicBezTo>
                <a:lnTo>
                  <a:pt x="1653" y="692"/>
                </a:lnTo>
                <a:close/>
                <a:moveTo>
                  <a:pt x="1863" y="706"/>
                </a:moveTo>
                <a:lnTo>
                  <a:pt x="1874" y="706"/>
                </a:lnTo>
                <a:lnTo>
                  <a:pt x="1874" y="839"/>
                </a:lnTo>
                <a:lnTo>
                  <a:pt x="1863" y="839"/>
                </a:lnTo>
                <a:lnTo>
                  <a:pt x="1863" y="706"/>
                </a:lnTo>
                <a:close/>
                <a:moveTo>
                  <a:pt x="1897" y="689"/>
                </a:moveTo>
                <a:lnTo>
                  <a:pt x="1908" y="689"/>
                </a:lnTo>
                <a:lnTo>
                  <a:pt x="1908" y="862"/>
                </a:lnTo>
                <a:cubicBezTo>
                  <a:pt x="1908" y="878"/>
                  <a:pt x="1902" y="886"/>
                  <a:pt x="1888" y="886"/>
                </a:cubicBezTo>
                <a:cubicBezTo>
                  <a:pt x="1881" y="886"/>
                  <a:pt x="1874" y="886"/>
                  <a:pt x="1866" y="885"/>
                </a:cubicBezTo>
                <a:cubicBezTo>
                  <a:pt x="1865" y="881"/>
                  <a:pt x="1864" y="876"/>
                  <a:pt x="1863" y="872"/>
                </a:cubicBezTo>
                <a:cubicBezTo>
                  <a:pt x="1870" y="873"/>
                  <a:pt x="1877" y="873"/>
                  <a:pt x="1885" y="873"/>
                </a:cubicBezTo>
                <a:cubicBezTo>
                  <a:pt x="1893" y="873"/>
                  <a:pt x="1897" y="869"/>
                  <a:pt x="1897" y="860"/>
                </a:cubicBezTo>
                <a:lnTo>
                  <a:pt x="1897" y="689"/>
                </a:lnTo>
                <a:close/>
                <a:moveTo>
                  <a:pt x="1716" y="776"/>
                </a:moveTo>
                <a:lnTo>
                  <a:pt x="1856" y="776"/>
                </a:lnTo>
                <a:lnTo>
                  <a:pt x="1856" y="787"/>
                </a:lnTo>
                <a:lnTo>
                  <a:pt x="1716" y="787"/>
                </a:lnTo>
                <a:lnTo>
                  <a:pt x="1716" y="776"/>
                </a:lnTo>
                <a:close/>
                <a:moveTo>
                  <a:pt x="1736" y="697"/>
                </a:moveTo>
                <a:lnTo>
                  <a:pt x="1770" y="697"/>
                </a:lnTo>
                <a:lnTo>
                  <a:pt x="1770" y="708"/>
                </a:lnTo>
                <a:lnTo>
                  <a:pt x="1736" y="708"/>
                </a:lnTo>
                <a:lnTo>
                  <a:pt x="1736" y="697"/>
                </a:lnTo>
                <a:close/>
                <a:moveTo>
                  <a:pt x="1766" y="697"/>
                </a:moveTo>
                <a:lnTo>
                  <a:pt x="1776" y="697"/>
                </a:lnTo>
                <a:lnTo>
                  <a:pt x="1776" y="863"/>
                </a:lnTo>
                <a:cubicBezTo>
                  <a:pt x="1776" y="872"/>
                  <a:pt x="1772" y="878"/>
                  <a:pt x="1763" y="880"/>
                </a:cubicBezTo>
                <a:cubicBezTo>
                  <a:pt x="1760" y="881"/>
                  <a:pt x="1754" y="881"/>
                  <a:pt x="1744" y="881"/>
                </a:cubicBezTo>
                <a:cubicBezTo>
                  <a:pt x="1744" y="877"/>
                  <a:pt x="1743" y="873"/>
                  <a:pt x="1742" y="869"/>
                </a:cubicBezTo>
                <a:cubicBezTo>
                  <a:pt x="1749" y="870"/>
                  <a:pt x="1754" y="870"/>
                  <a:pt x="1758" y="870"/>
                </a:cubicBezTo>
                <a:cubicBezTo>
                  <a:pt x="1763" y="870"/>
                  <a:pt x="1766" y="867"/>
                  <a:pt x="1766" y="861"/>
                </a:cubicBezTo>
                <a:lnTo>
                  <a:pt x="1766" y="697"/>
                </a:lnTo>
                <a:close/>
                <a:moveTo>
                  <a:pt x="1732" y="697"/>
                </a:moveTo>
                <a:lnTo>
                  <a:pt x="1743" y="697"/>
                </a:lnTo>
                <a:lnTo>
                  <a:pt x="1743" y="798"/>
                </a:lnTo>
                <a:cubicBezTo>
                  <a:pt x="1743" y="836"/>
                  <a:pt x="1737" y="865"/>
                  <a:pt x="1725" y="886"/>
                </a:cubicBezTo>
                <a:cubicBezTo>
                  <a:pt x="1723" y="884"/>
                  <a:pt x="1720" y="880"/>
                  <a:pt x="1717" y="876"/>
                </a:cubicBezTo>
                <a:cubicBezTo>
                  <a:pt x="1727" y="859"/>
                  <a:pt x="1732" y="832"/>
                  <a:pt x="1732" y="798"/>
                </a:cubicBezTo>
                <a:lnTo>
                  <a:pt x="1732" y="697"/>
                </a:lnTo>
                <a:close/>
                <a:moveTo>
                  <a:pt x="1801" y="697"/>
                </a:moveTo>
                <a:lnTo>
                  <a:pt x="1839" y="697"/>
                </a:lnTo>
                <a:lnTo>
                  <a:pt x="1839" y="708"/>
                </a:lnTo>
                <a:lnTo>
                  <a:pt x="1801" y="708"/>
                </a:lnTo>
                <a:lnTo>
                  <a:pt x="1801" y="697"/>
                </a:lnTo>
                <a:close/>
                <a:moveTo>
                  <a:pt x="1834" y="697"/>
                </a:moveTo>
                <a:lnTo>
                  <a:pt x="1845" y="697"/>
                </a:lnTo>
                <a:lnTo>
                  <a:pt x="1845" y="861"/>
                </a:lnTo>
                <a:cubicBezTo>
                  <a:pt x="1845" y="875"/>
                  <a:pt x="1840" y="882"/>
                  <a:pt x="1828" y="882"/>
                </a:cubicBezTo>
                <a:cubicBezTo>
                  <a:pt x="1822" y="882"/>
                  <a:pt x="1815" y="882"/>
                  <a:pt x="1808" y="882"/>
                </a:cubicBezTo>
                <a:cubicBezTo>
                  <a:pt x="1808" y="879"/>
                  <a:pt x="1807" y="875"/>
                  <a:pt x="1806" y="870"/>
                </a:cubicBezTo>
                <a:cubicBezTo>
                  <a:pt x="1813" y="871"/>
                  <a:pt x="1819" y="871"/>
                  <a:pt x="1825" y="871"/>
                </a:cubicBezTo>
                <a:cubicBezTo>
                  <a:pt x="1831" y="871"/>
                  <a:pt x="1834" y="867"/>
                  <a:pt x="1834" y="859"/>
                </a:cubicBezTo>
                <a:lnTo>
                  <a:pt x="1834" y="697"/>
                </a:lnTo>
                <a:close/>
                <a:moveTo>
                  <a:pt x="1797" y="697"/>
                </a:moveTo>
                <a:lnTo>
                  <a:pt x="1808" y="697"/>
                </a:lnTo>
                <a:lnTo>
                  <a:pt x="1808" y="798"/>
                </a:lnTo>
                <a:cubicBezTo>
                  <a:pt x="1808" y="836"/>
                  <a:pt x="1802" y="865"/>
                  <a:pt x="1790" y="887"/>
                </a:cubicBezTo>
                <a:cubicBezTo>
                  <a:pt x="1788" y="884"/>
                  <a:pt x="1785" y="880"/>
                  <a:pt x="1782" y="876"/>
                </a:cubicBezTo>
                <a:cubicBezTo>
                  <a:pt x="1792" y="859"/>
                  <a:pt x="1797" y="832"/>
                  <a:pt x="1797" y="798"/>
                </a:cubicBezTo>
                <a:lnTo>
                  <a:pt x="1797" y="697"/>
                </a:lnTo>
                <a:close/>
                <a:moveTo>
                  <a:pt x="1946" y="698"/>
                </a:moveTo>
                <a:lnTo>
                  <a:pt x="1957" y="698"/>
                </a:lnTo>
                <a:lnTo>
                  <a:pt x="1957" y="888"/>
                </a:lnTo>
                <a:lnTo>
                  <a:pt x="1946" y="888"/>
                </a:lnTo>
                <a:lnTo>
                  <a:pt x="1946" y="698"/>
                </a:lnTo>
                <a:close/>
                <a:moveTo>
                  <a:pt x="1950" y="698"/>
                </a:moveTo>
                <a:lnTo>
                  <a:pt x="2001" y="698"/>
                </a:lnTo>
                <a:lnTo>
                  <a:pt x="2001" y="710"/>
                </a:lnTo>
                <a:cubicBezTo>
                  <a:pt x="1996" y="728"/>
                  <a:pt x="1991" y="748"/>
                  <a:pt x="1985" y="770"/>
                </a:cubicBezTo>
                <a:cubicBezTo>
                  <a:pt x="1996" y="787"/>
                  <a:pt x="2001" y="803"/>
                  <a:pt x="2001" y="819"/>
                </a:cubicBezTo>
                <a:cubicBezTo>
                  <a:pt x="2001" y="842"/>
                  <a:pt x="1994" y="854"/>
                  <a:pt x="1979" y="854"/>
                </a:cubicBezTo>
                <a:cubicBezTo>
                  <a:pt x="1977" y="854"/>
                  <a:pt x="1973" y="854"/>
                  <a:pt x="1968" y="854"/>
                </a:cubicBezTo>
                <a:cubicBezTo>
                  <a:pt x="1967" y="849"/>
                  <a:pt x="1966" y="845"/>
                  <a:pt x="1965" y="842"/>
                </a:cubicBezTo>
                <a:cubicBezTo>
                  <a:pt x="1969" y="842"/>
                  <a:pt x="1973" y="842"/>
                  <a:pt x="1977" y="842"/>
                </a:cubicBezTo>
                <a:cubicBezTo>
                  <a:pt x="1986" y="842"/>
                  <a:pt x="1990" y="834"/>
                  <a:pt x="1990" y="819"/>
                </a:cubicBezTo>
                <a:cubicBezTo>
                  <a:pt x="1990" y="805"/>
                  <a:pt x="1984" y="790"/>
                  <a:pt x="1973" y="772"/>
                </a:cubicBezTo>
                <a:cubicBezTo>
                  <a:pt x="1979" y="749"/>
                  <a:pt x="1985" y="729"/>
                  <a:pt x="1990" y="710"/>
                </a:cubicBezTo>
                <a:lnTo>
                  <a:pt x="1950" y="710"/>
                </a:lnTo>
                <a:lnTo>
                  <a:pt x="1950" y="698"/>
                </a:lnTo>
                <a:close/>
                <a:moveTo>
                  <a:pt x="2028" y="755"/>
                </a:moveTo>
                <a:lnTo>
                  <a:pt x="2111" y="755"/>
                </a:lnTo>
                <a:lnTo>
                  <a:pt x="2111" y="766"/>
                </a:lnTo>
                <a:lnTo>
                  <a:pt x="2028" y="766"/>
                </a:lnTo>
                <a:lnTo>
                  <a:pt x="2028" y="755"/>
                </a:lnTo>
                <a:close/>
                <a:moveTo>
                  <a:pt x="2007" y="796"/>
                </a:moveTo>
                <a:lnTo>
                  <a:pt x="2132" y="796"/>
                </a:lnTo>
                <a:lnTo>
                  <a:pt x="2132" y="807"/>
                </a:lnTo>
                <a:lnTo>
                  <a:pt x="2007" y="807"/>
                </a:lnTo>
                <a:lnTo>
                  <a:pt x="2007" y="796"/>
                </a:lnTo>
                <a:close/>
                <a:moveTo>
                  <a:pt x="2064" y="758"/>
                </a:moveTo>
                <a:lnTo>
                  <a:pt x="2076" y="758"/>
                </a:lnTo>
                <a:lnTo>
                  <a:pt x="2076" y="862"/>
                </a:lnTo>
                <a:cubicBezTo>
                  <a:pt x="2076" y="877"/>
                  <a:pt x="2069" y="884"/>
                  <a:pt x="2055" y="884"/>
                </a:cubicBezTo>
                <a:cubicBezTo>
                  <a:pt x="2051" y="884"/>
                  <a:pt x="2046" y="884"/>
                  <a:pt x="2040" y="884"/>
                </a:cubicBezTo>
                <a:cubicBezTo>
                  <a:pt x="2040" y="880"/>
                  <a:pt x="2039" y="876"/>
                  <a:pt x="2038" y="871"/>
                </a:cubicBezTo>
                <a:cubicBezTo>
                  <a:pt x="2044" y="872"/>
                  <a:pt x="2049" y="872"/>
                  <a:pt x="2055" y="872"/>
                </a:cubicBezTo>
                <a:cubicBezTo>
                  <a:pt x="2061" y="872"/>
                  <a:pt x="2064" y="869"/>
                  <a:pt x="2064" y="862"/>
                </a:cubicBezTo>
                <a:lnTo>
                  <a:pt x="2064" y="758"/>
                </a:lnTo>
                <a:close/>
                <a:moveTo>
                  <a:pt x="2030" y="822"/>
                </a:moveTo>
                <a:lnTo>
                  <a:pt x="2040" y="829"/>
                </a:lnTo>
                <a:cubicBezTo>
                  <a:pt x="2028" y="846"/>
                  <a:pt x="2016" y="862"/>
                  <a:pt x="2003" y="875"/>
                </a:cubicBezTo>
                <a:cubicBezTo>
                  <a:pt x="2001" y="873"/>
                  <a:pt x="1998" y="870"/>
                  <a:pt x="1994" y="867"/>
                </a:cubicBezTo>
                <a:cubicBezTo>
                  <a:pt x="2008" y="853"/>
                  <a:pt x="2020" y="838"/>
                  <a:pt x="2030" y="822"/>
                </a:cubicBezTo>
                <a:close/>
                <a:moveTo>
                  <a:pt x="2108" y="824"/>
                </a:moveTo>
                <a:cubicBezTo>
                  <a:pt x="2118" y="838"/>
                  <a:pt x="2128" y="852"/>
                  <a:pt x="2138" y="866"/>
                </a:cubicBezTo>
                <a:lnTo>
                  <a:pt x="2127" y="874"/>
                </a:lnTo>
                <a:cubicBezTo>
                  <a:pt x="2118" y="860"/>
                  <a:pt x="2108" y="845"/>
                  <a:pt x="2098" y="831"/>
                </a:cubicBezTo>
                <a:lnTo>
                  <a:pt x="2108" y="824"/>
                </a:lnTo>
                <a:close/>
                <a:moveTo>
                  <a:pt x="2077" y="688"/>
                </a:moveTo>
                <a:lnTo>
                  <a:pt x="2074" y="694"/>
                </a:lnTo>
                <a:cubicBezTo>
                  <a:pt x="2092" y="720"/>
                  <a:pt x="2115" y="740"/>
                  <a:pt x="2143" y="756"/>
                </a:cubicBezTo>
                <a:cubicBezTo>
                  <a:pt x="2141" y="759"/>
                  <a:pt x="2138" y="762"/>
                  <a:pt x="2135" y="767"/>
                </a:cubicBezTo>
                <a:cubicBezTo>
                  <a:pt x="2109" y="750"/>
                  <a:pt x="2087" y="730"/>
                  <a:pt x="2068" y="705"/>
                </a:cubicBezTo>
                <a:cubicBezTo>
                  <a:pt x="2055" y="729"/>
                  <a:pt x="2033" y="750"/>
                  <a:pt x="2004" y="768"/>
                </a:cubicBezTo>
                <a:cubicBezTo>
                  <a:pt x="2002" y="765"/>
                  <a:pt x="1999" y="762"/>
                  <a:pt x="1996" y="759"/>
                </a:cubicBezTo>
                <a:cubicBezTo>
                  <a:pt x="2028" y="740"/>
                  <a:pt x="2051" y="716"/>
                  <a:pt x="2064" y="688"/>
                </a:cubicBezTo>
                <a:lnTo>
                  <a:pt x="2077" y="688"/>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46" name="Freeform 22"/>
          <p:cNvSpPr>
            <a:spLocks noEditPoints="1"/>
          </p:cNvSpPr>
          <p:nvPr/>
        </p:nvSpPr>
        <p:spPr bwMode="auto">
          <a:xfrm>
            <a:off x="691828" y="3169628"/>
            <a:ext cx="7707973" cy="667355"/>
          </a:xfrm>
          <a:custGeom>
            <a:avLst/>
            <a:gdLst>
              <a:gd name="T0" fmla="*/ 252 w 9287"/>
              <a:gd name="T1" fmla="*/ 52 h 777"/>
              <a:gd name="T2" fmla="*/ 213 w 9287"/>
              <a:gd name="T3" fmla="*/ 52 h 777"/>
              <a:gd name="T4" fmla="*/ 469 w 9287"/>
              <a:gd name="T5" fmla="*/ 21 h 777"/>
              <a:gd name="T6" fmla="*/ 1043 w 9287"/>
              <a:gd name="T7" fmla="*/ 757 h 777"/>
              <a:gd name="T8" fmla="*/ 678 w 9287"/>
              <a:gd name="T9" fmla="*/ 393 h 777"/>
              <a:gd name="T10" fmla="*/ 640 w 9287"/>
              <a:gd name="T11" fmla="*/ 21 h 777"/>
              <a:gd name="T12" fmla="*/ 1004 w 9287"/>
              <a:gd name="T13" fmla="*/ 362 h 777"/>
              <a:gd name="T14" fmla="*/ 1659 w 9287"/>
              <a:gd name="T15" fmla="*/ 738 h 777"/>
              <a:gd name="T16" fmla="*/ 1275 w 9287"/>
              <a:gd name="T17" fmla="*/ 21 h 777"/>
              <a:gd name="T18" fmla="*/ 1314 w 9287"/>
              <a:gd name="T19" fmla="*/ 52 h 777"/>
              <a:gd name="T20" fmla="*/ 1624 w 9287"/>
              <a:gd name="T21" fmla="*/ 393 h 777"/>
              <a:gd name="T22" fmla="*/ 2376 w 9287"/>
              <a:gd name="T23" fmla="*/ 389 h 777"/>
              <a:gd name="T24" fmla="*/ 2407 w 9287"/>
              <a:gd name="T25" fmla="*/ 738 h 777"/>
              <a:gd name="T26" fmla="*/ 2396 w 9287"/>
              <a:gd name="T27" fmla="*/ 52 h 777"/>
              <a:gd name="T28" fmla="*/ 2365 w 9287"/>
              <a:gd name="T29" fmla="*/ 362 h 777"/>
              <a:gd name="T30" fmla="*/ 2419 w 9287"/>
              <a:gd name="T31" fmla="*/ 757 h 777"/>
              <a:gd name="T32" fmla="*/ 2407 w 9287"/>
              <a:gd name="T33" fmla="*/ 21 h 777"/>
              <a:gd name="T34" fmla="*/ 2617 w 9287"/>
              <a:gd name="T35" fmla="*/ 563 h 777"/>
              <a:gd name="T36" fmla="*/ 3167 w 9287"/>
              <a:gd name="T37" fmla="*/ 21 h 777"/>
              <a:gd name="T38" fmla="*/ 2993 w 9287"/>
              <a:gd name="T39" fmla="*/ 769 h 777"/>
              <a:gd name="T40" fmla="*/ 2822 w 9287"/>
              <a:gd name="T41" fmla="*/ 21 h 777"/>
              <a:gd name="T42" fmla="*/ 3167 w 9287"/>
              <a:gd name="T43" fmla="*/ 494 h 777"/>
              <a:gd name="T44" fmla="*/ 3578 w 9287"/>
              <a:gd name="T45" fmla="*/ 36 h 777"/>
              <a:gd name="T46" fmla="*/ 3803 w 9287"/>
              <a:gd name="T47" fmla="*/ 575 h 777"/>
              <a:gd name="T48" fmla="*/ 3400 w 9287"/>
              <a:gd name="T49" fmla="*/ 544 h 777"/>
              <a:gd name="T50" fmla="*/ 3574 w 9287"/>
              <a:gd name="T51" fmla="*/ 393 h 777"/>
              <a:gd name="T52" fmla="*/ 3787 w 9287"/>
              <a:gd name="T53" fmla="*/ 191 h 777"/>
              <a:gd name="T54" fmla="*/ 4097 w 9287"/>
              <a:gd name="T55" fmla="*/ 21 h 777"/>
              <a:gd name="T56" fmla="*/ 4857 w 9287"/>
              <a:gd name="T57" fmla="*/ 21 h 777"/>
              <a:gd name="T58" fmla="*/ 4485 w 9287"/>
              <a:gd name="T59" fmla="*/ 63 h 777"/>
              <a:gd name="T60" fmla="*/ 4442 w 9287"/>
              <a:gd name="T61" fmla="*/ 21 h 777"/>
              <a:gd name="T62" fmla="*/ 4818 w 9287"/>
              <a:gd name="T63" fmla="*/ 21 h 777"/>
              <a:gd name="T64" fmla="*/ 5462 w 9287"/>
              <a:gd name="T65" fmla="*/ 738 h 777"/>
              <a:gd name="T66" fmla="*/ 5078 w 9287"/>
              <a:gd name="T67" fmla="*/ 21 h 777"/>
              <a:gd name="T68" fmla="*/ 5117 w 9287"/>
              <a:gd name="T69" fmla="*/ 52 h 777"/>
              <a:gd name="T70" fmla="*/ 5427 w 9287"/>
              <a:gd name="T71" fmla="*/ 393 h 777"/>
              <a:gd name="T72" fmla="*/ 6039 w 9287"/>
              <a:gd name="T73" fmla="*/ 191 h 777"/>
              <a:gd name="T74" fmla="*/ 5675 w 9287"/>
              <a:gd name="T75" fmla="*/ 191 h 777"/>
              <a:gd name="T76" fmla="*/ 5834 w 9287"/>
              <a:gd name="T77" fmla="*/ 765 h 777"/>
              <a:gd name="T78" fmla="*/ 5834 w 9287"/>
              <a:gd name="T79" fmla="*/ 742 h 777"/>
              <a:gd name="T80" fmla="*/ 5632 w 9287"/>
              <a:gd name="T81" fmla="*/ 191 h 777"/>
              <a:gd name="T82" fmla="*/ 6617 w 9287"/>
              <a:gd name="T83" fmla="*/ 191 h 777"/>
              <a:gd name="T84" fmla="*/ 6252 w 9287"/>
              <a:gd name="T85" fmla="*/ 191 h 777"/>
              <a:gd name="T86" fmla="*/ 6411 w 9287"/>
              <a:gd name="T87" fmla="*/ 765 h 777"/>
              <a:gd name="T88" fmla="*/ 6411 w 9287"/>
              <a:gd name="T89" fmla="*/ 742 h 777"/>
              <a:gd name="T90" fmla="*/ 6210 w 9287"/>
              <a:gd name="T91" fmla="*/ 191 h 777"/>
              <a:gd name="T92" fmla="*/ 7326 w 9287"/>
              <a:gd name="T93" fmla="*/ 52 h 777"/>
              <a:gd name="T94" fmla="*/ 7326 w 9287"/>
              <a:gd name="T95" fmla="*/ 420 h 777"/>
              <a:gd name="T96" fmla="*/ 7326 w 9287"/>
              <a:gd name="T97" fmla="*/ 451 h 777"/>
              <a:gd name="T98" fmla="*/ 7155 w 9287"/>
              <a:gd name="T99" fmla="*/ 757 h 777"/>
              <a:gd name="T100" fmla="*/ 7547 w 9287"/>
              <a:gd name="T101" fmla="*/ 230 h 777"/>
              <a:gd name="T102" fmla="*/ 8117 w 9287"/>
              <a:gd name="T103" fmla="*/ 757 h 777"/>
              <a:gd name="T104" fmla="*/ 7783 w 9287"/>
              <a:gd name="T105" fmla="*/ 21 h 777"/>
              <a:gd name="T106" fmla="*/ 8373 w 9287"/>
              <a:gd name="T107" fmla="*/ 486 h 777"/>
              <a:gd name="T108" fmla="*/ 8373 w 9287"/>
              <a:gd name="T109" fmla="*/ 486 h 777"/>
              <a:gd name="T110" fmla="*/ 8365 w 9287"/>
              <a:gd name="T111" fmla="*/ 517 h 777"/>
              <a:gd name="T112" fmla="*/ 8458 w 9287"/>
              <a:gd name="T113" fmla="*/ 21 h 777"/>
              <a:gd name="T114" fmla="*/ 8683 w 9287"/>
              <a:gd name="T115" fmla="*/ 757 h 777"/>
              <a:gd name="T116" fmla="*/ 9225 w 9287"/>
              <a:gd name="T117" fmla="*/ 757 h 777"/>
              <a:gd name="T118" fmla="*/ 8873 w 9287"/>
              <a:gd name="T119" fmla="*/ 757 h 777"/>
              <a:gd name="T120" fmla="*/ 9249 w 9287"/>
              <a:gd name="T121" fmla="*/ 722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287" h="777">
                <a:moveTo>
                  <a:pt x="469" y="21"/>
                </a:moveTo>
                <a:lnTo>
                  <a:pt x="469" y="52"/>
                </a:lnTo>
                <a:lnTo>
                  <a:pt x="252" y="52"/>
                </a:lnTo>
                <a:lnTo>
                  <a:pt x="252" y="757"/>
                </a:lnTo>
                <a:lnTo>
                  <a:pt x="213" y="757"/>
                </a:lnTo>
                <a:lnTo>
                  <a:pt x="213" y="52"/>
                </a:lnTo>
                <a:lnTo>
                  <a:pt x="0" y="52"/>
                </a:lnTo>
                <a:lnTo>
                  <a:pt x="0" y="21"/>
                </a:lnTo>
                <a:lnTo>
                  <a:pt x="469" y="21"/>
                </a:lnTo>
                <a:close/>
                <a:moveTo>
                  <a:pt x="1004" y="21"/>
                </a:moveTo>
                <a:lnTo>
                  <a:pt x="1043" y="21"/>
                </a:lnTo>
                <a:lnTo>
                  <a:pt x="1043" y="757"/>
                </a:lnTo>
                <a:lnTo>
                  <a:pt x="1004" y="757"/>
                </a:lnTo>
                <a:lnTo>
                  <a:pt x="1004" y="393"/>
                </a:lnTo>
                <a:lnTo>
                  <a:pt x="678" y="393"/>
                </a:lnTo>
                <a:lnTo>
                  <a:pt x="678" y="757"/>
                </a:lnTo>
                <a:lnTo>
                  <a:pt x="640" y="757"/>
                </a:lnTo>
                <a:lnTo>
                  <a:pt x="640" y="21"/>
                </a:lnTo>
                <a:lnTo>
                  <a:pt x="678" y="21"/>
                </a:lnTo>
                <a:lnTo>
                  <a:pt x="678" y="362"/>
                </a:lnTo>
                <a:lnTo>
                  <a:pt x="1004" y="362"/>
                </a:lnTo>
                <a:lnTo>
                  <a:pt x="1004" y="21"/>
                </a:lnTo>
                <a:close/>
                <a:moveTo>
                  <a:pt x="1314" y="738"/>
                </a:moveTo>
                <a:lnTo>
                  <a:pt x="1659" y="738"/>
                </a:lnTo>
                <a:lnTo>
                  <a:pt x="1659" y="757"/>
                </a:lnTo>
                <a:lnTo>
                  <a:pt x="1275" y="757"/>
                </a:lnTo>
                <a:lnTo>
                  <a:pt x="1275" y="21"/>
                </a:lnTo>
                <a:lnTo>
                  <a:pt x="1651" y="21"/>
                </a:lnTo>
                <a:lnTo>
                  <a:pt x="1651" y="52"/>
                </a:lnTo>
                <a:lnTo>
                  <a:pt x="1314" y="52"/>
                </a:lnTo>
                <a:lnTo>
                  <a:pt x="1314" y="362"/>
                </a:lnTo>
                <a:lnTo>
                  <a:pt x="1624" y="362"/>
                </a:lnTo>
                <a:lnTo>
                  <a:pt x="1624" y="393"/>
                </a:lnTo>
                <a:lnTo>
                  <a:pt x="1314" y="393"/>
                </a:lnTo>
                <a:lnTo>
                  <a:pt x="1314" y="738"/>
                </a:lnTo>
                <a:close/>
                <a:moveTo>
                  <a:pt x="2376" y="389"/>
                </a:moveTo>
                <a:lnTo>
                  <a:pt x="2256" y="389"/>
                </a:lnTo>
                <a:lnTo>
                  <a:pt x="2256" y="738"/>
                </a:lnTo>
                <a:lnTo>
                  <a:pt x="2407" y="738"/>
                </a:lnTo>
                <a:cubicBezTo>
                  <a:pt x="2516" y="735"/>
                  <a:pt x="2571" y="676"/>
                  <a:pt x="2574" y="559"/>
                </a:cubicBezTo>
                <a:cubicBezTo>
                  <a:pt x="2571" y="449"/>
                  <a:pt x="2505" y="392"/>
                  <a:pt x="2376" y="389"/>
                </a:cubicBezTo>
                <a:close/>
                <a:moveTo>
                  <a:pt x="2396" y="52"/>
                </a:moveTo>
                <a:lnTo>
                  <a:pt x="2256" y="52"/>
                </a:lnTo>
                <a:lnTo>
                  <a:pt x="2256" y="362"/>
                </a:lnTo>
                <a:lnTo>
                  <a:pt x="2365" y="362"/>
                </a:lnTo>
                <a:cubicBezTo>
                  <a:pt x="2478" y="359"/>
                  <a:pt x="2537" y="306"/>
                  <a:pt x="2539" y="203"/>
                </a:cubicBezTo>
                <a:cubicBezTo>
                  <a:pt x="2539" y="102"/>
                  <a:pt x="2491" y="52"/>
                  <a:pt x="2396" y="52"/>
                </a:cubicBezTo>
                <a:close/>
                <a:moveTo>
                  <a:pt x="2419" y="757"/>
                </a:moveTo>
                <a:lnTo>
                  <a:pt x="2217" y="757"/>
                </a:lnTo>
                <a:lnTo>
                  <a:pt x="2217" y="21"/>
                </a:lnTo>
                <a:lnTo>
                  <a:pt x="2407" y="21"/>
                </a:lnTo>
                <a:cubicBezTo>
                  <a:pt x="2518" y="26"/>
                  <a:pt x="2577" y="87"/>
                  <a:pt x="2582" y="203"/>
                </a:cubicBezTo>
                <a:cubicBezTo>
                  <a:pt x="2584" y="291"/>
                  <a:pt x="2545" y="348"/>
                  <a:pt x="2465" y="373"/>
                </a:cubicBezTo>
                <a:cubicBezTo>
                  <a:pt x="2566" y="399"/>
                  <a:pt x="2617" y="463"/>
                  <a:pt x="2617" y="563"/>
                </a:cubicBezTo>
                <a:cubicBezTo>
                  <a:pt x="2614" y="690"/>
                  <a:pt x="2548" y="755"/>
                  <a:pt x="2419" y="757"/>
                </a:cubicBezTo>
                <a:close/>
                <a:moveTo>
                  <a:pt x="3167" y="494"/>
                </a:moveTo>
                <a:lnTo>
                  <a:pt x="3167" y="21"/>
                </a:lnTo>
                <a:lnTo>
                  <a:pt x="3206" y="21"/>
                </a:lnTo>
                <a:lnTo>
                  <a:pt x="3206" y="478"/>
                </a:lnTo>
                <a:cubicBezTo>
                  <a:pt x="3208" y="677"/>
                  <a:pt x="3137" y="774"/>
                  <a:pt x="2993" y="769"/>
                </a:cubicBezTo>
                <a:cubicBezTo>
                  <a:pt x="2848" y="777"/>
                  <a:pt x="2778" y="681"/>
                  <a:pt x="2783" y="482"/>
                </a:cubicBezTo>
                <a:lnTo>
                  <a:pt x="2783" y="21"/>
                </a:lnTo>
                <a:lnTo>
                  <a:pt x="2822" y="21"/>
                </a:lnTo>
                <a:lnTo>
                  <a:pt x="2822" y="497"/>
                </a:lnTo>
                <a:cubicBezTo>
                  <a:pt x="2822" y="660"/>
                  <a:pt x="2879" y="742"/>
                  <a:pt x="2993" y="742"/>
                </a:cubicBezTo>
                <a:cubicBezTo>
                  <a:pt x="3109" y="742"/>
                  <a:pt x="3167" y="659"/>
                  <a:pt x="3167" y="494"/>
                </a:cubicBezTo>
                <a:close/>
                <a:moveTo>
                  <a:pt x="3787" y="191"/>
                </a:moveTo>
                <a:lnTo>
                  <a:pt x="3748" y="207"/>
                </a:lnTo>
                <a:cubicBezTo>
                  <a:pt x="3720" y="90"/>
                  <a:pt x="3663" y="34"/>
                  <a:pt x="3578" y="36"/>
                </a:cubicBezTo>
                <a:cubicBezTo>
                  <a:pt x="3477" y="39"/>
                  <a:pt x="3425" y="90"/>
                  <a:pt x="3423" y="191"/>
                </a:cubicBezTo>
                <a:cubicBezTo>
                  <a:pt x="3418" y="266"/>
                  <a:pt x="3470" y="321"/>
                  <a:pt x="3582" y="354"/>
                </a:cubicBezTo>
                <a:cubicBezTo>
                  <a:pt x="3739" y="398"/>
                  <a:pt x="3813" y="472"/>
                  <a:pt x="3803" y="575"/>
                </a:cubicBezTo>
                <a:cubicBezTo>
                  <a:pt x="3800" y="699"/>
                  <a:pt x="3726" y="762"/>
                  <a:pt x="3582" y="765"/>
                </a:cubicBezTo>
                <a:cubicBezTo>
                  <a:pt x="3463" y="770"/>
                  <a:pt x="3389" y="700"/>
                  <a:pt x="3361" y="556"/>
                </a:cubicBezTo>
                <a:lnTo>
                  <a:pt x="3400" y="544"/>
                </a:lnTo>
                <a:cubicBezTo>
                  <a:pt x="3428" y="678"/>
                  <a:pt x="3489" y="744"/>
                  <a:pt x="3582" y="742"/>
                </a:cubicBezTo>
                <a:cubicBezTo>
                  <a:pt x="3695" y="737"/>
                  <a:pt x="3755" y="680"/>
                  <a:pt x="3760" y="571"/>
                </a:cubicBezTo>
                <a:cubicBezTo>
                  <a:pt x="3763" y="489"/>
                  <a:pt x="3701" y="429"/>
                  <a:pt x="3574" y="393"/>
                </a:cubicBezTo>
                <a:cubicBezTo>
                  <a:pt x="3437" y="359"/>
                  <a:pt x="3372" y="292"/>
                  <a:pt x="3380" y="191"/>
                </a:cubicBezTo>
                <a:cubicBezTo>
                  <a:pt x="3388" y="72"/>
                  <a:pt x="3454" y="10"/>
                  <a:pt x="3578" y="5"/>
                </a:cubicBezTo>
                <a:cubicBezTo>
                  <a:pt x="3689" y="0"/>
                  <a:pt x="3759" y="62"/>
                  <a:pt x="3787" y="191"/>
                </a:cubicBezTo>
                <a:close/>
                <a:moveTo>
                  <a:pt x="4136" y="757"/>
                </a:moveTo>
                <a:lnTo>
                  <a:pt x="4097" y="757"/>
                </a:lnTo>
                <a:lnTo>
                  <a:pt x="4097" y="21"/>
                </a:lnTo>
                <a:lnTo>
                  <a:pt x="4136" y="21"/>
                </a:lnTo>
                <a:lnTo>
                  <a:pt x="4136" y="757"/>
                </a:lnTo>
                <a:close/>
                <a:moveTo>
                  <a:pt x="4857" y="21"/>
                </a:moveTo>
                <a:lnTo>
                  <a:pt x="4857" y="757"/>
                </a:lnTo>
                <a:lnTo>
                  <a:pt x="4795" y="757"/>
                </a:lnTo>
                <a:lnTo>
                  <a:pt x="4485" y="63"/>
                </a:lnTo>
                <a:lnTo>
                  <a:pt x="4485" y="757"/>
                </a:lnTo>
                <a:lnTo>
                  <a:pt x="4442" y="757"/>
                </a:lnTo>
                <a:lnTo>
                  <a:pt x="4442" y="21"/>
                </a:lnTo>
                <a:lnTo>
                  <a:pt x="4508" y="21"/>
                </a:lnTo>
                <a:lnTo>
                  <a:pt x="4818" y="722"/>
                </a:lnTo>
                <a:lnTo>
                  <a:pt x="4818" y="21"/>
                </a:lnTo>
                <a:lnTo>
                  <a:pt x="4857" y="21"/>
                </a:lnTo>
                <a:close/>
                <a:moveTo>
                  <a:pt x="5117" y="738"/>
                </a:moveTo>
                <a:lnTo>
                  <a:pt x="5462" y="738"/>
                </a:lnTo>
                <a:lnTo>
                  <a:pt x="5462" y="757"/>
                </a:lnTo>
                <a:lnTo>
                  <a:pt x="5078" y="757"/>
                </a:lnTo>
                <a:lnTo>
                  <a:pt x="5078" y="21"/>
                </a:lnTo>
                <a:lnTo>
                  <a:pt x="5454" y="21"/>
                </a:lnTo>
                <a:lnTo>
                  <a:pt x="5454" y="52"/>
                </a:lnTo>
                <a:lnTo>
                  <a:pt x="5117" y="52"/>
                </a:lnTo>
                <a:lnTo>
                  <a:pt x="5117" y="362"/>
                </a:lnTo>
                <a:lnTo>
                  <a:pt x="5427" y="362"/>
                </a:lnTo>
                <a:lnTo>
                  <a:pt x="5427" y="393"/>
                </a:lnTo>
                <a:lnTo>
                  <a:pt x="5117" y="393"/>
                </a:lnTo>
                <a:lnTo>
                  <a:pt x="5117" y="738"/>
                </a:lnTo>
                <a:close/>
                <a:moveTo>
                  <a:pt x="6039" y="191"/>
                </a:moveTo>
                <a:lnTo>
                  <a:pt x="6000" y="207"/>
                </a:lnTo>
                <a:cubicBezTo>
                  <a:pt x="5972" y="90"/>
                  <a:pt x="5915" y="34"/>
                  <a:pt x="5830" y="36"/>
                </a:cubicBezTo>
                <a:cubicBezTo>
                  <a:pt x="5729" y="39"/>
                  <a:pt x="5677" y="90"/>
                  <a:pt x="5675" y="191"/>
                </a:cubicBezTo>
                <a:cubicBezTo>
                  <a:pt x="5670" y="266"/>
                  <a:pt x="5723" y="321"/>
                  <a:pt x="5834" y="354"/>
                </a:cubicBezTo>
                <a:cubicBezTo>
                  <a:pt x="5991" y="398"/>
                  <a:pt x="6065" y="472"/>
                  <a:pt x="6055" y="575"/>
                </a:cubicBezTo>
                <a:cubicBezTo>
                  <a:pt x="6052" y="699"/>
                  <a:pt x="5978" y="762"/>
                  <a:pt x="5834" y="765"/>
                </a:cubicBezTo>
                <a:cubicBezTo>
                  <a:pt x="5715" y="770"/>
                  <a:pt x="5641" y="700"/>
                  <a:pt x="5613" y="556"/>
                </a:cubicBezTo>
                <a:lnTo>
                  <a:pt x="5652" y="544"/>
                </a:lnTo>
                <a:cubicBezTo>
                  <a:pt x="5680" y="678"/>
                  <a:pt x="5741" y="744"/>
                  <a:pt x="5834" y="742"/>
                </a:cubicBezTo>
                <a:cubicBezTo>
                  <a:pt x="5947" y="737"/>
                  <a:pt x="6007" y="680"/>
                  <a:pt x="6012" y="571"/>
                </a:cubicBezTo>
                <a:cubicBezTo>
                  <a:pt x="6015" y="489"/>
                  <a:pt x="5953" y="429"/>
                  <a:pt x="5826" y="393"/>
                </a:cubicBezTo>
                <a:cubicBezTo>
                  <a:pt x="5689" y="359"/>
                  <a:pt x="5624" y="292"/>
                  <a:pt x="5632" y="191"/>
                </a:cubicBezTo>
                <a:cubicBezTo>
                  <a:pt x="5640" y="72"/>
                  <a:pt x="5706" y="10"/>
                  <a:pt x="5830" y="5"/>
                </a:cubicBezTo>
                <a:cubicBezTo>
                  <a:pt x="5941" y="0"/>
                  <a:pt x="6011" y="62"/>
                  <a:pt x="6039" y="191"/>
                </a:cubicBezTo>
                <a:close/>
                <a:moveTo>
                  <a:pt x="6617" y="191"/>
                </a:moveTo>
                <a:lnTo>
                  <a:pt x="6578" y="207"/>
                </a:lnTo>
                <a:cubicBezTo>
                  <a:pt x="6549" y="90"/>
                  <a:pt x="6493" y="34"/>
                  <a:pt x="6407" y="36"/>
                </a:cubicBezTo>
                <a:cubicBezTo>
                  <a:pt x="6307" y="39"/>
                  <a:pt x="6255" y="90"/>
                  <a:pt x="6252" y="191"/>
                </a:cubicBezTo>
                <a:cubicBezTo>
                  <a:pt x="6247" y="266"/>
                  <a:pt x="6300" y="321"/>
                  <a:pt x="6411" y="354"/>
                </a:cubicBezTo>
                <a:cubicBezTo>
                  <a:pt x="6569" y="398"/>
                  <a:pt x="6643" y="472"/>
                  <a:pt x="6632" y="575"/>
                </a:cubicBezTo>
                <a:cubicBezTo>
                  <a:pt x="6630" y="699"/>
                  <a:pt x="6556" y="762"/>
                  <a:pt x="6411" y="765"/>
                </a:cubicBezTo>
                <a:cubicBezTo>
                  <a:pt x="6292" y="770"/>
                  <a:pt x="6219" y="700"/>
                  <a:pt x="6190" y="556"/>
                </a:cubicBezTo>
                <a:lnTo>
                  <a:pt x="6229" y="544"/>
                </a:lnTo>
                <a:cubicBezTo>
                  <a:pt x="6257" y="678"/>
                  <a:pt x="6318" y="744"/>
                  <a:pt x="6411" y="742"/>
                </a:cubicBezTo>
                <a:cubicBezTo>
                  <a:pt x="6525" y="737"/>
                  <a:pt x="6584" y="680"/>
                  <a:pt x="6590" y="571"/>
                </a:cubicBezTo>
                <a:cubicBezTo>
                  <a:pt x="6592" y="489"/>
                  <a:pt x="6530" y="429"/>
                  <a:pt x="6403" y="393"/>
                </a:cubicBezTo>
                <a:cubicBezTo>
                  <a:pt x="6267" y="359"/>
                  <a:pt x="6202" y="292"/>
                  <a:pt x="6210" y="191"/>
                </a:cubicBezTo>
                <a:cubicBezTo>
                  <a:pt x="6217" y="72"/>
                  <a:pt x="6283" y="10"/>
                  <a:pt x="6407" y="5"/>
                </a:cubicBezTo>
                <a:cubicBezTo>
                  <a:pt x="6519" y="0"/>
                  <a:pt x="6588" y="62"/>
                  <a:pt x="6617" y="191"/>
                </a:cubicBezTo>
                <a:close/>
                <a:moveTo>
                  <a:pt x="7326" y="52"/>
                </a:moveTo>
                <a:lnTo>
                  <a:pt x="7194" y="52"/>
                </a:lnTo>
                <a:lnTo>
                  <a:pt x="7194" y="420"/>
                </a:lnTo>
                <a:lnTo>
                  <a:pt x="7326" y="420"/>
                </a:lnTo>
                <a:cubicBezTo>
                  <a:pt x="7445" y="420"/>
                  <a:pt x="7504" y="357"/>
                  <a:pt x="7504" y="230"/>
                </a:cubicBezTo>
                <a:cubicBezTo>
                  <a:pt x="7502" y="114"/>
                  <a:pt x="7442" y="54"/>
                  <a:pt x="7326" y="52"/>
                </a:cubicBezTo>
                <a:close/>
                <a:moveTo>
                  <a:pt x="7326" y="451"/>
                </a:moveTo>
                <a:lnTo>
                  <a:pt x="7194" y="451"/>
                </a:lnTo>
                <a:lnTo>
                  <a:pt x="7194" y="757"/>
                </a:lnTo>
                <a:lnTo>
                  <a:pt x="7155" y="757"/>
                </a:lnTo>
                <a:lnTo>
                  <a:pt x="7155" y="21"/>
                </a:lnTo>
                <a:lnTo>
                  <a:pt x="7318" y="21"/>
                </a:lnTo>
                <a:cubicBezTo>
                  <a:pt x="7468" y="23"/>
                  <a:pt x="7544" y="93"/>
                  <a:pt x="7547" y="230"/>
                </a:cubicBezTo>
                <a:cubicBezTo>
                  <a:pt x="7542" y="372"/>
                  <a:pt x="7468" y="446"/>
                  <a:pt x="7326" y="451"/>
                </a:cubicBezTo>
                <a:close/>
                <a:moveTo>
                  <a:pt x="8117" y="738"/>
                </a:moveTo>
                <a:lnTo>
                  <a:pt x="8117" y="757"/>
                </a:lnTo>
                <a:lnTo>
                  <a:pt x="7745" y="757"/>
                </a:lnTo>
                <a:lnTo>
                  <a:pt x="7745" y="21"/>
                </a:lnTo>
                <a:lnTo>
                  <a:pt x="7783" y="21"/>
                </a:lnTo>
                <a:lnTo>
                  <a:pt x="7783" y="738"/>
                </a:lnTo>
                <a:lnTo>
                  <a:pt x="8117" y="738"/>
                </a:lnTo>
                <a:close/>
                <a:moveTo>
                  <a:pt x="8373" y="486"/>
                </a:moveTo>
                <a:lnTo>
                  <a:pt x="8605" y="486"/>
                </a:lnTo>
                <a:lnTo>
                  <a:pt x="8485" y="67"/>
                </a:lnTo>
                <a:lnTo>
                  <a:pt x="8373" y="486"/>
                </a:lnTo>
                <a:close/>
                <a:moveTo>
                  <a:pt x="8683" y="757"/>
                </a:moveTo>
                <a:lnTo>
                  <a:pt x="8613" y="517"/>
                </a:lnTo>
                <a:lnTo>
                  <a:pt x="8365" y="517"/>
                </a:lnTo>
                <a:lnTo>
                  <a:pt x="8295" y="757"/>
                </a:lnTo>
                <a:lnTo>
                  <a:pt x="8252" y="757"/>
                </a:lnTo>
                <a:lnTo>
                  <a:pt x="8458" y="21"/>
                </a:lnTo>
                <a:lnTo>
                  <a:pt x="8516" y="21"/>
                </a:lnTo>
                <a:lnTo>
                  <a:pt x="8725" y="757"/>
                </a:lnTo>
                <a:lnTo>
                  <a:pt x="8683" y="757"/>
                </a:lnTo>
                <a:close/>
                <a:moveTo>
                  <a:pt x="9287" y="21"/>
                </a:moveTo>
                <a:lnTo>
                  <a:pt x="9287" y="757"/>
                </a:lnTo>
                <a:lnTo>
                  <a:pt x="9225" y="757"/>
                </a:lnTo>
                <a:lnTo>
                  <a:pt x="8915" y="63"/>
                </a:lnTo>
                <a:lnTo>
                  <a:pt x="8915" y="757"/>
                </a:lnTo>
                <a:lnTo>
                  <a:pt x="8873" y="757"/>
                </a:lnTo>
                <a:lnTo>
                  <a:pt x="8873" y="21"/>
                </a:lnTo>
                <a:lnTo>
                  <a:pt x="8938" y="21"/>
                </a:lnTo>
                <a:lnTo>
                  <a:pt x="9249" y="722"/>
                </a:lnTo>
                <a:lnTo>
                  <a:pt x="9249" y="21"/>
                </a:lnTo>
                <a:lnTo>
                  <a:pt x="9287" y="21"/>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48" name="Freeform 10"/>
          <p:cNvSpPr>
            <a:spLocks noEditPoints="1"/>
          </p:cNvSpPr>
          <p:nvPr/>
        </p:nvSpPr>
        <p:spPr bwMode="auto">
          <a:xfrm>
            <a:off x="699289" y="6138515"/>
            <a:ext cx="456130" cy="458044"/>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bg2"/>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49" name="Rectangle 3"/>
          <p:cNvSpPr txBox="1">
            <a:spLocks noChangeArrowheads="1"/>
          </p:cNvSpPr>
          <p:nvPr/>
        </p:nvSpPr>
        <p:spPr bwMode="auto">
          <a:xfrm>
            <a:off x="622937" y="4694752"/>
            <a:ext cx="9190186" cy="1080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6600" b="1" dirty="0">
                <a:solidFill>
                  <a:srgbClr val="294A5A"/>
                </a:solidFill>
                <a:latin typeface="微软雅黑" panose="020B0503020204020204" pitchFamily="34" charset="-122"/>
              </a:rPr>
              <a:t>演示完毕  感谢聆听</a:t>
            </a:r>
            <a:endParaRPr lang="zh-CN" altLang="en-US" sz="6600" b="1" dirty="0">
              <a:solidFill>
                <a:srgbClr val="294A5A"/>
              </a:solidFill>
              <a:latin typeface="微软雅黑" panose="020B0503020204020204" pitchFamily="34" charset="-122"/>
            </a:endParaRPr>
          </a:p>
        </p:txBody>
      </p:sp>
      <p:sp>
        <p:nvSpPr>
          <p:cNvPr id="50" name="Rectangle 4"/>
          <p:cNvSpPr txBox="1">
            <a:spLocks noChangeArrowheads="1"/>
          </p:cNvSpPr>
          <p:nvPr/>
        </p:nvSpPr>
        <p:spPr bwMode="auto">
          <a:xfrm>
            <a:off x="1141466" y="6206742"/>
            <a:ext cx="5235536"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2800" b="0" dirty="0">
                <a:solidFill>
                  <a:schemeClr val="tx1"/>
                </a:solidFill>
              </a:rPr>
              <a:t>XX</a:t>
            </a:r>
            <a:r>
              <a:rPr lang="zh-CN" altLang="en-US" sz="2800" b="0" dirty="0">
                <a:solidFill>
                  <a:schemeClr val="tx1"/>
                </a:solidFill>
              </a:rPr>
              <a:t>科技有限公司</a:t>
            </a:r>
            <a:endParaRPr lang="zh-CN" altLang="zh-CN" sz="2800" b="0" dirty="0">
              <a:solidFill>
                <a:schemeClr val="tx1"/>
              </a:solidFill>
            </a:endParaRPr>
          </a:p>
        </p:txBody>
      </p:sp>
      <p:sp>
        <p:nvSpPr>
          <p:cNvPr id="52" name="Freeform 7"/>
          <p:cNvSpPr/>
          <p:nvPr/>
        </p:nvSpPr>
        <p:spPr bwMode="auto">
          <a:xfrm>
            <a:off x="10661651" y="5151828"/>
            <a:ext cx="1318104" cy="1319545"/>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chemeClr val="accent1">
              <a:lumMod val="40000"/>
              <a:lumOff val="60000"/>
            </a:schemeClr>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6" name="Rectangle 5"/>
          <p:cNvSpPr>
            <a:spLocks noChangeArrowheads="1"/>
          </p:cNvSpPr>
          <p:nvPr/>
        </p:nvSpPr>
        <p:spPr bwMode="auto">
          <a:xfrm>
            <a:off x="0" y="3933056"/>
            <a:ext cx="7145631" cy="81520"/>
          </a:xfrm>
          <a:prstGeom prst="rect">
            <a:avLst/>
          </a:prstGeom>
          <a:solidFill>
            <a:schemeClr val="tx1"/>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7" name="Rectangle 6"/>
          <p:cNvSpPr>
            <a:spLocks noChangeArrowheads="1"/>
          </p:cNvSpPr>
          <p:nvPr/>
        </p:nvSpPr>
        <p:spPr bwMode="auto">
          <a:xfrm>
            <a:off x="7133089" y="3933056"/>
            <a:ext cx="1266711" cy="81520"/>
          </a:xfrm>
          <a:prstGeom prst="rect">
            <a:avLst/>
          </a:prstGeom>
          <a:solidFill>
            <a:schemeClr val="accent1"/>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8" name="Rectangle 7"/>
          <p:cNvSpPr>
            <a:spLocks noChangeArrowheads="1"/>
          </p:cNvSpPr>
          <p:nvPr/>
        </p:nvSpPr>
        <p:spPr bwMode="auto">
          <a:xfrm>
            <a:off x="8399801" y="3933056"/>
            <a:ext cx="1265144" cy="81520"/>
          </a:xfrm>
          <a:prstGeom prst="rect">
            <a:avLst/>
          </a:prstGeom>
          <a:solidFill>
            <a:schemeClr val="bg1"/>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9" name="Rectangle 8"/>
          <p:cNvSpPr>
            <a:spLocks noChangeArrowheads="1"/>
          </p:cNvSpPr>
          <p:nvPr/>
        </p:nvSpPr>
        <p:spPr bwMode="auto">
          <a:xfrm>
            <a:off x="9664945" y="3933056"/>
            <a:ext cx="1266711" cy="81520"/>
          </a:xfrm>
          <a:prstGeom prst="rect">
            <a:avLst/>
          </a:prstGeom>
          <a:solidFill>
            <a:schemeClr val="tx2"/>
          </a:solidFill>
          <a:ln>
            <a:noFill/>
          </a:ln>
        </p:spPr>
        <p:txBody>
          <a:bodyPr vert="horz" wrap="square" lIns="91440" tIns="45720" rIns="91440" bIns="45720" numCol="1" anchor="t" anchorCtr="0" compatLnSpc="1"/>
          <a:lstStyle/>
          <a:p>
            <a:endParaRPr lang="zh-CN" altLang="en-US">
              <a:solidFill>
                <a:srgbClr val="294A5A"/>
              </a:solidFill>
            </a:endParaRPr>
          </a:p>
        </p:txBody>
      </p:sp>
      <p:sp>
        <p:nvSpPr>
          <p:cNvPr id="10" name="Rectangle 9"/>
          <p:cNvSpPr>
            <a:spLocks noChangeArrowheads="1"/>
          </p:cNvSpPr>
          <p:nvPr/>
        </p:nvSpPr>
        <p:spPr bwMode="auto">
          <a:xfrm>
            <a:off x="10931656" y="3933056"/>
            <a:ext cx="1265144" cy="81520"/>
          </a:xfrm>
          <a:prstGeom prst="rect">
            <a:avLst/>
          </a:prstGeom>
          <a:solidFill>
            <a:schemeClr val="bg2"/>
          </a:solidFill>
          <a:ln>
            <a:noFill/>
          </a:ln>
        </p:spPr>
        <p:txBody>
          <a:bodyPr vert="horz" wrap="square" lIns="91440" tIns="45720" rIns="91440" bIns="45720" numCol="1" anchor="t" anchorCtr="0" compatLnSpc="1"/>
          <a:lstStyle/>
          <a:p>
            <a:endParaRPr lang="zh-CN" altLang="en-US">
              <a:solidFill>
                <a:srgbClr val="294A5A"/>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5219"/>
    </mc:Choice>
    <mc:Fallback>
      <p:transition spd="slow" advTm="5219"/>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reeform 5"/>
          <p:cNvSpPr/>
          <p:nvPr/>
        </p:nvSpPr>
        <p:spPr bwMode="auto">
          <a:xfrm>
            <a:off x="4382454" y="4659563"/>
            <a:ext cx="640972" cy="651525"/>
          </a:xfrm>
          <a:custGeom>
            <a:avLst/>
            <a:gdLst>
              <a:gd name="T0" fmla="*/ 222 w 589"/>
              <a:gd name="T1" fmla="*/ 0 h 596"/>
              <a:gd name="T2" fmla="*/ 222 w 589"/>
              <a:gd name="T3" fmla="*/ 22 h 596"/>
              <a:gd name="T4" fmla="*/ 222 w 589"/>
              <a:gd name="T5" fmla="*/ 87 h 596"/>
              <a:gd name="T6" fmla="*/ 222 w 589"/>
              <a:gd name="T7" fmla="*/ 378 h 596"/>
              <a:gd name="T8" fmla="*/ 124 w 589"/>
              <a:gd name="T9" fmla="*/ 347 h 596"/>
              <a:gd name="T10" fmla="*/ 0 w 589"/>
              <a:gd name="T11" fmla="*/ 425 h 596"/>
              <a:gd name="T12" fmla="*/ 124 w 589"/>
              <a:gd name="T13" fmla="*/ 504 h 596"/>
              <a:gd name="T14" fmla="*/ 247 w 589"/>
              <a:gd name="T15" fmla="*/ 434 h 596"/>
              <a:gd name="T16" fmla="*/ 247 w 589"/>
              <a:gd name="T17" fmla="*/ 434 h 596"/>
              <a:gd name="T18" fmla="*/ 247 w 589"/>
              <a:gd name="T19" fmla="*/ 92 h 596"/>
              <a:gd name="T20" fmla="*/ 564 w 589"/>
              <a:gd name="T21" fmla="*/ 150 h 596"/>
              <a:gd name="T22" fmla="*/ 564 w 589"/>
              <a:gd name="T23" fmla="*/ 470 h 596"/>
              <a:gd name="T24" fmla="*/ 466 w 589"/>
              <a:gd name="T25" fmla="*/ 439 h 596"/>
              <a:gd name="T26" fmla="*/ 342 w 589"/>
              <a:gd name="T27" fmla="*/ 518 h 596"/>
              <a:gd name="T28" fmla="*/ 466 w 589"/>
              <a:gd name="T29" fmla="*/ 596 h 596"/>
              <a:gd name="T30" fmla="*/ 589 w 589"/>
              <a:gd name="T31" fmla="*/ 518 h 596"/>
              <a:gd name="T32" fmla="*/ 589 w 589"/>
              <a:gd name="T33" fmla="*/ 518 h 596"/>
              <a:gd name="T34" fmla="*/ 589 w 589"/>
              <a:gd name="T35" fmla="*/ 155 h 596"/>
              <a:gd name="T36" fmla="*/ 589 w 589"/>
              <a:gd name="T37" fmla="*/ 107 h 596"/>
              <a:gd name="T38" fmla="*/ 589 w 589"/>
              <a:gd name="T39" fmla="*/ 68 h 596"/>
              <a:gd name="T40" fmla="*/ 222 w 589"/>
              <a:gd name="T41" fmla="*/ 0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9" h="596">
                <a:moveTo>
                  <a:pt x="222" y="0"/>
                </a:moveTo>
                <a:lnTo>
                  <a:pt x="222" y="22"/>
                </a:lnTo>
                <a:lnTo>
                  <a:pt x="222" y="87"/>
                </a:lnTo>
                <a:lnTo>
                  <a:pt x="222" y="378"/>
                </a:lnTo>
                <a:cubicBezTo>
                  <a:pt x="199" y="359"/>
                  <a:pt x="164" y="347"/>
                  <a:pt x="124" y="347"/>
                </a:cubicBezTo>
                <a:cubicBezTo>
                  <a:pt x="55" y="347"/>
                  <a:pt x="0" y="382"/>
                  <a:pt x="0" y="425"/>
                </a:cubicBezTo>
                <a:cubicBezTo>
                  <a:pt x="0" y="469"/>
                  <a:pt x="55" y="504"/>
                  <a:pt x="124" y="504"/>
                </a:cubicBezTo>
                <a:cubicBezTo>
                  <a:pt x="188" y="504"/>
                  <a:pt x="240" y="473"/>
                  <a:pt x="247" y="434"/>
                </a:cubicBezTo>
                <a:lnTo>
                  <a:pt x="247" y="434"/>
                </a:lnTo>
                <a:lnTo>
                  <a:pt x="247" y="92"/>
                </a:lnTo>
                <a:lnTo>
                  <a:pt x="564" y="150"/>
                </a:lnTo>
                <a:lnTo>
                  <a:pt x="564" y="470"/>
                </a:lnTo>
                <a:cubicBezTo>
                  <a:pt x="541" y="451"/>
                  <a:pt x="506" y="439"/>
                  <a:pt x="466" y="439"/>
                </a:cubicBezTo>
                <a:cubicBezTo>
                  <a:pt x="397" y="439"/>
                  <a:pt x="342" y="474"/>
                  <a:pt x="342" y="518"/>
                </a:cubicBezTo>
                <a:cubicBezTo>
                  <a:pt x="342" y="561"/>
                  <a:pt x="397" y="596"/>
                  <a:pt x="466" y="596"/>
                </a:cubicBezTo>
                <a:cubicBezTo>
                  <a:pt x="534" y="596"/>
                  <a:pt x="589" y="561"/>
                  <a:pt x="589" y="518"/>
                </a:cubicBezTo>
                <a:lnTo>
                  <a:pt x="589" y="518"/>
                </a:lnTo>
                <a:lnTo>
                  <a:pt x="589" y="155"/>
                </a:lnTo>
                <a:lnTo>
                  <a:pt x="589" y="107"/>
                </a:lnTo>
                <a:lnTo>
                  <a:pt x="589" y="68"/>
                </a:lnTo>
                <a:lnTo>
                  <a:pt x="222"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6"/>
          <p:cNvSpPr>
            <a:spLocks noEditPoints="1"/>
          </p:cNvSpPr>
          <p:nvPr/>
        </p:nvSpPr>
        <p:spPr bwMode="auto">
          <a:xfrm>
            <a:off x="5750705" y="4638461"/>
            <a:ext cx="680540" cy="680540"/>
          </a:xfrm>
          <a:custGeom>
            <a:avLst/>
            <a:gdLst>
              <a:gd name="T0" fmla="*/ 554 w 624"/>
              <a:gd name="T1" fmla="*/ 326 h 625"/>
              <a:gd name="T2" fmla="*/ 554 w 624"/>
              <a:gd name="T3" fmla="*/ 71 h 625"/>
              <a:gd name="T4" fmla="*/ 298 w 624"/>
              <a:gd name="T5" fmla="*/ 71 h 625"/>
              <a:gd name="T6" fmla="*/ 265 w 624"/>
              <a:gd name="T7" fmla="*/ 281 h 625"/>
              <a:gd name="T8" fmla="*/ 260 w 624"/>
              <a:gd name="T9" fmla="*/ 284 h 625"/>
              <a:gd name="T10" fmla="*/ 9 w 624"/>
              <a:gd name="T11" fmla="*/ 535 h 625"/>
              <a:gd name="T12" fmla="*/ 14 w 624"/>
              <a:gd name="T13" fmla="*/ 575 h 625"/>
              <a:gd name="T14" fmla="*/ 49 w 624"/>
              <a:gd name="T15" fmla="*/ 610 h 625"/>
              <a:gd name="T16" fmla="*/ 89 w 624"/>
              <a:gd name="T17" fmla="*/ 615 h 625"/>
              <a:gd name="T18" fmla="*/ 340 w 624"/>
              <a:gd name="T19" fmla="*/ 364 h 625"/>
              <a:gd name="T20" fmla="*/ 343 w 624"/>
              <a:gd name="T21" fmla="*/ 359 h 625"/>
              <a:gd name="T22" fmla="*/ 554 w 624"/>
              <a:gd name="T23" fmla="*/ 326 h 625"/>
              <a:gd name="T24" fmla="*/ 96 w 624"/>
              <a:gd name="T25" fmla="*/ 566 h 625"/>
              <a:gd name="T26" fmla="*/ 96 w 624"/>
              <a:gd name="T27" fmla="*/ 566 h 625"/>
              <a:gd name="T28" fmla="*/ 77 w 624"/>
              <a:gd name="T29" fmla="*/ 564 h 625"/>
              <a:gd name="T30" fmla="*/ 60 w 624"/>
              <a:gd name="T31" fmla="*/ 547 h 625"/>
              <a:gd name="T32" fmla="*/ 58 w 624"/>
              <a:gd name="T33" fmla="*/ 528 h 625"/>
              <a:gd name="T34" fmla="*/ 179 w 624"/>
              <a:gd name="T35" fmla="*/ 407 h 625"/>
              <a:gd name="T36" fmla="*/ 198 w 624"/>
              <a:gd name="T37" fmla="*/ 410 h 625"/>
              <a:gd name="T38" fmla="*/ 214 w 624"/>
              <a:gd name="T39" fmla="*/ 427 h 625"/>
              <a:gd name="T40" fmla="*/ 217 w 624"/>
              <a:gd name="T41" fmla="*/ 446 h 625"/>
              <a:gd name="T42" fmla="*/ 96 w 624"/>
              <a:gd name="T43" fmla="*/ 566 h 625"/>
              <a:gd name="T44" fmla="*/ 321 w 624"/>
              <a:gd name="T45" fmla="*/ 303 h 625"/>
              <a:gd name="T46" fmla="*/ 321 w 624"/>
              <a:gd name="T47" fmla="*/ 303 h 625"/>
              <a:gd name="T48" fmla="*/ 321 w 624"/>
              <a:gd name="T49" fmla="*/ 94 h 625"/>
              <a:gd name="T50" fmla="*/ 530 w 624"/>
              <a:gd name="T51" fmla="*/ 94 h 625"/>
              <a:gd name="T52" fmla="*/ 530 w 624"/>
              <a:gd name="T53" fmla="*/ 303 h 625"/>
              <a:gd name="T54" fmla="*/ 321 w 624"/>
              <a:gd name="T55" fmla="*/ 30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4" h="625">
                <a:moveTo>
                  <a:pt x="554" y="326"/>
                </a:moveTo>
                <a:cubicBezTo>
                  <a:pt x="624" y="256"/>
                  <a:pt x="624" y="141"/>
                  <a:pt x="554" y="71"/>
                </a:cubicBezTo>
                <a:cubicBezTo>
                  <a:pt x="483" y="0"/>
                  <a:pt x="368" y="0"/>
                  <a:pt x="298" y="71"/>
                </a:cubicBezTo>
                <a:cubicBezTo>
                  <a:pt x="241" y="127"/>
                  <a:pt x="230" y="213"/>
                  <a:pt x="265" y="281"/>
                </a:cubicBezTo>
                <a:cubicBezTo>
                  <a:pt x="263" y="282"/>
                  <a:pt x="262" y="283"/>
                  <a:pt x="260" y="284"/>
                </a:cubicBezTo>
                <a:lnTo>
                  <a:pt x="9" y="535"/>
                </a:lnTo>
                <a:cubicBezTo>
                  <a:pt x="0" y="545"/>
                  <a:pt x="2" y="562"/>
                  <a:pt x="14" y="575"/>
                </a:cubicBezTo>
                <a:lnTo>
                  <a:pt x="49" y="610"/>
                </a:lnTo>
                <a:cubicBezTo>
                  <a:pt x="62" y="622"/>
                  <a:pt x="79" y="625"/>
                  <a:pt x="89" y="615"/>
                </a:cubicBezTo>
                <a:lnTo>
                  <a:pt x="340" y="364"/>
                </a:lnTo>
                <a:cubicBezTo>
                  <a:pt x="341" y="363"/>
                  <a:pt x="342" y="361"/>
                  <a:pt x="343" y="359"/>
                </a:cubicBezTo>
                <a:cubicBezTo>
                  <a:pt x="411" y="394"/>
                  <a:pt x="497" y="383"/>
                  <a:pt x="554" y="326"/>
                </a:cubicBezTo>
                <a:close/>
                <a:moveTo>
                  <a:pt x="96" y="566"/>
                </a:moveTo>
                <a:lnTo>
                  <a:pt x="96" y="566"/>
                </a:lnTo>
                <a:cubicBezTo>
                  <a:pt x="92" y="571"/>
                  <a:pt x="83" y="570"/>
                  <a:pt x="77" y="564"/>
                </a:cubicBezTo>
                <a:lnTo>
                  <a:pt x="60" y="547"/>
                </a:lnTo>
                <a:cubicBezTo>
                  <a:pt x="54" y="541"/>
                  <a:pt x="53" y="532"/>
                  <a:pt x="58" y="528"/>
                </a:cubicBezTo>
                <a:lnTo>
                  <a:pt x="179" y="407"/>
                </a:lnTo>
                <a:cubicBezTo>
                  <a:pt x="183" y="403"/>
                  <a:pt x="192" y="404"/>
                  <a:pt x="198" y="410"/>
                </a:cubicBezTo>
                <a:lnTo>
                  <a:pt x="214" y="427"/>
                </a:lnTo>
                <a:cubicBezTo>
                  <a:pt x="220" y="433"/>
                  <a:pt x="221" y="441"/>
                  <a:pt x="217" y="446"/>
                </a:cubicBezTo>
                <a:lnTo>
                  <a:pt x="96" y="566"/>
                </a:lnTo>
                <a:close/>
                <a:moveTo>
                  <a:pt x="321" y="303"/>
                </a:moveTo>
                <a:lnTo>
                  <a:pt x="321" y="303"/>
                </a:lnTo>
                <a:cubicBezTo>
                  <a:pt x="264" y="245"/>
                  <a:pt x="264" y="152"/>
                  <a:pt x="321" y="94"/>
                </a:cubicBezTo>
                <a:cubicBezTo>
                  <a:pt x="379" y="36"/>
                  <a:pt x="472" y="36"/>
                  <a:pt x="530" y="94"/>
                </a:cubicBezTo>
                <a:cubicBezTo>
                  <a:pt x="588" y="152"/>
                  <a:pt x="588" y="245"/>
                  <a:pt x="530" y="303"/>
                </a:cubicBezTo>
                <a:cubicBezTo>
                  <a:pt x="472" y="360"/>
                  <a:pt x="379" y="360"/>
                  <a:pt x="321" y="3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7"/>
          <p:cNvSpPr>
            <a:spLocks noEditPoints="1"/>
          </p:cNvSpPr>
          <p:nvPr/>
        </p:nvSpPr>
        <p:spPr bwMode="auto">
          <a:xfrm>
            <a:off x="7163796" y="4656926"/>
            <a:ext cx="651524" cy="656800"/>
          </a:xfrm>
          <a:custGeom>
            <a:avLst/>
            <a:gdLst>
              <a:gd name="T0" fmla="*/ 298 w 596"/>
              <a:gd name="T1" fmla="*/ 0 h 601"/>
              <a:gd name="T2" fmla="*/ 0 w 596"/>
              <a:gd name="T3" fmla="*/ 300 h 601"/>
              <a:gd name="T4" fmla="*/ 298 w 596"/>
              <a:gd name="T5" fmla="*/ 601 h 601"/>
              <a:gd name="T6" fmla="*/ 596 w 596"/>
              <a:gd name="T7" fmla="*/ 300 h 601"/>
              <a:gd name="T8" fmla="*/ 298 w 596"/>
              <a:gd name="T9" fmla="*/ 0 h 601"/>
              <a:gd name="T10" fmla="*/ 298 w 596"/>
              <a:gd name="T11" fmla="*/ 579 h 601"/>
              <a:gd name="T12" fmla="*/ 298 w 596"/>
              <a:gd name="T13" fmla="*/ 579 h 601"/>
              <a:gd name="T14" fmla="*/ 21 w 596"/>
              <a:gd name="T15" fmla="*/ 300 h 601"/>
              <a:gd name="T16" fmla="*/ 298 w 596"/>
              <a:gd name="T17" fmla="*/ 21 h 601"/>
              <a:gd name="T18" fmla="*/ 575 w 596"/>
              <a:gd name="T19" fmla="*/ 300 h 601"/>
              <a:gd name="T20" fmla="*/ 298 w 596"/>
              <a:gd name="T21" fmla="*/ 579 h 601"/>
              <a:gd name="T22" fmla="*/ 298 w 596"/>
              <a:gd name="T23" fmla="*/ 40 h 601"/>
              <a:gd name="T24" fmla="*/ 298 w 596"/>
              <a:gd name="T25" fmla="*/ 40 h 601"/>
              <a:gd name="T26" fmla="*/ 40 w 596"/>
              <a:gd name="T27" fmla="*/ 300 h 601"/>
              <a:gd name="T28" fmla="*/ 298 w 596"/>
              <a:gd name="T29" fmla="*/ 561 h 601"/>
              <a:gd name="T30" fmla="*/ 556 w 596"/>
              <a:gd name="T31" fmla="*/ 300 h 601"/>
              <a:gd name="T32" fmla="*/ 298 w 596"/>
              <a:gd name="T33" fmla="*/ 40 h 601"/>
              <a:gd name="T34" fmla="*/ 304 w 596"/>
              <a:gd name="T35" fmla="*/ 458 h 601"/>
              <a:gd name="T36" fmla="*/ 304 w 596"/>
              <a:gd name="T37" fmla="*/ 458 h 601"/>
              <a:gd name="T38" fmla="*/ 331 w 596"/>
              <a:gd name="T39" fmla="*/ 436 h 601"/>
              <a:gd name="T40" fmla="*/ 352 w 596"/>
              <a:gd name="T41" fmla="*/ 412 h 601"/>
              <a:gd name="T42" fmla="*/ 346 w 596"/>
              <a:gd name="T43" fmla="*/ 437 h 601"/>
              <a:gd name="T44" fmla="*/ 286 w 596"/>
              <a:gd name="T45" fmla="*/ 495 h 601"/>
              <a:gd name="T46" fmla="*/ 218 w 596"/>
              <a:gd name="T47" fmla="*/ 466 h 601"/>
              <a:gd name="T48" fmla="*/ 230 w 596"/>
              <a:gd name="T49" fmla="*/ 409 h 601"/>
              <a:gd name="T50" fmla="*/ 264 w 596"/>
              <a:gd name="T51" fmla="*/ 306 h 601"/>
              <a:gd name="T52" fmla="*/ 244 w 596"/>
              <a:gd name="T53" fmla="*/ 238 h 601"/>
              <a:gd name="T54" fmla="*/ 267 w 596"/>
              <a:gd name="T55" fmla="*/ 222 h 601"/>
              <a:gd name="T56" fmla="*/ 369 w 596"/>
              <a:gd name="T57" fmla="*/ 209 h 601"/>
              <a:gd name="T58" fmla="*/ 312 w 596"/>
              <a:gd name="T59" fmla="*/ 388 h 601"/>
              <a:gd name="T60" fmla="*/ 304 w 596"/>
              <a:gd name="T61" fmla="*/ 458 h 601"/>
              <a:gd name="T62" fmla="*/ 326 w 596"/>
              <a:gd name="T63" fmla="*/ 189 h 601"/>
              <a:gd name="T64" fmla="*/ 326 w 596"/>
              <a:gd name="T65" fmla="*/ 189 h 601"/>
              <a:gd name="T66" fmla="*/ 330 w 596"/>
              <a:gd name="T67" fmla="*/ 102 h 601"/>
              <a:gd name="T68" fmla="*/ 326 w 596"/>
              <a:gd name="T69" fmla="*/ 18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6" h="601">
                <a:moveTo>
                  <a:pt x="298" y="0"/>
                </a:moveTo>
                <a:cubicBezTo>
                  <a:pt x="133" y="0"/>
                  <a:pt x="0" y="134"/>
                  <a:pt x="0" y="300"/>
                </a:cubicBezTo>
                <a:cubicBezTo>
                  <a:pt x="0" y="466"/>
                  <a:pt x="133" y="601"/>
                  <a:pt x="298" y="601"/>
                </a:cubicBezTo>
                <a:cubicBezTo>
                  <a:pt x="463" y="601"/>
                  <a:pt x="596" y="466"/>
                  <a:pt x="596" y="300"/>
                </a:cubicBezTo>
                <a:cubicBezTo>
                  <a:pt x="596" y="134"/>
                  <a:pt x="463" y="0"/>
                  <a:pt x="298" y="0"/>
                </a:cubicBezTo>
                <a:close/>
                <a:moveTo>
                  <a:pt x="298" y="579"/>
                </a:moveTo>
                <a:lnTo>
                  <a:pt x="298" y="579"/>
                </a:lnTo>
                <a:cubicBezTo>
                  <a:pt x="145" y="579"/>
                  <a:pt x="21" y="454"/>
                  <a:pt x="21" y="300"/>
                </a:cubicBezTo>
                <a:cubicBezTo>
                  <a:pt x="21" y="146"/>
                  <a:pt x="145" y="21"/>
                  <a:pt x="298" y="21"/>
                </a:cubicBezTo>
                <a:cubicBezTo>
                  <a:pt x="451" y="21"/>
                  <a:pt x="575" y="146"/>
                  <a:pt x="575" y="300"/>
                </a:cubicBezTo>
                <a:cubicBezTo>
                  <a:pt x="575" y="454"/>
                  <a:pt x="451" y="579"/>
                  <a:pt x="298" y="579"/>
                </a:cubicBezTo>
                <a:close/>
                <a:moveTo>
                  <a:pt x="298" y="40"/>
                </a:moveTo>
                <a:lnTo>
                  <a:pt x="298" y="40"/>
                </a:lnTo>
                <a:cubicBezTo>
                  <a:pt x="155" y="40"/>
                  <a:pt x="40" y="156"/>
                  <a:pt x="40" y="300"/>
                </a:cubicBezTo>
                <a:cubicBezTo>
                  <a:pt x="40" y="444"/>
                  <a:pt x="155" y="561"/>
                  <a:pt x="298" y="561"/>
                </a:cubicBezTo>
                <a:cubicBezTo>
                  <a:pt x="441" y="561"/>
                  <a:pt x="556" y="444"/>
                  <a:pt x="556" y="300"/>
                </a:cubicBezTo>
                <a:cubicBezTo>
                  <a:pt x="556" y="156"/>
                  <a:pt x="441" y="40"/>
                  <a:pt x="298" y="40"/>
                </a:cubicBezTo>
                <a:close/>
                <a:moveTo>
                  <a:pt x="304" y="458"/>
                </a:moveTo>
                <a:lnTo>
                  <a:pt x="304" y="458"/>
                </a:lnTo>
                <a:cubicBezTo>
                  <a:pt x="314" y="460"/>
                  <a:pt x="324" y="445"/>
                  <a:pt x="331" y="436"/>
                </a:cubicBezTo>
                <a:cubicBezTo>
                  <a:pt x="338" y="427"/>
                  <a:pt x="343" y="414"/>
                  <a:pt x="352" y="412"/>
                </a:cubicBezTo>
                <a:cubicBezTo>
                  <a:pt x="360" y="418"/>
                  <a:pt x="351" y="430"/>
                  <a:pt x="346" y="437"/>
                </a:cubicBezTo>
                <a:cubicBezTo>
                  <a:pt x="333" y="457"/>
                  <a:pt x="307" y="487"/>
                  <a:pt x="286" y="495"/>
                </a:cubicBezTo>
                <a:cubicBezTo>
                  <a:pt x="255" y="506"/>
                  <a:pt x="221" y="495"/>
                  <a:pt x="218" y="466"/>
                </a:cubicBezTo>
                <a:cubicBezTo>
                  <a:pt x="216" y="451"/>
                  <a:pt x="224" y="428"/>
                  <a:pt x="230" y="409"/>
                </a:cubicBezTo>
                <a:cubicBezTo>
                  <a:pt x="242" y="371"/>
                  <a:pt x="251" y="347"/>
                  <a:pt x="264" y="306"/>
                </a:cubicBezTo>
                <a:cubicBezTo>
                  <a:pt x="273" y="277"/>
                  <a:pt x="293" y="228"/>
                  <a:pt x="244" y="238"/>
                </a:cubicBezTo>
                <a:cubicBezTo>
                  <a:pt x="244" y="225"/>
                  <a:pt x="257" y="224"/>
                  <a:pt x="267" y="222"/>
                </a:cubicBezTo>
                <a:cubicBezTo>
                  <a:pt x="299" y="217"/>
                  <a:pt x="335" y="211"/>
                  <a:pt x="369" y="209"/>
                </a:cubicBezTo>
                <a:cubicBezTo>
                  <a:pt x="353" y="263"/>
                  <a:pt x="331" y="327"/>
                  <a:pt x="312" y="388"/>
                </a:cubicBezTo>
                <a:cubicBezTo>
                  <a:pt x="306" y="407"/>
                  <a:pt x="283" y="451"/>
                  <a:pt x="304" y="458"/>
                </a:cubicBezTo>
                <a:close/>
                <a:moveTo>
                  <a:pt x="326" y="189"/>
                </a:moveTo>
                <a:lnTo>
                  <a:pt x="326" y="189"/>
                </a:lnTo>
                <a:cubicBezTo>
                  <a:pt x="283" y="182"/>
                  <a:pt x="281" y="109"/>
                  <a:pt x="330" y="102"/>
                </a:cubicBezTo>
                <a:cubicBezTo>
                  <a:pt x="397" y="91"/>
                  <a:pt x="394" y="201"/>
                  <a:pt x="326" y="189"/>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8"/>
          <p:cNvSpPr>
            <a:spLocks noEditPoints="1"/>
          </p:cNvSpPr>
          <p:nvPr/>
        </p:nvSpPr>
        <p:spPr bwMode="auto">
          <a:xfrm>
            <a:off x="10091415" y="3565050"/>
            <a:ext cx="706917" cy="696367"/>
          </a:xfrm>
          <a:custGeom>
            <a:avLst/>
            <a:gdLst>
              <a:gd name="T0" fmla="*/ 170 w 648"/>
              <a:gd name="T1" fmla="*/ 280 h 639"/>
              <a:gd name="T2" fmla="*/ 226 w 648"/>
              <a:gd name="T3" fmla="*/ 183 h 639"/>
              <a:gd name="T4" fmla="*/ 240 w 648"/>
              <a:gd name="T5" fmla="*/ 167 h 639"/>
              <a:gd name="T6" fmla="*/ 366 w 648"/>
              <a:gd name="T7" fmla="*/ 177 h 639"/>
              <a:gd name="T8" fmla="*/ 359 w 648"/>
              <a:gd name="T9" fmla="*/ 162 h 639"/>
              <a:gd name="T10" fmla="*/ 388 w 648"/>
              <a:gd name="T11" fmla="*/ 153 h 639"/>
              <a:gd name="T12" fmla="*/ 408 w 648"/>
              <a:gd name="T13" fmla="*/ 154 h 639"/>
              <a:gd name="T14" fmla="*/ 402 w 648"/>
              <a:gd name="T15" fmla="*/ 183 h 639"/>
              <a:gd name="T16" fmla="*/ 391 w 648"/>
              <a:gd name="T17" fmla="*/ 199 h 639"/>
              <a:gd name="T18" fmla="*/ 319 w 648"/>
              <a:gd name="T19" fmla="*/ 265 h 639"/>
              <a:gd name="T20" fmla="*/ 318 w 648"/>
              <a:gd name="T21" fmla="*/ 266 h 639"/>
              <a:gd name="T22" fmla="*/ 616 w 648"/>
              <a:gd name="T23" fmla="*/ 615 h 639"/>
              <a:gd name="T24" fmla="*/ 497 w 648"/>
              <a:gd name="T25" fmla="*/ 615 h 639"/>
              <a:gd name="T26" fmla="*/ 272 w 648"/>
              <a:gd name="T27" fmla="*/ 546 h 639"/>
              <a:gd name="T28" fmla="*/ 272 w 648"/>
              <a:gd name="T29" fmla="*/ 0 h 639"/>
              <a:gd name="T30" fmla="*/ 515 w 648"/>
              <a:gd name="T31" fmla="*/ 397 h 639"/>
              <a:gd name="T32" fmla="*/ 616 w 648"/>
              <a:gd name="T33" fmla="*/ 615 h 639"/>
              <a:gd name="T34" fmla="*/ 272 w 648"/>
              <a:gd name="T35" fmla="*/ 511 h 639"/>
              <a:gd name="T36" fmla="*/ 272 w 648"/>
              <a:gd name="T37" fmla="*/ 35 h 639"/>
              <a:gd name="T38" fmla="*/ 272 w 648"/>
              <a:gd name="T39" fmla="*/ 511 h 639"/>
              <a:gd name="T40" fmla="*/ 445 w 648"/>
              <a:gd name="T41" fmla="*/ 391 h 639"/>
              <a:gd name="T42" fmla="*/ 409 w 648"/>
              <a:gd name="T43" fmla="*/ 401 h 639"/>
              <a:gd name="T44" fmla="*/ 338 w 648"/>
              <a:gd name="T45" fmla="*/ 401 h 639"/>
              <a:gd name="T46" fmla="*/ 266 w 648"/>
              <a:gd name="T47" fmla="*/ 401 h 639"/>
              <a:gd name="T48" fmla="*/ 194 w 648"/>
              <a:gd name="T49" fmla="*/ 401 h 639"/>
              <a:gd name="T50" fmla="*/ 111 w 648"/>
              <a:gd name="T51" fmla="*/ 401 h 639"/>
              <a:gd name="T52" fmla="*/ 100 w 648"/>
              <a:gd name="T53" fmla="*/ 391 h 639"/>
              <a:gd name="T54" fmla="*/ 111 w 648"/>
              <a:gd name="T55" fmla="*/ 145 h 639"/>
              <a:gd name="T56" fmla="*/ 122 w 648"/>
              <a:gd name="T57" fmla="*/ 380 h 639"/>
              <a:gd name="T58" fmla="*/ 152 w 648"/>
              <a:gd name="T59" fmla="*/ 331 h 639"/>
              <a:gd name="T60" fmla="*/ 183 w 648"/>
              <a:gd name="T61" fmla="*/ 320 h 639"/>
              <a:gd name="T62" fmla="*/ 194 w 648"/>
              <a:gd name="T63" fmla="*/ 380 h 639"/>
              <a:gd name="T64" fmla="*/ 224 w 648"/>
              <a:gd name="T65" fmla="*/ 256 h 639"/>
              <a:gd name="T66" fmla="*/ 255 w 648"/>
              <a:gd name="T67" fmla="*/ 245 h 639"/>
              <a:gd name="T68" fmla="*/ 266 w 648"/>
              <a:gd name="T69" fmla="*/ 380 h 639"/>
              <a:gd name="T70" fmla="*/ 296 w 648"/>
              <a:gd name="T71" fmla="*/ 292 h 639"/>
              <a:gd name="T72" fmla="*/ 327 w 648"/>
              <a:gd name="T73" fmla="*/ 282 h 639"/>
              <a:gd name="T74" fmla="*/ 338 w 648"/>
              <a:gd name="T75" fmla="*/ 380 h 639"/>
              <a:gd name="T76" fmla="*/ 368 w 648"/>
              <a:gd name="T77" fmla="*/ 231 h 639"/>
              <a:gd name="T78" fmla="*/ 399 w 648"/>
              <a:gd name="T79" fmla="*/ 220 h 639"/>
              <a:gd name="T80" fmla="*/ 409 w 648"/>
              <a:gd name="T81" fmla="*/ 38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8" h="639">
                <a:moveTo>
                  <a:pt x="242" y="199"/>
                </a:moveTo>
                <a:lnTo>
                  <a:pt x="170" y="280"/>
                </a:lnTo>
                <a:lnTo>
                  <a:pt x="153" y="266"/>
                </a:lnTo>
                <a:lnTo>
                  <a:pt x="226" y="183"/>
                </a:lnTo>
                <a:lnTo>
                  <a:pt x="226" y="183"/>
                </a:lnTo>
                <a:lnTo>
                  <a:pt x="240" y="167"/>
                </a:lnTo>
                <a:lnTo>
                  <a:pt x="316" y="234"/>
                </a:lnTo>
                <a:lnTo>
                  <a:pt x="366" y="177"/>
                </a:lnTo>
                <a:lnTo>
                  <a:pt x="357" y="169"/>
                </a:lnTo>
                <a:cubicBezTo>
                  <a:pt x="354" y="167"/>
                  <a:pt x="355" y="163"/>
                  <a:pt x="359" y="162"/>
                </a:cubicBezTo>
                <a:lnTo>
                  <a:pt x="373" y="158"/>
                </a:lnTo>
                <a:cubicBezTo>
                  <a:pt x="377" y="156"/>
                  <a:pt x="384" y="154"/>
                  <a:pt x="388" y="153"/>
                </a:cubicBezTo>
                <a:lnTo>
                  <a:pt x="402" y="149"/>
                </a:lnTo>
                <a:cubicBezTo>
                  <a:pt x="406" y="147"/>
                  <a:pt x="409" y="150"/>
                  <a:pt x="408" y="154"/>
                </a:cubicBezTo>
                <a:lnTo>
                  <a:pt x="405" y="167"/>
                </a:lnTo>
                <a:cubicBezTo>
                  <a:pt x="404" y="172"/>
                  <a:pt x="402" y="179"/>
                  <a:pt x="402" y="183"/>
                </a:cubicBezTo>
                <a:lnTo>
                  <a:pt x="399" y="196"/>
                </a:lnTo>
                <a:cubicBezTo>
                  <a:pt x="398" y="200"/>
                  <a:pt x="395" y="202"/>
                  <a:pt x="391" y="199"/>
                </a:cubicBezTo>
                <a:lnTo>
                  <a:pt x="383" y="192"/>
                </a:lnTo>
                <a:lnTo>
                  <a:pt x="319" y="265"/>
                </a:lnTo>
                <a:lnTo>
                  <a:pt x="319" y="265"/>
                </a:lnTo>
                <a:lnTo>
                  <a:pt x="318" y="266"/>
                </a:lnTo>
                <a:lnTo>
                  <a:pt x="242" y="199"/>
                </a:lnTo>
                <a:close/>
                <a:moveTo>
                  <a:pt x="616" y="615"/>
                </a:moveTo>
                <a:cubicBezTo>
                  <a:pt x="599" y="631"/>
                  <a:pt x="578" y="639"/>
                  <a:pt x="556" y="639"/>
                </a:cubicBezTo>
                <a:cubicBezTo>
                  <a:pt x="535" y="639"/>
                  <a:pt x="513" y="631"/>
                  <a:pt x="497" y="615"/>
                </a:cubicBezTo>
                <a:lnTo>
                  <a:pt x="396" y="516"/>
                </a:lnTo>
                <a:cubicBezTo>
                  <a:pt x="359" y="535"/>
                  <a:pt x="317" y="546"/>
                  <a:pt x="272" y="546"/>
                </a:cubicBezTo>
                <a:cubicBezTo>
                  <a:pt x="122" y="546"/>
                  <a:pt x="0" y="424"/>
                  <a:pt x="0" y="273"/>
                </a:cubicBezTo>
                <a:cubicBezTo>
                  <a:pt x="0" y="123"/>
                  <a:pt x="122" y="0"/>
                  <a:pt x="272" y="0"/>
                </a:cubicBezTo>
                <a:cubicBezTo>
                  <a:pt x="423" y="0"/>
                  <a:pt x="545" y="123"/>
                  <a:pt x="545" y="273"/>
                </a:cubicBezTo>
                <a:cubicBezTo>
                  <a:pt x="545" y="318"/>
                  <a:pt x="534" y="360"/>
                  <a:pt x="515" y="397"/>
                </a:cubicBezTo>
                <a:lnTo>
                  <a:pt x="616" y="496"/>
                </a:lnTo>
                <a:cubicBezTo>
                  <a:pt x="648" y="529"/>
                  <a:pt x="648" y="582"/>
                  <a:pt x="616" y="615"/>
                </a:cubicBezTo>
                <a:close/>
                <a:moveTo>
                  <a:pt x="272" y="511"/>
                </a:moveTo>
                <a:lnTo>
                  <a:pt x="272" y="511"/>
                </a:lnTo>
                <a:cubicBezTo>
                  <a:pt x="404" y="511"/>
                  <a:pt x="510" y="405"/>
                  <a:pt x="510" y="273"/>
                </a:cubicBezTo>
                <a:cubicBezTo>
                  <a:pt x="510" y="142"/>
                  <a:pt x="404" y="35"/>
                  <a:pt x="272" y="35"/>
                </a:cubicBezTo>
                <a:cubicBezTo>
                  <a:pt x="141" y="35"/>
                  <a:pt x="35" y="142"/>
                  <a:pt x="35" y="273"/>
                </a:cubicBezTo>
                <a:cubicBezTo>
                  <a:pt x="35" y="405"/>
                  <a:pt x="141" y="511"/>
                  <a:pt x="272" y="511"/>
                </a:cubicBezTo>
                <a:close/>
                <a:moveTo>
                  <a:pt x="434" y="380"/>
                </a:moveTo>
                <a:cubicBezTo>
                  <a:pt x="440" y="380"/>
                  <a:pt x="445" y="385"/>
                  <a:pt x="445" y="391"/>
                </a:cubicBezTo>
                <a:cubicBezTo>
                  <a:pt x="445" y="397"/>
                  <a:pt x="440" y="401"/>
                  <a:pt x="434" y="401"/>
                </a:cubicBezTo>
                <a:lnTo>
                  <a:pt x="409" y="401"/>
                </a:lnTo>
                <a:lnTo>
                  <a:pt x="368" y="401"/>
                </a:lnTo>
                <a:lnTo>
                  <a:pt x="338" y="401"/>
                </a:lnTo>
                <a:lnTo>
                  <a:pt x="296" y="401"/>
                </a:lnTo>
                <a:lnTo>
                  <a:pt x="266" y="401"/>
                </a:lnTo>
                <a:lnTo>
                  <a:pt x="224" y="401"/>
                </a:lnTo>
                <a:lnTo>
                  <a:pt x="194" y="401"/>
                </a:lnTo>
                <a:lnTo>
                  <a:pt x="152" y="401"/>
                </a:lnTo>
                <a:lnTo>
                  <a:pt x="111" y="401"/>
                </a:lnTo>
                <a:lnTo>
                  <a:pt x="111" y="401"/>
                </a:lnTo>
                <a:cubicBezTo>
                  <a:pt x="105" y="401"/>
                  <a:pt x="100" y="397"/>
                  <a:pt x="100" y="391"/>
                </a:cubicBezTo>
                <a:lnTo>
                  <a:pt x="100" y="155"/>
                </a:lnTo>
                <a:cubicBezTo>
                  <a:pt x="100" y="150"/>
                  <a:pt x="105" y="145"/>
                  <a:pt x="111" y="145"/>
                </a:cubicBezTo>
                <a:cubicBezTo>
                  <a:pt x="117" y="145"/>
                  <a:pt x="121" y="150"/>
                  <a:pt x="121" y="155"/>
                </a:cubicBezTo>
                <a:lnTo>
                  <a:pt x="122" y="380"/>
                </a:lnTo>
                <a:lnTo>
                  <a:pt x="152" y="380"/>
                </a:lnTo>
                <a:lnTo>
                  <a:pt x="152" y="331"/>
                </a:lnTo>
                <a:cubicBezTo>
                  <a:pt x="152" y="325"/>
                  <a:pt x="157" y="320"/>
                  <a:pt x="163" y="320"/>
                </a:cubicBezTo>
                <a:lnTo>
                  <a:pt x="183" y="320"/>
                </a:lnTo>
                <a:cubicBezTo>
                  <a:pt x="189" y="320"/>
                  <a:pt x="194" y="325"/>
                  <a:pt x="194" y="331"/>
                </a:cubicBezTo>
                <a:lnTo>
                  <a:pt x="194" y="380"/>
                </a:lnTo>
                <a:lnTo>
                  <a:pt x="224" y="380"/>
                </a:lnTo>
                <a:lnTo>
                  <a:pt x="224" y="256"/>
                </a:lnTo>
                <a:cubicBezTo>
                  <a:pt x="224" y="250"/>
                  <a:pt x="229" y="245"/>
                  <a:pt x="235" y="245"/>
                </a:cubicBezTo>
                <a:lnTo>
                  <a:pt x="255" y="245"/>
                </a:lnTo>
                <a:cubicBezTo>
                  <a:pt x="261" y="245"/>
                  <a:pt x="266" y="250"/>
                  <a:pt x="266" y="256"/>
                </a:cubicBezTo>
                <a:lnTo>
                  <a:pt x="266" y="380"/>
                </a:lnTo>
                <a:lnTo>
                  <a:pt x="296" y="380"/>
                </a:lnTo>
                <a:lnTo>
                  <a:pt x="296" y="292"/>
                </a:lnTo>
                <a:cubicBezTo>
                  <a:pt x="296" y="286"/>
                  <a:pt x="300" y="282"/>
                  <a:pt x="307" y="282"/>
                </a:cubicBezTo>
                <a:lnTo>
                  <a:pt x="327" y="282"/>
                </a:lnTo>
                <a:cubicBezTo>
                  <a:pt x="333" y="282"/>
                  <a:pt x="338" y="286"/>
                  <a:pt x="338" y="292"/>
                </a:cubicBezTo>
                <a:lnTo>
                  <a:pt x="338" y="380"/>
                </a:lnTo>
                <a:lnTo>
                  <a:pt x="368" y="380"/>
                </a:lnTo>
                <a:lnTo>
                  <a:pt x="368" y="231"/>
                </a:lnTo>
                <a:cubicBezTo>
                  <a:pt x="368" y="225"/>
                  <a:pt x="372" y="220"/>
                  <a:pt x="378" y="220"/>
                </a:cubicBezTo>
                <a:lnTo>
                  <a:pt x="399" y="220"/>
                </a:lnTo>
                <a:cubicBezTo>
                  <a:pt x="405" y="220"/>
                  <a:pt x="409" y="225"/>
                  <a:pt x="409" y="231"/>
                </a:cubicBezTo>
                <a:lnTo>
                  <a:pt x="409" y="380"/>
                </a:lnTo>
                <a:lnTo>
                  <a:pt x="434" y="38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9"/>
          <p:cNvSpPr>
            <a:spLocks noEditPoints="1"/>
          </p:cNvSpPr>
          <p:nvPr/>
        </p:nvSpPr>
        <p:spPr bwMode="auto">
          <a:xfrm>
            <a:off x="10091415" y="1683240"/>
            <a:ext cx="627785" cy="664713"/>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0"/>
          <p:cNvSpPr>
            <a:spLocks noEditPoints="1"/>
          </p:cNvSpPr>
          <p:nvPr/>
        </p:nvSpPr>
        <p:spPr bwMode="auto">
          <a:xfrm>
            <a:off x="8630844" y="1641035"/>
            <a:ext cx="751758" cy="749121"/>
          </a:xfrm>
          <a:custGeom>
            <a:avLst/>
            <a:gdLst>
              <a:gd name="T0" fmla="*/ 122 w 689"/>
              <a:gd name="T1" fmla="*/ 472 h 688"/>
              <a:gd name="T2" fmla="*/ 567 w 689"/>
              <a:gd name="T3" fmla="*/ 215 h 688"/>
              <a:gd name="T4" fmla="*/ 495 w 689"/>
              <a:gd name="T5" fmla="*/ 605 h 688"/>
              <a:gd name="T6" fmla="*/ 194 w 689"/>
              <a:gd name="T7" fmla="*/ 83 h 688"/>
              <a:gd name="T8" fmla="*/ 495 w 689"/>
              <a:gd name="T9" fmla="*/ 605 h 688"/>
              <a:gd name="T10" fmla="*/ 161 w 689"/>
              <a:gd name="T11" fmla="*/ 450 h 688"/>
              <a:gd name="T12" fmla="*/ 528 w 689"/>
              <a:gd name="T13" fmla="*/ 238 h 688"/>
              <a:gd name="T14" fmla="*/ 460 w 689"/>
              <a:gd name="T15" fmla="*/ 543 h 688"/>
              <a:gd name="T16" fmla="*/ 230 w 689"/>
              <a:gd name="T17" fmla="*/ 145 h 688"/>
              <a:gd name="T18" fmla="*/ 460 w 689"/>
              <a:gd name="T19" fmla="*/ 543 h 688"/>
              <a:gd name="T20" fmla="*/ 345 w 689"/>
              <a:gd name="T21" fmla="*/ 376 h 688"/>
              <a:gd name="T22" fmla="*/ 345 w 689"/>
              <a:gd name="T23" fmla="*/ 311 h 688"/>
              <a:gd name="T24" fmla="*/ 359 w 689"/>
              <a:gd name="T25" fmla="*/ 158 h 688"/>
              <a:gd name="T26" fmla="*/ 344 w 689"/>
              <a:gd name="T27" fmla="*/ 172 h 688"/>
              <a:gd name="T28" fmla="*/ 330 w 689"/>
              <a:gd name="T29" fmla="*/ 135 h 688"/>
              <a:gd name="T30" fmla="*/ 345 w 689"/>
              <a:gd name="T31" fmla="*/ 121 h 688"/>
              <a:gd name="T32" fmla="*/ 359 w 689"/>
              <a:gd name="T33" fmla="*/ 158 h 688"/>
              <a:gd name="T34" fmla="*/ 345 w 689"/>
              <a:gd name="T35" fmla="*/ 567 h 688"/>
              <a:gd name="T36" fmla="*/ 330 w 689"/>
              <a:gd name="T37" fmla="*/ 553 h 688"/>
              <a:gd name="T38" fmla="*/ 344 w 689"/>
              <a:gd name="T39" fmla="*/ 516 h 688"/>
              <a:gd name="T40" fmla="*/ 359 w 689"/>
              <a:gd name="T41" fmla="*/ 530 h 688"/>
              <a:gd name="T42" fmla="*/ 159 w 689"/>
              <a:gd name="T43" fmla="*/ 326 h 688"/>
              <a:gd name="T44" fmla="*/ 173 w 689"/>
              <a:gd name="T45" fmla="*/ 342 h 688"/>
              <a:gd name="T46" fmla="*/ 136 w 689"/>
              <a:gd name="T47" fmla="*/ 356 h 688"/>
              <a:gd name="T48" fmla="*/ 122 w 689"/>
              <a:gd name="T49" fmla="*/ 340 h 688"/>
              <a:gd name="T50" fmla="*/ 159 w 689"/>
              <a:gd name="T51" fmla="*/ 326 h 688"/>
              <a:gd name="T52" fmla="*/ 567 w 689"/>
              <a:gd name="T53" fmla="*/ 340 h 688"/>
              <a:gd name="T54" fmla="*/ 553 w 689"/>
              <a:gd name="T55" fmla="*/ 356 h 688"/>
              <a:gd name="T56" fmla="*/ 516 w 689"/>
              <a:gd name="T57" fmla="*/ 342 h 688"/>
              <a:gd name="T58" fmla="*/ 530 w 689"/>
              <a:gd name="T59" fmla="*/ 326 h 688"/>
              <a:gd name="T60" fmla="*/ 363 w 689"/>
              <a:gd name="T61" fmla="*/ 344 h 688"/>
              <a:gd name="T62" fmla="*/ 327 w 689"/>
              <a:gd name="T63" fmla="*/ 344 h 688"/>
              <a:gd name="T64" fmla="*/ 345 w 689"/>
              <a:gd name="T65" fmla="*/ 201 h 688"/>
              <a:gd name="T66" fmla="*/ 363 w 689"/>
              <a:gd name="T67" fmla="*/ 344 h 688"/>
              <a:gd name="T68" fmla="*/ 262 w 689"/>
              <a:gd name="T69" fmla="*/ 429 h 688"/>
              <a:gd name="T70" fmla="*/ 329 w 689"/>
              <a:gd name="T71" fmla="*/ 336 h 688"/>
              <a:gd name="T72" fmla="*/ 355 w 689"/>
              <a:gd name="T73" fmla="*/ 36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9" h="688">
                <a:moveTo>
                  <a:pt x="216" y="121"/>
                </a:moveTo>
                <a:cubicBezTo>
                  <a:pt x="94" y="192"/>
                  <a:pt x="51" y="350"/>
                  <a:pt x="122" y="472"/>
                </a:cubicBezTo>
                <a:cubicBezTo>
                  <a:pt x="193" y="595"/>
                  <a:pt x="350" y="637"/>
                  <a:pt x="473" y="566"/>
                </a:cubicBezTo>
                <a:cubicBezTo>
                  <a:pt x="596" y="495"/>
                  <a:pt x="638" y="338"/>
                  <a:pt x="567" y="215"/>
                </a:cubicBezTo>
                <a:cubicBezTo>
                  <a:pt x="496" y="93"/>
                  <a:pt x="339" y="51"/>
                  <a:pt x="216" y="121"/>
                </a:cubicBezTo>
                <a:close/>
                <a:moveTo>
                  <a:pt x="495" y="605"/>
                </a:moveTo>
                <a:cubicBezTo>
                  <a:pt x="351" y="688"/>
                  <a:pt x="167" y="638"/>
                  <a:pt x="83" y="495"/>
                </a:cubicBezTo>
                <a:cubicBezTo>
                  <a:pt x="0" y="351"/>
                  <a:pt x="50" y="166"/>
                  <a:pt x="194" y="83"/>
                </a:cubicBezTo>
                <a:cubicBezTo>
                  <a:pt x="338" y="0"/>
                  <a:pt x="523" y="49"/>
                  <a:pt x="606" y="193"/>
                </a:cubicBezTo>
                <a:cubicBezTo>
                  <a:pt x="689" y="337"/>
                  <a:pt x="639" y="522"/>
                  <a:pt x="495" y="605"/>
                </a:cubicBezTo>
                <a:close/>
                <a:moveTo>
                  <a:pt x="238" y="160"/>
                </a:moveTo>
                <a:cubicBezTo>
                  <a:pt x="137" y="219"/>
                  <a:pt x="102" y="349"/>
                  <a:pt x="161" y="450"/>
                </a:cubicBezTo>
                <a:cubicBezTo>
                  <a:pt x="219" y="551"/>
                  <a:pt x="349" y="586"/>
                  <a:pt x="451" y="528"/>
                </a:cubicBezTo>
                <a:cubicBezTo>
                  <a:pt x="552" y="469"/>
                  <a:pt x="587" y="339"/>
                  <a:pt x="528" y="238"/>
                </a:cubicBezTo>
                <a:cubicBezTo>
                  <a:pt x="470" y="136"/>
                  <a:pt x="340" y="102"/>
                  <a:pt x="238" y="160"/>
                </a:cubicBezTo>
                <a:close/>
                <a:moveTo>
                  <a:pt x="460" y="543"/>
                </a:moveTo>
                <a:cubicBezTo>
                  <a:pt x="350" y="607"/>
                  <a:pt x="209" y="569"/>
                  <a:pt x="145" y="459"/>
                </a:cubicBezTo>
                <a:cubicBezTo>
                  <a:pt x="82" y="349"/>
                  <a:pt x="120" y="208"/>
                  <a:pt x="230" y="145"/>
                </a:cubicBezTo>
                <a:cubicBezTo>
                  <a:pt x="339" y="81"/>
                  <a:pt x="480" y="119"/>
                  <a:pt x="544" y="229"/>
                </a:cubicBezTo>
                <a:cubicBezTo>
                  <a:pt x="607" y="339"/>
                  <a:pt x="570" y="480"/>
                  <a:pt x="460" y="543"/>
                </a:cubicBezTo>
                <a:close/>
                <a:moveTo>
                  <a:pt x="377" y="344"/>
                </a:moveTo>
                <a:cubicBezTo>
                  <a:pt x="377" y="362"/>
                  <a:pt x="362" y="376"/>
                  <a:pt x="345" y="376"/>
                </a:cubicBezTo>
                <a:cubicBezTo>
                  <a:pt x="327" y="376"/>
                  <a:pt x="312" y="362"/>
                  <a:pt x="312" y="344"/>
                </a:cubicBezTo>
                <a:cubicBezTo>
                  <a:pt x="312" y="326"/>
                  <a:pt x="327" y="311"/>
                  <a:pt x="345" y="311"/>
                </a:cubicBezTo>
                <a:cubicBezTo>
                  <a:pt x="362" y="311"/>
                  <a:pt x="377" y="326"/>
                  <a:pt x="377" y="344"/>
                </a:cubicBezTo>
                <a:close/>
                <a:moveTo>
                  <a:pt x="359" y="158"/>
                </a:moveTo>
                <a:cubicBezTo>
                  <a:pt x="359" y="166"/>
                  <a:pt x="353" y="172"/>
                  <a:pt x="345" y="172"/>
                </a:cubicBezTo>
                <a:lnTo>
                  <a:pt x="344" y="172"/>
                </a:lnTo>
                <a:cubicBezTo>
                  <a:pt x="336" y="172"/>
                  <a:pt x="330" y="166"/>
                  <a:pt x="330" y="158"/>
                </a:cubicBezTo>
                <a:lnTo>
                  <a:pt x="330" y="135"/>
                </a:lnTo>
                <a:cubicBezTo>
                  <a:pt x="330" y="127"/>
                  <a:pt x="336" y="121"/>
                  <a:pt x="344" y="121"/>
                </a:cubicBezTo>
                <a:lnTo>
                  <a:pt x="345" y="121"/>
                </a:lnTo>
                <a:cubicBezTo>
                  <a:pt x="353" y="121"/>
                  <a:pt x="359" y="127"/>
                  <a:pt x="359" y="135"/>
                </a:cubicBezTo>
                <a:lnTo>
                  <a:pt x="359" y="158"/>
                </a:lnTo>
                <a:close/>
                <a:moveTo>
                  <a:pt x="359" y="553"/>
                </a:moveTo>
                <a:cubicBezTo>
                  <a:pt x="359" y="560"/>
                  <a:pt x="353" y="567"/>
                  <a:pt x="345" y="567"/>
                </a:cubicBezTo>
                <a:lnTo>
                  <a:pt x="344" y="567"/>
                </a:lnTo>
                <a:cubicBezTo>
                  <a:pt x="336" y="567"/>
                  <a:pt x="330" y="560"/>
                  <a:pt x="330" y="553"/>
                </a:cubicBezTo>
                <a:lnTo>
                  <a:pt x="330" y="530"/>
                </a:lnTo>
                <a:cubicBezTo>
                  <a:pt x="330" y="522"/>
                  <a:pt x="336" y="516"/>
                  <a:pt x="344" y="516"/>
                </a:cubicBezTo>
                <a:lnTo>
                  <a:pt x="345" y="516"/>
                </a:lnTo>
                <a:cubicBezTo>
                  <a:pt x="353" y="516"/>
                  <a:pt x="359" y="522"/>
                  <a:pt x="359" y="530"/>
                </a:cubicBezTo>
                <a:lnTo>
                  <a:pt x="359" y="553"/>
                </a:lnTo>
                <a:close/>
                <a:moveTo>
                  <a:pt x="159" y="326"/>
                </a:moveTo>
                <a:cubicBezTo>
                  <a:pt x="166" y="326"/>
                  <a:pt x="173" y="333"/>
                  <a:pt x="173" y="340"/>
                </a:cubicBezTo>
                <a:lnTo>
                  <a:pt x="173" y="342"/>
                </a:lnTo>
                <a:cubicBezTo>
                  <a:pt x="173" y="350"/>
                  <a:pt x="166" y="356"/>
                  <a:pt x="159" y="356"/>
                </a:cubicBezTo>
                <a:lnTo>
                  <a:pt x="136" y="356"/>
                </a:lnTo>
                <a:cubicBezTo>
                  <a:pt x="128" y="356"/>
                  <a:pt x="122" y="350"/>
                  <a:pt x="122" y="342"/>
                </a:cubicBezTo>
                <a:lnTo>
                  <a:pt x="122" y="340"/>
                </a:lnTo>
                <a:cubicBezTo>
                  <a:pt x="122" y="333"/>
                  <a:pt x="128" y="326"/>
                  <a:pt x="136" y="326"/>
                </a:cubicBezTo>
                <a:lnTo>
                  <a:pt x="159" y="326"/>
                </a:lnTo>
                <a:close/>
                <a:moveTo>
                  <a:pt x="553" y="326"/>
                </a:moveTo>
                <a:cubicBezTo>
                  <a:pt x="561" y="326"/>
                  <a:pt x="567" y="333"/>
                  <a:pt x="567" y="340"/>
                </a:cubicBezTo>
                <a:lnTo>
                  <a:pt x="567" y="342"/>
                </a:lnTo>
                <a:cubicBezTo>
                  <a:pt x="567" y="350"/>
                  <a:pt x="561" y="356"/>
                  <a:pt x="553" y="356"/>
                </a:cubicBezTo>
                <a:lnTo>
                  <a:pt x="530" y="356"/>
                </a:lnTo>
                <a:cubicBezTo>
                  <a:pt x="523" y="356"/>
                  <a:pt x="516" y="350"/>
                  <a:pt x="516" y="342"/>
                </a:cubicBezTo>
                <a:lnTo>
                  <a:pt x="516" y="340"/>
                </a:lnTo>
                <a:cubicBezTo>
                  <a:pt x="516" y="333"/>
                  <a:pt x="523" y="326"/>
                  <a:pt x="530" y="326"/>
                </a:cubicBezTo>
                <a:lnTo>
                  <a:pt x="553" y="326"/>
                </a:lnTo>
                <a:close/>
                <a:moveTo>
                  <a:pt x="363" y="344"/>
                </a:moveTo>
                <a:cubicBezTo>
                  <a:pt x="363" y="354"/>
                  <a:pt x="355" y="362"/>
                  <a:pt x="345" y="362"/>
                </a:cubicBezTo>
                <a:cubicBezTo>
                  <a:pt x="335" y="362"/>
                  <a:pt x="327" y="354"/>
                  <a:pt x="327" y="344"/>
                </a:cubicBezTo>
                <a:lnTo>
                  <a:pt x="327" y="219"/>
                </a:lnTo>
                <a:cubicBezTo>
                  <a:pt x="327" y="209"/>
                  <a:pt x="335" y="201"/>
                  <a:pt x="345" y="201"/>
                </a:cubicBezTo>
                <a:cubicBezTo>
                  <a:pt x="355" y="201"/>
                  <a:pt x="363" y="209"/>
                  <a:pt x="363" y="219"/>
                </a:cubicBezTo>
                <a:lnTo>
                  <a:pt x="363" y="344"/>
                </a:lnTo>
                <a:close/>
                <a:moveTo>
                  <a:pt x="289" y="427"/>
                </a:moveTo>
                <a:cubicBezTo>
                  <a:pt x="281" y="435"/>
                  <a:pt x="269" y="436"/>
                  <a:pt x="262" y="429"/>
                </a:cubicBezTo>
                <a:cubicBezTo>
                  <a:pt x="255" y="422"/>
                  <a:pt x="255" y="409"/>
                  <a:pt x="263" y="402"/>
                </a:cubicBezTo>
                <a:lnTo>
                  <a:pt x="329" y="336"/>
                </a:lnTo>
                <a:cubicBezTo>
                  <a:pt x="337" y="328"/>
                  <a:pt x="349" y="327"/>
                  <a:pt x="356" y="334"/>
                </a:cubicBezTo>
                <a:cubicBezTo>
                  <a:pt x="363" y="341"/>
                  <a:pt x="362" y="354"/>
                  <a:pt x="355" y="361"/>
                </a:cubicBezTo>
                <a:lnTo>
                  <a:pt x="289" y="427"/>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1"/>
          <p:cNvSpPr>
            <a:spLocks noEditPoints="1"/>
          </p:cNvSpPr>
          <p:nvPr/>
        </p:nvSpPr>
        <p:spPr bwMode="auto">
          <a:xfrm>
            <a:off x="4461586" y="5706851"/>
            <a:ext cx="485346" cy="662077"/>
          </a:xfrm>
          <a:custGeom>
            <a:avLst/>
            <a:gdLst>
              <a:gd name="T0" fmla="*/ 90 w 446"/>
              <a:gd name="T1" fmla="*/ 226 h 608"/>
              <a:gd name="T2" fmla="*/ 137 w 446"/>
              <a:gd name="T3" fmla="*/ 337 h 608"/>
              <a:gd name="T4" fmla="*/ 175 w 446"/>
              <a:gd name="T5" fmla="*/ 425 h 608"/>
              <a:gd name="T6" fmla="*/ 261 w 446"/>
              <a:gd name="T7" fmla="*/ 428 h 608"/>
              <a:gd name="T8" fmla="*/ 280 w 446"/>
              <a:gd name="T9" fmla="*/ 393 h 608"/>
              <a:gd name="T10" fmla="*/ 328 w 446"/>
              <a:gd name="T11" fmla="*/ 304 h 608"/>
              <a:gd name="T12" fmla="*/ 223 w 446"/>
              <a:gd name="T13" fmla="*/ 93 h 608"/>
              <a:gd name="T14" fmla="*/ 184 w 446"/>
              <a:gd name="T15" fmla="*/ 456 h 608"/>
              <a:gd name="T16" fmla="*/ 141 w 446"/>
              <a:gd name="T17" fmla="*/ 405 h 608"/>
              <a:gd name="T18" fmla="*/ 94 w 446"/>
              <a:gd name="T19" fmla="*/ 319 h 608"/>
              <a:gd name="T20" fmla="*/ 223 w 446"/>
              <a:gd name="T21" fmla="*/ 65 h 608"/>
              <a:gd name="T22" fmla="*/ 351 w 446"/>
              <a:gd name="T23" fmla="*/ 319 h 608"/>
              <a:gd name="T24" fmla="*/ 305 w 446"/>
              <a:gd name="T25" fmla="*/ 405 h 608"/>
              <a:gd name="T26" fmla="*/ 261 w 446"/>
              <a:gd name="T27" fmla="*/ 456 h 608"/>
              <a:gd name="T28" fmla="*/ 159 w 446"/>
              <a:gd name="T29" fmla="*/ 545 h 608"/>
              <a:gd name="T30" fmla="*/ 267 w 446"/>
              <a:gd name="T31" fmla="*/ 566 h 608"/>
              <a:gd name="T32" fmla="*/ 267 w 446"/>
              <a:gd name="T33" fmla="*/ 524 h 608"/>
              <a:gd name="T34" fmla="*/ 172 w 446"/>
              <a:gd name="T35" fmla="*/ 558 h 608"/>
              <a:gd name="T36" fmla="*/ 276 w 446"/>
              <a:gd name="T37" fmla="*/ 558 h 608"/>
              <a:gd name="T38" fmla="*/ 289 w 446"/>
              <a:gd name="T39" fmla="*/ 545 h 608"/>
              <a:gd name="T40" fmla="*/ 159 w 446"/>
              <a:gd name="T41" fmla="*/ 480 h 608"/>
              <a:gd name="T42" fmla="*/ 289 w 446"/>
              <a:gd name="T43" fmla="*/ 545 h 608"/>
              <a:gd name="T44" fmla="*/ 287 w 446"/>
              <a:gd name="T45" fmla="*/ 254 h 608"/>
              <a:gd name="T46" fmla="*/ 244 w 446"/>
              <a:gd name="T47" fmla="*/ 298 h 608"/>
              <a:gd name="T48" fmla="*/ 202 w 446"/>
              <a:gd name="T49" fmla="*/ 298 h 608"/>
              <a:gd name="T50" fmla="*/ 158 w 446"/>
              <a:gd name="T51" fmla="*/ 254 h 608"/>
              <a:gd name="T52" fmla="*/ 158 w 446"/>
              <a:gd name="T53" fmla="*/ 212 h 608"/>
              <a:gd name="T54" fmla="*/ 202 w 446"/>
              <a:gd name="T55" fmla="*/ 168 h 608"/>
              <a:gd name="T56" fmla="*/ 244 w 446"/>
              <a:gd name="T57" fmla="*/ 168 h 608"/>
              <a:gd name="T58" fmla="*/ 287 w 446"/>
              <a:gd name="T59" fmla="*/ 212 h 608"/>
              <a:gd name="T60" fmla="*/ 428 w 446"/>
              <a:gd name="T61" fmla="*/ 206 h 608"/>
              <a:gd name="T62" fmla="*/ 405 w 446"/>
              <a:gd name="T63" fmla="*/ 226 h 608"/>
              <a:gd name="T64" fmla="*/ 428 w 446"/>
              <a:gd name="T65" fmla="*/ 239 h 608"/>
              <a:gd name="T66" fmla="*/ 428 w 446"/>
              <a:gd name="T67" fmla="*/ 206 h 608"/>
              <a:gd name="T68" fmla="*/ 379 w 446"/>
              <a:gd name="T69" fmla="*/ 90 h 608"/>
              <a:gd name="T70" fmla="*/ 356 w 446"/>
              <a:gd name="T71" fmla="*/ 67 h 608"/>
              <a:gd name="T72" fmla="*/ 362 w 446"/>
              <a:gd name="T73" fmla="*/ 107 h 608"/>
              <a:gd name="T74" fmla="*/ 239 w 446"/>
              <a:gd name="T75" fmla="*/ 44 h 608"/>
              <a:gd name="T76" fmla="*/ 222 w 446"/>
              <a:gd name="T77" fmla="*/ 0 h 608"/>
              <a:gd name="T78" fmla="*/ 206 w 446"/>
              <a:gd name="T79" fmla="*/ 44 h 608"/>
              <a:gd name="T80" fmla="*/ 81 w 446"/>
              <a:gd name="T81" fmla="*/ 109 h 608"/>
              <a:gd name="T82" fmla="*/ 89 w 446"/>
              <a:gd name="T83" fmla="*/ 69 h 608"/>
              <a:gd name="T84" fmla="*/ 65 w 446"/>
              <a:gd name="T85" fmla="*/ 93 h 608"/>
              <a:gd name="T86" fmla="*/ 39 w 446"/>
              <a:gd name="T87" fmla="*/ 226 h 608"/>
              <a:gd name="T88" fmla="*/ 17 w 446"/>
              <a:gd name="T89" fmla="*/ 206 h 608"/>
              <a:gd name="T90" fmla="*/ 17 w 446"/>
              <a:gd name="T91" fmla="*/ 239 h 608"/>
              <a:gd name="T92" fmla="*/ 39 w 446"/>
              <a:gd name="T93" fmla="*/ 22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2"/>
          <p:cNvSpPr>
            <a:spLocks noEditPoints="1"/>
          </p:cNvSpPr>
          <p:nvPr/>
        </p:nvSpPr>
        <p:spPr bwMode="auto">
          <a:xfrm>
            <a:off x="1572917" y="5709491"/>
            <a:ext cx="841442" cy="656800"/>
          </a:xfrm>
          <a:custGeom>
            <a:avLst/>
            <a:gdLst>
              <a:gd name="T0" fmla="*/ 451 w 771"/>
              <a:gd name="T1" fmla="*/ 411 h 602"/>
              <a:gd name="T2" fmla="*/ 457 w 771"/>
              <a:gd name="T3" fmla="*/ 396 h 602"/>
              <a:gd name="T4" fmla="*/ 459 w 771"/>
              <a:gd name="T5" fmla="*/ 388 h 602"/>
              <a:gd name="T6" fmla="*/ 463 w 771"/>
              <a:gd name="T7" fmla="*/ 372 h 602"/>
              <a:gd name="T8" fmla="*/ 464 w 771"/>
              <a:gd name="T9" fmla="*/ 365 h 602"/>
              <a:gd name="T10" fmla="*/ 466 w 771"/>
              <a:gd name="T11" fmla="*/ 341 h 602"/>
              <a:gd name="T12" fmla="*/ 233 w 771"/>
              <a:gd name="T13" fmla="*/ 139 h 602"/>
              <a:gd name="T14" fmla="*/ 201 w 771"/>
              <a:gd name="T15" fmla="*/ 141 h 602"/>
              <a:gd name="T16" fmla="*/ 201 w 771"/>
              <a:gd name="T17" fmla="*/ 141 h 602"/>
              <a:gd name="T18" fmla="*/ 0 w 771"/>
              <a:gd name="T19" fmla="*/ 341 h 602"/>
              <a:gd name="T20" fmla="*/ 61 w 771"/>
              <a:gd name="T21" fmla="*/ 477 h 602"/>
              <a:gd name="T22" fmla="*/ 37 w 771"/>
              <a:gd name="T23" fmla="*/ 602 h 602"/>
              <a:gd name="T24" fmla="*/ 129 w 771"/>
              <a:gd name="T25" fmla="*/ 522 h 602"/>
              <a:gd name="T26" fmla="*/ 233 w 771"/>
              <a:gd name="T27" fmla="*/ 544 h 602"/>
              <a:gd name="T28" fmla="*/ 363 w 771"/>
              <a:gd name="T29" fmla="*/ 509 h 602"/>
              <a:gd name="T30" fmla="*/ 363 w 771"/>
              <a:gd name="T31" fmla="*/ 509 h 602"/>
              <a:gd name="T32" fmla="*/ 383 w 771"/>
              <a:gd name="T33" fmla="*/ 496 h 602"/>
              <a:gd name="T34" fmla="*/ 389 w 771"/>
              <a:gd name="T35" fmla="*/ 491 h 602"/>
              <a:gd name="T36" fmla="*/ 402 w 771"/>
              <a:gd name="T37" fmla="*/ 480 h 602"/>
              <a:gd name="T38" fmla="*/ 408 w 771"/>
              <a:gd name="T39" fmla="*/ 474 h 602"/>
              <a:gd name="T40" fmla="*/ 419 w 771"/>
              <a:gd name="T41" fmla="*/ 462 h 602"/>
              <a:gd name="T42" fmla="*/ 424 w 771"/>
              <a:gd name="T43" fmla="*/ 457 h 602"/>
              <a:gd name="T44" fmla="*/ 448 w 771"/>
              <a:gd name="T45" fmla="*/ 417 h 602"/>
              <a:gd name="T46" fmla="*/ 451 w 771"/>
              <a:gd name="T47" fmla="*/ 411 h 602"/>
              <a:gd name="T48" fmla="*/ 771 w 771"/>
              <a:gd name="T49" fmla="*/ 263 h 602"/>
              <a:gd name="T50" fmla="*/ 771 w 771"/>
              <a:gd name="T51" fmla="*/ 263 h 602"/>
              <a:gd name="T52" fmla="*/ 469 w 771"/>
              <a:gd name="T53" fmla="*/ 0 h 602"/>
              <a:gd name="T54" fmla="*/ 243 w 771"/>
              <a:gd name="T55" fmla="*/ 89 h 602"/>
              <a:gd name="T56" fmla="*/ 508 w 771"/>
              <a:gd name="T57" fmla="*/ 341 h 602"/>
              <a:gd name="T58" fmla="*/ 424 w 771"/>
              <a:gd name="T59" fmla="*/ 523 h 602"/>
              <a:gd name="T60" fmla="*/ 469 w 771"/>
              <a:gd name="T61" fmla="*/ 526 h 602"/>
              <a:gd name="T62" fmla="*/ 603 w 771"/>
              <a:gd name="T63" fmla="*/ 498 h 602"/>
              <a:gd name="T64" fmla="*/ 722 w 771"/>
              <a:gd name="T65" fmla="*/ 602 h 602"/>
              <a:gd name="T66" fmla="*/ 692 w 771"/>
              <a:gd name="T67" fmla="*/ 440 h 602"/>
              <a:gd name="T68" fmla="*/ 771 w 771"/>
              <a:gd name="T69" fmla="*/ 26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1" h="602">
                <a:moveTo>
                  <a:pt x="451" y="411"/>
                </a:moveTo>
                <a:cubicBezTo>
                  <a:pt x="453" y="406"/>
                  <a:pt x="455" y="401"/>
                  <a:pt x="457" y="396"/>
                </a:cubicBezTo>
                <a:cubicBezTo>
                  <a:pt x="458" y="393"/>
                  <a:pt x="458" y="391"/>
                  <a:pt x="459" y="388"/>
                </a:cubicBezTo>
                <a:cubicBezTo>
                  <a:pt x="460" y="383"/>
                  <a:pt x="462" y="377"/>
                  <a:pt x="463" y="372"/>
                </a:cubicBezTo>
                <a:cubicBezTo>
                  <a:pt x="463" y="370"/>
                  <a:pt x="464" y="367"/>
                  <a:pt x="464" y="365"/>
                </a:cubicBezTo>
                <a:cubicBezTo>
                  <a:pt x="465" y="357"/>
                  <a:pt x="466" y="349"/>
                  <a:pt x="466" y="341"/>
                </a:cubicBezTo>
                <a:cubicBezTo>
                  <a:pt x="466" y="230"/>
                  <a:pt x="361" y="139"/>
                  <a:pt x="233" y="139"/>
                </a:cubicBezTo>
                <a:cubicBezTo>
                  <a:pt x="222" y="139"/>
                  <a:pt x="212" y="140"/>
                  <a:pt x="201" y="141"/>
                </a:cubicBezTo>
                <a:lnTo>
                  <a:pt x="201" y="141"/>
                </a:lnTo>
                <a:cubicBezTo>
                  <a:pt x="88" y="154"/>
                  <a:pt x="0" y="239"/>
                  <a:pt x="0" y="341"/>
                </a:cubicBezTo>
                <a:cubicBezTo>
                  <a:pt x="0" y="394"/>
                  <a:pt x="23" y="441"/>
                  <a:pt x="61" y="477"/>
                </a:cubicBezTo>
                <a:lnTo>
                  <a:pt x="37" y="602"/>
                </a:lnTo>
                <a:lnTo>
                  <a:pt x="129" y="522"/>
                </a:lnTo>
                <a:cubicBezTo>
                  <a:pt x="161" y="536"/>
                  <a:pt x="196" y="544"/>
                  <a:pt x="233" y="544"/>
                </a:cubicBezTo>
                <a:cubicBezTo>
                  <a:pt x="281" y="544"/>
                  <a:pt x="325" y="531"/>
                  <a:pt x="363" y="509"/>
                </a:cubicBezTo>
                <a:cubicBezTo>
                  <a:pt x="363" y="509"/>
                  <a:pt x="363" y="509"/>
                  <a:pt x="363" y="509"/>
                </a:cubicBezTo>
                <a:cubicBezTo>
                  <a:pt x="370" y="505"/>
                  <a:pt x="376" y="500"/>
                  <a:pt x="383" y="496"/>
                </a:cubicBezTo>
                <a:cubicBezTo>
                  <a:pt x="385" y="494"/>
                  <a:pt x="387" y="493"/>
                  <a:pt x="389" y="491"/>
                </a:cubicBezTo>
                <a:cubicBezTo>
                  <a:pt x="393" y="487"/>
                  <a:pt x="398" y="484"/>
                  <a:pt x="402" y="480"/>
                </a:cubicBezTo>
                <a:cubicBezTo>
                  <a:pt x="404" y="478"/>
                  <a:pt x="406" y="476"/>
                  <a:pt x="408" y="474"/>
                </a:cubicBezTo>
                <a:cubicBezTo>
                  <a:pt x="412" y="470"/>
                  <a:pt x="415" y="466"/>
                  <a:pt x="419" y="462"/>
                </a:cubicBezTo>
                <a:cubicBezTo>
                  <a:pt x="421" y="460"/>
                  <a:pt x="422" y="458"/>
                  <a:pt x="424" y="457"/>
                </a:cubicBezTo>
                <a:cubicBezTo>
                  <a:pt x="433" y="445"/>
                  <a:pt x="442" y="431"/>
                  <a:pt x="448" y="417"/>
                </a:cubicBezTo>
                <a:cubicBezTo>
                  <a:pt x="449" y="415"/>
                  <a:pt x="450" y="413"/>
                  <a:pt x="451" y="411"/>
                </a:cubicBezTo>
                <a:close/>
                <a:moveTo>
                  <a:pt x="771" y="263"/>
                </a:moveTo>
                <a:lnTo>
                  <a:pt x="771" y="263"/>
                </a:lnTo>
                <a:cubicBezTo>
                  <a:pt x="771" y="118"/>
                  <a:pt x="635" y="0"/>
                  <a:pt x="469" y="0"/>
                </a:cubicBezTo>
                <a:cubicBezTo>
                  <a:pt x="379" y="0"/>
                  <a:pt x="299" y="35"/>
                  <a:pt x="243" y="89"/>
                </a:cubicBezTo>
                <a:cubicBezTo>
                  <a:pt x="390" y="94"/>
                  <a:pt x="508" y="205"/>
                  <a:pt x="508" y="341"/>
                </a:cubicBezTo>
                <a:cubicBezTo>
                  <a:pt x="508" y="413"/>
                  <a:pt x="476" y="477"/>
                  <a:pt x="424" y="523"/>
                </a:cubicBezTo>
                <a:cubicBezTo>
                  <a:pt x="439" y="525"/>
                  <a:pt x="453" y="526"/>
                  <a:pt x="469" y="526"/>
                </a:cubicBezTo>
                <a:cubicBezTo>
                  <a:pt x="517" y="526"/>
                  <a:pt x="563" y="516"/>
                  <a:pt x="603" y="498"/>
                </a:cubicBezTo>
                <a:lnTo>
                  <a:pt x="722" y="602"/>
                </a:lnTo>
                <a:lnTo>
                  <a:pt x="692" y="440"/>
                </a:lnTo>
                <a:cubicBezTo>
                  <a:pt x="741" y="393"/>
                  <a:pt x="771" y="331"/>
                  <a:pt x="771" y="26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3"/>
          <p:cNvSpPr>
            <a:spLocks noEditPoints="1"/>
          </p:cNvSpPr>
          <p:nvPr/>
        </p:nvSpPr>
        <p:spPr bwMode="auto">
          <a:xfrm>
            <a:off x="7071476" y="3604616"/>
            <a:ext cx="836166" cy="656800"/>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7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7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8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4"/>
          <p:cNvSpPr>
            <a:spLocks noEditPoints="1"/>
          </p:cNvSpPr>
          <p:nvPr/>
        </p:nvSpPr>
        <p:spPr bwMode="auto">
          <a:xfrm>
            <a:off x="4440484" y="3604616"/>
            <a:ext cx="527550" cy="659437"/>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8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1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2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8"/>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7"/>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8"/>
                </a:lnTo>
                <a:lnTo>
                  <a:pt x="383" y="28"/>
                </a:lnTo>
                <a:cubicBezTo>
                  <a:pt x="389" y="28"/>
                  <a:pt x="394" y="32"/>
                  <a:pt x="394" y="38"/>
                </a:cubicBezTo>
                <a:lnTo>
                  <a:pt x="394" y="422"/>
                </a:lnTo>
                <a:lnTo>
                  <a:pt x="394" y="429"/>
                </a:lnTo>
                <a:lnTo>
                  <a:pt x="414" y="449"/>
                </a:lnTo>
                <a:lnTo>
                  <a:pt x="414" y="443"/>
                </a:lnTo>
                <a:lnTo>
                  <a:pt x="414" y="39"/>
                </a:lnTo>
                <a:lnTo>
                  <a:pt x="414" y="32"/>
                </a:lnTo>
                <a:cubicBezTo>
                  <a:pt x="414" y="15"/>
                  <a:pt x="400" y="0"/>
                  <a:pt x="383" y="0"/>
                </a:cubicBezTo>
                <a:lnTo>
                  <a:pt x="123" y="0"/>
                </a:lnTo>
                <a:lnTo>
                  <a:pt x="121" y="2"/>
                </a:lnTo>
                <a:lnTo>
                  <a:pt x="1" y="122"/>
                </a:lnTo>
                <a:lnTo>
                  <a:pt x="0" y="123"/>
                </a:lnTo>
                <a:lnTo>
                  <a:pt x="0" y="130"/>
                </a:lnTo>
                <a:lnTo>
                  <a:pt x="0" y="492"/>
                </a:lnTo>
                <a:lnTo>
                  <a:pt x="0" y="499"/>
                </a:lnTo>
                <a:cubicBezTo>
                  <a:pt x="0" y="516"/>
                  <a:pt x="14" y="530"/>
                  <a:pt x="31" y="530"/>
                </a:cubicBezTo>
                <a:lnTo>
                  <a:pt x="326" y="530"/>
                </a:lnTo>
                <a:lnTo>
                  <a:pt x="319" y="524"/>
                </a:lnTo>
                <a:lnTo>
                  <a:pt x="326" y="524"/>
                </a:lnTo>
                <a:lnTo>
                  <a:pt x="305" y="503"/>
                </a:lnTo>
                <a:lnTo>
                  <a:pt x="31" y="503"/>
                </a:lnTo>
                <a:cubicBezTo>
                  <a:pt x="25" y="503"/>
                  <a:pt x="21" y="498"/>
                  <a:pt x="20" y="492"/>
                </a:cubicBezTo>
                <a:lnTo>
                  <a:pt x="20" y="492"/>
                </a:lnTo>
                <a:lnTo>
                  <a:pt x="20" y="150"/>
                </a:lnTo>
                <a:close/>
                <a:moveTo>
                  <a:pt x="82" y="322"/>
                </a:moveTo>
                <a:lnTo>
                  <a:pt x="156" y="322"/>
                </a:lnTo>
                <a:lnTo>
                  <a:pt x="156" y="315"/>
                </a:lnTo>
                <a:lnTo>
                  <a:pt x="156" y="301"/>
                </a:lnTo>
                <a:lnTo>
                  <a:pt x="156" y="294"/>
                </a:lnTo>
                <a:lnTo>
                  <a:pt x="82" y="294"/>
                </a:lnTo>
                <a:lnTo>
                  <a:pt x="82" y="301"/>
                </a:lnTo>
                <a:lnTo>
                  <a:pt x="82" y="315"/>
                </a:lnTo>
                <a:lnTo>
                  <a:pt x="82" y="322"/>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5"/>
          <p:cNvSpPr>
            <a:spLocks noEditPoints="1"/>
          </p:cNvSpPr>
          <p:nvPr/>
        </p:nvSpPr>
        <p:spPr bwMode="auto">
          <a:xfrm>
            <a:off x="8699424" y="5706851"/>
            <a:ext cx="619870" cy="659437"/>
          </a:xfrm>
          <a:custGeom>
            <a:avLst/>
            <a:gdLst>
              <a:gd name="T0" fmla="*/ 171 w 568"/>
              <a:gd name="T1" fmla="*/ 92 h 606"/>
              <a:gd name="T2" fmla="*/ 372 w 568"/>
              <a:gd name="T3" fmla="*/ 67 h 606"/>
              <a:gd name="T4" fmla="*/ 300 w 568"/>
              <a:gd name="T5" fmla="*/ 41 h 606"/>
              <a:gd name="T6" fmla="*/ 217 w 568"/>
              <a:gd name="T7" fmla="*/ 41 h 606"/>
              <a:gd name="T8" fmla="*/ 145 w 568"/>
              <a:gd name="T9" fmla="*/ 67 h 606"/>
              <a:gd name="T10" fmla="*/ 468 w 568"/>
              <a:gd name="T11" fmla="*/ 525 h 606"/>
              <a:gd name="T12" fmla="*/ 475 w 568"/>
              <a:gd name="T13" fmla="*/ 507 h 606"/>
              <a:gd name="T14" fmla="*/ 443 w 568"/>
              <a:gd name="T15" fmla="*/ 393 h 606"/>
              <a:gd name="T16" fmla="*/ 422 w 568"/>
              <a:gd name="T17" fmla="*/ 393 h 606"/>
              <a:gd name="T18" fmla="*/ 422 w 568"/>
              <a:gd name="T19" fmla="*/ 481 h 606"/>
              <a:gd name="T20" fmla="*/ 422 w 568"/>
              <a:gd name="T21" fmla="*/ 483 h 606"/>
              <a:gd name="T22" fmla="*/ 423 w 568"/>
              <a:gd name="T23" fmla="*/ 484 h 606"/>
              <a:gd name="T24" fmla="*/ 425 w 568"/>
              <a:gd name="T25" fmla="*/ 486 h 606"/>
              <a:gd name="T26" fmla="*/ 541 w 568"/>
              <a:gd name="T27" fmla="*/ 400 h 606"/>
              <a:gd name="T28" fmla="*/ 432 w 568"/>
              <a:gd name="T29" fmla="*/ 342 h 606"/>
              <a:gd name="T30" fmla="*/ 407 w 568"/>
              <a:gd name="T31" fmla="*/ 604 h 606"/>
              <a:gd name="T32" fmla="*/ 562 w 568"/>
              <a:gd name="T33" fmla="*/ 499 h 606"/>
              <a:gd name="T34" fmla="*/ 542 w 568"/>
              <a:gd name="T35" fmla="*/ 495 h 606"/>
              <a:gd name="T36" fmla="*/ 432 w 568"/>
              <a:gd name="T37" fmla="*/ 586 h 606"/>
              <a:gd name="T38" fmla="*/ 323 w 568"/>
              <a:gd name="T39" fmla="*/ 453 h 606"/>
              <a:gd name="T40" fmla="*/ 453 w 568"/>
              <a:gd name="T41" fmla="*/ 365 h 606"/>
              <a:gd name="T42" fmla="*/ 542 w 568"/>
              <a:gd name="T43" fmla="*/ 495 h 606"/>
              <a:gd name="T44" fmla="*/ 190 w 568"/>
              <a:gd name="T45" fmla="*/ 494 h 606"/>
              <a:gd name="T46" fmla="*/ 325 w 568"/>
              <a:gd name="T47" fmla="*/ 360 h 606"/>
              <a:gd name="T48" fmla="*/ 353 w 568"/>
              <a:gd name="T49" fmla="*/ 339 h 606"/>
              <a:gd name="T50" fmla="*/ 491 w 568"/>
              <a:gd name="T51" fmla="*/ 205 h 606"/>
              <a:gd name="T52" fmla="*/ 496 w 568"/>
              <a:gd name="T53" fmla="*/ 331 h 606"/>
              <a:gd name="T54" fmla="*/ 518 w 568"/>
              <a:gd name="T55" fmla="*/ 339 h 606"/>
              <a:gd name="T56" fmla="*/ 518 w 568"/>
              <a:gd name="T57" fmla="*/ 139 h 606"/>
              <a:gd name="T58" fmla="*/ 27 w 568"/>
              <a:gd name="T59" fmla="*/ 112 h 606"/>
              <a:gd name="T60" fmla="*/ 0 w 568"/>
              <a:gd name="T61" fmla="*/ 211 h 606"/>
              <a:gd name="T62" fmla="*/ 0 w 568"/>
              <a:gd name="T63" fmla="*/ 360 h 606"/>
              <a:gd name="T64" fmla="*/ 0 w 568"/>
              <a:gd name="T65" fmla="*/ 504 h 606"/>
              <a:gd name="T66" fmla="*/ 286 w 568"/>
              <a:gd name="T67" fmla="*/ 531 h 606"/>
              <a:gd name="T68" fmla="*/ 21 w 568"/>
              <a:gd name="T69" fmla="*/ 211 h 606"/>
              <a:gd name="T70" fmla="*/ 27 w 568"/>
              <a:gd name="T71" fmla="*/ 205 h 606"/>
              <a:gd name="T72" fmla="*/ 169 w 568"/>
              <a:gd name="T73" fmla="*/ 339 h 606"/>
              <a:gd name="T74" fmla="*/ 21 w 568"/>
              <a:gd name="T75" fmla="*/ 211 h 606"/>
              <a:gd name="T76" fmla="*/ 169 w 568"/>
              <a:gd name="T77" fmla="*/ 360 h 606"/>
              <a:gd name="T78" fmla="*/ 27 w 568"/>
              <a:gd name="T79" fmla="*/ 494 h 606"/>
              <a:gd name="T80" fmla="*/ 21 w 568"/>
              <a:gd name="T81" fmla="*/ 360 h 606"/>
              <a:gd name="T82" fmla="*/ 190 w 568"/>
              <a:gd name="T83" fmla="*/ 339 h 606"/>
              <a:gd name="T84" fmla="*/ 190 w 568"/>
              <a:gd name="T85" fmla="*/ 205 h 606"/>
              <a:gd name="T86" fmla="*/ 332 w 568"/>
              <a:gd name="T87" fmla="*/ 339 h 606"/>
              <a:gd name="T88" fmla="*/ 342 w 568"/>
              <a:gd name="T89" fmla="*/ 139 h 606"/>
              <a:gd name="T90" fmla="*/ 361 w 568"/>
              <a:gd name="T91" fmla="*/ 157 h 606"/>
              <a:gd name="T92" fmla="*/ 324 w 568"/>
              <a:gd name="T93" fmla="*/ 157 h 606"/>
              <a:gd name="T94" fmla="*/ 180 w 568"/>
              <a:gd name="T95" fmla="*/ 139 h 606"/>
              <a:gd name="T96" fmla="*/ 198 w 568"/>
              <a:gd name="T97" fmla="*/ 157 h 606"/>
              <a:gd name="T98" fmla="*/ 161 w 568"/>
              <a:gd name="T99" fmla="*/ 157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8" h="606">
                <a:moveTo>
                  <a:pt x="145" y="67"/>
                </a:moveTo>
                <a:cubicBezTo>
                  <a:pt x="145" y="81"/>
                  <a:pt x="157" y="92"/>
                  <a:pt x="171" y="92"/>
                </a:cubicBezTo>
                <a:lnTo>
                  <a:pt x="347" y="92"/>
                </a:lnTo>
                <a:cubicBezTo>
                  <a:pt x="361" y="92"/>
                  <a:pt x="372" y="81"/>
                  <a:pt x="372" y="67"/>
                </a:cubicBezTo>
                <a:cubicBezTo>
                  <a:pt x="372" y="53"/>
                  <a:pt x="361" y="41"/>
                  <a:pt x="347" y="41"/>
                </a:cubicBezTo>
                <a:lnTo>
                  <a:pt x="300" y="41"/>
                </a:lnTo>
                <a:cubicBezTo>
                  <a:pt x="300" y="18"/>
                  <a:pt x="282" y="0"/>
                  <a:pt x="259" y="0"/>
                </a:cubicBezTo>
                <a:cubicBezTo>
                  <a:pt x="236" y="0"/>
                  <a:pt x="217" y="18"/>
                  <a:pt x="217" y="41"/>
                </a:cubicBezTo>
                <a:lnTo>
                  <a:pt x="171" y="41"/>
                </a:lnTo>
                <a:cubicBezTo>
                  <a:pt x="157" y="41"/>
                  <a:pt x="145" y="53"/>
                  <a:pt x="145" y="67"/>
                </a:cubicBezTo>
                <a:close/>
                <a:moveTo>
                  <a:pt x="460" y="522"/>
                </a:moveTo>
                <a:cubicBezTo>
                  <a:pt x="462" y="524"/>
                  <a:pt x="465" y="525"/>
                  <a:pt x="468" y="525"/>
                </a:cubicBezTo>
                <a:cubicBezTo>
                  <a:pt x="471" y="525"/>
                  <a:pt x="473" y="524"/>
                  <a:pt x="475" y="522"/>
                </a:cubicBezTo>
                <a:cubicBezTo>
                  <a:pt x="480" y="518"/>
                  <a:pt x="480" y="511"/>
                  <a:pt x="475" y="507"/>
                </a:cubicBezTo>
                <a:lnTo>
                  <a:pt x="443" y="474"/>
                </a:lnTo>
                <a:lnTo>
                  <a:pt x="443" y="393"/>
                </a:lnTo>
                <a:cubicBezTo>
                  <a:pt x="443" y="387"/>
                  <a:pt x="438" y="383"/>
                  <a:pt x="432" y="383"/>
                </a:cubicBezTo>
                <a:cubicBezTo>
                  <a:pt x="426" y="383"/>
                  <a:pt x="422" y="387"/>
                  <a:pt x="422" y="393"/>
                </a:cubicBezTo>
                <a:lnTo>
                  <a:pt x="422" y="479"/>
                </a:lnTo>
                <a:cubicBezTo>
                  <a:pt x="422" y="479"/>
                  <a:pt x="422" y="480"/>
                  <a:pt x="422" y="481"/>
                </a:cubicBezTo>
                <a:cubicBezTo>
                  <a:pt x="422" y="481"/>
                  <a:pt x="422" y="481"/>
                  <a:pt x="422" y="481"/>
                </a:cubicBezTo>
                <a:cubicBezTo>
                  <a:pt x="422" y="482"/>
                  <a:pt x="422" y="482"/>
                  <a:pt x="422" y="483"/>
                </a:cubicBezTo>
                <a:cubicBezTo>
                  <a:pt x="423" y="483"/>
                  <a:pt x="423" y="483"/>
                  <a:pt x="423" y="484"/>
                </a:cubicBezTo>
                <a:cubicBezTo>
                  <a:pt x="423" y="484"/>
                  <a:pt x="423" y="484"/>
                  <a:pt x="423" y="484"/>
                </a:cubicBezTo>
                <a:cubicBezTo>
                  <a:pt x="424" y="485"/>
                  <a:pt x="424" y="485"/>
                  <a:pt x="425" y="486"/>
                </a:cubicBezTo>
                <a:cubicBezTo>
                  <a:pt x="425" y="486"/>
                  <a:pt x="425" y="486"/>
                  <a:pt x="425" y="486"/>
                </a:cubicBezTo>
                <a:lnTo>
                  <a:pt x="460" y="522"/>
                </a:lnTo>
                <a:close/>
                <a:moveTo>
                  <a:pt x="541" y="400"/>
                </a:moveTo>
                <a:cubicBezTo>
                  <a:pt x="522" y="371"/>
                  <a:pt x="492" y="351"/>
                  <a:pt x="457" y="344"/>
                </a:cubicBezTo>
                <a:cubicBezTo>
                  <a:pt x="449" y="343"/>
                  <a:pt x="440" y="342"/>
                  <a:pt x="432" y="342"/>
                </a:cubicBezTo>
                <a:cubicBezTo>
                  <a:pt x="369" y="342"/>
                  <a:pt x="314" y="387"/>
                  <a:pt x="303" y="449"/>
                </a:cubicBezTo>
                <a:cubicBezTo>
                  <a:pt x="289" y="521"/>
                  <a:pt x="336" y="590"/>
                  <a:pt x="407" y="604"/>
                </a:cubicBezTo>
                <a:cubicBezTo>
                  <a:pt x="416" y="605"/>
                  <a:pt x="424" y="606"/>
                  <a:pt x="432" y="606"/>
                </a:cubicBezTo>
                <a:cubicBezTo>
                  <a:pt x="496" y="606"/>
                  <a:pt x="550" y="561"/>
                  <a:pt x="562" y="499"/>
                </a:cubicBezTo>
                <a:cubicBezTo>
                  <a:pt x="568" y="464"/>
                  <a:pt x="561" y="429"/>
                  <a:pt x="541" y="400"/>
                </a:cubicBezTo>
                <a:close/>
                <a:moveTo>
                  <a:pt x="542" y="495"/>
                </a:moveTo>
                <a:lnTo>
                  <a:pt x="542" y="495"/>
                </a:lnTo>
                <a:cubicBezTo>
                  <a:pt x="532" y="547"/>
                  <a:pt x="486" y="586"/>
                  <a:pt x="432" y="586"/>
                </a:cubicBezTo>
                <a:cubicBezTo>
                  <a:pt x="425" y="586"/>
                  <a:pt x="418" y="585"/>
                  <a:pt x="411" y="584"/>
                </a:cubicBezTo>
                <a:cubicBezTo>
                  <a:pt x="351" y="572"/>
                  <a:pt x="311" y="513"/>
                  <a:pt x="323" y="453"/>
                </a:cubicBezTo>
                <a:cubicBezTo>
                  <a:pt x="333" y="401"/>
                  <a:pt x="379" y="363"/>
                  <a:pt x="432" y="363"/>
                </a:cubicBezTo>
                <a:cubicBezTo>
                  <a:pt x="439" y="363"/>
                  <a:pt x="446" y="363"/>
                  <a:pt x="453" y="365"/>
                </a:cubicBezTo>
                <a:cubicBezTo>
                  <a:pt x="482" y="370"/>
                  <a:pt x="508" y="387"/>
                  <a:pt x="524" y="411"/>
                </a:cubicBezTo>
                <a:cubicBezTo>
                  <a:pt x="541" y="436"/>
                  <a:pt x="547" y="466"/>
                  <a:pt x="542" y="495"/>
                </a:cubicBezTo>
                <a:close/>
                <a:moveTo>
                  <a:pt x="277" y="494"/>
                </a:moveTo>
                <a:lnTo>
                  <a:pt x="190" y="494"/>
                </a:lnTo>
                <a:lnTo>
                  <a:pt x="190" y="360"/>
                </a:lnTo>
                <a:lnTo>
                  <a:pt x="325" y="360"/>
                </a:lnTo>
                <a:cubicBezTo>
                  <a:pt x="334" y="352"/>
                  <a:pt x="343" y="345"/>
                  <a:pt x="353" y="339"/>
                </a:cubicBezTo>
                <a:lnTo>
                  <a:pt x="353" y="339"/>
                </a:lnTo>
                <a:lnTo>
                  <a:pt x="353" y="205"/>
                </a:lnTo>
                <a:lnTo>
                  <a:pt x="491" y="205"/>
                </a:lnTo>
                <a:cubicBezTo>
                  <a:pt x="494" y="205"/>
                  <a:pt x="496" y="208"/>
                  <a:pt x="496" y="211"/>
                </a:cubicBezTo>
                <a:lnTo>
                  <a:pt x="496" y="331"/>
                </a:lnTo>
                <a:cubicBezTo>
                  <a:pt x="504" y="335"/>
                  <a:pt x="511" y="339"/>
                  <a:pt x="518" y="343"/>
                </a:cubicBezTo>
                <a:lnTo>
                  <a:pt x="518" y="339"/>
                </a:lnTo>
                <a:lnTo>
                  <a:pt x="518" y="211"/>
                </a:lnTo>
                <a:lnTo>
                  <a:pt x="518" y="139"/>
                </a:lnTo>
                <a:cubicBezTo>
                  <a:pt x="518" y="124"/>
                  <a:pt x="506" y="112"/>
                  <a:pt x="491" y="112"/>
                </a:cubicBezTo>
                <a:lnTo>
                  <a:pt x="27" y="112"/>
                </a:lnTo>
                <a:cubicBezTo>
                  <a:pt x="12" y="112"/>
                  <a:pt x="0" y="124"/>
                  <a:pt x="0" y="139"/>
                </a:cubicBezTo>
                <a:lnTo>
                  <a:pt x="0" y="211"/>
                </a:lnTo>
                <a:lnTo>
                  <a:pt x="0" y="339"/>
                </a:lnTo>
                <a:lnTo>
                  <a:pt x="0" y="360"/>
                </a:lnTo>
                <a:lnTo>
                  <a:pt x="0" y="488"/>
                </a:lnTo>
                <a:lnTo>
                  <a:pt x="0" y="504"/>
                </a:lnTo>
                <a:cubicBezTo>
                  <a:pt x="0" y="519"/>
                  <a:pt x="12" y="531"/>
                  <a:pt x="27" y="531"/>
                </a:cubicBezTo>
                <a:lnTo>
                  <a:pt x="286" y="531"/>
                </a:lnTo>
                <a:cubicBezTo>
                  <a:pt x="282" y="519"/>
                  <a:pt x="278" y="507"/>
                  <a:pt x="277" y="494"/>
                </a:cubicBezTo>
                <a:close/>
                <a:moveTo>
                  <a:pt x="21" y="211"/>
                </a:moveTo>
                <a:lnTo>
                  <a:pt x="21" y="211"/>
                </a:lnTo>
                <a:cubicBezTo>
                  <a:pt x="21" y="208"/>
                  <a:pt x="24" y="205"/>
                  <a:pt x="27" y="205"/>
                </a:cubicBezTo>
                <a:lnTo>
                  <a:pt x="169" y="205"/>
                </a:lnTo>
                <a:lnTo>
                  <a:pt x="169" y="339"/>
                </a:lnTo>
                <a:lnTo>
                  <a:pt x="21" y="339"/>
                </a:lnTo>
                <a:lnTo>
                  <a:pt x="21" y="211"/>
                </a:lnTo>
                <a:close/>
                <a:moveTo>
                  <a:pt x="169" y="360"/>
                </a:moveTo>
                <a:lnTo>
                  <a:pt x="169" y="360"/>
                </a:lnTo>
                <a:lnTo>
                  <a:pt x="169" y="494"/>
                </a:lnTo>
                <a:lnTo>
                  <a:pt x="27" y="494"/>
                </a:lnTo>
                <a:cubicBezTo>
                  <a:pt x="24" y="494"/>
                  <a:pt x="21" y="491"/>
                  <a:pt x="21" y="488"/>
                </a:cubicBezTo>
                <a:lnTo>
                  <a:pt x="21" y="360"/>
                </a:lnTo>
                <a:lnTo>
                  <a:pt x="169" y="360"/>
                </a:lnTo>
                <a:close/>
                <a:moveTo>
                  <a:pt x="190" y="339"/>
                </a:moveTo>
                <a:lnTo>
                  <a:pt x="190" y="339"/>
                </a:lnTo>
                <a:lnTo>
                  <a:pt x="190" y="205"/>
                </a:lnTo>
                <a:lnTo>
                  <a:pt x="332" y="205"/>
                </a:lnTo>
                <a:lnTo>
                  <a:pt x="332" y="339"/>
                </a:lnTo>
                <a:lnTo>
                  <a:pt x="190" y="339"/>
                </a:lnTo>
                <a:close/>
                <a:moveTo>
                  <a:pt x="342" y="139"/>
                </a:moveTo>
                <a:lnTo>
                  <a:pt x="342" y="139"/>
                </a:lnTo>
                <a:cubicBezTo>
                  <a:pt x="353" y="139"/>
                  <a:pt x="361" y="147"/>
                  <a:pt x="361" y="157"/>
                </a:cubicBezTo>
                <a:cubicBezTo>
                  <a:pt x="361" y="167"/>
                  <a:pt x="353" y="176"/>
                  <a:pt x="342" y="176"/>
                </a:cubicBezTo>
                <a:cubicBezTo>
                  <a:pt x="332" y="176"/>
                  <a:pt x="324" y="167"/>
                  <a:pt x="324" y="157"/>
                </a:cubicBezTo>
                <a:cubicBezTo>
                  <a:pt x="324" y="147"/>
                  <a:pt x="332" y="139"/>
                  <a:pt x="342" y="139"/>
                </a:cubicBezTo>
                <a:close/>
                <a:moveTo>
                  <a:pt x="180" y="139"/>
                </a:moveTo>
                <a:lnTo>
                  <a:pt x="180" y="139"/>
                </a:lnTo>
                <a:cubicBezTo>
                  <a:pt x="190" y="139"/>
                  <a:pt x="198" y="147"/>
                  <a:pt x="198" y="157"/>
                </a:cubicBezTo>
                <a:cubicBezTo>
                  <a:pt x="198" y="167"/>
                  <a:pt x="190" y="176"/>
                  <a:pt x="180" y="176"/>
                </a:cubicBezTo>
                <a:cubicBezTo>
                  <a:pt x="170" y="176"/>
                  <a:pt x="161" y="167"/>
                  <a:pt x="161" y="157"/>
                </a:cubicBezTo>
                <a:cubicBezTo>
                  <a:pt x="161" y="147"/>
                  <a:pt x="170" y="139"/>
                  <a:pt x="180" y="139"/>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6"/>
          <p:cNvSpPr>
            <a:spLocks noEditPoints="1"/>
          </p:cNvSpPr>
          <p:nvPr/>
        </p:nvSpPr>
        <p:spPr bwMode="auto">
          <a:xfrm>
            <a:off x="1641499" y="3601978"/>
            <a:ext cx="701642" cy="659437"/>
          </a:xfrm>
          <a:custGeom>
            <a:avLst/>
            <a:gdLst>
              <a:gd name="T0" fmla="*/ 21 w 643"/>
              <a:gd name="T1" fmla="*/ 478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6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2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7"/>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9"/>
                  <a:pt x="51" y="579"/>
                </a:cubicBezTo>
                <a:cubicBezTo>
                  <a:pt x="35" y="578"/>
                  <a:pt x="21" y="566"/>
                  <a:pt x="21" y="550"/>
                </a:cubicBezTo>
                <a:cubicBezTo>
                  <a:pt x="21" y="526"/>
                  <a:pt x="21" y="502"/>
                  <a:pt x="21" y="478"/>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60"/>
                  <a:pt x="453" y="362"/>
                </a:cubicBezTo>
                <a:cubicBezTo>
                  <a:pt x="452" y="364"/>
                  <a:pt x="451" y="367"/>
                  <a:pt x="451" y="371"/>
                </a:cubicBezTo>
                <a:cubicBezTo>
                  <a:pt x="451" y="378"/>
                  <a:pt x="452" y="382"/>
                  <a:pt x="455" y="385"/>
                </a:cubicBezTo>
                <a:cubicBezTo>
                  <a:pt x="458" y="388"/>
                  <a:pt x="466" y="393"/>
                  <a:pt x="478" y="401"/>
                </a:cubicBezTo>
                <a:cubicBezTo>
                  <a:pt x="489" y="407"/>
                  <a:pt x="497" y="413"/>
                  <a:pt x="501" y="416"/>
                </a:cubicBezTo>
                <a:cubicBezTo>
                  <a:pt x="505" y="420"/>
                  <a:pt x="508" y="425"/>
                  <a:pt x="511" y="431"/>
                </a:cubicBezTo>
                <a:cubicBezTo>
                  <a:pt x="514" y="438"/>
                  <a:pt x="515" y="446"/>
                  <a:pt x="515" y="455"/>
                </a:cubicBezTo>
                <a:cubicBezTo>
                  <a:pt x="515" y="471"/>
                  <a:pt x="511"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9"/>
                </a:cubicBezTo>
                <a:cubicBezTo>
                  <a:pt x="466" y="477"/>
                  <a:pt x="467" y="474"/>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4"/>
                  <a:pt x="407" y="386"/>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2"/>
                </a:lnTo>
                <a:lnTo>
                  <a:pt x="408" y="272"/>
                </a:lnTo>
                <a:lnTo>
                  <a:pt x="407" y="272"/>
                </a:lnTo>
                <a:lnTo>
                  <a:pt x="406" y="272"/>
                </a:lnTo>
                <a:lnTo>
                  <a:pt x="405" y="273"/>
                </a:lnTo>
                <a:lnTo>
                  <a:pt x="404"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9"/>
                </a:lnTo>
                <a:lnTo>
                  <a:pt x="414" y="288"/>
                </a:lnTo>
                <a:lnTo>
                  <a:pt x="415" y="288"/>
                </a:lnTo>
                <a:lnTo>
                  <a:pt x="416" y="288"/>
                </a:lnTo>
                <a:lnTo>
                  <a:pt x="411" y="271"/>
                </a:lnTo>
                <a:close/>
                <a:moveTo>
                  <a:pt x="361" y="297"/>
                </a:moveTo>
                <a:lnTo>
                  <a:pt x="361" y="297"/>
                </a:lnTo>
                <a:lnTo>
                  <a:pt x="361" y="298"/>
                </a:lnTo>
                <a:lnTo>
                  <a:pt x="360" y="298"/>
                </a:lnTo>
                <a:lnTo>
                  <a:pt x="360" y="299"/>
                </a:lnTo>
                <a:lnTo>
                  <a:pt x="359" y="299"/>
                </a:lnTo>
                <a:lnTo>
                  <a:pt x="358" y="300"/>
                </a:lnTo>
                <a:lnTo>
                  <a:pt x="358" y="301"/>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2" y="320"/>
                </a:lnTo>
                <a:lnTo>
                  <a:pt x="363" y="319"/>
                </a:lnTo>
                <a:lnTo>
                  <a:pt x="364" y="319"/>
                </a:lnTo>
                <a:lnTo>
                  <a:pt x="364" y="318"/>
                </a:lnTo>
                <a:lnTo>
                  <a:pt x="365" y="318"/>
                </a:lnTo>
                <a:lnTo>
                  <a:pt x="365" y="317"/>
                </a:lnTo>
                <a:lnTo>
                  <a:pt x="366" y="317"/>
                </a:lnTo>
                <a:lnTo>
                  <a:pt x="367" y="316"/>
                </a:lnTo>
                <a:lnTo>
                  <a:pt x="367" y="316"/>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6"/>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2"/>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5"/>
                </a:lnTo>
                <a:lnTo>
                  <a:pt x="306" y="396"/>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1"/>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1" y="464"/>
                </a:lnTo>
                <a:lnTo>
                  <a:pt x="312" y="465"/>
                </a:lnTo>
                <a:lnTo>
                  <a:pt x="312" y="466"/>
                </a:lnTo>
                <a:lnTo>
                  <a:pt x="329" y="460"/>
                </a:lnTo>
                <a:lnTo>
                  <a:pt x="328" y="460"/>
                </a:lnTo>
                <a:lnTo>
                  <a:pt x="328" y="459"/>
                </a:lnTo>
                <a:lnTo>
                  <a:pt x="328" y="458"/>
                </a:lnTo>
                <a:lnTo>
                  <a:pt x="328" y="457"/>
                </a:lnTo>
                <a:lnTo>
                  <a:pt x="327"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3"/>
                </a:lnTo>
                <a:lnTo>
                  <a:pt x="331" y="503"/>
                </a:lnTo>
                <a:lnTo>
                  <a:pt x="331" y="504"/>
                </a:lnTo>
                <a:lnTo>
                  <a:pt x="332" y="505"/>
                </a:lnTo>
                <a:lnTo>
                  <a:pt x="332" y="506"/>
                </a:lnTo>
                <a:lnTo>
                  <a:pt x="333" y="506"/>
                </a:lnTo>
                <a:lnTo>
                  <a:pt x="333" y="507"/>
                </a:lnTo>
                <a:lnTo>
                  <a:pt x="334" y="508"/>
                </a:lnTo>
                <a:lnTo>
                  <a:pt x="334" y="509"/>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1"/>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7"/>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9"/>
                </a:lnTo>
                <a:lnTo>
                  <a:pt x="424" y="548"/>
                </a:lnTo>
                <a:lnTo>
                  <a:pt x="423" y="548"/>
                </a:lnTo>
                <a:lnTo>
                  <a:pt x="422" y="548"/>
                </a:lnTo>
                <a:lnTo>
                  <a:pt x="422" y="548"/>
                </a:lnTo>
                <a:lnTo>
                  <a:pt x="421" y="548"/>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9"/>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7"/>
                </a:lnTo>
                <a:lnTo>
                  <a:pt x="490" y="567"/>
                </a:lnTo>
                <a:lnTo>
                  <a:pt x="486" y="549"/>
                </a:lnTo>
                <a:lnTo>
                  <a:pt x="486" y="549"/>
                </a:lnTo>
                <a:lnTo>
                  <a:pt x="485" y="549"/>
                </a:lnTo>
                <a:lnTo>
                  <a:pt x="484"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2"/>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8" y="552"/>
                </a:lnTo>
                <a:lnTo>
                  <a:pt x="529" y="552"/>
                </a:lnTo>
                <a:lnTo>
                  <a:pt x="530" y="552"/>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29"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1"/>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9"/>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1"/>
                </a:lnTo>
                <a:lnTo>
                  <a:pt x="563" y="501"/>
                </a:lnTo>
                <a:lnTo>
                  <a:pt x="563" y="502"/>
                </a:lnTo>
                <a:lnTo>
                  <a:pt x="562" y="502"/>
                </a:lnTo>
                <a:lnTo>
                  <a:pt x="562" y="503"/>
                </a:lnTo>
                <a:lnTo>
                  <a:pt x="561" y="504"/>
                </a:lnTo>
                <a:lnTo>
                  <a:pt x="561" y="504"/>
                </a:lnTo>
                <a:lnTo>
                  <a:pt x="560" y="505"/>
                </a:lnTo>
                <a:lnTo>
                  <a:pt x="560" y="506"/>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70"/>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2"/>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60"/>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3"/>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3"/>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70"/>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8" y="281"/>
                </a:lnTo>
                <a:lnTo>
                  <a:pt x="528" y="281"/>
                </a:lnTo>
                <a:lnTo>
                  <a:pt x="527" y="281"/>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1"/>
                  <a:pt x="358" y="9"/>
                </a:cubicBezTo>
                <a:cubicBezTo>
                  <a:pt x="374" y="11"/>
                  <a:pt x="388" y="23"/>
                  <a:pt x="388" y="39"/>
                </a:cubicBezTo>
                <a:cubicBezTo>
                  <a:pt x="388" y="63"/>
                  <a:pt x="388" y="87"/>
                  <a:pt x="388" y="111"/>
                </a:cubicBezTo>
                <a:cubicBezTo>
                  <a:pt x="388" y="128"/>
                  <a:pt x="374" y="139"/>
                  <a:pt x="358" y="141"/>
                </a:cubicBezTo>
                <a:cubicBezTo>
                  <a:pt x="323" y="145"/>
                  <a:pt x="287" y="147"/>
                  <a:pt x="252" y="149"/>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7"/>
          <p:cNvSpPr>
            <a:spLocks noEditPoints="1"/>
          </p:cNvSpPr>
          <p:nvPr/>
        </p:nvSpPr>
        <p:spPr bwMode="auto">
          <a:xfrm>
            <a:off x="7129506" y="2587960"/>
            <a:ext cx="646248" cy="691090"/>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8"/>
          <p:cNvSpPr>
            <a:spLocks noEditPoints="1"/>
          </p:cNvSpPr>
          <p:nvPr/>
        </p:nvSpPr>
        <p:spPr bwMode="auto">
          <a:xfrm>
            <a:off x="4393004" y="2616975"/>
            <a:ext cx="619870" cy="656800"/>
          </a:xfrm>
          <a:custGeom>
            <a:avLst/>
            <a:gdLst>
              <a:gd name="T0" fmla="*/ 283 w 568"/>
              <a:gd name="T1" fmla="*/ 574 h 601"/>
              <a:gd name="T2" fmla="*/ 284 w 568"/>
              <a:gd name="T3" fmla="*/ 333 h 601"/>
              <a:gd name="T4" fmla="*/ 453 w 568"/>
              <a:gd name="T5" fmla="*/ 301 h 601"/>
              <a:gd name="T6" fmla="*/ 347 w 568"/>
              <a:gd name="T7" fmla="*/ 343 h 601"/>
              <a:gd name="T8" fmla="*/ 95 w 568"/>
              <a:gd name="T9" fmla="*/ 214 h 601"/>
              <a:gd name="T10" fmla="*/ 127 w 568"/>
              <a:gd name="T11" fmla="*/ 218 h 601"/>
              <a:gd name="T12" fmla="*/ 168 w 568"/>
              <a:gd name="T13" fmla="*/ 222 h 601"/>
              <a:gd name="T14" fmla="*/ 167 w 568"/>
              <a:gd name="T15" fmla="*/ 195 h 601"/>
              <a:gd name="T16" fmla="*/ 284 w 568"/>
              <a:gd name="T17" fmla="*/ 303 h 601"/>
              <a:gd name="T18" fmla="*/ 413 w 568"/>
              <a:gd name="T19" fmla="*/ 209 h 601"/>
              <a:gd name="T20" fmla="*/ 442 w 568"/>
              <a:gd name="T21" fmla="*/ 204 h 601"/>
              <a:gd name="T22" fmla="*/ 458 w 568"/>
              <a:gd name="T23" fmla="*/ 210 h 601"/>
              <a:gd name="T24" fmla="*/ 416 w 568"/>
              <a:gd name="T25" fmla="*/ 256 h 601"/>
              <a:gd name="T26" fmla="*/ 489 w 568"/>
              <a:gd name="T27" fmla="*/ 341 h 601"/>
              <a:gd name="T28" fmla="*/ 467 w 568"/>
              <a:gd name="T29" fmla="*/ 263 h 601"/>
              <a:gd name="T30" fmla="*/ 467 w 568"/>
              <a:gd name="T31" fmla="*/ 500 h 601"/>
              <a:gd name="T32" fmla="*/ 494 w 568"/>
              <a:gd name="T33" fmla="*/ 494 h 601"/>
              <a:gd name="T34" fmla="*/ 310 w 568"/>
              <a:gd name="T35" fmla="*/ 595 h 601"/>
              <a:gd name="T36" fmla="*/ 285 w 568"/>
              <a:gd name="T37" fmla="*/ 601 h 601"/>
              <a:gd name="T38" fmla="*/ 75 w 568"/>
              <a:gd name="T39" fmla="*/ 494 h 601"/>
              <a:gd name="T40" fmla="*/ 102 w 568"/>
              <a:gd name="T41" fmla="*/ 500 h 601"/>
              <a:gd name="T42" fmla="*/ 102 w 568"/>
              <a:gd name="T43" fmla="*/ 263 h 601"/>
              <a:gd name="T44" fmla="*/ 80 w 568"/>
              <a:gd name="T45" fmla="*/ 341 h 601"/>
              <a:gd name="T46" fmla="*/ 142 w 568"/>
              <a:gd name="T47" fmla="*/ 252 h 601"/>
              <a:gd name="T48" fmla="*/ 62 w 568"/>
              <a:gd name="T49" fmla="*/ 400 h 601"/>
              <a:gd name="T50" fmla="*/ 74 w 568"/>
              <a:gd name="T51" fmla="*/ 424 h 601"/>
              <a:gd name="T52" fmla="*/ 85 w 568"/>
              <a:gd name="T53" fmla="*/ 446 h 601"/>
              <a:gd name="T54" fmla="*/ 45 w 568"/>
              <a:gd name="T55" fmla="*/ 475 h 601"/>
              <a:gd name="T56" fmla="*/ 28 w 568"/>
              <a:gd name="T57" fmla="*/ 377 h 601"/>
              <a:gd name="T58" fmla="*/ 54 w 568"/>
              <a:gd name="T59" fmla="*/ 333 h 601"/>
              <a:gd name="T60" fmla="*/ 473 w 568"/>
              <a:gd name="T61" fmla="*/ 381 h 601"/>
              <a:gd name="T62" fmla="*/ 463 w 568"/>
              <a:gd name="T63" fmla="*/ 406 h 601"/>
              <a:gd name="T64" fmla="*/ 455 w 568"/>
              <a:gd name="T65" fmla="*/ 431 h 601"/>
              <a:gd name="T66" fmla="*/ 450 w 568"/>
              <a:gd name="T67" fmla="*/ 450 h 601"/>
              <a:gd name="T68" fmla="*/ 482 w 568"/>
              <a:gd name="T69" fmla="*/ 363 h 601"/>
              <a:gd name="T70" fmla="*/ 513 w 568"/>
              <a:gd name="T71" fmla="*/ 360 h 601"/>
              <a:gd name="T72" fmla="*/ 282 w 568"/>
              <a:gd name="T73" fmla="*/ 0 h 601"/>
              <a:gd name="T74" fmla="*/ 418 w 568"/>
              <a:gd name="T75" fmla="*/ 107 h 601"/>
              <a:gd name="T76" fmla="*/ 394 w 568"/>
              <a:gd name="T77" fmla="*/ 179 h 601"/>
              <a:gd name="T78" fmla="*/ 365 w 568"/>
              <a:gd name="T79" fmla="*/ 81 h 601"/>
              <a:gd name="T80" fmla="*/ 194 w 568"/>
              <a:gd name="T81" fmla="*/ 183 h 601"/>
              <a:gd name="T82" fmla="*/ 152 w 568"/>
              <a:gd name="T83" fmla="*/ 154 h 601"/>
              <a:gd name="T84" fmla="*/ 198 w 568"/>
              <a:gd name="T85" fmla="*/ 4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9"/>
          <p:cNvSpPr>
            <a:spLocks noEditPoints="1"/>
          </p:cNvSpPr>
          <p:nvPr/>
        </p:nvSpPr>
        <p:spPr bwMode="auto">
          <a:xfrm>
            <a:off x="3031201" y="2614338"/>
            <a:ext cx="696367" cy="659437"/>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7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0"/>
          <p:cNvSpPr>
            <a:spLocks noEditPoints="1"/>
          </p:cNvSpPr>
          <p:nvPr/>
        </p:nvSpPr>
        <p:spPr bwMode="auto">
          <a:xfrm>
            <a:off x="1588744" y="2619613"/>
            <a:ext cx="812427" cy="648887"/>
          </a:xfrm>
          <a:custGeom>
            <a:avLst/>
            <a:gdLst>
              <a:gd name="T0" fmla="*/ 575 w 745"/>
              <a:gd name="T1" fmla="*/ 570 h 594"/>
              <a:gd name="T2" fmla="*/ 0 w 745"/>
              <a:gd name="T3" fmla="*/ 570 h 594"/>
              <a:gd name="T4" fmla="*/ 298 w 745"/>
              <a:gd name="T5" fmla="*/ 220 h 594"/>
              <a:gd name="T6" fmla="*/ 288 w 745"/>
              <a:gd name="T7" fmla="*/ 209 h 594"/>
              <a:gd name="T8" fmla="*/ 544 w 745"/>
              <a:gd name="T9" fmla="*/ 245 h 594"/>
              <a:gd name="T10" fmla="*/ 32 w 745"/>
              <a:gd name="T11" fmla="*/ 201 h 594"/>
              <a:gd name="T12" fmla="*/ 205 w 745"/>
              <a:gd name="T13" fmla="*/ 430 h 594"/>
              <a:gd name="T14" fmla="*/ 98 w 745"/>
              <a:gd name="T15" fmla="*/ 362 h 594"/>
              <a:gd name="T16" fmla="*/ 98 w 745"/>
              <a:gd name="T17" fmla="*/ 385 h 594"/>
              <a:gd name="T18" fmla="*/ 312 w 745"/>
              <a:gd name="T19" fmla="*/ 317 h 594"/>
              <a:gd name="T20" fmla="*/ 98 w 745"/>
              <a:gd name="T21" fmla="*/ 317 h 594"/>
              <a:gd name="T22" fmla="*/ 312 w 745"/>
              <a:gd name="T23" fmla="*/ 296 h 594"/>
              <a:gd name="T24" fmla="*/ 552 w 745"/>
              <a:gd name="T25" fmla="*/ 249 h 594"/>
              <a:gd name="T26" fmla="*/ 552 w 745"/>
              <a:gd name="T27" fmla="*/ 249 h 594"/>
              <a:gd name="T28" fmla="*/ 552 w 745"/>
              <a:gd name="T29" fmla="*/ 37 h 594"/>
              <a:gd name="T30" fmla="*/ 338 w 745"/>
              <a:gd name="T31" fmla="*/ 134 h 594"/>
              <a:gd name="T32" fmla="*/ 583 w 745"/>
              <a:gd name="T33" fmla="*/ 148 h 594"/>
              <a:gd name="T34" fmla="*/ 373 w 745"/>
              <a:gd name="T35" fmla="*/ 103 h 594"/>
              <a:gd name="T36" fmla="*/ 591 w 745"/>
              <a:gd name="T37" fmla="*/ 258 h 594"/>
              <a:gd name="T38" fmla="*/ 675 w 745"/>
              <a:gd name="T39" fmla="*/ 154 h 594"/>
              <a:gd name="T40" fmla="*/ 698 w 745"/>
              <a:gd name="T41" fmla="*/ 179 h 594"/>
              <a:gd name="T42" fmla="*/ 685 w 745"/>
              <a:gd name="T43" fmla="*/ 152 h 594"/>
              <a:gd name="T44" fmla="*/ 681 w 745"/>
              <a:gd name="T45" fmla="*/ 290 h 594"/>
              <a:gd name="T46" fmla="*/ 680 w 745"/>
              <a:gd name="T47" fmla="*/ 319 h 594"/>
              <a:gd name="T48" fmla="*/ 703 w 745"/>
              <a:gd name="T49" fmla="*/ 319 h 594"/>
              <a:gd name="T50" fmla="*/ 702 w 745"/>
              <a:gd name="T51" fmla="*/ 290 h 594"/>
              <a:gd name="T52" fmla="*/ 698 w 745"/>
              <a:gd name="T53" fmla="*/ 229 h 594"/>
              <a:gd name="T54" fmla="*/ 344 w 745"/>
              <a:gd name="T55" fmla="*/ 320 h 594"/>
              <a:gd name="T56" fmla="*/ 376 w 745"/>
              <a:gd name="T57" fmla="*/ 447 h 594"/>
              <a:gd name="T58" fmla="*/ 389 w 745"/>
              <a:gd name="T59" fmla="*/ 436 h 594"/>
              <a:gd name="T60" fmla="*/ 394 w 745"/>
              <a:gd name="T61" fmla="*/ 420 h 594"/>
              <a:gd name="T62" fmla="*/ 409 w 745"/>
              <a:gd name="T63" fmla="*/ 430 h 594"/>
              <a:gd name="T64" fmla="*/ 420 w 745"/>
              <a:gd name="T65" fmla="*/ 455 h 594"/>
              <a:gd name="T66" fmla="*/ 434 w 745"/>
              <a:gd name="T67" fmla="*/ 465 h 594"/>
              <a:gd name="T68" fmla="*/ 455 w 745"/>
              <a:gd name="T69" fmla="*/ 462 h 594"/>
              <a:gd name="T70" fmla="*/ 451 w 745"/>
              <a:gd name="T71" fmla="*/ 450 h 594"/>
              <a:gd name="T72" fmla="*/ 440 w 745"/>
              <a:gd name="T73" fmla="*/ 425 h 594"/>
              <a:gd name="T74" fmla="*/ 425 w 745"/>
              <a:gd name="T75" fmla="*/ 415 h 594"/>
              <a:gd name="T76" fmla="*/ 463 w 745"/>
              <a:gd name="T77" fmla="*/ 395 h 594"/>
              <a:gd name="T78" fmla="*/ 448 w 745"/>
              <a:gd name="T79" fmla="*/ 390 h 594"/>
              <a:gd name="T80" fmla="*/ 438 w 745"/>
              <a:gd name="T81" fmla="*/ 377 h 594"/>
              <a:gd name="T82" fmla="*/ 422 w 745"/>
              <a:gd name="T83" fmla="*/ 373 h 594"/>
              <a:gd name="T84" fmla="*/ 411 w 745"/>
              <a:gd name="T85" fmla="*/ 359 h 594"/>
              <a:gd name="T86" fmla="*/ 395 w 745"/>
              <a:gd name="T87" fmla="*/ 355 h 594"/>
              <a:gd name="T88" fmla="*/ 385 w 745"/>
              <a:gd name="T89" fmla="*/ 342 h 594"/>
              <a:gd name="T90" fmla="*/ 369 w 745"/>
              <a:gd name="T91" fmla="*/ 337 h 594"/>
              <a:gd name="T92" fmla="*/ 359 w 745"/>
              <a:gd name="T93" fmla="*/ 324 h 594"/>
              <a:gd name="T94" fmla="*/ 69 w 745"/>
              <a:gd name="T95" fmla="*/ 239 h 594"/>
              <a:gd name="T96" fmla="*/ 69 w 745"/>
              <a:gd name="T97" fmla="*/ 49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5" h="594">
                <a:moveTo>
                  <a:pt x="0" y="549"/>
                </a:moveTo>
                <a:lnTo>
                  <a:pt x="575" y="549"/>
                </a:lnTo>
                <a:lnTo>
                  <a:pt x="575" y="570"/>
                </a:lnTo>
                <a:cubicBezTo>
                  <a:pt x="575" y="583"/>
                  <a:pt x="565" y="594"/>
                  <a:pt x="551" y="594"/>
                </a:cubicBezTo>
                <a:lnTo>
                  <a:pt x="24" y="594"/>
                </a:lnTo>
                <a:cubicBezTo>
                  <a:pt x="11" y="594"/>
                  <a:pt x="0" y="583"/>
                  <a:pt x="0" y="570"/>
                </a:cubicBezTo>
                <a:lnTo>
                  <a:pt x="0" y="549"/>
                </a:lnTo>
                <a:close/>
                <a:moveTo>
                  <a:pt x="288" y="209"/>
                </a:moveTo>
                <a:cubicBezTo>
                  <a:pt x="294" y="209"/>
                  <a:pt x="298" y="214"/>
                  <a:pt x="298" y="220"/>
                </a:cubicBezTo>
                <a:cubicBezTo>
                  <a:pt x="298" y="226"/>
                  <a:pt x="294" y="230"/>
                  <a:pt x="288" y="230"/>
                </a:cubicBezTo>
                <a:cubicBezTo>
                  <a:pt x="282" y="230"/>
                  <a:pt x="277" y="226"/>
                  <a:pt x="277" y="220"/>
                </a:cubicBezTo>
                <a:cubicBezTo>
                  <a:pt x="277" y="214"/>
                  <a:pt x="282" y="209"/>
                  <a:pt x="288" y="209"/>
                </a:cubicBezTo>
                <a:close/>
                <a:moveTo>
                  <a:pt x="32" y="201"/>
                </a:moveTo>
                <a:lnTo>
                  <a:pt x="355" y="201"/>
                </a:lnTo>
                <a:cubicBezTo>
                  <a:pt x="421" y="205"/>
                  <a:pt x="483" y="217"/>
                  <a:pt x="544" y="245"/>
                </a:cubicBezTo>
                <a:lnTo>
                  <a:pt x="544" y="536"/>
                </a:lnTo>
                <a:lnTo>
                  <a:pt x="32" y="536"/>
                </a:lnTo>
                <a:lnTo>
                  <a:pt x="32" y="201"/>
                </a:lnTo>
                <a:close/>
                <a:moveTo>
                  <a:pt x="98" y="407"/>
                </a:moveTo>
                <a:lnTo>
                  <a:pt x="205" y="407"/>
                </a:lnTo>
                <a:lnTo>
                  <a:pt x="205" y="430"/>
                </a:lnTo>
                <a:lnTo>
                  <a:pt x="98" y="430"/>
                </a:lnTo>
                <a:lnTo>
                  <a:pt x="98" y="407"/>
                </a:lnTo>
                <a:close/>
                <a:moveTo>
                  <a:pt x="98" y="362"/>
                </a:moveTo>
                <a:lnTo>
                  <a:pt x="312" y="362"/>
                </a:lnTo>
                <a:lnTo>
                  <a:pt x="312" y="385"/>
                </a:lnTo>
                <a:lnTo>
                  <a:pt x="98" y="385"/>
                </a:lnTo>
                <a:lnTo>
                  <a:pt x="98" y="362"/>
                </a:lnTo>
                <a:close/>
                <a:moveTo>
                  <a:pt x="98" y="317"/>
                </a:moveTo>
                <a:lnTo>
                  <a:pt x="312" y="317"/>
                </a:lnTo>
                <a:lnTo>
                  <a:pt x="312" y="340"/>
                </a:lnTo>
                <a:lnTo>
                  <a:pt x="98" y="340"/>
                </a:lnTo>
                <a:lnTo>
                  <a:pt x="98" y="317"/>
                </a:lnTo>
                <a:close/>
                <a:moveTo>
                  <a:pt x="98" y="273"/>
                </a:moveTo>
                <a:lnTo>
                  <a:pt x="312" y="273"/>
                </a:lnTo>
                <a:lnTo>
                  <a:pt x="312" y="296"/>
                </a:lnTo>
                <a:lnTo>
                  <a:pt x="98" y="296"/>
                </a:lnTo>
                <a:lnTo>
                  <a:pt x="98" y="273"/>
                </a:lnTo>
                <a:close/>
                <a:moveTo>
                  <a:pt x="552" y="249"/>
                </a:moveTo>
                <a:cubicBezTo>
                  <a:pt x="560" y="252"/>
                  <a:pt x="579" y="262"/>
                  <a:pt x="584" y="265"/>
                </a:cubicBezTo>
                <a:cubicBezTo>
                  <a:pt x="598" y="274"/>
                  <a:pt x="563" y="279"/>
                  <a:pt x="552" y="280"/>
                </a:cubicBezTo>
                <a:lnTo>
                  <a:pt x="552" y="249"/>
                </a:lnTo>
                <a:close/>
                <a:moveTo>
                  <a:pt x="675" y="154"/>
                </a:moveTo>
                <a:cubicBezTo>
                  <a:pt x="644" y="120"/>
                  <a:pt x="613" y="85"/>
                  <a:pt x="581" y="50"/>
                </a:cubicBezTo>
                <a:cubicBezTo>
                  <a:pt x="571" y="39"/>
                  <a:pt x="566" y="39"/>
                  <a:pt x="552" y="37"/>
                </a:cubicBezTo>
                <a:lnTo>
                  <a:pt x="227" y="1"/>
                </a:lnTo>
                <a:cubicBezTo>
                  <a:pt x="221" y="0"/>
                  <a:pt x="218" y="4"/>
                  <a:pt x="223" y="9"/>
                </a:cubicBezTo>
                <a:lnTo>
                  <a:pt x="338" y="134"/>
                </a:lnTo>
                <a:cubicBezTo>
                  <a:pt x="357" y="97"/>
                  <a:pt x="370" y="78"/>
                  <a:pt x="429" y="85"/>
                </a:cubicBezTo>
                <a:cubicBezTo>
                  <a:pt x="469" y="90"/>
                  <a:pt x="498" y="98"/>
                  <a:pt x="536" y="113"/>
                </a:cubicBezTo>
                <a:cubicBezTo>
                  <a:pt x="559" y="122"/>
                  <a:pt x="572" y="129"/>
                  <a:pt x="583" y="148"/>
                </a:cubicBezTo>
                <a:cubicBezTo>
                  <a:pt x="574" y="136"/>
                  <a:pt x="558" y="128"/>
                  <a:pt x="541" y="121"/>
                </a:cubicBezTo>
                <a:cubicBezTo>
                  <a:pt x="507" y="107"/>
                  <a:pt x="469" y="98"/>
                  <a:pt x="432" y="93"/>
                </a:cubicBezTo>
                <a:cubicBezTo>
                  <a:pt x="410" y="91"/>
                  <a:pt x="388" y="91"/>
                  <a:pt x="373" y="103"/>
                </a:cubicBezTo>
                <a:cubicBezTo>
                  <a:pt x="360" y="113"/>
                  <a:pt x="340" y="158"/>
                  <a:pt x="331" y="175"/>
                </a:cubicBezTo>
                <a:cubicBezTo>
                  <a:pt x="326" y="187"/>
                  <a:pt x="333" y="191"/>
                  <a:pt x="342" y="191"/>
                </a:cubicBezTo>
                <a:cubicBezTo>
                  <a:pt x="429" y="195"/>
                  <a:pt x="513" y="218"/>
                  <a:pt x="591" y="258"/>
                </a:cubicBezTo>
                <a:lnTo>
                  <a:pt x="592" y="214"/>
                </a:lnTo>
                <a:cubicBezTo>
                  <a:pt x="620" y="218"/>
                  <a:pt x="647" y="222"/>
                  <a:pt x="675" y="226"/>
                </a:cubicBezTo>
                <a:lnTo>
                  <a:pt x="675" y="154"/>
                </a:lnTo>
                <a:close/>
                <a:moveTo>
                  <a:pt x="738" y="234"/>
                </a:moveTo>
                <a:cubicBezTo>
                  <a:pt x="742" y="235"/>
                  <a:pt x="745" y="230"/>
                  <a:pt x="741" y="226"/>
                </a:cubicBezTo>
                <a:cubicBezTo>
                  <a:pt x="727" y="210"/>
                  <a:pt x="712" y="195"/>
                  <a:pt x="698" y="179"/>
                </a:cubicBezTo>
                <a:lnTo>
                  <a:pt x="698" y="158"/>
                </a:lnTo>
                <a:cubicBezTo>
                  <a:pt x="698" y="155"/>
                  <a:pt x="695" y="152"/>
                  <a:pt x="691" y="152"/>
                </a:cubicBezTo>
                <a:lnTo>
                  <a:pt x="685" y="152"/>
                </a:lnTo>
                <a:lnTo>
                  <a:pt x="685" y="277"/>
                </a:lnTo>
                <a:cubicBezTo>
                  <a:pt x="683" y="278"/>
                  <a:pt x="682" y="279"/>
                  <a:pt x="682" y="282"/>
                </a:cubicBezTo>
                <a:lnTo>
                  <a:pt x="681" y="290"/>
                </a:lnTo>
                <a:cubicBezTo>
                  <a:pt x="681" y="295"/>
                  <a:pt x="683" y="296"/>
                  <a:pt x="683" y="300"/>
                </a:cubicBezTo>
                <a:lnTo>
                  <a:pt x="682" y="310"/>
                </a:lnTo>
                <a:cubicBezTo>
                  <a:pt x="682" y="313"/>
                  <a:pt x="680" y="315"/>
                  <a:pt x="680" y="319"/>
                </a:cubicBezTo>
                <a:lnTo>
                  <a:pt x="671" y="393"/>
                </a:lnTo>
                <a:cubicBezTo>
                  <a:pt x="675" y="401"/>
                  <a:pt x="707" y="402"/>
                  <a:pt x="712" y="393"/>
                </a:cubicBezTo>
                <a:lnTo>
                  <a:pt x="703" y="319"/>
                </a:lnTo>
                <a:cubicBezTo>
                  <a:pt x="703" y="315"/>
                  <a:pt x="701" y="314"/>
                  <a:pt x="700" y="310"/>
                </a:cubicBezTo>
                <a:lnTo>
                  <a:pt x="700" y="300"/>
                </a:lnTo>
                <a:cubicBezTo>
                  <a:pt x="700" y="296"/>
                  <a:pt x="702" y="296"/>
                  <a:pt x="702" y="290"/>
                </a:cubicBezTo>
                <a:lnTo>
                  <a:pt x="701" y="282"/>
                </a:lnTo>
                <a:cubicBezTo>
                  <a:pt x="701" y="279"/>
                  <a:pt x="700" y="278"/>
                  <a:pt x="697" y="277"/>
                </a:cubicBezTo>
                <a:lnTo>
                  <a:pt x="698" y="229"/>
                </a:lnTo>
                <a:cubicBezTo>
                  <a:pt x="711" y="231"/>
                  <a:pt x="724" y="232"/>
                  <a:pt x="738" y="234"/>
                </a:cubicBezTo>
                <a:close/>
                <a:moveTo>
                  <a:pt x="351" y="318"/>
                </a:moveTo>
                <a:lnTo>
                  <a:pt x="344" y="320"/>
                </a:lnTo>
                <a:lnTo>
                  <a:pt x="370" y="455"/>
                </a:lnTo>
                <a:lnTo>
                  <a:pt x="378" y="453"/>
                </a:lnTo>
                <a:lnTo>
                  <a:pt x="376" y="447"/>
                </a:lnTo>
                <a:lnTo>
                  <a:pt x="383" y="445"/>
                </a:lnTo>
                <a:lnTo>
                  <a:pt x="382" y="438"/>
                </a:lnTo>
                <a:lnTo>
                  <a:pt x="389" y="436"/>
                </a:lnTo>
                <a:lnTo>
                  <a:pt x="388" y="429"/>
                </a:lnTo>
                <a:lnTo>
                  <a:pt x="395" y="428"/>
                </a:lnTo>
                <a:lnTo>
                  <a:pt x="394" y="420"/>
                </a:lnTo>
                <a:lnTo>
                  <a:pt x="400" y="419"/>
                </a:lnTo>
                <a:lnTo>
                  <a:pt x="403" y="432"/>
                </a:lnTo>
                <a:lnTo>
                  <a:pt x="409" y="430"/>
                </a:lnTo>
                <a:lnTo>
                  <a:pt x="412" y="443"/>
                </a:lnTo>
                <a:lnTo>
                  <a:pt x="418" y="442"/>
                </a:lnTo>
                <a:lnTo>
                  <a:pt x="420" y="455"/>
                </a:lnTo>
                <a:lnTo>
                  <a:pt x="427" y="453"/>
                </a:lnTo>
                <a:lnTo>
                  <a:pt x="429" y="466"/>
                </a:lnTo>
                <a:lnTo>
                  <a:pt x="434" y="465"/>
                </a:lnTo>
                <a:lnTo>
                  <a:pt x="435" y="472"/>
                </a:lnTo>
                <a:lnTo>
                  <a:pt x="457" y="468"/>
                </a:lnTo>
                <a:lnTo>
                  <a:pt x="455" y="462"/>
                </a:lnTo>
                <a:lnTo>
                  <a:pt x="460" y="461"/>
                </a:lnTo>
                <a:lnTo>
                  <a:pt x="458" y="448"/>
                </a:lnTo>
                <a:lnTo>
                  <a:pt x="451" y="450"/>
                </a:lnTo>
                <a:lnTo>
                  <a:pt x="449" y="437"/>
                </a:lnTo>
                <a:lnTo>
                  <a:pt x="443" y="438"/>
                </a:lnTo>
                <a:lnTo>
                  <a:pt x="440" y="425"/>
                </a:lnTo>
                <a:lnTo>
                  <a:pt x="434" y="427"/>
                </a:lnTo>
                <a:lnTo>
                  <a:pt x="432" y="414"/>
                </a:lnTo>
                <a:lnTo>
                  <a:pt x="425" y="415"/>
                </a:lnTo>
                <a:lnTo>
                  <a:pt x="424" y="409"/>
                </a:lnTo>
                <a:lnTo>
                  <a:pt x="465" y="401"/>
                </a:lnTo>
                <a:lnTo>
                  <a:pt x="463" y="395"/>
                </a:lnTo>
                <a:lnTo>
                  <a:pt x="457" y="396"/>
                </a:lnTo>
                <a:lnTo>
                  <a:pt x="455" y="389"/>
                </a:lnTo>
                <a:lnTo>
                  <a:pt x="448" y="390"/>
                </a:lnTo>
                <a:lnTo>
                  <a:pt x="446" y="383"/>
                </a:lnTo>
                <a:lnTo>
                  <a:pt x="439" y="384"/>
                </a:lnTo>
                <a:lnTo>
                  <a:pt x="438" y="377"/>
                </a:lnTo>
                <a:lnTo>
                  <a:pt x="430" y="378"/>
                </a:lnTo>
                <a:lnTo>
                  <a:pt x="429" y="371"/>
                </a:lnTo>
                <a:lnTo>
                  <a:pt x="422" y="373"/>
                </a:lnTo>
                <a:lnTo>
                  <a:pt x="420" y="365"/>
                </a:lnTo>
                <a:lnTo>
                  <a:pt x="413" y="367"/>
                </a:lnTo>
                <a:lnTo>
                  <a:pt x="411" y="359"/>
                </a:lnTo>
                <a:lnTo>
                  <a:pt x="404" y="361"/>
                </a:lnTo>
                <a:lnTo>
                  <a:pt x="403" y="354"/>
                </a:lnTo>
                <a:lnTo>
                  <a:pt x="395" y="355"/>
                </a:lnTo>
                <a:lnTo>
                  <a:pt x="394" y="348"/>
                </a:lnTo>
                <a:lnTo>
                  <a:pt x="387" y="349"/>
                </a:lnTo>
                <a:lnTo>
                  <a:pt x="385" y="342"/>
                </a:lnTo>
                <a:lnTo>
                  <a:pt x="378" y="343"/>
                </a:lnTo>
                <a:lnTo>
                  <a:pt x="377" y="336"/>
                </a:lnTo>
                <a:lnTo>
                  <a:pt x="369" y="337"/>
                </a:lnTo>
                <a:lnTo>
                  <a:pt x="368" y="330"/>
                </a:lnTo>
                <a:lnTo>
                  <a:pt x="360" y="331"/>
                </a:lnTo>
                <a:lnTo>
                  <a:pt x="359" y="324"/>
                </a:lnTo>
                <a:lnTo>
                  <a:pt x="353" y="325"/>
                </a:lnTo>
                <a:lnTo>
                  <a:pt x="351" y="318"/>
                </a:lnTo>
                <a:close/>
                <a:moveTo>
                  <a:pt x="69" y="239"/>
                </a:moveTo>
                <a:lnTo>
                  <a:pt x="506" y="239"/>
                </a:lnTo>
                <a:lnTo>
                  <a:pt x="506" y="497"/>
                </a:lnTo>
                <a:lnTo>
                  <a:pt x="69" y="497"/>
                </a:lnTo>
                <a:lnTo>
                  <a:pt x="69" y="23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1"/>
          <p:cNvSpPr>
            <a:spLocks noEditPoints="1"/>
          </p:cNvSpPr>
          <p:nvPr/>
        </p:nvSpPr>
        <p:spPr bwMode="auto">
          <a:xfrm>
            <a:off x="5861490" y="1641307"/>
            <a:ext cx="437867" cy="664713"/>
          </a:xfrm>
          <a:custGeom>
            <a:avLst/>
            <a:gdLst>
              <a:gd name="T0" fmla="*/ 72 w 401"/>
              <a:gd name="T1" fmla="*/ 59 h 610"/>
              <a:gd name="T2" fmla="*/ 92 w 401"/>
              <a:gd name="T3" fmla="*/ 27 h 610"/>
              <a:gd name="T4" fmla="*/ 130 w 401"/>
              <a:gd name="T5" fmla="*/ 23 h 610"/>
              <a:gd name="T6" fmla="*/ 110 w 401"/>
              <a:gd name="T7" fmla="*/ 55 h 610"/>
              <a:gd name="T8" fmla="*/ 72 w 401"/>
              <a:gd name="T9" fmla="*/ 59 h 610"/>
              <a:gd name="T10" fmla="*/ 150 w 401"/>
              <a:gd name="T11" fmla="*/ 453 h 610"/>
              <a:gd name="T12" fmla="*/ 194 w 401"/>
              <a:gd name="T13" fmla="*/ 458 h 610"/>
              <a:gd name="T14" fmla="*/ 291 w 401"/>
              <a:gd name="T15" fmla="*/ 431 h 610"/>
              <a:gd name="T16" fmla="*/ 297 w 401"/>
              <a:gd name="T17" fmla="*/ 408 h 610"/>
              <a:gd name="T18" fmla="*/ 275 w 401"/>
              <a:gd name="T19" fmla="*/ 403 h 610"/>
              <a:gd name="T20" fmla="*/ 158 w 401"/>
              <a:gd name="T21" fmla="*/ 422 h 610"/>
              <a:gd name="T22" fmla="*/ 62 w 401"/>
              <a:gd name="T23" fmla="*/ 353 h 610"/>
              <a:gd name="T24" fmla="*/ 43 w 401"/>
              <a:gd name="T25" fmla="*/ 236 h 610"/>
              <a:gd name="T26" fmla="*/ 103 w 401"/>
              <a:gd name="T27" fmla="*/ 146 h 610"/>
              <a:gd name="T28" fmla="*/ 207 w 401"/>
              <a:gd name="T29" fmla="*/ 316 h 610"/>
              <a:gd name="T30" fmla="*/ 208 w 401"/>
              <a:gd name="T31" fmla="*/ 318 h 610"/>
              <a:gd name="T32" fmla="*/ 208 w 401"/>
              <a:gd name="T33" fmla="*/ 318 h 610"/>
              <a:gd name="T34" fmla="*/ 267 w 401"/>
              <a:gd name="T35" fmla="*/ 311 h 610"/>
              <a:gd name="T36" fmla="*/ 299 w 401"/>
              <a:gd name="T37" fmla="*/ 262 h 610"/>
              <a:gd name="T38" fmla="*/ 300 w 401"/>
              <a:gd name="T39" fmla="*/ 261 h 610"/>
              <a:gd name="T40" fmla="*/ 147 w 401"/>
              <a:gd name="T41" fmla="*/ 14 h 610"/>
              <a:gd name="T42" fmla="*/ 147 w 401"/>
              <a:gd name="T43" fmla="*/ 14 h 610"/>
              <a:gd name="T44" fmla="*/ 147 w 401"/>
              <a:gd name="T45" fmla="*/ 13 h 610"/>
              <a:gd name="T46" fmla="*/ 87 w 401"/>
              <a:gd name="T47" fmla="*/ 18 h 610"/>
              <a:gd name="T48" fmla="*/ 55 w 401"/>
              <a:gd name="T49" fmla="*/ 69 h 610"/>
              <a:gd name="T50" fmla="*/ 56 w 401"/>
              <a:gd name="T51" fmla="*/ 70 h 610"/>
              <a:gd name="T52" fmla="*/ 56 w 401"/>
              <a:gd name="T53" fmla="*/ 70 h 610"/>
              <a:gd name="T54" fmla="*/ 86 w 401"/>
              <a:gd name="T55" fmla="*/ 119 h 610"/>
              <a:gd name="T56" fmla="*/ 12 w 401"/>
              <a:gd name="T57" fmla="*/ 228 h 610"/>
              <a:gd name="T58" fmla="*/ 35 w 401"/>
              <a:gd name="T59" fmla="*/ 369 h 610"/>
              <a:gd name="T60" fmla="*/ 150 w 401"/>
              <a:gd name="T61" fmla="*/ 453 h 610"/>
              <a:gd name="T62" fmla="*/ 386 w 401"/>
              <a:gd name="T63" fmla="*/ 356 h 610"/>
              <a:gd name="T64" fmla="*/ 163 w 401"/>
              <a:gd name="T65" fmla="*/ 356 h 610"/>
              <a:gd name="T66" fmla="*/ 148 w 401"/>
              <a:gd name="T67" fmla="*/ 371 h 610"/>
              <a:gd name="T68" fmla="*/ 163 w 401"/>
              <a:gd name="T69" fmla="*/ 387 h 610"/>
              <a:gd name="T70" fmla="*/ 386 w 401"/>
              <a:gd name="T71" fmla="*/ 387 h 610"/>
              <a:gd name="T72" fmla="*/ 401 w 401"/>
              <a:gd name="T73" fmla="*/ 371 h 610"/>
              <a:gd name="T74" fmla="*/ 386 w 401"/>
              <a:gd name="T75" fmla="*/ 356 h 610"/>
              <a:gd name="T76" fmla="*/ 202 w 401"/>
              <a:gd name="T77" fmla="*/ 506 h 610"/>
              <a:gd name="T78" fmla="*/ 183 w 401"/>
              <a:gd name="T79" fmla="*/ 526 h 610"/>
              <a:gd name="T80" fmla="*/ 163 w 401"/>
              <a:gd name="T81" fmla="*/ 506 h 610"/>
              <a:gd name="T82" fmla="*/ 183 w 401"/>
              <a:gd name="T83" fmla="*/ 487 h 610"/>
              <a:gd name="T84" fmla="*/ 202 w 401"/>
              <a:gd name="T85" fmla="*/ 506 h 610"/>
              <a:gd name="T86" fmla="*/ 142 w 401"/>
              <a:gd name="T87" fmla="*/ 506 h 610"/>
              <a:gd name="T88" fmla="*/ 183 w 401"/>
              <a:gd name="T89" fmla="*/ 547 h 610"/>
              <a:gd name="T90" fmla="*/ 223 w 401"/>
              <a:gd name="T91" fmla="*/ 506 h 610"/>
              <a:gd name="T92" fmla="*/ 183 w 401"/>
              <a:gd name="T93" fmla="*/ 466 h 610"/>
              <a:gd name="T94" fmla="*/ 142 w 401"/>
              <a:gd name="T95" fmla="*/ 506 h 610"/>
              <a:gd name="T96" fmla="*/ 237 w 401"/>
              <a:gd name="T97" fmla="*/ 525 h 610"/>
              <a:gd name="T98" fmla="*/ 183 w 401"/>
              <a:gd name="T99" fmla="*/ 564 h 610"/>
              <a:gd name="T100" fmla="*/ 128 w 401"/>
              <a:gd name="T101" fmla="*/ 525 h 610"/>
              <a:gd name="T102" fmla="*/ 55 w 401"/>
              <a:gd name="T103" fmla="*/ 594 h 610"/>
              <a:gd name="T104" fmla="*/ 54 w 401"/>
              <a:gd name="T105" fmla="*/ 605 h 610"/>
              <a:gd name="T106" fmla="*/ 64 w 401"/>
              <a:gd name="T107" fmla="*/ 610 h 610"/>
              <a:gd name="T108" fmla="*/ 302 w 401"/>
              <a:gd name="T109" fmla="*/ 610 h 610"/>
              <a:gd name="T110" fmla="*/ 302 w 401"/>
              <a:gd name="T111" fmla="*/ 610 h 610"/>
              <a:gd name="T112" fmla="*/ 312 w 401"/>
              <a:gd name="T113" fmla="*/ 599 h 610"/>
              <a:gd name="T114" fmla="*/ 310 w 401"/>
              <a:gd name="T115" fmla="*/ 593 h 610"/>
              <a:gd name="T116" fmla="*/ 237 w 401"/>
              <a:gd name="T117" fmla="*/ 52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1" h="610">
                <a:moveTo>
                  <a:pt x="72" y="59"/>
                </a:moveTo>
                <a:cubicBezTo>
                  <a:pt x="67" y="51"/>
                  <a:pt x="76" y="36"/>
                  <a:pt x="92" y="27"/>
                </a:cubicBezTo>
                <a:cubicBezTo>
                  <a:pt x="108" y="17"/>
                  <a:pt x="125" y="15"/>
                  <a:pt x="130" y="23"/>
                </a:cubicBezTo>
                <a:cubicBezTo>
                  <a:pt x="134" y="31"/>
                  <a:pt x="126" y="45"/>
                  <a:pt x="110" y="55"/>
                </a:cubicBezTo>
                <a:cubicBezTo>
                  <a:pt x="94" y="65"/>
                  <a:pt x="77" y="67"/>
                  <a:pt x="72" y="59"/>
                </a:cubicBezTo>
                <a:close/>
                <a:moveTo>
                  <a:pt x="150" y="453"/>
                </a:moveTo>
                <a:cubicBezTo>
                  <a:pt x="165" y="457"/>
                  <a:pt x="179" y="458"/>
                  <a:pt x="194" y="458"/>
                </a:cubicBezTo>
                <a:cubicBezTo>
                  <a:pt x="228" y="458"/>
                  <a:pt x="262" y="449"/>
                  <a:pt x="291" y="431"/>
                </a:cubicBezTo>
                <a:cubicBezTo>
                  <a:pt x="299" y="426"/>
                  <a:pt x="301" y="416"/>
                  <a:pt x="297" y="408"/>
                </a:cubicBezTo>
                <a:cubicBezTo>
                  <a:pt x="292" y="401"/>
                  <a:pt x="282" y="399"/>
                  <a:pt x="275" y="403"/>
                </a:cubicBezTo>
                <a:cubicBezTo>
                  <a:pt x="239" y="425"/>
                  <a:pt x="198" y="432"/>
                  <a:pt x="158" y="422"/>
                </a:cubicBezTo>
                <a:cubicBezTo>
                  <a:pt x="118" y="412"/>
                  <a:pt x="84" y="388"/>
                  <a:pt x="62" y="353"/>
                </a:cubicBezTo>
                <a:cubicBezTo>
                  <a:pt x="40" y="317"/>
                  <a:pt x="34" y="276"/>
                  <a:pt x="43" y="236"/>
                </a:cubicBezTo>
                <a:cubicBezTo>
                  <a:pt x="52" y="199"/>
                  <a:pt x="73" y="168"/>
                  <a:pt x="103" y="146"/>
                </a:cubicBezTo>
                <a:lnTo>
                  <a:pt x="207" y="316"/>
                </a:lnTo>
                <a:lnTo>
                  <a:pt x="208" y="318"/>
                </a:lnTo>
                <a:lnTo>
                  <a:pt x="208" y="318"/>
                </a:lnTo>
                <a:cubicBezTo>
                  <a:pt x="217" y="328"/>
                  <a:pt x="243" y="325"/>
                  <a:pt x="267" y="311"/>
                </a:cubicBezTo>
                <a:cubicBezTo>
                  <a:pt x="291" y="296"/>
                  <a:pt x="305" y="274"/>
                  <a:pt x="299" y="262"/>
                </a:cubicBezTo>
                <a:lnTo>
                  <a:pt x="300" y="261"/>
                </a:lnTo>
                <a:lnTo>
                  <a:pt x="147" y="14"/>
                </a:lnTo>
                <a:lnTo>
                  <a:pt x="147" y="14"/>
                </a:lnTo>
                <a:cubicBezTo>
                  <a:pt x="147" y="13"/>
                  <a:pt x="147" y="13"/>
                  <a:pt x="147" y="13"/>
                </a:cubicBezTo>
                <a:cubicBezTo>
                  <a:pt x="139" y="0"/>
                  <a:pt x="112" y="3"/>
                  <a:pt x="87" y="18"/>
                </a:cubicBezTo>
                <a:cubicBezTo>
                  <a:pt x="62" y="34"/>
                  <a:pt x="48" y="57"/>
                  <a:pt x="55" y="69"/>
                </a:cubicBezTo>
                <a:cubicBezTo>
                  <a:pt x="55" y="69"/>
                  <a:pt x="56" y="70"/>
                  <a:pt x="56" y="70"/>
                </a:cubicBezTo>
                <a:lnTo>
                  <a:pt x="56" y="70"/>
                </a:lnTo>
                <a:lnTo>
                  <a:pt x="86" y="119"/>
                </a:lnTo>
                <a:cubicBezTo>
                  <a:pt x="49" y="145"/>
                  <a:pt x="23" y="184"/>
                  <a:pt x="12" y="228"/>
                </a:cubicBezTo>
                <a:cubicBezTo>
                  <a:pt x="0" y="277"/>
                  <a:pt x="9" y="327"/>
                  <a:pt x="35" y="369"/>
                </a:cubicBezTo>
                <a:cubicBezTo>
                  <a:pt x="61" y="412"/>
                  <a:pt x="102" y="442"/>
                  <a:pt x="150" y="453"/>
                </a:cubicBezTo>
                <a:close/>
                <a:moveTo>
                  <a:pt x="386" y="356"/>
                </a:moveTo>
                <a:lnTo>
                  <a:pt x="163" y="356"/>
                </a:lnTo>
                <a:cubicBezTo>
                  <a:pt x="155" y="356"/>
                  <a:pt x="148" y="363"/>
                  <a:pt x="148" y="371"/>
                </a:cubicBezTo>
                <a:cubicBezTo>
                  <a:pt x="148" y="380"/>
                  <a:pt x="155" y="387"/>
                  <a:pt x="163" y="387"/>
                </a:cubicBezTo>
                <a:lnTo>
                  <a:pt x="386" y="387"/>
                </a:lnTo>
                <a:cubicBezTo>
                  <a:pt x="394" y="387"/>
                  <a:pt x="401" y="380"/>
                  <a:pt x="401" y="371"/>
                </a:cubicBezTo>
                <a:cubicBezTo>
                  <a:pt x="401" y="363"/>
                  <a:pt x="394" y="356"/>
                  <a:pt x="386" y="356"/>
                </a:cubicBezTo>
                <a:close/>
                <a:moveTo>
                  <a:pt x="202" y="506"/>
                </a:moveTo>
                <a:cubicBezTo>
                  <a:pt x="202" y="517"/>
                  <a:pt x="193" y="526"/>
                  <a:pt x="183" y="526"/>
                </a:cubicBezTo>
                <a:cubicBezTo>
                  <a:pt x="172" y="526"/>
                  <a:pt x="163" y="517"/>
                  <a:pt x="163" y="506"/>
                </a:cubicBezTo>
                <a:cubicBezTo>
                  <a:pt x="163" y="495"/>
                  <a:pt x="172" y="487"/>
                  <a:pt x="183" y="487"/>
                </a:cubicBezTo>
                <a:cubicBezTo>
                  <a:pt x="193" y="487"/>
                  <a:pt x="202" y="495"/>
                  <a:pt x="202" y="506"/>
                </a:cubicBezTo>
                <a:close/>
                <a:moveTo>
                  <a:pt x="142" y="506"/>
                </a:moveTo>
                <a:cubicBezTo>
                  <a:pt x="142" y="529"/>
                  <a:pt x="160" y="547"/>
                  <a:pt x="183" y="547"/>
                </a:cubicBezTo>
                <a:cubicBezTo>
                  <a:pt x="205" y="547"/>
                  <a:pt x="223" y="529"/>
                  <a:pt x="223" y="506"/>
                </a:cubicBezTo>
                <a:cubicBezTo>
                  <a:pt x="223" y="484"/>
                  <a:pt x="205" y="466"/>
                  <a:pt x="183" y="466"/>
                </a:cubicBezTo>
                <a:cubicBezTo>
                  <a:pt x="160" y="466"/>
                  <a:pt x="142" y="484"/>
                  <a:pt x="142" y="506"/>
                </a:cubicBezTo>
                <a:close/>
                <a:moveTo>
                  <a:pt x="237" y="525"/>
                </a:moveTo>
                <a:cubicBezTo>
                  <a:pt x="229" y="548"/>
                  <a:pt x="208" y="564"/>
                  <a:pt x="183" y="564"/>
                </a:cubicBezTo>
                <a:cubicBezTo>
                  <a:pt x="157" y="564"/>
                  <a:pt x="136" y="548"/>
                  <a:pt x="128" y="525"/>
                </a:cubicBezTo>
                <a:cubicBezTo>
                  <a:pt x="85" y="548"/>
                  <a:pt x="56" y="591"/>
                  <a:pt x="55" y="594"/>
                </a:cubicBezTo>
                <a:cubicBezTo>
                  <a:pt x="52" y="597"/>
                  <a:pt x="52" y="601"/>
                  <a:pt x="54" y="605"/>
                </a:cubicBezTo>
                <a:cubicBezTo>
                  <a:pt x="56" y="608"/>
                  <a:pt x="60" y="610"/>
                  <a:pt x="64" y="610"/>
                </a:cubicBezTo>
                <a:lnTo>
                  <a:pt x="302" y="610"/>
                </a:lnTo>
                <a:lnTo>
                  <a:pt x="302" y="610"/>
                </a:lnTo>
                <a:cubicBezTo>
                  <a:pt x="308" y="610"/>
                  <a:pt x="312" y="605"/>
                  <a:pt x="312" y="599"/>
                </a:cubicBezTo>
                <a:cubicBezTo>
                  <a:pt x="312" y="597"/>
                  <a:pt x="312" y="595"/>
                  <a:pt x="310" y="593"/>
                </a:cubicBezTo>
                <a:cubicBezTo>
                  <a:pt x="306" y="587"/>
                  <a:pt x="278" y="547"/>
                  <a:pt x="237" y="52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2"/>
          <p:cNvSpPr>
            <a:spLocks noEditPoints="1"/>
          </p:cNvSpPr>
          <p:nvPr/>
        </p:nvSpPr>
        <p:spPr bwMode="auto">
          <a:xfrm>
            <a:off x="8675685" y="2664183"/>
            <a:ext cx="667350" cy="662077"/>
          </a:xfrm>
          <a:custGeom>
            <a:avLst/>
            <a:gdLst>
              <a:gd name="T0" fmla="*/ 553 w 612"/>
              <a:gd name="T1" fmla="*/ 521 h 605"/>
              <a:gd name="T2" fmla="*/ 490 w 612"/>
              <a:gd name="T3" fmla="*/ 521 h 605"/>
              <a:gd name="T4" fmla="*/ 590 w 612"/>
              <a:gd name="T5" fmla="*/ 59 h 605"/>
              <a:gd name="T6" fmla="*/ 508 w 612"/>
              <a:gd name="T7" fmla="*/ 0 h 605"/>
              <a:gd name="T8" fmla="*/ 288 w 612"/>
              <a:gd name="T9" fmla="*/ 196 h 605"/>
              <a:gd name="T10" fmla="*/ 256 w 612"/>
              <a:gd name="T11" fmla="*/ 241 h 605"/>
              <a:gd name="T12" fmla="*/ 229 w 612"/>
              <a:gd name="T13" fmla="*/ 254 h 605"/>
              <a:gd name="T14" fmla="*/ 232 w 612"/>
              <a:gd name="T15" fmla="*/ 338 h 605"/>
              <a:gd name="T16" fmla="*/ 55 w 612"/>
              <a:gd name="T17" fmla="*/ 492 h 605"/>
              <a:gd name="T18" fmla="*/ 35 w 612"/>
              <a:gd name="T19" fmla="*/ 605 h 605"/>
              <a:gd name="T20" fmla="*/ 127 w 612"/>
              <a:gd name="T21" fmla="*/ 513 h 605"/>
              <a:gd name="T22" fmla="*/ 271 w 612"/>
              <a:gd name="T23" fmla="*/ 377 h 605"/>
              <a:gd name="T24" fmla="*/ 352 w 612"/>
              <a:gd name="T25" fmla="*/ 377 h 605"/>
              <a:gd name="T26" fmla="*/ 375 w 612"/>
              <a:gd name="T27" fmla="*/ 326 h 605"/>
              <a:gd name="T28" fmla="*/ 410 w 612"/>
              <a:gd name="T29" fmla="*/ 319 h 605"/>
              <a:gd name="T30" fmla="*/ 590 w 612"/>
              <a:gd name="T31" fmla="*/ 59 h 605"/>
              <a:gd name="T32" fmla="*/ 239 w 612"/>
              <a:gd name="T33" fmla="*/ 197 h 605"/>
              <a:gd name="T34" fmla="*/ 246 w 612"/>
              <a:gd name="T35" fmla="*/ 190 h 605"/>
              <a:gd name="T36" fmla="*/ 266 w 612"/>
              <a:gd name="T37" fmla="*/ 171 h 605"/>
              <a:gd name="T38" fmla="*/ 131 w 612"/>
              <a:gd name="T39" fmla="*/ 1 h 605"/>
              <a:gd name="T40" fmla="*/ 171 w 612"/>
              <a:gd name="T41" fmla="*/ 97 h 605"/>
              <a:gd name="T42" fmla="*/ 13 w 612"/>
              <a:gd name="T43" fmla="*/ 118 h 605"/>
              <a:gd name="T44" fmla="*/ 141 w 612"/>
              <a:gd name="T45" fmla="*/ 272 h 605"/>
              <a:gd name="T46" fmla="*/ 185 w 612"/>
              <a:gd name="T47" fmla="*/ 263 h 605"/>
              <a:gd name="T48" fmla="*/ 221 w 612"/>
              <a:gd name="T49" fmla="*/ 215 h 605"/>
              <a:gd name="T50" fmla="*/ 409 w 612"/>
              <a:gd name="T51" fmla="*/ 368 h 605"/>
              <a:gd name="T52" fmla="*/ 376 w 612"/>
              <a:gd name="T53" fmla="*/ 401 h 605"/>
              <a:gd name="T54" fmla="*/ 451 w 612"/>
              <a:gd name="T55" fmla="*/ 529 h 605"/>
              <a:gd name="T56" fmla="*/ 529 w 612"/>
              <a:gd name="T57" fmla="*/ 605 h 605"/>
              <a:gd name="T58" fmla="*/ 597 w 612"/>
              <a:gd name="T59" fmla="*/ 502 h 605"/>
              <a:gd name="T60" fmla="*/ 427 w 612"/>
              <a:gd name="T61" fmla="*/ 350 h 605"/>
              <a:gd name="T62" fmla="*/ 401 w 612"/>
              <a:gd name="T63" fmla="*/ 35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2" h="605">
                <a:moveTo>
                  <a:pt x="522" y="490"/>
                </a:moveTo>
                <a:cubicBezTo>
                  <a:pt x="539" y="490"/>
                  <a:pt x="553" y="504"/>
                  <a:pt x="553" y="521"/>
                </a:cubicBezTo>
                <a:cubicBezTo>
                  <a:pt x="553" y="539"/>
                  <a:pt x="539" y="553"/>
                  <a:pt x="522" y="553"/>
                </a:cubicBezTo>
                <a:cubicBezTo>
                  <a:pt x="504" y="553"/>
                  <a:pt x="490" y="539"/>
                  <a:pt x="490" y="521"/>
                </a:cubicBezTo>
                <a:cubicBezTo>
                  <a:pt x="490" y="504"/>
                  <a:pt x="504" y="490"/>
                  <a:pt x="522" y="490"/>
                </a:cubicBezTo>
                <a:close/>
                <a:moveTo>
                  <a:pt x="590" y="59"/>
                </a:moveTo>
                <a:lnTo>
                  <a:pt x="548" y="17"/>
                </a:lnTo>
                <a:cubicBezTo>
                  <a:pt x="537" y="5"/>
                  <a:pt x="522" y="0"/>
                  <a:pt x="508" y="0"/>
                </a:cubicBezTo>
                <a:cubicBezTo>
                  <a:pt x="493" y="0"/>
                  <a:pt x="478" y="5"/>
                  <a:pt x="467" y="17"/>
                </a:cubicBezTo>
                <a:lnTo>
                  <a:pt x="288" y="196"/>
                </a:lnTo>
                <a:cubicBezTo>
                  <a:pt x="293" y="207"/>
                  <a:pt x="289" y="223"/>
                  <a:pt x="281" y="231"/>
                </a:cubicBezTo>
                <a:cubicBezTo>
                  <a:pt x="275" y="237"/>
                  <a:pt x="265" y="241"/>
                  <a:pt x="256" y="241"/>
                </a:cubicBezTo>
                <a:cubicBezTo>
                  <a:pt x="252" y="241"/>
                  <a:pt x="249" y="240"/>
                  <a:pt x="245" y="239"/>
                </a:cubicBezTo>
                <a:lnTo>
                  <a:pt x="229" y="254"/>
                </a:lnTo>
                <a:cubicBezTo>
                  <a:pt x="207" y="277"/>
                  <a:pt x="207" y="313"/>
                  <a:pt x="229" y="335"/>
                </a:cubicBezTo>
                <a:lnTo>
                  <a:pt x="232" y="338"/>
                </a:lnTo>
                <a:lnTo>
                  <a:pt x="92" y="478"/>
                </a:lnTo>
                <a:lnTo>
                  <a:pt x="55" y="492"/>
                </a:lnTo>
                <a:lnTo>
                  <a:pt x="0" y="570"/>
                </a:lnTo>
                <a:lnTo>
                  <a:pt x="35" y="605"/>
                </a:lnTo>
                <a:lnTo>
                  <a:pt x="113" y="551"/>
                </a:lnTo>
                <a:lnTo>
                  <a:pt x="127" y="513"/>
                </a:lnTo>
                <a:lnTo>
                  <a:pt x="267" y="373"/>
                </a:lnTo>
                <a:lnTo>
                  <a:pt x="271" y="377"/>
                </a:lnTo>
                <a:cubicBezTo>
                  <a:pt x="283" y="388"/>
                  <a:pt x="297" y="394"/>
                  <a:pt x="312" y="394"/>
                </a:cubicBezTo>
                <a:cubicBezTo>
                  <a:pt x="326" y="394"/>
                  <a:pt x="341" y="388"/>
                  <a:pt x="352" y="377"/>
                </a:cubicBezTo>
                <a:lnTo>
                  <a:pt x="368" y="361"/>
                </a:lnTo>
                <a:cubicBezTo>
                  <a:pt x="363" y="351"/>
                  <a:pt x="367" y="335"/>
                  <a:pt x="375" y="326"/>
                </a:cubicBezTo>
                <a:cubicBezTo>
                  <a:pt x="381" y="320"/>
                  <a:pt x="391" y="317"/>
                  <a:pt x="399" y="317"/>
                </a:cubicBezTo>
                <a:cubicBezTo>
                  <a:pt x="403" y="317"/>
                  <a:pt x="407" y="317"/>
                  <a:pt x="410" y="319"/>
                </a:cubicBezTo>
                <a:lnTo>
                  <a:pt x="590" y="139"/>
                </a:lnTo>
                <a:cubicBezTo>
                  <a:pt x="612" y="117"/>
                  <a:pt x="612" y="81"/>
                  <a:pt x="590" y="59"/>
                </a:cubicBezTo>
                <a:close/>
                <a:moveTo>
                  <a:pt x="221" y="215"/>
                </a:moveTo>
                <a:lnTo>
                  <a:pt x="239" y="197"/>
                </a:lnTo>
                <a:lnTo>
                  <a:pt x="255" y="206"/>
                </a:lnTo>
                <a:lnTo>
                  <a:pt x="246" y="190"/>
                </a:lnTo>
                <a:lnTo>
                  <a:pt x="264" y="172"/>
                </a:lnTo>
                <a:lnTo>
                  <a:pt x="266" y="171"/>
                </a:lnTo>
                <a:cubicBezTo>
                  <a:pt x="270" y="161"/>
                  <a:pt x="272" y="151"/>
                  <a:pt x="272" y="141"/>
                </a:cubicBezTo>
                <a:cubicBezTo>
                  <a:pt x="272" y="69"/>
                  <a:pt x="203" y="0"/>
                  <a:pt x="131" y="1"/>
                </a:cubicBezTo>
                <a:cubicBezTo>
                  <a:pt x="131" y="1"/>
                  <a:pt x="123" y="9"/>
                  <a:pt x="118" y="13"/>
                </a:cubicBezTo>
                <a:cubicBezTo>
                  <a:pt x="176" y="71"/>
                  <a:pt x="171" y="62"/>
                  <a:pt x="171" y="97"/>
                </a:cubicBezTo>
                <a:cubicBezTo>
                  <a:pt x="171" y="126"/>
                  <a:pt x="125" y="171"/>
                  <a:pt x="97" y="171"/>
                </a:cubicBezTo>
                <a:cubicBezTo>
                  <a:pt x="61" y="171"/>
                  <a:pt x="72" y="177"/>
                  <a:pt x="13" y="118"/>
                </a:cubicBezTo>
                <a:cubicBezTo>
                  <a:pt x="9" y="123"/>
                  <a:pt x="1" y="131"/>
                  <a:pt x="1" y="131"/>
                </a:cubicBezTo>
                <a:cubicBezTo>
                  <a:pt x="2" y="203"/>
                  <a:pt x="70" y="272"/>
                  <a:pt x="141" y="272"/>
                </a:cubicBezTo>
                <a:cubicBezTo>
                  <a:pt x="154" y="272"/>
                  <a:pt x="168" y="267"/>
                  <a:pt x="182" y="261"/>
                </a:cubicBezTo>
                <a:lnTo>
                  <a:pt x="185" y="263"/>
                </a:lnTo>
                <a:cubicBezTo>
                  <a:pt x="189" y="251"/>
                  <a:pt x="196" y="240"/>
                  <a:pt x="206" y="231"/>
                </a:cubicBezTo>
                <a:lnTo>
                  <a:pt x="221" y="215"/>
                </a:lnTo>
                <a:close/>
                <a:moveTo>
                  <a:pt x="401" y="352"/>
                </a:moveTo>
                <a:lnTo>
                  <a:pt x="409" y="368"/>
                </a:lnTo>
                <a:lnTo>
                  <a:pt x="392" y="385"/>
                </a:lnTo>
                <a:lnTo>
                  <a:pt x="376" y="401"/>
                </a:lnTo>
                <a:cubicBezTo>
                  <a:pt x="367" y="410"/>
                  <a:pt x="356" y="417"/>
                  <a:pt x="343" y="422"/>
                </a:cubicBezTo>
                <a:lnTo>
                  <a:pt x="451" y="529"/>
                </a:lnTo>
                <a:lnTo>
                  <a:pt x="502" y="597"/>
                </a:lnTo>
                <a:lnTo>
                  <a:pt x="529" y="605"/>
                </a:lnTo>
                <a:lnTo>
                  <a:pt x="604" y="529"/>
                </a:lnTo>
                <a:lnTo>
                  <a:pt x="597" y="502"/>
                </a:lnTo>
                <a:lnTo>
                  <a:pt x="529" y="451"/>
                </a:lnTo>
                <a:lnTo>
                  <a:pt x="427" y="350"/>
                </a:lnTo>
                <a:lnTo>
                  <a:pt x="417" y="360"/>
                </a:lnTo>
                <a:lnTo>
                  <a:pt x="401" y="352"/>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3"/>
          <p:cNvSpPr/>
          <p:nvPr/>
        </p:nvSpPr>
        <p:spPr bwMode="auto">
          <a:xfrm>
            <a:off x="10215390" y="2827723"/>
            <a:ext cx="379836" cy="437867"/>
          </a:xfrm>
          <a:custGeom>
            <a:avLst/>
            <a:gdLst>
              <a:gd name="T0" fmla="*/ 346 w 346"/>
              <a:gd name="T1" fmla="*/ 130 h 401"/>
              <a:gd name="T2" fmla="*/ 346 w 346"/>
              <a:gd name="T3" fmla="*/ 29 h 401"/>
              <a:gd name="T4" fmla="*/ 300 w 346"/>
              <a:gd name="T5" fmla="*/ 29 h 401"/>
              <a:gd name="T6" fmla="*/ 300 w 346"/>
              <a:gd name="T7" fmla="*/ 130 h 401"/>
              <a:gd name="T8" fmla="*/ 176 w 346"/>
              <a:gd name="T9" fmla="*/ 254 h 401"/>
              <a:gd name="T10" fmla="*/ 174 w 346"/>
              <a:gd name="T11" fmla="*/ 254 h 401"/>
              <a:gd name="T12" fmla="*/ 173 w 346"/>
              <a:gd name="T13" fmla="*/ 254 h 401"/>
              <a:gd name="T14" fmla="*/ 173 w 346"/>
              <a:gd name="T15" fmla="*/ 254 h 401"/>
              <a:gd name="T16" fmla="*/ 170 w 346"/>
              <a:gd name="T17" fmla="*/ 254 h 401"/>
              <a:gd name="T18" fmla="*/ 46 w 346"/>
              <a:gd name="T19" fmla="*/ 130 h 401"/>
              <a:gd name="T20" fmla="*/ 46 w 346"/>
              <a:gd name="T21" fmla="*/ 29 h 401"/>
              <a:gd name="T22" fmla="*/ 0 w 346"/>
              <a:gd name="T23" fmla="*/ 29 h 401"/>
              <a:gd name="T24" fmla="*/ 0 w 346"/>
              <a:gd name="T25" fmla="*/ 130 h 401"/>
              <a:gd name="T26" fmla="*/ 146 w 346"/>
              <a:gd name="T27" fmla="*/ 299 h 401"/>
              <a:gd name="T28" fmla="*/ 146 w 346"/>
              <a:gd name="T29" fmla="*/ 372 h 401"/>
              <a:gd name="T30" fmla="*/ 42 w 346"/>
              <a:gd name="T31" fmla="*/ 401 h 401"/>
              <a:gd name="T32" fmla="*/ 304 w 346"/>
              <a:gd name="T33" fmla="*/ 401 h 401"/>
              <a:gd name="T34" fmla="*/ 200 w 346"/>
              <a:gd name="T35" fmla="*/ 371 h 401"/>
              <a:gd name="T36" fmla="*/ 200 w 346"/>
              <a:gd name="T37" fmla="*/ 299 h 401"/>
              <a:gd name="T38" fmla="*/ 346 w 346"/>
              <a:gd name="T39" fmla="*/ 13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 h="401">
                <a:moveTo>
                  <a:pt x="346" y="130"/>
                </a:moveTo>
                <a:lnTo>
                  <a:pt x="346" y="29"/>
                </a:lnTo>
                <a:cubicBezTo>
                  <a:pt x="346" y="0"/>
                  <a:pt x="300" y="0"/>
                  <a:pt x="300" y="29"/>
                </a:cubicBezTo>
                <a:lnTo>
                  <a:pt x="300" y="130"/>
                </a:lnTo>
                <a:cubicBezTo>
                  <a:pt x="300" y="199"/>
                  <a:pt x="245" y="254"/>
                  <a:pt x="176" y="254"/>
                </a:cubicBezTo>
                <a:cubicBezTo>
                  <a:pt x="176" y="254"/>
                  <a:pt x="175" y="254"/>
                  <a:pt x="174" y="254"/>
                </a:cubicBezTo>
                <a:lnTo>
                  <a:pt x="173" y="254"/>
                </a:lnTo>
                <a:lnTo>
                  <a:pt x="173" y="254"/>
                </a:lnTo>
                <a:cubicBezTo>
                  <a:pt x="172" y="254"/>
                  <a:pt x="171" y="254"/>
                  <a:pt x="170" y="254"/>
                </a:cubicBezTo>
                <a:cubicBezTo>
                  <a:pt x="102" y="254"/>
                  <a:pt x="46" y="199"/>
                  <a:pt x="46" y="130"/>
                </a:cubicBezTo>
                <a:lnTo>
                  <a:pt x="46" y="29"/>
                </a:lnTo>
                <a:cubicBezTo>
                  <a:pt x="46" y="0"/>
                  <a:pt x="0" y="0"/>
                  <a:pt x="0" y="29"/>
                </a:cubicBezTo>
                <a:cubicBezTo>
                  <a:pt x="0" y="43"/>
                  <a:pt x="0" y="130"/>
                  <a:pt x="0" y="130"/>
                </a:cubicBezTo>
                <a:cubicBezTo>
                  <a:pt x="0" y="216"/>
                  <a:pt x="63" y="287"/>
                  <a:pt x="146" y="299"/>
                </a:cubicBezTo>
                <a:lnTo>
                  <a:pt x="146" y="372"/>
                </a:lnTo>
                <a:lnTo>
                  <a:pt x="42" y="401"/>
                </a:lnTo>
                <a:lnTo>
                  <a:pt x="304" y="401"/>
                </a:lnTo>
                <a:lnTo>
                  <a:pt x="200" y="371"/>
                </a:lnTo>
                <a:lnTo>
                  <a:pt x="200" y="299"/>
                </a:lnTo>
                <a:cubicBezTo>
                  <a:pt x="283" y="287"/>
                  <a:pt x="346" y="216"/>
                  <a:pt x="346" y="13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4"/>
          <p:cNvSpPr/>
          <p:nvPr/>
        </p:nvSpPr>
        <p:spPr bwMode="auto">
          <a:xfrm>
            <a:off x="10312986" y="2658907"/>
            <a:ext cx="184643" cy="398301"/>
          </a:xfrm>
          <a:custGeom>
            <a:avLst/>
            <a:gdLst>
              <a:gd name="T0" fmla="*/ 83 w 168"/>
              <a:gd name="T1" fmla="*/ 365 h 365"/>
              <a:gd name="T2" fmla="*/ 84 w 168"/>
              <a:gd name="T3" fmla="*/ 365 h 365"/>
              <a:gd name="T4" fmla="*/ 86 w 168"/>
              <a:gd name="T5" fmla="*/ 365 h 365"/>
              <a:gd name="T6" fmla="*/ 168 w 168"/>
              <a:gd name="T7" fmla="*/ 282 h 365"/>
              <a:gd name="T8" fmla="*/ 168 w 168"/>
              <a:gd name="T9" fmla="*/ 83 h 365"/>
              <a:gd name="T10" fmla="*/ 86 w 168"/>
              <a:gd name="T11" fmla="*/ 0 h 365"/>
              <a:gd name="T12" fmla="*/ 84 w 168"/>
              <a:gd name="T13" fmla="*/ 0 h 365"/>
              <a:gd name="T14" fmla="*/ 83 w 168"/>
              <a:gd name="T15" fmla="*/ 0 h 365"/>
              <a:gd name="T16" fmla="*/ 0 w 168"/>
              <a:gd name="T17" fmla="*/ 83 h 365"/>
              <a:gd name="T18" fmla="*/ 0 w 168"/>
              <a:gd name="T19" fmla="*/ 282 h 365"/>
              <a:gd name="T20" fmla="*/ 83 w 168"/>
              <a:gd name="T21" fmla="*/ 365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 h="365">
                <a:moveTo>
                  <a:pt x="83" y="365"/>
                </a:moveTo>
                <a:cubicBezTo>
                  <a:pt x="83" y="365"/>
                  <a:pt x="84" y="365"/>
                  <a:pt x="84" y="365"/>
                </a:cubicBezTo>
                <a:cubicBezTo>
                  <a:pt x="85" y="365"/>
                  <a:pt x="85" y="365"/>
                  <a:pt x="86" y="365"/>
                </a:cubicBezTo>
                <a:cubicBezTo>
                  <a:pt x="131" y="365"/>
                  <a:pt x="168" y="328"/>
                  <a:pt x="168" y="282"/>
                </a:cubicBezTo>
                <a:lnTo>
                  <a:pt x="168" y="83"/>
                </a:lnTo>
                <a:cubicBezTo>
                  <a:pt x="168" y="37"/>
                  <a:pt x="131" y="0"/>
                  <a:pt x="86" y="0"/>
                </a:cubicBezTo>
                <a:cubicBezTo>
                  <a:pt x="85" y="0"/>
                  <a:pt x="85" y="0"/>
                  <a:pt x="84" y="0"/>
                </a:cubicBezTo>
                <a:cubicBezTo>
                  <a:pt x="84" y="0"/>
                  <a:pt x="83" y="0"/>
                  <a:pt x="83" y="0"/>
                </a:cubicBezTo>
                <a:cubicBezTo>
                  <a:pt x="37" y="0"/>
                  <a:pt x="0" y="37"/>
                  <a:pt x="0" y="83"/>
                </a:cubicBezTo>
                <a:lnTo>
                  <a:pt x="0" y="282"/>
                </a:lnTo>
                <a:cubicBezTo>
                  <a:pt x="0" y="328"/>
                  <a:pt x="37" y="365"/>
                  <a:pt x="83" y="36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5"/>
          <p:cNvSpPr>
            <a:spLocks noEditPoints="1"/>
          </p:cNvSpPr>
          <p:nvPr/>
        </p:nvSpPr>
        <p:spPr bwMode="auto">
          <a:xfrm>
            <a:off x="4461586" y="1646584"/>
            <a:ext cx="482707" cy="659437"/>
          </a:xfrm>
          <a:custGeom>
            <a:avLst/>
            <a:gdLst>
              <a:gd name="T0" fmla="*/ 58 w 443"/>
              <a:gd name="T1" fmla="*/ 98 h 605"/>
              <a:gd name="T2" fmla="*/ 49 w 443"/>
              <a:gd name="T3" fmla="*/ 605 h 605"/>
              <a:gd name="T4" fmla="*/ 443 w 443"/>
              <a:gd name="T5" fmla="*/ 149 h 605"/>
              <a:gd name="T6" fmla="*/ 410 w 443"/>
              <a:gd name="T7" fmla="*/ 159 h 605"/>
              <a:gd name="T8" fmla="*/ 51 w 443"/>
              <a:gd name="T9" fmla="*/ 570 h 605"/>
              <a:gd name="T10" fmla="*/ 192 w 443"/>
              <a:gd name="T11" fmla="*/ 64 h 605"/>
              <a:gd name="T12" fmla="*/ 252 w 443"/>
              <a:gd name="T13" fmla="*/ 64 h 605"/>
              <a:gd name="T14" fmla="*/ 221 w 443"/>
              <a:gd name="T15" fmla="*/ 96 h 605"/>
              <a:gd name="T16" fmla="*/ 155 w 443"/>
              <a:gd name="T17" fmla="*/ 66 h 605"/>
              <a:gd name="T18" fmla="*/ 81 w 443"/>
              <a:gd name="T19" fmla="*/ 153 h 605"/>
              <a:gd name="T20" fmla="*/ 362 w 443"/>
              <a:gd name="T21" fmla="*/ 153 h 605"/>
              <a:gd name="T22" fmla="*/ 288 w 443"/>
              <a:gd name="T23" fmla="*/ 66 h 605"/>
              <a:gd name="T24" fmla="*/ 155 w 443"/>
              <a:gd name="T25" fmla="*/ 66 h 605"/>
              <a:gd name="T26" fmla="*/ 156 w 443"/>
              <a:gd name="T27" fmla="*/ 459 h 605"/>
              <a:gd name="T28" fmla="*/ 107 w 443"/>
              <a:gd name="T29" fmla="*/ 473 h 605"/>
              <a:gd name="T30" fmla="*/ 97 w 443"/>
              <a:gd name="T31" fmla="*/ 484 h 605"/>
              <a:gd name="T32" fmla="*/ 156 w 443"/>
              <a:gd name="T33" fmla="*/ 489 h 605"/>
              <a:gd name="T34" fmla="*/ 94 w 443"/>
              <a:gd name="T35" fmla="*/ 519 h 605"/>
              <a:gd name="T36" fmla="*/ 172 w 443"/>
              <a:gd name="T37" fmla="*/ 481 h 605"/>
              <a:gd name="T38" fmla="*/ 172 w 443"/>
              <a:gd name="T39" fmla="*/ 456 h 605"/>
              <a:gd name="T40" fmla="*/ 78 w 443"/>
              <a:gd name="T41" fmla="*/ 461 h 605"/>
              <a:gd name="T42" fmla="*/ 152 w 443"/>
              <a:gd name="T43" fmla="*/ 539 h 605"/>
              <a:gd name="T44" fmla="*/ 152 w 443"/>
              <a:gd name="T45" fmla="*/ 237 h 605"/>
              <a:gd name="T46" fmla="*/ 107 w 443"/>
              <a:gd name="T47" fmla="*/ 251 h 605"/>
              <a:gd name="T48" fmla="*/ 123 w 443"/>
              <a:gd name="T49" fmla="*/ 291 h 605"/>
              <a:gd name="T50" fmla="*/ 94 w 443"/>
              <a:gd name="T51" fmla="*/ 302 h 605"/>
              <a:gd name="T52" fmla="*/ 152 w 443"/>
              <a:gd name="T53" fmla="*/ 222 h 605"/>
              <a:gd name="T54" fmla="*/ 78 w 443"/>
              <a:gd name="T55" fmla="*/ 300 h 605"/>
              <a:gd name="T56" fmla="*/ 171 w 443"/>
              <a:gd name="T57" fmla="*/ 255 h 605"/>
              <a:gd name="T58" fmla="*/ 170 w 443"/>
              <a:gd name="T59" fmla="*/ 234 h 605"/>
              <a:gd name="T60" fmla="*/ 156 w 443"/>
              <a:gd name="T61" fmla="*/ 357 h 605"/>
              <a:gd name="T62" fmla="*/ 97 w 443"/>
              <a:gd name="T63" fmla="*/ 372 h 605"/>
              <a:gd name="T64" fmla="*/ 156 w 443"/>
              <a:gd name="T65" fmla="*/ 412 h 605"/>
              <a:gd name="T66" fmla="*/ 171 w 443"/>
              <a:gd name="T67" fmla="*/ 345 h 605"/>
              <a:gd name="T68" fmla="*/ 78 w 443"/>
              <a:gd name="T69" fmla="*/ 349 h 605"/>
              <a:gd name="T70" fmla="*/ 156 w 443"/>
              <a:gd name="T71" fmla="*/ 427 h 605"/>
              <a:gd name="T72" fmla="*/ 205 w 443"/>
              <a:gd name="T73" fmla="*/ 330 h 605"/>
              <a:gd name="T74" fmla="*/ 232 w 443"/>
              <a:gd name="T75" fmla="*/ 513 h 605"/>
              <a:gd name="T76" fmla="*/ 356 w 443"/>
              <a:gd name="T77" fmla="*/ 475 h 605"/>
              <a:gd name="T78" fmla="*/ 227 w 443"/>
              <a:gd name="T79" fmla="*/ 508 h 605"/>
              <a:gd name="T80" fmla="*/ 356 w 443"/>
              <a:gd name="T81" fmla="*/ 360 h 605"/>
              <a:gd name="T82" fmla="*/ 227 w 443"/>
              <a:gd name="T83" fmla="*/ 291 h 605"/>
              <a:gd name="T84" fmla="*/ 227 w 443"/>
              <a:gd name="T85" fmla="*/ 25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3" h="605">
                <a:moveTo>
                  <a:pt x="34" y="159"/>
                </a:moveTo>
                <a:cubicBezTo>
                  <a:pt x="34" y="142"/>
                  <a:pt x="42" y="134"/>
                  <a:pt x="58" y="133"/>
                </a:cubicBezTo>
                <a:lnTo>
                  <a:pt x="58" y="98"/>
                </a:lnTo>
                <a:cubicBezTo>
                  <a:pt x="27" y="99"/>
                  <a:pt x="0" y="118"/>
                  <a:pt x="0" y="149"/>
                </a:cubicBezTo>
                <a:lnTo>
                  <a:pt x="0" y="556"/>
                </a:lnTo>
                <a:cubicBezTo>
                  <a:pt x="0" y="581"/>
                  <a:pt x="24" y="605"/>
                  <a:pt x="49" y="605"/>
                </a:cubicBezTo>
                <a:lnTo>
                  <a:pt x="394" y="605"/>
                </a:lnTo>
                <a:cubicBezTo>
                  <a:pt x="419" y="605"/>
                  <a:pt x="443" y="581"/>
                  <a:pt x="443" y="556"/>
                </a:cubicBezTo>
                <a:lnTo>
                  <a:pt x="443" y="149"/>
                </a:lnTo>
                <a:cubicBezTo>
                  <a:pt x="443" y="118"/>
                  <a:pt x="416" y="99"/>
                  <a:pt x="385" y="98"/>
                </a:cubicBezTo>
                <a:lnTo>
                  <a:pt x="385" y="133"/>
                </a:lnTo>
                <a:cubicBezTo>
                  <a:pt x="402" y="134"/>
                  <a:pt x="410" y="142"/>
                  <a:pt x="410" y="159"/>
                </a:cubicBezTo>
                <a:lnTo>
                  <a:pt x="410" y="545"/>
                </a:lnTo>
                <a:cubicBezTo>
                  <a:pt x="410" y="557"/>
                  <a:pt x="404" y="570"/>
                  <a:pt x="393" y="570"/>
                </a:cubicBezTo>
                <a:lnTo>
                  <a:pt x="51" y="570"/>
                </a:lnTo>
                <a:cubicBezTo>
                  <a:pt x="37" y="570"/>
                  <a:pt x="34" y="556"/>
                  <a:pt x="34" y="542"/>
                </a:cubicBezTo>
                <a:lnTo>
                  <a:pt x="34" y="159"/>
                </a:lnTo>
                <a:close/>
                <a:moveTo>
                  <a:pt x="192" y="64"/>
                </a:moveTo>
                <a:cubicBezTo>
                  <a:pt x="192" y="50"/>
                  <a:pt x="205" y="37"/>
                  <a:pt x="219" y="37"/>
                </a:cubicBezTo>
                <a:lnTo>
                  <a:pt x="224" y="37"/>
                </a:lnTo>
                <a:cubicBezTo>
                  <a:pt x="238" y="37"/>
                  <a:pt x="252" y="50"/>
                  <a:pt x="252" y="64"/>
                </a:cubicBezTo>
                <a:lnTo>
                  <a:pt x="252" y="67"/>
                </a:lnTo>
                <a:cubicBezTo>
                  <a:pt x="252" y="83"/>
                  <a:pt x="238" y="96"/>
                  <a:pt x="222" y="96"/>
                </a:cubicBezTo>
                <a:lnTo>
                  <a:pt x="221" y="96"/>
                </a:lnTo>
                <a:cubicBezTo>
                  <a:pt x="205" y="96"/>
                  <a:pt x="192" y="83"/>
                  <a:pt x="192" y="67"/>
                </a:cubicBezTo>
                <a:lnTo>
                  <a:pt x="192" y="64"/>
                </a:lnTo>
                <a:close/>
                <a:moveTo>
                  <a:pt x="155" y="66"/>
                </a:moveTo>
                <a:lnTo>
                  <a:pt x="106" y="66"/>
                </a:lnTo>
                <a:cubicBezTo>
                  <a:pt x="89" y="66"/>
                  <a:pt x="81" y="74"/>
                  <a:pt x="81" y="90"/>
                </a:cubicBezTo>
                <a:lnTo>
                  <a:pt x="81" y="153"/>
                </a:lnTo>
                <a:cubicBezTo>
                  <a:pt x="81" y="164"/>
                  <a:pt x="88" y="175"/>
                  <a:pt x="98" y="175"/>
                </a:cubicBezTo>
                <a:lnTo>
                  <a:pt x="345" y="175"/>
                </a:lnTo>
                <a:cubicBezTo>
                  <a:pt x="355" y="175"/>
                  <a:pt x="362" y="164"/>
                  <a:pt x="362" y="153"/>
                </a:cubicBezTo>
                <a:lnTo>
                  <a:pt x="362" y="90"/>
                </a:lnTo>
                <a:cubicBezTo>
                  <a:pt x="362" y="74"/>
                  <a:pt x="354" y="66"/>
                  <a:pt x="337" y="66"/>
                </a:cubicBezTo>
                <a:lnTo>
                  <a:pt x="288" y="66"/>
                </a:lnTo>
                <a:cubicBezTo>
                  <a:pt x="288" y="32"/>
                  <a:pt x="260" y="0"/>
                  <a:pt x="227" y="0"/>
                </a:cubicBezTo>
                <a:lnTo>
                  <a:pt x="216" y="0"/>
                </a:lnTo>
                <a:cubicBezTo>
                  <a:pt x="184" y="0"/>
                  <a:pt x="155" y="32"/>
                  <a:pt x="155" y="66"/>
                </a:cubicBezTo>
                <a:close/>
                <a:moveTo>
                  <a:pt x="94" y="464"/>
                </a:moveTo>
                <a:cubicBezTo>
                  <a:pt x="94" y="460"/>
                  <a:pt x="95" y="459"/>
                  <a:pt x="98" y="459"/>
                </a:cubicBezTo>
                <a:lnTo>
                  <a:pt x="156" y="459"/>
                </a:lnTo>
                <a:lnTo>
                  <a:pt x="156" y="464"/>
                </a:lnTo>
                <a:cubicBezTo>
                  <a:pt x="156" y="469"/>
                  <a:pt x="132" y="483"/>
                  <a:pt x="127" y="485"/>
                </a:cubicBezTo>
                <a:cubicBezTo>
                  <a:pt x="123" y="482"/>
                  <a:pt x="114" y="473"/>
                  <a:pt x="107" y="473"/>
                </a:cubicBezTo>
                <a:lnTo>
                  <a:pt x="106" y="473"/>
                </a:lnTo>
                <a:cubicBezTo>
                  <a:pt x="102" y="473"/>
                  <a:pt x="97" y="479"/>
                  <a:pt x="97" y="482"/>
                </a:cubicBezTo>
                <a:lnTo>
                  <a:pt x="97" y="484"/>
                </a:lnTo>
                <a:cubicBezTo>
                  <a:pt x="97" y="488"/>
                  <a:pt x="118" y="511"/>
                  <a:pt x="123" y="511"/>
                </a:cubicBezTo>
                <a:lnTo>
                  <a:pt x="124" y="511"/>
                </a:lnTo>
                <a:cubicBezTo>
                  <a:pt x="128" y="511"/>
                  <a:pt x="152" y="492"/>
                  <a:pt x="156" y="489"/>
                </a:cubicBezTo>
                <a:cubicBezTo>
                  <a:pt x="156" y="497"/>
                  <a:pt x="160" y="524"/>
                  <a:pt x="152" y="524"/>
                </a:cubicBezTo>
                <a:lnTo>
                  <a:pt x="98" y="524"/>
                </a:lnTo>
                <a:cubicBezTo>
                  <a:pt x="95" y="524"/>
                  <a:pt x="94" y="523"/>
                  <a:pt x="94" y="519"/>
                </a:cubicBezTo>
                <a:lnTo>
                  <a:pt x="94" y="464"/>
                </a:lnTo>
                <a:close/>
                <a:moveTo>
                  <a:pt x="152" y="539"/>
                </a:moveTo>
                <a:cubicBezTo>
                  <a:pt x="181" y="539"/>
                  <a:pt x="170" y="508"/>
                  <a:pt x="172" y="481"/>
                </a:cubicBezTo>
                <a:cubicBezTo>
                  <a:pt x="173" y="467"/>
                  <a:pt x="207" y="455"/>
                  <a:pt x="210" y="443"/>
                </a:cubicBezTo>
                <a:lnTo>
                  <a:pt x="206" y="443"/>
                </a:lnTo>
                <a:cubicBezTo>
                  <a:pt x="195" y="443"/>
                  <a:pt x="179" y="452"/>
                  <a:pt x="172" y="456"/>
                </a:cubicBezTo>
                <a:cubicBezTo>
                  <a:pt x="168" y="451"/>
                  <a:pt x="164" y="444"/>
                  <a:pt x="155" y="444"/>
                </a:cubicBezTo>
                <a:lnTo>
                  <a:pt x="95" y="444"/>
                </a:lnTo>
                <a:cubicBezTo>
                  <a:pt x="86" y="444"/>
                  <a:pt x="78" y="452"/>
                  <a:pt x="78" y="461"/>
                </a:cubicBezTo>
                <a:lnTo>
                  <a:pt x="78" y="522"/>
                </a:lnTo>
                <a:cubicBezTo>
                  <a:pt x="78" y="533"/>
                  <a:pt x="87" y="539"/>
                  <a:pt x="98" y="539"/>
                </a:cubicBezTo>
                <a:lnTo>
                  <a:pt x="152" y="539"/>
                </a:lnTo>
                <a:close/>
                <a:moveTo>
                  <a:pt x="94" y="242"/>
                </a:moveTo>
                <a:cubicBezTo>
                  <a:pt x="94" y="238"/>
                  <a:pt x="95" y="237"/>
                  <a:pt x="98" y="237"/>
                </a:cubicBezTo>
                <a:lnTo>
                  <a:pt x="152" y="237"/>
                </a:lnTo>
                <a:cubicBezTo>
                  <a:pt x="155" y="237"/>
                  <a:pt x="156" y="238"/>
                  <a:pt x="156" y="242"/>
                </a:cubicBezTo>
                <a:cubicBezTo>
                  <a:pt x="156" y="246"/>
                  <a:pt x="130" y="263"/>
                  <a:pt x="127" y="263"/>
                </a:cubicBezTo>
                <a:cubicBezTo>
                  <a:pt x="124" y="263"/>
                  <a:pt x="116" y="251"/>
                  <a:pt x="107" y="251"/>
                </a:cubicBezTo>
                <a:cubicBezTo>
                  <a:pt x="103" y="251"/>
                  <a:pt x="97" y="256"/>
                  <a:pt x="97" y="260"/>
                </a:cubicBezTo>
                <a:lnTo>
                  <a:pt x="97" y="262"/>
                </a:lnTo>
                <a:cubicBezTo>
                  <a:pt x="97" y="268"/>
                  <a:pt x="118" y="288"/>
                  <a:pt x="123" y="291"/>
                </a:cubicBezTo>
                <a:lnTo>
                  <a:pt x="156" y="266"/>
                </a:lnTo>
                <a:lnTo>
                  <a:pt x="156" y="302"/>
                </a:lnTo>
                <a:lnTo>
                  <a:pt x="94" y="302"/>
                </a:lnTo>
                <a:lnTo>
                  <a:pt x="94" y="242"/>
                </a:lnTo>
                <a:close/>
                <a:moveTo>
                  <a:pt x="170" y="234"/>
                </a:moveTo>
                <a:cubicBezTo>
                  <a:pt x="168" y="226"/>
                  <a:pt x="162" y="222"/>
                  <a:pt x="152" y="222"/>
                </a:cubicBezTo>
                <a:lnTo>
                  <a:pt x="98" y="222"/>
                </a:lnTo>
                <a:cubicBezTo>
                  <a:pt x="87" y="222"/>
                  <a:pt x="78" y="229"/>
                  <a:pt x="78" y="239"/>
                </a:cubicBezTo>
                <a:lnTo>
                  <a:pt x="78" y="300"/>
                </a:lnTo>
                <a:cubicBezTo>
                  <a:pt x="78" y="309"/>
                  <a:pt x="86" y="317"/>
                  <a:pt x="95" y="317"/>
                </a:cubicBezTo>
                <a:lnTo>
                  <a:pt x="155" y="317"/>
                </a:lnTo>
                <a:cubicBezTo>
                  <a:pt x="179" y="317"/>
                  <a:pt x="172" y="279"/>
                  <a:pt x="171" y="255"/>
                </a:cubicBezTo>
                <a:lnTo>
                  <a:pt x="210" y="222"/>
                </a:lnTo>
                <a:cubicBezTo>
                  <a:pt x="210" y="222"/>
                  <a:pt x="207" y="221"/>
                  <a:pt x="207" y="221"/>
                </a:cubicBezTo>
                <a:cubicBezTo>
                  <a:pt x="192" y="221"/>
                  <a:pt x="180" y="234"/>
                  <a:pt x="170" y="234"/>
                </a:cubicBezTo>
                <a:close/>
                <a:moveTo>
                  <a:pt x="94" y="349"/>
                </a:moveTo>
                <a:lnTo>
                  <a:pt x="156" y="349"/>
                </a:lnTo>
                <a:lnTo>
                  <a:pt x="156" y="357"/>
                </a:lnTo>
                <a:lnTo>
                  <a:pt x="127" y="375"/>
                </a:lnTo>
                <a:lnTo>
                  <a:pt x="108" y="361"/>
                </a:lnTo>
                <a:cubicBezTo>
                  <a:pt x="103" y="364"/>
                  <a:pt x="97" y="365"/>
                  <a:pt x="97" y="372"/>
                </a:cubicBezTo>
                <a:cubicBezTo>
                  <a:pt x="97" y="377"/>
                  <a:pt x="118" y="401"/>
                  <a:pt x="123" y="401"/>
                </a:cubicBezTo>
                <a:cubicBezTo>
                  <a:pt x="130" y="401"/>
                  <a:pt x="148" y="380"/>
                  <a:pt x="156" y="378"/>
                </a:cubicBezTo>
                <a:lnTo>
                  <a:pt x="156" y="412"/>
                </a:lnTo>
                <a:lnTo>
                  <a:pt x="94" y="412"/>
                </a:lnTo>
                <a:lnTo>
                  <a:pt x="94" y="349"/>
                </a:lnTo>
                <a:close/>
                <a:moveTo>
                  <a:pt x="171" y="345"/>
                </a:moveTo>
                <a:cubicBezTo>
                  <a:pt x="169" y="340"/>
                  <a:pt x="165" y="334"/>
                  <a:pt x="156" y="334"/>
                </a:cubicBezTo>
                <a:lnTo>
                  <a:pt x="94" y="334"/>
                </a:lnTo>
                <a:cubicBezTo>
                  <a:pt x="86" y="334"/>
                  <a:pt x="78" y="341"/>
                  <a:pt x="78" y="349"/>
                </a:cubicBezTo>
                <a:lnTo>
                  <a:pt x="78" y="412"/>
                </a:lnTo>
                <a:cubicBezTo>
                  <a:pt x="78" y="420"/>
                  <a:pt x="86" y="427"/>
                  <a:pt x="94" y="427"/>
                </a:cubicBezTo>
                <a:lnTo>
                  <a:pt x="156" y="427"/>
                </a:lnTo>
                <a:cubicBezTo>
                  <a:pt x="179" y="427"/>
                  <a:pt x="172" y="388"/>
                  <a:pt x="171" y="365"/>
                </a:cubicBezTo>
                <a:lnTo>
                  <a:pt x="210" y="333"/>
                </a:lnTo>
                <a:lnTo>
                  <a:pt x="205" y="330"/>
                </a:lnTo>
                <a:lnTo>
                  <a:pt x="171" y="345"/>
                </a:lnTo>
                <a:close/>
                <a:moveTo>
                  <a:pt x="227" y="508"/>
                </a:moveTo>
                <a:cubicBezTo>
                  <a:pt x="227" y="512"/>
                  <a:pt x="228" y="513"/>
                  <a:pt x="232" y="513"/>
                </a:cubicBezTo>
                <a:lnTo>
                  <a:pt x="351" y="513"/>
                </a:lnTo>
                <a:cubicBezTo>
                  <a:pt x="355" y="513"/>
                  <a:pt x="356" y="512"/>
                  <a:pt x="356" y="508"/>
                </a:cubicBezTo>
                <a:lnTo>
                  <a:pt x="356" y="475"/>
                </a:lnTo>
                <a:cubicBezTo>
                  <a:pt x="356" y="471"/>
                  <a:pt x="355" y="470"/>
                  <a:pt x="351" y="470"/>
                </a:cubicBezTo>
                <a:lnTo>
                  <a:pt x="227" y="470"/>
                </a:lnTo>
                <a:lnTo>
                  <a:pt x="227" y="508"/>
                </a:lnTo>
                <a:close/>
                <a:moveTo>
                  <a:pt x="227" y="401"/>
                </a:moveTo>
                <a:lnTo>
                  <a:pt x="356" y="401"/>
                </a:lnTo>
                <a:lnTo>
                  <a:pt x="356" y="360"/>
                </a:lnTo>
                <a:lnTo>
                  <a:pt x="227" y="360"/>
                </a:lnTo>
                <a:lnTo>
                  <a:pt x="227" y="401"/>
                </a:lnTo>
                <a:close/>
                <a:moveTo>
                  <a:pt x="227" y="291"/>
                </a:moveTo>
                <a:lnTo>
                  <a:pt x="321" y="291"/>
                </a:lnTo>
                <a:lnTo>
                  <a:pt x="321" y="250"/>
                </a:lnTo>
                <a:lnTo>
                  <a:pt x="227" y="250"/>
                </a:lnTo>
                <a:lnTo>
                  <a:pt x="227" y="291"/>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6"/>
          <p:cNvSpPr>
            <a:spLocks noEditPoints="1"/>
          </p:cNvSpPr>
          <p:nvPr/>
        </p:nvSpPr>
        <p:spPr bwMode="auto">
          <a:xfrm>
            <a:off x="3010098" y="1633394"/>
            <a:ext cx="738570" cy="685815"/>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7"/>
          <p:cNvSpPr>
            <a:spLocks noEditPoints="1"/>
          </p:cNvSpPr>
          <p:nvPr/>
        </p:nvSpPr>
        <p:spPr bwMode="auto">
          <a:xfrm>
            <a:off x="7116316" y="1649219"/>
            <a:ext cx="743845" cy="656800"/>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8"/>
          <p:cNvSpPr>
            <a:spLocks noEditPoints="1"/>
          </p:cNvSpPr>
          <p:nvPr/>
        </p:nvSpPr>
        <p:spPr bwMode="auto">
          <a:xfrm>
            <a:off x="8723165" y="3604616"/>
            <a:ext cx="643612" cy="646250"/>
          </a:xfrm>
          <a:custGeom>
            <a:avLst/>
            <a:gdLst>
              <a:gd name="T0" fmla="*/ 584 w 591"/>
              <a:gd name="T1" fmla="*/ 217 h 591"/>
              <a:gd name="T2" fmla="*/ 509 w 591"/>
              <a:gd name="T3" fmla="*/ 82 h 591"/>
              <a:gd name="T4" fmla="*/ 370 w 591"/>
              <a:gd name="T5" fmla="*/ 6 h 591"/>
              <a:gd name="T6" fmla="*/ 370 w 591"/>
              <a:gd name="T7" fmla="*/ 217 h 591"/>
              <a:gd name="T8" fmla="*/ 584 w 591"/>
              <a:gd name="T9" fmla="*/ 217 h 591"/>
              <a:gd name="T10" fmla="*/ 299 w 591"/>
              <a:gd name="T11" fmla="*/ 252 h 591"/>
              <a:gd name="T12" fmla="*/ 299 w 591"/>
              <a:gd name="T13" fmla="*/ 0 h 591"/>
              <a:gd name="T14" fmla="*/ 111 w 591"/>
              <a:gd name="T15" fmla="*/ 82 h 591"/>
              <a:gd name="T16" fmla="*/ 111 w 591"/>
              <a:gd name="T17" fmla="*/ 481 h 591"/>
              <a:gd name="T18" fmla="*/ 509 w 591"/>
              <a:gd name="T19" fmla="*/ 481 h 591"/>
              <a:gd name="T20" fmla="*/ 591 w 591"/>
              <a:gd name="T21" fmla="*/ 287 h 591"/>
              <a:gd name="T22" fmla="*/ 334 w 591"/>
              <a:gd name="T23" fmla="*/ 287 h 591"/>
              <a:gd name="T24" fmla="*/ 299 w 591"/>
              <a:gd name="T25"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1" h="591">
                <a:moveTo>
                  <a:pt x="584" y="217"/>
                </a:moveTo>
                <a:cubicBezTo>
                  <a:pt x="572" y="167"/>
                  <a:pt x="547" y="121"/>
                  <a:pt x="509" y="82"/>
                </a:cubicBezTo>
                <a:cubicBezTo>
                  <a:pt x="469" y="43"/>
                  <a:pt x="421" y="17"/>
                  <a:pt x="370" y="6"/>
                </a:cubicBezTo>
                <a:lnTo>
                  <a:pt x="370" y="217"/>
                </a:lnTo>
                <a:lnTo>
                  <a:pt x="584" y="217"/>
                </a:lnTo>
                <a:close/>
                <a:moveTo>
                  <a:pt x="299" y="252"/>
                </a:moveTo>
                <a:lnTo>
                  <a:pt x="299" y="0"/>
                </a:lnTo>
                <a:cubicBezTo>
                  <a:pt x="231" y="3"/>
                  <a:pt x="163" y="30"/>
                  <a:pt x="111" y="82"/>
                </a:cubicBezTo>
                <a:cubicBezTo>
                  <a:pt x="0" y="192"/>
                  <a:pt x="0" y="371"/>
                  <a:pt x="111" y="481"/>
                </a:cubicBezTo>
                <a:cubicBezTo>
                  <a:pt x="220" y="591"/>
                  <a:pt x="399" y="591"/>
                  <a:pt x="509" y="481"/>
                </a:cubicBezTo>
                <a:cubicBezTo>
                  <a:pt x="563" y="427"/>
                  <a:pt x="590" y="357"/>
                  <a:pt x="591" y="287"/>
                </a:cubicBezTo>
                <a:lnTo>
                  <a:pt x="334" y="287"/>
                </a:lnTo>
                <a:cubicBezTo>
                  <a:pt x="315" y="287"/>
                  <a:pt x="299" y="271"/>
                  <a:pt x="299" y="25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9"/>
          <p:cNvSpPr/>
          <p:nvPr/>
        </p:nvSpPr>
        <p:spPr bwMode="auto">
          <a:xfrm>
            <a:off x="2008148" y="4656926"/>
            <a:ext cx="313891" cy="313893"/>
          </a:xfrm>
          <a:custGeom>
            <a:avLst/>
            <a:gdLst>
              <a:gd name="T0" fmla="*/ 97 w 290"/>
              <a:gd name="T1" fmla="*/ 287 h 288"/>
              <a:gd name="T2" fmla="*/ 101 w 290"/>
              <a:gd name="T3" fmla="*/ 288 h 288"/>
              <a:gd name="T4" fmla="*/ 104 w 290"/>
              <a:gd name="T5" fmla="*/ 287 h 288"/>
              <a:gd name="T6" fmla="*/ 170 w 290"/>
              <a:gd name="T7" fmla="*/ 221 h 288"/>
              <a:gd name="T8" fmla="*/ 213 w 290"/>
              <a:gd name="T9" fmla="*/ 265 h 288"/>
              <a:gd name="T10" fmla="*/ 217 w 290"/>
              <a:gd name="T11" fmla="*/ 266 h 288"/>
              <a:gd name="T12" fmla="*/ 218 w 290"/>
              <a:gd name="T13" fmla="*/ 266 h 288"/>
              <a:gd name="T14" fmla="*/ 221 w 290"/>
              <a:gd name="T15" fmla="*/ 263 h 288"/>
              <a:gd name="T16" fmla="*/ 290 w 290"/>
              <a:gd name="T17" fmla="*/ 6 h 288"/>
              <a:gd name="T18" fmla="*/ 290 w 290"/>
              <a:gd name="T19" fmla="*/ 4 h 288"/>
              <a:gd name="T20" fmla="*/ 286 w 290"/>
              <a:gd name="T21" fmla="*/ 0 h 288"/>
              <a:gd name="T22" fmla="*/ 285 w 290"/>
              <a:gd name="T23" fmla="*/ 0 h 288"/>
              <a:gd name="T24" fmla="*/ 284 w 290"/>
              <a:gd name="T25" fmla="*/ 0 h 288"/>
              <a:gd name="T26" fmla="*/ 27 w 290"/>
              <a:gd name="T27" fmla="*/ 69 h 288"/>
              <a:gd name="T28" fmla="*/ 23 w 290"/>
              <a:gd name="T29" fmla="*/ 72 h 288"/>
              <a:gd name="T30" fmla="*/ 25 w 290"/>
              <a:gd name="T31" fmla="*/ 77 h 288"/>
              <a:gd name="T32" fmla="*/ 67 w 290"/>
              <a:gd name="T33" fmla="*/ 119 h 288"/>
              <a:gd name="T34" fmla="*/ 2 w 290"/>
              <a:gd name="T35" fmla="*/ 185 h 288"/>
              <a:gd name="T36" fmla="*/ 2 w 290"/>
              <a:gd name="T37" fmla="*/ 191 h 288"/>
              <a:gd name="T38" fmla="*/ 97 w 290"/>
              <a:gd name="T39" fmla="*/ 28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0" h="288">
                <a:moveTo>
                  <a:pt x="97" y="287"/>
                </a:moveTo>
                <a:cubicBezTo>
                  <a:pt x="98" y="288"/>
                  <a:pt x="99" y="288"/>
                  <a:pt x="101" y="288"/>
                </a:cubicBezTo>
                <a:cubicBezTo>
                  <a:pt x="102" y="288"/>
                  <a:pt x="103" y="288"/>
                  <a:pt x="104" y="287"/>
                </a:cubicBezTo>
                <a:lnTo>
                  <a:pt x="170" y="221"/>
                </a:lnTo>
                <a:lnTo>
                  <a:pt x="213" y="265"/>
                </a:lnTo>
                <a:cubicBezTo>
                  <a:pt x="214" y="266"/>
                  <a:pt x="215" y="266"/>
                  <a:pt x="217" y="266"/>
                </a:cubicBezTo>
                <a:cubicBezTo>
                  <a:pt x="217" y="266"/>
                  <a:pt x="217" y="266"/>
                  <a:pt x="218" y="266"/>
                </a:cubicBezTo>
                <a:cubicBezTo>
                  <a:pt x="220" y="266"/>
                  <a:pt x="221" y="265"/>
                  <a:pt x="221" y="263"/>
                </a:cubicBezTo>
                <a:lnTo>
                  <a:pt x="290" y="6"/>
                </a:lnTo>
                <a:cubicBezTo>
                  <a:pt x="290" y="5"/>
                  <a:pt x="290" y="5"/>
                  <a:pt x="290" y="4"/>
                </a:cubicBezTo>
                <a:cubicBezTo>
                  <a:pt x="290" y="2"/>
                  <a:pt x="288" y="0"/>
                  <a:pt x="286" y="0"/>
                </a:cubicBezTo>
                <a:cubicBezTo>
                  <a:pt x="285" y="0"/>
                  <a:pt x="285" y="0"/>
                  <a:pt x="285" y="0"/>
                </a:cubicBezTo>
                <a:cubicBezTo>
                  <a:pt x="285" y="0"/>
                  <a:pt x="284" y="0"/>
                  <a:pt x="284" y="0"/>
                </a:cubicBezTo>
                <a:lnTo>
                  <a:pt x="27" y="69"/>
                </a:lnTo>
                <a:cubicBezTo>
                  <a:pt x="25" y="69"/>
                  <a:pt x="24" y="70"/>
                  <a:pt x="23" y="72"/>
                </a:cubicBezTo>
                <a:cubicBezTo>
                  <a:pt x="23" y="74"/>
                  <a:pt x="24" y="75"/>
                  <a:pt x="25" y="77"/>
                </a:cubicBezTo>
                <a:lnTo>
                  <a:pt x="67" y="119"/>
                </a:lnTo>
                <a:lnTo>
                  <a:pt x="2" y="185"/>
                </a:lnTo>
                <a:cubicBezTo>
                  <a:pt x="0" y="187"/>
                  <a:pt x="0" y="190"/>
                  <a:pt x="2" y="191"/>
                </a:cubicBezTo>
                <a:lnTo>
                  <a:pt x="97" y="287"/>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0"/>
          <p:cNvSpPr/>
          <p:nvPr/>
        </p:nvSpPr>
        <p:spPr bwMode="auto">
          <a:xfrm>
            <a:off x="1662601" y="4656926"/>
            <a:ext cx="316531" cy="313893"/>
          </a:xfrm>
          <a:custGeom>
            <a:avLst/>
            <a:gdLst>
              <a:gd name="T0" fmla="*/ 69 w 290"/>
              <a:gd name="T1" fmla="*/ 263 h 288"/>
              <a:gd name="T2" fmla="*/ 72 w 290"/>
              <a:gd name="T3" fmla="*/ 266 h 288"/>
              <a:gd name="T4" fmla="*/ 74 w 290"/>
              <a:gd name="T5" fmla="*/ 266 h 288"/>
              <a:gd name="T6" fmla="*/ 77 w 290"/>
              <a:gd name="T7" fmla="*/ 265 h 288"/>
              <a:gd name="T8" fmla="*/ 121 w 290"/>
              <a:gd name="T9" fmla="*/ 221 h 288"/>
              <a:gd name="T10" fmla="*/ 186 w 290"/>
              <a:gd name="T11" fmla="*/ 287 h 288"/>
              <a:gd name="T12" fmla="*/ 189 w 290"/>
              <a:gd name="T13" fmla="*/ 288 h 288"/>
              <a:gd name="T14" fmla="*/ 193 w 290"/>
              <a:gd name="T15" fmla="*/ 287 h 288"/>
              <a:gd name="T16" fmla="*/ 288 w 290"/>
              <a:gd name="T17" fmla="*/ 191 h 288"/>
              <a:gd name="T18" fmla="*/ 288 w 290"/>
              <a:gd name="T19" fmla="*/ 185 h 288"/>
              <a:gd name="T20" fmla="*/ 223 w 290"/>
              <a:gd name="T21" fmla="*/ 119 h 288"/>
              <a:gd name="T22" fmla="*/ 265 w 290"/>
              <a:gd name="T23" fmla="*/ 77 h 288"/>
              <a:gd name="T24" fmla="*/ 267 w 290"/>
              <a:gd name="T25" fmla="*/ 72 h 288"/>
              <a:gd name="T26" fmla="*/ 263 w 290"/>
              <a:gd name="T27" fmla="*/ 69 h 288"/>
              <a:gd name="T28" fmla="*/ 6 w 290"/>
              <a:gd name="T29" fmla="*/ 0 h 288"/>
              <a:gd name="T30" fmla="*/ 4 w 290"/>
              <a:gd name="T31" fmla="*/ 0 h 288"/>
              <a:gd name="T32" fmla="*/ 1 w 290"/>
              <a:gd name="T33" fmla="*/ 1 h 288"/>
              <a:gd name="T34" fmla="*/ 0 w 290"/>
              <a:gd name="T35" fmla="*/ 5 h 288"/>
              <a:gd name="T36" fmla="*/ 69 w 290"/>
              <a:gd name="T37" fmla="*/ 26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8">
                <a:moveTo>
                  <a:pt x="69" y="263"/>
                </a:moveTo>
                <a:cubicBezTo>
                  <a:pt x="69" y="265"/>
                  <a:pt x="71" y="266"/>
                  <a:pt x="72" y="266"/>
                </a:cubicBezTo>
                <a:cubicBezTo>
                  <a:pt x="73" y="266"/>
                  <a:pt x="73" y="266"/>
                  <a:pt x="74" y="266"/>
                </a:cubicBezTo>
                <a:cubicBezTo>
                  <a:pt x="75" y="266"/>
                  <a:pt x="76" y="266"/>
                  <a:pt x="77" y="265"/>
                </a:cubicBezTo>
                <a:lnTo>
                  <a:pt x="121" y="221"/>
                </a:lnTo>
                <a:lnTo>
                  <a:pt x="186" y="287"/>
                </a:lnTo>
                <a:cubicBezTo>
                  <a:pt x="187" y="288"/>
                  <a:pt x="188" y="288"/>
                  <a:pt x="189" y="288"/>
                </a:cubicBezTo>
                <a:cubicBezTo>
                  <a:pt x="191" y="288"/>
                  <a:pt x="192" y="288"/>
                  <a:pt x="193" y="287"/>
                </a:cubicBezTo>
                <a:lnTo>
                  <a:pt x="288" y="191"/>
                </a:lnTo>
                <a:cubicBezTo>
                  <a:pt x="290" y="190"/>
                  <a:pt x="290" y="187"/>
                  <a:pt x="288" y="185"/>
                </a:cubicBezTo>
                <a:lnTo>
                  <a:pt x="223" y="119"/>
                </a:lnTo>
                <a:lnTo>
                  <a:pt x="265" y="77"/>
                </a:lnTo>
                <a:cubicBezTo>
                  <a:pt x="267" y="75"/>
                  <a:pt x="267" y="74"/>
                  <a:pt x="267" y="72"/>
                </a:cubicBezTo>
                <a:cubicBezTo>
                  <a:pt x="266" y="70"/>
                  <a:pt x="265" y="69"/>
                  <a:pt x="263" y="69"/>
                </a:cubicBezTo>
                <a:lnTo>
                  <a:pt x="6" y="0"/>
                </a:lnTo>
                <a:cubicBezTo>
                  <a:pt x="5" y="0"/>
                  <a:pt x="5" y="0"/>
                  <a:pt x="4" y="0"/>
                </a:cubicBezTo>
                <a:cubicBezTo>
                  <a:pt x="3" y="0"/>
                  <a:pt x="2" y="0"/>
                  <a:pt x="1" y="1"/>
                </a:cubicBezTo>
                <a:cubicBezTo>
                  <a:pt x="0" y="2"/>
                  <a:pt x="0" y="4"/>
                  <a:pt x="0" y="5"/>
                </a:cubicBezTo>
                <a:lnTo>
                  <a:pt x="69" y="26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1"/>
          <p:cNvSpPr/>
          <p:nvPr/>
        </p:nvSpPr>
        <p:spPr bwMode="auto">
          <a:xfrm>
            <a:off x="2008148" y="4999833"/>
            <a:ext cx="316531" cy="316531"/>
          </a:xfrm>
          <a:custGeom>
            <a:avLst/>
            <a:gdLst>
              <a:gd name="T0" fmla="*/ 221 w 291"/>
              <a:gd name="T1" fmla="*/ 25 h 289"/>
              <a:gd name="T2" fmla="*/ 218 w 291"/>
              <a:gd name="T3" fmla="*/ 22 h 289"/>
              <a:gd name="T4" fmla="*/ 217 w 291"/>
              <a:gd name="T5" fmla="*/ 22 h 289"/>
              <a:gd name="T6" fmla="*/ 213 w 291"/>
              <a:gd name="T7" fmla="*/ 23 h 289"/>
              <a:gd name="T8" fmla="*/ 170 w 291"/>
              <a:gd name="T9" fmla="*/ 67 h 289"/>
              <a:gd name="T10" fmla="*/ 104 w 291"/>
              <a:gd name="T11" fmla="*/ 2 h 289"/>
              <a:gd name="T12" fmla="*/ 101 w 291"/>
              <a:gd name="T13" fmla="*/ 0 h 289"/>
              <a:gd name="T14" fmla="*/ 97 w 291"/>
              <a:gd name="T15" fmla="*/ 2 h 289"/>
              <a:gd name="T16" fmla="*/ 2 w 291"/>
              <a:gd name="T17" fmla="*/ 97 h 289"/>
              <a:gd name="T18" fmla="*/ 2 w 291"/>
              <a:gd name="T19" fmla="*/ 104 h 289"/>
              <a:gd name="T20" fmla="*/ 67 w 291"/>
              <a:gd name="T21" fmla="*/ 169 h 289"/>
              <a:gd name="T22" fmla="*/ 25 w 291"/>
              <a:gd name="T23" fmla="*/ 212 h 289"/>
              <a:gd name="T24" fmla="*/ 23 w 291"/>
              <a:gd name="T25" fmla="*/ 216 h 289"/>
              <a:gd name="T26" fmla="*/ 27 w 291"/>
              <a:gd name="T27" fmla="*/ 220 h 289"/>
              <a:gd name="T28" fmla="*/ 284 w 291"/>
              <a:gd name="T29" fmla="*/ 289 h 289"/>
              <a:gd name="T30" fmla="*/ 286 w 291"/>
              <a:gd name="T31" fmla="*/ 289 h 289"/>
              <a:gd name="T32" fmla="*/ 289 w 291"/>
              <a:gd name="T33" fmla="*/ 288 h 289"/>
              <a:gd name="T34" fmla="*/ 290 w 291"/>
              <a:gd name="T35" fmla="*/ 283 h 289"/>
              <a:gd name="T36" fmla="*/ 221 w 291"/>
              <a:gd name="T37" fmla="*/ 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1" h="289">
                <a:moveTo>
                  <a:pt x="221" y="25"/>
                </a:moveTo>
                <a:cubicBezTo>
                  <a:pt x="221" y="24"/>
                  <a:pt x="219" y="22"/>
                  <a:pt x="218" y="22"/>
                </a:cubicBezTo>
                <a:cubicBezTo>
                  <a:pt x="217" y="22"/>
                  <a:pt x="217" y="22"/>
                  <a:pt x="217" y="22"/>
                </a:cubicBezTo>
                <a:cubicBezTo>
                  <a:pt x="215" y="22"/>
                  <a:pt x="214" y="22"/>
                  <a:pt x="213" y="23"/>
                </a:cubicBezTo>
                <a:lnTo>
                  <a:pt x="170" y="67"/>
                </a:lnTo>
                <a:lnTo>
                  <a:pt x="104" y="2"/>
                </a:lnTo>
                <a:cubicBezTo>
                  <a:pt x="103" y="1"/>
                  <a:pt x="102" y="0"/>
                  <a:pt x="101" y="0"/>
                </a:cubicBezTo>
                <a:cubicBezTo>
                  <a:pt x="99" y="0"/>
                  <a:pt x="98" y="1"/>
                  <a:pt x="97" y="2"/>
                </a:cubicBezTo>
                <a:lnTo>
                  <a:pt x="2" y="97"/>
                </a:lnTo>
                <a:cubicBezTo>
                  <a:pt x="0" y="99"/>
                  <a:pt x="0" y="102"/>
                  <a:pt x="2" y="104"/>
                </a:cubicBezTo>
                <a:lnTo>
                  <a:pt x="67" y="169"/>
                </a:lnTo>
                <a:lnTo>
                  <a:pt x="25" y="212"/>
                </a:lnTo>
                <a:cubicBezTo>
                  <a:pt x="24" y="213"/>
                  <a:pt x="23" y="215"/>
                  <a:pt x="23" y="216"/>
                </a:cubicBezTo>
                <a:cubicBezTo>
                  <a:pt x="24" y="218"/>
                  <a:pt x="25" y="219"/>
                  <a:pt x="27" y="220"/>
                </a:cubicBezTo>
                <a:lnTo>
                  <a:pt x="284" y="289"/>
                </a:lnTo>
                <a:cubicBezTo>
                  <a:pt x="285" y="289"/>
                  <a:pt x="285" y="289"/>
                  <a:pt x="286" y="289"/>
                </a:cubicBezTo>
                <a:cubicBezTo>
                  <a:pt x="287" y="289"/>
                  <a:pt x="288" y="288"/>
                  <a:pt x="289" y="288"/>
                </a:cubicBezTo>
                <a:cubicBezTo>
                  <a:pt x="290" y="286"/>
                  <a:pt x="291" y="285"/>
                  <a:pt x="290" y="283"/>
                </a:cubicBezTo>
                <a:lnTo>
                  <a:pt x="221" y="25"/>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2"/>
          <p:cNvSpPr/>
          <p:nvPr/>
        </p:nvSpPr>
        <p:spPr bwMode="auto">
          <a:xfrm>
            <a:off x="1662601" y="4999833"/>
            <a:ext cx="316531" cy="316531"/>
          </a:xfrm>
          <a:custGeom>
            <a:avLst/>
            <a:gdLst>
              <a:gd name="T0" fmla="*/ 193 w 290"/>
              <a:gd name="T1" fmla="*/ 2 h 289"/>
              <a:gd name="T2" fmla="*/ 189 w 290"/>
              <a:gd name="T3" fmla="*/ 0 h 289"/>
              <a:gd name="T4" fmla="*/ 186 w 290"/>
              <a:gd name="T5" fmla="*/ 2 h 289"/>
              <a:gd name="T6" fmla="*/ 121 w 290"/>
              <a:gd name="T7" fmla="*/ 67 h 289"/>
              <a:gd name="T8" fmla="*/ 77 w 290"/>
              <a:gd name="T9" fmla="*/ 23 h 289"/>
              <a:gd name="T10" fmla="*/ 74 w 290"/>
              <a:gd name="T11" fmla="*/ 22 h 289"/>
              <a:gd name="T12" fmla="*/ 72 w 290"/>
              <a:gd name="T13" fmla="*/ 22 h 289"/>
              <a:gd name="T14" fmla="*/ 69 w 290"/>
              <a:gd name="T15" fmla="*/ 25 h 289"/>
              <a:gd name="T16" fmla="*/ 0 w 290"/>
              <a:gd name="T17" fmla="*/ 283 h 289"/>
              <a:gd name="T18" fmla="*/ 1 w 290"/>
              <a:gd name="T19" fmla="*/ 288 h 289"/>
              <a:gd name="T20" fmla="*/ 5 w 290"/>
              <a:gd name="T21" fmla="*/ 289 h 289"/>
              <a:gd name="T22" fmla="*/ 6 w 290"/>
              <a:gd name="T23" fmla="*/ 289 h 289"/>
              <a:gd name="T24" fmla="*/ 263 w 290"/>
              <a:gd name="T25" fmla="*/ 220 h 289"/>
              <a:gd name="T26" fmla="*/ 267 w 290"/>
              <a:gd name="T27" fmla="*/ 216 h 289"/>
              <a:gd name="T28" fmla="*/ 265 w 290"/>
              <a:gd name="T29" fmla="*/ 212 h 289"/>
              <a:gd name="T30" fmla="*/ 223 w 290"/>
              <a:gd name="T31" fmla="*/ 169 h 289"/>
              <a:gd name="T32" fmla="*/ 288 w 290"/>
              <a:gd name="T33" fmla="*/ 104 h 289"/>
              <a:gd name="T34" fmla="*/ 288 w 290"/>
              <a:gd name="T35" fmla="*/ 97 h 289"/>
              <a:gd name="T36" fmla="*/ 193 w 290"/>
              <a:gd name="T37" fmla="*/ 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9">
                <a:moveTo>
                  <a:pt x="193" y="2"/>
                </a:moveTo>
                <a:cubicBezTo>
                  <a:pt x="192" y="1"/>
                  <a:pt x="191" y="0"/>
                  <a:pt x="189" y="0"/>
                </a:cubicBezTo>
                <a:cubicBezTo>
                  <a:pt x="188" y="0"/>
                  <a:pt x="187" y="1"/>
                  <a:pt x="186" y="2"/>
                </a:cubicBezTo>
                <a:lnTo>
                  <a:pt x="121" y="67"/>
                </a:lnTo>
                <a:lnTo>
                  <a:pt x="77" y="23"/>
                </a:lnTo>
                <a:cubicBezTo>
                  <a:pt x="76" y="22"/>
                  <a:pt x="75" y="22"/>
                  <a:pt x="74" y="22"/>
                </a:cubicBezTo>
                <a:cubicBezTo>
                  <a:pt x="73" y="22"/>
                  <a:pt x="73" y="22"/>
                  <a:pt x="72" y="22"/>
                </a:cubicBezTo>
                <a:cubicBezTo>
                  <a:pt x="71" y="22"/>
                  <a:pt x="69" y="24"/>
                  <a:pt x="69" y="25"/>
                </a:cubicBezTo>
                <a:lnTo>
                  <a:pt x="0" y="283"/>
                </a:lnTo>
                <a:cubicBezTo>
                  <a:pt x="0" y="285"/>
                  <a:pt x="0" y="286"/>
                  <a:pt x="1" y="288"/>
                </a:cubicBezTo>
                <a:cubicBezTo>
                  <a:pt x="2" y="288"/>
                  <a:pt x="3" y="289"/>
                  <a:pt x="5" y="289"/>
                </a:cubicBezTo>
                <a:cubicBezTo>
                  <a:pt x="5" y="289"/>
                  <a:pt x="5" y="289"/>
                  <a:pt x="6" y="289"/>
                </a:cubicBezTo>
                <a:lnTo>
                  <a:pt x="263" y="220"/>
                </a:lnTo>
                <a:cubicBezTo>
                  <a:pt x="265" y="219"/>
                  <a:pt x="266" y="218"/>
                  <a:pt x="267" y="216"/>
                </a:cubicBezTo>
                <a:cubicBezTo>
                  <a:pt x="267" y="215"/>
                  <a:pt x="267" y="213"/>
                  <a:pt x="265" y="212"/>
                </a:cubicBezTo>
                <a:lnTo>
                  <a:pt x="223" y="169"/>
                </a:lnTo>
                <a:lnTo>
                  <a:pt x="288" y="104"/>
                </a:lnTo>
                <a:cubicBezTo>
                  <a:pt x="290" y="102"/>
                  <a:pt x="290" y="99"/>
                  <a:pt x="288" y="97"/>
                </a:cubicBezTo>
                <a:lnTo>
                  <a:pt x="193" y="2"/>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3"/>
          <p:cNvSpPr/>
          <p:nvPr/>
        </p:nvSpPr>
        <p:spPr bwMode="auto">
          <a:xfrm>
            <a:off x="3039113" y="5706851"/>
            <a:ext cx="680540" cy="327081"/>
          </a:xfrm>
          <a:custGeom>
            <a:avLst/>
            <a:gdLst>
              <a:gd name="T0" fmla="*/ 530 w 626"/>
              <a:gd name="T1" fmla="*/ 0 h 300"/>
              <a:gd name="T2" fmla="*/ 97 w 626"/>
              <a:gd name="T3" fmla="*/ 0 h 300"/>
              <a:gd name="T4" fmla="*/ 0 w 626"/>
              <a:gd name="T5" fmla="*/ 73 h 300"/>
              <a:gd name="T6" fmla="*/ 313 w 626"/>
              <a:gd name="T7" fmla="*/ 300 h 300"/>
              <a:gd name="T8" fmla="*/ 626 w 626"/>
              <a:gd name="T9" fmla="*/ 73 h 300"/>
              <a:gd name="T10" fmla="*/ 530 w 626"/>
              <a:gd name="T11" fmla="*/ 0 h 300"/>
            </a:gdLst>
            <a:ahLst/>
            <a:cxnLst>
              <a:cxn ang="0">
                <a:pos x="T0" y="T1"/>
              </a:cxn>
              <a:cxn ang="0">
                <a:pos x="T2" y="T3"/>
              </a:cxn>
              <a:cxn ang="0">
                <a:pos x="T4" y="T5"/>
              </a:cxn>
              <a:cxn ang="0">
                <a:pos x="T6" y="T7"/>
              </a:cxn>
              <a:cxn ang="0">
                <a:pos x="T8" y="T9"/>
              </a:cxn>
              <a:cxn ang="0">
                <a:pos x="T10" y="T11"/>
              </a:cxn>
            </a:cxnLst>
            <a:rect l="0" t="0" r="r" b="b"/>
            <a:pathLst>
              <a:path w="626" h="300">
                <a:moveTo>
                  <a:pt x="530" y="0"/>
                </a:moveTo>
                <a:lnTo>
                  <a:pt x="97" y="0"/>
                </a:lnTo>
                <a:cubicBezTo>
                  <a:pt x="54" y="0"/>
                  <a:pt x="17" y="30"/>
                  <a:pt x="0" y="73"/>
                </a:cubicBezTo>
                <a:lnTo>
                  <a:pt x="313" y="300"/>
                </a:lnTo>
                <a:lnTo>
                  <a:pt x="626" y="73"/>
                </a:lnTo>
                <a:cubicBezTo>
                  <a:pt x="609" y="30"/>
                  <a:pt x="572" y="0"/>
                  <a:pt x="53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4"/>
          <p:cNvSpPr/>
          <p:nvPr/>
        </p:nvSpPr>
        <p:spPr bwMode="auto">
          <a:xfrm>
            <a:off x="3028562" y="5888857"/>
            <a:ext cx="701642" cy="480071"/>
          </a:xfrm>
          <a:custGeom>
            <a:avLst/>
            <a:gdLst>
              <a:gd name="T0" fmla="*/ 322 w 644"/>
              <a:gd name="T1" fmla="*/ 230 h 440"/>
              <a:gd name="T2" fmla="*/ 311 w 644"/>
              <a:gd name="T3" fmla="*/ 226 h 440"/>
              <a:gd name="T4" fmla="*/ 0 w 644"/>
              <a:gd name="T5" fmla="*/ 0 h 440"/>
              <a:gd name="T6" fmla="*/ 0 w 644"/>
              <a:gd name="T7" fmla="*/ 317 h 440"/>
              <a:gd name="T8" fmla="*/ 106 w 644"/>
              <a:gd name="T9" fmla="*/ 440 h 440"/>
              <a:gd name="T10" fmla="*/ 539 w 644"/>
              <a:gd name="T11" fmla="*/ 440 h 440"/>
              <a:gd name="T12" fmla="*/ 644 w 644"/>
              <a:gd name="T13" fmla="*/ 317 h 440"/>
              <a:gd name="T14" fmla="*/ 644 w 644"/>
              <a:gd name="T15" fmla="*/ 0 h 440"/>
              <a:gd name="T16" fmla="*/ 333 w 644"/>
              <a:gd name="T17" fmla="*/ 226 h 440"/>
              <a:gd name="T18" fmla="*/ 322 w 644"/>
              <a:gd name="T19" fmla="*/ 23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4" h="440">
                <a:moveTo>
                  <a:pt x="322" y="230"/>
                </a:moveTo>
                <a:cubicBezTo>
                  <a:pt x="318" y="230"/>
                  <a:pt x="315" y="229"/>
                  <a:pt x="311" y="226"/>
                </a:cubicBezTo>
                <a:lnTo>
                  <a:pt x="0" y="0"/>
                </a:lnTo>
                <a:lnTo>
                  <a:pt x="0" y="317"/>
                </a:lnTo>
                <a:cubicBezTo>
                  <a:pt x="0" y="385"/>
                  <a:pt x="47" y="440"/>
                  <a:pt x="106" y="440"/>
                </a:cubicBezTo>
                <a:lnTo>
                  <a:pt x="539" y="440"/>
                </a:lnTo>
                <a:cubicBezTo>
                  <a:pt x="597" y="440"/>
                  <a:pt x="644" y="385"/>
                  <a:pt x="644" y="317"/>
                </a:cubicBezTo>
                <a:lnTo>
                  <a:pt x="644" y="0"/>
                </a:lnTo>
                <a:lnTo>
                  <a:pt x="333" y="226"/>
                </a:lnTo>
                <a:cubicBezTo>
                  <a:pt x="330" y="229"/>
                  <a:pt x="326" y="230"/>
                  <a:pt x="322" y="23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5"/>
          <p:cNvSpPr>
            <a:spLocks noEditPoints="1"/>
          </p:cNvSpPr>
          <p:nvPr/>
        </p:nvSpPr>
        <p:spPr bwMode="auto">
          <a:xfrm>
            <a:off x="5819286" y="5712128"/>
            <a:ext cx="530187" cy="651525"/>
          </a:xfrm>
          <a:custGeom>
            <a:avLst/>
            <a:gdLst>
              <a:gd name="T0" fmla="*/ 0 w 486"/>
              <a:gd name="T1" fmla="*/ 262 h 598"/>
              <a:gd name="T2" fmla="*/ 0 w 486"/>
              <a:gd name="T3" fmla="*/ 500 h 598"/>
              <a:gd name="T4" fmla="*/ 98 w 486"/>
              <a:gd name="T5" fmla="*/ 598 h 598"/>
              <a:gd name="T6" fmla="*/ 388 w 486"/>
              <a:gd name="T7" fmla="*/ 598 h 598"/>
              <a:gd name="T8" fmla="*/ 486 w 486"/>
              <a:gd name="T9" fmla="*/ 500 h 598"/>
              <a:gd name="T10" fmla="*/ 486 w 486"/>
              <a:gd name="T11" fmla="*/ 262 h 598"/>
              <a:gd name="T12" fmla="*/ 445 w 486"/>
              <a:gd name="T13" fmla="*/ 262 h 598"/>
              <a:gd name="T14" fmla="*/ 445 w 486"/>
              <a:gd name="T15" fmla="*/ 199 h 598"/>
              <a:gd name="T16" fmla="*/ 246 w 486"/>
              <a:gd name="T17" fmla="*/ 0 h 598"/>
              <a:gd name="T18" fmla="*/ 48 w 486"/>
              <a:gd name="T19" fmla="*/ 199 h 598"/>
              <a:gd name="T20" fmla="*/ 48 w 486"/>
              <a:gd name="T21" fmla="*/ 262 h 598"/>
              <a:gd name="T22" fmla="*/ 0 w 486"/>
              <a:gd name="T23" fmla="*/ 262 h 598"/>
              <a:gd name="T24" fmla="*/ 370 w 486"/>
              <a:gd name="T25" fmla="*/ 262 h 598"/>
              <a:gd name="T26" fmla="*/ 122 w 486"/>
              <a:gd name="T27" fmla="*/ 262 h 598"/>
              <a:gd name="T28" fmla="*/ 123 w 486"/>
              <a:gd name="T29" fmla="*/ 199 h 598"/>
              <a:gd name="T30" fmla="*/ 246 w 486"/>
              <a:gd name="T31" fmla="*/ 75 h 598"/>
              <a:gd name="T32" fmla="*/ 370 w 486"/>
              <a:gd name="T33" fmla="*/ 199 h 598"/>
              <a:gd name="T34" fmla="*/ 370 w 486"/>
              <a:gd name="T35" fmla="*/ 262 h 598"/>
              <a:gd name="T36" fmla="*/ 276 w 486"/>
              <a:gd name="T37" fmla="*/ 438 h 598"/>
              <a:gd name="T38" fmla="*/ 276 w 486"/>
              <a:gd name="T39" fmla="*/ 438 h 598"/>
              <a:gd name="T40" fmla="*/ 276 w 486"/>
              <a:gd name="T41" fmla="*/ 491 h 598"/>
              <a:gd name="T42" fmla="*/ 243 w 486"/>
              <a:gd name="T43" fmla="*/ 523 h 598"/>
              <a:gd name="T44" fmla="*/ 210 w 486"/>
              <a:gd name="T45" fmla="*/ 491 h 598"/>
              <a:gd name="T46" fmla="*/ 210 w 486"/>
              <a:gd name="T47" fmla="*/ 438 h 598"/>
              <a:gd name="T48" fmla="*/ 187 w 486"/>
              <a:gd name="T49" fmla="*/ 392 h 598"/>
              <a:gd name="T50" fmla="*/ 243 w 486"/>
              <a:gd name="T51" fmla="*/ 336 h 598"/>
              <a:gd name="T52" fmla="*/ 299 w 486"/>
              <a:gd name="T53" fmla="*/ 392 h 598"/>
              <a:gd name="T54" fmla="*/ 276 w 486"/>
              <a:gd name="T55" fmla="*/ 43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6" h="598">
                <a:moveTo>
                  <a:pt x="0" y="262"/>
                </a:moveTo>
                <a:lnTo>
                  <a:pt x="0" y="500"/>
                </a:lnTo>
                <a:cubicBezTo>
                  <a:pt x="0" y="554"/>
                  <a:pt x="44" y="598"/>
                  <a:pt x="98" y="598"/>
                </a:cubicBezTo>
                <a:lnTo>
                  <a:pt x="388" y="598"/>
                </a:lnTo>
                <a:cubicBezTo>
                  <a:pt x="442" y="598"/>
                  <a:pt x="486" y="554"/>
                  <a:pt x="486" y="500"/>
                </a:cubicBezTo>
                <a:lnTo>
                  <a:pt x="486" y="262"/>
                </a:lnTo>
                <a:lnTo>
                  <a:pt x="445" y="262"/>
                </a:lnTo>
                <a:lnTo>
                  <a:pt x="445" y="199"/>
                </a:lnTo>
                <a:cubicBezTo>
                  <a:pt x="445" y="89"/>
                  <a:pt x="356" y="0"/>
                  <a:pt x="246" y="0"/>
                </a:cubicBezTo>
                <a:cubicBezTo>
                  <a:pt x="137" y="0"/>
                  <a:pt x="48" y="89"/>
                  <a:pt x="48" y="199"/>
                </a:cubicBezTo>
                <a:lnTo>
                  <a:pt x="48" y="262"/>
                </a:lnTo>
                <a:lnTo>
                  <a:pt x="0" y="262"/>
                </a:lnTo>
                <a:close/>
                <a:moveTo>
                  <a:pt x="370" y="262"/>
                </a:moveTo>
                <a:lnTo>
                  <a:pt x="122" y="262"/>
                </a:lnTo>
                <a:lnTo>
                  <a:pt x="123" y="199"/>
                </a:lnTo>
                <a:cubicBezTo>
                  <a:pt x="123" y="131"/>
                  <a:pt x="178" y="75"/>
                  <a:pt x="246" y="75"/>
                </a:cubicBezTo>
                <a:cubicBezTo>
                  <a:pt x="315" y="75"/>
                  <a:pt x="370" y="131"/>
                  <a:pt x="370" y="199"/>
                </a:cubicBezTo>
                <a:lnTo>
                  <a:pt x="370" y="262"/>
                </a:lnTo>
                <a:close/>
                <a:moveTo>
                  <a:pt x="276" y="438"/>
                </a:moveTo>
                <a:lnTo>
                  <a:pt x="276" y="438"/>
                </a:lnTo>
                <a:lnTo>
                  <a:pt x="276" y="491"/>
                </a:lnTo>
                <a:cubicBezTo>
                  <a:pt x="276" y="509"/>
                  <a:pt x="261" y="523"/>
                  <a:pt x="243" y="523"/>
                </a:cubicBezTo>
                <a:cubicBezTo>
                  <a:pt x="225" y="523"/>
                  <a:pt x="210" y="509"/>
                  <a:pt x="210" y="491"/>
                </a:cubicBezTo>
                <a:lnTo>
                  <a:pt x="210" y="438"/>
                </a:lnTo>
                <a:cubicBezTo>
                  <a:pt x="196" y="428"/>
                  <a:pt x="187" y="411"/>
                  <a:pt x="187" y="392"/>
                </a:cubicBezTo>
                <a:cubicBezTo>
                  <a:pt x="187" y="362"/>
                  <a:pt x="212" y="336"/>
                  <a:pt x="243" y="336"/>
                </a:cubicBezTo>
                <a:cubicBezTo>
                  <a:pt x="274" y="336"/>
                  <a:pt x="299" y="362"/>
                  <a:pt x="299" y="392"/>
                </a:cubicBezTo>
                <a:cubicBezTo>
                  <a:pt x="299" y="411"/>
                  <a:pt x="290" y="428"/>
                  <a:pt x="276" y="43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36"/>
          <p:cNvSpPr>
            <a:spLocks noEditPoints="1"/>
          </p:cNvSpPr>
          <p:nvPr/>
        </p:nvSpPr>
        <p:spPr bwMode="auto">
          <a:xfrm>
            <a:off x="1554454" y="1554261"/>
            <a:ext cx="875733" cy="738570"/>
          </a:xfrm>
          <a:custGeom>
            <a:avLst/>
            <a:gdLst>
              <a:gd name="T0" fmla="*/ 563 w 803"/>
              <a:gd name="T1" fmla="*/ 421 h 678"/>
              <a:gd name="T2" fmla="*/ 445 w 803"/>
              <a:gd name="T3" fmla="*/ 421 h 678"/>
              <a:gd name="T4" fmla="*/ 445 w 803"/>
              <a:gd name="T5" fmla="*/ 540 h 678"/>
              <a:gd name="T6" fmla="*/ 358 w 803"/>
              <a:gd name="T7" fmla="*/ 540 h 678"/>
              <a:gd name="T8" fmla="*/ 358 w 803"/>
              <a:gd name="T9" fmla="*/ 421 h 678"/>
              <a:gd name="T10" fmla="*/ 240 w 803"/>
              <a:gd name="T11" fmla="*/ 421 h 678"/>
              <a:gd name="T12" fmla="*/ 240 w 803"/>
              <a:gd name="T13" fmla="*/ 334 h 678"/>
              <a:gd name="T14" fmla="*/ 358 w 803"/>
              <a:gd name="T15" fmla="*/ 334 h 678"/>
              <a:gd name="T16" fmla="*/ 358 w 803"/>
              <a:gd name="T17" fmla="*/ 215 h 678"/>
              <a:gd name="T18" fmla="*/ 445 w 803"/>
              <a:gd name="T19" fmla="*/ 215 h 678"/>
              <a:gd name="T20" fmla="*/ 445 w 803"/>
              <a:gd name="T21" fmla="*/ 334 h 678"/>
              <a:gd name="T22" fmla="*/ 563 w 803"/>
              <a:gd name="T23" fmla="*/ 334 h 678"/>
              <a:gd name="T24" fmla="*/ 563 w 803"/>
              <a:gd name="T25" fmla="*/ 421 h 678"/>
              <a:gd name="T26" fmla="*/ 737 w 803"/>
              <a:gd name="T27" fmla="*/ 218 h 678"/>
              <a:gd name="T28" fmla="*/ 401 w 803"/>
              <a:gd name="T29" fmla="*/ 161 h 678"/>
              <a:gd name="T30" fmla="*/ 66 w 803"/>
              <a:gd name="T31" fmla="*/ 218 h 678"/>
              <a:gd name="T32" fmla="*/ 402 w 803"/>
              <a:gd name="T33" fmla="*/ 678 h 678"/>
              <a:gd name="T34" fmla="*/ 737 w 803"/>
              <a:gd name="T35" fmla="*/ 21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3" h="678">
                <a:moveTo>
                  <a:pt x="563" y="421"/>
                </a:moveTo>
                <a:lnTo>
                  <a:pt x="445" y="421"/>
                </a:lnTo>
                <a:lnTo>
                  <a:pt x="445" y="540"/>
                </a:lnTo>
                <a:lnTo>
                  <a:pt x="358" y="540"/>
                </a:lnTo>
                <a:lnTo>
                  <a:pt x="358" y="421"/>
                </a:lnTo>
                <a:lnTo>
                  <a:pt x="240" y="421"/>
                </a:lnTo>
                <a:lnTo>
                  <a:pt x="240" y="334"/>
                </a:lnTo>
                <a:lnTo>
                  <a:pt x="358" y="334"/>
                </a:lnTo>
                <a:lnTo>
                  <a:pt x="358" y="215"/>
                </a:lnTo>
                <a:lnTo>
                  <a:pt x="445" y="215"/>
                </a:lnTo>
                <a:lnTo>
                  <a:pt x="445" y="334"/>
                </a:lnTo>
                <a:lnTo>
                  <a:pt x="563" y="334"/>
                </a:lnTo>
                <a:lnTo>
                  <a:pt x="563" y="421"/>
                </a:lnTo>
                <a:close/>
                <a:moveTo>
                  <a:pt x="737" y="218"/>
                </a:moveTo>
                <a:cubicBezTo>
                  <a:pt x="680" y="0"/>
                  <a:pt x="440" y="138"/>
                  <a:pt x="401" y="161"/>
                </a:cubicBezTo>
                <a:cubicBezTo>
                  <a:pt x="360" y="136"/>
                  <a:pt x="123" y="1"/>
                  <a:pt x="66" y="218"/>
                </a:cubicBezTo>
                <a:cubicBezTo>
                  <a:pt x="0" y="469"/>
                  <a:pt x="400" y="676"/>
                  <a:pt x="402" y="678"/>
                </a:cubicBezTo>
                <a:cubicBezTo>
                  <a:pt x="402" y="678"/>
                  <a:pt x="803" y="466"/>
                  <a:pt x="737" y="21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37"/>
          <p:cNvSpPr>
            <a:spLocks noEditPoints="1"/>
          </p:cNvSpPr>
          <p:nvPr/>
        </p:nvSpPr>
        <p:spPr bwMode="auto">
          <a:xfrm>
            <a:off x="5774443" y="3596702"/>
            <a:ext cx="617234" cy="669989"/>
          </a:xfrm>
          <a:custGeom>
            <a:avLst/>
            <a:gdLst>
              <a:gd name="T0" fmla="*/ 38 w 566"/>
              <a:gd name="T1" fmla="*/ 38 h 613"/>
              <a:gd name="T2" fmla="*/ 151 w 566"/>
              <a:gd name="T3" fmla="*/ 37 h 613"/>
              <a:gd name="T4" fmla="*/ 271 w 566"/>
              <a:gd name="T5" fmla="*/ 5 h 613"/>
              <a:gd name="T6" fmla="*/ 283 w 566"/>
              <a:gd name="T7" fmla="*/ 0 h 613"/>
              <a:gd name="T8" fmla="*/ 294 w 566"/>
              <a:gd name="T9" fmla="*/ 5 h 613"/>
              <a:gd name="T10" fmla="*/ 415 w 566"/>
              <a:gd name="T11" fmla="*/ 37 h 613"/>
              <a:gd name="T12" fmla="*/ 528 w 566"/>
              <a:gd name="T13" fmla="*/ 38 h 613"/>
              <a:gd name="T14" fmla="*/ 566 w 566"/>
              <a:gd name="T15" fmla="*/ 33 h 613"/>
              <a:gd name="T16" fmla="*/ 566 w 566"/>
              <a:gd name="T17" fmla="*/ 77 h 613"/>
              <a:gd name="T18" fmla="*/ 486 w 566"/>
              <a:gd name="T19" fmla="*/ 464 h 613"/>
              <a:gd name="T20" fmla="*/ 291 w 566"/>
              <a:gd name="T21" fmla="*/ 611 h 613"/>
              <a:gd name="T22" fmla="*/ 283 w 566"/>
              <a:gd name="T23" fmla="*/ 613 h 613"/>
              <a:gd name="T24" fmla="*/ 275 w 566"/>
              <a:gd name="T25" fmla="*/ 611 h 613"/>
              <a:gd name="T26" fmla="*/ 80 w 566"/>
              <a:gd name="T27" fmla="*/ 464 h 613"/>
              <a:gd name="T28" fmla="*/ 0 w 566"/>
              <a:gd name="T29" fmla="*/ 77 h 613"/>
              <a:gd name="T30" fmla="*/ 0 w 566"/>
              <a:gd name="T31" fmla="*/ 33 h 613"/>
              <a:gd name="T32" fmla="*/ 38 w 566"/>
              <a:gd name="T33" fmla="*/ 38 h 613"/>
              <a:gd name="T34" fmla="*/ 283 w 566"/>
              <a:gd name="T35" fmla="*/ 312 h 613"/>
              <a:gd name="T36" fmla="*/ 283 w 566"/>
              <a:gd name="T37" fmla="*/ 312 h 613"/>
              <a:gd name="T38" fmla="*/ 472 w 566"/>
              <a:gd name="T39" fmla="*/ 312 h 613"/>
              <a:gd name="T40" fmla="*/ 496 w 566"/>
              <a:gd name="T41" fmla="*/ 117 h 613"/>
              <a:gd name="T42" fmla="*/ 407 w 566"/>
              <a:gd name="T43" fmla="*/ 113 h 613"/>
              <a:gd name="T44" fmla="*/ 283 w 566"/>
              <a:gd name="T45" fmla="*/ 81 h 613"/>
              <a:gd name="T46" fmla="*/ 283 w 566"/>
              <a:gd name="T47" fmla="*/ 312 h 613"/>
              <a:gd name="T48" fmla="*/ 283 w 566"/>
              <a:gd name="T49" fmla="*/ 535 h 613"/>
              <a:gd name="T50" fmla="*/ 283 w 566"/>
              <a:gd name="T51" fmla="*/ 535 h 613"/>
              <a:gd name="T52" fmla="*/ 283 w 566"/>
              <a:gd name="T53" fmla="*/ 312 h 613"/>
              <a:gd name="T54" fmla="*/ 94 w 566"/>
              <a:gd name="T55" fmla="*/ 312 h 613"/>
              <a:gd name="T56" fmla="*/ 137 w 566"/>
              <a:gd name="T57" fmla="*/ 423 h 613"/>
              <a:gd name="T58" fmla="*/ 283 w 566"/>
              <a:gd name="T59" fmla="*/ 53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7"/>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7"/>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38"/>
          <p:cNvSpPr>
            <a:spLocks noEditPoints="1"/>
          </p:cNvSpPr>
          <p:nvPr/>
        </p:nvSpPr>
        <p:spPr bwMode="auto">
          <a:xfrm>
            <a:off x="3110333" y="3572963"/>
            <a:ext cx="535462" cy="688453"/>
          </a:xfrm>
          <a:custGeom>
            <a:avLst/>
            <a:gdLst>
              <a:gd name="T0" fmla="*/ 2 w 491"/>
              <a:gd name="T1" fmla="*/ 492 h 631"/>
              <a:gd name="T2" fmla="*/ 121 w 491"/>
              <a:gd name="T3" fmla="*/ 631 h 631"/>
              <a:gd name="T4" fmla="*/ 122 w 491"/>
              <a:gd name="T5" fmla="*/ 631 h 631"/>
              <a:gd name="T6" fmla="*/ 131 w 491"/>
              <a:gd name="T7" fmla="*/ 631 h 631"/>
              <a:gd name="T8" fmla="*/ 244 w 491"/>
              <a:gd name="T9" fmla="*/ 595 h 631"/>
              <a:gd name="T10" fmla="*/ 247 w 491"/>
              <a:gd name="T11" fmla="*/ 556 h 631"/>
              <a:gd name="T12" fmla="*/ 184 w 491"/>
              <a:gd name="T13" fmla="*/ 498 h 631"/>
              <a:gd name="T14" fmla="*/ 202 w 491"/>
              <a:gd name="T15" fmla="*/ 457 h 631"/>
              <a:gd name="T16" fmla="*/ 162 w 491"/>
              <a:gd name="T17" fmla="*/ 401 h 631"/>
              <a:gd name="T18" fmla="*/ 170 w 491"/>
              <a:gd name="T19" fmla="*/ 372 h 631"/>
              <a:gd name="T20" fmla="*/ 213 w 491"/>
              <a:gd name="T21" fmla="*/ 344 h 631"/>
              <a:gd name="T22" fmla="*/ 198 w 491"/>
              <a:gd name="T23" fmla="*/ 305 h 631"/>
              <a:gd name="T24" fmla="*/ 256 w 491"/>
              <a:gd name="T25" fmla="*/ 246 h 631"/>
              <a:gd name="T26" fmla="*/ 307 w 491"/>
              <a:gd name="T27" fmla="*/ 83 h 631"/>
              <a:gd name="T28" fmla="*/ 2 w 491"/>
              <a:gd name="T29" fmla="*/ 273 h 631"/>
              <a:gd name="T30" fmla="*/ 2 w 491"/>
              <a:gd name="T31" fmla="*/ 492 h 631"/>
              <a:gd name="T32" fmla="*/ 221 w 491"/>
              <a:gd name="T33" fmla="*/ 305 h 631"/>
              <a:gd name="T34" fmla="*/ 256 w 491"/>
              <a:gd name="T35" fmla="*/ 340 h 631"/>
              <a:gd name="T36" fmla="*/ 436 w 491"/>
              <a:gd name="T37" fmla="*/ 340 h 631"/>
              <a:gd name="T38" fmla="*/ 436 w 491"/>
              <a:gd name="T39" fmla="*/ 270 h 631"/>
              <a:gd name="T40" fmla="*/ 265 w 491"/>
              <a:gd name="T41" fmla="*/ 270 h 631"/>
              <a:gd name="T42" fmla="*/ 349 w 491"/>
              <a:gd name="T43" fmla="*/ 366 h 631"/>
              <a:gd name="T44" fmla="*/ 192 w 491"/>
              <a:gd name="T45" fmla="*/ 382 h 631"/>
              <a:gd name="T46" fmla="*/ 221 w 491"/>
              <a:gd name="T47" fmla="*/ 436 h 631"/>
              <a:gd name="T48" fmla="*/ 349 w 491"/>
              <a:gd name="T49" fmla="*/ 436 h 631"/>
              <a:gd name="T50" fmla="*/ 491 w 491"/>
              <a:gd name="T51" fmla="*/ 401 h 631"/>
              <a:gd name="T52" fmla="*/ 349 w 491"/>
              <a:gd name="T53" fmla="*/ 366 h 631"/>
              <a:gd name="T54" fmla="*/ 484 w 491"/>
              <a:gd name="T55" fmla="*/ 498 h 631"/>
              <a:gd name="T56" fmla="*/ 349 w 491"/>
              <a:gd name="T57" fmla="*/ 463 h 631"/>
              <a:gd name="T58" fmla="*/ 256 w 491"/>
              <a:gd name="T59" fmla="*/ 463 h 631"/>
              <a:gd name="T60" fmla="*/ 208 w 491"/>
              <a:gd name="T61" fmla="*/ 492 h 631"/>
              <a:gd name="T62" fmla="*/ 243 w 491"/>
              <a:gd name="T63" fmla="*/ 533 h 631"/>
              <a:gd name="T64" fmla="*/ 315 w 491"/>
              <a:gd name="T65" fmla="*/ 533 h 631"/>
              <a:gd name="T66" fmla="*/ 303 w 491"/>
              <a:gd name="T67" fmla="*/ 630 h 631"/>
              <a:gd name="T68" fmla="*/ 409 w 491"/>
              <a:gd name="T69" fmla="*/ 630 h 631"/>
              <a:gd name="T70" fmla="*/ 409 w 491"/>
              <a:gd name="T71" fmla="*/ 560 h 631"/>
              <a:gd name="T72" fmla="*/ 303 w 491"/>
              <a:gd name="T73" fmla="*/ 560 h 631"/>
              <a:gd name="T74" fmla="*/ 303 w 491"/>
              <a:gd name="T75" fmla="*/ 630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1" h="631">
                <a:moveTo>
                  <a:pt x="2" y="492"/>
                </a:moveTo>
                <a:lnTo>
                  <a:pt x="2" y="492"/>
                </a:lnTo>
                <a:cubicBezTo>
                  <a:pt x="2" y="494"/>
                  <a:pt x="2" y="496"/>
                  <a:pt x="2" y="498"/>
                </a:cubicBezTo>
                <a:cubicBezTo>
                  <a:pt x="2" y="570"/>
                  <a:pt x="51" y="628"/>
                  <a:pt x="121" y="631"/>
                </a:cubicBezTo>
                <a:lnTo>
                  <a:pt x="121" y="631"/>
                </a:lnTo>
                <a:lnTo>
                  <a:pt x="122" y="631"/>
                </a:lnTo>
                <a:cubicBezTo>
                  <a:pt x="124" y="631"/>
                  <a:pt x="125" y="631"/>
                  <a:pt x="127" y="631"/>
                </a:cubicBezTo>
                <a:cubicBezTo>
                  <a:pt x="128" y="631"/>
                  <a:pt x="130" y="631"/>
                  <a:pt x="131" y="631"/>
                </a:cubicBezTo>
                <a:lnTo>
                  <a:pt x="257" y="631"/>
                </a:lnTo>
                <a:cubicBezTo>
                  <a:pt x="249" y="621"/>
                  <a:pt x="244" y="609"/>
                  <a:pt x="244" y="595"/>
                </a:cubicBezTo>
                <a:cubicBezTo>
                  <a:pt x="244" y="580"/>
                  <a:pt x="250" y="567"/>
                  <a:pt x="259" y="556"/>
                </a:cubicBezTo>
                <a:lnTo>
                  <a:pt x="247" y="556"/>
                </a:lnTo>
                <a:lnTo>
                  <a:pt x="243" y="556"/>
                </a:lnTo>
                <a:cubicBezTo>
                  <a:pt x="211" y="556"/>
                  <a:pt x="184" y="530"/>
                  <a:pt x="184" y="498"/>
                </a:cubicBezTo>
                <a:cubicBezTo>
                  <a:pt x="184" y="496"/>
                  <a:pt x="184" y="494"/>
                  <a:pt x="185" y="492"/>
                </a:cubicBezTo>
                <a:cubicBezTo>
                  <a:pt x="186" y="478"/>
                  <a:pt x="192" y="466"/>
                  <a:pt x="202" y="457"/>
                </a:cubicBezTo>
                <a:cubicBezTo>
                  <a:pt x="197" y="455"/>
                  <a:pt x="192" y="453"/>
                  <a:pt x="188" y="450"/>
                </a:cubicBezTo>
                <a:cubicBezTo>
                  <a:pt x="172" y="439"/>
                  <a:pt x="162" y="421"/>
                  <a:pt x="162" y="401"/>
                </a:cubicBezTo>
                <a:cubicBezTo>
                  <a:pt x="162" y="391"/>
                  <a:pt x="165" y="381"/>
                  <a:pt x="170" y="373"/>
                </a:cubicBezTo>
                <a:cubicBezTo>
                  <a:pt x="170" y="372"/>
                  <a:pt x="170" y="372"/>
                  <a:pt x="170" y="372"/>
                </a:cubicBezTo>
                <a:cubicBezTo>
                  <a:pt x="178" y="358"/>
                  <a:pt x="192" y="348"/>
                  <a:pt x="207" y="345"/>
                </a:cubicBezTo>
                <a:cubicBezTo>
                  <a:pt x="209" y="344"/>
                  <a:pt x="211" y="344"/>
                  <a:pt x="213" y="344"/>
                </a:cubicBezTo>
                <a:cubicBezTo>
                  <a:pt x="212" y="343"/>
                  <a:pt x="211" y="342"/>
                  <a:pt x="211" y="342"/>
                </a:cubicBezTo>
                <a:cubicBezTo>
                  <a:pt x="203" y="332"/>
                  <a:pt x="198" y="319"/>
                  <a:pt x="198" y="305"/>
                </a:cubicBezTo>
                <a:cubicBezTo>
                  <a:pt x="198" y="288"/>
                  <a:pt x="205" y="272"/>
                  <a:pt x="217" y="262"/>
                </a:cubicBezTo>
                <a:cubicBezTo>
                  <a:pt x="227" y="252"/>
                  <a:pt x="241" y="246"/>
                  <a:pt x="256" y="246"/>
                </a:cubicBezTo>
                <a:lnTo>
                  <a:pt x="278" y="246"/>
                </a:lnTo>
                <a:cubicBezTo>
                  <a:pt x="306" y="185"/>
                  <a:pt x="316" y="120"/>
                  <a:pt x="307" y="83"/>
                </a:cubicBezTo>
                <a:cubicBezTo>
                  <a:pt x="286" y="0"/>
                  <a:pt x="217" y="20"/>
                  <a:pt x="212" y="67"/>
                </a:cubicBezTo>
                <a:cubicBezTo>
                  <a:pt x="195" y="209"/>
                  <a:pt x="7" y="231"/>
                  <a:pt x="2" y="273"/>
                </a:cubicBezTo>
                <a:cubicBezTo>
                  <a:pt x="2" y="273"/>
                  <a:pt x="0" y="289"/>
                  <a:pt x="2" y="309"/>
                </a:cubicBezTo>
                <a:lnTo>
                  <a:pt x="2" y="492"/>
                </a:lnTo>
                <a:close/>
                <a:moveTo>
                  <a:pt x="256" y="270"/>
                </a:moveTo>
                <a:cubicBezTo>
                  <a:pt x="237" y="270"/>
                  <a:pt x="221" y="286"/>
                  <a:pt x="221" y="305"/>
                </a:cubicBezTo>
                <a:cubicBezTo>
                  <a:pt x="221" y="312"/>
                  <a:pt x="223" y="319"/>
                  <a:pt x="227" y="324"/>
                </a:cubicBezTo>
                <a:cubicBezTo>
                  <a:pt x="233" y="334"/>
                  <a:pt x="244" y="340"/>
                  <a:pt x="256" y="340"/>
                </a:cubicBezTo>
                <a:lnTo>
                  <a:pt x="349" y="340"/>
                </a:lnTo>
                <a:lnTo>
                  <a:pt x="436" y="340"/>
                </a:lnTo>
                <a:cubicBezTo>
                  <a:pt x="455" y="340"/>
                  <a:pt x="471" y="324"/>
                  <a:pt x="471" y="305"/>
                </a:cubicBezTo>
                <a:cubicBezTo>
                  <a:pt x="471" y="286"/>
                  <a:pt x="455" y="270"/>
                  <a:pt x="436" y="270"/>
                </a:cubicBezTo>
                <a:lnTo>
                  <a:pt x="349" y="270"/>
                </a:lnTo>
                <a:lnTo>
                  <a:pt x="265" y="270"/>
                </a:lnTo>
                <a:lnTo>
                  <a:pt x="256" y="270"/>
                </a:lnTo>
                <a:close/>
                <a:moveTo>
                  <a:pt x="349" y="366"/>
                </a:moveTo>
                <a:lnTo>
                  <a:pt x="221" y="366"/>
                </a:lnTo>
                <a:cubicBezTo>
                  <a:pt x="209" y="366"/>
                  <a:pt x="198" y="372"/>
                  <a:pt x="192" y="382"/>
                </a:cubicBezTo>
                <a:cubicBezTo>
                  <a:pt x="188" y="387"/>
                  <a:pt x="186" y="394"/>
                  <a:pt x="186" y="401"/>
                </a:cubicBezTo>
                <a:cubicBezTo>
                  <a:pt x="186" y="421"/>
                  <a:pt x="201" y="436"/>
                  <a:pt x="221" y="436"/>
                </a:cubicBezTo>
                <a:lnTo>
                  <a:pt x="245" y="436"/>
                </a:lnTo>
                <a:lnTo>
                  <a:pt x="349" y="436"/>
                </a:lnTo>
                <a:lnTo>
                  <a:pt x="456" y="436"/>
                </a:lnTo>
                <a:cubicBezTo>
                  <a:pt x="475" y="436"/>
                  <a:pt x="491" y="421"/>
                  <a:pt x="491" y="401"/>
                </a:cubicBezTo>
                <a:cubicBezTo>
                  <a:pt x="491" y="382"/>
                  <a:pt x="475" y="366"/>
                  <a:pt x="456" y="366"/>
                </a:cubicBezTo>
                <a:lnTo>
                  <a:pt x="349" y="366"/>
                </a:lnTo>
                <a:close/>
                <a:moveTo>
                  <a:pt x="449" y="533"/>
                </a:moveTo>
                <a:cubicBezTo>
                  <a:pt x="469" y="533"/>
                  <a:pt x="484" y="517"/>
                  <a:pt x="484" y="498"/>
                </a:cubicBezTo>
                <a:cubicBezTo>
                  <a:pt x="484" y="479"/>
                  <a:pt x="469" y="463"/>
                  <a:pt x="449" y="463"/>
                </a:cubicBezTo>
                <a:lnTo>
                  <a:pt x="349" y="463"/>
                </a:lnTo>
                <a:lnTo>
                  <a:pt x="315" y="463"/>
                </a:lnTo>
                <a:lnTo>
                  <a:pt x="256" y="463"/>
                </a:lnTo>
                <a:lnTo>
                  <a:pt x="243" y="463"/>
                </a:lnTo>
                <a:cubicBezTo>
                  <a:pt x="225" y="463"/>
                  <a:pt x="211" y="476"/>
                  <a:pt x="208" y="492"/>
                </a:cubicBezTo>
                <a:cubicBezTo>
                  <a:pt x="208" y="494"/>
                  <a:pt x="208" y="496"/>
                  <a:pt x="208" y="498"/>
                </a:cubicBezTo>
                <a:cubicBezTo>
                  <a:pt x="208" y="517"/>
                  <a:pt x="223" y="533"/>
                  <a:pt x="243" y="533"/>
                </a:cubicBezTo>
                <a:lnTo>
                  <a:pt x="256" y="533"/>
                </a:lnTo>
                <a:lnTo>
                  <a:pt x="315" y="533"/>
                </a:lnTo>
                <a:lnTo>
                  <a:pt x="449" y="533"/>
                </a:lnTo>
                <a:close/>
                <a:moveTo>
                  <a:pt x="303" y="630"/>
                </a:moveTo>
                <a:lnTo>
                  <a:pt x="315" y="630"/>
                </a:lnTo>
                <a:lnTo>
                  <a:pt x="409" y="630"/>
                </a:lnTo>
                <a:cubicBezTo>
                  <a:pt x="429" y="630"/>
                  <a:pt x="444" y="614"/>
                  <a:pt x="444" y="595"/>
                </a:cubicBezTo>
                <a:cubicBezTo>
                  <a:pt x="444" y="575"/>
                  <a:pt x="429" y="560"/>
                  <a:pt x="409" y="560"/>
                </a:cubicBezTo>
                <a:lnTo>
                  <a:pt x="315" y="560"/>
                </a:lnTo>
                <a:lnTo>
                  <a:pt x="303" y="560"/>
                </a:lnTo>
                <a:cubicBezTo>
                  <a:pt x="283" y="560"/>
                  <a:pt x="268" y="575"/>
                  <a:pt x="268" y="595"/>
                </a:cubicBezTo>
                <a:cubicBezTo>
                  <a:pt x="268" y="614"/>
                  <a:pt x="283" y="630"/>
                  <a:pt x="303" y="63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9"/>
          <p:cNvSpPr>
            <a:spLocks noEditPoints="1"/>
          </p:cNvSpPr>
          <p:nvPr/>
        </p:nvSpPr>
        <p:spPr bwMode="auto">
          <a:xfrm>
            <a:off x="3076041" y="4649011"/>
            <a:ext cx="606682" cy="672627"/>
          </a:xfrm>
          <a:custGeom>
            <a:avLst/>
            <a:gdLst>
              <a:gd name="T0" fmla="*/ 78 w 556"/>
              <a:gd name="T1" fmla="*/ 286 h 614"/>
              <a:gd name="T2" fmla="*/ 94 w 556"/>
              <a:gd name="T3" fmla="*/ 292 h 614"/>
              <a:gd name="T4" fmla="*/ 113 w 556"/>
              <a:gd name="T5" fmla="*/ 299 h 614"/>
              <a:gd name="T6" fmla="*/ 132 w 556"/>
              <a:gd name="T7" fmla="*/ 303 h 614"/>
              <a:gd name="T8" fmla="*/ 158 w 556"/>
              <a:gd name="T9" fmla="*/ 308 h 614"/>
              <a:gd name="T10" fmla="*/ 182 w 556"/>
              <a:gd name="T11" fmla="*/ 311 h 614"/>
              <a:gd name="T12" fmla="*/ 215 w 556"/>
              <a:gd name="T13" fmla="*/ 312 h 614"/>
              <a:gd name="T14" fmla="*/ 248 w 556"/>
              <a:gd name="T15" fmla="*/ 311 h 614"/>
              <a:gd name="T16" fmla="*/ 272 w 556"/>
              <a:gd name="T17" fmla="*/ 308 h 614"/>
              <a:gd name="T18" fmla="*/ 298 w 556"/>
              <a:gd name="T19" fmla="*/ 303 h 614"/>
              <a:gd name="T20" fmla="*/ 317 w 556"/>
              <a:gd name="T21" fmla="*/ 299 h 614"/>
              <a:gd name="T22" fmla="*/ 336 w 556"/>
              <a:gd name="T23" fmla="*/ 292 h 614"/>
              <a:gd name="T24" fmla="*/ 352 w 556"/>
              <a:gd name="T25" fmla="*/ 286 h 614"/>
              <a:gd name="T26" fmla="*/ 389 w 556"/>
              <a:gd name="T27" fmla="*/ 253 h 614"/>
              <a:gd name="T28" fmla="*/ 41 w 556"/>
              <a:gd name="T29" fmla="*/ 253 h 614"/>
              <a:gd name="T30" fmla="*/ 462 w 556"/>
              <a:gd name="T31" fmla="*/ 302 h 614"/>
              <a:gd name="T32" fmla="*/ 430 w 556"/>
              <a:gd name="T33" fmla="*/ 307 h 614"/>
              <a:gd name="T34" fmla="*/ 426 w 556"/>
              <a:gd name="T35" fmla="*/ 272 h 614"/>
              <a:gd name="T36" fmla="*/ 4 w 556"/>
              <a:gd name="T37" fmla="*/ 272 h 614"/>
              <a:gd name="T38" fmla="*/ 0 w 556"/>
              <a:gd name="T39" fmla="*/ 526 h 614"/>
              <a:gd name="T40" fmla="*/ 342 w 556"/>
              <a:gd name="T41" fmla="*/ 614 h 614"/>
              <a:gd name="T42" fmla="*/ 430 w 556"/>
              <a:gd name="T43" fmla="*/ 485 h 614"/>
              <a:gd name="T44" fmla="*/ 556 w 556"/>
              <a:gd name="T45" fmla="*/ 396 h 614"/>
              <a:gd name="T46" fmla="*/ 462 w 556"/>
              <a:gd name="T47" fmla="*/ 448 h 614"/>
              <a:gd name="T48" fmla="*/ 430 w 556"/>
              <a:gd name="T49" fmla="*/ 437 h 614"/>
              <a:gd name="T50" fmla="*/ 462 w 556"/>
              <a:gd name="T51" fmla="*/ 345 h 614"/>
              <a:gd name="T52" fmla="*/ 462 w 556"/>
              <a:gd name="T53" fmla="*/ 448 h 614"/>
              <a:gd name="T54" fmla="*/ 139 w 556"/>
              <a:gd name="T55" fmla="*/ 143 h 614"/>
              <a:gd name="T56" fmla="*/ 162 w 556"/>
              <a:gd name="T57" fmla="*/ 53 h 614"/>
              <a:gd name="T58" fmla="*/ 116 w 556"/>
              <a:gd name="T59" fmla="*/ 53 h 614"/>
              <a:gd name="T60" fmla="*/ 139 w 556"/>
              <a:gd name="T61" fmla="*/ 143 h 614"/>
              <a:gd name="T62" fmla="*/ 211 w 556"/>
              <a:gd name="T63" fmla="*/ 114 h 614"/>
              <a:gd name="T64" fmla="*/ 234 w 556"/>
              <a:gd name="T65" fmla="*/ 23 h 614"/>
              <a:gd name="T66" fmla="*/ 188 w 556"/>
              <a:gd name="T67" fmla="*/ 23 h 614"/>
              <a:gd name="T68" fmla="*/ 211 w 556"/>
              <a:gd name="T69" fmla="*/ 114 h 614"/>
              <a:gd name="T70" fmla="*/ 283 w 556"/>
              <a:gd name="T71" fmla="*/ 172 h 614"/>
              <a:gd name="T72" fmla="*/ 305 w 556"/>
              <a:gd name="T73" fmla="*/ 82 h 614"/>
              <a:gd name="T74" fmla="*/ 260 w 556"/>
              <a:gd name="T75" fmla="*/ 82 h 614"/>
              <a:gd name="T76" fmla="*/ 283 w 556"/>
              <a:gd name="T77" fmla="*/ 17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6" h="614">
                <a:moveTo>
                  <a:pt x="55" y="272"/>
                </a:moveTo>
                <a:cubicBezTo>
                  <a:pt x="61" y="276"/>
                  <a:pt x="69" y="281"/>
                  <a:pt x="78" y="286"/>
                </a:cubicBezTo>
                <a:cubicBezTo>
                  <a:pt x="79" y="286"/>
                  <a:pt x="79" y="286"/>
                  <a:pt x="80" y="286"/>
                </a:cubicBezTo>
                <a:cubicBezTo>
                  <a:pt x="84" y="288"/>
                  <a:pt x="89" y="290"/>
                  <a:pt x="94" y="292"/>
                </a:cubicBezTo>
                <a:cubicBezTo>
                  <a:pt x="94" y="292"/>
                  <a:pt x="95" y="293"/>
                  <a:pt x="95" y="293"/>
                </a:cubicBezTo>
                <a:cubicBezTo>
                  <a:pt x="101" y="295"/>
                  <a:pt x="107" y="297"/>
                  <a:pt x="113" y="299"/>
                </a:cubicBezTo>
                <a:cubicBezTo>
                  <a:pt x="114" y="299"/>
                  <a:pt x="115" y="299"/>
                  <a:pt x="116" y="299"/>
                </a:cubicBezTo>
                <a:cubicBezTo>
                  <a:pt x="121" y="301"/>
                  <a:pt x="126" y="302"/>
                  <a:pt x="132" y="303"/>
                </a:cubicBezTo>
                <a:cubicBezTo>
                  <a:pt x="134" y="304"/>
                  <a:pt x="135" y="304"/>
                  <a:pt x="137" y="304"/>
                </a:cubicBezTo>
                <a:cubicBezTo>
                  <a:pt x="144" y="306"/>
                  <a:pt x="151" y="307"/>
                  <a:pt x="158" y="308"/>
                </a:cubicBezTo>
                <a:cubicBezTo>
                  <a:pt x="159" y="308"/>
                  <a:pt x="161" y="309"/>
                  <a:pt x="162" y="309"/>
                </a:cubicBezTo>
                <a:cubicBezTo>
                  <a:pt x="168" y="310"/>
                  <a:pt x="175" y="310"/>
                  <a:pt x="182" y="311"/>
                </a:cubicBezTo>
                <a:cubicBezTo>
                  <a:pt x="184" y="311"/>
                  <a:pt x="187" y="311"/>
                  <a:pt x="189" y="311"/>
                </a:cubicBezTo>
                <a:cubicBezTo>
                  <a:pt x="197" y="312"/>
                  <a:pt x="206" y="312"/>
                  <a:pt x="215" y="312"/>
                </a:cubicBezTo>
                <a:cubicBezTo>
                  <a:pt x="224" y="312"/>
                  <a:pt x="233" y="312"/>
                  <a:pt x="241" y="311"/>
                </a:cubicBezTo>
                <a:cubicBezTo>
                  <a:pt x="243" y="311"/>
                  <a:pt x="246" y="311"/>
                  <a:pt x="248" y="311"/>
                </a:cubicBezTo>
                <a:cubicBezTo>
                  <a:pt x="255" y="310"/>
                  <a:pt x="262" y="310"/>
                  <a:pt x="268" y="309"/>
                </a:cubicBezTo>
                <a:cubicBezTo>
                  <a:pt x="269" y="309"/>
                  <a:pt x="271" y="308"/>
                  <a:pt x="272" y="308"/>
                </a:cubicBezTo>
                <a:cubicBezTo>
                  <a:pt x="279" y="307"/>
                  <a:pt x="286" y="306"/>
                  <a:pt x="293" y="304"/>
                </a:cubicBezTo>
                <a:cubicBezTo>
                  <a:pt x="295" y="304"/>
                  <a:pt x="296" y="304"/>
                  <a:pt x="298" y="303"/>
                </a:cubicBezTo>
                <a:cubicBezTo>
                  <a:pt x="304" y="302"/>
                  <a:pt x="309" y="301"/>
                  <a:pt x="314" y="299"/>
                </a:cubicBezTo>
                <a:cubicBezTo>
                  <a:pt x="315" y="299"/>
                  <a:pt x="316" y="299"/>
                  <a:pt x="317" y="299"/>
                </a:cubicBezTo>
                <a:cubicBezTo>
                  <a:pt x="323" y="297"/>
                  <a:pt x="329" y="295"/>
                  <a:pt x="335" y="293"/>
                </a:cubicBezTo>
                <a:cubicBezTo>
                  <a:pt x="335" y="293"/>
                  <a:pt x="336" y="292"/>
                  <a:pt x="336" y="292"/>
                </a:cubicBezTo>
                <a:cubicBezTo>
                  <a:pt x="341" y="290"/>
                  <a:pt x="346" y="288"/>
                  <a:pt x="350" y="286"/>
                </a:cubicBezTo>
                <a:cubicBezTo>
                  <a:pt x="351" y="286"/>
                  <a:pt x="351" y="286"/>
                  <a:pt x="352" y="286"/>
                </a:cubicBezTo>
                <a:cubicBezTo>
                  <a:pt x="361" y="281"/>
                  <a:pt x="369" y="276"/>
                  <a:pt x="375" y="272"/>
                </a:cubicBezTo>
                <a:cubicBezTo>
                  <a:pt x="384" y="264"/>
                  <a:pt x="389" y="258"/>
                  <a:pt x="389" y="253"/>
                </a:cubicBezTo>
                <a:cubicBezTo>
                  <a:pt x="389" y="236"/>
                  <a:pt x="328" y="194"/>
                  <a:pt x="215" y="194"/>
                </a:cubicBezTo>
                <a:cubicBezTo>
                  <a:pt x="102" y="194"/>
                  <a:pt x="41" y="236"/>
                  <a:pt x="41" y="253"/>
                </a:cubicBezTo>
                <a:cubicBezTo>
                  <a:pt x="41" y="258"/>
                  <a:pt x="46" y="264"/>
                  <a:pt x="55" y="272"/>
                </a:cubicBezTo>
                <a:close/>
                <a:moveTo>
                  <a:pt x="462" y="302"/>
                </a:moveTo>
                <a:lnTo>
                  <a:pt x="462" y="302"/>
                </a:lnTo>
                <a:cubicBezTo>
                  <a:pt x="451" y="302"/>
                  <a:pt x="440" y="304"/>
                  <a:pt x="430" y="307"/>
                </a:cubicBezTo>
                <a:lnTo>
                  <a:pt x="430" y="272"/>
                </a:lnTo>
                <a:lnTo>
                  <a:pt x="426" y="272"/>
                </a:lnTo>
                <a:cubicBezTo>
                  <a:pt x="407" y="318"/>
                  <a:pt x="320" y="353"/>
                  <a:pt x="215" y="353"/>
                </a:cubicBezTo>
                <a:cubicBezTo>
                  <a:pt x="110" y="353"/>
                  <a:pt x="23" y="318"/>
                  <a:pt x="4" y="272"/>
                </a:cubicBezTo>
                <a:lnTo>
                  <a:pt x="0" y="272"/>
                </a:lnTo>
                <a:lnTo>
                  <a:pt x="0" y="526"/>
                </a:lnTo>
                <a:cubicBezTo>
                  <a:pt x="0" y="575"/>
                  <a:pt x="39" y="614"/>
                  <a:pt x="88" y="614"/>
                </a:cubicBezTo>
                <a:lnTo>
                  <a:pt x="342" y="614"/>
                </a:lnTo>
                <a:cubicBezTo>
                  <a:pt x="391" y="614"/>
                  <a:pt x="430" y="575"/>
                  <a:pt x="430" y="526"/>
                </a:cubicBezTo>
                <a:lnTo>
                  <a:pt x="430" y="485"/>
                </a:lnTo>
                <a:cubicBezTo>
                  <a:pt x="440" y="489"/>
                  <a:pt x="451" y="491"/>
                  <a:pt x="462" y="491"/>
                </a:cubicBezTo>
                <a:cubicBezTo>
                  <a:pt x="514" y="491"/>
                  <a:pt x="556" y="449"/>
                  <a:pt x="556" y="396"/>
                </a:cubicBezTo>
                <a:cubicBezTo>
                  <a:pt x="556" y="344"/>
                  <a:pt x="514" y="302"/>
                  <a:pt x="462" y="302"/>
                </a:cubicBezTo>
                <a:close/>
                <a:moveTo>
                  <a:pt x="462" y="448"/>
                </a:moveTo>
                <a:lnTo>
                  <a:pt x="462" y="448"/>
                </a:lnTo>
                <a:cubicBezTo>
                  <a:pt x="450" y="448"/>
                  <a:pt x="439" y="444"/>
                  <a:pt x="430" y="437"/>
                </a:cubicBezTo>
                <a:lnTo>
                  <a:pt x="430" y="356"/>
                </a:lnTo>
                <a:cubicBezTo>
                  <a:pt x="439" y="349"/>
                  <a:pt x="450" y="345"/>
                  <a:pt x="462" y="345"/>
                </a:cubicBezTo>
                <a:cubicBezTo>
                  <a:pt x="490" y="345"/>
                  <a:pt x="513" y="368"/>
                  <a:pt x="513" y="396"/>
                </a:cubicBezTo>
                <a:cubicBezTo>
                  <a:pt x="513" y="425"/>
                  <a:pt x="490" y="448"/>
                  <a:pt x="462" y="448"/>
                </a:cubicBezTo>
                <a:close/>
                <a:moveTo>
                  <a:pt x="139" y="143"/>
                </a:moveTo>
                <a:lnTo>
                  <a:pt x="139" y="143"/>
                </a:lnTo>
                <a:cubicBezTo>
                  <a:pt x="152" y="143"/>
                  <a:pt x="162" y="133"/>
                  <a:pt x="162" y="120"/>
                </a:cubicBezTo>
                <a:lnTo>
                  <a:pt x="162" y="53"/>
                </a:lnTo>
                <a:cubicBezTo>
                  <a:pt x="162" y="40"/>
                  <a:pt x="152" y="30"/>
                  <a:pt x="139" y="30"/>
                </a:cubicBezTo>
                <a:cubicBezTo>
                  <a:pt x="126" y="30"/>
                  <a:pt x="116" y="40"/>
                  <a:pt x="116" y="53"/>
                </a:cubicBezTo>
                <a:lnTo>
                  <a:pt x="116" y="120"/>
                </a:lnTo>
                <a:cubicBezTo>
                  <a:pt x="116" y="133"/>
                  <a:pt x="126" y="143"/>
                  <a:pt x="139" y="143"/>
                </a:cubicBezTo>
                <a:close/>
                <a:moveTo>
                  <a:pt x="211" y="114"/>
                </a:moveTo>
                <a:lnTo>
                  <a:pt x="211" y="114"/>
                </a:lnTo>
                <a:cubicBezTo>
                  <a:pt x="223" y="114"/>
                  <a:pt x="234" y="104"/>
                  <a:pt x="234" y="91"/>
                </a:cubicBezTo>
                <a:lnTo>
                  <a:pt x="234" y="23"/>
                </a:lnTo>
                <a:cubicBezTo>
                  <a:pt x="234" y="11"/>
                  <a:pt x="223" y="0"/>
                  <a:pt x="211" y="0"/>
                </a:cubicBezTo>
                <a:cubicBezTo>
                  <a:pt x="198" y="0"/>
                  <a:pt x="188" y="11"/>
                  <a:pt x="188" y="23"/>
                </a:cubicBezTo>
                <a:lnTo>
                  <a:pt x="188" y="91"/>
                </a:lnTo>
                <a:cubicBezTo>
                  <a:pt x="188" y="104"/>
                  <a:pt x="198" y="114"/>
                  <a:pt x="211" y="114"/>
                </a:cubicBezTo>
                <a:close/>
                <a:moveTo>
                  <a:pt x="283" y="172"/>
                </a:moveTo>
                <a:lnTo>
                  <a:pt x="283" y="172"/>
                </a:lnTo>
                <a:cubicBezTo>
                  <a:pt x="295" y="172"/>
                  <a:pt x="305" y="162"/>
                  <a:pt x="305" y="150"/>
                </a:cubicBezTo>
                <a:lnTo>
                  <a:pt x="305" y="82"/>
                </a:lnTo>
                <a:cubicBezTo>
                  <a:pt x="305" y="69"/>
                  <a:pt x="295" y="59"/>
                  <a:pt x="283" y="59"/>
                </a:cubicBezTo>
                <a:cubicBezTo>
                  <a:pt x="270" y="59"/>
                  <a:pt x="260" y="69"/>
                  <a:pt x="260" y="82"/>
                </a:cubicBezTo>
                <a:lnTo>
                  <a:pt x="260" y="150"/>
                </a:lnTo>
                <a:cubicBezTo>
                  <a:pt x="260" y="162"/>
                  <a:pt x="270" y="172"/>
                  <a:pt x="283" y="17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0"/>
          <p:cNvSpPr/>
          <p:nvPr/>
        </p:nvSpPr>
        <p:spPr bwMode="auto">
          <a:xfrm>
            <a:off x="5732239" y="2619613"/>
            <a:ext cx="704279" cy="648887"/>
          </a:xfrm>
          <a:custGeom>
            <a:avLst/>
            <a:gdLst>
              <a:gd name="T0" fmla="*/ 646 w 646"/>
              <a:gd name="T1" fmla="*/ 149 h 595"/>
              <a:gd name="T2" fmla="*/ 601 w 646"/>
              <a:gd name="T3" fmla="*/ 98 h 595"/>
              <a:gd name="T4" fmla="*/ 282 w 646"/>
              <a:gd name="T5" fmla="*/ 54 h 595"/>
              <a:gd name="T6" fmla="*/ 282 w 646"/>
              <a:gd name="T7" fmla="*/ 42 h 595"/>
              <a:gd name="T8" fmla="*/ 259 w 646"/>
              <a:gd name="T9" fmla="*/ 11 h 595"/>
              <a:gd name="T10" fmla="*/ 173 w 646"/>
              <a:gd name="T11" fmla="*/ 0 h 595"/>
              <a:gd name="T12" fmla="*/ 150 w 646"/>
              <a:gd name="T13" fmla="*/ 12 h 595"/>
              <a:gd name="T14" fmla="*/ 204 w 646"/>
              <a:gd name="T15" fmla="*/ 18 h 595"/>
              <a:gd name="T16" fmla="*/ 240 w 646"/>
              <a:gd name="T17" fmla="*/ 47 h 595"/>
              <a:gd name="T18" fmla="*/ 248 w 646"/>
              <a:gd name="T19" fmla="*/ 74 h 595"/>
              <a:gd name="T20" fmla="*/ 569 w 646"/>
              <a:gd name="T21" fmla="*/ 115 h 595"/>
              <a:gd name="T22" fmla="*/ 617 w 646"/>
              <a:gd name="T23" fmla="*/ 164 h 595"/>
              <a:gd name="T24" fmla="*/ 609 w 646"/>
              <a:gd name="T25" fmla="*/ 530 h 595"/>
              <a:gd name="T26" fmla="*/ 575 w 646"/>
              <a:gd name="T27" fmla="*/ 206 h 595"/>
              <a:gd name="T28" fmla="*/ 534 w 646"/>
              <a:gd name="T29" fmla="*/ 159 h 595"/>
              <a:gd name="T30" fmla="*/ 226 w 646"/>
              <a:gd name="T31" fmla="*/ 118 h 595"/>
              <a:gd name="T32" fmla="*/ 184 w 646"/>
              <a:gd name="T33" fmla="*/ 59 h 595"/>
              <a:gd name="T34" fmla="*/ 76 w 646"/>
              <a:gd name="T35" fmla="*/ 45 h 595"/>
              <a:gd name="T36" fmla="*/ 68 w 646"/>
              <a:gd name="T37" fmla="*/ 105 h 595"/>
              <a:gd name="T38" fmla="*/ 0 w 646"/>
              <a:gd name="T39" fmla="*/ 99 h 595"/>
              <a:gd name="T40" fmla="*/ 60 w 646"/>
              <a:gd name="T41" fmla="*/ 508 h 595"/>
              <a:gd name="T42" fmla="*/ 622 w 646"/>
              <a:gd name="T43" fmla="*/ 595 h 595"/>
              <a:gd name="T44" fmla="*/ 646 w 646"/>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6" h="595">
                <a:moveTo>
                  <a:pt x="646" y="149"/>
                </a:moveTo>
                <a:cubicBezTo>
                  <a:pt x="646" y="149"/>
                  <a:pt x="643" y="106"/>
                  <a:pt x="601" y="98"/>
                </a:cubicBezTo>
                <a:cubicBezTo>
                  <a:pt x="571" y="92"/>
                  <a:pt x="282" y="54"/>
                  <a:pt x="282" y="54"/>
                </a:cubicBezTo>
                <a:lnTo>
                  <a:pt x="282" y="42"/>
                </a:lnTo>
                <a:cubicBezTo>
                  <a:pt x="282" y="42"/>
                  <a:pt x="283" y="17"/>
                  <a:pt x="259" y="11"/>
                </a:cubicBezTo>
                <a:cubicBezTo>
                  <a:pt x="234" y="6"/>
                  <a:pt x="173" y="0"/>
                  <a:pt x="173" y="0"/>
                </a:cubicBezTo>
                <a:lnTo>
                  <a:pt x="150" y="12"/>
                </a:lnTo>
                <a:lnTo>
                  <a:pt x="204" y="18"/>
                </a:lnTo>
                <a:cubicBezTo>
                  <a:pt x="204" y="18"/>
                  <a:pt x="232" y="20"/>
                  <a:pt x="240" y="47"/>
                </a:cubicBezTo>
                <a:cubicBezTo>
                  <a:pt x="248" y="74"/>
                  <a:pt x="248" y="74"/>
                  <a:pt x="248" y="74"/>
                </a:cubicBezTo>
                <a:lnTo>
                  <a:pt x="569" y="115"/>
                </a:lnTo>
                <a:cubicBezTo>
                  <a:pt x="569" y="115"/>
                  <a:pt x="608" y="115"/>
                  <a:pt x="617" y="164"/>
                </a:cubicBezTo>
                <a:cubicBezTo>
                  <a:pt x="621" y="189"/>
                  <a:pt x="605" y="432"/>
                  <a:pt x="609" y="530"/>
                </a:cubicBezTo>
                <a:lnTo>
                  <a:pt x="575" y="206"/>
                </a:lnTo>
                <a:cubicBezTo>
                  <a:pt x="575" y="206"/>
                  <a:pt x="574" y="164"/>
                  <a:pt x="534" y="159"/>
                </a:cubicBezTo>
                <a:cubicBezTo>
                  <a:pt x="493" y="154"/>
                  <a:pt x="226" y="118"/>
                  <a:pt x="226" y="118"/>
                </a:cubicBezTo>
                <a:cubicBezTo>
                  <a:pt x="226" y="118"/>
                  <a:pt x="217" y="62"/>
                  <a:pt x="184" y="59"/>
                </a:cubicBezTo>
                <a:cubicBezTo>
                  <a:pt x="151" y="56"/>
                  <a:pt x="76" y="45"/>
                  <a:pt x="76" y="45"/>
                </a:cubicBezTo>
                <a:cubicBezTo>
                  <a:pt x="76" y="45"/>
                  <a:pt x="49" y="42"/>
                  <a:pt x="68" y="105"/>
                </a:cubicBezTo>
                <a:lnTo>
                  <a:pt x="0" y="99"/>
                </a:lnTo>
                <a:lnTo>
                  <a:pt x="60" y="508"/>
                </a:lnTo>
                <a:lnTo>
                  <a:pt x="622" y="595"/>
                </a:lnTo>
                <a:lnTo>
                  <a:pt x="646" y="14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1"/>
          <p:cNvSpPr>
            <a:spLocks noEditPoints="1"/>
          </p:cNvSpPr>
          <p:nvPr/>
        </p:nvSpPr>
        <p:spPr bwMode="auto">
          <a:xfrm>
            <a:off x="7147969" y="5709491"/>
            <a:ext cx="683177" cy="656800"/>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5 h 600"/>
              <a:gd name="T10" fmla="*/ 424 w 628"/>
              <a:gd name="T11" fmla="*/ 315 h 600"/>
              <a:gd name="T12" fmla="*/ 441 w 628"/>
              <a:gd name="T13" fmla="*/ 330 h 600"/>
              <a:gd name="T14" fmla="*/ 453 w 628"/>
              <a:gd name="T15" fmla="*/ 335 h 600"/>
              <a:gd name="T16" fmla="*/ 478 w 628"/>
              <a:gd name="T17" fmla="*/ 200 h 600"/>
              <a:gd name="T18" fmla="*/ 449 w 628"/>
              <a:gd name="T19" fmla="*/ 207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49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0 w 628"/>
              <a:gd name="T75" fmla="*/ 340 h 600"/>
              <a:gd name="T76" fmla="*/ 186 w 628"/>
              <a:gd name="T77" fmla="*/ 330 h 600"/>
              <a:gd name="T78" fmla="*/ 196 w 628"/>
              <a:gd name="T79" fmla="*/ 323 h 600"/>
              <a:gd name="T80" fmla="*/ 216 w 628"/>
              <a:gd name="T81" fmla="*/ 295 h 600"/>
              <a:gd name="T82" fmla="*/ 219 w 628"/>
              <a:gd name="T83" fmla="*/ 282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0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7"/>
                  <a:pt x="421" y="229"/>
                  <a:pt x="419" y="231"/>
                </a:cubicBezTo>
                <a:cubicBezTo>
                  <a:pt x="419" y="231"/>
                  <a:pt x="419" y="232"/>
                  <a:pt x="419" y="232"/>
                </a:cubicBezTo>
                <a:cubicBezTo>
                  <a:pt x="418" y="234"/>
                  <a:pt x="416" y="237"/>
                  <a:pt x="415" y="239"/>
                </a:cubicBezTo>
                <a:cubicBezTo>
                  <a:pt x="415" y="240"/>
                  <a:pt x="414" y="240"/>
                  <a:pt x="414" y="241"/>
                </a:cubicBezTo>
                <a:cubicBezTo>
                  <a:pt x="413" y="244"/>
                  <a:pt x="412" y="247"/>
                  <a:pt x="411" y="249"/>
                </a:cubicBezTo>
                <a:cubicBezTo>
                  <a:pt x="411" y="250"/>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5"/>
                  <a:pt x="412" y="295"/>
                </a:cubicBezTo>
                <a:cubicBezTo>
                  <a:pt x="414" y="298"/>
                  <a:pt x="415" y="301"/>
                  <a:pt x="417" y="305"/>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2"/>
                  <a:pt x="516" y="200"/>
                  <a:pt x="478" y="200"/>
                </a:cubicBezTo>
                <a:cubicBezTo>
                  <a:pt x="468" y="200"/>
                  <a:pt x="458" y="202"/>
                  <a:pt x="450" y="206"/>
                </a:cubicBezTo>
                <a:cubicBezTo>
                  <a:pt x="450" y="206"/>
                  <a:pt x="450" y="206"/>
                  <a:pt x="450" y="206"/>
                </a:cubicBezTo>
                <a:cubicBezTo>
                  <a:pt x="449" y="206"/>
                  <a:pt x="449" y="206"/>
                  <a:pt x="449" y="207"/>
                </a:cubicBezTo>
                <a:cubicBezTo>
                  <a:pt x="446" y="208"/>
                  <a:pt x="444" y="209"/>
                  <a:pt x="442" y="210"/>
                </a:cubicBezTo>
                <a:cubicBezTo>
                  <a:pt x="441" y="211"/>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49" y="232"/>
                  <a:pt x="249" y="270"/>
                </a:cubicBezTo>
                <a:cubicBezTo>
                  <a:pt x="249" y="278"/>
                  <a:pt x="249" y="286"/>
                  <a:pt x="247" y="293"/>
                </a:cubicBezTo>
                <a:lnTo>
                  <a:pt x="247" y="335"/>
                </a:lnTo>
                <a:cubicBezTo>
                  <a:pt x="276" y="347"/>
                  <a:pt x="299" y="369"/>
                  <a:pt x="314" y="396"/>
                </a:cubicBezTo>
                <a:cubicBezTo>
                  <a:pt x="328" y="369"/>
                  <a:pt x="351"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8"/>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3"/>
                  <a:pt x="361" y="383"/>
                </a:cubicBezTo>
                <a:cubicBezTo>
                  <a:pt x="358" y="385"/>
                  <a:pt x="356" y="388"/>
                  <a:pt x="353" y="390"/>
                </a:cubicBezTo>
                <a:cubicBezTo>
                  <a:pt x="353" y="391"/>
                  <a:pt x="353" y="391"/>
                  <a:pt x="353" y="391"/>
                </a:cubicBezTo>
                <a:cubicBezTo>
                  <a:pt x="337" y="410"/>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0" y="340"/>
                </a:moveTo>
                <a:lnTo>
                  <a:pt x="150"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5"/>
                </a:cubicBezTo>
                <a:cubicBezTo>
                  <a:pt x="213" y="302"/>
                  <a:pt x="214" y="298"/>
                  <a:pt x="216" y="295"/>
                </a:cubicBezTo>
                <a:cubicBezTo>
                  <a:pt x="216" y="295"/>
                  <a:pt x="216" y="294"/>
                  <a:pt x="216" y="293"/>
                </a:cubicBezTo>
                <a:cubicBezTo>
                  <a:pt x="217" y="290"/>
                  <a:pt x="218" y="287"/>
                  <a:pt x="219" y="283"/>
                </a:cubicBezTo>
                <a:cubicBezTo>
                  <a:pt x="219" y="283"/>
                  <a:pt x="219" y="282"/>
                  <a:pt x="219" y="282"/>
                </a:cubicBezTo>
                <a:cubicBezTo>
                  <a:pt x="220" y="278"/>
                  <a:pt x="220" y="274"/>
                  <a:pt x="220" y="270"/>
                </a:cubicBezTo>
                <a:cubicBezTo>
                  <a:pt x="220" y="267"/>
                  <a:pt x="220" y="264"/>
                  <a:pt x="220" y="261"/>
                </a:cubicBezTo>
                <a:cubicBezTo>
                  <a:pt x="219" y="260"/>
                  <a:pt x="219" y="259"/>
                  <a:pt x="219" y="258"/>
                </a:cubicBezTo>
                <a:cubicBezTo>
                  <a:pt x="219" y="255"/>
                  <a:pt x="218" y="253"/>
                  <a:pt x="217" y="250"/>
                </a:cubicBezTo>
                <a:cubicBezTo>
                  <a:pt x="217" y="250"/>
                  <a:pt x="217" y="250"/>
                  <a:pt x="217" y="249"/>
                </a:cubicBezTo>
                <a:cubicBezTo>
                  <a:pt x="216" y="247"/>
                  <a:pt x="215" y="244"/>
                  <a:pt x="214" y="241"/>
                </a:cubicBezTo>
                <a:cubicBezTo>
                  <a:pt x="214" y="240"/>
                  <a:pt x="213" y="240"/>
                  <a:pt x="213" y="239"/>
                </a:cubicBezTo>
                <a:cubicBezTo>
                  <a:pt x="212" y="237"/>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7"/>
                </a:cubicBezTo>
                <a:cubicBezTo>
                  <a:pt x="193" y="215"/>
                  <a:pt x="190" y="213"/>
                  <a:pt x="188" y="211"/>
                </a:cubicBezTo>
                <a:cubicBezTo>
                  <a:pt x="187" y="211"/>
                  <a:pt x="187" y="211"/>
                  <a:pt x="186" y="210"/>
                </a:cubicBezTo>
                <a:cubicBezTo>
                  <a:pt x="184" y="209"/>
                  <a:pt x="181" y="208"/>
                  <a:pt x="179" y="206"/>
                </a:cubicBezTo>
                <a:cubicBezTo>
                  <a:pt x="179" y="206"/>
                  <a:pt x="178" y="206"/>
                  <a:pt x="178" y="206"/>
                </a:cubicBezTo>
                <a:cubicBezTo>
                  <a:pt x="170" y="202"/>
                  <a:pt x="160" y="200"/>
                  <a:pt x="150" y="200"/>
                </a:cubicBezTo>
                <a:cubicBezTo>
                  <a:pt x="112" y="200"/>
                  <a:pt x="81" y="232"/>
                  <a:pt x="81" y="270"/>
                </a:cubicBezTo>
                <a:cubicBezTo>
                  <a:pt x="81" y="309"/>
                  <a:pt x="112" y="340"/>
                  <a:pt x="150" y="34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2"/>
          <p:cNvSpPr>
            <a:spLocks noEditPoints="1"/>
          </p:cNvSpPr>
          <p:nvPr/>
        </p:nvSpPr>
        <p:spPr bwMode="auto">
          <a:xfrm>
            <a:off x="8736353" y="4725507"/>
            <a:ext cx="648887" cy="635699"/>
          </a:xfrm>
          <a:custGeom>
            <a:avLst/>
            <a:gdLst>
              <a:gd name="T0" fmla="*/ 25 w 596"/>
              <a:gd name="T1" fmla="*/ 345 h 583"/>
              <a:gd name="T2" fmla="*/ 25 w 596"/>
              <a:gd name="T3" fmla="*/ 62 h 583"/>
              <a:gd name="T4" fmla="*/ 61 w 596"/>
              <a:gd name="T5" fmla="*/ 26 h 583"/>
              <a:gd name="T6" fmla="*/ 534 w 596"/>
              <a:gd name="T7" fmla="*/ 26 h 583"/>
              <a:gd name="T8" fmla="*/ 570 w 596"/>
              <a:gd name="T9" fmla="*/ 62 h 583"/>
              <a:gd name="T10" fmla="*/ 570 w 596"/>
              <a:gd name="T11" fmla="*/ 345 h 583"/>
              <a:gd name="T12" fmla="*/ 534 w 596"/>
              <a:gd name="T13" fmla="*/ 381 h 583"/>
              <a:gd name="T14" fmla="*/ 61 w 596"/>
              <a:gd name="T15" fmla="*/ 381 h 583"/>
              <a:gd name="T16" fmla="*/ 25 w 596"/>
              <a:gd name="T17" fmla="*/ 345 h 583"/>
              <a:gd name="T18" fmla="*/ 534 w 596"/>
              <a:gd name="T19" fmla="*/ 406 h 583"/>
              <a:gd name="T20" fmla="*/ 596 w 596"/>
              <a:gd name="T21" fmla="*/ 345 h 583"/>
              <a:gd name="T22" fmla="*/ 596 w 596"/>
              <a:gd name="T23" fmla="*/ 62 h 583"/>
              <a:gd name="T24" fmla="*/ 534 w 596"/>
              <a:gd name="T25" fmla="*/ 0 h 583"/>
              <a:gd name="T26" fmla="*/ 61 w 596"/>
              <a:gd name="T27" fmla="*/ 0 h 583"/>
              <a:gd name="T28" fmla="*/ 0 w 596"/>
              <a:gd name="T29" fmla="*/ 62 h 583"/>
              <a:gd name="T30" fmla="*/ 0 w 596"/>
              <a:gd name="T31" fmla="*/ 345 h 583"/>
              <a:gd name="T32" fmla="*/ 61 w 596"/>
              <a:gd name="T33" fmla="*/ 406 h 583"/>
              <a:gd name="T34" fmla="*/ 245 w 596"/>
              <a:gd name="T35" fmla="*/ 406 h 583"/>
              <a:gd name="T36" fmla="*/ 245 w 596"/>
              <a:gd name="T37" fmla="*/ 462 h 583"/>
              <a:gd name="T38" fmla="*/ 61 w 596"/>
              <a:gd name="T39" fmla="*/ 462 h 583"/>
              <a:gd name="T40" fmla="*/ 0 w 596"/>
              <a:gd name="T41" fmla="*/ 524 h 583"/>
              <a:gd name="T42" fmla="*/ 0 w 596"/>
              <a:gd name="T43" fmla="*/ 570 h 583"/>
              <a:gd name="T44" fmla="*/ 12 w 596"/>
              <a:gd name="T45" fmla="*/ 583 h 583"/>
              <a:gd name="T46" fmla="*/ 583 w 596"/>
              <a:gd name="T47" fmla="*/ 583 h 583"/>
              <a:gd name="T48" fmla="*/ 596 w 596"/>
              <a:gd name="T49" fmla="*/ 570 h 583"/>
              <a:gd name="T50" fmla="*/ 596 w 596"/>
              <a:gd name="T51" fmla="*/ 524 h 583"/>
              <a:gd name="T52" fmla="*/ 534 w 596"/>
              <a:gd name="T53" fmla="*/ 462 h 583"/>
              <a:gd name="T54" fmla="*/ 351 w 596"/>
              <a:gd name="T55" fmla="*/ 462 h 583"/>
              <a:gd name="T56" fmla="*/ 351 w 596"/>
              <a:gd name="T57" fmla="*/ 406 h 583"/>
              <a:gd name="T58" fmla="*/ 534 w 596"/>
              <a:gd name="T59" fmla="*/ 406 h 583"/>
              <a:gd name="T60" fmla="*/ 544 w 596"/>
              <a:gd name="T61" fmla="*/ 345 h 583"/>
              <a:gd name="T62" fmla="*/ 544 w 596"/>
              <a:gd name="T63" fmla="*/ 62 h 583"/>
              <a:gd name="T64" fmla="*/ 534 w 596"/>
              <a:gd name="T65" fmla="*/ 52 h 583"/>
              <a:gd name="T66" fmla="*/ 61 w 596"/>
              <a:gd name="T67" fmla="*/ 52 h 583"/>
              <a:gd name="T68" fmla="*/ 51 w 596"/>
              <a:gd name="T69" fmla="*/ 62 h 583"/>
              <a:gd name="T70" fmla="*/ 51 w 596"/>
              <a:gd name="T71" fmla="*/ 345 h 583"/>
              <a:gd name="T72" fmla="*/ 61 w 596"/>
              <a:gd name="T73" fmla="*/ 355 h 583"/>
              <a:gd name="T74" fmla="*/ 534 w 596"/>
              <a:gd name="T75" fmla="*/ 355 h 583"/>
              <a:gd name="T76" fmla="*/ 544 w 596"/>
              <a:gd name="T77" fmla="*/ 3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92" name="组合 91"/>
          <p:cNvGrpSpPr/>
          <p:nvPr/>
        </p:nvGrpSpPr>
        <p:grpSpPr>
          <a:xfrm>
            <a:off x="10051848" y="4685940"/>
            <a:ext cx="772860" cy="714831"/>
            <a:chOff x="2438399" y="4906963"/>
            <a:chExt cx="465137" cy="430213"/>
          </a:xfrm>
        </p:grpSpPr>
        <p:sp>
          <p:nvSpPr>
            <p:cNvPr id="93" name="Freeform 43"/>
            <p:cNvSpPr>
              <a:spLocks noEditPoints="1"/>
            </p:cNvSpPr>
            <p:nvPr/>
          </p:nvSpPr>
          <p:spPr bwMode="auto">
            <a:xfrm>
              <a:off x="2438399" y="5080001"/>
              <a:ext cx="230187" cy="231775"/>
            </a:xfrm>
            <a:custGeom>
              <a:avLst/>
              <a:gdLst>
                <a:gd name="T0" fmla="*/ 101 w 351"/>
                <a:gd name="T1" fmla="*/ 239 h 353"/>
                <a:gd name="T2" fmla="*/ 172 w 351"/>
                <a:gd name="T3" fmla="*/ 119 h 353"/>
                <a:gd name="T4" fmla="*/ 234 w 351"/>
                <a:gd name="T5" fmla="*/ 151 h 353"/>
                <a:gd name="T6" fmla="*/ 188 w 351"/>
                <a:gd name="T7" fmla="*/ 0 h 353"/>
                <a:gd name="T8" fmla="*/ 1 w 351"/>
                <a:gd name="T9" fmla="*/ 31 h 353"/>
                <a:gd name="T10" fmla="*/ 56 w 351"/>
                <a:gd name="T11" fmla="*/ 60 h 353"/>
                <a:gd name="T12" fmla="*/ 14 w 351"/>
                <a:gd name="T13" fmla="*/ 123 h 353"/>
                <a:gd name="T14" fmla="*/ 29 w 351"/>
                <a:gd name="T15" fmla="*/ 201 h 353"/>
                <a:gd name="T16" fmla="*/ 120 w 351"/>
                <a:gd name="T17" fmla="*/ 332 h 353"/>
                <a:gd name="T18" fmla="*/ 101 w 351"/>
                <a:gd name="T19" fmla="*/ 239 h 353"/>
                <a:gd name="T20" fmla="*/ 334 w 351"/>
                <a:gd name="T21" fmla="*/ 214 h 353"/>
                <a:gd name="T22" fmla="*/ 334 w 351"/>
                <a:gd name="T23" fmla="*/ 214 h 353"/>
                <a:gd name="T24" fmla="*/ 132 w 351"/>
                <a:gd name="T25" fmla="*/ 221 h 353"/>
                <a:gd name="T26" fmla="*/ 125 w 351"/>
                <a:gd name="T27" fmla="*/ 282 h 353"/>
                <a:gd name="T28" fmla="*/ 144 w 351"/>
                <a:gd name="T29" fmla="*/ 340 h 353"/>
                <a:gd name="T30" fmla="*/ 185 w 351"/>
                <a:gd name="T31" fmla="*/ 353 h 353"/>
                <a:gd name="T32" fmla="*/ 351 w 351"/>
                <a:gd name="T33" fmla="*/ 345 h 353"/>
                <a:gd name="T34" fmla="*/ 334 w 351"/>
                <a:gd name="T35" fmla="*/ 2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353">
                  <a:moveTo>
                    <a:pt x="101" y="239"/>
                  </a:moveTo>
                  <a:cubicBezTo>
                    <a:pt x="102" y="212"/>
                    <a:pt x="149" y="149"/>
                    <a:pt x="172" y="119"/>
                  </a:cubicBezTo>
                  <a:lnTo>
                    <a:pt x="234" y="151"/>
                  </a:lnTo>
                  <a:lnTo>
                    <a:pt x="188" y="0"/>
                  </a:lnTo>
                  <a:lnTo>
                    <a:pt x="1" y="31"/>
                  </a:lnTo>
                  <a:lnTo>
                    <a:pt x="56" y="60"/>
                  </a:lnTo>
                  <a:cubicBezTo>
                    <a:pt x="43" y="77"/>
                    <a:pt x="24" y="104"/>
                    <a:pt x="14" y="123"/>
                  </a:cubicBezTo>
                  <a:cubicBezTo>
                    <a:pt x="0" y="154"/>
                    <a:pt x="14" y="172"/>
                    <a:pt x="29" y="201"/>
                  </a:cubicBezTo>
                  <a:cubicBezTo>
                    <a:pt x="44" y="230"/>
                    <a:pt x="120" y="332"/>
                    <a:pt x="120" y="332"/>
                  </a:cubicBezTo>
                  <a:cubicBezTo>
                    <a:pt x="120" y="332"/>
                    <a:pt x="100" y="276"/>
                    <a:pt x="101" y="239"/>
                  </a:cubicBezTo>
                  <a:close/>
                  <a:moveTo>
                    <a:pt x="334" y="214"/>
                  </a:moveTo>
                  <a:lnTo>
                    <a:pt x="334" y="214"/>
                  </a:lnTo>
                  <a:lnTo>
                    <a:pt x="132" y="221"/>
                  </a:lnTo>
                  <a:cubicBezTo>
                    <a:pt x="132" y="221"/>
                    <a:pt x="115" y="229"/>
                    <a:pt x="125" y="282"/>
                  </a:cubicBezTo>
                  <a:cubicBezTo>
                    <a:pt x="133" y="322"/>
                    <a:pt x="144" y="340"/>
                    <a:pt x="144" y="340"/>
                  </a:cubicBezTo>
                  <a:cubicBezTo>
                    <a:pt x="144" y="340"/>
                    <a:pt x="151" y="352"/>
                    <a:pt x="185" y="353"/>
                  </a:cubicBezTo>
                  <a:cubicBezTo>
                    <a:pt x="214" y="353"/>
                    <a:pt x="351" y="345"/>
                    <a:pt x="351" y="345"/>
                  </a:cubicBezTo>
                  <a:lnTo>
                    <a:pt x="334" y="21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44"/>
            <p:cNvSpPr>
              <a:spLocks noEditPoints="1"/>
            </p:cNvSpPr>
            <p:nvPr/>
          </p:nvSpPr>
          <p:spPr bwMode="auto">
            <a:xfrm>
              <a:off x="2522537" y="4906963"/>
              <a:ext cx="295275" cy="161925"/>
            </a:xfrm>
            <a:custGeom>
              <a:avLst/>
              <a:gdLst>
                <a:gd name="T0" fmla="*/ 222 w 450"/>
                <a:gd name="T1" fmla="*/ 42 h 247"/>
                <a:gd name="T2" fmla="*/ 285 w 450"/>
                <a:gd name="T3" fmla="*/ 170 h 247"/>
                <a:gd name="T4" fmla="*/ 226 w 450"/>
                <a:gd name="T5" fmla="*/ 202 h 247"/>
                <a:gd name="T6" fmla="*/ 401 w 450"/>
                <a:gd name="T7" fmla="*/ 226 h 247"/>
                <a:gd name="T8" fmla="*/ 450 w 450"/>
                <a:gd name="T9" fmla="*/ 81 h 247"/>
                <a:gd name="T10" fmla="*/ 397 w 450"/>
                <a:gd name="T11" fmla="*/ 110 h 247"/>
                <a:gd name="T12" fmla="*/ 366 w 450"/>
                <a:gd name="T13" fmla="*/ 38 h 247"/>
                <a:gd name="T14" fmla="*/ 293 w 450"/>
                <a:gd name="T15" fmla="*/ 5 h 247"/>
                <a:gd name="T16" fmla="*/ 134 w 450"/>
                <a:gd name="T17" fmla="*/ 3 h 247"/>
                <a:gd name="T18" fmla="*/ 222 w 450"/>
                <a:gd name="T19" fmla="*/ 42 h 247"/>
                <a:gd name="T20" fmla="*/ 119 w 450"/>
                <a:gd name="T21" fmla="*/ 247 h 247"/>
                <a:gd name="T22" fmla="*/ 119 w 450"/>
                <a:gd name="T23" fmla="*/ 247 h 247"/>
                <a:gd name="T24" fmla="*/ 221 w 450"/>
                <a:gd name="T25" fmla="*/ 78 h 247"/>
                <a:gd name="T26" fmla="*/ 173 w 450"/>
                <a:gd name="T27" fmla="*/ 37 h 247"/>
                <a:gd name="T28" fmla="*/ 115 w 450"/>
                <a:gd name="T29" fmla="*/ 18 h 247"/>
                <a:gd name="T30" fmla="*/ 82 w 450"/>
                <a:gd name="T31" fmla="*/ 44 h 247"/>
                <a:gd name="T32" fmla="*/ 0 w 450"/>
                <a:gd name="T33" fmla="*/ 185 h 247"/>
                <a:gd name="T34" fmla="*/ 119 w 450"/>
                <a:gd name="T3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47">
                  <a:moveTo>
                    <a:pt x="222" y="42"/>
                  </a:moveTo>
                  <a:cubicBezTo>
                    <a:pt x="245" y="58"/>
                    <a:pt x="273" y="134"/>
                    <a:pt x="285" y="170"/>
                  </a:cubicBezTo>
                  <a:lnTo>
                    <a:pt x="226" y="202"/>
                  </a:lnTo>
                  <a:lnTo>
                    <a:pt x="401" y="226"/>
                  </a:lnTo>
                  <a:lnTo>
                    <a:pt x="450" y="81"/>
                  </a:lnTo>
                  <a:lnTo>
                    <a:pt x="397" y="110"/>
                  </a:lnTo>
                  <a:cubicBezTo>
                    <a:pt x="389" y="89"/>
                    <a:pt x="377" y="57"/>
                    <a:pt x="366" y="38"/>
                  </a:cubicBezTo>
                  <a:cubicBezTo>
                    <a:pt x="347" y="8"/>
                    <a:pt x="325" y="10"/>
                    <a:pt x="293" y="5"/>
                  </a:cubicBezTo>
                  <a:cubicBezTo>
                    <a:pt x="260" y="0"/>
                    <a:pt x="134" y="3"/>
                    <a:pt x="134" y="3"/>
                  </a:cubicBezTo>
                  <a:cubicBezTo>
                    <a:pt x="134" y="3"/>
                    <a:pt x="192" y="19"/>
                    <a:pt x="222" y="42"/>
                  </a:cubicBezTo>
                  <a:close/>
                  <a:moveTo>
                    <a:pt x="119" y="247"/>
                  </a:moveTo>
                  <a:lnTo>
                    <a:pt x="119" y="247"/>
                  </a:lnTo>
                  <a:lnTo>
                    <a:pt x="221" y="78"/>
                  </a:lnTo>
                  <a:cubicBezTo>
                    <a:pt x="221" y="78"/>
                    <a:pt x="223" y="60"/>
                    <a:pt x="173" y="37"/>
                  </a:cubicBezTo>
                  <a:cubicBezTo>
                    <a:pt x="136" y="19"/>
                    <a:pt x="115" y="18"/>
                    <a:pt x="115" y="18"/>
                  </a:cubicBezTo>
                  <a:cubicBezTo>
                    <a:pt x="115" y="18"/>
                    <a:pt x="100" y="17"/>
                    <a:pt x="82" y="44"/>
                  </a:cubicBezTo>
                  <a:cubicBezTo>
                    <a:pt x="66" y="68"/>
                    <a:pt x="0" y="185"/>
                    <a:pt x="0" y="185"/>
                  </a:cubicBezTo>
                  <a:lnTo>
                    <a:pt x="119" y="247"/>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45"/>
            <p:cNvSpPr>
              <a:spLocks noEditPoints="1"/>
            </p:cNvSpPr>
            <p:nvPr/>
          </p:nvSpPr>
          <p:spPr bwMode="auto">
            <a:xfrm>
              <a:off x="2692399" y="5038726"/>
              <a:ext cx="211137" cy="298450"/>
            </a:xfrm>
            <a:custGeom>
              <a:avLst/>
              <a:gdLst>
                <a:gd name="T0" fmla="*/ 256 w 324"/>
                <a:gd name="T1" fmla="*/ 262 h 453"/>
                <a:gd name="T2" fmla="*/ 114 w 324"/>
                <a:gd name="T3" fmla="*/ 265 h 453"/>
                <a:gd name="T4" fmla="*/ 105 w 324"/>
                <a:gd name="T5" fmla="*/ 198 h 453"/>
                <a:gd name="T6" fmla="*/ 0 w 324"/>
                <a:gd name="T7" fmla="*/ 331 h 453"/>
                <a:gd name="T8" fmla="*/ 137 w 324"/>
                <a:gd name="T9" fmla="*/ 453 h 453"/>
                <a:gd name="T10" fmla="*/ 130 w 324"/>
                <a:gd name="T11" fmla="*/ 392 h 453"/>
                <a:gd name="T12" fmla="*/ 207 w 324"/>
                <a:gd name="T13" fmla="*/ 394 h 453"/>
                <a:gd name="T14" fmla="*/ 265 w 324"/>
                <a:gd name="T15" fmla="*/ 341 h 453"/>
                <a:gd name="T16" fmla="*/ 324 w 324"/>
                <a:gd name="T17" fmla="*/ 198 h 453"/>
                <a:gd name="T18" fmla="*/ 256 w 324"/>
                <a:gd name="T19" fmla="*/ 262 h 453"/>
                <a:gd name="T20" fmla="*/ 102 w 324"/>
                <a:gd name="T21" fmla="*/ 82 h 453"/>
                <a:gd name="T22" fmla="*/ 102 w 324"/>
                <a:gd name="T23" fmla="*/ 82 h 453"/>
                <a:gd name="T24" fmla="*/ 223 w 324"/>
                <a:gd name="T25" fmla="*/ 246 h 453"/>
                <a:gd name="T26" fmla="*/ 279 w 324"/>
                <a:gd name="T27" fmla="*/ 219 h 453"/>
                <a:gd name="T28" fmla="*/ 317 w 324"/>
                <a:gd name="T29" fmla="*/ 174 h 453"/>
                <a:gd name="T30" fmla="*/ 305 w 324"/>
                <a:gd name="T31" fmla="*/ 134 h 453"/>
                <a:gd name="T32" fmla="*/ 203 w 324"/>
                <a:gd name="T33" fmla="*/ 0 h 453"/>
                <a:gd name="T34" fmla="*/ 102 w 324"/>
                <a:gd name="T35" fmla="*/ 8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4" h="453">
                  <a:moveTo>
                    <a:pt x="256" y="262"/>
                  </a:moveTo>
                  <a:cubicBezTo>
                    <a:pt x="232" y="276"/>
                    <a:pt x="152" y="269"/>
                    <a:pt x="114" y="265"/>
                  </a:cubicBezTo>
                  <a:lnTo>
                    <a:pt x="105" y="198"/>
                  </a:lnTo>
                  <a:lnTo>
                    <a:pt x="0" y="331"/>
                  </a:lnTo>
                  <a:lnTo>
                    <a:pt x="137" y="453"/>
                  </a:lnTo>
                  <a:lnTo>
                    <a:pt x="130" y="392"/>
                  </a:lnTo>
                  <a:cubicBezTo>
                    <a:pt x="152" y="394"/>
                    <a:pt x="186" y="396"/>
                    <a:pt x="207" y="394"/>
                  </a:cubicBezTo>
                  <a:cubicBezTo>
                    <a:pt x="242" y="390"/>
                    <a:pt x="249" y="369"/>
                    <a:pt x="265" y="341"/>
                  </a:cubicBezTo>
                  <a:cubicBezTo>
                    <a:pt x="281" y="314"/>
                    <a:pt x="324" y="198"/>
                    <a:pt x="324" y="198"/>
                  </a:cubicBezTo>
                  <a:cubicBezTo>
                    <a:pt x="324" y="198"/>
                    <a:pt x="288" y="243"/>
                    <a:pt x="256" y="262"/>
                  </a:cubicBezTo>
                  <a:close/>
                  <a:moveTo>
                    <a:pt x="102" y="82"/>
                  </a:moveTo>
                  <a:lnTo>
                    <a:pt x="102" y="82"/>
                  </a:lnTo>
                  <a:lnTo>
                    <a:pt x="223" y="246"/>
                  </a:lnTo>
                  <a:cubicBezTo>
                    <a:pt x="223" y="246"/>
                    <a:pt x="239" y="255"/>
                    <a:pt x="279" y="219"/>
                  </a:cubicBezTo>
                  <a:cubicBezTo>
                    <a:pt x="308" y="192"/>
                    <a:pt x="317" y="174"/>
                    <a:pt x="317" y="174"/>
                  </a:cubicBezTo>
                  <a:cubicBezTo>
                    <a:pt x="317" y="174"/>
                    <a:pt x="323" y="161"/>
                    <a:pt x="305" y="134"/>
                  </a:cubicBezTo>
                  <a:cubicBezTo>
                    <a:pt x="288" y="108"/>
                    <a:pt x="203" y="0"/>
                    <a:pt x="203" y="0"/>
                  </a:cubicBezTo>
                  <a:lnTo>
                    <a:pt x="102" y="82"/>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6" name="Freeform 46"/>
          <p:cNvSpPr>
            <a:spLocks noEditPoints="1"/>
          </p:cNvSpPr>
          <p:nvPr/>
        </p:nvSpPr>
        <p:spPr bwMode="auto">
          <a:xfrm>
            <a:off x="10191649" y="5712128"/>
            <a:ext cx="575030" cy="741208"/>
          </a:xfrm>
          <a:custGeom>
            <a:avLst/>
            <a:gdLst>
              <a:gd name="T0" fmla="*/ 394 w 527"/>
              <a:gd name="T1" fmla="*/ 362 h 679"/>
              <a:gd name="T2" fmla="*/ 340 w 527"/>
              <a:gd name="T3" fmla="*/ 239 h 679"/>
              <a:gd name="T4" fmla="*/ 276 w 527"/>
              <a:gd name="T5" fmla="*/ 270 h 679"/>
              <a:gd name="T6" fmla="*/ 257 w 527"/>
              <a:gd name="T7" fmla="*/ 247 h 679"/>
              <a:gd name="T8" fmla="*/ 256 w 527"/>
              <a:gd name="T9" fmla="*/ 242 h 679"/>
              <a:gd name="T10" fmla="*/ 255 w 527"/>
              <a:gd name="T11" fmla="*/ 237 h 679"/>
              <a:gd name="T12" fmla="*/ 255 w 527"/>
              <a:gd name="T13" fmla="*/ 231 h 679"/>
              <a:gd name="T14" fmla="*/ 255 w 527"/>
              <a:gd name="T15" fmla="*/ 227 h 679"/>
              <a:gd name="T16" fmla="*/ 256 w 527"/>
              <a:gd name="T17" fmla="*/ 222 h 679"/>
              <a:gd name="T18" fmla="*/ 258 w 527"/>
              <a:gd name="T19" fmla="*/ 217 h 679"/>
              <a:gd name="T20" fmla="*/ 261 w 527"/>
              <a:gd name="T21" fmla="*/ 211 h 679"/>
              <a:gd name="T22" fmla="*/ 275 w 527"/>
              <a:gd name="T23" fmla="*/ 196 h 679"/>
              <a:gd name="T24" fmla="*/ 437 w 527"/>
              <a:gd name="T25" fmla="*/ 174 h 679"/>
              <a:gd name="T26" fmla="*/ 349 w 527"/>
              <a:gd name="T27" fmla="*/ 69 h 679"/>
              <a:gd name="T28" fmla="*/ 274 w 527"/>
              <a:gd name="T29" fmla="*/ 138 h 679"/>
              <a:gd name="T30" fmla="*/ 254 w 527"/>
              <a:gd name="T31" fmla="*/ 138 h 679"/>
              <a:gd name="T32" fmla="*/ 225 w 527"/>
              <a:gd name="T33" fmla="*/ 144 h 679"/>
              <a:gd name="T34" fmla="*/ 207 w 527"/>
              <a:gd name="T35" fmla="*/ 150 h 679"/>
              <a:gd name="T36" fmla="*/ 198 w 527"/>
              <a:gd name="T37" fmla="*/ 155 h 679"/>
              <a:gd name="T38" fmla="*/ 189 w 527"/>
              <a:gd name="T39" fmla="*/ 159 h 679"/>
              <a:gd name="T40" fmla="*/ 181 w 527"/>
              <a:gd name="T41" fmla="*/ 165 h 679"/>
              <a:gd name="T42" fmla="*/ 165 w 527"/>
              <a:gd name="T43" fmla="*/ 177 h 679"/>
              <a:gd name="T44" fmla="*/ 158 w 527"/>
              <a:gd name="T45" fmla="*/ 184 h 679"/>
              <a:gd name="T46" fmla="*/ 151 w 527"/>
              <a:gd name="T47" fmla="*/ 193 h 679"/>
              <a:gd name="T48" fmla="*/ 145 w 527"/>
              <a:gd name="T49" fmla="*/ 200 h 679"/>
              <a:gd name="T50" fmla="*/ 138 w 527"/>
              <a:gd name="T51" fmla="*/ 211 h 679"/>
              <a:gd name="T52" fmla="*/ 181 w 527"/>
              <a:gd name="T53" fmla="*/ 430 h 679"/>
              <a:gd name="T54" fmla="*/ 17 w 527"/>
              <a:gd name="T55" fmla="*/ 580 h 679"/>
              <a:gd name="T56" fmla="*/ 44 w 527"/>
              <a:gd name="T57" fmla="*/ 667 h 679"/>
              <a:gd name="T58" fmla="*/ 91 w 527"/>
              <a:gd name="T59" fmla="*/ 614 h 679"/>
              <a:gd name="T60" fmla="*/ 140 w 527"/>
              <a:gd name="T61" fmla="*/ 532 h 679"/>
              <a:gd name="T62" fmla="*/ 253 w 527"/>
              <a:gd name="T63" fmla="*/ 434 h 679"/>
              <a:gd name="T64" fmla="*/ 256 w 527"/>
              <a:gd name="T65" fmla="*/ 434 h 679"/>
              <a:gd name="T66" fmla="*/ 264 w 527"/>
              <a:gd name="T67" fmla="*/ 435 h 679"/>
              <a:gd name="T68" fmla="*/ 272 w 527"/>
              <a:gd name="T69" fmla="*/ 435 h 679"/>
              <a:gd name="T70" fmla="*/ 280 w 527"/>
              <a:gd name="T71" fmla="*/ 434 h 679"/>
              <a:gd name="T72" fmla="*/ 301 w 527"/>
              <a:gd name="T73" fmla="*/ 198 h 679"/>
              <a:gd name="T74" fmla="*/ 298 w 527"/>
              <a:gd name="T75" fmla="*/ 190 h 679"/>
              <a:gd name="T76" fmla="*/ 329 w 527"/>
              <a:gd name="T77" fmla="*/ 203 h 679"/>
              <a:gd name="T78" fmla="*/ 364 w 527"/>
              <a:gd name="T79" fmla="*/ 87 h 679"/>
              <a:gd name="T80" fmla="*/ 485 w 527"/>
              <a:gd name="T81" fmla="*/ 44 h 679"/>
              <a:gd name="T82" fmla="*/ 376 w 527"/>
              <a:gd name="T83" fmla="*/ 187 h 679"/>
              <a:gd name="T84" fmla="*/ 366 w 527"/>
              <a:gd name="T85" fmla="*/ 176 h 679"/>
              <a:gd name="T86" fmla="*/ 364 w 527"/>
              <a:gd name="T87" fmla="*/ 175 h 679"/>
              <a:gd name="T88" fmla="*/ 358 w 527"/>
              <a:gd name="T89" fmla="*/ 170 h 679"/>
              <a:gd name="T90" fmla="*/ 351 w 527"/>
              <a:gd name="T91" fmla="*/ 165 h 679"/>
              <a:gd name="T92" fmla="*/ 342 w 527"/>
              <a:gd name="T93" fmla="*/ 159 h 679"/>
              <a:gd name="T94" fmla="*/ 333 w 527"/>
              <a:gd name="T95" fmla="*/ 154 h 679"/>
              <a:gd name="T96" fmla="*/ 313 w 527"/>
              <a:gd name="T97" fmla="*/ 145 h 679"/>
              <a:gd name="T98" fmla="*/ 37 w 527"/>
              <a:gd name="T99" fmla="*/ 592 h 679"/>
              <a:gd name="T100" fmla="*/ 125 w 527"/>
              <a:gd name="T101" fmla="*/ 444 h 679"/>
              <a:gd name="T102" fmla="*/ 41 w 527"/>
              <a:gd name="T103" fmla="*/ 613 h 679"/>
              <a:gd name="T104" fmla="*/ 37 w 527"/>
              <a:gd name="T105" fmla="*/ 592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lnTo>
                  <a:pt x="274" y="138"/>
                </a:ln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TextBox 16"/>
          <p:cNvSpPr txBox="1"/>
          <p:nvPr/>
        </p:nvSpPr>
        <p:spPr>
          <a:xfrm>
            <a:off x="1082746" y="379983"/>
            <a:ext cx="9984188" cy="923330"/>
          </a:xfrm>
          <a:prstGeom prst="rect">
            <a:avLst/>
          </a:prstGeom>
          <a:solidFill>
            <a:schemeClr val="tx1"/>
          </a:solidFill>
        </p:spPr>
        <p:txBody>
          <a:bodyPr wrap="square" rtlCol="0">
            <a:spAutoFit/>
          </a:bodyPr>
          <a:lstStyle/>
          <a:p>
            <a:pPr algn="ctr"/>
            <a:r>
              <a:rPr lang="zh-CN" altLang="en-US" sz="5400" b="1" dirty="0">
                <a:solidFill>
                  <a:schemeClr val="accent2"/>
                </a:solidFill>
                <a:latin typeface="+mj-ea"/>
                <a:ea typeface="+mj-ea"/>
              </a:rPr>
              <a:t>备 用 图 标</a:t>
            </a:r>
            <a:endParaRPr lang="zh-CN" altLang="en-US" sz="5400" b="1" dirty="0">
              <a:solidFill>
                <a:schemeClr val="accent2"/>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0291"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1.1 </a:t>
            </a:r>
            <a:r>
              <a:rPr lang="zh-CN" altLang="en-US" sz="2800" dirty="0">
                <a:solidFill>
                  <a:schemeClr val="accent2"/>
                </a:solidFill>
                <a:latin typeface="微软雅黑" panose="020B0503020204020204" pitchFamily="34" charset="-122"/>
                <a:ea typeface="微软雅黑" panose="020B0503020204020204" pitchFamily="34" charset="-122"/>
              </a:rPr>
              <a:t>团队介绍</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1</a:t>
            </a:r>
            <a:endParaRPr lang="zh-CN" altLang="en-US" dirty="0">
              <a:solidFill>
                <a:schemeClr val="accent2"/>
              </a:solidFill>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7647" y="2071199"/>
            <a:ext cx="6159816" cy="4556429"/>
          </a:xfrm>
          <a:prstGeom prst="rect">
            <a:avLst/>
          </a:prstGeom>
          <a:ln>
            <a:noFill/>
          </a:ln>
          <a:effectLst>
            <a:outerShdw blurRad="190500" algn="tl" rotWithShape="0">
              <a:srgbClr val="000000">
                <a:alpha val="70000"/>
              </a:srgbClr>
            </a:outerShdw>
          </a:effectLst>
        </p:spPr>
      </p:pic>
      <p:sp>
        <p:nvSpPr>
          <p:cNvPr id="12" name="椭圆 11"/>
          <p:cNvSpPr/>
          <p:nvPr/>
        </p:nvSpPr>
        <p:spPr bwMode="auto">
          <a:xfrm>
            <a:off x="2064991" y="763762"/>
            <a:ext cx="1153070" cy="1153070"/>
          </a:xfrm>
          <a:prstGeom prst="ellips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13" name="椭圆 12"/>
          <p:cNvSpPr/>
          <p:nvPr/>
        </p:nvSpPr>
        <p:spPr bwMode="auto">
          <a:xfrm>
            <a:off x="3578101" y="763762"/>
            <a:ext cx="1153070" cy="115307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14" name="椭圆 13"/>
          <p:cNvSpPr/>
          <p:nvPr/>
        </p:nvSpPr>
        <p:spPr bwMode="auto">
          <a:xfrm>
            <a:off x="5089327" y="763762"/>
            <a:ext cx="1153070" cy="115307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15" name="椭圆 14"/>
          <p:cNvSpPr/>
          <p:nvPr/>
        </p:nvSpPr>
        <p:spPr bwMode="auto">
          <a:xfrm>
            <a:off x="528524" y="763762"/>
            <a:ext cx="1153070" cy="1153070"/>
          </a:xfrm>
          <a:prstGeom prst="ellipse">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rgbClr val="C4261D"/>
              </a:solidFill>
            </a:endParaRPr>
          </a:p>
        </p:txBody>
      </p:sp>
      <p:sp>
        <p:nvSpPr>
          <p:cNvPr id="18" name="TextBox 61"/>
          <p:cNvSpPr txBox="1"/>
          <p:nvPr/>
        </p:nvSpPr>
        <p:spPr>
          <a:xfrm>
            <a:off x="630659" y="1057911"/>
            <a:ext cx="954897" cy="523220"/>
          </a:xfrm>
          <a:prstGeom prst="rect">
            <a:avLst/>
          </a:prstGeom>
          <a:noFill/>
        </p:spPr>
        <p:txBody>
          <a:bodyPr wrap="square" rtlCol="0">
            <a:spAutoFit/>
          </a:bodyPr>
          <a:lstStyle/>
          <a:p>
            <a:r>
              <a:rPr lang="zh-CN" altLang="en-US" sz="2800" dirty="0">
                <a:solidFill>
                  <a:srgbClr val="F8F8F8"/>
                </a:solidFill>
                <a:latin typeface="微软雅黑" panose="020B0503020204020204" pitchFamily="34" charset="-122"/>
                <a:ea typeface="微软雅黑" panose="020B0503020204020204" pitchFamily="34" charset="-122"/>
              </a:rPr>
              <a:t>坚韧</a:t>
            </a:r>
            <a:endParaRPr lang="zh-CN" altLang="en-US" sz="2800" dirty="0">
              <a:solidFill>
                <a:srgbClr val="F8F8F8"/>
              </a:solidFill>
              <a:latin typeface="微软雅黑" panose="020B0503020204020204" pitchFamily="34" charset="-122"/>
              <a:ea typeface="微软雅黑" panose="020B0503020204020204" pitchFamily="34" charset="-122"/>
            </a:endParaRPr>
          </a:p>
        </p:txBody>
      </p:sp>
      <p:sp>
        <p:nvSpPr>
          <p:cNvPr id="20" name="TextBox 70"/>
          <p:cNvSpPr txBox="1"/>
          <p:nvPr/>
        </p:nvSpPr>
        <p:spPr>
          <a:xfrm>
            <a:off x="2164077" y="1078687"/>
            <a:ext cx="954897" cy="523220"/>
          </a:xfrm>
          <a:prstGeom prst="rect">
            <a:avLst/>
          </a:prstGeom>
          <a:noFill/>
        </p:spPr>
        <p:txBody>
          <a:bodyPr wrap="square" rtlCol="0">
            <a:spAutoFit/>
          </a:bodyPr>
          <a:lstStyle/>
          <a:p>
            <a:r>
              <a:rPr lang="zh-CN" altLang="en-US" sz="2800" dirty="0">
                <a:solidFill>
                  <a:srgbClr val="F8F8F8"/>
                </a:solidFill>
                <a:latin typeface="微软雅黑" panose="020B0503020204020204" pitchFamily="34" charset="-122"/>
                <a:ea typeface="微软雅黑" panose="020B0503020204020204" pitchFamily="34" charset="-122"/>
              </a:rPr>
              <a:t>专注</a:t>
            </a:r>
            <a:endParaRPr lang="zh-CN" altLang="en-US" sz="2800" dirty="0">
              <a:solidFill>
                <a:srgbClr val="F8F8F8"/>
              </a:solidFill>
              <a:latin typeface="微软雅黑" panose="020B0503020204020204" pitchFamily="34" charset="-122"/>
              <a:ea typeface="微软雅黑" panose="020B0503020204020204" pitchFamily="34" charset="-122"/>
            </a:endParaRPr>
          </a:p>
        </p:txBody>
      </p:sp>
      <p:sp>
        <p:nvSpPr>
          <p:cNvPr id="21" name="TextBox 71"/>
          <p:cNvSpPr txBox="1"/>
          <p:nvPr/>
        </p:nvSpPr>
        <p:spPr>
          <a:xfrm>
            <a:off x="3683635" y="1078687"/>
            <a:ext cx="954897" cy="523220"/>
          </a:xfrm>
          <a:prstGeom prst="rect">
            <a:avLst/>
          </a:prstGeom>
          <a:noFill/>
        </p:spPr>
        <p:txBody>
          <a:bodyPr wrap="square" rtlCol="0">
            <a:spAutoFit/>
          </a:bodyPr>
          <a:lstStyle/>
          <a:p>
            <a:r>
              <a:rPr lang="zh-CN" altLang="en-US" sz="2800" dirty="0">
                <a:solidFill>
                  <a:srgbClr val="F8F8F8"/>
                </a:solidFill>
                <a:latin typeface="微软雅黑" panose="020B0503020204020204" pitchFamily="34" charset="-122"/>
                <a:ea typeface="微软雅黑" panose="020B0503020204020204" pitchFamily="34" charset="-122"/>
              </a:rPr>
              <a:t>执着</a:t>
            </a:r>
            <a:endParaRPr lang="zh-CN" altLang="en-US" sz="2800" dirty="0">
              <a:solidFill>
                <a:srgbClr val="F8F8F8"/>
              </a:solidFill>
              <a:latin typeface="微软雅黑" panose="020B0503020204020204" pitchFamily="34" charset="-122"/>
              <a:ea typeface="微软雅黑" panose="020B0503020204020204" pitchFamily="34" charset="-122"/>
            </a:endParaRPr>
          </a:p>
        </p:txBody>
      </p:sp>
      <p:sp>
        <p:nvSpPr>
          <p:cNvPr id="22" name="TextBox 72"/>
          <p:cNvSpPr txBox="1"/>
          <p:nvPr/>
        </p:nvSpPr>
        <p:spPr>
          <a:xfrm>
            <a:off x="5188413" y="1078246"/>
            <a:ext cx="954897" cy="523220"/>
          </a:xfrm>
          <a:prstGeom prst="rect">
            <a:avLst/>
          </a:prstGeom>
          <a:noFill/>
        </p:spPr>
        <p:txBody>
          <a:bodyPr wrap="square" rtlCol="0">
            <a:spAutoFit/>
          </a:bodyPr>
          <a:lstStyle/>
          <a:p>
            <a:r>
              <a:rPr lang="zh-CN" altLang="en-US" sz="2800" dirty="0">
                <a:solidFill>
                  <a:srgbClr val="F8F8F8"/>
                </a:solidFill>
                <a:latin typeface="微软雅黑" panose="020B0503020204020204" pitchFamily="34" charset="-122"/>
                <a:ea typeface="微软雅黑" panose="020B0503020204020204" pitchFamily="34" charset="-122"/>
              </a:rPr>
              <a:t>创新</a:t>
            </a:r>
            <a:endParaRPr lang="zh-CN" altLang="en-US" sz="2800" dirty="0">
              <a:solidFill>
                <a:srgbClr val="F8F8F8"/>
              </a:solidFill>
              <a:latin typeface="微软雅黑" panose="020B0503020204020204" pitchFamily="34" charset="-122"/>
              <a:ea typeface="微软雅黑" panose="020B0503020204020204" pitchFamily="34" charset="-122"/>
            </a:endParaRPr>
          </a:p>
        </p:txBody>
      </p:sp>
      <p:sp>
        <p:nvSpPr>
          <p:cNvPr id="23" name="TextBox 8"/>
          <p:cNvSpPr txBox="1"/>
          <p:nvPr/>
        </p:nvSpPr>
        <p:spPr>
          <a:xfrm>
            <a:off x="7250509" y="2111418"/>
            <a:ext cx="4392488" cy="2862322"/>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r>
              <a:rPr lang="zh-CN" altLang="en-US" dirty="0">
                <a:solidFill>
                  <a:schemeClr val="accent1">
                    <a:lumMod val="50000"/>
                  </a:schemeClr>
                </a:solidFill>
              </a:rPr>
              <a:t>团队两位创始人是前华为同事，分别在华为供职超过</a:t>
            </a:r>
            <a:r>
              <a:rPr lang="en-US" altLang="zh-CN" dirty="0">
                <a:solidFill>
                  <a:schemeClr val="accent1">
                    <a:lumMod val="50000"/>
                  </a:schemeClr>
                </a:solidFill>
              </a:rPr>
              <a:t>10</a:t>
            </a:r>
            <a:r>
              <a:rPr lang="zh-CN" altLang="en-US" dirty="0">
                <a:solidFill>
                  <a:schemeClr val="accent1">
                    <a:lumMod val="50000"/>
                  </a:schemeClr>
                </a:solidFill>
              </a:rPr>
              <a:t>年时间。</a:t>
            </a:r>
            <a:endParaRPr lang="en-US" altLang="zh-CN" dirty="0">
              <a:solidFill>
                <a:schemeClr val="accent1">
                  <a:lumMod val="50000"/>
                </a:schemeClr>
              </a:solidFill>
            </a:endParaRPr>
          </a:p>
          <a:p>
            <a:endParaRPr lang="en-US" altLang="zh-CN" dirty="0">
              <a:solidFill>
                <a:schemeClr val="accent1">
                  <a:lumMod val="50000"/>
                </a:schemeClr>
              </a:solidFill>
            </a:endParaRPr>
          </a:p>
          <a:p>
            <a:r>
              <a:rPr lang="en-US" altLang="zh-CN" dirty="0">
                <a:solidFill>
                  <a:schemeClr val="accent1">
                    <a:lumMod val="50000"/>
                  </a:schemeClr>
                </a:solidFill>
              </a:rPr>
              <a:t>2018</a:t>
            </a:r>
            <a:r>
              <a:rPr lang="zh-CN" altLang="en-US" dirty="0">
                <a:solidFill>
                  <a:schemeClr val="accent1">
                    <a:lumMod val="50000"/>
                  </a:schemeClr>
                </a:solidFill>
              </a:rPr>
              <a:t>年</a:t>
            </a:r>
            <a:r>
              <a:rPr lang="en-US" altLang="zh-CN" dirty="0">
                <a:solidFill>
                  <a:schemeClr val="accent1">
                    <a:lumMod val="50000"/>
                  </a:schemeClr>
                </a:solidFill>
              </a:rPr>
              <a:t>1</a:t>
            </a:r>
            <a:r>
              <a:rPr lang="zh-CN" altLang="en-US" dirty="0">
                <a:solidFill>
                  <a:schemeClr val="accent1">
                    <a:lumMod val="50000"/>
                  </a:schemeClr>
                </a:solidFill>
              </a:rPr>
              <a:t>月团队正式组建，并启动创业项目孵化，于</a:t>
            </a:r>
            <a:r>
              <a:rPr lang="en-US" altLang="zh-CN" dirty="0">
                <a:solidFill>
                  <a:schemeClr val="accent1">
                    <a:lumMod val="50000"/>
                  </a:schemeClr>
                </a:solidFill>
              </a:rPr>
              <a:t>2018</a:t>
            </a:r>
            <a:r>
              <a:rPr lang="zh-CN" altLang="en-US" dirty="0">
                <a:solidFill>
                  <a:schemeClr val="accent1">
                    <a:lumMod val="50000"/>
                  </a:schemeClr>
                </a:solidFill>
              </a:rPr>
              <a:t>年</a:t>
            </a:r>
            <a:r>
              <a:rPr lang="en-US" altLang="zh-CN" dirty="0">
                <a:solidFill>
                  <a:schemeClr val="accent1">
                    <a:lumMod val="50000"/>
                  </a:schemeClr>
                </a:solidFill>
              </a:rPr>
              <a:t>5</a:t>
            </a:r>
            <a:r>
              <a:rPr lang="zh-CN" altLang="en-US" dirty="0">
                <a:solidFill>
                  <a:schemeClr val="accent1">
                    <a:lumMod val="50000"/>
                  </a:schemeClr>
                </a:solidFill>
              </a:rPr>
              <a:t>月确定</a:t>
            </a:r>
            <a:r>
              <a:rPr lang="en-US" altLang="zh-CN" dirty="0">
                <a:solidFill>
                  <a:schemeClr val="accent1">
                    <a:lumMod val="50000"/>
                  </a:schemeClr>
                </a:solidFill>
              </a:rPr>
              <a:t>STEAM</a:t>
            </a:r>
            <a:r>
              <a:rPr lang="zh-CN" altLang="en-US" dirty="0">
                <a:solidFill>
                  <a:schemeClr val="accent1">
                    <a:lumMod val="50000"/>
                  </a:schemeClr>
                </a:solidFill>
              </a:rPr>
              <a:t>教育方向，于</a:t>
            </a:r>
            <a:r>
              <a:rPr lang="en-US" altLang="zh-CN" dirty="0">
                <a:solidFill>
                  <a:schemeClr val="accent1">
                    <a:lumMod val="50000"/>
                  </a:schemeClr>
                </a:solidFill>
              </a:rPr>
              <a:t>2018</a:t>
            </a:r>
            <a:r>
              <a:rPr lang="zh-CN" altLang="en-US" dirty="0">
                <a:solidFill>
                  <a:schemeClr val="accent1">
                    <a:lumMod val="50000"/>
                  </a:schemeClr>
                </a:solidFill>
              </a:rPr>
              <a:t>年</a:t>
            </a:r>
            <a:r>
              <a:rPr lang="en-US" altLang="zh-CN" dirty="0">
                <a:solidFill>
                  <a:schemeClr val="accent1">
                    <a:lumMod val="50000"/>
                  </a:schemeClr>
                </a:solidFill>
              </a:rPr>
              <a:t>6</a:t>
            </a:r>
            <a:r>
              <a:rPr lang="zh-CN" altLang="en-US" dirty="0">
                <a:solidFill>
                  <a:schemeClr val="accent1">
                    <a:lumMod val="50000"/>
                  </a:schemeClr>
                </a:solidFill>
              </a:rPr>
              <a:t>月确定具体项目。</a:t>
            </a:r>
            <a:endParaRPr lang="en-US" altLang="zh-CN" dirty="0">
              <a:solidFill>
                <a:schemeClr val="accent1">
                  <a:lumMod val="50000"/>
                </a:schemeClr>
              </a:solidFill>
            </a:endParaRPr>
          </a:p>
          <a:p>
            <a:endParaRPr lang="en-US" altLang="zh-CN" dirty="0">
              <a:solidFill>
                <a:schemeClr val="accent1">
                  <a:lumMod val="50000"/>
                </a:schemeClr>
              </a:solidFill>
            </a:endParaRPr>
          </a:p>
          <a:p>
            <a:r>
              <a:rPr lang="zh-CN" altLang="en-US" dirty="0">
                <a:solidFill>
                  <a:schemeClr val="accent1">
                    <a:lumMod val="50000"/>
                  </a:schemeClr>
                </a:solidFill>
              </a:rPr>
              <a:t>目前龙小波处于离职状态，刘昊即将离职，我们愿意为了共同的事业放弃高薪，只为实现多年的人生梦想。</a:t>
            </a:r>
            <a:endParaRPr lang="zh-CN" altLang="en-US" dirty="0">
              <a:solidFill>
                <a:schemeClr val="accent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1.2 </a:t>
            </a:r>
            <a:r>
              <a:rPr lang="zh-CN" altLang="en-US" sz="2800" dirty="0">
                <a:solidFill>
                  <a:schemeClr val="accent2"/>
                </a:solidFill>
                <a:latin typeface="微软雅黑" panose="020B0503020204020204" pitchFamily="34" charset="-122"/>
                <a:ea typeface="微软雅黑" panose="020B0503020204020204" pitchFamily="34" charset="-122"/>
              </a:rPr>
              <a:t>核心成员介绍</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1</a:t>
            </a:r>
            <a:endParaRPr lang="zh-CN" altLang="en-US" dirty="0">
              <a:solidFill>
                <a:schemeClr val="accent2"/>
              </a:solidFill>
            </a:endParaRPr>
          </a:p>
        </p:txBody>
      </p:sp>
      <p:sp>
        <p:nvSpPr>
          <p:cNvPr id="4" name="Oval 12"/>
          <p:cNvSpPr>
            <a:spLocks noChangeArrowheads="1"/>
          </p:cNvSpPr>
          <p:nvPr/>
        </p:nvSpPr>
        <p:spPr bwMode="auto">
          <a:xfrm>
            <a:off x="688014" y="1124744"/>
            <a:ext cx="2109380" cy="2119952"/>
          </a:xfrm>
          <a:prstGeom prst="ellipse">
            <a:avLst/>
          </a:prstGeom>
          <a:solidFill>
            <a:schemeClr val="bg2"/>
          </a:solidFill>
          <a:ln>
            <a:noFill/>
          </a:ln>
        </p:spPr>
        <p:txBody>
          <a:bodyPr vert="horz" wrap="square" lIns="91440" tIns="45720" rIns="91440" bIns="45720" numCol="1" anchor="t" anchorCtr="0" compatLnSpc="1"/>
          <a:lstStyle/>
          <a:p>
            <a:endParaRPr lang="zh-CN" altLang="en-US"/>
          </a:p>
        </p:txBody>
      </p:sp>
      <p:sp>
        <p:nvSpPr>
          <p:cNvPr id="5" name="Oval 13"/>
          <p:cNvSpPr>
            <a:spLocks noChangeArrowheads="1"/>
          </p:cNvSpPr>
          <p:nvPr/>
        </p:nvSpPr>
        <p:spPr bwMode="auto">
          <a:xfrm>
            <a:off x="812251" y="1249862"/>
            <a:ext cx="1860907" cy="1869717"/>
          </a:xfrm>
          <a:prstGeom prst="ellipse">
            <a:avLst/>
          </a:prstGeom>
          <a:blipFill>
            <a:blip r:embed="rId1"/>
            <a:stretch>
              <a:fillRect/>
            </a:stretch>
          </a:blipFill>
          <a:ln w="10" cap="flat">
            <a:solidFill>
              <a:srgbClr val="C1C0C3"/>
            </a:solidFill>
            <a:prstDash val="solid"/>
            <a:miter lim="800000"/>
          </a:ln>
        </p:spPr>
        <p:txBody>
          <a:bodyPr vert="horz" wrap="square" lIns="91440" tIns="45720" rIns="91440" bIns="45720" numCol="1" anchor="t" anchorCtr="0" compatLnSpc="1"/>
          <a:lstStyle/>
          <a:p>
            <a:endParaRPr lang="zh-CN" altLang="en-US"/>
          </a:p>
        </p:txBody>
      </p:sp>
      <p:sp>
        <p:nvSpPr>
          <p:cNvPr id="7" name="矩形 9"/>
          <p:cNvSpPr>
            <a:spLocks noChangeArrowheads="1"/>
          </p:cNvSpPr>
          <p:nvPr/>
        </p:nvSpPr>
        <p:spPr bwMode="auto">
          <a:xfrm>
            <a:off x="3019609" y="1196752"/>
            <a:ext cx="29347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龙小波  </a:t>
            </a:r>
            <a:r>
              <a:rPr lang="zh-CN" altLang="en-US" sz="2000" dirty="0">
                <a:solidFill>
                  <a:schemeClr val="accent1"/>
                </a:solidFill>
                <a:latin typeface="微软雅黑" panose="020B0503020204020204" pitchFamily="34" charset="-122"/>
                <a:ea typeface="微软雅黑" panose="020B0503020204020204" pitchFamily="34" charset="-122"/>
              </a:rPr>
              <a:t>联合创始人</a:t>
            </a:r>
            <a:endParaRPr lang="zh-CN" altLang="en-US" sz="2000" dirty="0">
              <a:solidFill>
                <a:schemeClr val="accent1"/>
              </a:solidFill>
              <a:latin typeface="微软雅黑" panose="020B0503020204020204" pitchFamily="34" charset="-122"/>
              <a:ea typeface="微软雅黑" panose="020B0503020204020204" pitchFamily="34" charset="-122"/>
            </a:endParaRPr>
          </a:p>
          <a:p>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3015495" y="1779052"/>
            <a:ext cx="8339470" cy="1482090"/>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r>
              <a:rPr lang="en-US" altLang="zh-CN" dirty="0">
                <a:solidFill>
                  <a:schemeClr val="accent1">
                    <a:lumMod val="50000"/>
                  </a:schemeClr>
                </a:solidFill>
              </a:rPr>
              <a:t>       </a:t>
            </a:r>
            <a:r>
              <a:rPr lang="zh-CN" altLang="en-US" dirty="0">
                <a:solidFill>
                  <a:schemeClr val="accent1">
                    <a:lumMod val="50000"/>
                  </a:schemeClr>
                </a:solidFill>
              </a:rPr>
              <a:t>生于</a:t>
            </a:r>
            <a:r>
              <a:rPr lang="en-US" altLang="zh-CN" dirty="0">
                <a:solidFill>
                  <a:schemeClr val="accent1">
                    <a:lumMod val="50000"/>
                  </a:schemeClr>
                </a:solidFill>
              </a:rPr>
              <a:t>1981</a:t>
            </a:r>
            <a:r>
              <a:rPr lang="zh-CN" altLang="en-US" dirty="0">
                <a:solidFill>
                  <a:schemeClr val="accent1">
                    <a:lumMod val="50000"/>
                  </a:schemeClr>
                </a:solidFill>
              </a:rPr>
              <a:t>年，四川师范大学计算机科学与技术专业。华为</a:t>
            </a:r>
            <a:r>
              <a:rPr lang="en-US" altLang="zh-CN" dirty="0">
                <a:solidFill>
                  <a:schemeClr val="accent1">
                    <a:lumMod val="50000"/>
                  </a:schemeClr>
                </a:solidFill>
              </a:rPr>
              <a:t>10</a:t>
            </a:r>
            <a:r>
              <a:rPr lang="zh-CN" altLang="en-US" dirty="0">
                <a:solidFill>
                  <a:schemeClr val="accent1">
                    <a:lumMod val="50000"/>
                  </a:schemeClr>
                </a:solidFill>
              </a:rPr>
              <a:t>年</a:t>
            </a:r>
            <a:r>
              <a:rPr lang="en-US" altLang="zh-CN" dirty="0">
                <a:solidFill>
                  <a:schemeClr val="accent1">
                    <a:lumMod val="50000"/>
                  </a:schemeClr>
                </a:solidFill>
              </a:rPr>
              <a:t>+</a:t>
            </a:r>
            <a:r>
              <a:rPr lang="zh-CN" altLang="en-US" dirty="0">
                <a:solidFill>
                  <a:schemeClr val="accent1">
                    <a:lumMod val="50000"/>
                  </a:schemeClr>
                </a:solidFill>
              </a:rPr>
              <a:t>经验，历任软件工程师，高级软件经理，系统设计师等岗位。担任华为软件精英训练营讲师，课程组组长，对教育事业充满热忱。</a:t>
            </a:r>
            <a:endParaRPr lang="en-US" altLang="zh-CN" dirty="0">
              <a:solidFill>
                <a:schemeClr val="accent1">
                  <a:lumMod val="50000"/>
                </a:schemeClr>
              </a:solidFill>
            </a:endParaRPr>
          </a:p>
          <a:p>
            <a:r>
              <a:rPr lang="zh-CN" altLang="en-US" dirty="0">
                <a:solidFill>
                  <a:schemeClr val="accent1">
                    <a:lumMod val="50000"/>
                  </a:schemeClr>
                </a:solidFill>
              </a:rPr>
              <a:t>       同时作为一个三岁男孩的父亲，希望下一代能够接受最顶尖的科技教育，为中国培养更多科技人才。</a:t>
            </a:r>
            <a:endParaRPr lang="zh-CN" altLang="en-US" dirty="0">
              <a:solidFill>
                <a:schemeClr val="accent1">
                  <a:lumMod val="50000"/>
                </a:schemeClr>
              </a:solidFill>
            </a:endParaRPr>
          </a:p>
        </p:txBody>
      </p:sp>
      <p:sp>
        <p:nvSpPr>
          <p:cNvPr id="10" name="Oval 12"/>
          <p:cNvSpPr>
            <a:spLocks noChangeArrowheads="1"/>
          </p:cNvSpPr>
          <p:nvPr/>
        </p:nvSpPr>
        <p:spPr bwMode="auto">
          <a:xfrm>
            <a:off x="688014" y="3949830"/>
            <a:ext cx="2109380" cy="2119952"/>
          </a:xfrm>
          <a:prstGeom prst="ellipse">
            <a:avLst/>
          </a:prstGeom>
          <a:solidFill>
            <a:schemeClr val="tx2"/>
          </a:solidFill>
          <a:ln>
            <a:noFill/>
          </a:ln>
        </p:spPr>
        <p:txBody>
          <a:bodyPr vert="horz" wrap="square" lIns="91440" tIns="45720" rIns="91440" bIns="45720" numCol="1" anchor="t" anchorCtr="0" compatLnSpc="1"/>
          <a:lstStyle/>
          <a:p>
            <a:endParaRPr lang="zh-CN" altLang="en-US"/>
          </a:p>
        </p:txBody>
      </p:sp>
      <p:sp>
        <p:nvSpPr>
          <p:cNvPr id="11" name="Oval 13"/>
          <p:cNvSpPr>
            <a:spLocks noChangeArrowheads="1"/>
          </p:cNvSpPr>
          <p:nvPr/>
        </p:nvSpPr>
        <p:spPr bwMode="auto">
          <a:xfrm>
            <a:off x="812251" y="4074948"/>
            <a:ext cx="1860907" cy="1869717"/>
          </a:xfrm>
          <a:prstGeom prst="ellipse">
            <a:avLst/>
          </a:prstGeom>
          <a:blipFill>
            <a:blip r:embed="rId2"/>
            <a:stretch>
              <a:fillRect/>
            </a:stretch>
          </a:blipFill>
          <a:ln w="10" cap="flat">
            <a:solidFill>
              <a:srgbClr val="C1C0C3"/>
            </a:solidFill>
            <a:prstDash val="solid"/>
            <a:miter lim="800000"/>
          </a:ln>
        </p:spPr>
        <p:txBody>
          <a:bodyPr vert="horz" wrap="square" lIns="91440" tIns="45720" rIns="91440" bIns="45720" numCol="1" anchor="t" anchorCtr="0" compatLnSpc="1"/>
          <a:lstStyle/>
          <a:p>
            <a:endParaRPr lang="zh-CN" altLang="en-US"/>
          </a:p>
        </p:txBody>
      </p:sp>
      <p:sp>
        <p:nvSpPr>
          <p:cNvPr id="13" name="矩形 9"/>
          <p:cNvSpPr>
            <a:spLocks noChangeArrowheads="1"/>
          </p:cNvSpPr>
          <p:nvPr/>
        </p:nvSpPr>
        <p:spPr bwMode="auto">
          <a:xfrm>
            <a:off x="3019609" y="3646289"/>
            <a:ext cx="30787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刘   昊  </a:t>
            </a:r>
            <a:r>
              <a:rPr lang="zh-CN" altLang="en-US" sz="2000" dirty="0">
                <a:solidFill>
                  <a:schemeClr val="accent1"/>
                </a:solidFill>
                <a:latin typeface="微软雅黑" panose="020B0503020204020204" pitchFamily="34" charset="-122"/>
                <a:ea typeface="微软雅黑" panose="020B0503020204020204" pitchFamily="34" charset="-122"/>
              </a:rPr>
              <a:t>联合创始人</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3019609" y="4288403"/>
            <a:ext cx="8339470" cy="2030730"/>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r>
              <a:rPr lang="en-US" altLang="zh-CN" dirty="0">
                <a:solidFill>
                  <a:schemeClr val="accent1">
                    <a:lumMod val="50000"/>
                  </a:schemeClr>
                </a:solidFill>
              </a:rPr>
              <a:t>       </a:t>
            </a:r>
            <a:r>
              <a:rPr lang="zh-CN" altLang="en-US" dirty="0">
                <a:solidFill>
                  <a:schemeClr val="accent1">
                    <a:lumMod val="50000"/>
                  </a:schemeClr>
                </a:solidFill>
              </a:rPr>
              <a:t>生于</a:t>
            </a:r>
            <a:r>
              <a:rPr lang="en-US" altLang="zh-CN" dirty="0">
                <a:solidFill>
                  <a:schemeClr val="accent1">
                    <a:lumMod val="50000"/>
                  </a:schemeClr>
                </a:solidFill>
              </a:rPr>
              <a:t>1979</a:t>
            </a:r>
            <a:r>
              <a:rPr lang="zh-CN" altLang="en-US" dirty="0">
                <a:solidFill>
                  <a:schemeClr val="accent1">
                    <a:lumMod val="50000"/>
                  </a:schemeClr>
                </a:solidFill>
              </a:rPr>
              <a:t>年，电子科技大学通信与信息技术专业硕士毕业，</a:t>
            </a:r>
            <a:r>
              <a:rPr lang="en-US" altLang="zh-CN" dirty="0">
                <a:solidFill>
                  <a:schemeClr val="accent1">
                    <a:lumMod val="50000"/>
                  </a:schemeClr>
                </a:solidFill>
              </a:rPr>
              <a:t>12</a:t>
            </a:r>
            <a:r>
              <a:rPr lang="zh-CN" altLang="en-US" dirty="0">
                <a:solidFill>
                  <a:schemeClr val="accent1">
                    <a:lumMod val="50000"/>
                  </a:schemeClr>
                </a:solidFill>
              </a:rPr>
              <a:t>年</a:t>
            </a:r>
            <a:r>
              <a:rPr lang="en-US" altLang="zh-CN" dirty="0">
                <a:solidFill>
                  <a:schemeClr val="accent1">
                    <a:lumMod val="50000"/>
                  </a:schemeClr>
                </a:solidFill>
              </a:rPr>
              <a:t>+</a:t>
            </a:r>
            <a:r>
              <a:rPr lang="zh-CN" altLang="zh-CN" dirty="0">
                <a:solidFill>
                  <a:schemeClr val="accent1">
                    <a:lumMod val="50000"/>
                  </a:schemeClr>
                </a:solidFill>
              </a:rPr>
              <a:t>软件研发领域工作</a:t>
            </a:r>
            <a:r>
              <a:rPr lang="zh-CN" altLang="en-US" dirty="0">
                <a:solidFill>
                  <a:schemeClr val="accent1">
                    <a:lumMod val="50000"/>
                  </a:schemeClr>
                </a:solidFill>
              </a:rPr>
              <a:t>经验，在软件开发，测试，项目管理，人力管理等岗位均具有丰富的经验，擅长组织构建，人员招聘，人员培养，人员激励，项目管理上</a:t>
            </a:r>
            <a:r>
              <a:rPr lang="en-US" altLang="zh-CN" dirty="0">
                <a:solidFill>
                  <a:schemeClr val="accent1">
                    <a:lumMod val="50000"/>
                  </a:schemeClr>
                </a:solidFill>
              </a:rPr>
              <a:t>有</a:t>
            </a:r>
            <a:r>
              <a:rPr lang="zh-CN" altLang="en-US" dirty="0">
                <a:solidFill>
                  <a:schemeClr val="accent1">
                    <a:lumMod val="50000"/>
                  </a:schemeClr>
                </a:solidFill>
              </a:rPr>
              <a:t>超</a:t>
            </a:r>
            <a:r>
              <a:rPr lang="en-US" altLang="zh-CN" dirty="0">
                <a:solidFill>
                  <a:schemeClr val="accent1">
                    <a:lumMod val="50000"/>
                  </a:schemeClr>
                </a:solidFill>
              </a:rPr>
              <a:t>100+人员团队运作管理经验，熟悉全</a:t>
            </a:r>
            <a:r>
              <a:rPr lang="zh-CN" altLang="en-US" dirty="0">
                <a:solidFill>
                  <a:schemeClr val="accent1">
                    <a:lumMod val="50000"/>
                  </a:schemeClr>
                </a:solidFill>
              </a:rPr>
              <a:t>栈开发</a:t>
            </a:r>
            <a:r>
              <a:rPr lang="en-US" altLang="zh-CN" dirty="0">
                <a:solidFill>
                  <a:schemeClr val="accent1">
                    <a:lumMod val="50000"/>
                  </a:schemeClr>
                </a:solidFill>
              </a:rPr>
              <a:t>团队运作方法</a:t>
            </a:r>
            <a:r>
              <a:rPr lang="zh-CN" altLang="en-US" dirty="0">
                <a:solidFill>
                  <a:schemeClr val="accent1">
                    <a:lumMod val="50000"/>
                  </a:schemeClr>
                </a:solidFill>
              </a:rPr>
              <a:t>，有同时运作</a:t>
            </a:r>
            <a:r>
              <a:rPr lang="en-US" altLang="zh-CN" dirty="0">
                <a:solidFill>
                  <a:schemeClr val="accent1">
                    <a:lumMod val="50000"/>
                  </a:schemeClr>
                </a:solidFill>
              </a:rPr>
              <a:t>20+</a:t>
            </a:r>
            <a:r>
              <a:rPr lang="zh-CN" altLang="en-US" dirty="0">
                <a:solidFill>
                  <a:schemeClr val="accent1">
                    <a:lumMod val="50000"/>
                  </a:schemeClr>
                </a:solidFill>
              </a:rPr>
              <a:t>软件项目的成功交付经历，管理代码规模超</a:t>
            </a:r>
            <a:r>
              <a:rPr lang="en-US" altLang="zh-CN" dirty="0">
                <a:solidFill>
                  <a:schemeClr val="accent1">
                    <a:lumMod val="50000"/>
                  </a:schemeClr>
                </a:solidFill>
              </a:rPr>
              <a:t>200W</a:t>
            </a:r>
            <a:r>
              <a:rPr lang="zh-CN" altLang="zh-CN" dirty="0">
                <a:solidFill>
                  <a:schemeClr val="accent1">
                    <a:lumMod val="50000"/>
                  </a:schemeClr>
                </a:solidFill>
              </a:rPr>
              <a:t>行。</a:t>
            </a:r>
            <a:endParaRPr lang="zh-CN" altLang="zh-CN" dirty="0">
              <a:solidFill>
                <a:schemeClr val="accent1">
                  <a:lumMod val="50000"/>
                </a:schemeClr>
              </a:solidFill>
            </a:endParaRPr>
          </a:p>
          <a:p>
            <a:r>
              <a:rPr lang="zh-CN" altLang="en-US" dirty="0">
                <a:solidFill>
                  <a:schemeClr val="accent1">
                    <a:lumMod val="50000"/>
                  </a:schemeClr>
                </a:solidFill>
                <a:sym typeface="+mn-ea"/>
              </a:rPr>
              <a:t>       同时作为一个六岁女孩的父亲，希望下一代能够接受最顶尖的科技教育，为中国培养更多科技人才。</a:t>
            </a:r>
            <a:endParaRPr lang="zh-CN" altLang="en-US" dirty="0">
              <a:solidFill>
                <a:schemeClr val="accent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1.2 </a:t>
            </a:r>
            <a:r>
              <a:rPr lang="zh-CN" altLang="en-US" sz="2800" dirty="0">
                <a:solidFill>
                  <a:schemeClr val="accent2"/>
                </a:solidFill>
                <a:latin typeface="微软雅黑" panose="020B0503020204020204" pitchFamily="34" charset="-122"/>
                <a:ea typeface="微软雅黑" panose="020B0503020204020204" pitchFamily="34" charset="-122"/>
              </a:rPr>
              <a:t>核心成员介绍</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1</a:t>
            </a:r>
            <a:endParaRPr lang="zh-CN" altLang="en-US" dirty="0">
              <a:solidFill>
                <a:schemeClr val="accent2"/>
              </a:solidFill>
            </a:endParaRPr>
          </a:p>
        </p:txBody>
      </p:sp>
      <p:sp>
        <p:nvSpPr>
          <p:cNvPr id="4" name="Oval 12"/>
          <p:cNvSpPr>
            <a:spLocks noChangeArrowheads="1"/>
          </p:cNvSpPr>
          <p:nvPr/>
        </p:nvSpPr>
        <p:spPr bwMode="auto">
          <a:xfrm>
            <a:off x="1314053" y="711594"/>
            <a:ext cx="2109380" cy="2119952"/>
          </a:xfrm>
          <a:prstGeom prst="ellipse">
            <a:avLst/>
          </a:pr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5" name="Oval 13"/>
          <p:cNvSpPr>
            <a:spLocks noChangeArrowheads="1"/>
          </p:cNvSpPr>
          <p:nvPr/>
        </p:nvSpPr>
        <p:spPr bwMode="auto">
          <a:xfrm>
            <a:off x="1438290" y="836712"/>
            <a:ext cx="1860907" cy="1869717"/>
          </a:xfrm>
          <a:prstGeom prst="ellipse">
            <a:avLst/>
          </a:prstGeom>
          <a:blipFill>
            <a:blip r:embed="rId1"/>
            <a:stretch>
              <a:fillRect/>
            </a:stretch>
          </a:blipFill>
          <a:ln w="10" cap="flat">
            <a:solidFill>
              <a:srgbClr val="C1C0C3"/>
            </a:solidFill>
            <a:prstDash val="solid"/>
            <a:miter lim="800000"/>
          </a:ln>
        </p:spPr>
        <p:txBody>
          <a:bodyPr vert="horz" wrap="square" lIns="91440" tIns="45720" rIns="91440" bIns="45720" numCol="1" anchor="t" anchorCtr="0" compatLnSpc="1"/>
          <a:lstStyle/>
          <a:p>
            <a:endParaRPr lang="zh-CN" altLang="en-US"/>
          </a:p>
        </p:txBody>
      </p:sp>
      <p:sp>
        <p:nvSpPr>
          <p:cNvPr id="6" name="矩形 7"/>
          <p:cNvSpPr>
            <a:spLocks noChangeArrowheads="1"/>
          </p:cNvSpPr>
          <p:nvPr/>
        </p:nvSpPr>
        <p:spPr bwMode="auto">
          <a:xfrm>
            <a:off x="885605" y="3292854"/>
            <a:ext cx="2966276" cy="707886"/>
          </a:xfrm>
          <a:prstGeom prst="rect">
            <a:avLst/>
          </a:prstGeom>
          <a:solidFill>
            <a:schemeClr val="bg2"/>
          </a:solidFill>
          <a:ln>
            <a:noFill/>
          </a:ln>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公司市场部经理，团队运营总监</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7" name="矩形 9"/>
          <p:cNvSpPr>
            <a:spLocks noChangeArrowheads="1"/>
          </p:cNvSpPr>
          <p:nvPr/>
        </p:nvSpPr>
        <p:spPr bwMode="auto">
          <a:xfrm>
            <a:off x="1598204" y="2834275"/>
            <a:ext cx="1541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安妮</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766916" y="4149080"/>
            <a:ext cx="3265748" cy="2031325"/>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just"/>
            <a:r>
              <a:rPr lang="zh-CN" altLang="en-US" dirty="0">
                <a:solidFill>
                  <a:schemeClr val="accent1">
                    <a:lumMod val="50000"/>
                  </a:schemeClr>
                </a:solidFill>
              </a:rPr>
              <a:t>长江工商学院研究生，有十余年行业经验，是某领域领军人物。</a:t>
            </a:r>
            <a:r>
              <a:rPr lang="en-US" altLang="zh-CN" dirty="0">
                <a:solidFill>
                  <a:schemeClr val="accent1">
                    <a:lumMod val="50000"/>
                  </a:schemeClr>
                </a:solidFill>
              </a:rPr>
              <a:t>1992</a:t>
            </a:r>
            <a:r>
              <a:rPr lang="zh-CN" altLang="en-US" dirty="0">
                <a:solidFill>
                  <a:schemeClr val="accent1">
                    <a:lumMod val="50000"/>
                  </a:schemeClr>
                </a:solidFill>
              </a:rPr>
              <a:t>年在某公司担任中层管理；</a:t>
            </a:r>
            <a:r>
              <a:rPr lang="en-US" altLang="zh-CN" dirty="0">
                <a:solidFill>
                  <a:schemeClr val="accent1">
                    <a:lumMod val="50000"/>
                  </a:schemeClr>
                </a:solidFill>
              </a:rPr>
              <a:t>2003</a:t>
            </a:r>
            <a:r>
              <a:rPr lang="zh-CN" altLang="en-US" dirty="0">
                <a:solidFill>
                  <a:schemeClr val="accent1">
                    <a:lumMod val="50000"/>
                  </a:schemeClr>
                </a:solidFill>
              </a:rPr>
              <a:t>年任某公司执</a:t>
            </a:r>
            <a:r>
              <a:rPr lang="en-US" altLang="zh-CN" dirty="0">
                <a:solidFill>
                  <a:schemeClr val="accent1">
                    <a:lumMod val="50000"/>
                  </a:schemeClr>
                </a:solidFill>
              </a:rPr>
              <a:t>COO</a:t>
            </a:r>
            <a:r>
              <a:rPr lang="zh-CN" altLang="en-US" dirty="0">
                <a:solidFill>
                  <a:schemeClr val="accent1">
                    <a:lumMod val="50000"/>
                  </a:schemeClr>
                </a:solidFill>
              </a:rPr>
              <a:t>；</a:t>
            </a:r>
            <a:r>
              <a:rPr lang="en-US" altLang="zh-CN" dirty="0">
                <a:solidFill>
                  <a:schemeClr val="accent1">
                    <a:lumMod val="50000"/>
                  </a:schemeClr>
                </a:solidFill>
              </a:rPr>
              <a:t>2007</a:t>
            </a:r>
            <a:r>
              <a:rPr lang="zh-CN" altLang="en-US" dirty="0">
                <a:solidFill>
                  <a:schemeClr val="accent1">
                    <a:lumMod val="50000"/>
                  </a:schemeClr>
                </a:solidFill>
              </a:rPr>
              <a:t>年担任某公司执行总裁。曾于</a:t>
            </a:r>
            <a:r>
              <a:rPr lang="en-US" altLang="zh-CN" dirty="0">
                <a:solidFill>
                  <a:schemeClr val="accent1">
                    <a:lumMod val="50000"/>
                  </a:schemeClr>
                </a:solidFill>
              </a:rPr>
              <a:t>2006</a:t>
            </a:r>
            <a:r>
              <a:rPr lang="zh-CN" altLang="en-US" dirty="0">
                <a:solidFill>
                  <a:schemeClr val="accent1">
                    <a:lumMod val="50000"/>
                  </a:schemeClr>
                </a:solidFill>
              </a:rPr>
              <a:t>年、</a:t>
            </a:r>
            <a:r>
              <a:rPr lang="en-US" altLang="zh-CN" dirty="0">
                <a:solidFill>
                  <a:schemeClr val="accent1">
                    <a:lumMod val="50000"/>
                  </a:schemeClr>
                </a:solidFill>
              </a:rPr>
              <a:t>2008</a:t>
            </a:r>
            <a:r>
              <a:rPr lang="zh-CN" altLang="en-US" dirty="0">
                <a:solidFill>
                  <a:schemeClr val="accent1">
                    <a:lumMod val="50000"/>
                  </a:schemeClr>
                </a:solidFill>
              </a:rPr>
              <a:t>年、</a:t>
            </a:r>
            <a:r>
              <a:rPr lang="en-US" altLang="zh-CN" dirty="0">
                <a:solidFill>
                  <a:schemeClr val="accent1">
                    <a:lumMod val="50000"/>
                  </a:schemeClr>
                </a:solidFill>
              </a:rPr>
              <a:t>2012</a:t>
            </a:r>
            <a:r>
              <a:rPr lang="zh-CN" altLang="en-US" dirty="0">
                <a:solidFill>
                  <a:schemeClr val="accent1">
                    <a:lumMod val="50000"/>
                  </a:schemeClr>
                </a:solidFill>
              </a:rPr>
              <a:t>年分别获得某某奖项。</a:t>
            </a:r>
            <a:endParaRPr lang="zh-CN" altLang="en-US" dirty="0">
              <a:solidFill>
                <a:schemeClr val="accent1">
                  <a:lumMod val="50000"/>
                </a:schemeClr>
              </a:solidFill>
            </a:endParaRPr>
          </a:p>
        </p:txBody>
      </p:sp>
      <p:sp>
        <p:nvSpPr>
          <p:cNvPr id="14" name="Oval 12"/>
          <p:cNvSpPr>
            <a:spLocks noChangeArrowheads="1"/>
          </p:cNvSpPr>
          <p:nvPr/>
        </p:nvSpPr>
        <p:spPr bwMode="auto">
          <a:xfrm>
            <a:off x="4889766" y="711594"/>
            <a:ext cx="2109380" cy="2119952"/>
          </a:xfrm>
          <a:prstGeom prst="ellipse">
            <a:avLst/>
          </a:pr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15" name="Oval 13"/>
          <p:cNvSpPr>
            <a:spLocks noChangeArrowheads="1"/>
          </p:cNvSpPr>
          <p:nvPr/>
        </p:nvSpPr>
        <p:spPr bwMode="auto">
          <a:xfrm>
            <a:off x="5014003" y="836712"/>
            <a:ext cx="1860907" cy="1869717"/>
          </a:xfrm>
          <a:prstGeom prst="ellipse">
            <a:avLst/>
          </a:prstGeom>
          <a:blipFill>
            <a:blip r:embed="rId2"/>
            <a:stretch>
              <a:fillRect/>
            </a:stretch>
          </a:blipFill>
          <a:ln w="10" cap="flat">
            <a:solidFill>
              <a:srgbClr val="C1C0C3"/>
            </a:solidFill>
            <a:prstDash val="solid"/>
            <a:miter lim="800000"/>
          </a:ln>
        </p:spPr>
        <p:txBody>
          <a:bodyPr vert="horz" wrap="square" lIns="91440" tIns="45720" rIns="91440" bIns="45720" numCol="1" anchor="t" anchorCtr="0" compatLnSpc="1"/>
          <a:lstStyle/>
          <a:p>
            <a:endParaRPr lang="zh-CN" altLang="en-US"/>
          </a:p>
        </p:txBody>
      </p:sp>
      <p:sp>
        <p:nvSpPr>
          <p:cNvPr id="16" name="矩形 7"/>
          <p:cNvSpPr>
            <a:spLocks noChangeArrowheads="1"/>
          </p:cNvSpPr>
          <p:nvPr/>
        </p:nvSpPr>
        <p:spPr bwMode="auto">
          <a:xfrm>
            <a:off x="4461318" y="3292854"/>
            <a:ext cx="2966276" cy="707886"/>
          </a:xfrm>
          <a:prstGeom prst="rect">
            <a:avLst/>
          </a:prstGeom>
          <a:solidFill>
            <a:schemeClr val="bg1"/>
          </a:solidFill>
          <a:ln>
            <a:noFill/>
          </a:ln>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公司副工程师，团队生产经理</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17" name="矩形 9"/>
          <p:cNvSpPr>
            <a:spLocks noChangeArrowheads="1"/>
          </p:cNvSpPr>
          <p:nvPr/>
        </p:nvSpPr>
        <p:spPr bwMode="auto">
          <a:xfrm>
            <a:off x="5173917" y="2834275"/>
            <a:ext cx="1541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李斯特</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4342629" y="4149080"/>
            <a:ext cx="3265748" cy="2031325"/>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just"/>
            <a:r>
              <a:rPr lang="zh-CN" altLang="en-US" dirty="0">
                <a:solidFill>
                  <a:schemeClr val="accent1">
                    <a:lumMod val="50000"/>
                  </a:schemeClr>
                </a:solidFill>
              </a:rPr>
              <a:t>长江工商学院研究生，有十余年行业经验，是某领域领军人物。</a:t>
            </a:r>
            <a:r>
              <a:rPr lang="en-US" altLang="zh-CN" dirty="0">
                <a:solidFill>
                  <a:schemeClr val="accent1">
                    <a:lumMod val="50000"/>
                  </a:schemeClr>
                </a:solidFill>
              </a:rPr>
              <a:t>1992</a:t>
            </a:r>
            <a:r>
              <a:rPr lang="zh-CN" altLang="en-US" dirty="0">
                <a:solidFill>
                  <a:schemeClr val="accent1">
                    <a:lumMod val="50000"/>
                  </a:schemeClr>
                </a:solidFill>
              </a:rPr>
              <a:t>年在某公司担任中层管理；</a:t>
            </a:r>
            <a:r>
              <a:rPr lang="en-US" altLang="zh-CN" dirty="0">
                <a:solidFill>
                  <a:schemeClr val="accent1">
                    <a:lumMod val="50000"/>
                  </a:schemeClr>
                </a:solidFill>
              </a:rPr>
              <a:t>2003</a:t>
            </a:r>
            <a:r>
              <a:rPr lang="zh-CN" altLang="en-US" dirty="0">
                <a:solidFill>
                  <a:schemeClr val="accent1">
                    <a:lumMod val="50000"/>
                  </a:schemeClr>
                </a:solidFill>
              </a:rPr>
              <a:t>年任某公司执</a:t>
            </a:r>
            <a:r>
              <a:rPr lang="en-US" altLang="zh-CN" dirty="0">
                <a:solidFill>
                  <a:schemeClr val="accent1">
                    <a:lumMod val="50000"/>
                  </a:schemeClr>
                </a:solidFill>
              </a:rPr>
              <a:t>COO</a:t>
            </a:r>
            <a:r>
              <a:rPr lang="zh-CN" altLang="en-US" dirty="0">
                <a:solidFill>
                  <a:schemeClr val="accent1">
                    <a:lumMod val="50000"/>
                  </a:schemeClr>
                </a:solidFill>
              </a:rPr>
              <a:t>；</a:t>
            </a:r>
            <a:r>
              <a:rPr lang="en-US" altLang="zh-CN" dirty="0">
                <a:solidFill>
                  <a:schemeClr val="accent1">
                    <a:lumMod val="50000"/>
                  </a:schemeClr>
                </a:solidFill>
              </a:rPr>
              <a:t>2007</a:t>
            </a:r>
            <a:r>
              <a:rPr lang="zh-CN" altLang="en-US" dirty="0">
                <a:solidFill>
                  <a:schemeClr val="accent1">
                    <a:lumMod val="50000"/>
                  </a:schemeClr>
                </a:solidFill>
              </a:rPr>
              <a:t>年担任某公司执行总裁。曾于</a:t>
            </a:r>
            <a:r>
              <a:rPr lang="en-US" altLang="zh-CN" dirty="0">
                <a:solidFill>
                  <a:schemeClr val="accent1">
                    <a:lumMod val="50000"/>
                  </a:schemeClr>
                </a:solidFill>
              </a:rPr>
              <a:t>2006</a:t>
            </a:r>
            <a:r>
              <a:rPr lang="zh-CN" altLang="en-US" dirty="0">
                <a:solidFill>
                  <a:schemeClr val="accent1">
                    <a:lumMod val="50000"/>
                  </a:schemeClr>
                </a:solidFill>
              </a:rPr>
              <a:t>年、</a:t>
            </a:r>
            <a:r>
              <a:rPr lang="en-US" altLang="zh-CN" dirty="0">
                <a:solidFill>
                  <a:schemeClr val="accent1">
                    <a:lumMod val="50000"/>
                  </a:schemeClr>
                </a:solidFill>
              </a:rPr>
              <a:t>2008</a:t>
            </a:r>
            <a:r>
              <a:rPr lang="zh-CN" altLang="en-US" dirty="0">
                <a:solidFill>
                  <a:schemeClr val="accent1">
                    <a:lumMod val="50000"/>
                  </a:schemeClr>
                </a:solidFill>
              </a:rPr>
              <a:t>年、</a:t>
            </a:r>
            <a:r>
              <a:rPr lang="en-US" altLang="zh-CN" dirty="0">
                <a:solidFill>
                  <a:schemeClr val="accent1">
                    <a:lumMod val="50000"/>
                  </a:schemeClr>
                </a:solidFill>
              </a:rPr>
              <a:t>2012</a:t>
            </a:r>
            <a:r>
              <a:rPr lang="zh-CN" altLang="en-US" dirty="0">
                <a:solidFill>
                  <a:schemeClr val="accent1">
                    <a:lumMod val="50000"/>
                  </a:schemeClr>
                </a:solidFill>
              </a:rPr>
              <a:t>年分别获得某某奖项。</a:t>
            </a:r>
            <a:endParaRPr lang="zh-CN" altLang="en-US" dirty="0">
              <a:solidFill>
                <a:schemeClr val="accent1">
                  <a:lumMod val="50000"/>
                </a:schemeClr>
              </a:solidFill>
            </a:endParaRPr>
          </a:p>
        </p:txBody>
      </p:sp>
      <p:sp>
        <p:nvSpPr>
          <p:cNvPr id="19" name="Oval 12"/>
          <p:cNvSpPr>
            <a:spLocks noChangeArrowheads="1"/>
          </p:cNvSpPr>
          <p:nvPr/>
        </p:nvSpPr>
        <p:spPr bwMode="auto">
          <a:xfrm>
            <a:off x="8479127" y="711594"/>
            <a:ext cx="2109380" cy="2119952"/>
          </a:xfrm>
          <a:prstGeom prst="ellipse">
            <a:avLst/>
          </a:pr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20" name="Oval 13"/>
          <p:cNvSpPr>
            <a:spLocks noChangeArrowheads="1"/>
          </p:cNvSpPr>
          <p:nvPr/>
        </p:nvSpPr>
        <p:spPr bwMode="auto">
          <a:xfrm>
            <a:off x="8603364" y="836712"/>
            <a:ext cx="1860907" cy="1869717"/>
          </a:xfrm>
          <a:prstGeom prst="ellipse">
            <a:avLst/>
          </a:prstGeom>
          <a:blipFill>
            <a:blip r:embed="rId3"/>
            <a:stretch>
              <a:fillRect/>
            </a:stretch>
          </a:blipFill>
          <a:ln w="10" cap="flat">
            <a:solidFill>
              <a:srgbClr val="C1C0C3"/>
            </a:solidFill>
            <a:prstDash val="solid"/>
            <a:miter lim="800000"/>
          </a:ln>
        </p:spPr>
        <p:txBody>
          <a:bodyPr vert="horz" wrap="square" lIns="91440" tIns="45720" rIns="91440" bIns="45720" numCol="1" anchor="t" anchorCtr="0" compatLnSpc="1"/>
          <a:lstStyle/>
          <a:p>
            <a:endParaRPr lang="zh-CN" altLang="en-US"/>
          </a:p>
        </p:txBody>
      </p:sp>
      <p:sp>
        <p:nvSpPr>
          <p:cNvPr id="21" name="矩形 7"/>
          <p:cNvSpPr>
            <a:spLocks noChangeArrowheads="1"/>
          </p:cNvSpPr>
          <p:nvPr/>
        </p:nvSpPr>
        <p:spPr bwMode="auto">
          <a:xfrm>
            <a:off x="8050679" y="3292854"/>
            <a:ext cx="2966276" cy="707886"/>
          </a:xfrm>
          <a:prstGeom prst="rect">
            <a:avLst/>
          </a:prstGeom>
          <a:solidFill>
            <a:schemeClr val="tx1"/>
          </a:solidFill>
          <a:ln>
            <a:noFill/>
          </a:ln>
        </p:spPr>
        <p:txBody>
          <a:bodyPr wrap="square">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公司总会计师，团队财务总监</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22" name="矩形 9"/>
          <p:cNvSpPr>
            <a:spLocks noChangeArrowheads="1"/>
          </p:cNvSpPr>
          <p:nvPr/>
        </p:nvSpPr>
        <p:spPr bwMode="auto">
          <a:xfrm>
            <a:off x="8763278" y="2834275"/>
            <a:ext cx="1541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张子蓝</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7931990" y="4149080"/>
            <a:ext cx="3265748" cy="2031325"/>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just"/>
            <a:r>
              <a:rPr lang="zh-CN" altLang="en-US" dirty="0">
                <a:solidFill>
                  <a:schemeClr val="accent1">
                    <a:lumMod val="50000"/>
                  </a:schemeClr>
                </a:solidFill>
              </a:rPr>
              <a:t>长江工商学院研究生，有十余年行业经验，是某领域领军人物。</a:t>
            </a:r>
            <a:r>
              <a:rPr lang="en-US" altLang="zh-CN" dirty="0">
                <a:solidFill>
                  <a:schemeClr val="accent1">
                    <a:lumMod val="50000"/>
                  </a:schemeClr>
                </a:solidFill>
              </a:rPr>
              <a:t>1992</a:t>
            </a:r>
            <a:r>
              <a:rPr lang="zh-CN" altLang="en-US" dirty="0">
                <a:solidFill>
                  <a:schemeClr val="accent1">
                    <a:lumMod val="50000"/>
                  </a:schemeClr>
                </a:solidFill>
              </a:rPr>
              <a:t>年在某公司担任中层管理；</a:t>
            </a:r>
            <a:r>
              <a:rPr lang="en-US" altLang="zh-CN" dirty="0">
                <a:solidFill>
                  <a:schemeClr val="accent1">
                    <a:lumMod val="50000"/>
                  </a:schemeClr>
                </a:solidFill>
              </a:rPr>
              <a:t>2003</a:t>
            </a:r>
            <a:r>
              <a:rPr lang="zh-CN" altLang="en-US" dirty="0">
                <a:solidFill>
                  <a:schemeClr val="accent1">
                    <a:lumMod val="50000"/>
                  </a:schemeClr>
                </a:solidFill>
              </a:rPr>
              <a:t>年任某公司执</a:t>
            </a:r>
            <a:r>
              <a:rPr lang="en-US" altLang="zh-CN" dirty="0">
                <a:solidFill>
                  <a:schemeClr val="accent1">
                    <a:lumMod val="50000"/>
                  </a:schemeClr>
                </a:solidFill>
              </a:rPr>
              <a:t>COO</a:t>
            </a:r>
            <a:r>
              <a:rPr lang="zh-CN" altLang="en-US" dirty="0">
                <a:solidFill>
                  <a:schemeClr val="accent1">
                    <a:lumMod val="50000"/>
                  </a:schemeClr>
                </a:solidFill>
              </a:rPr>
              <a:t>；</a:t>
            </a:r>
            <a:r>
              <a:rPr lang="en-US" altLang="zh-CN" dirty="0">
                <a:solidFill>
                  <a:schemeClr val="accent1">
                    <a:lumMod val="50000"/>
                  </a:schemeClr>
                </a:solidFill>
              </a:rPr>
              <a:t>2007</a:t>
            </a:r>
            <a:r>
              <a:rPr lang="zh-CN" altLang="en-US" dirty="0">
                <a:solidFill>
                  <a:schemeClr val="accent1">
                    <a:lumMod val="50000"/>
                  </a:schemeClr>
                </a:solidFill>
              </a:rPr>
              <a:t>年担任某公司执行总裁。曾于</a:t>
            </a:r>
            <a:r>
              <a:rPr lang="en-US" altLang="zh-CN" dirty="0">
                <a:solidFill>
                  <a:schemeClr val="accent1">
                    <a:lumMod val="50000"/>
                  </a:schemeClr>
                </a:solidFill>
              </a:rPr>
              <a:t>2006</a:t>
            </a:r>
            <a:r>
              <a:rPr lang="zh-CN" altLang="en-US" dirty="0">
                <a:solidFill>
                  <a:schemeClr val="accent1">
                    <a:lumMod val="50000"/>
                  </a:schemeClr>
                </a:solidFill>
              </a:rPr>
              <a:t>年、</a:t>
            </a:r>
            <a:r>
              <a:rPr lang="en-US" altLang="zh-CN" dirty="0">
                <a:solidFill>
                  <a:schemeClr val="accent1">
                    <a:lumMod val="50000"/>
                  </a:schemeClr>
                </a:solidFill>
              </a:rPr>
              <a:t>2008</a:t>
            </a:r>
            <a:r>
              <a:rPr lang="zh-CN" altLang="en-US" dirty="0">
                <a:solidFill>
                  <a:schemeClr val="accent1">
                    <a:lumMod val="50000"/>
                  </a:schemeClr>
                </a:solidFill>
              </a:rPr>
              <a:t>年、</a:t>
            </a:r>
            <a:r>
              <a:rPr lang="en-US" altLang="zh-CN" dirty="0">
                <a:solidFill>
                  <a:schemeClr val="accent1">
                    <a:lumMod val="50000"/>
                  </a:schemeClr>
                </a:solidFill>
              </a:rPr>
              <a:t>2012</a:t>
            </a:r>
            <a:r>
              <a:rPr lang="zh-CN" altLang="en-US" dirty="0">
                <a:solidFill>
                  <a:schemeClr val="accent1">
                    <a:lumMod val="50000"/>
                  </a:schemeClr>
                </a:solidFill>
              </a:rPr>
              <a:t>年分别获得某某奖项。</a:t>
            </a:r>
            <a:endParaRPr lang="zh-CN" altLang="en-US" dirty="0">
              <a:solidFill>
                <a:schemeClr val="accent1">
                  <a:lumMod val="50000"/>
                </a:schemeClr>
              </a:solidFill>
            </a:endParaRPr>
          </a:p>
        </p:txBody>
      </p:sp>
      <p:sp>
        <p:nvSpPr>
          <p:cNvPr id="2" name="文本框 1"/>
          <p:cNvSpPr txBox="1"/>
          <p:nvPr/>
        </p:nvSpPr>
        <p:spPr>
          <a:xfrm rot="20182042">
            <a:off x="2514149" y="2651242"/>
            <a:ext cx="7442565" cy="1107996"/>
          </a:xfrm>
          <a:prstGeom prst="rect">
            <a:avLst/>
          </a:prstGeom>
          <a:solidFill>
            <a:srgbClr val="C00000"/>
          </a:solidFill>
        </p:spPr>
        <p:txBody>
          <a:bodyPr wrap="square" rtlCol="0">
            <a:spAutoFit/>
          </a:bodyPr>
          <a:lstStyle/>
          <a:p>
            <a:pPr algn="ctr"/>
            <a:r>
              <a:rPr lang="zh-CN" altLang="en-US" sz="6600" dirty="0">
                <a:solidFill>
                  <a:srgbClr val="F8F8F8"/>
                </a:solidFill>
                <a:latin typeface="华文隶书" panose="02010800040101010101" pitchFamily="2" charset="-122"/>
                <a:ea typeface="华文隶书" panose="02010800040101010101" pitchFamily="2" charset="-122"/>
              </a:rPr>
              <a:t>当前阶段不涉及</a:t>
            </a:r>
            <a:endParaRPr lang="zh-CN" altLang="en-US" sz="6600" dirty="0">
              <a:solidFill>
                <a:srgbClr val="F8F8F8"/>
              </a:solidFill>
              <a:latin typeface="华文隶书" panose="02010800040101010101" pitchFamily="2" charset="-122"/>
              <a:ea typeface="华文隶书"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1.3 </a:t>
            </a:r>
            <a:r>
              <a:rPr lang="zh-CN" altLang="en-US" sz="2800" dirty="0">
                <a:solidFill>
                  <a:schemeClr val="accent2"/>
                </a:solidFill>
                <a:latin typeface="微软雅黑" panose="020B0503020204020204" pitchFamily="34" charset="-122"/>
                <a:ea typeface="微软雅黑" panose="020B0503020204020204" pitchFamily="34" charset="-122"/>
              </a:rPr>
              <a:t>组织构架</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1</a:t>
            </a:r>
            <a:endParaRPr lang="zh-CN" altLang="en-US" dirty="0">
              <a:solidFill>
                <a:schemeClr val="accent2"/>
              </a:solidFill>
            </a:endParaRPr>
          </a:p>
        </p:txBody>
      </p:sp>
      <p:sp>
        <p:nvSpPr>
          <p:cNvPr id="24" name="Line 104"/>
          <p:cNvSpPr>
            <a:spLocks noChangeShapeType="1"/>
          </p:cNvSpPr>
          <p:nvPr/>
        </p:nvSpPr>
        <p:spPr bwMode="auto">
          <a:xfrm>
            <a:off x="6357938" y="1600200"/>
            <a:ext cx="0" cy="338138"/>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25" name="Line 105"/>
          <p:cNvSpPr>
            <a:spLocks noChangeShapeType="1"/>
          </p:cNvSpPr>
          <p:nvPr/>
        </p:nvSpPr>
        <p:spPr bwMode="auto">
          <a:xfrm>
            <a:off x="6357938" y="2493963"/>
            <a:ext cx="0" cy="469900"/>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grpSp>
        <p:nvGrpSpPr>
          <p:cNvPr id="26" name="组合 25"/>
          <p:cNvGrpSpPr/>
          <p:nvPr/>
        </p:nvGrpSpPr>
        <p:grpSpPr>
          <a:xfrm>
            <a:off x="1900238" y="2728913"/>
            <a:ext cx="7810500" cy="763588"/>
            <a:chOff x="1900238" y="2728913"/>
            <a:chExt cx="7810500" cy="763588"/>
          </a:xfrm>
        </p:grpSpPr>
        <p:sp>
          <p:nvSpPr>
            <p:cNvPr id="27" name="Line 106"/>
            <p:cNvSpPr>
              <a:spLocks noChangeShapeType="1"/>
            </p:cNvSpPr>
            <p:nvPr/>
          </p:nvSpPr>
          <p:spPr bwMode="auto">
            <a:xfrm flipH="1">
              <a:off x="1900238" y="2728913"/>
              <a:ext cx="7810500" cy="0"/>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28" name="Line 107"/>
            <p:cNvSpPr>
              <a:spLocks noChangeShapeType="1"/>
            </p:cNvSpPr>
            <p:nvPr/>
          </p:nvSpPr>
          <p:spPr bwMode="auto">
            <a:xfrm>
              <a:off x="9709151" y="2728913"/>
              <a:ext cx="0" cy="234950"/>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29" name="Line 108"/>
            <p:cNvSpPr>
              <a:spLocks noChangeShapeType="1"/>
            </p:cNvSpPr>
            <p:nvPr/>
          </p:nvSpPr>
          <p:spPr bwMode="auto">
            <a:xfrm>
              <a:off x="3675063" y="2728913"/>
              <a:ext cx="0" cy="763588"/>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30" name="Line 109"/>
            <p:cNvSpPr>
              <a:spLocks noChangeShapeType="1"/>
            </p:cNvSpPr>
            <p:nvPr/>
          </p:nvSpPr>
          <p:spPr bwMode="auto">
            <a:xfrm>
              <a:off x="3244851" y="2728913"/>
              <a:ext cx="0" cy="763588"/>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31" name="Line 110"/>
            <p:cNvSpPr>
              <a:spLocks noChangeShapeType="1"/>
            </p:cNvSpPr>
            <p:nvPr/>
          </p:nvSpPr>
          <p:spPr bwMode="auto">
            <a:xfrm>
              <a:off x="2792413" y="2728913"/>
              <a:ext cx="0" cy="763588"/>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32" name="Line 111"/>
            <p:cNvSpPr>
              <a:spLocks noChangeShapeType="1"/>
            </p:cNvSpPr>
            <p:nvPr/>
          </p:nvSpPr>
          <p:spPr bwMode="auto">
            <a:xfrm>
              <a:off x="2332038" y="2728913"/>
              <a:ext cx="0" cy="763588"/>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33" name="Line 112"/>
            <p:cNvSpPr>
              <a:spLocks noChangeShapeType="1"/>
            </p:cNvSpPr>
            <p:nvPr/>
          </p:nvSpPr>
          <p:spPr bwMode="auto">
            <a:xfrm>
              <a:off x="1901826" y="2728913"/>
              <a:ext cx="0" cy="163513"/>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grpSp>
      <p:grpSp>
        <p:nvGrpSpPr>
          <p:cNvPr id="34" name="组合 33"/>
          <p:cNvGrpSpPr/>
          <p:nvPr/>
        </p:nvGrpSpPr>
        <p:grpSpPr>
          <a:xfrm>
            <a:off x="5038726" y="3278188"/>
            <a:ext cx="2473325" cy="423862"/>
            <a:chOff x="5038726" y="3278188"/>
            <a:chExt cx="2473325" cy="423862"/>
          </a:xfrm>
        </p:grpSpPr>
        <p:sp>
          <p:nvSpPr>
            <p:cNvPr id="35" name="Line 116"/>
            <p:cNvSpPr>
              <a:spLocks noChangeShapeType="1"/>
            </p:cNvSpPr>
            <p:nvPr/>
          </p:nvSpPr>
          <p:spPr bwMode="auto">
            <a:xfrm>
              <a:off x="7508876" y="3486150"/>
              <a:ext cx="0" cy="215900"/>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36" name="Line 117"/>
            <p:cNvSpPr>
              <a:spLocks noChangeShapeType="1"/>
            </p:cNvSpPr>
            <p:nvPr/>
          </p:nvSpPr>
          <p:spPr bwMode="auto">
            <a:xfrm>
              <a:off x="5038726" y="3486150"/>
              <a:ext cx="0" cy="215900"/>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37" name="Line 118"/>
            <p:cNvSpPr>
              <a:spLocks noChangeShapeType="1"/>
            </p:cNvSpPr>
            <p:nvPr/>
          </p:nvSpPr>
          <p:spPr bwMode="auto">
            <a:xfrm flipH="1">
              <a:off x="5040313" y="3492500"/>
              <a:ext cx="2471738" cy="0"/>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38" name="Line 119"/>
            <p:cNvSpPr>
              <a:spLocks noChangeShapeType="1"/>
            </p:cNvSpPr>
            <p:nvPr/>
          </p:nvSpPr>
          <p:spPr bwMode="auto">
            <a:xfrm>
              <a:off x="6357938" y="3278188"/>
              <a:ext cx="0" cy="214313"/>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grpSp>
      <p:grpSp>
        <p:nvGrpSpPr>
          <p:cNvPr id="39" name="组合 38"/>
          <p:cNvGrpSpPr/>
          <p:nvPr/>
        </p:nvGrpSpPr>
        <p:grpSpPr>
          <a:xfrm>
            <a:off x="4038601" y="4630738"/>
            <a:ext cx="2014538" cy="384175"/>
            <a:chOff x="4038601" y="4630738"/>
            <a:chExt cx="2014538" cy="384175"/>
          </a:xfrm>
          <a:solidFill>
            <a:schemeClr val="tx1"/>
          </a:solidFill>
        </p:grpSpPr>
        <p:sp>
          <p:nvSpPr>
            <p:cNvPr id="40" name="Line 114"/>
            <p:cNvSpPr>
              <a:spLocks noChangeShapeType="1"/>
            </p:cNvSpPr>
            <p:nvPr/>
          </p:nvSpPr>
          <p:spPr bwMode="auto">
            <a:xfrm>
              <a:off x="5046663" y="4630738"/>
              <a:ext cx="0" cy="384175"/>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41" name="Line 120"/>
            <p:cNvSpPr>
              <a:spLocks noChangeShapeType="1"/>
            </p:cNvSpPr>
            <p:nvPr/>
          </p:nvSpPr>
          <p:spPr bwMode="auto">
            <a:xfrm flipH="1">
              <a:off x="4038601" y="4824413"/>
              <a:ext cx="2014538" cy="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42" name="Line 121"/>
            <p:cNvSpPr>
              <a:spLocks noChangeShapeType="1"/>
            </p:cNvSpPr>
            <p:nvPr/>
          </p:nvSpPr>
          <p:spPr bwMode="auto">
            <a:xfrm>
              <a:off x="4043363" y="4818063"/>
              <a:ext cx="0" cy="19685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43" name="Line 122"/>
            <p:cNvSpPr>
              <a:spLocks noChangeShapeType="1"/>
            </p:cNvSpPr>
            <p:nvPr/>
          </p:nvSpPr>
          <p:spPr bwMode="auto">
            <a:xfrm>
              <a:off x="4548188" y="4818063"/>
              <a:ext cx="0" cy="19685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44" name="Line 123"/>
            <p:cNvSpPr>
              <a:spLocks noChangeShapeType="1"/>
            </p:cNvSpPr>
            <p:nvPr/>
          </p:nvSpPr>
          <p:spPr bwMode="auto">
            <a:xfrm>
              <a:off x="5554663" y="4818063"/>
              <a:ext cx="0" cy="19685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45" name="Line 124"/>
            <p:cNvSpPr>
              <a:spLocks noChangeShapeType="1"/>
            </p:cNvSpPr>
            <p:nvPr/>
          </p:nvSpPr>
          <p:spPr bwMode="auto">
            <a:xfrm>
              <a:off x="6053138" y="4818063"/>
              <a:ext cx="0" cy="19685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grpSp>
      <p:grpSp>
        <p:nvGrpSpPr>
          <p:cNvPr id="46" name="组合 45"/>
          <p:cNvGrpSpPr/>
          <p:nvPr/>
        </p:nvGrpSpPr>
        <p:grpSpPr>
          <a:xfrm>
            <a:off x="6948488" y="4630738"/>
            <a:ext cx="1108075" cy="384175"/>
            <a:chOff x="6948488" y="4630738"/>
            <a:chExt cx="1108075" cy="384175"/>
          </a:xfrm>
          <a:solidFill>
            <a:schemeClr val="tx1"/>
          </a:solidFill>
        </p:grpSpPr>
        <p:sp>
          <p:nvSpPr>
            <p:cNvPr id="47" name="Line 115"/>
            <p:cNvSpPr>
              <a:spLocks noChangeShapeType="1"/>
            </p:cNvSpPr>
            <p:nvPr/>
          </p:nvSpPr>
          <p:spPr bwMode="auto">
            <a:xfrm>
              <a:off x="7508876" y="4630738"/>
              <a:ext cx="0" cy="384175"/>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48" name="Line 125"/>
            <p:cNvSpPr>
              <a:spLocks noChangeShapeType="1"/>
            </p:cNvSpPr>
            <p:nvPr/>
          </p:nvSpPr>
          <p:spPr bwMode="auto">
            <a:xfrm flipH="1">
              <a:off x="6948488" y="4824413"/>
              <a:ext cx="1108075" cy="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49" name="Line 126"/>
            <p:cNvSpPr>
              <a:spLocks noChangeShapeType="1"/>
            </p:cNvSpPr>
            <p:nvPr/>
          </p:nvSpPr>
          <p:spPr bwMode="auto">
            <a:xfrm>
              <a:off x="6948488" y="4818063"/>
              <a:ext cx="0" cy="19685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50" name="Line 127"/>
            <p:cNvSpPr>
              <a:spLocks noChangeShapeType="1"/>
            </p:cNvSpPr>
            <p:nvPr/>
          </p:nvSpPr>
          <p:spPr bwMode="auto">
            <a:xfrm>
              <a:off x="8056563" y="4818063"/>
              <a:ext cx="0" cy="19685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grpSp>
      <p:grpSp>
        <p:nvGrpSpPr>
          <p:cNvPr id="51" name="组合 50"/>
          <p:cNvGrpSpPr/>
          <p:nvPr/>
        </p:nvGrpSpPr>
        <p:grpSpPr>
          <a:xfrm>
            <a:off x="9004301" y="3278188"/>
            <a:ext cx="1339850" cy="419100"/>
            <a:chOff x="9004301" y="3278188"/>
            <a:chExt cx="1339850" cy="419100"/>
          </a:xfrm>
        </p:grpSpPr>
        <p:sp>
          <p:nvSpPr>
            <p:cNvPr id="52" name="Line 128"/>
            <p:cNvSpPr>
              <a:spLocks noChangeShapeType="1"/>
            </p:cNvSpPr>
            <p:nvPr/>
          </p:nvSpPr>
          <p:spPr bwMode="auto">
            <a:xfrm>
              <a:off x="9702801" y="3278188"/>
              <a:ext cx="0" cy="417513"/>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53" name="Line 129"/>
            <p:cNvSpPr>
              <a:spLocks noChangeShapeType="1"/>
            </p:cNvSpPr>
            <p:nvPr/>
          </p:nvSpPr>
          <p:spPr bwMode="auto">
            <a:xfrm flipH="1">
              <a:off x="9004301" y="3492500"/>
              <a:ext cx="1339850" cy="0"/>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54" name="Line 130"/>
            <p:cNvSpPr>
              <a:spLocks noChangeShapeType="1"/>
            </p:cNvSpPr>
            <p:nvPr/>
          </p:nvSpPr>
          <p:spPr bwMode="auto">
            <a:xfrm>
              <a:off x="9005888" y="3487738"/>
              <a:ext cx="0" cy="209550"/>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sp>
          <p:nvSpPr>
            <p:cNvPr id="57" name="Line 131"/>
            <p:cNvSpPr>
              <a:spLocks noChangeShapeType="1"/>
            </p:cNvSpPr>
            <p:nvPr/>
          </p:nvSpPr>
          <p:spPr bwMode="auto">
            <a:xfrm>
              <a:off x="10334626" y="3487738"/>
              <a:ext cx="0" cy="209550"/>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grpSp>
      <p:sp>
        <p:nvSpPr>
          <p:cNvPr id="58" name="Line 132"/>
          <p:cNvSpPr>
            <a:spLocks noChangeShapeType="1"/>
          </p:cNvSpPr>
          <p:nvPr/>
        </p:nvSpPr>
        <p:spPr bwMode="auto">
          <a:xfrm flipH="1">
            <a:off x="5475288" y="1809750"/>
            <a:ext cx="1885950" cy="0"/>
          </a:xfrm>
          <a:prstGeom prst="line">
            <a:avLst/>
          </a:prstGeom>
          <a:noFill/>
          <a:ln w="12700" cap="flat">
            <a:solidFill>
              <a:schemeClr val="accent1"/>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2"/>
              </a:solidFill>
            </a:endParaRPr>
          </a:p>
        </p:txBody>
      </p:sp>
      <p:grpSp>
        <p:nvGrpSpPr>
          <p:cNvPr id="59" name="组合 58"/>
          <p:cNvGrpSpPr/>
          <p:nvPr/>
        </p:nvGrpSpPr>
        <p:grpSpPr>
          <a:xfrm>
            <a:off x="1636713" y="4437063"/>
            <a:ext cx="495300" cy="595313"/>
            <a:chOff x="1636713" y="4437063"/>
            <a:chExt cx="495300" cy="595313"/>
          </a:xfrm>
          <a:solidFill>
            <a:schemeClr val="tx1"/>
          </a:solidFill>
        </p:grpSpPr>
        <p:sp>
          <p:nvSpPr>
            <p:cNvPr id="60" name="Line 133"/>
            <p:cNvSpPr>
              <a:spLocks noChangeShapeType="1"/>
            </p:cNvSpPr>
            <p:nvPr/>
          </p:nvSpPr>
          <p:spPr bwMode="auto">
            <a:xfrm>
              <a:off x="1901826" y="4437063"/>
              <a:ext cx="0" cy="382588"/>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61" name="Line 134"/>
            <p:cNvSpPr>
              <a:spLocks noChangeShapeType="1"/>
            </p:cNvSpPr>
            <p:nvPr/>
          </p:nvSpPr>
          <p:spPr bwMode="auto">
            <a:xfrm flipH="1">
              <a:off x="1636713" y="4824413"/>
              <a:ext cx="493713" cy="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62" name="Line 135"/>
            <p:cNvSpPr>
              <a:spLocks noChangeShapeType="1"/>
            </p:cNvSpPr>
            <p:nvPr/>
          </p:nvSpPr>
          <p:spPr bwMode="auto">
            <a:xfrm>
              <a:off x="1639888" y="4824413"/>
              <a:ext cx="0" cy="207963"/>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63" name="Line 136"/>
            <p:cNvSpPr>
              <a:spLocks noChangeShapeType="1"/>
            </p:cNvSpPr>
            <p:nvPr/>
          </p:nvSpPr>
          <p:spPr bwMode="auto">
            <a:xfrm>
              <a:off x="2132013" y="4824413"/>
              <a:ext cx="0" cy="207963"/>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grpSp>
      <p:grpSp>
        <p:nvGrpSpPr>
          <p:cNvPr id="64" name="组合 63"/>
          <p:cNvGrpSpPr/>
          <p:nvPr/>
        </p:nvGrpSpPr>
        <p:grpSpPr>
          <a:xfrm>
            <a:off x="2994026" y="4437063"/>
            <a:ext cx="495300" cy="595313"/>
            <a:chOff x="2994026" y="4437063"/>
            <a:chExt cx="495300" cy="595313"/>
          </a:xfrm>
          <a:solidFill>
            <a:schemeClr val="tx1"/>
          </a:solidFill>
        </p:grpSpPr>
        <p:sp>
          <p:nvSpPr>
            <p:cNvPr id="65" name="Line 137"/>
            <p:cNvSpPr>
              <a:spLocks noChangeShapeType="1"/>
            </p:cNvSpPr>
            <p:nvPr/>
          </p:nvSpPr>
          <p:spPr bwMode="auto">
            <a:xfrm>
              <a:off x="3257551" y="4437063"/>
              <a:ext cx="0" cy="382588"/>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66" name="Line 138"/>
            <p:cNvSpPr>
              <a:spLocks noChangeShapeType="1"/>
            </p:cNvSpPr>
            <p:nvPr/>
          </p:nvSpPr>
          <p:spPr bwMode="auto">
            <a:xfrm flipH="1">
              <a:off x="2994026" y="4824413"/>
              <a:ext cx="492125" cy="0"/>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67" name="Line 139"/>
            <p:cNvSpPr>
              <a:spLocks noChangeShapeType="1"/>
            </p:cNvSpPr>
            <p:nvPr/>
          </p:nvSpPr>
          <p:spPr bwMode="auto">
            <a:xfrm>
              <a:off x="2997201" y="4824413"/>
              <a:ext cx="0" cy="207963"/>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68" name="Line 140"/>
            <p:cNvSpPr>
              <a:spLocks noChangeShapeType="1"/>
            </p:cNvSpPr>
            <p:nvPr/>
          </p:nvSpPr>
          <p:spPr bwMode="auto">
            <a:xfrm>
              <a:off x="3489326" y="4824413"/>
              <a:ext cx="0" cy="207963"/>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grpSp>
      <p:grpSp>
        <p:nvGrpSpPr>
          <p:cNvPr id="69" name="组合 68"/>
          <p:cNvGrpSpPr/>
          <p:nvPr/>
        </p:nvGrpSpPr>
        <p:grpSpPr>
          <a:xfrm>
            <a:off x="5734051" y="889000"/>
            <a:ext cx="1255713" cy="709613"/>
            <a:chOff x="5734051" y="889000"/>
            <a:chExt cx="1255713" cy="709613"/>
          </a:xfrm>
          <a:solidFill>
            <a:schemeClr val="bg2"/>
          </a:solidFill>
        </p:grpSpPr>
        <p:sp>
          <p:nvSpPr>
            <p:cNvPr id="70" name="Freeform 76"/>
            <p:cNvSpPr/>
            <p:nvPr/>
          </p:nvSpPr>
          <p:spPr bwMode="auto">
            <a:xfrm>
              <a:off x="5734051" y="889000"/>
              <a:ext cx="1255713" cy="709613"/>
            </a:xfrm>
            <a:custGeom>
              <a:avLst/>
              <a:gdLst>
                <a:gd name="T0" fmla="*/ 78 w 1516"/>
                <a:gd name="T1" fmla="*/ 0 h 858"/>
                <a:gd name="T2" fmla="*/ 1439 w 1516"/>
                <a:gd name="T3" fmla="*/ 0 h 858"/>
                <a:gd name="T4" fmla="*/ 1516 w 1516"/>
                <a:gd name="T5" fmla="*/ 77 h 858"/>
                <a:gd name="T6" fmla="*/ 1516 w 1516"/>
                <a:gd name="T7" fmla="*/ 781 h 858"/>
                <a:gd name="T8" fmla="*/ 1439 w 1516"/>
                <a:gd name="T9" fmla="*/ 858 h 858"/>
                <a:gd name="T10" fmla="*/ 78 w 1516"/>
                <a:gd name="T11" fmla="*/ 858 h 858"/>
                <a:gd name="T12" fmla="*/ 0 w 1516"/>
                <a:gd name="T13" fmla="*/ 781 h 858"/>
                <a:gd name="T14" fmla="*/ 0 w 1516"/>
                <a:gd name="T15" fmla="*/ 77 h 858"/>
                <a:gd name="T16" fmla="*/ 78 w 1516"/>
                <a:gd name="T17"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6" h="858">
                  <a:moveTo>
                    <a:pt x="78" y="0"/>
                  </a:moveTo>
                  <a:lnTo>
                    <a:pt x="1439" y="0"/>
                  </a:lnTo>
                  <a:cubicBezTo>
                    <a:pt x="1481" y="0"/>
                    <a:pt x="1516" y="35"/>
                    <a:pt x="1516" y="77"/>
                  </a:cubicBezTo>
                  <a:lnTo>
                    <a:pt x="1516" y="781"/>
                  </a:lnTo>
                  <a:cubicBezTo>
                    <a:pt x="1516" y="823"/>
                    <a:pt x="1481" y="858"/>
                    <a:pt x="1439" y="858"/>
                  </a:cubicBezTo>
                  <a:lnTo>
                    <a:pt x="78" y="858"/>
                  </a:lnTo>
                  <a:cubicBezTo>
                    <a:pt x="35" y="858"/>
                    <a:pt x="0" y="823"/>
                    <a:pt x="0" y="781"/>
                  </a:cubicBezTo>
                  <a:lnTo>
                    <a:pt x="0" y="77"/>
                  </a:lnTo>
                  <a:cubicBezTo>
                    <a:pt x="0" y="35"/>
                    <a:pt x="35"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solidFill>
              </a:endParaRPr>
            </a:p>
          </p:txBody>
        </p:sp>
        <p:sp>
          <p:nvSpPr>
            <p:cNvPr id="71" name="Rectangle 15"/>
            <p:cNvSpPr>
              <a:spLocks noChangeArrowheads="1"/>
            </p:cNvSpPr>
            <p:nvPr/>
          </p:nvSpPr>
          <p:spPr bwMode="auto">
            <a:xfrm>
              <a:off x="5919290" y="1085040"/>
              <a:ext cx="848615" cy="317531"/>
            </a:xfrm>
            <a:prstGeom prst="rect">
              <a:avLst/>
            </a:prstGeom>
            <a:grpFill/>
            <a:ln>
              <a:noFill/>
            </a:ln>
            <a:effectLst/>
          </p:spPr>
          <p:txBody>
            <a:bodyPr wrap="none" anchor="ctr"/>
            <a:lstStyle/>
            <a:p>
              <a:pPr algn="ctr"/>
              <a:r>
                <a:rPr lang="zh-CN" altLang="en-US" dirty="0">
                  <a:solidFill>
                    <a:schemeClr val="accent2"/>
                  </a:solidFill>
                  <a:latin typeface="+mn-ea"/>
                  <a:ea typeface="+mn-ea"/>
                </a:rPr>
                <a:t>董事会</a:t>
              </a:r>
              <a:endParaRPr lang="zh-CN" altLang="en-US" dirty="0">
                <a:solidFill>
                  <a:schemeClr val="accent2"/>
                </a:solidFill>
                <a:latin typeface="+mn-ea"/>
                <a:ea typeface="+mn-ea"/>
              </a:endParaRPr>
            </a:p>
          </p:txBody>
        </p:sp>
      </p:grpSp>
      <p:grpSp>
        <p:nvGrpSpPr>
          <p:cNvPr id="72" name="组合 71"/>
          <p:cNvGrpSpPr/>
          <p:nvPr/>
        </p:nvGrpSpPr>
        <p:grpSpPr>
          <a:xfrm>
            <a:off x="3768726" y="1582738"/>
            <a:ext cx="1704975" cy="476250"/>
            <a:chOff x="3768726" y="1582738"/>
            <a:chExt cx="1704975" cy="476250"/>
          </a:xfrm>
          <a:solidFill>
            <a:schemeClr val="tx1"/>
          </a:solidFill>
        </p:grpSpPr>
        <p:sp>
          <p:nvSpPr>
            <p:cNvPr id="73" name="Freeform 78"/>
            <p:cNvSpPr/>
            <p:nvPr/>
          </p:nvSpPr>
          <p:spPr bwMode="auto">
            <a:xfrm>
              <a:off x="3768726" y="1582738"/>
              <a:ext cx="1704975" cy="476250"/>
            </a:xfrm>
            <a:custGeom>
              <a:avLst/>
              <a:gdLst>
                <a:gd name="T0" fmla="*/ 52 w 2060"/>
                <a:gd name="T1" fmla="*/ 0 h 575"/>
                <a:gd name="T2" fmla="*/ 2008 w 2060"/>
                <a:gd name="T3" fmla="*/ 0 h 575"/>
                <a:gd name="T4" fmla="*/ 2060 w 2060"/>
                <a:gd name="T5" fmla="*/ 52 h 575"/>
                <a:gd name="T6" fmla="*/ 2060 w 2060"/>
                <a:gd name="T7" fmla="*/ 523 h 575"/>
                <a:gd name="T8" fmla="*/ 2008 w 2060"/>
                <a:gd name="T9" fmla="*/ 575 h 575"/>
                <a:gd name="T10" fmla="*/ 52 w 2060"/>
                <a:gd name="T11" fmla="*/ 575 h 575"/>
                <a:gd name="T12" fmla="*/ 0 w 2060"/>
                <a:gd name="T13" fmla="*/ 523 h 575"/>
                <a:gd name="T14" fmla="*/ 0 w 2060"/>
                <a:gd name="T15" fmla="*/ 52 h 575"/>
                <a:gd name="T16" fmla="*/ 52 w 2060"/>
                <a:gd name="T17"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0" h="575">
                  <a:moveTo>
                    <a:pt x="52" y="0"/>
                  </a:moveTo>
                  <a:lnTo>
                    <a:pt x="2008" y="0"/>
                  </a:lnTo>
                  <a:cubicBezTo>
                    <a:pt x="2036" y="0"/>
                    <a:pt x="2060" y="23"/>
                    <a:pt x="2060" y="52"/>
                  </a:cubicBezTo>
                  <a:lnTo>
                    <a:pt x="2060" y="523"/>
                  </a:lnTo>
                  <a:cubicBezTo>
                    <a:pt x="2060" y="552"/>
                    <a:pt x="2036" y="575"/>
                    <a:pt x="2008" y="575"/>
                  </a:cubicBezTo>
                  <a:lnTo>
                    <a:pt x="52" y="575"/>
                  </a:lnTo>
                  <a:cubicBezTo>
                    <a:pt x="24" y="575"/>
                    <a:pt x="0" y="552"/>
                    <a:pt x="0" y="523"/>
                  </a:cubicBezTo>
                  <a:lnTo>
                    <a:pt x="0" y="52"/>
                  </a:lnTo>
                  <a:cubicBezTo>
                    <a:pt x="0" y="23"/>
                    <a:pt x="24" y="0"/>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solidFill>
              </a:endParaRPr>
            </a:p>
          </p:txBody>
        </p:sp>
        <p:sp>
          <p:nvSpPr>
            <p:cNvPr id="74" name="Rectangle 15"/>
            <p:cNvSpPr>
              <a:spLocks noChangeArrowheads="1"/>
            </p:cNvSpPr>
            <p:nvPr/>
          </p:nvSpPr>
          <p:spPr bwMode="auto">
            <a:xfrm>
              <a:off x="3894138" y="1666931"/>
              <a:ext cx="1492250" cy="317531"/>
            </a:xfrm>
            <a:prstGeom prst="rect">
              <a:avLst/>
            </a:prstGeom>
            <a:grpFill/>
            <a:ln>
              <a:noFill/>
            </a:ln>
            <a:effectLst/>
          </p:spPr>
          <p:txBody>
            <a:bodyPr wrap="none" anchor="ctr"/>
            <a:lstStyle/>
            <a:p>
              <a:pPr algn="ctr"/>
              <a:r>
                <a:rPr lang="zh-CN" altLang="en-US" sz="1600" dirty="0">
                  <a:solidFill>
                    <a:schemeClr val="accent2"/>
                  </a:solidFill>
                  <a:latin typeface="+mn-ea"/>
                  <a:ea typeface="+mn-ea"/>
                </a:rPr>
                <a:t>特许授权合作伙伴</a:t>
              </a:r>
              <a:endParaRPr lang="zh-CN" altLang="en-US" sz="1600" dirty="0">
                <a:solidFill>
                  <a:schemeClr val="accent2"/>
                </a:solidFill>
                <a:latin typeface="+mn-ea"/>
                <a:ea typeface="+mn-ea"/>
              </a:endParaRPr>
            </a:p>
          </p:txBody>
        </p:sp>
      </p:grpSp>
      <p:grpSp>
        <p:nvGrpSpPr>
          <p:cNvPr id="75" name="组合 74"/>
          <p:cNvGrpSpPr/>
          <p:nvPr/>
        </p:nvGrpSpPr>
        <p:grpSpPr>
          <a:xfrm>
            <a:off x="7375526" y="1582738"/>
            <a:ext cx="1704975" cy="476250"/>
            <a:chOff x="7375526" y="1582738"/>
            <a:chExt cx="1704975" cy="476250"/>
          </a:xfrm>
          <a:solidFill>
            <a:schemeClr val="tx1"/>
          </a:solidFill>
        </p:grpSpPr>
        <p:sp>
          <p:nvSpPr>
            <p:cNvPr id="76" name="Freeform 141"/>
            <p:cNvSpPr/>
            <p:nvPr/>
          </p:nvSpPr>
          <p:spPr bwMode="auto">
            <a:xfrm>
              <a:off x="7375526" y="1582738"/>
              <a:ext cx="1704975" cy="476250"/>
            </a:xfrm>
            <a:custGeom>
              <a:avLst/>
              <a:gdLst>
                <a:gd name="T0" fmla="*/ 52 w 2060"/>
                <a:gd name="T1" fmla="*/ 0 h 575"/>
                <a:gd name="T2" fmla="*/ 2008 w 2060"/>
                <a:gd name="T3" fmla="*/ 0 h 575"/>
                <a:gd name="T4" fmla="*/ 2060 w 2060"/>
                <a:gd name="T5" fmla="*/ 52 h 575"/>
                <a:gd name="T6" fmla="*/ 2060 w 2060"/>
                <a:gd name="T7" fmla="*/ 523 h 575"/>
                <a:gd name="T8" fmla="*/ 2008 w 2060"/>
                <a:gd name="T9" fmla="*/ 575 h 575"/>
                <a:gd name="T10" fmla="*/ 52 w 2060"/>
                <a:gd name="T11" fmla="*/ 575 h 575"/>
                <a:gd name="T12" fmla="*/ 0 w 2060"/>
                <a:gd name="T13" fmla="*/ 523 h 575"/>
                <a:gd name="T14" fmla="*/ 0 w 2060"/>
                <a:gd name="T15" fmla="*/ 52 h 575"/>
                <a:gd name="T16" fmla="*/ 52 w 2060"/>
                <a:gd name="T17"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0" h="575">
                  <a:moveTo>
                    <a:pt x="52" y="0"/>
                  </a:moveTo>
                  <a:lnTo>
                    <a:pt x="2008" y="0"/>
                  </a:lnTo>
                  <a:cubicBezTo>
                    <a:pt x="2037" y="0"/>
                    <a:pt x="2060" y="23"/>
                    <a:pt x="2060" y="52"/>
                  </a:cubicBezTo>
                  <a:lnTo>
                    <a:pt x="2060" y="523"/>
                  </a:lnTo>
                  <a:cubicBezTo>
                    <a:pt x="2060" y="552"/>
                    <a:pt x="2036" y="575"/>
                    <a:pt x="2008" y="575"/>
                  </a:cubicBezTo>
                  <a:lnTo>
                    <a:pt x="52" y="575"/>
                  </a:lnTo>
                  <a:cubicBezTo>
                    <a:pt x="24" y="575"/>
                    <a:pt x="0" y="552"/>
                    <a:pt x="0" y="523"/>
                  </a:cubicBezTo>
                  <a:lnTo>
                    <a:pt x="0" y="52"/>
                  </a:lnTo>
                  <a:cubicBezTo>
                    <a:pt x="0" y="23"/>
                    <a:pt x="24" y="0"/>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solidFill>
              </a:endParaRPr>
            </a:p>
          </p:txBody>
        </p:sp>
        <p:sp>
          <p:nvSpPr>
            <p:cNvPr id="77" name="Rectangle 15"/>
            <p:cNvSpPr>
              <a:spLocks noChangeArrowheads="1"/>
            </p:cNvSpPr>
            <p:nvPr/>
          </p:nvSpPr>
          <p:spPr bwMode="auto">
            <a:xfrm>
              <a:off x="7492362" y="1666931"/>
              <a:ext cx="1492250" cy="317531"/>
            </a:xfrm>
            <a:prstGeom prst="rect">
              <a:avLst/>
            </a:prstGeom>
            <a:grpFill/>
            <a:ln>
              <a:noFill/>
            </a:ln>
            <a:effectLst/>
          </p:spPr>
          <p:txBody>
            <a:bodyPr wrap="none" anchor="ctr"/>
            <a:lstStyle/>
            <a:p>
              <a:pPr algn="ctr"/>
              <a:r>
                <a:rPr lang="zh-CN" altLang="en-US" sz="1600" dirty="0">
                  <a:solidFill>
                    <a:schemeClr val="accent2"/>
                  </a:solidFill>
                  <a:latin typeface="+mn-ea"/>
                  <a:ea typeface="+mn-ea"/>
                </a:rPr>
                <a:t>法务部</a:t>
              </a:r>
              <a:endParaRPr lang="zh-CN" altLang="en-US" sz="1600" dirty="0">
                <a:solidFill>
                  <a:schemeClr val="accent2"/>
                </a:solidFill>
                <a:latin typeface="+mn-ea"/>
                <a:ea typeface="+mn-ea"/>
              </a:endParaRPr>
            </a:p>
          </p:txBody>
        </p:sp>
      </p:grpSp>
      <p:grpSp>
        <p:nvGrpSpPr>
          <p:cNvPr id="78" name="组合 77"/>
          <p:cNvGrpSpPr/>
          <p:nvPr/>
        </p:nvGrpSpPr>
        <p:grpSpPr>
          <a:xfrm>
            <a:off x="5867401" y="1936750"/>
            <a:ext cx="990600" cy="560388"/>
            <a:chOff x="5867401" y="1936750"/>
            <a:chExt cx="990600" cy="560388"/>
          </a:xfrm>
          <a:solidFill>
            <a:schemeClr val="tx1"/>
          </a:solidFill>
        </p:grpSpPr>
        <p:sp>
          <p:nvSpPr>
            <p:cNvPr id="79" name="Freeform 77"/>
            <p:cNvSpPr/>
            <p:nvPr/>
          </p:nvSpPr>
          <p:spPr bwMode="auto">
            <a:xfrm>
              <a:off x="5867401" y="1936750"/>
              <a:ext cx="990600" cy="560388"/>
            </a:xfrm>
            <a:custGeom>
              <a:avLst/>
              <a:gdLst>
                <a:gd name="T0" fmla="*/ 61 w 1196"/>
                <a:gd name="T1" fmla="*/ 0 h 677"/>
                <a:gd name="T2" fmla="*/ 1135 w 1196"/>
                <a:gd name="T3" fmla="*/ 0 h 677"/>
                <a:gd name="T4" fmla="*/ 1196 w 1196"/>
                <a:gd name="T5" fmla="*/ 61 h 677"/>
                <a:gd name="T6" fmla="*/ 1196 w 1196"/>
                <a:gd name="T7" fmla="*/ 616 h 677"/>
                <a:gd name="T8" fmla="*/ 1135 w 1196"/>
                <a:gd name="T9" fmla="*/ 677 h 677"/>
                <a:gd name="T10" fmla="*/ 61 w 1196"/>
                <a:gd name="T11" fmla="*/ 677 h 677"/>
                <a:gd name="T12" fmla="*/ 0 w 1196"/>
                <a:gd name="T13" fmla="*/ 616 h 677"/>
                <a:gd name="T14" fmla="*/ 0 w 1196"/>
                <a:gd name="T15" fmla="*/ 61 h 677"/>
                <a:gd name="T16" fmla="*/ 61 w 1196"/>
                <a:gd name="T17"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6" h="677">
                  <a:moveTo>
                    <a:pt x="61" y="0"/>
                  </a:moveTo>
                  <a:lnTo>
                    <a:pt x="1135" y="0"/>
                  </a:lnTo>
                  <a:cubicBezTo>
                    <a:pt x="1169" y="0"/>
                    <a:pt x="1196" y="28"/>
                    <a:pt x="1196" y="61"/>
                  </a:cubicBezTo>
                  <a:lnTo>
                    <a:pt x="1196" y="616"/>
                  </a:lnTo>
                  <a:cubicBezTo>
                    <a:pt x="1196" y="650"/>
                    <a:pt x="1169" y="677"/>
                    <a:pt x="1135" y="677"/>
                  </a:cubicBezTo>
                  <a:lnTo>
                    <a:pt x="61" y="677"/>
                  </a:lnTo>
                  <a:cubicBezTo>
                    <a:pt x="28" y="677"/>
                    <a:pt x="0" y="650"/>
                    <a:pt x="0" y="616"/>
                  </a:cubicBezTo>
                  <a:lnTo>
                    <a:pt x="0" y="61"/>
                  </a:lnTo>
                  <a:cubicBezTo>
                    <a:pt x="0" y="28"/>
                    <a:pt x="28"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solidFill>
              </a:endParaRPr>
            </a:p>
          </p:txBody>
        </p:sp>
        <p:sp>
          <p:nvSpPr>
            <p:cNvPr id="80" name="Rectangle 15"/>
            <p:cNvSpPr>
              <a:spLocks noChangeArrowheads="1"/>
            </p:cNvSpPr>
            <p:nvPr/>
          </p:nvSpPr>
          <p:spPr bwMode="auto">
            <a:xfrm>
              <a:off x="5919290" y="2035066"/>
              <a:ext cx="848615" cy="317531"/>
            </a:xfrm>
            <a:prstGeom prst="rect">
              <a:avLst/>
            </a:prstGeom>
            <a:grpFill/>
            <a:ln>
              <a:noFill/>
            </a:ln>
            <a:effectLst/>
          </p:spPr>
          <p:txBody>
            <a:bodyPr wrap="none" anchor="ctr"/>
            <a:lstStyle/>
            <a:p>
              <a:pPr algn="ctr"/>
              <a:r>
                <a:rPr lang="zh-CN" altLang="en-US" dirty="0">
                  <a:solidFill>
                    <a:schemeClr val="accent2"/>
                  </a:solidFill>
                  <a:latin typeface="+mn-ea"/>
                  <a:ea typeface="+mn-ea"/>
                </a:rPr>
                <a:t>总经理</a:t>
              </a:r>
              <a:endParaRPr lang="zh-CN" altLang="en-US" dirty="0">
                <a:solidFill>
                  <a:schemeClr val="accent2"/>
                </a:solidFill>
                <a:latin typeface="+mn-ea"/>
                <a:ea typeface="+mn-ea"/>
              </a:endParaRPr>
            </a:p>
          </p:txBody>
        </p:sp>
      </p:grpSp>
      <p:grpSp>
        <p:nvGrpSpPr>
          <p:cNvPr id="81" name="组合 80"/>
          <p:cNvGrpSpPr/>
          <p:nvPr/>
        </p:nvGrpSpPr>
        <p:grpSpPr>
          <a:xfrm>
            <a:off x="1593851" y="2887663"/>
            <a:ext cx="628650" cy="436563"/>
            <a:chOff x="1593851" y="2887663"/>
            <a:chExt cx="628650" cy="436563"/>
          </a:xfrm>
        </p:grpSpPr>
        <p:sp>
          <p:nvSpPr>
            <p:cNvPr id="82" name="Freeform 81"/>
            <p:cNvSpPr/>
            <p:nvPr/>
          </p:nvSpPr>
          <p:spPr bwMode="auto">
            <a:xfrm>
              <a:off x="1593851" y="2887663"/>
              <a:ext cx="628650" cy="436563"/>
            </a:xfrm>
            <a:custGeom>
              <a:avLst/>
              <a:gdLst>
                <a:gd name="T0" fmla="*/ 33 w 758"/>
                <a:gd name="T1" fmla="*/ 0 h 529"/>
                <a:gd name="T2" fmla="*/ 725 w 758"/>
                <a:gd name="T3" fmla="*/ 0 h 529"/>
                <a:gd name="T4" fmla="*/ 758 w 758"/>
                <a:gd name="T5" fmla="*/ 34 h 529"/>
                <a:gd name="T6" fmla="*/ 758 w 758"/>
                <a:gd name="T7" fmla="*/ 496 h 529"/>
                <a:gd name="T8" fmla="*/ 725 w 758"/>
                <a:gd name="T9" fmla="*/ 529 h 529"/>
                <a:gd name="T10" fmla="*/ 33 w 758"/>
                <a:gd name="T11" fmla="*/ 529 h 529"/>
                <a:gd name="T12" fmla="*/ 0 w 758"/>
                <a:gd name="T13" fmla="*/ 496 h 529"/>
                <a:gd name="T14" fmla="*/ 0 w 758"/>
                <a:gd name="T15" fmla="*/ 34 h 529"/>
                <a:gd name="T16" fmla="*/ 33 w 758"/>
                <a:gd name="T17"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529">
                  <a:moveTo>
                    <a:pt x="33" y="0"/>
                  </a:moveTo>
                  <a:lnTo>
                    <a:pt x="725" y="0"/>
                  </a:lnTo>
                  <a:cubicBezTo>
                    <a:pt x="743" y="0"/>
                    <a:pt x="758" y="15"/>
                    <a:pt x="758" y="34"/>
                  </a:cubicBezTo>
                  <a:lnTo>
                    <a:pt x="758" y="496"/>
                  </a:lnTo>
                  <a:cubicBezTo>
                    <a:pt x="758" y="514"/>
                    <a:pt x="743" y="529"/>
                    <a:pt x="725" y="529"/>
                  </a:cubicBezTo>
                  <a:lnTo>
                    <a:pt x="33" y="529"/>
                  </a:lnTo>
                  <a:cubicBezTo>
                    <a:pt x="15" y="529"/>
                    <a:pt x="0" y="514"/>
                    <a:pt x="0" y="496"/>
                  </a:cubicBezTo>
                  <a:lnTo>
                    <a:pt x="0" y="34"/>
                  </a:lnTo>
                  <a:cubicBezTo>
                    <a:pt x="0" y="15"/>
                    <a:pt x="15" y="0"/>
                    <a:pt x="33" y="0"/>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83" name="Rectangle 15"/>
            <p:cNvSpPr>
              <a:spLocks noChangeArrowheads="1"/>
            </p:cNvSpPr>
            <p:nvPr/>
          </p:nvSpPr>
          <p:spPr bwMode="auto">
            <a:xfrm>
              <a:off x="1618635" y="2954205"/>
              <a:ext cx="558450" cy="317531"/>
            </a:xfrm>
            <a:prstGeom prst="rect">
              <a:avLst/>
            </a:prstGeom>
            <a:noFill/>
            <a:ln>
              <a:noFill/>
            </a:ln>
            <a:effectLst/>
          </p:spPr>
          <p:txBody>
            <a:bodyPr wrap="none" anchor="ctr"/>
            <a:lstStyle/>
            <a:p>
              <a:pPr algn="ctr"/>
              <a:r>
                <a:rPr lang="zh-CN" altLang="en-US" sz="1400" dirty="0">
                  <a:solidFill>
                    <a:schemeClr val="accent2"/>
                  </a:solidFill>
                  <a:latin typeface="+mn-ea"/>
                  <a:ea typeface="+mn-ea"/>
                </a:rPr>
                <a:t>市场部</a:t>
              </a:r>
              <a:endParaRPr lang="en-US" altLang="zh-CN" sz="1400" dirty="0">
                <a:solidFill>
                  <a:schemeClr val="accent2"/>
                </a:solidFill>
                <a:latin typeface="+mn-ea"/>
                <a:ea typeface="+mn-ea"/>
              </a:endParaRPr>
            </a:p>
            <a:p>
              <a:pPr algn="ctr"/>
              <a:r>
                <a:rPr lang="zh-CN" altLang="en-US" sz="1400" dirty="0">
                  <a:solidFill>
                    <a:schemeClr val="accent2"/>
                  </a:solidFill>
                  <a:latin typeface="+mn-ea"/>
                  <a:ea typeface="+mn-ea"/>
                </a:rPr>
                <a:t>经理</a:t>
              </a:r>
              <a:endParaRPr lang="zh-CN" altLang="en-US" sz="1400" dirty="0">
                <a:solidFill>
                  <a:schemeClr val="accent2"/>
                </a:solidFill>
                <a:latin typeface="+mn-ea"/>
                <a:ea typeface="+mn-ea"/>
              </a:endParaRPr>
            </a:p>
          </p:txBody>
        </p:sp>
      </p:grpSp>
      <p:grpSp>
        <p:nvGrpSpPr>
          <p:cNvPr id="84" name="组合 83"/>
          <p:cNvGrpSpPr/>
          <p:nvPr/>
        </p:nvGrpSpPr>
        <p:grpSpPr>
          <a:xfrm>
            <a:off x="5357813" y="2968625"/>
            <a:ext cx="1831975" cy="317942"/>
            <a:chOff x="5357813" y="2968625"/>
            <a:chExt cx="1831975" cy="317942"/>
          </a:xfrm>
        </p:grpSpPr>
        <p:sp>
          <p:nvSpPr>
            <p:cNvPr id="85" name="Freeform 79"/>
            <p:cNvSpPr/>
            <p:nvPr/>
          </p:nvSpPr>
          <p:spPr bwMode="auto">
            <a:xfrm>
              <a:off x="5357813" y="2968625"/>
              <a:ext cx="1831975" cy="307975"/>
            </a:xfrm>
            <a:custGeom>
              <a:avLst/>
              <a:gdLst>
                <a:gd name="T0" fmla="*/ 34 w 2214"/>
                <a:gd name="T1" fmla="*/ 0 h 372"/>
                <a:gd name="T2" fmla="*/ 2181 w 2214"/>
                <a:gd name="T3" fmla="*/ 0 h 372"/>
                <a:gd name="T4" fmla="*/ 2214 w 2214"/>
                <a:gd name="T5" fmla="*/ 34 h 372"/>
                <a:gd name="T6" fmla="*/ 2214 w 2214"/>
                <a:gd name="T7" fmla="*/ 338 h 372"/>
                <a:gd name="T8" fmla="*/ 2181 w 2214"/>
                <a:gd name="T9" fmla="*/ 372 h 372"/>
                <a:gd name="T10" fmla="*/ 34 w 2214"/>
                <a:gd name="T11" fmla="*/ 372 h 372"/>
                <a:gd name="T12" fmla="*/ 0 w 2214"/>
                <a:gd name="T13" fmla="*/ 338 h 372"/>
                <a:gd name="T14" fmla="*/ 0 w 2214"/>
                <a:gd name="T15" fmla="*/ 34 h 372"/>
                <a:gd name="T16" fmla="*/ 34 w 2214"/>
                <a:gd name="T1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4" h="372">
                  <a:moveTo>
                    <a:pt x="34" y="0"/>
                  </a:moveTo>
                  <a:lnTo>
                    <a:pt x="2181" y="0"/>
                  </a:lnTo>
                  <a:cubicBezTo>
                    <a:pt x="2199" y="0"/>
                    <a:pt x="2214" y="15"/>
                    <a:pt x="2214" y="34"/>
                  </a:cubicBezTo>
                  <a:lnTo>
                    <a:pt x="2214" y="338"/>
                  </a:lnTo>
                  <a:cubicBezTo>
                    <a:pt x="2214" y="357"/>
                    <a:pt x="2199" y="372"/>
                    <a:pt x="2181" y="372"/>
                  </a:cubicBezTo>
                  <a:lnTo>
                    <a:pt x="34" y="372"/>
                  </a:lnTo>
                  <a:cubicBezTo>
                    <a:pt x="15" y="372"/>
                    <a:pt x="0" y="357"/>
                    <a:pt x="0" y="338"/>
                  </a:cubicBezTo>
                  <a:lnTo>
                    <a:pt x="0" y="34"/>
                  </a:lnTo>
                  <a:cubicBezTo>
                    <a:pt x="0" y="15"/>
                    <a:pt x="15" y="0"/>
                    <a:pt x="34" y="0"/>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86" name="Rectangle 15"/>
            <p:cNvSpPr>
              <a:spLocks noChangeArrowheads="1"/>
            </p:cNvSpPr>
            <p:nvPr/>
          </p:nvSpPr>
          <p:spPr bwMode="auto">
            <a:xfrm>
              <a:off x="5386437" y="2969036"/>
              <a:ext cx="1706513" cy="317531"/>
            </a:xfrm>
            <a:prstGeom prst="rect">
              <a:avLst/>
            </a:prstGeom>
            <a:noFill/>
            <a:ln>
              <a:noFill/>
            </a:ln>
            <a:effectLst/>
          </p:spPr>
          <p:txBody>
            <a:bodyPr wrap="none" anchor="ctr"/>
            <a:lstStyle/>
            <a:p>
              <a:pPr algn="ctr"/>
              <a:r>
                <a:rPr lang="zh-CN" altLang="en-US" sz="1400" dirty="0">
                  <a:solidFill>
                    <a:schemeClr val="accent2"/>
                  </a:solidFill>
                  <a:latin typeface="+mn-ea"/>
                  <a:ea typeface="+mn-ea"/>
                </a:rPr>
                <a:t>某某公司</a:t>
              </a:r>
              <a:endParaRPr lang="zh-CN" altLang="en-US" sz="1400" dirty="0">
                <a:solidFill>
                  <a:schemeClr val="accent2"/>
                </a:solidFill>
                <a:latin typeface="+mn-ea"/>
                <a:ea typeface="+mn-ea"/>
              </a:endParaRPr>
            </a:p>
          </p:txBody>
        </p:sp>
      </p:grpSp>
      <p:grpSp>
        <p:nvGrpSpPr>
          <p:cNvPr id="87" name="组合 86"/>
          <p:cNvGrpSpPr/>
          <p:nvPr/>
        </p:nvGrpSpPr>
        <p:grpSpPr>
          <a:xfrm>
            <a:off x="8778876" y="2968625"/>
            <a:ext cx="1833563" cy="317942"/>
            <a:chOff x="8778876" y="2968625"/>
            <a:chExt cx="1833563" cy="317942"/>
          </a:xfrm>
        </p:grpSpPr>
        <p:sp>
          <p:nvSpPr>
            <p:cNvPr id="88" name="Freeform 80"/>
            <p:cNvSpPr/>
            <p:nvPr/>
          </p:nvSpPr>
          <p:spPr bwMode="auto">
            <a:xfrm>
              <a:off x="8778876" y="2968625"/>
              <a:ext cx="1833563" cy="307975"/>
            </a:xfrm>
            <a:custGeom>
              <a:avLst/>
              <a:gdLst>
                <a:gd name="T0" fmla="*/ 34 w 2214"/>
                <a:gd name="T1" fmla="*/ 0 h 372"/>
                <a:gd name="T2" fmla="*/ 2181 w 2214"/>
                <a:gd name="T3" fmla="*/ 0 h 372"/>
                <a:gd name="T4" fmla="*/ 2214 w 2214"/>
                <a:gd name="T5" fmla="*/ 34 h 372"/>
                <a:gd name="T6" fmla="*/ 2214 w 2214"/>
                <a:gd name="T7" fmla="*/ 338 h 372"/>
                <a:gd name="T8" fmla="*/ 2181 w 2214"/>
                <a:gd name="T9" fmla="*/ 372 h 372"/>
                <a:gd name="T10" fmla="*/ 34 w 2214"/>
                <a:gd name="T11" fmla="*/ 372 h 372"/>
                <a:gd name="T12" fmla="*/ 0 w 2214"/>
                <a:gd name="T13" fmla="*/ 338 h 372"/>
                <a:gd name="T14" fmla="*/ 0 w 2214"/>
                <a:gd name="T15" fmla="*/ 34 h 372"/>
                <a:gd name="T16" fmla="*/ 34 w 2214"/>
                <a:gd name="T1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4" h="372">
                  <a:moveTo>
                    <a:pt x="34" y="0"/>
                  </a:moveTo>
                  <a:lnTo>
                    <a:pt x="2181" y="0"/>
                  </a:lnTo>
                  <a:cubicBezTo>
                    <a:pt x="2199" y="0"/>
                    <a:pt x="2214" y="15"/>
                    <a:pt x="2214" y="34"/>
                  </a:cubicBezTo>
                  <a:lnTo>
                    <a:pt x="2214" y="338"/>
                  </a:lnTo>
                  <a:cubicBezTo>
                    <a:pt x="2214" y="357"/>
                    <a:pt x="2199" y="372"/>
                    <a:pt x="2181" y="372"/>
                  </a:cubicBezTo>
                  <a:lnTo>
                    <a:pt x="34" y="372"/>
                  </a:lnTo>
                  <a:cubicBezTo>
                    <a:pt x="15" y="372"/>
                    <a:pt x="0" y="357"/>
                    <a:pt x="0" y="338"/>
                  </a:cubicBezTo>
                  <a:lnTo>
                    <a:pt x="0" y="34"/>
                  </a:lnTo>
                  <a:cubicBezTo>
                    <a:pt x="0" y="15"/>
                    <a:pt x="15" y="0"/>
                    <a:pt x="34" y="0"/>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89" name="Rectangle 15"/>
            <p:cNvSpPr>
              <a:spLocks noChangeArrowheads="1"/>
            </p:cNvSpPr>
            <p:nvPr/>
          </p:nvSpPr>
          <p:spPr bwMode="auto">
            <a:xfrm>
              <a:off x="8820969" y="2969036"/>
              <a:ext cx="1706513" cy="317531"/>
            </a:xfrm>
            <a:prstGeom prst="rect">
              <a:avLst/>
            </a:prstGeom>
            <a:noFill/>
            <a:ln>
              <a:noFill/>
            </a:ln>
            <a:effectLst/>
          </p:spPr>
          <p:txBody>
            <a:bodyPr wrap="none" anchor="ctr"/>
            <a:lstStyle/>
            <a:p>
              <a:pPr algn="ctr"/>
              <a:r>
                <a:rPr lang="zh-CN" altLang="en-US" sz="1400" dirty="0">
                  <a:solidFill>
                    <a:schemeClr val="accent2"/>
                  </a:solidFill>
                  <a:latin typeface="+mn-ea"/>
                  <a:ea typeface="+mn-ea"/>
                </a:rPr>
                <a:t>深圳起点科技有限公司</a:t>
              </a:r>
              <a:endParaRPr lang="zh-CN" altLang="en-US" sz="1400" dirty="0">
                <a:solidFill>
                  <a:schemeClr val="accent2"/>
                </a:solidFill>
                <a:latin typeface="+mn-ea"/>
                <a:ea typeface="+mn-ea"/>
              </a:endParaRPr>
            </a:p>
          </p:txBody>
        </p:sp>
      </p:grpSp>
      <p:grpSp>
        <p:nvGrpSpPr>
          <p:cNvPr id="90" name="组合 89"/>
          <p:cNvGrpSpPr/>
          <p:nvPr/>
        </p:nvGrpSpPr>
        <p:grpSpPr>
          <a:xfrm>
            <a:off x="1698086" y="3324225"/>
            <a:ext cx="400110" cy="1109663"/>
            <a:chOff x="1698086" y="3324225"/>
            <a:chExt cx="400110" cy="1109663"/>
          </a:xfrm>
          <a:solidFill>
            <a:schemeClr val="tx1"/>
          </a:solidFill>
        </p:grpSpPr>
        <p:sp>
          <p:nvSpPr>
            <p:cNvPr id="91" name="Freeform 82"/>
            <p:cNvSpPr/>
            <p:nvPr/>
          </p:nvSpPr>
          <p:spPr bwMode="auto">
            <a:xfrm>
              <a:off x="1749426"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92" name="Line 113"/>
            <p:cNvSpPr>
              <a:spLocks noChangeShapeType="1"/>
            </p:cNvSpPr>
            <p:nvPr/>
          </p:nvSpPr>
          <p:spPr bwMode="auto">
            <a:xfrm>
              <a:off x="1901826" y="3324225"/>
              <a:ext cx="0" cy="174625"/>
            </a:xfrm>
            <a:prstGeom prst="line">
              <a:avLst/>
            </a:prstGeom>
            <a:grpFill/>
            <a:ln w="12700" cap="flat">
              <a:solidFill>
                <a:schemeClr val="accent1"/>
              </a:solidFill>
              <a:prstDash val="solid"/>
              <a:miter lim="800000"/>
            </a:ln>
          </p:spPr>
          <p:txBody>
            <a:bodyPr vert="horz" wrap="square" lIns="91440" tIns="45720" rIns="91440" bIns="45720" numCol="1" anchor="t" anchorCtr="0" compatLnSpc="1"/>
            <a:lstStyle/>
            <a:p>
              <a:endParaRPr lang="zh-CN" altLang="en-US">
                <a:solidFill>
                  <a:schemeClr val="accent2"/>
                </a:solidFill>
              </a:endParaRPr>
            </a:p>
          </p:txBody>
        </p:sp>
        <p:sp>
          <p:nvSpPr>
            <p:cNvPr id="93" name="TextBox 92"/>
            <p:cNvSpPr txBox="1"/>
            <p:nvPr/>
          </p:nvSpPr>
          <p:spPr>
            <a:xfrm>
              <a:off x="1698086"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市场部</a:t>
              </a:r>
              <a:endParaRPr lang="zh-CN" altLang="en-US" sz="1400" dirty="0">
                <a:solidFill>
                  <a:schemeClr val="accent2"/>
                </a:solidFill>
                <a:latin typeface="+mn-ea"/>
                <a:ea typeface="+mn-ea"/>
              </a:endParaRPr>
            </a:p>
          </p:txBody>
        </p:sp>
      </p:grpSp>
      <p:grpSp>
        <p:nvGrpSpPr>
          <p:cNvPr id="94" name="组合 93"/>
          <p:cNvGrpSpPr/>
          <p:nvPr/>
        </p:nvGrpSpPr>
        <p:grpSpPr>
          <a:xfrm>
            <a:off x="2151216" y="3494088"/>
            <a:ext cx="400110" cy="939800"/>
            <a:chOff x="2151216" y="3494088"/>
            <a:chExt cx="400110" cy="939800"/>
          </a:xfrm>
          <a:solidFill>
            <a:schemeClr val="tx1"/>
          </a:solidFill>
        </p:grpSpPr>
        <p:sp>
          <p:nvSpPr>
            <p:cNvPr id="95" name="Freeform 83"/>
            <p:cNvSpPr/>
            <p:nvPr/>
          </p:nvSpPr>
          <p:spPr bwMode="auto">
            <a:xfrm>
              <a:off x="2184401"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96" name="TextBox 95"/>
            <p:cNvSpPr txBox="1"/>
            <p:nvPr/>
          </p:nvSpPr>
          <p:spPr>
            <a:xfrm>
              <a:off x="2151216"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品质部</a:t>
              </a:r>
              <a:endParaRPr lang="zh-CN" altLang="en-US" sz="1400" dirty="0">
                <a:solidFill>
                  <a:schemeClr val="accent2"/>
                </a:solidFill>
                <a:latin typeface="+mn-ea"/>
                <a:ea typeface="+mn-ea"/>
              </a:endParaRPr>
            </a:p>
          </p:txBody>
        </p:sp>
      </p:grpSp>
      <p:grpSp>
        <p:nvGrpSpPr>
          <p:cNvPr id="97" name="组合 96"/>
          <p:cNvGrpSpPr/>
          <p:nvPr/>
        </p:nvGrpSpPr>
        <p:grpSpPr>
          <a:xfrm>
            <a:off x="2599790" y="3494088"/>
            <a:ext cx="400110" cy="939800"/>
            <a:chOff x="2599790" y="3494088"/>
            <a:chExt cx="400110" cy="939800"/>
          </a:xfrm>
          <a:solidFill>
            <a:schemeClr val="tx1"/>
          </a:solidFill>
        </p:grpSpPr>
        <p:sp>
          <p:nvSpPr>
            <p:cNvPr id="98" name="Freeform 84"/>
            <p:cNvSpPr/>
            <p:nvPr/>
          </p:nvSpPr>
          <p:spPr bwMode="auto">
            <a:xfrm>
              <a:off x="2638426"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99" name="TextBox 98"/>
            <p:cNvSpPr txBox="1"/>
            <p:nvPr/>
          </p:nvSpPr>
          <p:spPr>
            <a:xfrm>
              <a:off x="2599790"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采购部</a:t>
              </a:r>
              <a:endParaRPr lang="zh-CN" altLang="en-US" sz="1400" dirty="0">
                <a:solidFill>
                  <a:schemeClr val="accent2"/>
                </a:solidFill>
                <a:latin typeface="+mn-ea"/>
                <a:ea typeface="+mn-ea"/>
              </a:endParaRPr>
            </a:p>
          </p:txBody>
        </p:sp>
      </p:grpSp>
      <p:grpSp>
        <p:nvGrpSpPr>
          <p:cNvPr id="100" name="组合 99"/>
          <p:cNvGrpSpPr/>
          <p:nvPr/>
        </p:nvGrpSpPr>
        <p:grpSpPr>
          <a:xfrm>
            <a:off x="3039736" y="3494088"/>
            <a:ext cx="400110" cy="939800"/>
            <a:chOff x="3039736" y="3494088"/>
            <a:chExt cx="400110" cy="939800"/>
          </a:xfrm>
          <a:solidFill>
            <a:schemeClr val="tx1"/>
          </a:solidFill>
        </p:grpSpPr>
        <p:sp>
          <p:nvSpPr>
            <p:cNvPr id="101" name="Freeform 85"/>
            <p:cNvSpPr/>
            <p:nvPr/>
          </p:nvSpPr>
          <p:spPr bwMode="auto">
            <a:xfrm>
              <a:off x="3098801" y="3494088"/>
              <a:ext cx="306388" cy="939800"/>
            </a:xfrm>
            <a:custGeom>
              <a:avLst/>
              <a:gdLst>
                <a:gd name="T0" fmla="*/ 371 w 371"/>
                <a:gd name="T1" fmla="*/ 34 h 1135"/>
                <a:gd name="T2" fmla="*/ 371 w 371"/>
                <a:gd name="T3" fmla="*/ 1102 h 1135"/>
                <a:gd name="T4" fmla="*/ 338 w 371"/>
                <a:gd name="T5" fmla="*/ 1135 h 1135"/>
                <a:gd name="T6" fmla="*/ 33 w 371"/>
                <a:gd name="T7" fmla="*/ 1135 h 1135"/>
                <a:gd name="T8" fmla="*/ 0 w 371"/>
                <a:gd name="T9" fmla="*/ 1102 h 1135"/>
                <a:gd name="T10" fmla="*/ 0 w 371"/>
                <a:gd name="T11" fmla="*/ 34 h 1135"/>
                <a:gd name="T12" fmla="*/ 33 w 371"/>
                <a:gd name="T13" fmla="*/ 0 h 1135"/>
                <a:gd name="T14" fmla="*/ 338 w 371"/>
                <a:gd name="T15" fmla="*/ 0 h 1135"/>
                <a:gd name="T16" fmla="*/ 371 w 371"/>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35">
                  <a:moveTo>
                    <a:pt x="371" y="34"/>
                  </a:moveTo>
                  <a:lnTo>
                    <a:pt x="371" y="1102"/>
                  </a:lnTo>
                  <a:cubicBezTo>
                    <a:pt x="371" y="1120"/>
                    <a:pt x="356" y="1135"/>
                    <a:pt x="338" y="1135"/>
                  </a:cubicBezTo>
                  <a:lnTo>
                    <a:pt x="33" y="1135"/>
                  </a:lnTo>
                  <a:cubicBezTo>
                    <a:pt x="15" y="1135"/>
                    <a:pt x="0" y="1120"/>
                    <a:pt x="0" y="1102"/>
                  </a:cubicBezTo>
                  <a:lnTo>
                    <a:pt x="0" y="34"/>
                  </a:lnTo>
                  <a:cubicBezTo>
                    <a:pt x="0" y="16"/>
                    <a:pt x="15" y="0"/>
                    <a:pt x="33" y="0"/>
                  </a:cubicBezTo>
                  <a:lnTo>
                    <a:pt x="338" y="0"/>
                  </a:lnTo>
                  <a:cubicBezTo>
                    <a:pt x="356" y="0"/>
                    <a:pt x="371" y="16"/>
                    <a:pt x="371"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02" name="TextBox 101"/>
            <p:cNvSpPr txBox="1"/>
            <p:nvPr/>
          </p:nvSpPr>
          <p:spPr>
            <a:xfrm>
              <a:off x="3039736"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综合部</a:t>
              </a:r>
              <a:endParaRPr lang="zh-CN" altLang="en-US" sz="1400" dirty="0">
                <a:solidFill>
                  <a:schemeClr val="accent2"/>
                </a:solidFill>
                <a:latin typeface="+mn-ea"/>
                <a:ea typeface="+mn-ea"/>
              </a:endParaRPr>
            </a:p>
          </p:txBody>
        </p:sp>
      </p:grpSp>
      <p:grpSp>
        <p:nvGrpSpPr>
          <p:cNvPr id="103" name="组合 102"/>
          <p:cNvGrpSpPr/>
          <p:nvPr/>
        </p:nvGrpSpPr>
        <p:grpSpPr>
          <a:xfrm>
            <a:off x="3488310" y="3494088"/>
            <a:ext cx="400110" cy="939800"/>
            <a:chOff x="3488310" y="3494088"/>
            <a:chExt cx="400110" cy="939800"/>
          </a:xfrm>
          <a:solidFill>
            <a:schemeClr val="tx1"/>
          </a:solidFill>
        </p:grpSpPr>
        <p:sp>
          <p:nvSpPr>
            <p:cNvPr id="104" name="Freeform 86"/>
            <p:cNvSpPr/>
            <p:nvPr/>
          </p:nvSpPr>
          <p:spPr bwMode="auto">
            <a:xfrm>
              <a:off x="3524251"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6" y="1135"/>
                    <a:pt x="338" y="1135"/>
                  </a:cubicBezTo>
                  <a:lnTo>
                    <a:pt x="34" y="1135"/>
                  </a:lnTo>
                  <a:cubicBezTo>
                    <a:pt x="15" y="1135"/>
                    <a:pt x="0" y="1120"/>
                    <a:pt x="0" y="1102"/>
                  </a:cubicBezTo>
                  <a:lnTo>
                    <a:pt x="0" y="34"/>
                  </a:lnTo>
                  <a:cubicBezTo>
                    <a:pt x="0" y="16"/>
                    <a:pt x="15" y="0"/>
                    <a:pt x="34" y="0"/>
                  </a:cubicBezTo>
                  <a:lnTo>
                    <a:pt x="338" y="0"/>
                  </a:lnTo>
                  <a:cubicBezTo>
                    <a:pt x="356" y="0"/>
                    <a:pt x="372" y="16"/>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05" name="TextBox 104"/>
            <p:cNvSpPr txBox="1"/>
            <p:nvPr/>
          </p:nvSpPr>
          <p:spPr>
            <a:xfrm>
              <a:off x="3488310" y="3554682"/>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财务部</a:t>
              </a:r>
              <a:endParaRPr lang="zh-CN" altLang="en-US" sz="1400" dirty="0">
                <a:solidFill>
                  <a:schemeClr val="accent2"/>
                </a:solidFill>
                <a:latin typeface="+mn-ea"/>
                <a:ea typeface="+mn-ea"/>
              </a:endParaRPr>
            </a:p>
          </p:txBody>
        </p:sp>
      </p:grpSp>
      <p:grpSp>
        <p:nvGrpSpPr>
          <p:cNvPr id="106" name="组合 105"/>
          <p:cNvGrpSpPr/>
          <p:nvPr/>
        </p:nvGrpSpPr>
        <p:grpSpPr>
          <a:xfrm>
            <a:off x="4840257" y="3689350"/>
            <a:ext cx="400110" cy="939800"/>
            <a:chOff x="4840257" y="3689350"/>
            <a:chExt cx="400110" cy="939800"/>
          </a:xfrm>
          <a:solidFill>
            <a:schemeClr val="tx1"/>
          </a:solidFill>
        </p:grpSpPr>
        <p:sp>
          <p:nvSpPr>
            <p:cNvPr id="107" name="Freeform 91"/>
            <p:cNvSpPr/>
            <p:nvPr/>
          </p:nvSpPr>
          <p:spPr bwMode="auto">
            <a:xfrm>
              <a:off x="4886325" y="3689350"/>
              <a:ext cx="307975" cy="939800"/>
            </a:xfrm>
            <a:custGeom>
              <a:avLst/>
              <a:gdLst>
                <a:gd name="T0" fmla="*/ 372 w 372"/>
                <a:gd name="T1" fmla="*/ 33 h 1135"/>
                <a:gd name="T2" fmla="*/ 372 w 372"/>
                <a:gd name="T3" fmla="*/ 1101 h 1135"/>
                <a:gd name="T4" fmla="*/ 338 w 372"/>
                <a:gd name="T5" fmla="*/ 1135 h 1135"/>
                <a:gd name="T6" fmla="*/ 33 w 372"/>
                <a:gd name="T7" fmla="*/ 1135 h 1135"/>
                <a:gd name="T8" fmla="*/ 0 w 372"/>
                <a:gd name="T9" fmla="*/ 1101 h 1135"/>
                <a:gd name="T10" fmla="*/ 0 w 372"/>
                <a:gd name="T11" fmla="*/ 33 h 1135"/>
                <a:gd name="T12" fmla="*/ 33 w 372"/>
                <a:gd name="T13" fmla="*/ 0 h 1135"/>
                <a:gd name="T14" fmla="*/ 338 w 372"/>
                <a:gd name="T15" fmla="*/ 0 h 1135"/>
                <a:gd name="T16" fmla="*/ 372 w 372"/>
                <a:gd name="T17" fmla="*/ 33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3"/>
                  </a:moveTo>
                  <a:lnTo>
                    <a:pt x="372" y="1101"/>
                  </a:lnTo>
                  <a:cubicBezTo>
                    <a:pt x="372" y="1120"/>
                    <a:pt x="356" y="1135"/>
                    <a:pt x="338" y="1135"/>
                  </a:cubicBezTo>
                  <a:lnTo>
                    <a:pt x="33" y="1135"/>
                  </a:lnTo>
                  <a:cubicBezTo>
                    <a:pt x="15" y="1135"/>
                    <a:pt x="0" y="1120"/>
                    <a:pt x="0" y="1101"/>
                  </a:cubicBezTo>
                  <a:lnTo>
                    <a:pt x="0" y="33"/>
                  </a:lnTo>
                  <a:cubicBezTo>
                    <a:pt x="0" y="15"/>
                    <a:pt x="15" y="0"/>
                    <a:pt x="33" y="0"/>
                  </a:cubicBezTo>
                  <a:lnTo>
                    <a:pt x="338" y="0"/>
                  </a:lnTo>
                  <a:cubicBezTo>
                    <a:pt x="356" y="0"/>
                    <a:pt x="372" y="15"/>
                    <a:pt x="372" y="33"/>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08" name="TextBox 107"/>
            <p:cNvSpPr txBox="1"/>
            <p:nvPr/>
          </p:nvSpPr>
          <p:spPr>
            <a:xfrm>
              <a:off x="4840257" y="3744463"/>
              <a:ext cx="400110" cy="630942"/>
            </a:xfrm>
            <a:prstGeom prst="rect">
              <a:avLst/>
            </a:prstGeom>
            <a:noFill/>
          </p:spPr>
          <p:txBody>
            <a:bodyPr vert="eaVert" wrap="none" rtlCol="0">
              <a:spAutoFit/>
            </a:bodyPr>
            <a:lstStyle/>
            <a:p>
              <a:r>
                <a:rPr lang="zh-CN" altLang="en-US" sz="1400" dirty="0">
                  <a:solidFill>
                    <a:schemeClr val="accent2"/>
                  </a:solidFill>
                  <a:latin typeface="+mn-ea"/>
                  <a:ea typeface="+mn-ea"/>
                </a:rPr>
                <a:t>研发部</a:t>
              </a:r>
              <a:endParaRPr lang="zh-CN" altLang="en-US" sz="1400" dirty="0">
                <a:solidFill>
                  <a:schemeClr val="accent2"/>
                </a:solidFill>
                <a:latin typeface="+mn-ea"/>
                <a:ea typeface="+mn-ea"/>
              </a:endParaRPr>
            </a:p>
          </p:txBody>
        </p:sp>
      </p:grpSp>
      <p:grpSp>
        <p:nvGrpSpPr>
          <p:cNvPr id="109" name="组合 108"/>
          <p:cNvGrpSpPr/>
          <p:nvPr/>
        </p:nvGrpSpPr>
        <p:grpSpPr>
          <a:xfrm>
            <a:off x="7298785" y="3689350"/>
            <a:ext cx="400110" cy="939800"/>
            <a:chOff x="7298785" y="3689350"/>
            <a:chExt cx="400110" cy="939800"/>
          </a:xfrm>
          <a:solidFill>
            <a:schemeClr val="tx1"/>
          </a:solidFill>
        </p:grpSpPr>
        <p:sp>
          <p:nvSpPr>
            <p:cNvPr id="110" name="Freeform 92"/>
            <p:cNvSpPr/>
            <p:nvPr/>
          </p:nvSpPr>
          <p:spPr bwMode="auto">
            <a:xfrm>
              <a:off x="7342188" y="3689350"/>
              <a:ext cx="307975" cy="939800"/>
            </a:xfrm>
            <a:custGeom>
              <a:avLst/>
              <a:gdLst>
                <a:gd name="T0" fmla="*/ 371 w 371"/>
                <a:gd name="T1" fmla="*/ 33 h 1135"/>
                <a:gd name="T2" fmla="*/ 371 w 371"/>
                <a:gd name="T3" fmla="*/ 1101 h 1135"/>
                <a:gd name="T4" fmla="*/ 338 w 371"/>
                <a:gd name="T5" fmla="*/ 1135 h 1135"/>
                <a:gd name="T6" fmla="*/ 33 w 371"/>
                <a:gd name="T7" fmla="*/ 1135 h 1135"/>
                <a:gd name="T8" fmla="*/ 0 w 371"/>
                <a:gd name="T9" fmla="*/ 1101 h 1135"/>
                <a:gd name="T10" fmla="*/ 0 w 371"/>
                <a:gd name="T11" fmla="*/ 33 h 1135"/>
                <a:gd name="T12" fmla="*/ 33 w 371"/>
                <a:gd name="T13" fmla="*/ 0 h 1135"/>
                <a:gd name="T14" fmla="*/ 338 w 371"/>
                <a:gd name="T15" fmla="*/ 0 h 1135"/>
                <a:gd name="T16" fmla="*/ 371 w 371"/>
                <a:gd name="T17" fmla="*/ 33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35">
                  <a:moveTo>
                    <a:pt x="371" y="33"/>
                  </a:moveTo>
                  <a:lnTo>
                    <a:pt x="371" y="1101"/>
                  </a:lnTo>
                  <a:cubicBezTo>
                    <a:pt x="371" y="1120"/>
                    <a:pt x="356" y="1135"/>
                    <a:pt x="338" y="1135"/>
                  </a:cubicBezTo>
                  <a:lnTo>
                    <a:pt x="33" y="1135"/>
                  </a:lnTo>
                  <a:cubicBezTo>
                    <a:pt x="15" y="1135"/>
                    <a:pt x="0" y="1120"/>
                    <a:pt x="0" y="1101"/>
                  </a:cubicBezTo>
                  <a:lnTo>
                    <a:pt x="0" y="33"/>
                  </a:lnTo>
                  <a:cubicBezTo>
                    <a:pt x="0" y="15"/>
                    <a:pt x="15" y="0"/>
                    <a:pt x="33" y="0"/>
                  </a:cubicBezTo>
                  <a:lnTo>
                    <a:pt x="338" y="0"/>
                  </a:lnTo>
                  <a:cubicBezTo>
                    <a:pt x="356" y="0"/>
                    <a:pt x="371" y="15"/>
                    <a:pt x="371" y="33"/>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11" name="TextBox 110"/>
            <p:cNvSpPr txBox="1"/>
            <p:nvPr/>
          </p:nvSpPr>
          <p:spPr>
            <a:xfrm>
              <a:off x="7298785" y="3744463"/>
              <a:ext cx="400110" cy="810478"/>
            </a:xfrm>
            <a:prstGeom prst="rect">
              <a:avLst/>
            </a:prstGeom>
            <a:noFill/>
          </p:spPr>
          <p:txBody>
            <a:bodyPr vert="eaVert" wrap="none" rtlCol="0">
              <a:spAutoFit/>
            </a:bodyPr>
            <a:lstStyle/>
            <a:p>
              <a:r>
                <a:rPr lang="zh-CN" altLang="en-US" sz="1400" dirty="0">
                  <a:solidFill>
                    <a:schemeClr val="accent2"/>
                  </a:solidFill>
                  <a:latin typeface="+mn-ea"/>
                  <a:ea typeface="+mn-ea"/>
                </a:rPr>
                <a:t>售后中心</a:t>
              </a:r>
              <a:endParaRPr lang="zh-CN" altLang="en-US" sz="1400" dirty="0">
                <a:solidFill>
                  <a:schemeClr val="accent2"/>
                </a:solidFill>
                <a:latin typeface="+mn-ea"/>
                <a:ea typeface="+mn-ea"/>
              </a:endParaRPr>
            </a:p>
          </p:txBody>
        </p:sp>
      </p:grpSp>
      <p:grpSp>
        <p:nvGrpSpPr>
          <p:cNvPr id="112" name="组合 111"/>
          <p:cNvGrpSpPr/>
          <p:nvPr/>
        </p:nvGrpSpPr>
        <p:grpSpPr>
          <a:xfrm>
            <a:off x="8791155" y="3663121"/>
            <a:ext cx="400110" cy="997780"/>
            <a:chOff x="8791155" y="3663121"/>
            <a:chExt cx="400110" cy="997780"/>
          </a:xfrm>
          <a:solidFill>
            <a:schemeClr val="tx1"/>
          </a:solidFill>
        </p:grpSpPr>
        <p:sp>
          <p:nvSpPr>
            <p:cNvPr id="113" name="Freeform 93"/>
            <p:cNvSpPr/>
            <p:nvPr/>
          </p:nvSpPr>
          <p:spPr bwMode="auto">
            <a:xfrm>
              <a:off x="8842376" y="3690938"/>
              <a:ext cx="307975" cy="969963"/>
            </a:xfrm>
            <a:custGeom>
              <a:avLst/>
              <a:gdLst>
                <a:gd name="T0" fmla="*/ 371 w 371"/>
                <a:gd name="T1" fmla="*/ 34 h 1172"/>
                <a:gd name="T2" fmla="*/ 371 w 371"/>
                <a:gd name="T3" fmla="*/ 1139 h 1172"/>
                <a:gd name="T4" fmla="*/ 338 w 371"/>
                <a:gd name="T5" fmla="*/ 1172 h 1172"/>
                <a:gd name="T6" fmla="*/ 33 w 371"/>
                <a:gd name="T7" fmla="*/ 1172 h 1172"/>
                <a:gd name="T8" fmla="*/ 0 w 371"/>
                <a:gd name="T9" fmla="*/ 1139 h 1172"/>
                <a:gd name="T10" fmla="*/ 0 w 371"/>
                <a:gd name="T11" fmla="*/ 34 h 1172"/>
                <a:gd name="T12" fmla="*/ 33 w 371"/>
                <a:gd name="T13" fmla="*/ 0 h 1172"/>
                <a:gd name="T14" fmla="*/ 338 w 371"/>
                <a:gd name="T15" fmla="*/ 0 h 1172"/>
                <a:gd name="T16" fmla="*/ 371 w 371"/>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72">
                  <a:moveTo>
                    <a:pt x="371" y="34"/>
                  </a:moveTo>
                  <a:lnTo>
                    <a:pt x="371" y="1139"/>
                  </a:lnTo>
                  <a:cubicBezTo>
                    <a:pt x="371" y="1157"/>
                    <a:pt x="356" y="1172"/>
                    <a:pt x="338" y="1172"/>
                  </a:cubicBezTo>
                  <a:lnTo>
                    <a:pt x="33" y="1172"/>
                  </a:lnTo>
                  <a:cubicBezTo>
                    <a:pt x="15" y="1172"/>
                    <a:pt x="0" y="1157"/>
                    <a:pt x="0" y="1139"/>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14" name="TextBox 113"/>
            <p:cNvSpPr txBox="1"/>
            <p:nvPr/>
          </p:nvSpPr>
          <p:spPr>
            <a:xfrm>
              <a:off x="8791155" y="3663121"/>
              <a:ext cx="400110" cy="990015"/>
            </a:xfrm>
            <a:prstGeom prst="rect">
              <a:avLst/>
            </a:prstGeom>
            <a:noFill/>
          </p:spPr>
          <p:txBody>
            <a:bodyPr vert="eaVert" wrap="none" rtlCol="0">
              <a:spAutoFit/>
            </a:bodyPr>
            <a:lstStyle/>
            <a:p>
              <a:r>
                <a:rPr lang="zh-CN" altLang="en-US" sz="1400" dirty="0">
                  <a:solidFill>
                    <a:schemeClr val="accent2"/>
                  </a:solidFill>
                  <a:latin typeface="+mn-ea"/>
                  <a:ea typeface="+mn-ea"/>
                </a:rPr>
                <a:t>硬件测试部</a:t>
              </a:r>
              <a:endParaRPr lang="zh-CN" altLang="en-US" sz="1400" dirty="0">
                <a:solidFill>
                  <a:schemeClr val="accent2"/>
                </a:solidFill>
                <a:latin typeface="+mn-ea"/>
                <a:ea typeface="+mn-ea"/>
              </a:endParaRPr>
            </a:p>
          </p:txBody>
        </p:sp>
      </p:grpSp>
      <p:grpSp>
        <p:nvGrpSpPr>
          <p:cNvPr id="115" name="组合 114"/>
          <p:cNvGrpSpPr/>
          <p:nvPr/>
        </p:nvGrpSpPr>
        <p:grpSpPr>
          <a:xfrm>
            <a:off x="9498521" y="3663121"/>
            <a:ext cx="400110" cy="997780"/>
            <a:chOff x="9498521" y="3663121"/>
            <a:chExt cx="400110" cy="997780"/>
          </a:xfrm>
          <a:solidFill>
            <a:schemeClr val="tx1"/>
          </a:solidFill>
        </p:grpSpPr>
        <p:sp>
          <p:nvSpPr>
            <p:cNvPr id="116" name="Freeform 94"/>
            <p:cNvSpPr/>
            <p:nvPr/>
          </p:nvSpPr>
          <p:spPr bwMode="auto">
            <a:xfrm>
              <a:off x="9545638" y="3690938"/>
              <a:ext cx="307975" cy="969963"/>
            </a:xfrm>
            <a:custGeom>
              <a:avLst/>
              <a:gdLst>
                <a:gd name="T0" fmla="*/ 371 w 371"/>
                <a:gd name="T1" fmla="*/ 34 h 1172"/>
                <a:gd name="T2" fmla="*/ 371 w 371"/>
                <a:gd name="T3" fmla="*/ 1139 h 1172"/>
                <a:gd name="T4" fmla="*/ 338 w 371"/>
                <a:gd name="T5" fmla="*/ 1172 h 1172"/>
                <a:gd name="T6" fmla="*/ 33 w 371"/>
                <a:gd name="T7" fmla="*/ 1172 h 1172"/>
                <a:gd name="T8" fmla="*/ 0 w 371"/>
                <a:gd name="T9" fmla="*/ 1139 h 1172"/>
                <a:gd name="T10" fmla="*/ 0 w 371"/>
                <a:gd name="T11" fmla="*/ 34 h 1172"/>
                <a:gd name="T12" fmla="*/ 33 w 371"/>
                <a:gd name="T13" fmla="*/ 0 h 1172"/>
                <a:gd name="T14" fmla="*/ 338 w 371"/>
                <a:gd name="T15" fmla="*/ 0 h 1172"/>
                <a:gd name="T16" fmla="*/ 371 w 371"/>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72">
                  <a:moveTo>
                    <a:pt x="371" y="34"/>
                  </a:moveTo>
                  <a:lnTo>
                    <a:pt x="371" y="1139"/>
                  </a:lnTo>
                  <a:cubicBezTo>
                    <a:pt x="371" y="1157"/>
                    <a:pt x="356" y="1172"/>
                    <a:pt x="338" y="1172"/>
                  </a:cubicBezTo>
                  <a:lnTo>
                    <a:pt x="33" y="1172"/>
                  </a:lnTo>
                  <a:cubicBezTo>
                    <a:pt x="15" y="1172"/>
                    <a:pt x="0" y="1157"/>
                    <a:pt x="0" y="1139"/>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17" name="TextBox 116"/>
            <p:cNvSpPr txBox="1"/>
            <p:nvPr/>
          </p:nvSpPr>
          <p:spPr>
            <a:xfrm>
              <a:off x="9498521" y="3663121"/>
              <a:ext cx="400110" cy="990015"/>
            </a:xfrm>
            <a:prstGeom prst="rect">
              <a:avLst/>
            </a:prstGeom>
            <a:noFill/>
          </p:spPr>
          <p:txBody>
            <a:bodyPr vert="eaVert" wrap="none" rtlCol="0">
              <a:spAutoFit/>
            </a:bodyPr>
            <a:lstStyle/>
            <a:p>
              <a:r>
                <a:rPr lang="zh-CN" altLang="en-US" sz="1400" dirty="0">
                  <a:solidFill>
                    <a:schemeClr val="accent2"/>
                  </a:solidFill>
                  <a:latin typeface="+mn-ea"/>
                  <a:ea typeface="+mn-ea"/>
                </a:rPr>
                <a:t>工程监督部</a:t>
              </a:r>
              <a:endParaRPr lang="zh-CN" altLang="en-US" sz="1400" dirty="0">
                <a:solidFill>
                  <a:schemeClr val="accent2"/>
                </a:solidFill>
                <a:latin typeface="+mn-ea"/>
                <a:ea typeface="+mn-ea"/>
              </a:endParaRPr>
            </a:p>
          </p:txBody>
        </p:sp>
      </p:grpSp>
      <p:grpSp>
        <p:nvGrpSpPr>
          <p:cNvPr id="118" name="组合 117"/>
          <p:cNvGrpSpPr/>
          <p:nvPr/>
        </p:nvGrpSpPr>
        <p:grpSpPr>
          <a:xfrm>
            <a:off x="10136876" y="3663121"/>
            <a:ext cx="400110" cy="997780"/>
            <a:chOff x="10136876" y="3663121"/>
            <a:chExt cx="400110" cy="997780"/>
          </a:xfrm>
          <a:solidFill>
            <a:schemeClr val="tx1"/>
          </a:solidFill>
        </p:grpSpPr>
        <p:sp>
          <p:nvSpPr>
            <p:cNvPr id="119" name="Freeform 95"/>
            <p:cNvSpPr/>
            <p:nvPr/>
          </p:nvSpPr>
          <p:spPr bwMode="auto">
            <a:xfrm>
              <a:off x="10190163" y="3690938"/>
              <a:ext cx="307975" cy="969963"/>
            </a:xfrm>
            <a:custGeom>
              <a:avLst/>
              <a:gdLst>
                <a:gd name="T0" fmla="*/ 372 w 372"/>
                <a:gd name="T1" fmla="*/ 34 h 1172"/>
                <a:gd name="T2" fmla="*/ 372 w 372"/>
                <a:gd name="T3" fmla="*/ 1139 h 1172"/>
                <a:gd name="T4" fmla="*/ 338 w 372"/>
                <a:gd name="T5" fmla="*/ 1172 h 1172"/>
                <a:gd name="T6" fmla="*/ 34 w 372"/>
                <a:gd name="T7" fmla="*/ 1172 h 1172"/>
                <a:gd name="T8" fmla="*/ 0 w 372"/>
                <a:gd name="T9" fmla="*/ 1139 h 1172"/>
                <a:gd name="T10" fmla="*/ 0 w 372"/>
                <a:gd name="T11" fmla="*/ 34 h 1172"/>
                <a:gd name="T12" fmla="*/ 34 w 372"/>
                <a:gd name="T13" fmla="*/ 0 h 1172"/>
                <a:gd name="T14" fmla="*/ 338 w 372"/>
                <a:gd name="T15" fmla="*/ 0 h 1172"/>
                <a:gd name="T16" fmla="*/ 372 w 372"/>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72">
                  <a:moveTo>
                    <a:pt x="372" y="34"/>
                  </a:moveTo>
                  <a:lnTo>
                    <a:pt x="372" y="1139"/>
                  </a:lnTo>
                  <a:cubicBezTo>
                    <a:pt x="372" y="1157"/>
                    <a:pt x="357" y="1172"/>
                    <a:pt x="338" y="1172"/>
                  </a:cubicBezTo>
                  <a:lnTo>
                    <a:pt x="34" y="1172"/>
                  </a:lnTo>
                  <a:cubicBezTo>
                    <a:pt x="15" y="1172"/>
                    <a:pt x="0" y="1157"/>
                    <a:pt x="0" y="1139"/>
                  </a:cubicBezTo>
                  <a:lnTo>
                    <a:pt x="0" y="34"/>
                  </a:lnTo>
                  <a:cubicBezTo>
                    <a:pt x="0" y="15"/>
                    <a:pt x="15" y="0"/>
                    <a:pt x="34" y="0"/>
                  </a:cubicBezTo>
                  <a:lnTo>
                    <a:pt x="338" y="0"/>
                  </a:lnTo>
                  <a:cubicBezTo>
                    <a:pt x="357" y="0"/>
                    <a:pt x="372" y="15"/>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20" name="TextBox 119"/>
            <p:cNvSpPr txBox="1"/>
            <p:nvPr/>
          </p:nvSpPr>
          <p:spPr>
            <a:xfrm>
              <a:off x="10136876" y="3663121"/>
              <a:ext cx="400110" cy="990015"/>
            </a:xfrm>
            <a:prstGeom prst="rect">
              <a:avLst/>
            </a:prstGeom>
            <a:noFill/>
          </p:spPr>
          <p:txBody>
            <a:bodyPr vert="eaVert" wrap="none" rtlCol="0">
              <a:spAutoFit/>
            </a:bodyPr>
            <a:lstStyle/>
            <a:p>
              <a:r>
                <a:rPr lang="zh-CN" altLang="en-US" sz="1400" dirty="0">
                  <a:solidFill>
                    <a:schemeClr val="accent2"/>
                  </a:solidFill>
                  <a:latin typeface="+mn-ea"/>
                  <a:ea typeface="+mn-ea"/>
                </a:rPr>
                <a:t>客服事业部</a:t>
              </a:r>
              <a:endParaRPr lang="zh-CN" altLang="en-US" sz="1400" dirty="0">
                <a:solidFill>
                  <a:schemeClr val="accent2"/>
                </a:solidFill>
                <a:latin typeface="+mn-ea"/>
                <a:ea typeface="+mn-ea"/>
              </a:endParaRPr>
            </a:p>
          </p:txBody>
        </p:sp>
      </p:grpSp>
      <p:grpSp>
        <p:nvGrpSpPr>
          <p:cNvPr id="121" name="组合 120"/>
          <p:cNvGrpSpPr/>
          <p:nvPr/>
        </p:nvGrpSpPr>
        <p:grpSpPr>
          <a:xfrm>
            <a:off x="1462164" y="5037138"/>
            <a:ext cx="369332" cy="1104900"/>
            <a:chOff x="1462164" y="5037138"/>
            <a:chExt cx="369332" cy="1104900"/>
          </a:xfrm>
          <a:solidFill>
            <a:schemeClr val="tx1"/>
          </a:solidFill>
        </p:grpSpPr>
        <p:sp>
          <p:nvSpPr>
            <p:cNvPr id="122" name="Freeform 87"/>
            <p:cNvSpPr/>
            <p:nvPr/>
          </p:nvSpPr>
          <p:spPr bwMode="auto">
            <a:xfrm>
              <a:off x="1490663"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6" y="1336"/>
                    <a:pt x="338" y="1336"/>
                  </a:cubicBezTo>
                  <a:lnTo>
                    <a:pt x="34" y="1336"/>
                  </a:lnTo>
                  <a:cubicBezTo>
                    <a:pt x="15" y="1336"/>
                    <a:pt x="0" y="1321"/>
                    <a:pt x="0" y="1302"/>
                  </a:cubicBezTo>
                  <a:lnTo>
                    <a:pt x="0" y="34"/>
                  </a:lnTo>
                  <a:cubicBezTo>
                    <a:pt x="0" y="16"/>
                    <a:pt x="15" y="0"/>
                    <a:pt x="34" y="0"/>
                  </a:cubicBezTo>
                  <a:lnTo>
                    <a:pt x="338" y="0"/>
                  </a:lnTo>
                  <a:cubicBezTo>
                    <a:pt x="356" y="0"/>
                    <a:pt x="372" y="16"/>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23" name="TextBox 122"/>
            <p:cNvSpPr txBox="1"/>
            <p:nvPr/>
          </p:nvSpPr>
          <p:spPr>
            <a:xfrm>
              <a:off x="1462164" y="5085184"/>
              <a:ext cx="369332" cy="861774"/>
            </a:xfrm>
            <a:prstGeom prst="rect">
              <a:avLst/>
            </a:prstGeom>
            <a:noFill/>
          </p:spPr>
          <p:txBody>
            <a:bodyPr vert="eaVert" wrap="none" rtlCol="0">
              <a:spAutoFit/>
            </a:bodyPr>
            <a:lstStyle/>
            <a:p>
              <a:r>
                <a:rPr lang="zh-CN" altLang="en-US" sz="1200" dirty="0">
                  <a:solidFill>
                    <a:schemeClr val="accent2"/>
                  </a:solidFill>
                  <a:latin typeface="+mn-ea"/>
                  <a:ea typeface="+mn-ea"/>
                </a:rPr>
                <a:t>国内事业部</a:t>
              </a:r>
              <a:endParaRPr lang="zh-CN" altLang="en-US" sz="1200" dirty="0">
                <a:solidFill>
                  <a:schemeClr val="accent2"/>
                </a:solidFill>
                <a:latin typeface="+mn-ea"/>
                <a:ea typeface="+mn-ea"/>
              </a:endParaRPr>
            </a:p>
          </p:txBody>
        </p:sp>
      </p:grpSp>
      <p:grpSp>
        <p:nvGrpSpPr>
          <p:cNvPr id="124" name="组合 123"/>
          <p:cNvGrpSpPr/>
          <p:nvPr/>
        </p:nvGrpSpPr>
        <p:grpSpPr>
          <a:xfrm>
            <a:off x="1947939" y="5037138"/>
            <a:ext cx="369332" cy="1104900"/>
            <a:chOff x="1947939" y="5037138"/>
            <a:chExt cx="369332" cy="1104900"/>
          </a:xfrm>
          <a:solidFill>
            <a:schemeClr val="tx1"/>
          </a:solidFill>
        </p:grpSpPr>
        <p:sp>
          <p:nvSpPr>
            <p:cNvPr id="125" name="Freeform 88"/>
            <p:cNvSpPr/>
            <p:nvPr/>
          </p:nvSpPr>
          <p:spPr bwMode="auto">
            <a:xfrm>
              <a:off x="1970088"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7" y="1336"/>
                    <a:pt x="338" y="1336"/>
                  </a:cubicBezTo>
                  <a:lnTo>
                    <a:pt x="34" y="1336"/>
                  </a:lnTo>
                  <a:cubicBezTo>
                    <a:pt x="15" y="1336"/>
                    <a:pt x="0" y="1321"/>
                    <a:pt x="0" y="13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26" name="TextBox 125"/>
            <p:cNvSpPr txBox="1"/>
            <p:nvPr/>
          </p:nvSpPr>
          <p:spPr>
            <a:xfrm>
              <a:off x="1947939" y="5085184"/>
              <a:ext cx="369332" cy="861774"/>
            </a:xfrm>
            <a:prstGeom prst="rect">
              <a:avLst/>
            </a:prstGeom>
            <a:noFill/>
          </p:spPr>
          <p:txBody>
            <a:bodyPr vert="eaVert" wrap="none" rtlCol="0">
              <a:spAutoFit/>
            </a:bodyPr>
            <a:lstStyle/>
            <a:p>
              <a:r>
                <a:rPr lang="zh-CN" altLang="en-US" sz="1200" dirty="0">
                  <a:solidFill>
                    <a:schemeClr val="accent2"/>
                  </a:solidFill>
                  <a:latin typeface="+mn-ea"/>
                  <a:ea typeface="+mn-ea"/>
                </a:rPr>
                <a:t>海外事业部</a:t>
              </a:r>
              <a:endParaRPr lang="zh-CN" altLang="en-US" sz="1200" dirty="0">
                <a:solidFill>
                  <a:schemeClr val="accent2"/>
                </a:solidFill>
                <a:latin typeface="+mn-ea"/>
                <a:ea typeface="+mn-ea"/>
              </a:endParaRPr>
            </a:p>
          </p:txBody>
        </p:sp>
      </p:grpSp>
      <p:grpSp>
        <p:nvGrpSpPr>
          <p:cNvPr id="127" name="组合 126"/>
          <p:cNvGrpSpPr/>
          <p:nvPr/>
        </p:nvGrpSpPr>
        <p:grpSpPr>
          <a:xfrm>
            <a:off x="2786139" y="5037138"/>
            <a:ext cx="369332" cy="1104900"/>
            <a:chOff x="2786139" y="5037138"/>
            <a:chExt cx="369332" cy="1104900"/>
          </a:xfrm>
          <a:solidFill>
            <a:schemeClr val="tx1"/>
          </a:solidFill>
        </p:grpSpPr>
        <p:sp>
          <p:nvSpPr>
            <p:cNvPr id="128" name="Freeform 89"/>
            <p:cNvSpPr/>
            <p:nvPr/>
          </p:nvSpPr>
          <p:spPr bwMode="auto">
            <a:xfrm>
              <a:off x="2824163"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6" y="1336"/>
                    <a:pt x="338" y="1336"/>
                  </a:cubicBezTo>
                  <a:lnTo>
                    <a:pt x="34" y="1336"/>
                  </a:lnTo>
                  <a:cubicBezTo>
                    <a:pt x="15" y="1336"/>
                    <a:pt x="0" y="1321"/>
                    <a:pt x="0" y="13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29" name="TextBox 128"/>
            <p:cNvSpPr txBox="1"/>
            <p:nvPr/>
          </p:nvSpPr>
          <p:spPr>
            <a:xfrm>
              <a:off x="2786139" y="5085184"/>
              <a:ext cx="369332" cy="861774"/>
            </a:xfrm>
            <a:prstGeom prst="rect">
              <a:avLst/>
            </a:prstGeom>
            <a:noFill/>
          </p:spPr>
          <p:txBody>
            <a:bodyPr vert="eaVert" wrap="none" rtlCol="0">
              <a:spAutoFit/>
            </a:bodyPr>
            <a:lstStyle/>
            <a:p>
              <a:r>
                <a:rPr lang="zh-CN" altLang="en-US" sz="1200" dirty="0">
                  <a:solidFill>
                    <a:schemeClr val="accent2"/>
                  </a:solidFill>
                  <a:latin typeface="+mn-ea"/>
                  <a:ea typeface="+mn-ea"/>
                </a:rPr>
                <a:t>人力资源部</a:t>
              </a:r>
              <a:endParaRPr lang="zh-CN" altLang="en-US" sz="1200" dirty="0">
                <a:solidFill>
                  <a:schemeClr val="accent2"/>
                </a:solidFill>
                <a:latin typeface="+mn-ea"/>
                <a:ea typeface="+mn-ea"/>
              </a:endParaRPr>
            </a:p>
          </p:txBody>
        </p:sp>
      </p:grpSp>
      <p:grpSp>
        <p:nvGrpSpPr>
          <p:cNvPr id="130" name="组合 129"/>
          <p:cNvGrpSpPr/>
          <p:nvPr/>
        </p:nvGrpSpPr>
        <p:grpSpPr>
          <a:xfrm>
            <a:off x="3271914" y="5037138"/>
            <a:ext cx="369332" cy="1104900"/>
            <a:chOff x="3271914" y="5037138"/>
            <a:chExt cx="369332" cy="1104900"/>
          </a:xfrm>
          <a:solidFill>
            <a:schemeClr val="tx1"/>
          </a:solidFill>
        </p:grpSpPr>
        <p:sp>
          <p:nvSpPr>
            <p:cNvPr id="131" name="Freeform 90"/>
            <p:cNvSpPr/>
            <p:nvPr/>
          </p:nvSpPr>
          <p:spPr bwMode="auto">
            <a:xfrm>
              <a:off x="3305176"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7" y="1336"/>
                    <a:pt x="338" y="1336"/>
                  </a:cubicBezTo>
                  <a:lnTo>
                    <a:pt x="34" y="1336"/>
                  </a:lnTo>
                  <a:cubicBezTo>
                    <a:pt x="15" y="1336"/>
                    <a:pt x="0" y="1321"/>
                    <a:pt x="0" y="13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32" name="TextBox 131"/>
            <p:cNvSpPr txBox="1"/>
            <p:nvPr/>
          </p:nvSpPr>
          <p:spPr>
            <a:xfrm>
              <a:off x="3271914" y="5085184"/>
              <a:ext cx="369332" cy="553998"/>
            </a:xfrm>
            <a:prstGeom prst="rect">
              <a:avLst/>
            </a:prstGeom>
            <a:noFill/>
          </p:spPr>
          <p:txBody>
            <a:bodyPr vert="eaVert" wrap="none" rtlCol="0">
              <a:spAutoFit/>
            </a:bodyPr>
            <a:lstStyle/>
            <a:p>
              <a:r>
                <a:rPr lang="zh-CN" altLang="en-US" sz="1200" dirty="0">
                  <a:solidFill>
                    <a:schemeClr val="accent2"/>
                  </a:solidFill>
                  <a:latin typeface="+mn-ea"/>
                  <a:ea typeface="+mn-ea"/>
                </a:rPr>
                <a:t>综合部</a:t>
              </a:r>
              <a:endParaRPr lang="zh-CN" altLang="en-US" sz="1200" dirty="0">
                <a:solidFill>
                  <a:schemeClr val="accent2"/>
                </a:solidFill>
                <a:latin typeface="+mn-ea"/>
                <a:ea typeface="+mn-ea"/>
              </a:endParaRPr>
            </a:p>
          </p:txBody>
        </p:sp>
      </p:grpSp>
      <p:grpSp>
        <p:nvGrpSpPr>
          <p:cNvPr id="133" name="组合 132"/>
          <p:cNvGrpSpPr/>
          <p:nvPr/>
        </p:nvGrpSpPr>
        <p:grpSpPr>
          <a:xfrm>
            <a:off x="3862464" y="5013176"/>
            <a:ext cx="369332" cy="1506687"/>
            <a:chOff x="3862464" y="5013176"/>
            <a:chExt cx="369332" cy="1506687"/>
          </a:xfrm>
          <a:solidFill>
            <a:schemeClr val="tx1"/>
          </a:solidFill>
        </p:grpSpPr>
        <p:sp>
          <p:nvSpPr>
            <p:cNvPr id="134" name="Freeform 96"/>
            <p:cNvSpPr/>
            <p:nvPr/>
          </p:nvSpPr>
          <p:spPr bwMode="auto">
            <a:xfrm>
              <a:off x="3894138" y="5019675"/>
              <a:ext cx="307975"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35" name="TextBox 134"/>
            <p:cNvSpPr txBox="1"/>
            <p:nvPr/>
          </p:nvSpPr>
          <p:spPr>
            <a:xfrm>
              <a:off x="3862464" y="5013176"/>
              <a:ext cx="369332" cy="1477328"/>
            </a:xfrm>
            <a:prstGeom prst="rect">
              <a:avLst/>
            </a:prstGeom>
            <a:noFill/>
          </p:spPr>
          <p:txBody>
            <a:bodyPr vert="eaVert" wrap="none" rtlCol="0">
              <a:spAutoFit/>
            </a:bodyPr>
            <a:lstStyle/>
            <a:p>
              <a:r>
                <a:rPr lang="zh-CN" altLang="en-US" sz="1200" dirty="0">
                  <a:solidFill>
                    <a:schemeClr val="accent2"/>
                  </a:solidFill>
                  <a:latin typeface="+mn-ea"/>
                  <a:ea typeface="+mn-ea"/>
                </a:rPr>
                <a:t>餐饮管理系统研发部</a:t>
              </a:r>
              <a:endParaRPr lang="zh-CN" altLang="en-US" sz="1200" dirty="0">
                <a:solidFill>
                  <a:schemeClr val="accent2"/>
                </a:solidFill>
                <a:latin typeface="+mn-ea"/>
                <a:ea typeface="+mn-ea"/>
              </a:endParaRPr>
            </a:p>
          </p:txBody>
        </p:sp>
      </p:grpSp>
      <p:grpSp>
        <p:nvGrpSpPr>
          <p:cNvPr id="136" name="组合 135"/>
          <p:cNvGrpSpPr/>
          <p:nvPr/>
        </p:nvGrpSpPr>
        <p:grpSpPr>
          <a:xfrm>
            <a:off x="4338714" y="5013176"/>
            <a:ext cx="369332" cy="1506687"/>
            <a:chOff x="4338714" y="5013176"/>
            <a:chExt cx="369332" cy="1506687"/>
          </a:xfrm>
          <a:solidFill>
            <a:schemeClr val="tx1"/>
          </a:solidFill>
        </p:grpSpPr>
        <p:sp>
          <p:nvSpPr>
            <p:cNvPr id="137" name="Freeform 97"/>
            <p:cNvSpPr/>
            <p:nvPr/>
          </p:nvSpPr>
          <p:spPr bwMode="auto">
            <a:xfrm>
              <a:off x="4375151" y="5019675"/>
              <a:ext cx="307975" cy="1500188"/>
            </a:xfrm>
            <a:custGeom>
              <a:avLst/>
              <a:gdLst>
                <a:gd name="T0" fmla="*/ 372 w 372"/>
                <a:gd name="T1" fmla="*/ 34 h 1813"/>
                <a:gd name="T2" fmla="*/ 372 w 372"/>
                <a:gd name="T3" fmla="*/ 1780 h 1813"/>
                <a:gd name="T4" fmla="*/ 338 w 372"/>
                <a:gd name="T5" fmla="*/ 1813 h 1813"/>
                <a:gd name="T6" fmla="*/ 34 w 372"/>
                <a:gd name="T7" fmla="*/ 1813 h 1813"/>
                <a:gd name="T8" fmla="*/ 0 w 372"/>
                <a:gd name="T9" fmla="*/ 1780 h 1813"/>
                <a:gd name="T10" fmla="*/ 0 w 372"/>
                <a:gd name="T11" fmla="*/ 34 h 1813"/>
                <a:gd name="T12" fmla="*/ 34 w 372"/>
                <a:gd name="T13" fmla="*/ 0 h 1813"/>
                <a:gd name="T14" fmla="*/ 338 w 372"/>
                <a:gd name="T15" fmla="*/ 0 h 1813"/>
                <a:gd name="T16" fmla="*/ 372 w 372"/>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813">
                  <a:moveTo>
                    <a:pt x="372" y="34"/>
                  </a:moveTo>
                  <a:lnTo>
                    <a:pt x="372" y="1780"/>
                  </a:lnTo>
                  <a:cubicBezTo>
                    <a:pt x="372" y="1798"/>
                    <a:pt x="357" y="1813"/>
                    <a:pt x="338" y="1813"/>
                  </a:cubicBezTo>
                  <a:lnTo>
                    <a:pt x="34" y="1813"/>
                  </a:lnTo>
                  <a:cubicBezTo>
                    <a:pt x="15" y="1813"/>
                    <a:pt x="0" y="1798"/>
                    <a:pt x="0" y="1780"/>
                  </a:cubicBezTo>
                  <a:lnTo>
                    <a:pt x="0" y="34"/>
                  </a:lnTo>
                  <a:cubicBezTo>
                    <a:pt x="0" y="15"/>
                    <a:pt x="15" y="0"/>
                    <a:pt x="34" y="0"/>
                  </a:cubicBezTo>
                  <a:lnTo>
                    <a:pt x="338" y="0"/>
                  </a:lnTo>
                  <a:cubicBezTo>
                    <a:pt x="357" y="0"/>
                    <a:pt x="372" y="15"/>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38" name="TextBox 137"/>
            <p:cNvSpPr txBox="1"/>
            <p:nvPr/>
          </p:nvSpPr>
          <p:spPr>
            <a:xfrm>
              <a:off x="4338714" y="5013176"/>
              <a:ext cx="369332" cy="1477328"/>
            </a:xfrm>
            <a:prstGeom prst="rect">
              <a:avLst/>
            </a:prstGeom>
            <a:noFill/>
          </p:spPr>
          <p:txBody>
            <a:bodyPr vert="eaVert" wrap="none" rtlCol="0">
              <a:spAutoFit/>
            </a:bodyPr>
            <a:lstStyle/>
            <a:p>
              <a:r>
                <a:rPr lang="zh-CN" altLang="en-US" sz="1200" dirty="0">
                  <a:solidFill>
                    <a:schemeClr val="accent2"/>
                  </a:solidFill>
                  <a:latin typeface="+mn-ea"/>
                  <a:ea typeface="+mn-ea"/>
                </a:rPr>
                <a:t>酒店管理系统研发部</a:t>
              </a:r>
              <a:endParaRPr lang="zh-CN" altLang="en-US" sz="1200" dirty="0">
                <a:solidFill>
                  <a:schemeClr val="accent2"/>
                </a:solidFill>
                <a:latin typeface="+mn-ea"/>
                <a:ea typeface="+mn-ea"/>
              </a:endParaRPr>
            </a:p>
          </p:txBody>
        </p:sp>
      </p:grpSp>
      <p:grpSp>
        <p:nvGrpSpPr>
          <p:cNvPr id="139" name="组合 138"/>
          <p:cNvGrpSpPr/>
          <p:nvPr/>
        </p:nvGrpSpPr>
        <p:grpSpPr>
          <a:xfrm>
            <a:off x="4862589" y="5013176"/>
            <a:ext cx="369332" cy="1506687"/>
            <a:chOff x="4862589" y="5013176"/>
            <a:chExt cx="369332" cy="1506687"/>
          </a:xfrm>
          <a:solidFill>
            <a:schemeClr val="tx1"/>
          </a:solidFill>
        </p:grpSpPr>
        <p:sp>
          <p:nvSpPr>
            <p:cNvPr id="140" name="Freeform 98"/>
            <p:cNvSpPr/>
            <p:nvPr/>
          </p:nvSpPr>
          <p:spPr bwMode="auto">
            <a:xfrm>
              <a:off x="4905376" y="5019675"/>
              <a:ext cx="307975" cy="1500188"/>
            </a:xfrm>
            <a:custGeom>
              <a:avLst/>
              <a:gdLst>
                <a:gd name="T0" fmla="*/ 372 w 372"/>
                <a:gd name="T1" fmla="*/ 34 h 1813"/>
                <a:gd name="T2" fmla="*/ 372 w 372"/>
                <a:gd name="T3" fmla="*/ 1780 h 1813"/>
                <a:gd name="T4" fmla="*/ 339 w 372"/>
                <a:gd name="T5" fmla="*/ 1813 h 1813"/>
                <a:gd name="T6" fmla="*/ 34 w 372"/>
                <a:gd name="T7" fmla="*/ 1813 h 1813"/>
                <a:gd name="T8" fmla="*/ 0 w 372"/>
                <a:gd name="T9" fmla="*/ 1780 h 1813"/>
                <a:gd name="T10" fmla="*/ 0 w 372"/>
                <a:gd name="T11" fmla="*/ 34 h 1813"/>
                <a:gd name="T12" fmla="*/ 34 w 372"/>
                <a:gd name="T13" fmla="*/ 0 h 1813"/>
                <a:gd name="T14" fmla="*/ 339 w 372"/>
                <a:gd name="T15" fmla="*/ 0 h 1813"/>
                <a:gd name="T16" fmla="*/ 372 w 372"/>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813">
                  <a:moveTo>
                    <a:pt x="372" y="34"/>
                  </a:moveTo>
                  <a:lnTo>
                    <a:pt x="372" y="1780"/>
                  </a:lnTo>
                  <a:cubicBezTo>
                    <a:pt x="372" y="1798"/>
                    <a:pt x="357" y="1813"/>
                    <a:pt x="339" y="1813"/>
                  </a:cubicBezTo>
                  <a:lnTo>
                    <a:pt x="34" y="1813"/>
                  </a:lnTo>
                  <a:cubicBezTo>
                    <a:pt x="16" y="1813"/>
                    <a:pt x="0" y="1798"/>
                    <a:pt x="0" y="1780"/>
                  </a:cubicBezTo>
                  <a:lnTo>
                    <a:pt x="0" y="34"/>
                  </a:lnTo>
                  <a:cubicBezTo>
                    <a:pt x="0" y="15"/>
                    <a:pt x="16" y="0"/>
                    <a:pt x="34" y="0"/>
                  </a:cubicBezTo>
                  <a:lnTo>
                    <a:pt x="339" y="0"/>
                  </a:lnTo>
                  <a:cubicBezTo>
                    <a:pt x="357" y="0"/>
                    <a:pt x="372" y="15"/>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41" name="TextBox 140"/>
            <p:cNvSpPr txBox="1"/>
            <p:nvPr/>
          </p:nvSpPr>
          <p:spPr>
            <a:xfrm>
              <a:off x="4862589" y="5013176"/>
              <a:ext cx="369332" cy="1477328"/>
            </a:xfrm>
            <a:prstGeom prst="rect">
              <a:avLst/>
            </a:prstGeom>
            <a:noFill/>
          </p:spPr>
          <p:txBody>
            <a:bodyPr vert="eaVert" wrap="none" rtlCol="0">
              <a:spAutoFit/>
            </a:bodyPr>
            <a:lstStyle/>
            <a:p>
              <a:r>
                <a:rPr lang="zh-CN" altLang="en-US" sz="1200" dirty="0">
                  <a:solidFill>
                    <a:schemeClr val="accent2"/>
                  </a:solidFill>
                  <a:latin typeface="+mn-ea"/>
                  <a:ea typeface="+mn-ea"/>
                </a:rPr>
                <a:t>康乐管理系统研发部</a:t>
              </a:r>
              <a:endParaRPr lang="zh-CN" altLang="en-US" sz="1200" dirty="0">
                <a:solidFill>
                  <a:schemeClr val="accent2"/>
                </a:solidFill>
                <a:latin typeface="+mn-ea"/>
                <a:ea typeface="+mn-ea"/>
              </a:endParaRPr>
            </a:p>
          </p:txBody>
        </p:sp>
      </p:grpSp>
      <p:grpSp>
        <p:nvGrpSpPr>
          <p:cNvPr id="142" name="组合 141"/>
          <p:cNvGrpSpPr/>
          <p:nvPr/>
        </p:nvGrpSpPr>
        <p:grpSpPr>
          <a:xfrm>
            <a:off x="5357889" y="5013176"/>
            <a:ext cx="369332" cy="1506687"/>
            <a:chOff x="5357889" y="5013176"/>
            <a:chExt cx="369332" cy="1506687"/>
          </a:xfrm>
          <a:solidFill>
            <a:schemeClr val="tx1"/>
          </a:solidFill>
        </p:grpSpPr>
        <p:sp>
          <p:nvSpPr>
            <p:cNvPr id="143" name="Freeform 99"/>
            <p:cNvSpPr/>
            <p:nvPr/>
          </p:nvSpPr>
          <p:spPr bwMode="auto">
            <a:xfrm>
              <a:off x="5386388" y="5019675"/>
              <a:ext cx="307975"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44" name="TextBox 143"/>
            <p:cNvSpPr txBox="1"/>
            <p:nvPr/>
          </p:nvSpPr>
          <p:spPr>
            <a:xfrm>
              <a:off x="5357889" y="5013176"/>
              <a:ext cx="369332" cy="1477328"/>
            </a:xfrm>
            <a:prstGeom prst="rect">
              <a:avLst/>
            </a:prstGeom>
            <a:noFill/>
          </p:spPr>
          <p:txBody>
            <a:bodyPr vert="eaVert" wrap="none" rtlCol="0">
              <a:spAutoFit/>
            </a:bodyPr>
            <a:lstStyle/>
            <a:p>
              <a:r>
                <a:rPr lang="zh-CN" altLang="en-US" sz="1200" dirty="0">
                  <a:solidFill>
                    <a:schemeClr val="accent2"/>
                  </a:solidFill>
                  <a:latin typeface="+mn-ea"/>
                  <a:ea typeface="+mn-ea"/>
                </a:rPr>
                <a:t>无线电子菜谱研发部</a:t>
              </a:r>
              <a:endParaRPr lang="zh-CN" altLang="en-US" sz="1200" dirty="0">
                <a:solidFill>
                  <a:schemeClr val="accent2"/>
                </a:solidFill>
                <a:latin typeface="+mn-ea"/>
                <a:ea typeface="+mn-ea"/>
              </a:endParaRPr>
            </a:p>
          </p:txBody>
        </p:sp>
      </p:grpSp>
      <p:grpSp>
        <p:nvGrpSpPr>
          <p:cNvPr id="145" name="组合 144"/>
          <p:cNvGrpSpPr/>
          <p:nvPr/>
        </p:nvGrpSpPr>
        <p:grpSpPr>
          <a:xfrm>
            <a:off x="5853189" y="5013176"/>
            <a:ext cx="369332" cy="1506687"/>
            <a:chOff x="5853189" y="5013176"/>
            <a:chExt cx="369332" cy="1506687"/>
          </a:xfrm>
          <a:solidFill>
            <a:schemeClr val="tx1"/>
          </a:solidFill>
        </p:grpSpPr>
        <p:sp>
          <p:nvSpPr>
            <p:cNvPr id="146" name="Freeform 100"/>
            <p:cNvSpPr/>
            <p:nvPr/>
          </p:nvSpPr>
          <p:spPr bwMode="auto">
            <a:xfrm>
              <a:off x="5892801" y="5019675"/>
              <a:ext cx="306388"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47" name="TextBox 146"/>
            <p:cNvSpPr txBox="1"/>
            <p:nvPr/>
          </p:nvSpPr>
          <p:spPr>
            <a:xfrm>
              <a:off x="5853189" y="5013176"/>
              <a:ext cx="369332" cy="1323439"/>
            </a:xfrm>
            <a:prstGeom prst="rect">
              <a:avLst/>
            </a:prstGeom>
            <a:noFill/>
          </p:spPr>
          <p:txBody>
            <a:bodyPr vert="eaVert" wrap="none" rtlCol="0">
              <a:spAutoFit/>
            </a:bodyPr>
            <a:lstStyle/>
            <a:p>
              <a:r>
                <a:rPr lang="zh-CN" altLang="en-US" sz="1200" dirty="0">
                  <a:solidFill>
                    <a:schemeClr val="accent2"/>
                  </a:solidFill>
                  <a:latin typeface="+mn-ea"/>
                  <a:ea typeface="+mn-ea"/>
                </a:rPr>
                <a:t>新概念产品研发部</a:t>
              </a:r>
              <a:endParaRPr lang="zh-CN" altLang="en-US" sz="1200" dirty="0">
                <a:solidFill>
                  <a:schemeClr val="accent2"/>
                </a:solidFill>
                <a:latin typeface="+mn-ea"/>
                <a:ea typeface="+mn-ea"/>
              </a:endParaRPr>
            </a:p>
          </p:txBody>
        </p:sp>
      </p:grpSp>
      <p:grpSp>
        <p:nvGrpSpPr>
          <p:cNvPr id="148" name="组合 147"/>
          <p:cNvGrpSpPr/>
          <p:nvPr/>
        </p:nvGrpSpPr>
        <p:grpSpPr>
          <a:xfrm>
            <a:off x="6739014" y="5019675"/>
            <a:ext cx="369332" cy="1500188"/>
            <a:chOff x="6739014" y="5019675"/>
            <a:chExt cx="369332" cy="1500188"/>
          </a:xfrm>
          <a:solidFill>
            <a:schemeClr val="tx1"/>
          </a:solidFill>
        </p:grpSpPr>
        <p:sp>
          <p:nvSpPr>
            <p:cNvPr id="149" name="Freeform 101"/>
            <p:cNvSpPr/>
            <p:nvPr/>
          </p:nvSpPr>
          <p:spPr bwMode="auto">
            <a:xfrm>
              <a:off x="6786563" y="5019675"/>
              <a:ext cx="306388"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50" name="TextBox 149"/>
            <p:cNvSpPr txBox="1"/>
            <p:nvPr/>
          </p:nvSpPr>
          <p:spPr>
            <a:xfrm>
              <a:off x="6739014" y="5074434"/>
              <a:ext cx="369332" cy="861774"/>
            </a:xfrm>
            <a:prstGeom prst="rect">
              <a:avLst/>
            </a:prstGeom>
            <a:noFill/>
          </p:spPr>
          <p:txBody>
            <a:bodyPr vert="eaVert" wrap="none" rtlCol="0">
              <a:spAutoFit/>
            </a:bodyPr>
            <a:lstStyle/>
            <a:p>
              <a:r>
                <a:rPr lang="zh-CN" altLang="en-US" sz="1200" dirty="0">
                  <a:solidFill>
                    <a:schemeClr val="accent2"/>
                  </a:solidFill>
                  <a:latin typeface="+mn-ea"/>
                  <a:ea typeface="+mn-ea"/>
                </a:rPr>
                <a:t>售后部门</a:t>
              </a:r>
              <a:r>
                <a:rPr lang="en-US" altLang="zh-CN" sz="1200" dirty="0">
                  <a:solidFill>
                    <a:schemeClr val="accent2"/>
                  </a:solidFill>
                  <a:latin typeface="+mn-ea"/>
                  <a:ea typeface="+mn-ea"/>
                </a:rPr>
                <a:t>①</a:t>
              </a:r>
              <a:endParaRPr lang="zh-CN" altLang="en-US" sz="1200" dirty="0">
                <a:solidFill>
                  <a:schemeClr val="accent2"/>
                </a:solidFill>
                <a:latin typeface="+mn-ea"/>
                <a:ea typeface="+mn-ea"/>
              </a:endParaRPr>
            </a:p>
          </p:txBody>
        </p:sp>
      </p:grpSp>
      <p:grpSp>
        <p:nvGrpSpPr>
          <p:cNvPr id="151" name="组合 150"/>
          <p:cNvGrpSpPr/>
          <p:nvPr/>
        </p:nvGrpSpPr>
        <p:grpSpPr>
          <a:xfrm>
            <a:off x="7310514" y="5019675"/>
            <a:ext cx="369332" cy="1500188"/>
            <a:chOff x="7310514" y="5019675"/>
            <a:chExt cx="369332" cy="1500188"/>
          </a:xfrm>
          <a:solidFill>
            <a:schemeClr val="tx1"/>
          </a:solidFill>
        </p:grpSpPr>
        <p:sp>
          <p:nvSpPr>
            <p:cNvPr id="152" name="Freeform 102"/>
            <p:cNvSpPr/>
            <p:nvPr/>
          </p:nvSpPr>
          <p:spPr bwMode="auto">
            <a:xfrm>
              <a:off x="7342188" y="5019675"/>
              <a:ext cx="307975" cy="1500188"/>
            </a:xfrm>
            <a:custGeom>
              <a:avLst/>
              <a:gdLst>
                <a:gd name="T0" fmla="*/ 371 w 371"/>
                <a:gd name="T1" fmla="*/ 34 h 1813"/>
                <a:gd name="T2" fmla="*/ 371 w 371"/>
                <a:gd name="T3" fmla="*/ 1780 h 1813"/>
                <a:gd name="T4" fmla="*/ 338 w 371"/>
                <a:gd name="T5" fmla="*/ 1813 h 1813"/>
                <a:gd name="T6" fmla="*/ 33 w 371"/>
                <a:gd name="T7" fmla="*/ 1813 h 1813"/>
                <a:gd name="T8" fmla="*/ 0 w 371"/>
                <a:gd name="T9" fmla="*/ 1780 h 1813"/>
                <a:gd name="T10" fmla="*/ 0 w 371"/>
                <a:gd name="T11" fmla="*/ 34 h 1813"/>
                <a:gd name="T12" fmla="*/ 33 w 371"/>
                <a:gd name="T13" fmla="*/ 0 h 1813"/>
                <a:gd name="T14" fmla="*/ 338 w 371"/>
                <a:gd name="T15" fmla="*/ 0 h 1813"/>
                <a:gd name="T16" fmla="*/ 371 w 371"/>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813">
                  <a:moveTo>
                    <a:pt x="371" y="34"/>
                  </a:moveTo>
                  <a:lnTo>
                    <a:pt x="371" y="1780"/>
                  </a:lnTo>
                  <a:cubicBezTo>
                    <a:pt x="371" y="1798"/>
                    <a:pt x="356" y="1813"/>
                    <a:pt x="338" y="1813"/>
                  </a:cubicBezTo>
                  <a:lnTo>
                    <a:pt x="33" y="1813"/>
                  </a:lnTo>
                  <a:cubicBezTo>
                    <a:pt x="15" y="1813"/>
                    <a:pt x="0" y="1798"/>
                    <a:pt x="0" y="1780"/>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53" name="TextBox 152"/>
            <p:cNvSpPr txBox="1"/>
            <p:nvPr/>
          </p:nvSpPr>
          <p:spPr>
            <a:xfrm>
              <a:off x="7310514" y="5074434"/>
              <a:ext cx="369332" cy="861774"/>
            </a:xfrm>
            <a:prstGeom prst="rect">
              <a:avLst/>
            </a:prstGeom>
            <a:noFill/>
          </p:spPr>
          <p:txBody>
            <a:bodyPr vert="eaVert" wrap="none" rtlCol="0">
              <a:spAutoFit/>
            </a:bodyPr>
            <a:lstStyle>
              <a:defPPr>
                <a:defRPr lang="zh-CN"/>
              </a:defPPr>
              <a:lvl1pPr>
                <a:defRPr sz="1200">
                  <a:solidFill>
                    <a:schemeClr val="accent3"/>
                  </a:solidFill>
                  <a:latin typeface="+mn-ea"/>
                  <a:ea typeface="+mn-ea"/>
                </a:defRPr>
              </a:lvl1pPr>
            </a:lstStyle>
            <a:p>
              <a:r>
                <a:rPr lang="zh-CN" altLang="en-US" dirty="0">
                  <a:solidFill>
                    <a:schemeClr val="accent2"/>
                  </a:solidFill>
                </a:rPr>
                <a:t>售后部门</a:t>
              </a:r>
              <a:r>
                <a:rPr lang="en-US" altLang="zh-CN" dirty="0">
                  <a:solidFill>
                    <a:schemeClr val="accent2"/>
                  </a:solidFill>
                </a:rPr>
                <a:t>②</a:t>
              </a:r>
              <a:endParaRPr lang="zh-CN" altLang="en-US" dirty="0">
                <a:solidFill>
                  <a:schemeClr val="accent2"/>
                </a:solidFill>
              </a:endParaRPr>
            </a:p>
          </p:txBody>
        </p:sp>
      </p:grpSp>
      <p:grpSp>
        <p:nvGrpSpPr>
          <p:cNvPr id="154" name="组合 153"/>
          <p:cNvGrpSpPr/>
          <p:nvPr/>
        </p:nvGrpSpPr>
        <p:grpSpPr>
          <a:xfrm>
            <a:off x="7853439" y="5019675"/>
            <a:ext cx="369332" cy="1500188"/>
            <a:chOff x="7853439" y="5019675"/>
            <a:chExt cx="369332" cy="1500188"/>
          </a:xfrm>
          <a:solidFill>
            <a:schemeClr val="tx1"/>
          </a:solidFill>
        </p:grpSpPr>
        <p:sp>
          <p:nvSpPr>
            <p:cNvPr id="155" name="Freeform 103"/>
            <p:cNvSpPr/>
            <p:nvPr/>
          </p:nvSpPr>
          <p:spPr bwMode="auto">
            <a:xfrm>
              <a:off x="7889876" y="5019675"/>
              <a:ext cx="307975" cy="1500188"/>
            </a:xfrm>
            <a:custGeom>
              <a:avLst/>
              <a:gdLst>
                <a:gd name="T0" fmla="*/ 372 w 372"/>
                <a:gd name="T1" fmla="*/ 34 h 1813"/>
                <a:gd name="T2" fmla="*/ 372 w 372"/>
                <a:gd name="T3" fmla="*/ 1780 h 1813"/>
                <a:gd name="T4" fmla="*/ 338 w 372"/>
                <a:gd name="T5" fmla="*/ 1813 h 1813"/>
                <a:gd name="T6" fmla="*/ 34 w 372"/>
                <a:gd name="T7" fmla="*/ 1813 h 1813"/>
                <a:gd name="T8" fmla="*/ 0 w 372"/>
                <a:gd name="T9" fmla="*/ 1780 h 1813"/>
                <a:gd name="T10" fmla="*/ 0 w 372"/>
                <a:gd name="T11" fmla="*/ 34 h 1813"/>
                <a:gd name="T12" fmla="*/ 34 w 372"/>
                <a:gd name="T13" fmla="*/ 0 h 1813"/>
                <a:gd name="T14" fmla="*/ 338 w 372"/>
                <a:gd name="T15" fmla="*/ 0 h 1813"/>
                <a:gd name="T16" fmla="*/ 372 w 372"/>
                <a:gd name="T17" fmla="*/ 34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813">
                  <a:moveTo>
                    <a:pt x="372" y="34"/>
                  </a:moveTo>
                  <a:lnTo>
                    <a:pt x="372" y="1780"/>
                  </a:lnTo>
                  <a:cubicBezTo>
                    <a:pt x="372" y="1798"/>
                    <a:pt x="357" y="1813"/>
                    <a:pt x="338" y="1813"/>
                  </a:cubicBezTo>
                  <a:lnTo>
                    <a:pt x="34" y="1813"/>
                  </a:lnTo>
                  <a:cubicBezTo>
                    <a:pt x="15" y="1813"/>
                    <a:pt x="0" y="1798"/>
                    <a:pt x="0" y="1780"/>
                  </a:cubicBezTo>
                  <a:lnTo>
                    <a:pt x="0" y="34"/>
                  </a:lnTo>
                  <a:cubicBezTo>
                    <a:pt x="0" y="15"/>
                    <a:pt x="15" y="0"/>
                    <a:pt x="34" y="0"/>
                  </a:cubicBezTo>
                  <a:lnTo>
                    <a:pt x="338" y="0"/>
                  </a:lnTo>
                  <a:cubicBezTo>
                    <a:pt x="357" y="0"/>
                    <a:pt x="372" y="15"/>
                    <a:pt x="372" y="34"/>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56" name="TextBox 155"/>
            <p:cNvSpPr txBox="1"/>
            <p:nvPr/>
          </p:nvSpPr>
          <p:spPr>
            <a:xfrm>
              <a:off x="7853439" y="5074434"/>
              <a:ext cx="369332" cy="861774"/>
            </a:xfrm>
            <a:prstGeom prst="rect">
              <a:avLst/>
            </a:prstGeom>
            <a:noFill/>
          </p:spPr>
          <p:txBody>
            <a:bodyPr vert="eaVert" wrap="none" rtlCol="0">
              <a:spAutoFit/>
            </a:bodyPr>
            <a:lstStyle>
              <a:defPPr>
                <a:defRPr lang="zh-CN"/>
              </a:defPPr>
              <a:lvl1pPr>
                <a:defRPr sz="1200">
                  <a:solidFill>
                    <a:schemeClr val="accent3"/>
                  </a:solidFill>
                  <a:latin typeface="+mn-ea"/>
                  <a:ea typeface="+mn-ea"/>
                </a:defRPr>
              </a:lvl1pPr>
            </a:lstStyle>
            <a:p>
              <a:r>
                <a:rPr lang="zh-CN" altLang="en-US" dirty="0">
                  <a:solidFill>
                    <a:schemeClr val="accent2"/>
                  </a:solidFill>
                </a:rPr>
                <a:t>售后部门</a:t>
              </a:r>
              <a:r>
                <a:rPr lang="en-US" altLang="zh-CN" dirty="0">
                  <a:solidFill>
                    <a:schemeClr val="accent2"/>
                  </a:solidFill>
                </a:rPr>
                <a:t>③</a:t>
              </a:r>
              <a:endParaRPr lang="zh-CN" altLang="en-US" dirty="0">
                <a:solidFill>
                  <a:schemeClr val="accent2"/>
                </a:solidFill>
              </a:endParaRPr>
            </a:p>
          </p:txBody>
        </p:sp>
      </p:grpSp>
      <p:sp>
        <p:nvSpPr>
          <p:cNvPr id="157" name="文本框 156"/>
          <p:cNvSpPr txBox="1"/>
          <p:nvPr/>
        </p:nvSpPr>
        <p:spPr>
          <a:xfrm rot="20182042">
            <a:off x="2514149" y="2651242"/>
            <a:ext cx="7442565" cy="1107996"/>
          </a:xfrm>
          <a:prstGeom prst="rect">
            <a:avLst/>
          </a:prstGeom>
          <a:solidFill>
            <a:srgbClr val="C00000"/>
          </a:solidFill>
        </p:spPr>
        <p:txBody>
          <a:bodyPr wrap="square" rtlCol="0">
            <a:spAutoFit/>
          </a:bodyPr>
          <a:lstStyle/>
          <a:p>
            <a:pPr algn="ctr"/>
            <a:r>
              <a:rPr lang="zh-CN" altLang="en-US" sz="6600" dirty="0">
                <a:solidFill>
                  <a:srgbClr val="F8F8F8"/>
                </a:solidFill>
                <a:latin typeface="华文隶书" panose="02010800040101010101" pitchFamily="2" charset="-122"/>
                <a:ea typeface="华文隶书" panose="02010800040101010101" pitchFamily="2" charset="-122"/>
              </a:rPr>
              <a:t>当前阶段不涉及</a:t>
            </a:r>
            <a:endParaRPr lang="zh-CN" altLang="en-US" sz="6600" dirty="0">
              <a:solidFill>
                <a:srgbClr val="F8F8F8"/>
              </a:solidFill>
              <a:latin typeface="华文隶书" panose="02010800040101010101" pitchFamily="2" charset="-122"/>
              <a:ea typeface="华文隶书"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Tm="5219"/>
    </mc:Choice>
    <mc:Fallback>
      <p:transition spd="slow" advTm="521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panose="020B0503020204020204" pitchFamily="34" charset="-122"/>
                <a:ea typeface="微软雅黑" panose="020B0503020204020204" pitchFamily="34" charset="-122"/>
              </a:rPr>
              <a:t>项目介绍</a:t>
            </a:r>
            <a:endParaRPr lang="zh-CN" altLang="en-US" sz="4800" b="1" dirty="0">
              <a:solidFill>
                <a:schemeClr val="accent2"/>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Freeform 11"/>
          <p:cNvSpPr>
            <a:spLocks noEditPoints="1"/>
          </p:cNvSpPr>
          <p:nvPr/>
        </p:nvSpPr>
        <p:spPr bwMode="auto">
          <a:xfrm>
            <a:off x="5408859" y="1937983"/>
            <a:ext cx="1379044" cy="1089678"/>
          </a:xfrm>
          <a:custGeom>
            <a:avLst/>
            <a:gdLst>
              <a:gd name="T0" fmla="*/ 392 w 1065"/>
              <a:gd name="T1" fmla="*/ 422 h 834"/>
              <a:gd name="T2" fmla="*/ 544 w 1065"/>
              <a:gd name="T3" fmla="*/ 344 h 834"/>
              <a:gd name="T4" fmla="*/ 828 w 1065"/>
              <a:gd name="T5" fmla="*/ 296 h 834"/>
              <a:gd name="T6" fmla="*/ 907 w 1065"/>
              <a:gd name="T7" fmla="*/ 179 h 834"/>
              <a:gd name="T8" fmla="*/ 792 w 1065"/>
              <a:gd name="T9" fmla="*/ 259 h 834"/>
              <a:gd name="T10" fmla="*/ 543 w 1065"/>
              <a:gd name="T11" fmla="*/ 271 h 834"/>
              <a:gd name="T12" fmla="*/ 1065 w 1065"/>
              <a:gd name="T13" fmla="*/ 111 h 834"/>
              <a:gd name="T14" fmla="*/ 647 w 1065"/>
              <a:gd name="T15" fmla="*/ 44 h 834"/>
              <a:gd name="T16" fmla="*/ 607 w 1065"/>
              <a:gd name="T17" fmla="*/ 0 h 834"/>
              <a:gd name="T18" fmla="*/ 214 w 1065"/>
              <a:gd name="T19" fmla="*/ 44 h 834"/>
              <a:gd name="T20" fmla="*/ 243 w 1065"/>
              <a:gd name="T21" fmla="*/ 111 h 834"/>
              <a:gd name="T22" fmla="*/ 300 w 1065"/>
              <a:gd name="T23" fmla="*/ 189 h 834"/>
              <a:gd name="T24" fmla="*/ 981 w 1065"/>
              <a:gd name="T25" fmla="*/ 111 h 834"/>
              <a:gd name="T26" fmla="*/ 493 w 1065"/>
              <a:gd name="T27" fmla="*/ 548 h 834"/>
              <a:gd name="T28" fmla="*/ 981 w 1065"/>
              <a:gd name="T29" fmla="*/ 570 h 834"/>
              <a:gd name="T30" fmla="*/ 501 w 1065"/>
              <a:gd name="T31" fmla="*/ 593 h 834"/>
              <a:gd name="T32" fmla="*/ 503 w 1065"/>
              <a:gd name="T33" fmla="*/ 664 h 834"/>
              <a:gd name="T34" fmla="*/ 607 w 1065"/>
              <a:gd name="T35" fmla="*/ 828 h 834"/>
              <a:gd name="T36" fmla="*/ 647 w 1065"/>
              <a:gd name="T37" fmla="*/ 664 h 834"/>
              <a:gd name="T38" fmla="*/ 839 w 1065"/>
              <a:gd name="T39" fmla="*/ 823 h 834"/>
              <a:gd name="T40" fmla="*/ 822 w 1065"/>
              <a:gd name="T41" fmla="*/ 664 h 834"/>
              <a:gd name="T42" fmla="*/ 1065 w 1065"/>
              <a:gd name="T43" fmla="*/ 593 h 834"/>
              <a:gd name="T44" fmla="*/ 1039 w 1065"/>
              <a:gd name="T45" fmla="*/ 111 h 834"/>
              <a:gd name="T46" fmla="*/ 223 w 1065"/>
              <a:gd name="T47" fmla="*/ 431 h 834"/>
              <a:gd name="T48" fmla="*/ 327 w 1065"/>
              <a:gd name="T49" fmla="*/ 328 h 834"/>
              <a:gd name="T50" fmla="*/ 120 w 1065"/>
              <a:gd name="T51" fmla="*/ 328 h 834"/>
              <a:gd name="T52" fmla="*/ 290 w 1065"/>
              <a:gd name="T53" fmla="*/ 453 h 834"/>
              <a:gd name="T54" fmla="*/ 251 w 1065"/>
              <a:gd name="T55" fmla="*/ 453 h 834"/>
              <a:gd name="T56" fmla="*/ 262 w 1065"/>
              <a:gd name="T57" fmla="*/ 472 h 834"/>
              <a:gd name="T58" fmla="*/ 273 w 1065"/>
              <a:gd name="T59" fmla="*/ 709 h 834"/>
              <a:gd name="T60" fmla="*/ 180 w 1065"/>
              <a:gd name="T61" fmla="*/ 709 h 834"/>
              <a:gd name="T62" fmla="*/ 191 w 1065"/>
              <a:gd name="T63" fmla="*/ 472 h 834"/>
              <a:gd name="T64" fmla="*/ 201 w 1065"/>
              <a:gd name="T65" fmla="*/ 453 h 834"/>
              <a:gd name="T66" fmla="*/ 0 w 1065"/>
              <a:gd name="T67" fmla="*/ 609 h 834"/>
              <a:gd name="T68" fmla="*/ 92 w 1065"/>
              <a:gd name="T69" fmla="*/ 834 h 834"/>
              <a:gd name="T70" fmla="*/ 124 w 1065"/>
              <a:gd name="T71" fmla="*/ 601 h 834"/>
              <a:gd name="T72" fmla="*/ 320 w 1065"/>
              <a:gd name="T73" fmla="*/ 834 h 834"/>
              <a:gd name="T74" fmla="*/ 352 w 1065"/>
              <a:gd name="T75" fmla="*/ 601 h 834"/>
              <a:gd name="T76" fmla="*/ 446 w 1065"/>
              <a:gd name="T77" fmla="*/ 834 h 834"/>
              <a:gd name="T78" fmla="*/ 290 w 1065"/>
              <a:gd name="T79" fmla="*/ 453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5" h="834">
                <a:moveTo>
                  <a:pt x="543" y="271"/>
                </a:moveTo>
                <a:lnTo>
                  <a:pt x="392" y="422"/>
                </a:lnTo>
                <a:cubicBezTo>
                  <a:pt x="408" y="431"/>
                  <a:pt x="422" y="442"/>
                  <a:pt x="434" y="454"/>
                </a:cubicBezTo>
                <a:lnTo>
                  <a:pt x="544" y="344"/>
                </a:lnTo>
                <a:lnTo>
                  <a:pt x="662" y="463"/>
                </a:lnTo>
                <a:lnTo>
                  <a:pt x="828" y="296"/>
                </a:lnTo>
                <a:lnTo>
                  <a:pt x="854" y="361"/>
                </a:lnTo>
                <a:lnTo>
                  <a:pt x="907" y="179"/>
                </a:lnTo>
                <a:lnTo>
                  <a:pt x="725" y="232"/>
                </a:lnTo>
                <a:lnTo>
                  <a:pt x="792" y="259"/>
                </a:lnTo>
                <a:lnTo>
                  <a:pt x="662" y="389"/>
                </a:lnTo>
                <a:lnTo>
                  <a:pt x="543" y="271"/>
                </a:lnTo>
                <a:close/>
                <a:moveTo>
                  <a:pt x="1065" y="111"/>
                </a:moveTo>
                <a:lnTo>
                  <a:pt x="1065" y="111"/>
                </a:lnTo>
                <a:lnTo>
                  <a:pt x="1065" y="44"/>
                </a:lnTo>
                <a:lnTo>
                  <a:pt x="647" y="44"/>
                </a:lnTo>
                <a:lnTo>
                  <a:pt x="647" y="0"/>
                </a:lnTo>
                <a:lnTo>
                  <a:pt x="607" y="0"/>
                </a:lnTo>
                <a:lnTo>
                  <a:pt x="607" y="44"/>
                </a:lnTo>
                <a:lnTo>
                  <a:pt x="214" y="44"/>
                </a:lnTo>
                <a:lnTo>
                  <a:pt x="214" y="111"/>
                </a:lnTo>
                <a:lnTo>
                  <a:pt x="243" y="111"/>
                </a:lnTo>
                <a:lnTo>
                  <a:pt x="243" y="170"/>
                </a:lnTo>
                <a:cubicBezTo>
                  <a:pt x="264" y="172"/>
                  <a:pt x="283" y="179"/>
                  <a:pt x="300" y="189"/>
                </a:cubicBezTo>
                <a:lnTo>
                  <a:pt x="300" y="111"/>
                </a:lnTo>
                <a:lnTo>
                  <a:pt x="981" y="111"/>
                </a:lnTo>
                <a:lnTo>
                  <a:pt x="981" y="548"/>
                </a:lnTo>
                <a:lnTo>
                  <a:pt x="493" y="548"/>
                </a:lnTo>
                <a:cubicBezTo>
                  <a:pt x="496" y="555"/>
                  <a:pt x="497" y="562"/>
                  <a:pt x="499" y="570"/>
                </a:cubicBezTo>
                <a:lnTo>
                  <a:pt x="981" y="570"/>
                </a:lnTo>
                <a:lnTo>
                  <a:pt x="981" y="593"/>
                </a:lnTo>
                <a:lnTo>
                  <a:pt x="501" y="593"/>
                </a:lnTo>
                <a:cubicBezTo>
                  <a:pt x="502" y="599"/>
                  <a:pt x="503" y="604"/>
                  <a:pt x="503" y="609"/>
                </a:cubicBezTo>
                <a:lnTo>
                  <a:pt x="503" y="664"/>
                </a:lnTo>
                <a:lnTo>
                  <a:pt x="607" y="664"/>
                </a:lnTo>
                <a:lnTo>
                  <a:pt x="607" y="828"/>
                </a:lnTo>
                <a:lnTo>
                  <a:pt x="647" y="828"/>
                </a:lnTo>
                <a:lnTo>
                  <a:pt x="647" y="664"/>
                </a:lnTo>
                <a:lnTo>
                  <a:pt x="779" y="664"/>
                </a:lnTo>
                <a:lnTo>
                  <a:pt x="839" y="823"/>
                </a:lnTo>
                <a:lnTo>
                  <a:pt x="878" y="813"/>
                </a:lnTo>
                <a:lnTo>
                  <a:pt x="822" y="664"/>
                </a:lnTo>
                <a:lnTo>
                  <a:pt x="1065" y="664"/>
                </a:lnTo>
                <a:lnTo>
                  <a:pt x="1065" y="593"/>
                </a:lnTo>
                <a:lnTo>
                  <a:pt x="1039" y="593"/>
                </a:lnTo>
                <a:lnTo>
                  <a:pt x="1039" y="111"/>
                </a:lnTo>
                <a:lnTo>
                  <a:pt x="1065" y="111"/>
                </a:lnTo>
                <a:close/>
                <a:moveTo>
                  <a:pt x="223" y="431"/>
                </a:moveTo>
                <a:lnTo>
                  <a:pt x="223" y="431"/>
                </a:lnTo>
                <a:cubicBezTo>
                  <a:pt x="280" y="431"/>
                  <a:pt x="327" y="385"/>
                  <a:pt x="327" y="328"/>
                </a:cubicBezTo>
                <a:cubicBezTo>
                  <a:pt x="327" y="271"/>
                  <a:pt x="280" y="224"/>
                  <a:pt x="223" y="224"/>
                </a:cubicBezTo>
                <a:cubicBezTo>
                  <a:pt x="166" y="224"/>
                  <a:pt x="120" y="271"/>
                  <a:pt x="120" y="328"/>
                </a:cubicBezTo>
                <a:cubicBezTo>
                  <a:pt x="120" y="385"/>
                  <a:pt x="166" y="431"/>
                  <a:pt x="223" y="431"/>
                </a:cubicBezTo>
                <a:close/>
                <a:moveTo>
                  <a:pt x="290" y="453"/>
                </a:moveTo>
                <a:lnTo>
                  <a:pt x="290" y="453"/>
                </a:lnTo>
                <a:lnTo>
                  <a:pt x="251" y="453"/>
                </a:lnTo>
                <a:lnTo>
                  <a:pt x="257" y="457"/>
                </a:lnTo>
                <a:cubicBezTo>
                  <a:pt x="262" y="460"/>
                  <a:pt x="264" y="467"/>
                  <a:pt x="262" y="472"/>
                </a:cubicBezTo>
                <a:lnTo>
                  <a:pt x="248" y="507"/>
                </a:lnTo>
                <a:lnTo>
                  <a:pt x="273" y="709"/>
                </a:lnTo>
                <a:lnTo>
                  <a:pt x="226" y="751"/>
                </a:lnTo>
                <a:lnTo>
                  <a:pt x="180" y="709"/>
                </a:lnTo>
                <a:lnTo>
                  <a:pt x="205" y="507"/>
                </a:lnTo>
                <a:lnTo>
                  <a:pt x="191" y="472"/>
                </a:lnTo>
                <a:cubicBezTo>
                  <a:pt x="188" y="467"/>
                  <a:pt x="191" y="460"/>
                  <a:pt x="195" y="457"/>
                </a:cubicBezTo>
                <a:lnTo>
                  <a:pt x="201" y="453"/>
                </a:lnTo>
                <a:lnTo>
                  <a:pt x="156" y="453"/>
                </a:lnTo>
                <a:cubicBezTo>
                  <a:pt x="70" y="453"/>
                  <a:pt x="0" y="523"/>
                  <a:pt x="0" y="609"/>
                </a:cubicBezTo>
                <a:lnTo>
                  <a:pt x="0" y="834"/>
                </a:lnTo>
                <a:lnTo>
                  <a:pt x="92" y="834"/>
                </a:lnTo>
                <a:lnTo>
                  <a:pt x="92" y="601"/>
                </a:lnTo>
                <a:lnTo>
                  <a:pt x="124" y="601"/>
                </a:lnTo>
                <a:lnTo>
                  <a:pt x="124" y="834"/>
                </a:lnTo>
                <a:lnTo>
                  <a:pt x="320" y="834"/>
                </a:lnTo>
                <a:lnTo>
                  <a:pt x="320" y="601"/>
                </a:lnTo>
                <a:lnTo>
                  <a:pt x="352" y="601"/>
                </a:lnTo>
                <a:lnTo>
                  <a:pt x="352" y="834"/>
                </a:lnTo>
                <a:lnTo>
                  <a:pt x="446" y="834"/>
                </a:lnTo>
                <a:lnTo>
                  <a:pt x="446" y="609"/>
                </a:lnTo>
                <a:cubicBezTo>
                  <a:pt x="446" y="523"/>
                  <a:pt x="376" y="453"/>
                  <a:pt x="290" y="45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 name="Oval 39"/>
          <p:cNvSpPr>
            <a:spLocks noChangeAspect="1" noChangeArrowheads="1"/>
          </p:cNvSpPr>
          <p:nvPr/>
        </p:nvSpPr>
        <p:spPr bwMode="auto">
          <a:xfrm>
            <a:off x="3841073" y="4855188"/>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6" name="Oval 40"/>
          <p:cNvSpPr>
            <a:spLocks noChangeAspect="1" noChangeArrowheads="1"/>
          </p:cNvSpPr>
          <p:nvPr/>
        </p:nvSpPr>
        <p:spPr bwMode="auto">
          <a:xfrm>
            <a:off x="3841073" y="5291652"/>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7" name="Oval 41"/>
          <p:cNvSpPr>
            <a:spLocks noChangeAspect="1" noChangeArrowheads="1"/>
          </p:cNvSpPr>
          <p:nvPr/>
        </p:nvSpPr>
        <p:spPr bwMode="auto">
          <a:xfrm>
            <a:off x="3841073" y="5713233"/>
            <a:ext cx="216000" cy="216000"/>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18" name="Oval 42"/>
          <p:cNvSpPr>
            <a:spLocks noChangeAspect="1" noChangeArrowheads="1"/>
          </p:cNvSpPr>
          <p:nvPr/>
        </p:nvSpPr>
        <p:spPr bwMode="auto">
          <a:xfrm>
            <a:off x="6494611" y="4855188"/>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0" name="TextBox 19"/>
          <p:cNvSpPr txBox="1"/>
          <p:nvPr/>
        </p:nvSpPr>
        <p:spPr>
          <a:xfrm>
            <a:off x="4204290"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项目描述</a:t>
            </a:r>
            <a:endParaRPr lang="zh-CN" altLang="en-US" sz="2000" dirty="0">
              <a:solidFill>
                <a:schemeClr val="accent2"/>
              </a:solidFill>
              <a:latin typeface="+mn-ea"/>
              <a:ea typeface="+mn-ea"/>
            </a:endParaRPr>
          </a:p>
        </p:txBody>
      </p:sp>
      <p:sp>
        <p:nvSpPr>
          <p:cNvPr id="21" name="TextBox 20"/>
          <p:cNvSpPr txBox="1"/>
          <p:nvPr/>
        </p:nvSpPr>
        <p:spPr>
          <a:xfrm>
            <a:off x="4204290" y="5200210"/>
            <a:ext cx="2264889" cy="400110"/>
          </a:xfrm>
          <a:prstGeom prst="rect">
            <a:avLst/>
          </a:prstGeom>
          <a:noFill/>
        </p:spPr>
        <p:txBody>
          <a:bodyPr wrap="square" rtlCol="0">
            <a:spAutoFit/>
          </a:bodyPr>
          <a:lstStyle/>
          <a:p>
            <a:r>
              <a:rPr lang="zh-CN" altLang="en-US" sz="2000" dirty="0">
                <a:solidFill>
                  <a:schemeClr val="accent2"/>
                </a:solidFill>
                <a:latin typeface="+mn-ea"/>
                <a:ea typeface="+mn-ea"/>
              </a:rPr>
              <a:t>项目特点</a:t>
            </a:r>
            <a:endParaRPr lang="zh-CN" altLang="en-US" sz="2000" dirty="0">
              <a:solidFill>
                <a:schemeClr val="accent2"/>
              </a:solidFill>
              <a:latin typeface="+mn-ea"/>
              <a:ea typeface="+mn-ea"/>
            </a:endParaRPr>
          </a:p>
        </p:txBody>
      </p:sp>
      <p:sp>
        <p:nvSpPr>
          <p:cNvPr id="22" name="TextBox 21"/>
          <p:cNvSpPr txBox="1"/>
          <p:nvPr/>
        </p:nvSpPr>
        <p:spPr>
          <a:xfrm>
            <a:off x="4204290" y="5621178"/>
            <a:ext cx="2264889" cy="400110"/>
          </a:xfrm>
          <a:prstGeom prst="rect">
            <a:avLst/>
          </a:prstGeom>
          <a:noFill/>
        </p:spPr>
        <p:txBody>
          <a:bodyPr wrap="square" rtlCol="0">
            <a:spAutoFit/>
          </a:bodyPr>
          <a:lstStyle>
            <a:defPPr>
              <a:defRPr lang="zh-CN"/>
            </a:defPPr>
            <a:lvl1pPr>
              <a:lnSpc>
                <a:spcPct val="150000"/>
              </a:lnSpc>
              <a:defRPr>
                <a:solidFill>
                  <a:schemeClr val="accent1"/>
                </a:solidFill>
                <a:latin typeface="+mn-ea"/>
                <a:ea typeface="+mn-ea"/>
              </a:defRPr>
            </a:lvl1pPr>
          </a:lstStyle>
          <a:p>
            <a:pPr>
              <a:lnSpc>
                <a:spcPct val="100000"/>
              </a:lnSpc>
            </a:pPr>
            <a:r>
              <a:rPr lang="zh-CN" altLang="en-US" sz="2000" dirty="0">
                <a:solidFill>
                  <a:schemeClr val="accent2"/>
                </a:solidFill>
              </a:rPr>
              <a:t>行业前景</a:t>
            </a:r>
            <a:endParaRPr lang="zh-CN" altLang="en-US" sz="2000" dirty="0">
              <a:solidFill>
                <a:schemeClr val="accent2"/>
              </a:solidFill>
            </a:endParaRPr>
          </a:p>
        </p:txBody>
      </p:sp>
      <p:sp>
        <p:nvSpPr>
          <p:cNvPr id="23" name="TextBox 22"/>
          <p:cNvSpPr txBox="1"/>
          <p:nvPr/>
        </p:nvSpPr>
        <p:spPr>
          <a:xfrm>
            <a:off x="6857828" y="5621178"/>
            <a:ext cx="2264889" cy="400110"/>
          </a:xfrm>
          <a:prstGeom prst="rect">
            <a:avLst/>
          </a:prstGeom>
          <a:noFill/>
        </p:spPr>
        <p:txBody>
          <a:bodyPr wrap="square" rtlCol="0">
            <a:spAutoFit/>
          </a:bodyPr>
          <a:lstStyle/>
          <a:p>
            <a:r>
              <a:rPr lang="zh-CN" altLang="en-US" sz="2000" dirty="0">
                <a:solidFill>
                  <a:schemeClr val="accent2"/>
                </a:solidFill>
                <a:latin typeface="+mn-ea"/>
                <a:ea typeface="+mn-ea"/>
              </a:rPr>
              <a:t>项目意义</a:t>
            </a:r>
            <a:endParaRPr lang="zh-CN" altLang="en-US" sz="2000" dirty="0">
              <a:solidFill>
                <a:schemeClr val="accent2"/>
              </a:solidFill>
              <a:latin typeface="+mn-ea"/>
              <a:ea typeface="+mn-ea"/>
            </a:endParaRPr>
          </a:p>
        </p:txBody>
      </p:sp>
      <p:sp>
        <p:nvSpPr>
          <p:cNvPr id="24" name="Oval 42"/>
          <p:cNvSpPr>
            <a:spLocks noChangeAspect="1" noChangeArrowheads="1"/>
          </p:cNvSpPr>
          <p:nvPr/>
        </p:nvSpPr>
        <p:spPr bwMode="auto">
          <a:xfrm>
            <a:off x="6494611" y="5291652"/>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5" name="TextBox 24"/>
          <p:cNvSpPr txBox="1"/>
          <p:nvPr/>
        </p:nvSpPr>
        <p:spPr>
          <a:xfrm>
            <a:off x="6857828" y="4763746"/>
            <a:ext cx="2264889" cy="400110"/>
          </a:xfrm>
          <a:prstGeom prst="rect">
            <a:avLst/>
          </a:prstGeom>
          <a:noFill/>
        </p:spPr>
        <p:txBody>
          <a:bodyPr wrap="square" rtlCol="0">
            <a:spAutoFit/>
          </a:bodyPr>
          <a:lstStyle/>
          <a:p>
            <a:r>
              <a:rPr lang="zh-CN" altLang="en-US" sz="2000" dirty="0">
                <a:solidFill>
                  <a:schemeClr val="accent2"/>
                </a:solidFill>
                <a:latin typeface="+mn-ea"/>
                <a:ea typeface="+mn-ea"/>
              </a:rPr>
              <a:t>项目简介</a:t>
            </a:r>
            <a:endParaRPr lang="zh-CN" altLang="en-US" sz="2000" dirty="0">
              <a:solidFill>
                <a:schemeClr val="accent2"/>
              </a:solidFill>
              <a:latin typeface="+mn-ea"/>
              <a:ea typeface="+mn-ea"/>
            </a:endParaRPr>
          </a:p>
        </p:txBody>
      </p:sp>
      <p:sp>
        <p:nvSpPr>
          <p:cNvPr id="26" name="Oval 42"/>
          <p:cNvSpPr>
            <a:spLocks noChangeAspect="1" noChangeArrowheads="1"/>
          </p:cNvSpPr>
          <p:nvPr/>
        </p:nvSpPr>
        <p:spPr bwMode="auto">
          <a:xfrm>
            <a:off x="6494611" y="5712620"/>
            <a:ext cx="216000" cy="217227"/>
          </a:xfrm>
          <a:prstGeom prst="ellipse">
            <a:avLst/>
          </a:prstGeom>
          <a:solidFill>
            <a:schemeClr val="tx1"/>
          </a:solidFill>
          <a:ln w="28575" cap="flat">
            <a:solidFill>
              <a:schemeClr val="accent2"/>
            </a:solidFill>
            <a:prstDash val="solid"/>
            <a:miter lim="800000"/>
          </a:ln>
        </p:spPr>
        <p:txBody>
          <a:bodyPr vert="horz" wrap="square" lIns="91440" tIns="45720" rIns="91440" bIns="45720" numCol="1" anchor="t" anchorCtr="0" compatLnSpc="1"/>
          <a:lstStyle/>
          <a:p>
            <a:endParaRPr lang="zh-CN" altLang="en-US" sz="2000">
              <a:solidFill>
                <a:schemeClr val="accent1"/>
              </a:solidFill>
            </a:endParaRPr>
          </a:p>
        </p:txBody>
      </p:sp>
      <p:sp>
        <p:nvSpPr>
          <p:cNvPr id="27" name="TextBox 26"/>
          <p:cNvSpPr txBox="1"/>
          <p:nvPr/>
        </p:nvSpPr>
        <p:spPr>
          <a:xfrm>
            <a:off x="6857828" y="5200210"/>
            <a:ext cx="2264889" cy="400110"/>
          </a:xfrm>
          <a:prstGeom prst="rect">
            <a:avLst/>
          </a:prstGeom>
          <a:noFill/>
        </p:spPr>
        <p:txBody>
          <a:bodyPr wrap="square" rtlCol="0">
            <a:spAutoFit/>
          </a:bodyPr>
          <a:lstStyle/>
          <a:p>
            <a:r>
              <a:rPr lang="zh-CN" altLang="en-US" sz="2000" dirty="0">
                <a:solidFill>
                  <a:schemeClr val="accent2"/>
                </a:solidFill>
                <a:latin typeface="+mn-ea"/>
                <a:ea typeface="+mn-ea"/>
              </a:rPr>
              <a:t>竞争分析</a:t>
            </a:r>
            <a:endParaRPr lang="zh-CN" altLang="en-US" sz="2000" dirty="0">
              <a:solidFill>
                <a:schemeClr val="accent2"/>
              </a:solidFill>
              <a:latin typeface="+mn-ea"/>
              <a:ea typeface="+mn-ea"/>
            </a:endParaRPr>
          </a:p>
        </p:txBody>
      </p:sp>
    </p:spTree>
  </p:cSld>
  <p:clrMapOvr>
    <a:masterClrMapping/>
  </p:clrMapOvr>
  <p:transition spd="slow" advTm="5219"/>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2.1 </a:t>
            </a:r>
            <a:r>
              <a:rPr lang="zh-CN" altLang="en-US" sz="2800" dirty="0">
                <a:solidFill>
                  <a:schemeClr val="accent2"/>
                </a:solidFill>
                <a:latin typeface="微软雅黑" panose="020B0503020204020204" pitchFamily="34" charset="-122"/>
                <a:ea typeface="微软雅黑" panose="020B0503020204020204" pitchFamily="34" charset="-122"/>
              </a:rPr>
              <a:t>项目描述</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a:solidFill>
                  <a:schemeClr val="accent2"/>
                </a:solidFill>
              </a:rPr>
              <a:t>Part</a:t>
            </a:r>
            <a:r>
              <a:rPr lang="en-US" altLang="zh-CN" dirty="0">
                <a:solidFill>
                  <a:schemeClr val="accent2"/>
                </a:solidFill>
              </a:rPr>
              <a:t>  2</a:t>
            </a:r>
            <a:endParaRPr lang="zh-CN" altLang="en-US" dirty="0">
              <a:solidFill>
                <a:schemeClr val="accent2"/>
              </a:solidFill>
            </a:endParaRPr>
          </a:p>
        </p:txBody>
      </p:sp>
      <p:graphicFrame>
        <p:nvGraphicFramePr>
          <p:cNvPr id="2" name="表格 1"/>
          <p:cNvGraphicFramePr>
            <a:graphicFrameLocks noGrp="1"/>
          </p:cNvGraphicFramePr>
          <p:nvPr/>
        </p:nvGraphicFramePr>
        <p:xfrm>
          <a:off x="1561877" y="1484784"/>
          <a:ext cx="8784976" cy="3337560"/>
        </p:xfrm>
        <a:graphic>
          <a:graphicData uri="http://schemas.openxmlformats.org/drawingml/2006/table">
            <a:tbl>
              <a:tblPr firstRow="1" bandRow="1">
                <a:tableStyleId>{5202B0CA-FC54-4496-8BCA-5EF66A818D29}</a:tableStyleId>
              </a:tblPr>
              <a:tblGrid>
                <a:gridCol w="2520280"/>
                <a:gridCol w="6264696"/>
              </a:tblGrid>
              <a:tr h="370840">
                <a:tc>
                  <a:txBody>
                    <a:bodyPr/>
                    <a:lstStyle/>
                    <a:p>
                      <a:pPr algn="ctr"/>
                      <a:r>
                        <a:rPr lang="zh-CN" altLang="en-US" dirty="0">
                          <a:solidFill>
                            <a:srgbClr val="F8F8F8"/>
                          </a:solidFill>
                        </a:rPr>
                        <a:t>类别</a:t>
                      </a:r>
                      <a:endParaRPr lang="zh-CN" altLang="en-US" dirty="0">
                        <a:solidFill>
                          <a:srgbClr val="F8F8F8"/>
                        </a:solidFill>
                      </a:endParaRPr>
                    </a:p>
                  </a:txBody>
                  <a:tcPr/>
                </a:tc>
                <a:tc>
                  <a:txBody>
                    <a:bodyPr/>
                    <a:lstStyle/>
                    <a:p>
                      <a:pPr algn="ctr"/>
                      <a:r>
                        <a:rPr lang="zh-CN" altLang="en-US" dirty="0">
                          <a:solidFill>
                            <a:srgbClr val="F8F8F8"/>
                          </a:solidFill>
                        </a:rPr>
                        <a:t>描述</a:t>
                      </a:r>
                      <a:endParaRPr lang="zh-CN" altLang="en-US" dirty="0">
                        <a:solidFill>
                          <a:srgbClr val="F8F8F8"/>
                        </a:solidFill>
                      </a:endParaRPr>
                    </a:p>
                  </a:txBody>
                  <a:tcPr/>
                </a:tc>
              </a:tr>
              <a:tr h="370840">
                <a:tc>
                  <a:txBody>
                    <a:bodyPr/>
                    <a:lstStyle/>
                    <a:p>
                      <a:r>
                        <a:rPr lang="zh-CN" altLang="en-US" dirty="0"/>
                        <a:t>产品品牌</a:t>
                      </a:r>
                      <a:endParaRPr lang="zh-CN" altLang="en-US" dirty="0"/>
                    </a:p>
                  </a:txBody>
                  <a:tcPr/>
                </a:tc>
                <a:tc>
                  <a:txBody>
                    <a:bodyPr/>
                    <a:lstStyle/>
                    <a:p>
                      <a:r>
                        <a:rPr lang="zh-CN" altLang="en-US" dirty="0"/>
                        <a:t>奇酷</a:t>
                      </a:r>
                      <a:r>
                        <a:rPr lang="en-US" altLang="zh-CN" dirty="0"/>
                        <a:t>(QIKU)</a:t>
                      </a:r>
                      <a:endParaRPr lang="zh-CN" altLang="en-US" dirty="0"/>
                    </a:p>
                  </a:txBody>
                  <a:tcPr/>
                </a:tc>
              </a:tr>
              <a:tr h="370840">
                <a:tc>
                  <a:txBody>
                    <a:bodyPr/>
                    <a:lstStyle/>
                    <a:p>
                      <a:r>
                        <a:rPr lang="zh-CN" altLang="en-US" dirty="0"/>
                        <a:t>产品分类</a:t>
                      </a:r>
                      <a:endParaRPr lang="zh-CN" altLang="en-US" dirty="0"/>
                    </a:p>
                  </a:txBody>
                  <a:tcPr/>
                </a:tc>
                <a:tc>
                  <a:txBody>
                    <a:bodyPr/>
                    <a:lstStyle/>
                    <a:p>
                      <a:r>
                        <a:rPr lang="zh-CN" altLang="en-US" dirty="0"/>
                        <a:t>在线教育玩具</a:t>
                      </a:r>
                      <a:endParaRPr lang="zh-CN" altLang="en-US" dirty="0"/>
                    </a:p>
                  </a:txBody>
                  <a:tcPr/>
                </a:tc>
              </a:tr>
              <a:tr h="370840">
                <a:tc>
                  <a:txBody>
                    <a:bodyPr/>
                    <a:lstStyle/>
                    <a:p>
                      <a:r>
                        <a:rPr lang="zh-CN" altLang="en-US" dirty="0"/>
                        <a:t>产品人群定位</a:t>
                      </a:r>
                      <a:endParaRPr lang="zh-CN" altLang="en-US" dirty="0"/>
                    </a:p>
                  </a:txBody>
                  <a:tcPr/>
                </a:tc>
                <a:tc>
                  <a:txBody>
                    <a:bodyPr/>
                    <a:lstStyle/>
                    <a:p>
                      <a:r>
                        <a:rPr lang="zh-CN" altLang="en-US" dirty="0"/>
                        <a:t>全年龄段（初期瞄准</a:t>
                      </a:r>
                      <a:r>
                        <a:rPr lang="en-US" altLang="zh-CN" dirty="0"/>
                        <a:t>K12</a:t>
                      </a:r>
                      <a:r>
                        <a:rPr lang="zh-CN" altLang="en-US" dirty="0"/>
                        <a:t>学生）</a:t>
                      </a:r>
                      <a:endParaRPr lang="zh-CN" altLang="en-US" dirty="0"/>
                    </a:p>
                  </a:txBody>
                  <a:tcPr/>
                </a:tc>
              </a:tr>
              <a:tr h="370840">
                <a:tc>
                  <a:txBody>
                    <a:bodyPr/>
                    <a:lstStyle/>
                    <a:p>
                      <a:r>
                        <a:rPr lang="zh-CN" altLang="en-US" dirty="0"/>
                        <a:t>产品营利模式</a:t>
                      </a:r>
                      <a:endParaRPr lang="zh-CN" altLang="en-US" dirty="0"/>
                    </a:p>
                  </a:txBody>
                  <a:tcPr/>
                </a:tc>
                <a:tc>
                  <a:txBody>
                    <a:bodyPr/>
                    <a:lstStyle/>
                    <a:p>
                      <a:r>
                        <a:rPr lang="zh-CN" altLang="en-US" dirty="0"/>
                        <a:t>课程付费</a:t>
                      </a:r>
                      <a:r>
                        <a:rPr lang="en-US" altLang="zh-CN" dirty="0"/>
                        <a:t>/</a:t>
                      </a:r>
                      <a:r>
                        <a:rPr lang="zh-CN" altLang="en-US" dirty="0"/>
                        <a:t>素材付费</a:t>
                      </a:r>
                      <a:r>
                        <a:rPr lang="en-US" altLang="zh-CN" dirty="0"/>
                        <a:t>/</a:t>
                      </a:r>
                      <a:r>
                        <a:rPr lang="zh-CN" altLang="en-US" dirty="0"/>
                        <a:t>广告收入</a:t>
                      </a:r>
                      <a:r>
                        <a:rPr lang="en-US" altLang="zh-CN" dirty="0"/>
                        <a:t>/</a:t>
                      </a:r>
                      <a:r>
                        <a:rPr lang="zh-CN" altLang="en-US" dirty="0"/>
                        <a:t>交易佣金</a:t>
                      </a:r>
                      <a:endParaRPr lang="zh-CN" altLang="en-US" dirty="0"/>
                    </a:p>
                  </a:txBody>
                  <a:tcPr/>
                </a:tc>
              </a:tr>
              <a:tr h="370840">
                <a:tc>
                  <a:txBody>
                    <a:bodyPr/>
                    <a:lstStyle/>
                    <a:p>
                      <a:r>
                        <a:rPr lang="zh-CN" altLang="en-US" dirty="0"/>
                        <a:t>产品所属行业</a:t>
                      </a:r>
                      <a:endParaRPr lang="zh-CN" altLang="en-US" dirty="0"/>
                    </a:p>
                  </a:txBody>
                  <a:tcPr/>
                </a:tc>
                <a:tc>
                  <a:txBody>
                    <a:bodyPr/>
                    <a:lstStyle/>
                    <a:p>
                      <a:r>
                        <a:rPr lang="zh-CN" altLang="en-US" dirty="0"/>
                        <a:t>教育</a:t>
                      </a:r>
                      <a:r>
                        <a:rPr lang="en-US" altLang="zh-CN" dirty="0"/>
                        <a:t>/</a:t>
                      </a:r>
                      <a:r>
                        <a:rPr lang="zh-CN" altLang="en-US" dirty="0"/>
                        <a:t>玩具</a:t>
                      </a:r>
                      <a:endParaRPr lang="zh-CN" altLang="en-US" dirty="0"/>
                    </a:p>
                  </a:txBody>
                  <a:tcPr/>
                </a:tc>
              </a:tr>
              <a:tr h="370840">
                <a:tc>
                  <a:txBody>
                    <a:bodyPr/>
                    <a:lstStyle/>
                    <a:p>
                      <a:r>
                        <a:rPr lang="zh-CN" altLang="en-US" dirty="0"/>
                        <a:t>产品核心功能</a:t>
                      </a:r>
                      <a:endParaRPr lang="zh-CN" altLang="en-US" dirty="0"/>
                    </a:p>
                  </a:txBody>
                  <a:tcPr/>
                </a:tc>
                <a:tc>
                  <a:txBody>
                    <a:bodyPr/>
                    <a:lstStyle/>
                    <a:p>
                      <a:r>
                        <a:rPr lang="zh-CN" altLang="en-US" dirty="0"/>
                        <a:t>通过游戏化的方式，用编程思维，学习</a:t>
                      </a:r>
                      <a:r>
                        <a:rPr lang="en-US" altLang="zh-CN" dirty="0"/>
                        <a:t>STEAM</a:t>
                      </a:r>
                      <a:r>
                        <a:rPr lang="zh-CN" altLang="en-US" dirty="0"/>
                        <a:t>知识</a:t>
                      </a:r>
                      <a:endParaRPr lang="zh-CN" altLang="en-US" dirty="0"/>
                    </a:p>
                  </a:txBody>
                  <a:tcPr/>
                </a:tc>
              </a:tr>
              <a:tr h="370840">
                <a:tc>
                  <a:txBody>
                    <a:bodyPr/>
                    <a:lstStyle/>
                    <a:p>
                      <a:r>
                        <a:rPr lang="zh-CN" altLang="en-US" dirty="0"/>
                        <a:t>产品附属功能</a:t>
                      </a:r>
                      <a:endParaRPr lang="zh-CN" altLang="en-US" dirty="0"/>
                    </a:p>
                  </a:txBody>
                  <a:tcPr/>
                </a:tc>
                <a:tc>
                  <a:txBody>
                    <a:bodyPr/>
                    <a:lstStyle/>
                    <a:p>
                      <a:r>
                        <a:rPr lang="zh-CN" altLang="en-US" dirty="0"/>
                        <a:t>社区属性，收藏属性，广场系统</a:t>
                      </a:r>
                      <a:endParaRPr lang="zh-CN" altLang="en-US" dirty="0"/>
                    </a:p>
                  </a:txBody>
                  <a:tcPr/>
                </a:tc>
              </a:tr>
              <a:tr h="370840">
                <a:tc>
                  <a:txBody>
                    <a:bodyPr/>
                    <a:lstStyle/>
                    <a:p>
                      <a:r>
                        <a:rPr lang="zh-CN" altLang="en-US" dirty="0"/>
                        <a:t>产品营销</a:t>
                      </a:r>
                      <a:endParaRPr lang="zh-CN" altLang="en-US" dirty="0"/>
                    </a:p>
                  </a:txBody>
                  <a:tcPr/>
                </a:tc>
                <a:tc>
                  <a:txBody>
                    <a:bodyPr/>
                    <a:lstStyle/>
                    <a:p>
                      <a:r>
                        <a:rPr lang="zh-CN" altLang="en-US" dirty="0"/>
                        <a:t>线上为主，初期通过地推获得第一批种子客户</a:t>
                      </a:r>
                      <a:endParaRPr lang="zh-CN" altLang="en-US" dirty="0"/>
                    </a:p>
                  </a:txBody>
                  <a:tcPr/>
                </a:tc>
              </a:tr>
            </a:tbl>
          </a:graphicData>
        </a:graphic>
      </p:graphicFrame>
    </p:spTree>
  </p:cSld>
  <p:clrMapOvr>
    <a:masterClrMapping/>
  </p:clrMapOvr>
  <p:transition spd="slow" advTm="5219"/>
</p:sld>
</file>

<file path=ppt/tags/tag1.xml><?xml version="1.0" encoding="utf-8"?>
<p:tagLst xmlns:p="http://schemas.openxmlformats.org/presentationml/2006/main">
  <p:tag name="TIMING" val="|8.3"/>
</p:tagLst>
</file>

<file path=ppt/theme/theme1.xml><?xml version="1.0" encoding="utf-8"?>
<a:theme xmlns:a="http://schemas.openxmlformats.org/drawingml/2006/main" name="1_默认设计模板">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6182</Words>
  <Application>WPS 演示</Application>
  <PresentationFormat>自定义</PresentationFormat>
  <Paragraphs>740</Paragraphs>
  <Slides>34</Slides>
  <Notes>34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Arial</vt:lpstr>
      <vt:lpstr>宋体</vt:lpstr>
      <vt:lpstr>Wingdings</vt:lpstr>
      <vt:lpstr>微软雅黑</vt:lpstr>
      <vt:lpstr>仿宋_GB2312</vt:lpstr>
      <vt:lpstr>Calibri</vt:lpstr>
      <vt:lpstr>方正卡通简体</vt:lpstr>
      <vt:lpstr>华文隶书</vt:lpstr>
      <vt:lpstr>Times New Roman</vt:lpstr>
      <vt:lpstr>汉鼎繁中圆</vt:lpstr>
      <vt:lpstr>Jokerman</vt:lpstr>
      <vt:lpstr>仿宋</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HyperlinkBase>https://dxpu.taobao.com/</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大侠素材铺科技有限公司</dc:title>
  <dc:creator>大侠素材铺</dc:creator>
  <dc:description>大侠素材铺
淘宝店：https://dxpu.taobao.com/</dc:description>
  <cp:lastModifiedBy>Administrator</cp:lastModifiedBy>
  <cp:revision>920</cp:revision>
  <dcterms:created xsi:type="dcterms:W3CDTF">2013-01-25T01:44:00Z</dcterms:created>
  <dcterms:modified xsi:type="dcterms:W3CDTF">2018-06-23T21:10:33Z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