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83" r:id="rId3"/>
    <p:sldId id="297" r:id="rId4"/>
    <p:sldId id="298" r:id="rId5"/>
    <p:sldId id="300" r:id="rId6"/>
    <p:sldId id="299" r:id="rId7"/>
    <p:sldId id="301" r:id="rId8"/>
    <p:sldId id="280" r:id="rId9"/>
    <p:sldId id="302" r:id="rId10"/>
    <p:sldId id="303" r:id="rId11"/>
    <p:sldId id="304" r:id="rId12"/>
    <p:sldId id="305" r:id="rId13"/>
    <p:sldId id="307" r:id="rId14"/>
    <p:sldId id="308" r:id="rId15"/>
    <p:sldId id="311" r:id="rId16"/>
    <p:sldId id="309" r:id="rId17"/>
    <p:sldId id="310" r:id="rId18"/>
    <p:sldId id="281" r:id="rId19"/>
    <p:sldId id="306" r:id="rId20"/>
    <p:sldId id="293" r:id="rId21"/>
  </p:sldIdLst>
  <p:sldSz cx="22860000" cy="128016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200" userDrawn="1">
          <p15:clr>
            <a:srgbClr val="A4A3A4"/>
          </p15:clr>
        </p15:guide>
        <p15:guide id="3" orient="horz" pos="1174" userDrawn="1">
          <p15:clr>
            <a:srgbClr val="A4A3A4"/>
          </p15:clr>
        </p15:guide>
        <p15:guide id="4" orient="horz" pos="4599" userDrawn="1">
          <p15:clr>
            <a:srgbClr val="A4A3A4"/>
          </p15:clr>
        </p15:guide>
        <p15:guide id="5" pos="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B43"/>
    <a:srgbClr val="0F85F1"/>
    <a:srgbClr val="32589A"/>
    <a:srgbClr val="86BACC"/>
    <a:srgbClr val="64ADD3"/>
    <a:srgbClr val="3D9DE0"/>
    <a:srgbClr val="667F99"/>
    <a:srgbClr val="287ED7"/>
    <a:srgbClr val="1B7EE4"/>
    <a:srgbClr val="347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82" autoAdjust="0"/>
  </p:normalViewPr>
  <p:slideViewPr>
    <p:cSldViewPr snapToGrid="0" showGuides="1">
      <p:cViewPr varScale="1">
        <p:scale>
          <a:sx n="48" d="100"/>
          <a:sy n="48" d="100"/>
        </p:scale>
        <p:origin x="187" y="67"/>
      </p:cViewPr>
      <p:guideLst>
        <p:guide orient="horz" pos="4032"/>
        <p:guide pos="7200"/>
        <p:guide orient="horz" pos="1174"/>
        <p:guide orient="horz" pos="4599"/>
        <p:guide pos="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XYH Chan" userId="ec5c856e15bf5257" providerId="LiveId" clId="{0C8682AE-CC0F-4AEF-AF0F-97A920D7573F}"/>
    <pc:docChg chg="modSld">
      <pc:chgData name="RXYH Chan" userId="ec5c856e15bf5257" providerId="LiveId" clId="{0C8682AE-CC0F-4AEF-AF0F-97A920D7573F}" dt="2018-01-02T07:51:25.689" v="20" actId="20577"/>
      <pc:docMkLst>
        <pc:docMk/>
      </pc:docMkLst>
      <pc:sldChg chg="modSp">
        <pc:chgData name="RXYH Chan" userId="ec5c856e15bf5257" providerId="LiveId" clId="{0C8682AE-CC0F-4AEF-AF0F-97A920D7573F}" dt="2018-01-02T07:51:25.689" v="20" actId="20577"/>
        <pc:sldMkLst>
          <pc:docMk/>
          <pc:sldMk cId="1537931262" sldId="291"/>
        </pc:sldMkLst>
        <pc:spChg chg="mod">
          <ac:chgData name="RXYH Chan" userId="ec5c856e15bf5257" providerId="LiveId" clId="{0C8682AE-CC0F-4AEF-AF0F-97A920D7573F}" dt="2018-01-02T07:51:25.689" v="20" actId="20577"/>
          <ac:spMkLst>
            <pc:docMk/>
            <pc:sldMk cId="1537931262" sldId="291"/>
            <ac:spMk id="12" creationId="{A3040225-3500-43F6-AAD0-C45CC83503C6}"/>
          </ac:spMkLst>
        </pc:spChg>
      </pc:sldChg>
    </pc:docChg>
  </pc:docChgLst>
  <pc:docChgLst>
    <pc:chgData name="RXYH Chan" userId="ec5c856e15bf5257" providerId="LiveId" clId="{7D1E829E-5205-4E74-B2AC-9C16BA37281B}"/>
    <pc:docChg chg="modSld">
      <pc:chgData name="RXYH Chan" userId="ec5c856e15bf5257" providerId="LiveId" clId="{7D1E829E-5205-4E74-B2AC-9C16BA37281B}" dt="2018-01-02T07:34:07.452" v="94"/>
      <pc:docMkLst>
        <pc:docMk/>
      </pc:docMkLst>
      <pc:sldChg chg="modSp">
        <pc:chgData name="RXYH Chan" userId="ec5c856e15bf5257" providerId="LiveId" clId="{7D1E829E-5205-4E74-B2AC-9C16BA37281B}" dt="2018-01-02T07:34:07.452" v="94"/>
        <pc:sldMkLst>
          <pc:docMk/>
          <pc:sldMk cId="1537931262" sldId="291"/>
        </pc:sldMkLst>
        <pc:spChg chg="mod">
          <ac:chgData name="RXYH Chan" userId="ec5c856e15bf5257" providerId="LiveId" clId="{7D1E829E-5205-4E74-B2AC-9C16BA37281B}" dt="2018-01-02T07:34:07.452" v="94"/>
          <ac:spMkLst>
            <pc:docMk/>
            <pc:sldMk cId="1537931262" sldId="291"/>
            <ac:spMk id="12" creationId="{A3040225-3500-43F6-AAD0-C45CC83503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6508" y="593691"/>
            <a:ext cx="2596639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5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22860000" cy="12799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6508" y="593691"/>
            <a:ext cx="2596639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8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72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6" r:id="rId3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299722">
            <a:off x="13601519" y="7659640"/>
            <a:ext cx="2277726" cy="2277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9" name="矩形 8"/>
          <p:cNvSpPr/>
          <p:nvPr/>
        </p:nvSpPr>
        <p:spPr>
          <a:xfrm rot="2299722">
            <a:off x="-4528135" y="1645044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2" name="矩形 1"/>
          <p:cNvSpPr/>
          <p:nvPr/>
        </p:nvSpPr>
        <p:spPr>
          <a:xfrm>
            <a:off x="4733610" y="6767398"/>
            <a:ext cx="5711820" cy="2419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成果展示</a:t>
            </a:r>
            <a:endParaRPr lang="en-US" altLang="zh-CN" sz="100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71695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71698" y="9133664"/>
            <a:ext cx="12630324" cy="25337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317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组号：</a:t>
            </a:r>
            <a:r>
              <a:rPr lang="en-US" altLang="zh-CN" sz="317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r>
              <a:rPr lang="zh-CN" altLang="en-US" sz="317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组名：</a:t>
            </a:r>
            <a:r>
              <a:rPr lang="en-US" altLang="zh-CN" sz="3173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Nidhogg</a:t>
            </a:r>
            <a:endParaRPr lang="en-US" altLang="zh-CN" sz="317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317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组员：蔡林航、蔡政、曹广杰</a:t>
            </a:r>
            <a:endParaRPr lang="en-US" altLang="zh-CN" sz="317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317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317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</a:p>
          <a:p>
            <a:pPr algn="ctr"/>
            <a:endParaRPr lang="zh-CN" altLang="en-US" sz="317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1744" y="4768834"/>
            <a:ext cx="85295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rgbClr val="0F85F1"/>
                </a:solidFill>
                <a:latin typeface="Impact" panose="020B0806030902050204" pitchFamily="34" charset="0"/>
              </a:rPr>
              <a:t>AI Project</a:t>
            </a:r>
            <a:endParaRPr lang="zh-CN" altLang="en-US" sz="13800" dirty="0">
              <a:solidFill>
                <a:srgbClr val="0F85F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9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LR+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卡方检验：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1EE4250D-2F87-4D54-AA99-91D71C03B189}"/>
              </a:ext>
            </a:extLst>
          </p:cNvPr>
          <p:cNvSpPr txBox="1"/>
          <p:nvPr/>
        </p:nvSpPr>
        <p:spPr>
          <a:xfrm>
            <a:off x="2085975" y="3546364"/>
            <a:ext cx="8458245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endParaRPr lang="en-US" altLang="zh-CN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D0AE17-ED25-4C67-A81C-2D82E0714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401" y="4975769"/>
            <a:ext cx="17372944" cy="33561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D029442-8454-4191-A505-4FEB97B26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3614868"/>
            <a:ext cx="46506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对于二元分类问题，卡方值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77265C-8C72-49B7-9C3F-EF24884B52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t="16200"/>
          <a:stretch/>
        </p:blipFill>
        <p:spPr>
          <a:xfrm>
            <a:off x="7123916" y="3600790"/>
            <a:ext cx="5595803" cy="8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LR+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卡方检验：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1EE4250D-2F87-4D54-AA99-91D71C03B189}"/>
              </a:ext>
            </a:extLst>
          </p:cNvPr>
          <p:cNvSpPr txBox="1"/>
          <p:nvPr/>
        </p:nvSpPr>
        <p:spPr>
          <a:xfrm>
            <a:off x="2085975" y="3546364"/>
            <a:ext cx="845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 结果：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010E95-9435-4A80-8884-A767CC77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471" y="4814688"/>
            <a:ext cx="15884675" cy="26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神经网络算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法一：动态学习率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52" y="4365262"/>
            <a:ext cx="7759877" cy="408892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9563331">
            <a:off x="6176210" y="7708868"/>
            <a:ext cx="1973179" cy="1600128"/>
          </a:xfrm>
          <a:prstGeom prst="down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656" y="543477"/>
            <a:ext cx="7912018" cy="5341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66888" y="6939272"/>
            <a:ext cx="99819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设置动态学习率为梯度值</a:t>
            </a:r>
            <a:endParaRPr lang="en-US" altLang="zh-CN" sz="48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越靠近最优解收敛速度越慢</a:t>
            </a:r>
            <a:endParaRPr lang="en-US" altLang="zh-CN" sz="48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越远离最优解收敛速度越快</a:t>
            </a:r>
            <a:endParaRPr lang="zh-CN" altLang="en-US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689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12345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神经网络算法二：神经元轴突的阶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梯学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习策略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56" y="4233285"/>
            <a:ext cx="14736650" cy="6339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6414" y="5197642"/>
            <a:ext cx="5691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兼顾</a:t>
            </a:r>
            <a:endParaRPr lang="en-US" altLang="zh-CN" sz="48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914400" indent="-914400">
              <a:buAutoNum type="arabicPeriod"/>
            </a:pPr>
            <a:r>
              <a:rPr lang="zh-CN" altLang="en-US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整体趋势的导向</a:t>
            </a:r>
            <a:endParaRPr lang="en-US" altLang="zh-CN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914400" indent="-914400">
              <a:buAutoNum type="arabicPeriod"/>
            </a:pPr>
            <a:r>
              <a:rPr lang="zh-CN" altLang="en-US" sz="4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针对性数据微调</a:t>
            </a:r>
            <a:endParaRPr lang="en-US" altLang="zh-CN" sz="48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586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								</a:t>
            </a:r>
          </a:p>
          <a:p>
            <a:pPr algn="ctr"/>
            <a:r>
              <a:rPr lang="en-US" altLang="zh-CN" sz="6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60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							</a:t>
            </a:r>
          </a:p>
          <a:p>
            <a:pPr algn="ctr"/>
            <a:r>
              <a:rPr lang="en-US" altLang="zh-CN" sz="6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60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							</a:t>
            </a:r>
            <a:endParaRPr lang="en-US" altLang="zh-CN" sz="6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数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据处理：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O(n)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的筛词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3680" y="1614071"/>
            <a:ext cx="10156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</a:t>
            </a:r>
            <a:r>
              <a:rPr lang="zh-CN" altLang="en-US" sz="5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言的文字可读而听不懂：</a:t>
            </a:r>
            <a:endParaRPr lang="en-US" altLang="zh-CN" sz="54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5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5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白话的文字即可读，又听得懂</a:t>
            </a:r>
            <a:endParaRPr lang="en-US" altLang="zh-CN" sz="54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5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	</a:t>
            </a:r>
          </a:p>
          <a:p>
            <a:r>
              <a:rPr lang="en-US" altLang="zh-CN" sz="5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5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——《</a:t>
            </a:r>
            <a:r>
              <a:rPr lang="zh-CN" altLang="en-US" sz="5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四十自述</a:t>
            </a:r>
            <a:r>
              <a:rPr lang="en-US" altLang="zh-CN" sz="5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r>
              <a:rPr lang="zh-CN" altLang="en-US" sz="5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胡适</a:t>
            </a:r>
            <a:endParaRPr lang="zh-CN" altLang="en-US" sz="5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84669" y="8530456"/>
            <a:ext cx="8933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直接筛选</a:t>
            </a:r>
            <a:endParaRPr lang="en-US" altLang="zh-CN" sz="60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60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主系表结构中的</a:t>
            </a:r>
            <a:r>
              <a:rPr lang="zh-CN" altLang="en-US" sz="6000" dirty="0" smtClean="0">
                <a:solidFill>
                  <a:schemeClr val="bg1"/>
                </a:solidFill>
                <a:latin typeface="+mn-ea"/>
              </a:rPr>
              <a:t>表语</a:t>
            </a:r>
            <a:endParaRPr lang="en-US" altLang="zh-CN" sz="6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3305" y="4309710"/>
            <a:ext cx="87393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</a:t>
            </a:r>
            <a:r>
              <a:rPr lang="zh-CN" altLang="en-US" sz="6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言中的两种表</a:t>
            </a:r>
            <a:r>
              <a:rPr lang="zh-CN" altLang="en-US" sz="66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达方式</a:t>
            </a:r>
          </a:p>
          <a:p>
            <a:r>
              <a:rPr lang="en-US" altLang="zh-CN" sz="66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</a:p>
          <a:p>
            <a:r>
              <a:rPr lang="en-US" altLang="zh-CN" sz="6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66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1. </a:t>
            </a:r>
            <a:r>
              <a:rPr lang="zh-CN" altLang="en-US" sz="66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根据生活经验</a:t>
            </a:r>
            <a:endParaRPr lang="en-US" altLang="zh-CN" sz="66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6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66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2. </a:t>
            </a:r>
            <a:r>
              <a:rPr lang="zh-CN" altLang="en-US" sz="66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直接表达情感</a:t>
            </a:r>
            <a:endParaRPr lang="en-US" altLang="zh-CN" sz="66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66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41522">
            <a:off x="9641636" y="7411854"/>
            <a:ext cx="1597014" cy="1892968"/>
          </a:xfrm>
          <a:prstGeom prst="rightArrow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582657" y="1140403"/>
            <a:ext cx="10905036" cy="388218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06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4067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adaboost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结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果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54" y="4305801"/>
            <a:ext cx="9163050" cy="5505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56631" y="4629999"/>
            <a:ext cx="76039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Adaboost</a:t>
            </a:r>
            <a:r>
              <a:rPr lang="zh-CN" altLang="en-US" sz="4400" dirty="0" smtClean="0">
                <a:solidFill>
                  <a:schemeClr val="bg1"/>
                </a:solidFill>
              </a:rPr>
              <a:t>分化预测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en-US" altLang="zh-CN" sz="4400" dirty="0" smtClean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Adaboost</a:t>
            </a:r>
            <a:r>
              <a:rPr lang="zh-CN" altLang="en-US" sz="4400" dirty="0" smtClean="0">
                <a:solidFill>
                  <a:schemeClr val="bg1"/>
                </a:solidFill>
              </a:rPr>
              <a:t>受训练集影响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29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5" y="2106368"/>
            <a:ext cx="31049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筛词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结果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90" y="2201271"/>
            <a:ext cx="9194132" cy="88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01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18336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数据集处理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871880" y="4747274"/>
            <a:ext cx="1011530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动词的划归：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defTabSz="1765901">
              <a:lnSpc>
                <a:spcPct val="150000"/>
              </a:lnSpc>
            </a:pP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defTabSz="1765901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强烈表达情感的词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defTabSz="1765901">
              <a:lnSpc>
                <a:spcPct val="150000"/>
              </a:lnSpc>
            </a:pP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defTabSz="1765901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形容词 “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good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”“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bad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defTabSz="1765901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动词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love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574" y="3522724"/>
            <a:ext cx="8725737" cy="4317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2643" y="2103962"/>
            <a:ext cx="106803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All we need is love</a:t>
            </a:r>
            <a:endParaRPr lang="zh-CN" altLang="en-US" sz="115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54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3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68386" y="3334161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</a:p>
        </p:txBody>
      </p:sp>
      <p:sp>
        <p:nvSpPr>
          <p:cNvPr id="4" name="矩形 3"/>
          <p:cNvSpPr/>
          <p:nvPr/>
        </p:nvSpPr>
        <p:spPr>
          <a:xfrm>
            <a:off x="10766323" y="10183101"/>
            <a:ext cx="1094330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蔡政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03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2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回归：尝试的算法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神经网络算法：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2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68386" y="3334161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二元分类</a:t>
            </a:r>
            <a:endParaRPr lang="en-US" altLang="zh-CN" sz="48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66323" y="10183101"/>
            <a:ext cx="1094330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蔡林航     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15352007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12" name="MH_Entry_1">
            <a:hlinkClick r:id="rId4" action="ppaction://hlinksldjump"/>
            <a:extLst>
              <a:ext uri="{FF2B5EF4-FFF2-40B4-BE49-F238E27FC236}">
                <a16:creationId xmlns:a16="http://schemas.microsoft.com/office/drawing/2014/main" id="{3F679978-C2E5-48E9-BF8B-29A064DE4C2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529325" y="5617686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48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8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nodePh="1" p14:presetBounceEnd="5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1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054131">
            <a:off x="6157040" y="6795894"/>
            <a:ext cx="4381869" cy="4381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9" name="矩形 8"/>
          <p:cNvSpPr/>
          <p:nvPr/>
        </p:nvSpPr>
        <p:spPr>
          <a:xfrm rot="19300278" flipH="1">
            <a:off x="9054261" y="1645043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2" name="矩形 1"/>
          <p:cNvSpPr/>
          <p:nvPr/>
        </p:nvSpPr>
        <p:spPr>
          <a:xfrm>
            <a:off x="9567491" y="7122985"/>
            <a:ext cx="12635656" cy="1717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THANKS FOR </a:t>
            </a:r>
            <a:r>
              <a:rPr lang="en-US" altLang="zh-CN" sz="80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WATCHING</a:t>
            </a:r>
            <a:endParaRPr lang="en-US" altLang="zh-CN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567494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63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AD65C2-9D94-4335-96E7-5A4906718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b="50014"/>
          <a:stretch/>
        </p:blipFill>
        <p:spPr>
          <a:xfrm>
            <a:off x="2967115" y="3564117"/>
            <a:ext cx="17796207" cy="4969206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二元分类：尝试的算法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5BED42D-7BBE-4EB6-97BD-843E5048ABF2}"/>
              </a:ext>
            </a:extLst>
          </p:cNvPr>
          <p:cNvSpPr txBox="1"/>
          <p:nvPr/>
        </p:nvSpPr>
        <p:spPr>
          <a:xfrm>
            <a:off x="1435014" y="2106368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LR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算法：</a:t>
            </a:r>
          </a:p>
        </p:txBody>
      </p:sp>
    </p:spTree>
    <p:extLst>
      <p:ext uri="{BB962C8B-B14F-4D97-AF65-F5344CB8AC3E}">
        <p14:creationId xmlns:p14="http://schemas.microsoft.com/office/powerpoint/2010/main" val="9198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二元分类：尝试的算法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C87E324E-513B-4389-93B9-6992BEC1CC8E}"/>
              </a:ext>
            </a:extLst>
          </p:cNvPr>
          <p:cNvSpPr txBox="1"/>
          <p:nvPr/>
        </p:nvSpPr>
        <p:spPr>
          <a:xfrm>
            <a:off x="1435014" y="2106368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决策树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+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随机森林算法：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68F6E-F05C-4667-8828-CAC2FD78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4874" y="3826310"/>
            <a:ext cx="17610249" cy="41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二元分类：尝试的算法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C87E324E-513B-4389-93B9-6992BEC1CC8E}"/>
              </a:ext>
            </a:extLst>
          </p:cNvPr>
          <p:cNvSpPr txBox="1"/>
          <p:nvPr/>
        </p:nvSpPr>
        <p:spPr>
          <a:xfrm>
            <a:off x="1435014" y="2106368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KNN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算法：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D8BA8B-CD66-4112-9EA5-95F25A2D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5680" y="3720439"/>
            <a:ext cx="18348639" cy="47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二元分类：尝试的算法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属性相关距离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FCD-KNN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算法：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2EC617F-49D6-4DEC-BEC0-B333C55B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4885893"/>
            <a:ext cx="514275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B8BFC6"/>
                </a:solidFill>
                <a:ea typeface="Helvetica Neue"/>
              </a:rPr>
              <a:t>X</a:t>
            </a:r>
            <a:r>
              <a:rPr lang="zh-CN" altLang="en-US" sz="2800" dirty="0">
                <a:solidFill>
                  <a:srgbClr val="B8BFC6"/>
                </a:solidFill>
                <a:ea typeface="Helvetica Neue"/>
              </a:rPr>
              <a:t>和</a:t>
            </a:r>
            <a:r>
              <a:rPr lang="en-US" altLang="zh-CN" sz="2800" dirty="0">
                <a:solidFill>
                  <a:srgbClr val="B8BFC6"/>
                </a:solidFill>
                <a:ea typeface="Helvetica Neue"/>
              </a:rPr>
              <a:t>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的所有属性间的相关距离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52FA91-D482-4A1A-8712-654D6D64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5075" y="6251774"/>
            <a:ext cx="9561553" cy="1241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23F35B35-4E8E-4A6F-91FA-EF06D87DC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075" y="7873479"/>
                <a:ext cx="7369134" cy="1138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B8BFC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B8BFC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B8BFC6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cap="none" normalizeH="0" baseline="0" dirty="0">
                    <a:ln>
                      <a:noFill/>
                    </a:ln>
                    <a:solidFill>
                      <a:srgbClr val="B8BFC6"/>
                    </a:solidFill>
                    <a:effectLst/>
                    <a:latin typeface="Arial" panose="020B0604020202020204" pitchFamily="34" charset="0"/>
                  </a:rPr>
                  <a:t>为相关系数</a:t>
                </a:r>
                <a:r>
                  <a:rPr lang="zh-CN" altLang="en-US" sz="2800" dirty="0">
                    <a:solidFill>
                      <a:srgbClr val="B8BFC6"/>
                    </a:solidFill>
                  </a:rPr>
                  <a:t>。</a:t>
                </a:r>
                <a:endParaRPr kumimoji="0" lang="en-US" altLang="zh-CN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23F35B35-4E8E-4A6F-91FA-EF06D87DC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075" y="7873479"/>
                <a:ext cx="7369134" cy="1138773"/>
              </a:xfrm>
              <a:prstGeom prst="rect">
                <a:avLst/>
              </a:prstGeom>
              <a:blipFill>
                <a:blip r:embed="rId4"/>
                <a:stretch>
                  <a:fillRect t="-53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9">
            <a:extLst>
              <a:ext uri="{FF2B5EF4-FFF2-40B4-BE49-F238E27FC236}">
                <a16:creationId xmlns:a16="http://schemas.microsoft.com/office/drawing/2014/main" id="{7E9B803C-3BA1-47E5-B55D-96B383F9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8859317"/>
            <a:ext cx="89113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相关系数的绝对值越大，样本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X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的相关程度越大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。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1EE4250D-2F87-4D54-AA99-91D71C03B189}"/>
              </a:ext>
            </a:extLst>
          </p:cNvPr>
          <p:cNvSpPr txBox="1"/>
          <p:nvPr/>
        </p:nvSpPr>
        <p:spPr>
          <a:xfrm>
            <a:off x="2085975" y="3546364"/>
            <a:ext cx="8458245" cy="93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）样本​ </a:t>
            </a:r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Y ​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的属性相关距离：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690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二元分类：尝试的算法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属性相关距离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FCD-KNN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算法：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1EE4250D-2F87-4D54-AA99-91D71C03B189}"/>
              </a:ext>
            </a:extLst>
          </p:cNvPr>
          <p:cNvSpPr txBox="1"/>
          <p:nvPr/>
        </p:nvSpPr>
        <p:spPr>
          <a:xfrm>
            <a:off x="2085975" y="3546364"/>
            <a:ext cx="845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）样本​ </a:t>
            </a:r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Y ​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对类</a:t>
            </a:r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Cr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的类可性度：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7804A-10FE-49E0-B236-8C4BEE41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9388" y="4975769"/>
            <a:ext cx="6818429" cy="92333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B933307-BD74-4798-B518-6EF96452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7794876"/>
            <a:ext cx="11904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右边：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在样本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的前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近邻样本中，样本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到类别为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Cr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的样本的平均距离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8E5120-0089-40F5-9533-87AC3372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454" y="6594547"/>
            <a:ext cx="74622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zh-CN" sz="2800" dirty="0">
              <a:solidFill>
                <a:srgbClr val="B8BFC6"/>
              </a:solidFill>
              <a:ea typeface="Helvetica Neue"/>
            </a:endParaRPr>
          </a:p>
          <a:p>
            <a:pPr defTabSz="914400"/>
            <a:r>
              <a:rPr lang="zh-CN" altLang="en-US" sz="2800" dirty="0">
                <a:solidFill>
                  <a:srgbClr val="B8BFC6"/>
                </a:solidFill>
                <a:ea typeface="Helvetica Neue"/>
              </a:rPr>
              <a:t> 左边：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不属于类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的样本占前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近邻样本的比重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EB3932-7A21-42A7-BC00-0F3941D6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6277691"/>
            <a:ext cx="817396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lang="en-US" altLang="zh-CN" sz="2800" dirty="0" err="1">
                <a:solidFill>
                  <a:srgbClr val="B8BFC6"/>
                </a:solidFill>
                <a:ea typeface="Helvetica Neue"/>
              </a:rPr>
              <a:t>Nr</a:t>
            </a:r>
            <a:r>
              <a:rPr lang="en-US" altLang="zh-CN" sz="2800" dirty="0">
                <a:solidFill>
                  <a:srgbClr val="B8BFC6"/>
                </a:solidFill>
                <a:ea typeface="Helvetica Neue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样本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的前 </a:t>
            </a:r>
            <a:r>
              <a:rPr lang="en-US" altLang="zh-CN" sz="2800" dirty="0">
                <a:solidFill>
                  <a:srgbClr val="9CB2E9"/>
                </a:solidFill>
                <a:ea typeface="Helvetica Neue"/>
              </a:rPr>
              <a:t>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近邻样本中属于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 类的样本个数。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3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68386" y="3334161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多元分类</a:t>
            </a:r>
          </a:p>
        </p:txBody>
      </p:sp>
      <p:sp>
        <p:nvSpPr>
          <p:cNvPr id="4" name="矩形 3"/>
          <p:cNvSpPr/>
          <p:nvPr/>
        </p:nvSpPr>
        <p:spPr>
          <a:xfrm>
            <a:off x="10766323" y="10183101"/>
            <a:ext cx="1094330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蔡林航、曹广杰</a:t>
            </a:r>
          </a:p>
        </p:txBody>
      </p:sp>
      <p:sp>
        <p:nvSpPr>
          <p:cNvPr id="8" name="矩形 7"/>
          <p:cNvSpPr/>
          <p:nvPr/>
        </p:nvSpPr>
        <p:spPr>
          <a:xfrm>
            <a:off x="11868386" y="4475106"/>
            <a:ext cx="9572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0"/>
            <a:ext cx="21461506" cy="12060767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293" y="506075"/>
            <a:ext cx="20977413" cy="11085290"/>
          </a:xfrm>
          <a:prstGeom prst="rect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36CC9F7-F778-4AAA-B5AC-C1F62451C383}"/>
              </a:ext>
            </a:extLst>
          </p:cNvPr>
          <p:cNvSpPr txBox="1"/>
          <p:nvPr/>
        </p:nvSpPr>
        <p:spPr>
          <a:xfrm>
            <a:off x="1206414" y="506075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多元分类：尝试的算法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EE621333-C5D0-4C8F-9289-52044274C889}"/>
              </a:ext>
            </a:extLst>
          </p:cNvPr>
          <p:cNvSpPr txBox="1"/>
          <p:nvPr/>
        </p:nvSpPr>
        <p:spPr>
          <a:xfrm>
            <a:off x="1435014" y="2106368"/>
            <a:ext cx="8667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LR+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卡方检验：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1EE4250D-2F87-4D54-AA99-91D71C03B189}"/>
              </a:ext>
            </a:extLst>
          </p:cNvPr>
          <p:cNvSpPr txBox="1"/>
          <p:nvPr/>
        </p:nvSpPr>
        <p:spPr>
          <a:xfrm>
            <a:off x="2085975" y="3546364"/>
            <a:ext cx="845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卡方检验：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473A28A-356E-4179-B58C-7761D35F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373" y="5160104"/>
            <a:ext cx="1167499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假设两个样本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B2E9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相互独立，计算实际值和理论上的预测值直接的偏差大小，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B8BFC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B8BFC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若偏差足够小，则认为原假设是正确；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B8BFC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反之，两个样本之间是相关的。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F85F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654</Words>
  <Application>Microsoft Office PowerPoint</Application>
  <PresentationFormat>Custom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Helvetica Neue</vt:lpstr>
      <vt:lpstr>华文行楷</vt:lpstr>
      <vt:lpstr>微软雅黑</vt:lpstr>
      <vt:lpstr>微软雅黑 Light</vt:lpstr>
      <vt:lpstr>Arial</vt:lpstr>
      <vt:lpstr>Cambria Math</vt:lpstr>
      <vt:lpstr>Helvetica</vt:lpstr>
      <vt:lpstr>Impact</vt:lpstr>
      <vt:lpstr>Monotype Corsiva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蔡先森</dc:creator>
  <cp:lastModifiedBy>Cedar</cp:lastModifiedBy>
  <cp:revision>277</cp:revision>
  <dcterms:created xsi:type="dcterms:W3CDTF">2016-04-01T16:17:03Z</dcterms:created>
  <dcterms:modified xsi:type="dcterms:W3CDTF">2018-01-10T14:57:20Z</dcterms:modified>
</cp:coreProperties>
</file>