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算法分析与设计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4800" smtClean="0"/>
              <a:t>第三章</a:t>
            </a:r>
            <a:endParaRPr lang="zh-CN" altLang="en-US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1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Soj1034 Forest</a:t>
            </a:r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另一种情况则产生于存在环</a:t>
            </a:r>
            <a:endParaRPr lang="en-US" altLang="zh-CN" smtClean="0"/>
          </a:p>
        </p:txBody>
      </p:sp>
      <p:pic>
        <p:nvPicPr>
          <p:cNvPr id="4710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930525"/>
            <a:ext cx="4346972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7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Soj1034 Forest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主过程：</a:t>
            </a:r>
            <a:endParaRPr lang="en-US" altLang="zh-CN" smtClean="0"/>
          </a:p>
        </p:txBody>
      </p:sp>
      <p:pic>
        <p:nvPicPr>
          <p:cNvPr id="4813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44" y="1143001"/>
            <a:ext cx="3193256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4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1219 </a:t>
            </a:r>
            <a:r>
              <a:rPr lang="zh-CN" altLang="en-US" smtClean="0"/>
              <a:t>新红黑树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smtClean="0"/>
              <a:t>题意：</a:t>
            </a:r>
            <a:endParaRPr lang="en-US" altLang="zh-CN" sz="2400" smtClean="0"/>
          </a:p>
          <a:p>
            <a:r>
              <a:rPr lang="zh-CN" altLang="en-US" sz="2400" smtClean="0"/>
              <a:t>一棵树由红枝和黑枝组成的树，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</a:t>
            </a:r>
            <a:r>
              <a:rPr lang="zh-CN" altLang="en-US" sz="2400" smtClean="0"/>
              <a:t>轮流砍树，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只砍红枝，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只砍</a:t>
            </a:r>
            <a:br>
              <a:rPr lang="zh-CN" altLang="en-US" sz="2400" smtClean="0"/>
            </a:br>
            <a:r>
              <a:rPr lang="zh-CN" altLang="en-US" sz="2400" smtClean="0"/>
              <a:t>黑枝</a:t>
            </a:r>
            <a:endParaRPr lang="en-US" altLang="zh-CN" sz="2400" smtClean="0"/>
          </a:p>
          <a:p>
            <a:r>
              <a:rPr lang="zh-CN" altLang="en-US" sz="2400" smtClean="0"/>
              <a:t>砍枝后不与根相连的枝都去掉。每个树枝上有权值，砍掉的枝的权值</a:t>
            </a:r>
            <a:br>
              <a:rPr lang="zh-CN" altLang="en-US" sz="2400" smtClean="0"/>
            </a:br>
            <a:r>
              <a:rPr lang="zh-CN" altLang="en-US" sz="2400" smtClean="0"/>
              <a:t>加到自己的分数上</a:t>
            </a:r>
            <a:endParaRPr lang="en-US" altLang="zh-CN" sz="2400" smtClean="0"/>
          </a:p>
          <a:p>
            <a:r>
              <a:rPr lang="en-US" altLang="zh-CN" sz="2400" smtClean="0"/>
              <a:t>A</a:t>
            </a:r>
            <a:r>
              <a:rPr lang="zh-CN" altLang="en-US" sz="2400" smtClean="0"/>
              <a:t>想使</a:t>
            </a:r>
            <a:r>
              <a:rPr lang="en-US" altLang="zh-CN" sz="2400" smtClean="0"/>
              <a:t>A-­B</a:t>
            </a:r>
            <a:r>
              <a:rPr lang="zh-CN" altLang="en-US" sz="2400" smtClean="0"/>
              <a:t>之差越高越好，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想它越低越好。在最佳策略下</a:t>
            </a:r>
            <a:r>
              <a:rPr lang="en-US" altLang="zh-CN" sz="2400" smtClean="0"/>
              <a:t>A-­B</a:t>
            </a:r>
            <a:r>
              <a:rPr lang="zh-CN" altLang="en-US" sz="2400" smtClean="0"/>
              <a:t>之差</a:t>
            </a:r>
            <a:endParaRPr lang="en-US" altLang="zh-CN" sz="2400" smtClean="0"/>
          </a:p>
          <a:p>
            <a:r>
              <a:rPr lang="zh-CN" altLang="en-US" sz="2400" smtClean="0"/>
              <a:t>限制：</a:t>
            </a:r>
            <a:endParaRPr lang="en-US" altLang="zh-CN" sz="2400" smtClean="0"/>
          </a:p>
          <a:p>
            <a:r>
              <a:rPr lang="zh-CN" altLang="en-US" smtClean="0"/>
              <a:t>树枝数不超过</a:t>
            </a:r>
            <a:r>
              <a:rPr lang="en-US" altLang="zh-CN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5460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1219 </a:t>
            </a:r>
            <a:r>
              <a:rPr lang="zh-CN" altLang="en-US" smtClean="0"/>
              <a:t>新红黑树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smtClean="0"/>
              <a:t>分析：</a:t>
            </a:r>
            <a:endParaRPr lang="en-US" altLang="zh-CN" sz="2400" smtClean="0"/>
          </a:p>
          <a:p>
            <a:r>
              <a:rPr lang="zh-CN" altLang="en-US" smtClean="0"/>
              <a:t>树枝树不超过</a:t>
            </a:r>
            <a:r>
              <a:rPr lang="en-US" altLang="zh-CN" smtClean="0"/>
              <a:t>20</a:t>
            </a:r>
            <a:r>
              <a:rPr lang="zh-CN" altLang="en-US" smtClean="0"/>
              <a:t>，这个条件是个重要的突破口，这意味着我们可以使用</a:t>
            </a:r>
            <a:r>
              <a:rPr lang="en-US" altLang="zh-CN" smtClean="0"/>
              <a:t>O(2^n)</a:t>
            </a:r>
            <a:r>
              <a:rPr lang="zh-CN" altLang="en-US" smtClean="0"/>
              <a:t>级别的的算法</a:t>
            </a:r>
            <a:endParaRPr lang="en-US" altLang="zh-CN" smtClean="0"/>
          </a:p>
          <a:p>
            <a:r>
              <a:rPr lang="zh-CN" altLang="en-US" smtClean="0"/>
              <a:t>那我们不妨考虑使用（</a:t>
            </a:r>
            <a:r>
              <a:rPr lang="en-US" altLang="zh-CN" smtClean="0"/>
              <a:t>mask</a:t>
            </a:r>
            <a:r>
              <a:rPr lang="zh-CN" altLang="en-US" smtClean="0"/>
              <a:t>，</a:t>
            </a:r>
            <a:r>
              <a:rPr lang="en-US" altLang="zh-CN" smtClean="0"/>
              <a:t>round</a:t>
            </a:r>
            <a:r>
              <a:rPr lang="zh-CN" altLang="en-US" smtClean="0"/>
              <a:t>）表示一个博弈状态，表示当前树枝状态为</a:t>
            </a:r>
            <a:r>
              <a:rPr lang="en-US" altLang="zh-CN" smtClean="0"/>
              <a:t>mask</a:t>
            </a:r>
            <a:r>
              <a:rPr lang="zh-CN" altLang="en-US" smtClean="0"/>
              <a:t>，现在轮到</a:t>
            </a:r>
            <a:r>
              <a:rPr lang="en-US" altLang="zh-CN" smtClean="0"/>
              <a:t>round</a:t>
            </a:r>
            <a:r>
              <a:rPr lang="zh-CN" altLang="en-US" smtClean="0"/>
              <a:t>这个人砍树</a:t>
            </a:r>
            <a:endParaRPr lang="en-US" altLang="zh-CN" smtClean="0"/>
          </a:p>
          <a:p>
            <a:r>
              <a:rPr lang="zh-CN" altLang="en-US" smtClean="0"/>
              <a:t>这个基础上，我们就得到了一种记忆化搜索的做法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334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1219 </a:t>
            </a:r>
            <a:r>
              <a:rPr lang="zh-CN" altLang="en-US" smtClean="0"/>
              <a:t>新红黑树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解法：</a:t>
            </a:r>
            <a:endParaRPr lang="en-US" altLang="zh-CN" sz="2400" smtClean="0"/>
          </a:p>
          <a:p>
            <a:r>
              <a:rPr lang="zh-CN" altLang="en-US" smtClean="0"/>
              <a:t>首先我们需要预处理砍掉一个树枝后，跟着消失的树枝有哪些</a:t>
            </a:r>
            <a:endParaRPr lang="en-US" altLang="zh-CN" smtClean="0"/>
          </a:p>
          <a:p>
            <a:r>
              <a:rPr lang="en-US" altLang="zh-CN" smtClean="0"/>
              <a:t>Cut[i]</a:t>
            </a:r>
            <a:r>
              <a:rPr lang="zh-CN" altLang="en-US" smtClean="0"/>
              <a:t>表示砍掉第</a:t>
            </a:r>
            <a:r>
              <a:rPr lang="en-US" altLang="zh-CN" smtClean="0"/>
              <a:t>i</a:t>
            </a:r>
            <a:r>
              <a:rPr lang="zh-CN" altLang="en-US" smtClean="0"/>
              <a:t>个树枝一起消失的树枝集合</a:t>
            </a:r>
            <a:endParaRPr lang="en-US" altLang="zh-CN" smtClean="0"/>
          </a:p>
        </p:txBody>
      </p:sp>
      <p:pic>
        <p:nvPicPr>
          <p:cNvPr id="2048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07" y="3086100"/>
            <a:ext cx="3378994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5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1219 </a:t>
            </a:r>
            <a:r>
              <a:rPr lang="zh-CN" altLang="en-US" smtClean="0"/>
              <a:t>新红黑树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解法：</a:t>
            </a:r>
            <a:endParaRPr lang="en-US" altLang="zh-CN" sz="2400" smtClean="0"/>
          </a:p>
          <a:p>
            <a:r>
              <a:rPr lang="zh-CN" altLang="en-US" sz="2400" smtClean="0"/>
              <a:t>接着就是记忆化搜索的主过程</a:t>
            </a:r>
            <a:endParaRPr lang="en-US" altLang="zh-CN" sz="2400" smtClean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533650"/>
            <a:ext cx="47720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1219 </a:t>
            </a:r>
            <a:r>
              <a:rPr lang="zh-CN" altLang="en-US" smtClean="0"/>
              <a:t>新红黑树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完整解法：</a:t>
            </a:r>
            <a:endParaRPr lang="en-US" altLang="zh-CN" sz="2400" smtClean="0"/>
          </a:p>
          <a:p>
            <a:r>
              <a:rPr lang="en-US" altLang="zh-CN" sz="2400" smtClean="0"/>
              <a:t>http://soj.sysu.edu.cn/viewsource.php?sid=4389911</a:t>
            </a:r>
          </a:p>
        </p:txBody>
      </p:sp>
    </p:spTree>
    <p:extLst>
      <p:ext uri="{BB962C8B-B14F-4D97-AF65-F5344CB8AC3E}">
        <p14:creationId xmlns:p14="http://schemas.microsoft.com/office/powerpoint/2010/main" val="221832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1310 Right-Heavy </a:t>
            </a:r>
            <a:r>
              <a:rPr lang="en-US" altLang="zh-CN" dirty="0" smtClean="0"/>
              <a:t>Tree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</a:t>
            </a:r>
            <a:endParaRPr lang="en-US" altLang="zh-CN" dirty="0" smtClean="0"/>
          </a:p>
          <a:p>
            <a:r>
              <a:rPr lang="zh-CN" altLang="en-US" dirty="0" smtClean="0"/>
              <a:t>给你一个输入序列，依次插入一个二叉搜索树中（初始为空树）</a:t>
            </a:r>
            <a:endParaRPr lang="en-US" altLang="zh-CN" dirty="0" smtClean="0"/>
          </a:p>
          <a:p>
            <a:r>
              <a:rPr lang="zh-CN" altLang="en-US" dirty="0" smtClean="0"/>
              <a:t>要输出它的前序遍历、中序遍历和后序遍历</a:t>
            </a:r>
            <a:endParaRPr lang="en-US" altLang="zh-CN" dirty="0" smtClean="0"/>
          </a:p>
          <a:p>
            <a:r>
              <a:rPr lang="zh-CN" altLang="en-US" dirty="0" smtClean="0"/>
              <a:t>限制：</a:t>
            </a:r>
            <a:endParaRPr lang="en-US" altLang="zh-CN" dirty="0" smtClean="0"/>
          </a:p>
          <a:p>
            <a:r>
              <a:rPr lang="zh-CN" altLang="en-US" dirty="0" smtClean="0"/>
              <a:t>节点的数目不超过</a:t>
            </a:r>
            <a:r>
              <a:rPr lang="en-US" altLang="zh-CN" dirty="0"/>
              <a:t>200000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242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1310 Right-Heavy </a:t>
            </a:r>
            <a:r>
              <a:rPr lang="en-US" altLang="zh-CN" dirty="0" smtClean="0"/>
              <a:t>Tree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</a:t>
            </a:r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 smtClean="0"/>
              <a:t>直接实现二叉搜索树的插入操作以及树的遍历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由于数据比较水，实现比较好可以水过这道题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613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</a:t>
            </a:r>
            <a:endParaRPr lang="en-US" altLang="zh-CN" dirty="0" smtClean="0"/>
          </a:p>
          <a:p>
            <a:r>
              <a:rPr lang="zh-CN" altLang="en-US" dirty="0" smtClean="0"/>
              <a:t>给你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个电话号码，问你是否存在一个电话号码是另一个电话号码的前缀</a:t>
            </a:r>
            <a:endParaRPr lang="en-US" altLang="zh-CN" dirty="0" smtClean="0"/>
          </a:p>
          <a:p>
            <a:r>
              <a:rPr lang="zh-CN" altLang="en-US" dirty="0" smtClean="0"/>
              <a:t>限制：</a:t>
            </a:r>
            <a:endParaRPr lang="en-US" altLang="zh-CN" dirty="0" smtClean="0"/>
          </a:p>
          <a:p>
            <a:r>
              <a:rPr lang="en-US" altLang="zh-CN" dirty="0" smtClean="0"/>
              <a:t>1&lt;=n&lt;=10000</a:t>
            </a:r>
          </a:p>
          <a:p>
            <a:r>
              <a:rPr lang="zh-CN" altLang="en-US" dirty="0" smtClean="0"/>
              <a:t>电话号码长度不超过</a:t>
            </a:r>
            <a:r>
              <a:rPr lang="en-US" altLang="zh-CN" dirty="0" smtClean="0"/>
              <a:t>10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72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1140 </a:t>
            </a:r>
            <a:r>
              <a:rPr lang="zh-CN" altLang="en-US" smtClean="0"/>
              <a:t>国王的遗产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题意：</a:t>
            </a:r>
            <a:endParaRPr lang="en-US" altLang="zh-CN" smtClean="0"/>
          </a:p>
          <a:p>
            <a:r>
              <a:rPr lang="zh-CN" altLang="en-US" smtClean="0"/>
              <a:t>有一个国王拥有一个</a:t>
            </a:r>
            <a:r>
              <a:rPr lang="en-US" altLang="zh-CN" smtClean="0"/>
              <a:t>n</a:t>
            </a:r>
            <a:r>
              <a:rPr lang="zh-CN" altLang="en-US" smtClean="0"/>
              <a:t>个金块组成的树，在他死后由他的</a:t>
            </a:r>
            <a:r>
              <a:rPr lang="en-US" altLang="zh-CN" smtClean="0"/>
              <a:t>k</a:t>
            </a:r>
            <a:r>
              <a:rPr lang="zh-CN" altLang="en-US" smtClean="0"/>
              <a:t>个儿子轮流分金块。</a:t>
            </a:r>
            <a:endParaRPr lang="en-US" altLang="zh-CN" smtClean="0"/>
          </a:p>
          <a:p>
            <a:r>
              <a:rPr lang="zh-CN" altLang="en-US" smtClean="0"/>
              <a:t>每个人可以选择一条边将它断开，然后选择金块数量少的那一块，如果金块数量相同，则选择剩余编号小的金块所在的那一块。</a:t>
            </a:r>
            <a:endParaRPr lang="en-US" altLang="zh-CN" smtClean="0"/>
          </a:p>
          <a:p>
            <a:r>
              <a:rPr lang="zh-CN" altLang="en-US" smtClean="0"/>
              <a:t>约束：</a:t>
            </a:r>
            <a:r>
              <a:rPr lang="en-US" altLang="zh-CN" smtClean="0"/>
              <a:t>n&lt;=3*10^4,k&lt;=10^2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30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其实是一个简单的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（字典树）的应用</a:t>
            </a:r>
          </a:p>
        </p:txBody>
      </p:sp>
    </p:spTree>
    <p:extLst>
      <p:ext uri="{BB962C8B-B14F-4D97-AF65-F5344CB8AC3E}">
        <p14:creationId xmlns:p14="http://schemas.microsoft.com/office/powerpoint/2010/main" val="223714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字典树：</a:t>
            </a:r>
            <a:endParaRPr lang="en-US" altLang="zh-CN" dirty="0" smtClean="0"/>
          </a:p>
          <a:p>
            <a:r>
              <a:rPr lang="zh-CN" altLang="en-US" dirty="0" smtClean="0"/>
              <a:t>这是一个数组版本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字典</a:t>
            </a:r>
            <a:r>
              <a:rPr lang="zh-CN" altLang="en-US" dirty="0" smtClean="0"/>
              <a:t>树的每个节点都有一个编号</a:t>
            </a:r>
            <a:endParaRPr lang="en-US" altLang="zh-CN" dirty="0" smtClean="0"/>
          </a:p>
          <a:p>
            <a:r>
              <a:rPr lang="zh-CN" altLang="en-US" dirty="0" smtClean="0"/>
              <a:t>对于节点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可以保存其相关信息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err="1" smtClean="0"/>
              <a:t>isEnd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标记这个节点是不是一个单词的结尾</a:t>
            </a:r>
            <a:endParaRPr lang="en-US" altLang="zh-CN" dirty="0" smtClean="0"/>
          </a:p>
          <a:p>
            <a:r>
              <a:rPr lang="en-US" altLang="zh-CN" dirty="0" err="1" smtClean="0"/>
              <a:t>nxt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][]</a:t>
            </a:r>
            <a:r>
              <a:rPr lang="zh-CN" altLang="en-US" dirty="0" smtClean="0"/>
              <a:t>是必须的保存的是这个节点的后继</a:t>
            </a:r>
            <a:r>
              <a:rPr lang="en-US" altLang="zh-CN" dirty="0" err="1" smtClean="0"/>
              <a:t>nxt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个后继，注意的是这里的后继可以不存在，</a:t>
            </a:r>
            <a:r>
              <a:rPr lang="en-US" altLang="zh-CN" dirty="0" err="1" smtClean="0"/>
              <a:t>nxt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][]</a:t>
            </a:r>
            <a:r>
              <a:rPr lang="zh-CN" altLang="en-US" dirty="0" smtClean="0"/>
              <a:t>数组的大小取决于字符集的大小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507" y="2215380"/>
            <a:ext cx="3149317" cy="14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4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r>
              <a:rPr lang="zh-CN" altLang="en-US" dirty="0" smtClean="0"/>
              <a:t>树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以字符集大小为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/>
              <a:t>第一</a:t>
            </a:r>
            <a:r>
              <a:rPr lang="zh-CN" altLang="en-US" dirty="0" smtClean="0"/>
              <a:t>个后继存在</a:t>
            </a:r>
            <a:endParaRPr lang="en-US" altLang="zh-CN" dirty="0" smtClean="0"/>
          </a:p>
          <a:p>
            <a:r>
              <a:rPr lang="zh-CN" altLang="en-US" dirty="0" smtClean="0"/>
              <a:t>而第二个后继存在</a:t>
            </a:r>
            <a:endParaRPr lang="en-US" altLang="zh-CN" dirty="0" smtClean="0"/>
          </a:p>
          <a:p>
            <a:r>
              <a:rPr lang="zh-CN" altLang="en-US" dirty="0" smtClean="0"/>
              <a:t>我们用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标记这个节点</a:t>
            </a:r>
            <a:endParaRPr lang="en-US" altLang="zh-CN" dirty="0" smtClean="0"/>
          </a:p>
          <a:p>
            <a:r>
              <a:rPr lang="zh-CN" altLang="en-US" dirty="0" smtClean="0"/>
              <a:t>的某一个后继不存在</a:t>
            </a:r>
          </a:p>
        </p:txBody>
      </p:sp>
      <p:sp>
        <p:nvSpPr>
          <p:cNvPr id="3" name="椭圆 2"/>
          <p:cNvSpPr/>
          <p:nvPr/>
        </p:nvSpPr>
        <p:spPr>
          <a:xfrm>
            <a:off x="5140234" y="1968138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195751" y="3448593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38006" y="3422469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753497" y="3448593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H="1">
            <a:off x="4003766" y="2622262"/>
            <a:ext cx="1243597" cy="80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  <a:endCxn id="6" idx="0"/>
          </p:cNvCxnSpPr>
          <p:nvPr/>
        </p:nvCxnSpPr>
        <p:spPr>
          <a:xfrm>
            <a:off x="5505994" y="2734493"/>
            <a:ext cx="55517" cy="7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5"/>
            <a:endCxn id="8" idx="1"/>
          </p:cNvCxnSpPr>
          <p:nvPr/>
        </p:nvCxnSpPr>
        <p:spPr>
          <a:xfrm>
            <a:off x="5764626" y="2622262"/>
            <a:ext cx="1096000" cy="93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638006" y="5116287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4"/>
            <a:endCxn id="15" idx="0"/>
          </p:cNvCxnSpPr>
          <p:nvPr/>
        </p:nvCxnSpPr>
        <p:spPr>
          <a:xfrm>
            <a:off x="4003766" y="4188824"/>
            <a:ext cx="0" cy="92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306911" y="5071561"/>
            <a:ext cx="731520" cy="766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6" idx="4"/>
            <a:endCxn id="20" idx="1"/>
          </p:cNvCxnSpPr>
          <p:nvPr/>
        </p:nvCxnSpPr>
        <p:spPr>
          <a:xfrm>
            <a:off x="5561511" y="4214948"/>
            <a:ext cx="852528" cy="96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8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r>
              <a:rPr lang="zh-CN" altLang="en-US" dirty="0" smtClean="0"/>
              <a:t>树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插入操作</a:t>
            </a:r>
            <a:endParaRPr lang="en-US" altLang="zh-CN" dirty="0" smtClean="0"/>
          </a:p>
          <a:p>
            <a:r>
              <a:rPr lang="zh-CN" altLang="en-US" dirty="0" smtClean="0"/>
              <a:t>注释掉的为题目相关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60" y="2048964"/>
            <a:ext cx="3336131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1426 Phone List</a:t>
            </a:r>
            <a:endParaRPr lang="zh-CN" altLang="en-US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道题要判断是否存在一个字符串是另一个字符串的前缀</a:t>
            </a:r>
            <a:endParaRPr lang="en-US" altLang="zh-CN" dirty="0" smtClean="0"/>
          </a:p>
          <a:p>
            <a:r>
              <a:rPr lang="zh-CN" altLang="en-US" dirty="0" smtClean="0"/>
              <a:t>当我们依次插入这些字符串时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种是在之前已经插入了现在插入的字符串的前缀，这种情况在我们顺着字典树插入的时候，必然会碰到某个单词的结尾；</a:t>
            </a:r>
            <a:endParaRPr lang="en-US" altLang="zh-CN" dirty="0" smtClean="0"/>
          </a:p>
          <a:p>
            <a:r>
              <a:rPr lang="zh-CN" altLang="en-US" dirty="0"/>
              <a:t>第二种</a:t>
            </a:r>
            <a:r>
              <a:rPr lang="zh-CN" altLang="en-US" dirty="0" smtClean="0"/>
              <a:t>情况是这个字符串是之前插入的字符串的前缀，这种情况则会发现把当前字符串插入完成之后，最后的节点仍然存在后继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204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7766 Dark roads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/>
              <a:t>条</a:t>
            </a:r>
            <a:r>
              <a:rPr lang="zh-CN" altLang="en-US" dirty="0" smtClean="0"/>
              <a:t>边，给出每个边的权值，起点和终点，求出其最小生成树后，所删除的边的权值。</a:t>
            </a:r>
            <a:endParaRPr lang="en-US" altLang="zh-CN" dirty="0" smtClean="0"/>
          </a:p>
          <a:p>
            <a:r>
              <a:rPr lang="zh-CN" altLang="en-US" dirty="0" smtClean="0"/>
              <a:t>题解：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算法求出最小生成树权值，并将总的权值减去该权值即可。</a:t>
            </a:r>
            <a:r>
              <a:rPr lang="en-US" altLang="zh-CN" dirty="0" smtClean="0"/>
              <a:t>(by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40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2002 Feeding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题意：在</a:t>
            </a:r>
            <a:r>
              <a:rPr lang="en-US" altLang="zh-CN" dirty="0" smtClean="0"/>
              <a:t>w*h</a:t>
            </a:r>
            <a:r>
              <a:rPr lang="zh-CN" altLang="en-US" dirty="0" smtClean="0"/>
              <a:t>的矩阵中，求出最大的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连通块的大小，其中</a:t>
            </a:r>
            <a:r>
              <a:rPr lang="en-US" altLang="zh-CN" dirty="0" smtClean="0"/>
              <a:t>’.’</a:t>
            </a:r>
            <a:r>
              <a:rPr lang="zh-CN" altLang="en-US" dirty="0" smtClean="0"/>
              <a:t>是块，</a:t>
            </a:r>
            <a:r>
              <a:rPr lang="en-US" altLang="zh-CN" dirty="0" smtClean="0"/>
              <a:t>’*’</a:t>
            </a:r>
            <a:r>
              <a:rPr lang="zh-CN" altLang="en-US" dirty="0" smtClean="0"/>
              <a:t>是障碍。</a:t>
            </a:r>
            <a:endParaRPr lang="en-US" altLang="zh-CN" dirty="0" smtClean="0"/>
          </a:p>
          <a:p>
            <a:r>
              <a:rPr lang="zh-CN" altLang="en-US" dirty="0" smtClean="0"/>
              <a:t>题解：运用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，将每个</a:t>
            </a:r>
            <a:r>
              <a:rPr lang="en-US" altLang="zh-CN" dirty="0" smtClean="0"/>
              <a:t>’.’</a:t>
            </a:r>
            <a:r>
              <a:rPr lang="zh-CN" altLang="en-US" dirty="0" smtClean="0"/>
              <a:t>点所有相邻的没有标记的</a:t>
            </a:r>
            <a:r>
              <a:rPr lang="en-US" altLang="zh-CN" dirty="0" smtClean="0"/>
              <a:t>’.’</a:t>
            </a:r>
            <a:r>
              <a:rPr lang="zh-CN" altLang="en-US" dirty="0" smtClean="0"/>
              <a:t>点标记，并加入到队列里，之后再将该点弹出。如果开始搜索时队列为空，则停止搜索，并返回该连通块的大小。将所有这样的连通块取个最大值即可。</a:t>
            </a:r>
            <a:r>
              <a:rPr lang="en-US" altLang="zh-CN" dirty="0" smtClean="0"/>
              <a:t>(by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6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1170 Countdown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题意，给出一个家族谱，然后求出前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个拥有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层儿子最多的人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d=1</a:t>
            </a:r>
            <a:r>
              <a:rPr lang="zh-CN" altLang="en-US" dirty="0" smtClean="0"/>
              <a:t>为儿女辈，</a:t>
            </a:r>
            <a:r>
              <a:rPr lang="en-US" altLang="zh-CN" dirty="0" smtClean="0"/>
              <a:t>d=2</a:t>
            </a:r>
            <a:r>
              <a:rPr lang="zh-CN" altLang="en-US" dirty="0" smtClean="0"/>
              <a:t>为孙子辈之类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，然后如果拥有儿子个数为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的则不考虑，也不会出现在结果里。如果在第三个数量上拥有并列者，则将所有的并列者输出。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1170 Countdown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题解：首先名字的话，可以用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为每个名字分配一个编号，方便数组的访问。</a:t>
            </a:r>
            <a:endParaRPr lang="en-US" altLang="zh-CN" dirty="0" smtClean="0"/>
          </a:p>
          <a:p>
            <a:r>
              <a:rPr lang="zh-CN" altLang="en-US" dirty="0" smtClean="0"/>
              <a:t>遍历每个点，如果用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n,d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层孩子数，那么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n,d</a:t>
            </a:r>
            <a:r>
              <a:rPr lang="en-US" altLang="zh-CN" dirty="0" smtClean="0"/>
              <a:t>) = sum(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(s,d-1) ),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的直接儿子。</a:t>
            </a:r>
            <a:endParaRPr lang="en-US" altLang="zh-CN" dirty="0" smtClean="0"/>
          </a:p>
          <a:p>
            <a:r>
              <a:rPr lang="zh-CN" altLang="en-US" dirty="0" smtClean="0"/>
              <a:t>最后将所有的结果整理，输出答案即可 </a:t>
            </a:r>
            <a:r>
              <a:rPr lang="en-US" altLang="zh-CN" dirty="0" smtClean="0"/>
              <a:t>(by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9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1490 Tree Grafting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题意：给出一个字符串，根据这个字符串建树的过程如下：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u:</a:t>
            </a:r>
            <a:r>
              <a:rPr lang="zh-CN" altLang="en-US" dirty="0" smtClean="0"/>
              <a:t>回到当前节点的父亲节点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d:</a:t>
            </a:r>
            <a:r>
              <a:rPr lang="zh-CN" altLang="en-US" dirty="0" smtClean="0"/>
              <a:t>新开一个节点，作为当前节点的儿子，并到那个新的节点上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现在需要求当前树的高度，以及将其变成二叉树之后，二叉树的高度。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842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1140 </a:t>
            </a:r>
            <a:r>
              <a:rPr lang="zh-CN" altLang="en-US" smtClean="0"/>
              <a:t>国王的遗产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题目已经说了每个王子的选择都是贪心的，那么我们只需要模拟这个过程就可以了。</a:t>
            </a:r>
            <a:endParaRPr lang="en-US" altLang="zh-CN" smtClean="0"/>
          </a:p>
          <a:p>
            <a:r>
              <a:rPr lang="zh-CN" altLang="en-US" smtClean="0"/>
              <a:t>如右图所示，现在可以断开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</a:p>
          <a:p>
            <a:r>
              <a:rPr lang="zh-CN" altLang="en-US" smtClean="0"/>
              <a:t>之间的边，然后取得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三个金块</a:t>
            </a:r>
          </a:p>
        </p:txBody>
      </p:sp>
      <p:grpSp>
        <p:nvGrpSpPr>
          <p:cNvPr id="9220" name="组合 17"/>
          <p:cNvGrpSpPr>
            <a:grpSpLocks/>
          </p:cNvGrpSpPr>
          <p:nvPr/>
        </p:nvGrpSpPr>
        <p:grpSpPr bwMode="auto">
          <a:xfrm>
            <a:off x="5357812" y="3208339"/>
            <a:ext cx="3473054" cy="3316287"/>
            <a:chOff x="5270863" y="2616925"/>
            <a:chExt cx="4630783" cy="3315902"/>
          </a:xfrm>
        </p:grpSpPr>
        <p:sp>
          <p:nvSpPr>
            <p:cNvPr id="2" name="椭圆 1"/>
            <p:cNvSpPr/>
            <p:nvPr/>
          </p:nvSpPr>
          <p:spPr>
            <a:xfrm>
              <a:off x="6218610" y="3704236"/>
              <a:ext cx="712794" cy="7063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270863" y="5143932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118866" y="3813761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723440" y="5228059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187264" y="5147106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080631" y="2616925"/>
              <a:ext cx="712795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9" idx="3"/>
              <a:endCxn id="2" idx="7"/>
            </p:cNvCxnSpPr>
            <p:nvPr/>
          </p:nvCxnSpPr>
          <p:spPr>
            <a:xfrm flipH="1">
              <a:off x="6828216" y="3218517"/>
              <a:ext cx="357190" cy="588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6" idx="1"/>
            </p:cNvCxnSpPr>
            <p:nvPr/>
          </p:nvCxnSpPr>
          <p:spPr>
            <a:xfrm>
              <a:off x="7690237" y="3218517"/>
              <a:ext cx="533405" cy="69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3"/>
              <a:endCxn id="5" idx="7"/>
            </p:cNvCxnSpPr>
            <p:nvPr/>
          </p:nvCxnSpPr>
          <p:spPr>
            <a:xfrm flipH="1">
              <a:off x="5880469" y="4307416"/>
              <a:ext cx="441329" cy="94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5"/>
              <a:endCxn id="7" idx="0"/>
            </p:cNvCxnSpPr>
            <p:nvPr/>
          </p:nvCxnSpPr>
          <p:spPr>
            <a:xfrm>
              <a:off x="6828216" y="4307416"/>
              <a:ext cx="252414" cy="92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8" idx="1"/>
            </p:cNvCxnSpPr>
            <p:nvPr/>
          </p:nvCxnSpPr>
          <p:spPr>
            <a:xfrm>
              <a:off x="8728472" y="4416941"/>
              <a:ext cx="563568" cy="83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8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1490 Tree Grafting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变二叉树的方法如下：</a:t>
            </a:r>
            <a:endParaRPr lang="en-US" altLang="zh-CN" dirty="0" smtClean="0"/>
          </a:p>
          <a:p>
            <a:r>
              <a:rPr lang="zh-CN" altLang="en-US" dirty="0" smtClean="0"/>
              <a:t>对每个节点，将其第一个儿子做为其左儿子，将其下一个兄弟作为右儿子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93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1490 Tree Grafting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题解：可以直接根据题目中的条件，建立一颗树，然后按照规则再将其转化为一颗二叉树，分别统计两者的高度即可。</a:t>
            </a:r>
            <a:endParaRPr lang="en-US" altLang="zh-CN" dirty="0" smtClean="0"/>
          </a:p>
          <a:p>
            <a:r>
              <a:rPr lang="zh-CN" altLang="en-US" dirty="0" smtClean="0"/>
              <a:t>思考：有没有不建树，直接做的方法？</a:t>
            </a:r>
            <a:r>
              <a:rPr lang="en-US" altLang="zh-CN" dirty="0" smtClean="0"/>
              <a:t>(by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64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14181 Flying Safely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题意：给出一个连通的图，问遍历所有的点最少需要经过多少边（一条边可以多次经过，而在答案中只算一次）</a:t>
            </a:r>
            <a:endParaRPr lang="en-US" altLang="zh-CN" dirty="0" smtClean="0"/>
          </a:p>
          <a:p>
            <a:r>
              <a:rPr lang="zh-CN" altLang="en-US" dirty="0" smtClean="0"/>
              <a:t>题解：由于保证是连通的，所以答案是点数减一。</a:t>
            </a:r>
            <a:r>
              <a:rPr lang="en-US" altLang="zh-CN" dirty="0" smtClean="0"/>
              <a:t>(</a:t>
            </a:r>
            <a:r>
              <a:rPr lang="en-US" altLang="zh-CN" smtClean="0"/>
              <a:t>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168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1504 Slim Span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题意：一个无向图，求出生成树后需满足，该生成树中最大与最小边的差值最小。</a:t>
            </a:r>
            <a:endParaRPr lang="en-US" altLang="zh-CN" dirty="0" smtClean="0"/>
          </a:p>
          <a:p>
            <a:r>
              <a:rPr lang="zh-CN" altLang="en-US" dirty="0" smtClean="0"/>
              <a:t>题解：将边按照权值从小到大排序，然后枚举从哪个位置开始将前面的边删除，剩下的边用来尝试构建最小生成树，如果成功则更新答案。</a:t>
            </a:r>
            <a:r>
              <a:rPr lang="en-US" altLang="zh-CN" dirty="0" smtClean="0"/>
              <a:t>(by poetry)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5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1140 </a:t>
            </a:r>
            <a:r>
              <a:rPr lang="zh-CN" altLang="en-US" smtClean="0"/>
              <a:t>国王的遗产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另</a:t>
            </a:r>
            <a:r>
              <a:rPr lang="en-US" altLang="zh-CN" smtClean="0"/>
              <a:t>sum[u]</a:t>
            </a:r>
            <a:r>
              <a:rPr lang="zh-CN" altLang="en-US" smtClean="0"/>
              <a:t>，表示以当前最小标号的金块作为根时，以</a:t>
            </a:r>
            <a:r>
              <a:rPr lang="en-US" altLang="zh-CN" smtClean="0"/>
              <a:t>u</a:t>
            </a:r>
            <a:r>
              <a:rPr lang="zh-CN" altLang="en-US" smtClean="0"/>
              <a:t>为根的子树的大小</a:t>
            </a:r>
            <a:endParaRPr lang="en-US" altLang="zh-CN" smtClean="0"/>
          </a:p>
          <a:p>
            <a:r>
              <a:rPr lang="zh-CN" altLang="en-US" smtClean="0"/>
              <a:t>那么考虑割掉一条边（</a:t>
            </a:r>
            <a:r>
              <a:rPr lang="en-US" altLang="zh-CN" smtClean="0"/>
              <a:t>u</a:t>
            </a:r>
            <a:r>
              <a:rPr lang="zh-CN" altLang="en-US" smtClean="0"/>
              <a:t>，</a:t>
            </a:r>
            <a:r>
              <a:rPr lang="en-US" altLang="zh-CN" smtClean="0"/>
              <a:t>v</a:t>
            </a:r>
            <a:r>
              <a:rPr lang="zh-CN" altLang="en-US" smtClean="0"/>
              <a:t>），那么会分为</a:t>
            </a:r>
            <a:r>
              <a:rPr lang="en-US" altLang="zh-CN" smtClean="0"/>
              <a:t>sum[v]</a:t>
            </a:r>
            <a:r>
              <a:rPr lang="zh-CN" altLang="en-US" smtClean="0"/>
              <a:t>，与</a:t>
            </a:r>
            <a:r>
              <a:rPr lang="en-US" altLang="zh-CN" smtClean="0"/>
              <a:t>n-sum[v]</a:t>
            </a:r>
            <a:r>
              <a:rPr lang="zh-CN" altLang="en-US" smtClean="0"/>
              <a:t>两部分（</a:t>
            </a:r>
            <a:r>
              <a:rPr lang="en-US" altLang="zh-CN" smtClean="0"/>
              <a:t>n</a:t>
            </a:r>
            <a:r>
              <a:rPr lang="zh-CN" altLang="en-US" smtClean="0"/>
              <a:t>为剩下的总金块数）。</a:t>
            </a:r>
            <a:endParaRPr lang="en-US" altLang="zh-CN" smtClean="0"/>
          </a:p>
          <a:p>
            <a:r>
              <a:rPr lang="zh-CN" altLang="en-US" smtClean="0"/>
              <a:t>显然此时会取得</a:t>
            </a:r>
            <a:r>
              <a:rPr lang="en-US" altLang="zh-CN" smtClean="0"/>
              <a:t>min</a:t>
            </a:r>
            <a:r>
              <a:rPr lang="zh-CN" altLang="en-US" smtClean="0"/>
              <a:t>（</a:t>
            </a:r>
            <a:r>
              <a:rPr lang="en-US" altLang="zh-CN" smtClean="0"/>
              <a:t>sum[v]</a:t>
            </a:r>
            <a:r>
              <a:rPr lang="zh-CN" altLang="en-US" smtClean="0"/>
              <a:t>，</a:t>
            </a:r>
            <a:r>
              <a:rPr lang="en-US" altLang="zh-CN" smtClean="0"/>
              <a:t>n-sum[v]</a:t>
            </a:r>
            <a:r>
              <a:rPr lang="zh-CN" altLang="en-US" smtClean="0"/>
              <a:t>）金块</a:t>
            </a:r>
            <a:endParaRPr lang="en-US" altLang="zh-CN" smtClean="0"/>
          </a:p>
          <a:p>
            <a:r>
              <a:rPr lang="zh-CN" altLang="en-US" smtClean="0"/>
              <a:t>所有我们只需要枚举断掉一条边的情况。</a:t>
            </a:r>
            <a:endParaRPr lang="en-US" altLang="zh-CN" smtClean="0"/>
          </a:p>
          <a:p>
            <a:r>
              <a:rPr lang="zh-CN" altLang="en-US" smtClean="0"/>
              <a:t>然后选择其中能够获得最多金块的割法就</a:t>
            </a:r>
            <a:r>
              <a:rPr lang="en-US" altLang="zh-CN" smtClean="0"/>
              <a:t>ok</a:t>
            </a:r>
            <a:endParaRPr lang="zh-CN" altLang="en-US" smtClean="0"/>
          </a:p>
        </p:txBody>
      </p:sp>
      <p:grpSp>
        <p:nvGrpSpPr>
          <p:cNvPr id="10244" name="组合 17"/>
          <p:cNvGrpSpPr>
            <a:grpSpLocks/>
          </p:cNvGrpSpPr>
          <p:nvPr/>
        </p:nvGrpSpPr>
        <p:grpSpPr bwMode="auto">
          <a:xfrm>
            <a:off x="5357812" y="3208339"/>
            <a:ext cx="3473054" cy="3316287"/>
            <a:chOff x="5270863" y="2616925"/>
            <a:chExt cx="4630783" cy="3315902"/>
          </a:xfrm>
        </p:grpSpPr>
        <p:sp>
          <p:nvSpPr>
            <p:cNvPr id="2" name="椭圆 1"/>
            <p:cNvSpPr/>
            <p:nvPr/>
          </p:nvSpPr>
          <p:spPr>
            <a:xfrm>
              <a:off x="6218610" y="3704236"/>
              <a:ext cx="712794" cy="7063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270863" y="5143932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118866" y="3813761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723440" y="5228059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187264" y="5147106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080631" y="2616925"/>
              <a:ext cx="712795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9" idx="3"/>
              <a:endCxn id="2" idx="7"/>
            </p:cNvCxnSpPr>
            <p:nvPr/>
          </p:nvCxnSpPr>
          <p:spPr>
            <a:xfrm flipH="1">
              <a:off x="6828216" y="3218517"/>
              <a:ext cx="357190" cy="588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6" idx="1"/>
            </p:cNvCxnSpPr>
            <p:nvPr/>
          </p:nvCxnSpPr>
          <p:spPr>
            <a:xfrm>
              <a:off x="7690237" y="3218517"/>
              <a:ext cx="533405" cy="69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3"/>
              <a:endCxn id="5" idx="7"/>
            </p:cNvCxnSpPr>
            <p:nvPr/>
          </p:nvCxnSpPr>
          <p:spPr>
            <a:xfrm flipH="1">
              <a:off x="5880469" y="4307416"/>
              <a:ext cx="441329" cy="94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5"/>
              <a:endCxn id="7" idx="0"/>
            </p:cNvCxnSpPr>
            <p:nvPr/>
          </p:nvCxnSpPr>
          <p:spPr>
            <a:xfrm>
              <a:off x="6828216" y="4307416"/>
              <a:ext cx="252414" cy="92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8" idx="1"/>
            </p:cNvCxnSpPr>
            <p:nvPr/>
          </p:nvCxnSpPr>
          <p:spPr>
            <a:xfrm>
              <a:off x="8728472" y="4416941"/>
              <a:ext cx="563568" cy="83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5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1140 </a:t>
            </a:r>
            <a:r>
              <a:rPr lang="zh-CN" altLang="en-US" smtClean="0"/>
              <a:t>国王的遗产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剩下一个问题就是计算</a:t>
            </a:r>
            <a:r>
              <a:rPr lang="en-US" altLang="zh-CN" smtClean="0"/>
              <a:t>sum[u]</a:t>
            </a:r>
            <a:r>
              <a:rPr lang="zh-CN" altLang="en-US" smtClean="0"/>
              <a:t>，这个只需要在树上做统计就可以了</a:t>
            </a:r>
          </a:p>
        </p:txBody>
      </p:sp>
      <p:grpSp>
        <p:nvGrpSpPr>
          <p:cNvPr id="11268" name="组合 17"/>
          <p:cNvGrpSpPr>
            <a:grpSpLocks/>
          </p:cNvGrpSpPr>
          <p:nvPr/>
        </p:nvGrpSpPr>
        <p:grpSpPr bwMode="auto">
          <a:xfrm>
            <a:off x="5357812" y="3208339"/>
            <a:ext cx="3473054" cy="3316287"/>
            <a:chOff x="5270863" y="2616925"/>
            <a:chExt cx="4630783" cy="3315902"/>
          </a:xfrm>
        </p:grpSpPr>
        <p:sp>
          <p:nvSpPr>
            <p:cNvPr id="2" name="椭圆 1"/>
            <p:cNvSpPr/>
            <p:nvPr/>
          </p:nvSpPr>
          <p:spPr>
            <a:xfrm>
              <a:off x="6218610" y="3704236"/>
              <a:ext cx="712794" cy="7063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270863" y="5143932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118866" y="3813761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723440" y="5228059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187264" y="5147106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080631" y="2616925"/>
              <a:ext cx="712795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9" idx="3"/>
              <a:endCxn id="2" idx="7"/>
            </p:cNvCxnSpPr>
            <p:nvPr/>
          </p:nvCxnSpPr>
          <p:spPr>
            <a:xfrm flipH="1">
              <a:off x="6828216" y="3218517"/>
              <a:ext cx="357190" cy="588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6" idx="1"/>
            </p:cNvCxnSpPr>
            <p:nvPr/>
          </p:nvCxnSpPr>
          <p:spPr>
            <a:xfrm>
              <a:off x="7690237" y="3218517"/>
              <a:ext cx="533405" cy="69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3"/>
              <a:endCxn id="5" idx="7"/>
            </p:cNvCxnSpPr>
            <p:nvPr/>
          </p:nvCxnSpPr>
          <p:spPr>
            <a:xfrm flipH="1">
              <a:off x="5880469" y="4307416"/>
              <a:ext cx="441329" cy="94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5"/>
              <a:endCxn id="7" idx="0"/>
            </p:cNvCxnSpPr>
            <p:nvPr/>
          </p:nvCxnSpPr>
          <p:spPr>
            <a:xfrm>
              <a:off x="6828216" y="4307416"/>
              <a:ext cx="252414" cy="92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8" idx="1"/>
            </p:cNvCxnSpPr>
            <p:nvPr/>
          </p:nvCxnSpPr>
          <p:spPr>
            <a:xfrm>
              <a:off x="8728472" y="4416941"/>
              <a:ext cx="563568" cy="83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41" y="3205164"/>
            <a:ext cx="2764631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1140 </a:t>
            </a:r>
            <a:r>
              <a:rPr lang="zh-CN" altLang="en-US" smtClean="0"/>
              <a:t>国王的遗产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这道题其实是树的分治的一个基础（树的边分治）</a:t>
            </a:r>
          </a:p>
        </p:txBody>
      </p:sp>
      <p:grpSp>
        <p:nvGrpSpPr>
          <p:cNvPr id="12292" name="组合 17"/>
          <p:cNvGrpSpPr>
            <a:grpSpLocks/>
          </p:cNvGrpSpPr>
          <p:nvPr/>
        </p:nvGrpSpPr>
        <p:grpSpPr bwMode="auto">
          <a:xfrm>
            <a:off x="5357812" y="3208339"/>
            <a:ext cx="3473054" cy="3316287"/>
            <a:chOff x="5270863" y="2616925"/>
            <a:chExt cx="4630783" cy="3315902"/>
          </a:xfrm>
        </p:grpSpPr>
        <p:sp>
          <p:nvSpPr>
            <p:cNvPr id="2" name="椭圆 1"/>
            <p:cNvSpPr/>
            <p:nvPr/>
          </p:nvSpPr>
          <p:spPr>
            <a:xfrm>
              <a:off x="6218610" y="3704236"/>
              <a:ext cx="712794" cy="7063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270863" y="5143932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8118866" y="3813761"/>
              <a:ext cx="714382" cy="7063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723440" y="5228059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187264" y="5147106"/>
              <a:ext cx="714382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080631" y="2616925"/>
              <a:ext cx="712795" cy="7047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9" idx="3"/>
              <a:endCxn id="2" idx="7"/>
            </p:cNvCxnSpPr>
            <p:nvPr/>
          </p:nvCxnSpPr>
          <p:spPr>
            <a:xfrm flipH="1">
              <a:off x="6828216" y="3218517"/>
              <a:ext cx="357190" cy="588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6" idx="1"/>
            </p:cNvCxnSpPr>
            <p:nvPr/>
          </p:nvCxnSpPr>
          <p:spPr>
            <a:xfrm>
              <a:off x="7690237" y="3218517"/>
              <a:ext cx="533405" cy="698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" idx="3"/>
              <a:endCxn id="5" idx="7"/>
            </p:cNvCxnSpPr>
            <p:nvPr/>
          </p:nvCxnSpPr>
          <p:spPr>
            <a:xfrm flipH="1">
              <a:off x="5880469" y="4307416"/>
              <a:ext cx="441329" cy="941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" idx="5"/>
              <a:endCxn id="7" idx="0"/>
            </p:cNvCxnSpPr>
            <p:nvPr/>
          </p:nvCxnSpPr>
          <p:spPr>
            <a:xfrm>
              <a:off x="6828216" y="4307416"/>
              <a:ext cx="252414" cy="92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5"/>
              <a:endCxn id="8" idx="1"/>
            </p:cNvCxnSpPr>
            <p:nvPr/>
          </p:nvCxnSpPr>
          <p:spPr>
            <a:xfrm>
              <a:off x="8728472" y="4416941"/>
              <a:ext cx="563568" cy="83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6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Soj1034 Forest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smtClean="0"/>
              <a:t>题意：</a:t>
            </a:r>
            <a:endParaRPr lang="en-US" altLang="zh-CN" sz="2400" smtClean="0"/>
          </a:p>
          <a:p>
            <a:r>
              <a:rPr lang="zh-CN" altLang="en-US" sz="2400" smtClean="0"/>
              <a:t>给一个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个点，</a:t>
            </a:r>
            <a:r>
              <a:rPr lang="en-US" altLang="zh-CN" sz="2400" smtClean="0"/>
              <a:t>m</a:t>
            </a:r>
            <a:r>
              <a:rPr lang="zh-CN" altLang="en-US" sz="2400" smtClean="0"/>
              <a:t>条有向边的图</a:t>
            </a:r>
            <a:endParaRPr lang="en-US" altLang="zh-CN" sz="2400" smtClean="0"/>
          </a:p>
          <a:p>
            <a:r>
              <a:rPr lang="zh-CN" altLang="en-US" sz="2400" smtClean="0"/>
              <a:t>问这个图是不是森林，如果是输出这个森林的最大深度和最大宽度</a:t>
            </a:r>
            <a:endParaRPr lang="en-US" altLang="zh-CN" sz="2400" smtClean="0"/>
          </a:p>
          <a:p>
            <a:r>
              <a:rPr lang="zh-CN" altLang="en-US" sz="2400" smtClean="0"/>
              <a:t>森林的定义为：一个有向图，没有指向同一个节点的边也没有重边</a:t>
            </a:r>
            <a:endParaRPr lang="en-US" altLang="zh-CN" sz="2400" smtClean="0"/>
          </a:p>
          <a:p>
            <a:r>
              <a:rPr lang="zh-CN" altLang="en-US" sz="2400" smtClean="0"/>
              <a:t>对于入度为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的点，被称为为根，它们处于第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层</a:t>
            </a:r>
            <a:endParaRPr lang="en-US" altLang="zh-CN" sz="2400" smtClean="0"/>
          </a:p>
          <a:p>
            <a:r>
              <a:rPr lang="zh-CN" altLang="en-US" sz="2400" smtClean="0"/>
              <a:t>对于一条有向边，</a:t>
            </a:r>
            <a:r>
              <a:rPr lang="en-US" altLang="zh-CN" sz="2400" smtClean="0"/>
              <a:t>u-&gt;v</a:t>
            </a:r>
            <a:r>
              <a:rPr lang="zh-CN" altLang="en-US" sz="2400" smtClean="0"/>
              <a:t>，如果</a:t>
            </a:r>
            <a:r>
              <a:rPr lang="en-US" altLang="zh-CN" sz="2400" smtClean="0"/>
              <a:t>u</a:t>
            </a:r>
            <a:r>
              <a:rPr lang="zh-CN" altLang="en-US" sz="2400" smtClean="0"/>
              <a:t>处于第</a:t>
            </a:r>
            <a:r>
              <a:rPr lang="en-US" altLang="zh-CN" sz="2400" smtClean="0"/>
              <a:t>k</a:t>
            </a:r>
            <a:r>
              <a:rPr lang="zh-CN" altLang="en-US" sz="2400" smtClean="0"/>
              <a:t>层，那么</a:t>
            </a:r>
            <a:r>
              <a:rPr lang="en-US" altLang="zh-CN" sz="2400" smtClean="0"/>
              <a:t>v</a:t>
            </a:r>
            <a:r>
              <a:rPr lang="zh-CN" altLang="en-US" sz="2400" smtClean="0"/>
              <a:t>处于第</a:t>
            </a:r>
            <a:r>
              <a:rPr lang="en-US" altLang="zh-CN" sz="2400" smtClean="0"/>
              <a:t>k+1</a:t>
            </a:r>
            <a:r>
              <a:rPr lang="zh-CN" altLang="en-US" sz="2400" smtClean="0"/>
              <a:t>层</a:t>
            </a:r>
            <a:endParaRPr lang="en-US" altLang="zh-CN" sz="2400" smtClean="0"/>
          </a:p>
          <a:p>
            <a:r>
              <a:rPr lang="zh-CN" altLang="en-US" sz="2400" smtClean="0"/>
              <a:t>最大深度指的是存在点最深一层</a:t>
            </a:r>
            <a:endParaRPr lang="en-US" altLang="zh-CN" sz="2400" smtClean="0"/>
          </a:p>
          <a:p>
            <a:r>
              <a:rPr lang="zh-CN" altLang="en-US" sz="2400" smtClean="0"/>
              <a:t>最大宽度是指处于同一层的最多点数</a:t>
            </a:r>
            <a:endParaRPr lang="en-US" altLang="zh-CN" sz="2400" smtClean="0"/>
          </a:p>
          <a:p>
            <a:r>
              <a:rPr lang="zh-CN" altLang="en-US" sz="2400" smtClean="0"/>
              <a:t>限制：</a:t>
            </a:r>
            <a:r>
              <a:rPr lang="en-US" altLang="zh-CN" sz="2400" smtClean="0"/>
              <a:t>1&lt;=n&lt;=100, 0&lt;=m&lt;=100,m&lt;=n*n</a:t>
            </a:r>
          </a:p>
        </p:txBody>
      </p:sp>
    </p:spTree>
    <p:extLst>
      <p:ext uri="{BB962C8B-B14F-4D97-AF65-F5344CB8AC3E}">
        <p14:creationId xmlns:p14="http://schemas.microsoft.com/office/powerpoint/2010/main" val="29961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Soj1034 Forest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同样是在树上做统计，这次我们需要计算每个节点的深度</a:t>
            </a:r>
            <a:r>
              <a:rPr lang="en-US" altLang="zh-CN" smtClean="0"/>
              <a:t>depth</a:t>
            </a:r>
          </a:p>
          <a:p>
            <a:r>
              <a:rPr lang="zh-CN" altLang="en-US" smtClean="0"/>
              <a:t>我们可以使用一个深搜（</a:t>
            </a:r>
            <a:r>
              <a:rPr lang="en-US" altLang="zh-CN" smtClean="0"/>
              <a:t>dfs</a:t>
            </a:r>
            <a:r>
              <a:rPr lang="zh-CN" altLang="en-US" smtClean="0"/>
              <a:t>）来完成这项工作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081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Soj1034 Forest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不是森林的有两种情况：</a:t>
            </a:r>
            <a:endParaRPr lang="en-US" altLang="zh-CN" smtClean="0"/>
          </a:p>
          <a:p>
            <a:r>
              <a:rPr lang="zh-CN" altLang="en-US" smtClean="0"/>
              <a:t>第一种可以在深搜的时候得到</a:t>
            </a:r>
            <a:endParaRPr lang="en-US" altLang="zh-CN" smtClean="0"/>
          </a:p>
          <a:p>
            <a:r>
              <a:rPr lang="zh-CN" altLang="en-US" smtClean="0"/>
              <a:t>这一种是在深搜时，多次访问同一节点</a:t>
            </a:r>
            <a:endParaRPr lang="en-US" altLang="zh-CN" smtClean="0"/>
          </a:p>
          <a:p>
            <a:r>
              <a:rPr lang="zh-CN" altLang="en-US" smtClean="0"/>
              <a:t>这个是指向同一结点的其中一种情况</a:t>
            </a:r>
            <a:endParaRPr lang="en-US" altLang="zh-CN" smtClean="0"/>
          </a:p>
          <a:p>
            <a:r>
              <a:rPr lang="zh-CN" altLang="en-US" smtClean="0"/>
              <a:t>重边的情况同样可以在这一步避免</a:t>
            </a:r>
            <a:endParaRPr lang="en-US" altLang="zh-CN" smtClean="0"/>
          </a:p>
          <a:p>
            <a:r>
              <a:rPr lang="zh-CN" altLang="en-US" smtClean="0"/>
              <a:t>这样就不需要特殊判断重边了</a:t>
            </a:r>
            <a:endParaRPr lang="en-US" altLang="zh-CN" smtClean="0"/>
          </a:p>
        </p:txBody>
      </p:sp>
      <p:pic>
        <p:nvPicPr>
          <p:cNvPr id="460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7" y="2541588"/>
            <a:ext cx="29003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1709</Words>
  <Application>Microsoft Office PowerPoint</Application>
  <PresentationFormat>全屏显示(4:3)</PresentationFormat>
  <Paragraphs>170</Paragraphs>
  <Slides>33</Slides>
  <Notes>0</Notes>
  <HiddenSlides>8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Calibri</vt:lpstr>
      <vt:lpstr>Office 主题</vt:lpstr>
      <vt:lpstr>算法分析与设计 第三章</vt:lpstr>
      <vt:lpstr>Soj 1140 国王的遗产</vt:lpstr>
      <vt:lpstr>Soj 1140 国王的遗产</vt:lpstr>
      <vt:lpstr>Soj 1140 国王的遗产</vt:lpstr>
      <vt:lpstr>Soj 1140 国王的遗产</vt:lpstr>
      <vt:lpstr>Soj 1140 国王的遗产</vt:lpstr>
      <vt:lpstr>Soj1034 Forest</vt:lpstr>
      <vt:lpstr>Soj1034 Forest</vt:lpstr>
      <vt:lpstr>Soj1034 Forest</vt:lpstr>
      <vt:lpstr>Soj1034 Forest</vt:lpstr>
      <vt:lpstr>Soj1034 Forest</vt:lpstr>
      <vt:lpstr>Soj 1219 新红黑树</vt:lpstr>
      <vt:lpstr>Soj 1219 新红黑树</vt:lpstr>
      <vt:lpstr>Soj 1219 新红黑树</vt:lpstr>
      <vt:lpstr>Soj 1219 新红黑树</vt:lpstr>
      <vt:lpstr>Soj 1219 新红黑树</vt:lpstr>
      <vt:lpstr>Soj 1310 Right-Heavy Tree</vt:lpstr>
      <vt:lpstr>Soj 1310 Right-Heavy Tree</vt:lpstr>
      <vt:lpstr>Soj 1426 Phone List</vt:lpstr>
      <vt:lpstr>Soj 1426 Phone List</vt:lpstr>
      <vt:lpstr>Soj 1426 Phone List</vt:lpstr>
      <vt:lpstr>Soj 1426 Phone List</vt:lpstr>
      <vt:lpstr>Soj 1426 Phone List</vt:lpstr>
      <vt:lpstr>Soj 1426 Phone List</vt:lpstr>
      <vt:lpstr>soj 7766 Dark roads</vt:lpstr>
      <vt:lpstr>Soj 2002 Feeding Time</vt:lpstr>
      <vt:lpstr>soj 1170 Countdown</vt:lpstr>
      <vt:lpstr>soj 1170 Countdown</vt:lpstr>
      <vt:lpstr>1490 Tree Grafting</vt:lpstr>
      <vt:lpstr>1490 Tree Grafting</vt:lpstr>
      <vt:lpstr>1490 Tree Grafting</vt:lpstr>
      <vt:lpstr>Soj 14181 Flying Safely</vt:lpstr>
      <vt:lpstr>Soj 1504 Slim Span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Soj 1140 国王的遗产</dc:title>
  <dc:creator>hp</dc:creator>
  <cp:lastModifiedBy>曹广杰</cp:lastModifiedBy>
  <cp:revision>93</cp:revision>
  <dcterms:created xsi:type="dcterms:W3CDTF">2017-03-08T17:15:25Z</dcterms:created>
  <dcterms:modified xsi:type="dcterms:W3CDTF">2017-04-15T03:35:34Z</dcterms:modified>
</cp:coreProperties>
</file>