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86" r:id="rId4"/>
    <p:sldId id="267" r:id="rId5"/>
    <p:sldId id="266" r:id="rId6"/>
    <p:sldId id="265" r:id="rId7"/>
    <p:sldId id="284" r:id="rId8"/>
    <p:sldId id="270" r:id="rId9"/>
    <p:sldId id="272" r:id="rId10"/>
    <p:sldId id="271" r:id="rId11"/>
    <p:sldId id="263" r:id="rId12"/>
    <p:sldId id="279" r:id="rId13"/>
    <p:sldId id="281" r:id="rId14"/>
    <p:sldId id="28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8E1"/>
    <a:srgbClr val="4098D4"/>
    <a:srgbClr val="2980B9"/>
    <a:srgbClr val="1F608B"/>
    <a:srgbClr val="8FADC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6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E0F8E-0144-4D2E-BB4A-1BFE014E186E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DDD0-9BEE-4DF6-BFC5-DBA82716B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3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9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3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8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5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7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1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1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1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9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89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7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7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7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8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Relationship Id="rId5" Type="http://schemas.openxmlformats.org/officeDocument/2006/relationships/hyperlink" Target="http://localhost:8050/" TargetMode="Externa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35444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600" dirty="0" smtClean="0">
                <a:cs typeface="+mn-ea"/>
                <a:sym typeface="+mn-lt"/>
              </a:rPr>
              <a:t>车队</a:t>
            </a:r>
            <a:r>
              <a:rPr lang="en-US" altLang="zh-CN" sz="4800" spc="600" dirty="0" smtClean="0">
                <a:cs typeface="+mn-ea"/>
                <a:sym typeface="+mn-lt"/>
              </a:rPr>
              <a:t>web</a:t>
            </a:r>
            <a:r>
              <a:rPr lang="zh-CN" altLang="en-US" sz="4800" spc="600" dirty="0" smtClean="0">
                <a:cs typeface="+mn-ea"/>
                <a:sym typeface="+mn-lt"/>
              </a:rPr>
              <a:t>后端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6" name="PA_文本框 5"/>
          <p:cNvSpPr txBox="1"/>
          <p:nvPr>
            <p:custDataLst>
              <p:tags r:id="rId3"/>
            </p:custDataLst>
          </p:nvPr>
        </p:nvSpPr>
        <p:spPr>
          <a:xfrm>
            <a:off x="669490" y="1419781"/>
            <a:ext cx="418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 smtClean="0">
                <a:cs typeface="+mn-ea"/>
                <a:sym typeface="+mn-lt"/>
              </a:rPr>
              <a:t>2018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9970" y="3943550"/>
            <a:ext cx="206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cs typeface="+mn-ea"/>
                <a:sym typeface="+mn-lt"/>
              </a:rPr>
              <a:t>技术小组进度展望</a:t>
            </a:r>
            <a:endParaRPr lang="en-US" altLang="zh-CN" sz="1600" dirty="0" smtClean="0">
              <a:cs typeface="+mn-ea"/>
              <a:sym typeface="+mn-lt"/>
            </a:endParaRPr>
          </a:p>
          <a:p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 smtClean="0">
                <a:cs typeface="+mn-ea"/>
                <a:sym typeface="+mn-lt"/>
              </a:rPr>
              <a:t>曹广杰 </a:t>
            </a:r>
            <a:r>
              <a:rPr lang="en-US" altLang="zh-CN" sz="1600" dirty="0" smtClean="0">
                <a:cs typeface="+mn-ea"/>
                <a:sym typeface="+mn-lt"/>
              </a:rPr>
              <a:t>15352015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4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数据管理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3306b13a-1b45-471a-b20c-d16198336c98">
            <a:extLst>
              <a:ext uri="{FF2B5EF4-FFF2-40B4-BE49-F238E27FC236}">
                <a16:creationId xmlns:a16="http://schemas.microsoft.com/office/drawing/2014/main" id="{90855677-84C2-4551-BA8E-233ED4D8F2C3}"/>
              </a:ext>
            </a:extLst>
          </p:cNvPr>
          <p:cNvGrpSpPr>
            <a:grpSpLocks noChangeAspect="1"/>
          </p:cNvGrpSpPr>
          <p:nvPr/>
        </p:nvGrpSpPr>
        <p:grpSpPr>
          <a:xfrm>
            <a:off x="1536181" y="1532319"/>
            <a:ext cx="9112777" cy="3802260"/>
            <a:chOff x="1536181" y="1532319"/>
            <a:chExt cx="9112777" cy="3802260"/>
          </a:xfrm>
        </p:grpSpPr>
        <p:sp>
          <p:nvSpPr>
            <p:cNvPr id="6" name="Rectangle 49"/>
            <p:cNvSpPr/>
            <p:nvPr/>
          </p:nvSpPr>
          <p:spPr>
            <a:xfrm>
              <a:off x="1536181" y="1532319"/>
              <a:ext cx="923827" cy="923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50"/>
            <p:cNvSpPr txBox="1"/>
            <p:nvPr/>
          </p:nvSpPr>
          <p:spPr>
            <a:xfrm>
              <a:off x="1646878" y="2543300"/>
              <a:ext cx="7024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cs typeface="+mn-ea"/>
                  <a:sym typeface="+mn-lt"/>
                </a:rPr>
                <a:t>User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2" name="Rectangle 52"/>
            <p:cNvSpPr/>
            <p:nvPr/>
          </p:nvSpPr>
          <p:spPr>
            <a:xfrm flipH="1">
              <a:off x="2996163" y="3923488"/>
              <a:ext cx="923827" cy="923827"/>
            </a:xfrm>
            <a:prstGeom prst="ellipse">
              <a:avLst/>
            </a:prstGeom>
            <a:noFill/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53"/>
            <p:cNvSpPr txBox="1"/>
            <p:nvPr/>
          </p:nvSpPr>
          <p:spPr>
            <a:xfrm>
              <a:off x="2621148" y="4934469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cs typeface="+mn-ea"/>
                  <a:sym typeface="+mn-lt"/>
                </a:rPr>
                <a:t>Maintenance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15" name="Rectangle 55"/>
            <p:cNvSpPr/>
            <p:nvPr/>
          </p:nvSpPr>
          <p:spPr>
            <a:xfrm rot="5400000">
              <a:off x="4249140" y="1532319"/>
              <a:ext cx="923827" cy="923827"/>
            </a:xfrm>
            <a:prstGeom prst="ellipse">
              <a:avLst/>
            </a:prstGeom>
            <a:noFill/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56"/>
            <p:cNvSpPr txBox="1"/>
            <p:nvPr/>
          </p:nvSpPr>
          <p:spPr>
            <a:xfrm>
              <a:off x="4345409" y="2543300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cs typeface="+mn-ea"/>
                  <a:sym typeface="+mn-lt"/>
                </a:rPr>
                <a:t>Fleet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 rot="16200000" flipH="1">
              <a:off x="5709122" y="3923488"/>
              <a:ext cx="923827" cy="923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59"/>
            <p:cNvSpPr txBox="1"/>
            <p:nvPr/>
          </p:nvSpPr>
          <p:spPr>
            <a:xfrm>
              <a:off x="5720431" y="4934469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cs typeface="+mn-ea"/>
                  <a:sym typeface="+mn-lt"/>
                </a:rPr>
                <a:t>R</a:t>
              </a:r>
              <a:r>
                <a:rPr lang="en-US" altLang="zh-CN" sz="2000" b="1" dirty="0" smtClean="0">
                  <a:cs typeface="+mn-ea"/>
                  <a:sym typeface="+mn-lt"/>
                </a:rPr>
                <a:t>efuel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21" name="Rectangle 61"/>
            <p:cNvSpPr/>
            <p:nvPr/>
          </p:nvSpPr>
          <p:spPr>
            <a:xfrm rot="16200000">
              <a:off x="9725131" y="1532319"/>
              <a:ext cx="923827" cy="923827"/>
            </a:xfrm>
            <a:prstGeom prst="ellipse">
              <a:avLst/>
            </a:prstGeom>
            <a:noFill/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62"/>
            <p:cNvSpPr txBox="1"/>
            <p:nvPr/>
          </p:nvSpPr>
          <p:spPr>
            <a:xfrm>
              <a:off x="9754874" y="2543300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cs typeface="+mn-ea"/>
                  <a:sym typeface="+mn-lt"/>
                </a:rPr>
                <a:t>Route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27" name="Rectangle 67"/>
            <p:cNvSpPr/>
            <p:nvPr/>
          </p:nvSpPr>
          <p:spPr>
            <a:xfrm rot="10800000">
              <a:off x="7085125" y="1532319"/>
              <a:ext cx="923827" cy="9238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68"/>
            <p:cNvSpPr txBox="1"/>
            <p:nvPr/>
          </p:nvSpPr>
          <p:spPr>
            <a:xfrm>
              <a:off x="7255132" y="2543300"/>
              <a:ext cx="583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cs typeface="+mn-ea"/>
                  <a:sym typeface="+mn-lt"/>
                </a:rPr>
                <a:t>Car</a:t>
              </a:r>
              <a:endParaRPr lang="id-ID" sz="2000" b="1" dirty="0">
                <a:cs typeface="+mn-ea"/>
                <a:sym typeface="+mn-lt"/>
              </a:endParaRPr>
            </a:p>
          </p:txBody>
        </p:sp>
        <p:sp>
          <p:nvSpPr>
            <p:cNvPr id="30" name="Rectangle 70"/>
            <p:cNvSpPr/>
            <p:nvPr/>
          </p:nvSpPr>
          <p:spPr>
            <a:xfrm rot="10800000" flipH="1">
              <a:off x="8545107" y="3923487"/>
              <a:ext cx="923827" cy="923827"/>
            </a:xfrm>
            <a:prstGeom prst="ellipse">
              <a:avLst/>
            </a:prstGeom>
            <a:noFill/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71"/>
            <p:cNvSpPr txBox="1"/>
            <p:nvPr/>
          </p:nvSpPr>
          <p:spPr>
            <a:xfrm>
              <a:off x="8141944" y="4934469"/>
              <a:ext cx="1730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cs typeface="+mn-ea"/>
                  <a:sym typeface="+mn-lt"/>
                </a:rPr>
                <a:t>History-route</a:t>
              </a:r>
              <a:endParaRPr lang="id-ID" altLang="zh-CN" sz="2000" b="1" dirty="0">
                <a:cs typeface="+mn-ea"/>
                <a:sym typeface="+mn-lt"/>
              </a:endParaRPr>
            </a:p>
          </p:txBody>
        </p:sp>
        <p:sp>
          <p:nvSpPr>
            <p:cNvPr id="33" name="Rectangle 49"/>
            <p:cNvSpPr/>
            <p:nvPr/>
          </p:nvSpPr>
          <p:spPr>
            <a:xfrm>
              <a:off x="1724703" y="1714516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Rectangle 49"/>
            <p:cNvSpPr/>
            <p:nvPr/>
          </p:nvSpPr>
          <p:spPr>
            <a:xfrm>
              <a:off x="3184685" y="4109829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Rectangle 49"/>
            <p:cNvSpPr/>
            <p:nvPr/>
          </p:nvSpPr>
          <p:spPr>
            <a:xfrm>
              <a:off x="7273646" y="1714516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49"/>
            <p:cNvSpPr/>
            <p:nvPr/>
          </p:nvSpPr>
          <p:spPr>
            <a:xfrm>
              <a:off x="9913651" y="4109829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7" name="Rectangle 49"/>
            <p:cNvSpPr/>
            <p:nvPr/>
          </p:nvSpPr>
          <p:spPr>
            <a:xfrm>
              <a:off x="5897643" y="4106420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49"/>
            <p:cNvSpPr/>
            <p:nvPr/>
          </p:nvSpPr>
          <p:spPr>
            <a:xfrm>
              <a:off x="8733628" y="4109829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49"/>
            <p:cNvSpPr/>
            <p:nvPr/>
          </p:nvSpPr>
          <p:spPr>
            <a:xfrm>
              <a:off x="9921845" y="1714516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49"/>
            <p:cNvSpPr/>
            <p:nvPr/>
          </p:nvSpPr>
          <p:spPr>
            <a:xfrm>
              <a:off x="4437661" y="1714516"/>
              <a:ext cx="546784" cy="548254"/>
            </a:xfrm>
            <a:custGeom>
              <a:avLst/>
              <a:gdLst>
                <a:gd name="T0" fmla="*/ 916 w 955"/>
                <a:gd name="T1" fmla="*/ 717 h 959"/>
                <a:gd name="T2" fmla="*/ 878 w 955"/>
                <a:gd name="T3" fmla="*/ 690 h 959"/>
                <a:gd name="T4" fmla="*/ 654 w 955"/>
                <a:gd name="T5" fmla="*/ 618 h 959"/>
                <a:gd name="T6" fmla="*/ 627 w 955"/>
                <a:gd name="T7" fmla="*/ 564 h 959"/>
                <a:gd name="T8" fmla="*/ 606 w 955"/>
                <a:gd name="T9" fmla="*/ 541 h 959"/>
                <a:gd name="T10" fmla="*/ 600 w 955"/>
                <a:gd name="T11" fmla="*/ 529 h 959"/>
                <a:gd name="T12" fmla="*/ 597 w 955"/>
                <a:gd name="T13" fmla="*/ 469 h 959"/>
                <a:gd name="T14" fmla="*/ 606 w 955"/>
                <a:gd name="T15" fmla="*/ 457 h 959"/>
                <a:gd name="T16" fmla="*/ 639 w 955"/>
                <a:gd name="T17" fmla="*/ 352 h 959"/>
                <a:gd name="T18" fmla="*/ 648 w 955"/>
                <a:gd name="T19" fmla="*/ 340 h 959"/>
                <a:gd name="T20" fmla="*/ 660 w 955"/>
                <a:gd name="T21" fmla="*/ 302 h 959"/>
                <a:gd name="T22" fmla="*/ 648 w 955"/>
                <a:gd name="T23" fmla="*/ 257 h 959"/>
                <a:gd name="T24" fmla="*/ 639 w 955"/>
                <a:gd name="T25" fmla="*/ 245 h 959"/>
                <a:gd name="T26" fmla="*/ 639 w 955"/>
                <a:gd name="T27" fmla="*/ 143 h 959"/>
                <a:gd name="T28" fmla="*/ 597 w 955"/>
                <a:gd name="T29" fmla="*/ 75 h 959"/>
                <a:gd name="T30" fmla="*/ 552 w 955"/>
                <a:gd name="T31" fmla="*/ 45 h 959"/>
                <a:gd name="T32" fmla="*/ 552 w 955"/>
                <a:gd name="T33" fmla="*/ 15 h 959"/>
                <a:gd name="T34" fmla="*/ 570 w 955"/>
                <a:gd name="T35" fmla="*/ 0 h 959"/>
                <a:gd name="T36" fmla="*/ 564 w 955"/>
                <a:gd name="T37" fmla="*/ 0 h 959"/>
                <a:gd name="T38" fmla="*/ 480 w 955"/>
                <a:gd name="T39" fmla="*/ 15 h 959"/>
                <a:gd name="T40" fmla="*/ 358 w 955"/>
                <a:gd name="T41" fmla="*/ 69 h 959"/>
                <a:gd name="T42" fmla="*/ 313 w 955"/>
                <a:gd name="T43" fmla="*/ 143 h 959"/>
                <a:gd name="T44" fmla="*/ 313 w 955"/>
                <a:gd name="T45" fmla="*/ 245 h 959"/>
                <a:gd name="T46" fmla="*/ 301 w 955"/>
                <a:gd name="T47" fmla="*/ 257 h 959"/>
                <a:gd name="T48" fmla="*/ 292 w 955"/>
                <a:gd name="T49" fmla="*/ 299 h 959"/>
                <a:gd name="T50" fmla="*/ 307 w 955"/>
                <a:gd name="T51" fmla="*/ 343 h 959"/>
                <a:gd name="T52" fmla="*/ 316 w 955"/>
                <a:gd name="T53" fmla="*/ 355 h 959"/>
                <a:gd name="T54" fmla="*/ 355 w 955"/>
                <a:gd name="T55" fmla="*/ 460 h 959"/>
                <a:gd name="T56" fmla="*/ 361 w 955"/>
                <a:gd name="T57" fmla="*/ 475 h 959"/>
                <a:gd name="T58" fmla="*/ 355 w 955"/>
                <a:gd name="T59" fmla="*/ 535 h 959"/>
                <a:gd name="T60" fmla="*/ 346 w 955"/>
                <a:gd name="T61" fmla="*/ 547 h 959"/>
                <a:gd name="T62" fmla="*/ 328 w 955"/>
                <a:gd name="T63" fmla="*/ 570 h 959"/>
                <a:gd name="T64" fmla="*/ 301 w 955"/>
                <a:gd name="T65" fmla="*/ 624 h 959"/>
                <a:gd name="T66" fmla="*/ 83 w 955"/>
                <a:gd name="T67" fmla="*/ 696 h 959"/>
                <a:gd name="T68" fmla="*/ 38 w 955"/>
                <a:gd name="T69" fmla="*/ 726 h 959"/>
                <a:gd name="T70" fmla="*/ 0 w 955"/>
                <a:gd name="T71" fmla="*/ 824 h 959"/>
                <a:gd name="T72" fmla="*/ 433 w 955"/>
                <a:gd name="T73" fmla="*/ 959 h 959"/>
                <a:gd name="T74" fmla="*/ 436 w 955"/>
                <a:gd name="T75" fmla="*/ 959 h 959"/>
                <a:gd name="T76" fmla="*/ 388 w 955"/>
                <a:gd name="T77" fmla="*/ 875 h 959"/>
                <a:gd name="T78" fmla="*/ 480 w 955"/>
                <a:gd name="T79" fmla="*/ 618 h 959"/>
                <a:gd name="T80" fmla="*/ 450 w 955"/>
                <a:gd name="T81" fmla="*/ 556 h 959"/>
                <a:gd name="T82" fmla="*/ 510 w 955"/>
                <a:gd name="T83" fmla="*/ 556 h 959"/>
                <a:gd name="T84" fmla="*/ 480 w 955"/>
                <a:gd name="T85" fmla="*/ 618 h 959"/>
                <a:gd name="T86" fmla="*/ 573 w 955"/>
                <a:gd name="T87" fmla="*/ 875 h 959"/>
                <a:gd name="T88" fmla="*/ 516 w 955"/>
                <a:gd name="T89" fmla="*/ 953 h 959"/>
                <a:gd name="T90" fmla="*/ 522 w 955"/>
                <a:gd name="T91" fmla="*/ 953 h 959"/>
                <a:gd name="T92" fmla="*/ 955 w 955"/>
                <a:gd name="T93" fmla="*/ 818 h 959"/>
                <a:gd name="T94" fmla="*/ 916 w 955"/>
                <a:gd name="T95" fmla="*/ 717 h 959"/>
                <a:gd name="T96" fmla="*/ 806 w 955"/>
                <a:gd name="T97" fmla="*/ 768 h 959"/>
                <a:gd name="T98" fmla="*/ 669 w 955"/>
                <a:gd name="T99" fmla="*/ 768 h 959"/>
                <a:gd name="T100" fmla="*/ 669 w 955"/>
                <a:gd name="T101" fmla="*/ 744 h 959"/>
                <a:gd name="T102" fmla="*/ 806 w 955"/>
                <a:gd name="T103" fmla="*/ 744 h 959"/>
                <a:gd name="T104" fmla="*/ 806 w 955"/>
                <a:gd name="T105" fmla="*/ 768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5" h="959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2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85739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spc="600" dirty="0" smtClean="0">
                <a:cs typeface="+mn-ea"/>
                <a:sym typeface="+mn-lt"/>
              </a:rPr>
              <a:t>组内分工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167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30000"/>
                </a:lnSpc>
              </a:pPr>
              <a:r>
                <a:rPr lang="zh-CN" altLang="en-US" sz="2400" spc="600" dirty="0" smtClean="0">
                  <a:cs typeface="+mn-ea"/>
                  <a:sym typeface="+mn-lt"/>
                </a:rPr>
                <a:t>   组</a:t>
              </a:r>
              <a:r>
                <a:rPr lang="zh-CN" altLang="en-US" sz="2400" spc="600" dirty="0">
                  <a:cs typeface="+mn-ea"/>
                  <a:sym typeface="+mn-lt"/>
                </a:rPr>
                <a:t>内分工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4ecbe1-b9da-4c0e-bae8-b00cb955d28f"/>
          <p:cNvGrpSpPr>
            <a:grpSpLocks noChangeAspect="1"/>
          </p:cNvGrpSpPr>
          <p:nvPr/>
        </p:nvGrpSpPr>
        <p:grpSpPr>
          <a:xfrm>
            <a:off x="1901072" y="1718810"/>
            <a:ext cx="8389857" cy="3420380"/>
            <a:chOff x="1891316" y="1556792"/>
            <a:chExt cx="8389857" cy="3420380"/>
          </a:xfrm>
        </p:grpSpPr>
        <p:sp>
          <p:nvSpPr>
            <p:cNvPr id="6" name="Rectangle 1"/>
            <p:cNvSpPr/>
            <p:nvPr/>
          </p:nvSpPr>
          <p:spPr>
            <a:xfrm>
              <a:off x="1971108" y="1664804"/>
              <a:ext cx="2360696" cy="331236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cs typeface="+mn-ea"/>
                  <a:sym typeface="+mn-lt"/>
                </a:rPr>
                <a:t>搭建环境并测试样例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7" name="Arrow: Pentagon 2"/>
            <p:cNvSpPr/>
            <p:nvPr/>
          </p:nvSpPr>
          <p:spPr>
            <a:xfrm rot="5400000">
              <a:off x="2179347" y="1268761"/>
              <a:ext cx="1944218" cy="252028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r>
                <a:rPr lang="zh-CN" altLang="en-US" sz="2000" dirty="0" smtClean="0">
                  <a:cs typeface="+mn-ea"/>
                  <a:sym typeface="+mn-lt"/>
                </a:rPr>
                <a:t>搭建环境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4905896" y="1664804"/>
              <a:ext cx="2360696" cy="331236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关</a:t>
              </a:r>
              <a:r>
                <a:rPr lang="zh-CN" altLang="en-US" sz="1400" dirty="0" smtClean="0">
                  <a:cs typeface="+mn-ea"/>
                  <a:sym typeface="+mn-lt"/>
                </a:rPr>
                <a:t>联数据库并连通前端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2" name="Arrow: Pentagon 7"/>
            <p:cNvSpPr/>
            <p:nvPr/>
          </p:nvSpPr>
          <p:spPr>
            <a:xfrm rot="5400000">
              <a:off x="5114135" y="1268761"/>
              <a:ext cx="1944218" cy="25202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r>
                <a:rPr lang="zh-CN" altLang="en-US" sz="2000" dirty="0" smtClean="0">
                  <a:cs typeface="+mn-ea"/>
                  <a:sym typeface="+mn-lt"/>
                </a:rPr>
                <a:t>前端交流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7840685" y="1664804"/>
              <a:ext cx="2360696" cy="3312368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cs typeface="+mn-ea"/>
                  <a:sym typeface="+mn-lt"/>
                </a:rPr>
                <a:t>数据库实现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Arrow: Pentagon 12"/>
            <p:cNvSpPr/>
            <p:nvPr/>
          </p:nvSpPr>
          <p:spPr>
            <a:xfrm rot="5400000">
              <a:off x="8048924" y="1268761"/>
              <a:ext cx="1944218" cy="252028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tIns="0" anchor="t" anchorCtr="1">
              <a:normAutofit/>
            </a:bodyPr>
            <a:lstStyle/>
            <a:p>
              <a:pPr algn="ctr"/>
              <a:r>
                <a:rPr lang="zh-CN" altLang="en-US" sz="2000" dirty="0" smtClean="0">
                  <a:cs typeface="+mn-ea"/>
                  <a:sym typeface="+mn-lt"/>
                </a:rPr>
                <a:t>数据库实现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15" name="Freeform: Shape 19"/>
            <p:cNvSpPr>
              <a:spLocks/>
            </p:cNvSpPr>
            <p:nvPr/>
          </p:nvSpPr>
          <p:spPr bwMode="auto">
            <a:xfrm>
              <a:off x="8704431" y="2363878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20"/>
            <p:cNvSpPr>
              <a:spLocks/>
            </p:cNvSpPr>
            <p:nvPr/>
          </p:nvSpPr>
          <p:spPr bwMode="auto">
            <a:xfrm>
              <a:off x="2834854" y="2363878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21"/>
            <p:cNvSpPr>
              <a:spLocks/>
            </p:cNvSpPr>
            <p:nvPr/>
          </p:nvSpPr>
          <p:spPr bwMode="auto">
            <a:xfrm>
              <a:off x="5780663" y="2364064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31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组内分工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476676e-707b-40de-ba53-d8466446a121"/>
          <p:cNvGrpSpPr>
            <a:grpSpLocks noChangeAspect="1"/>
          </p:cNvGrpSpPr>
          <p:nvPr/>
        </p:nvGrpSpPr>
        <p:grpSpPr>
          <a:xfrm>
            <a:off x="1057955" y="1171576"/>
            <a:ext cx="10079090" cy="5686424"/>
            <a:chOff x="956355" y="1171576"/>
            <a:chExt cx="10079090" cy="5686424"/>
          </a:xfrm>
        </p:grpSpPr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2490519" y="4067462"/>
              <a:ext cx="1817891" cy="2790538"/>
            </a:xfrm>
            <a:custGeom>
              <a:avLst/>
              <a:gdLst>
                <a:gd name="T0" fmla="*/ 258 w 725"/>
                <a:gd name="T1" fmla="*/ 1251 h 1251"/>
                <a:gd name="T2" fmla="*/ 285 w 725"/>
                <a:gd name="T3" fmla="*/ 700 h 1251"/>
                <a:gd name="T4" fmla="*/ 0 w 725"/>
                <a:gd name="T5" fmla="*/ 315 h 1251"/>
                <a:gd name="T6" fmla="*/ 46 w 725"/>
                <a:gd name="T7" fmla="*/ 273 h 1251"/>
                <a:gd name="T8" fmla="*/ 314 w 725"/>
                <a:gd name="T9" fmla="*/ 578 h 1251"/>
                <a:gd name="T10" fmla="*/ 344 w 725"/>
                <a:gd name="T11" fmla="*/ 0 h 1251"/>
                <a:gd name="T12" fmla="*/ 412 w 725"/>
                <a:gd name="T13" fmla="*/ 0 h 1251"/>
                <a:gd name="T14" fmla="*/ 440 w 725"/>
                <a:gd name="T15" fmla="*/ 377 h 1251"/>
                <a:gd name="T16" fmla="*/ 675 w 725"/>
                <a:gd name="T17" fmla="*/ 126 h 1251"/>
                <a:gd name="T18" fmla="*/ 725 w 725"/>
                <a:gd name="T19" fmla="*/ 193 h 1251"/>
                <a:gd name="T20" fmla="*/ 478 w 725"/>
                <a:gd name="T21" fmla="*/ 490 h 1251"/>
                <a:gd name="T22" fmla="*/ 461 w 725"/>
                <a:gd name="T23" fmla="*/ 788 h 1251"/>
                <a:gd name="T24" fmla="*/ 507 w 725"/>
                <a:gd name="T25" fmla="*/ 1245 h 1251"/>
                <a:gd name="T26" fmla="*/ 258 w 725"/>
                <a:gd name="T27" fmla="*/ 1251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5" h="1251">
                  <a:moveTo>
                    <a:pt x="258" y="1251"/>
                  </a:moveTo>
                  <a:cubicBezTo>
                    <a:pt x="258" y="1251"/>
                    <a:pt x="323" y="826"/>
                    <a:pt x="285" y="700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314" y="578"/>
                    <a:pt x="314" y="578"/>
                    <a:pt x="314" y="57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40" y="377"/>
                    <a:pt x="440" y="377"/>
                    <a:pt x="440" y="377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725" y="193"/>
                    <a:pt x="725" y="193"/>
                    <a:pt x="725" y="193"/>
                  </a:cubicBezTo>
                  <a:cubicBezTo>
                    <a:pt x="478" y="490"/>
                    <a:pt x="478" y="490"/>
                    <a:pt x="478" y="490"/>
                  </a:cubicBezTo>
                  <a:cubicBezTo>
                    <a:pt x="478" y="490"/>
                    <a:pt x="436" y="490"/>
                    <a:pt x="461" y="788"/>
                  </a:cubicBezTo>
                  <a:cubicBezTo>
                    <a:pt x="486" y="1085"/>
                    <a:pt x="507" y="1245"/>
                    <a:pt x="507" y="1245"/>
                  </a:cubicBezTo>
                  <a:cubicBezTo>
                    <a:pt x="258" y="1251"/>
                    <a:pt x="258" y="1251"/>
                    <a:pt x="258" y="12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Oval 16"/>
            <p:cNvSpPr>
              <a:spLocks/>
            </p:cNvSpPr>
            <p:nvPr/>
          </p:nvSpPr>
          <p:spPr bwMode="auto">
            <a:xfrm>
              <a:off x="1843721" y="1171576"/>
              <a:ext cx="3082086" cy="30820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Oval 17"/>
            <p:cNvSpPr>
              <a:spLocks/>
            </p:cNvSpPr>
            <p:nvPr/>
          </p:nvSpPr>
          <p:spPr bwMode="auto">
            <a:xfrm>
              <a:off x="2081369" y="1411675"/>
              <a:ext cx="2601888" cy="2604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Oval 14"/>
            <p:cNvSpPr>
              <a:spLocks/>
            </p:cNvSpPr>
            <p:nvPr/>
          </p:nvSpPr>
          <p:spPr bwMode="auto">
            <a:xfrm>
              <a:off x="3864960" y="3239366"/>
              <a:ext cx="1788492" cy="179094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Oval 15"/>
            <p:cNvSpPr>
              <a:spLocks/>
            </p:cNvSpPr>
            <p:nvPr/>
          </p:nvSpPr>
          <p:spPr bwMode="auto">
            <a:xfrm>
              <a:off x="4063410" y="3435365"/>
              <a:ext cx="1394045" cy="13964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Oval 8"/>
            <p:cNvSpPr>
              <a:spLocks/>
            </p:cNvSpPr>
            <p:nvPr/>
          </p:nvSpPr>
          <p:spPr bwMode="auto">
            <a:xfrm>
              <a:off x="956355" y="3399624"/>
              <a:ext cx="1994168" cy="19898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Oval 9"/>
            <p:cNvSpPr>
              <a:spLocks/>
            </p:cNvSpPr>
            <p:nvPr/>
          </p:nvSpPr>
          <p:spPr bwMode="auto">
            <a:xfrm>
              <a:off x="1138226" y="3581496"/>
              <a:ext cx="1630425" cy="1628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Rectangle 11"/>
            <p:cNvSpPr/>
            <p:nvPr/>
          </p:nvSpPr>
          <p:spPr>
            <a:xfrm>
              <a:off x="2354669" y="2151550"/>
              <a:ext cx="2092426" cy="1444239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32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cs typeface="+mn-ea"/>
                  <a:sym typeface="+mn-lt"/>
                </a:rPr>
                <a:t>当前困难</a:t>
              </a:r>
              <a:endParaRPr lang="zh-CN" altLang="en-US" sz="32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Freeform: Shape 13"/>
            <p:cNvSpPr>
              <a:spLocks/>
            </p:cNvSpPr>
            <p:nvPr/>
          </p:nvSpPr>
          <p:spPr bwMode="auto">
            <a:xfrm>
              <a:off x="3102007" y="1781358"/>
              <a:ext cx="594912" cy="486109"/>
            </a:xfrm>
            <a:custGeom>
              <a:avLst/>
              <a:gdLst>
                <a:gd name="T0" fmla="*/ 85 w 186"/>
                <a:gd name="T1" fmla="*/ 122 h 152"/>
                <a:gd name="T2" fmla="*/ 80 w 186"/>
                <a:gd name="T3" fmla="*/ 118 h 152"/>
                <a:gd name="T4" fmla="*/ 77 w 186"/>
                <a:gd name="T5" fmla="*/ 119 h 152"/>
                <a:gd name="T6" fmla="*/ 52 w 186"/>
                <a:gd name="T7" fmla="*/ 144 h 152"/>
                <a:gd name="T8" fmla="*/ 51 w 186"/>
                <a:gd name="T9" fmla="*/ 147 h 152"/>
                <a:gd name="T10" fmla="*/ 55 w 186"/>
                <a:gd name="T11" fmla="*/ 152 h 152"/>
                <a:gd name="T12" fmla="*/ 58 w 186"/>
                <a:gd name="T13" fmla="*/ 150 h 152"/>
                <a:gd name="T14" fmla="*/ 83 w 186"/>
                <a:gd name="T15" fmla="*/ 125 h 152"/>
                <a:gd name="T16" fmla="*/ 85 w 186"/>
                <a:gd name="T17" fmla="*/ 122 h 152"/>
                <a:gd name="T18" fmla="*/ 59 w 186"/>
                <a:gd name="T19" fmla="*/ 122 h 152"/>
                <a:gd name="T20" fmla="*/ 55 w 186"/>
                <a:gd name="T21" fmla="*/ 118 h 152"/>
                <a:gd name="T22" fmla="*/ 52 w 186"/>
                <a:gd name="T23" fmla="*/ 119 h 152"/>
                <a:gd name="T24" fmla="*/ 27 w 186"/>
                <a:gd name="T25" fmla="*/ 144 h 152"/>
                <a:gd name="T26" fmla="*/ 26 w 186"/>
                <a:gd name="T27" fmla="*/ 147 h 152"/>
                <a:gd name="T28" fmla="*/ 30 w 186"/>
                <a:gd name="T29" fmla="*/ 152 h 152"/>
                <a:gd name="T30" fmla="*/ 33 w 186"/>
                <a:gd name="T31" fmla="*/ 150 h 152"/>
                <a:gd name="T32" fmla="*/ 58 w 186"/>
                <a:gd name="T33" fmla="*/ 125 h 152"/>
                <a:gd name="T34" fmla="*/ 59 w 186"/>
                <a:gd name="T35" fmla="*/ 122 h 152"/>
                <a:gd name="T36" fmla="*/ 161 w 186"/>
                <a:gd name="T37" fmla="*/ 43 h 152"/>
                <a:gd name="T38" fmla="*/ 161 w 186"/>
                <a:gd name="T39" fmla="*/ 42 h 152"/>
                <a:gd name="T40" fmla="*/ 135 w 186"/>
                <a:gd name="T41" fmla="*/ 17 h 152"/>
                <a:gd name="T42" fmla="*/ 119 w 186"/>
                <a:gd name="T43" fmla="*/ 23 h 152"/>
                <a:gd name="T44" fmla="*/ 76 w 186"/>
                <a:gd name="T45" fmla="*/ 0 h 152"/>
                <a:gd name="T46" fmla="*/ 26 w 186"/>
                <a:gd name="T47" fmla="*/ 43 h 152"/>
                <a:gd name="T48" fmla="*/ 0 w 186"/>
                <a:gd name="T49" fmla="*/ 76 h 152"/>
                <a:gd name="T50" fmla="*/ 34 w 186"/>
                <a:gd name="T51" fmla="*/ 109 h 152"/>
                <a:gd name="T52" fmla="*/ 152 w 186"/>
                <a:gd name="T53" fmla="*/ 109 h 152"/>
                <a:gd name="T54" fmla="*/ 186 w 186"/>
                <a:gd name="T55" fmla="*/ 76 h 152"/>
                <a:gd name="T56" fmla="*/ 161 w 186"/>
                <a:gd name="T57" fmla="*/ 43 h 152"/>
                <a:gd name="T58" fmla="*/ 152 w 186"/>
                <a:gd name="T59" fmla="*/ 101 h 152"/>
                <a:gd name="T60" fmla="*/ 34 w 186"/>
                <a:gd name="T61" fmla="*/ 101 h 152"/>
                <a:gd name="T62" fmla="*/ 9 w 186"/>
                <a:gd name="T63" fmla="*/ 76 h 152"/>
                <a:gd name="T64" fmla="*/ 28 w 186"/>
                <a:gd name="T65" fmla="*/ 51 h 152"/>
                <a:gd name="T66" fmla="*/ 35 w 186"/>
                <a:gd name="T67" fmla="*/ 44 h 152"/>
                <a:gd name="T68" fmla="*/ 76 w 186"/>
                <a:gd name="T69" fmla="*/ 8 h 152"/>
                <a:gd name="T70" fmla="*/ 107 w 186"/>
                <a:gd name="T71" fmla="*/ 23 h 152"/>
                <a:gd name="T72" fmla="*/ 117 w 186"/>
                <a:gd name="T73" fmla="*/ 31 h 152"/>
                <a:gd name="T74" fmla="*/ 119 w 186"/>
                <a:gd name="T75" fmla="*/ 31 h 152"/>
                <a:gd name="T76" fmla="*/ 124 w 186"/>
                <a:gd name="T77" fmla="*/ 29 h 152"/>
                <a:gd name="T78" fmla="*/ 135 w 186"/>
                <a:gd name="T79" fmla="*/ 25 h 152"/>
                <a:gd name="T80" fmla="*/ 152 w 186"/>
                <a:gd name="T81" fmla="*/ 42 h 152"/>
                <a:gd name="T82" fmla="*/ 152 w 186"/>
                <a:gd name="T83" fmla="*/ 43 h 152"/>
                <a:gd name="T84" fmla="*/ 158 w 186"/>
                <a:gd name="T85" fmla="*/ 51 h 152"/>
                <a:gd name="T86" fmla="*/ 177 w 186"/>
                <a:gd name="T87" fmla="*/ 76 h 152"/>
                <a:gd name="T88" fmla="*/ 152 w 186"/>
                <a:gd name="T89" fmla="*/ 101 h 152"/>
                <a:gd name="T90" fmla="*/ 131 w 186"/>
                <a:gd name="T91" fmla="*/ 118 h 152"/>
                <a:gd name="T92" fmla="*/ 128 w 186"/>
                <a:gd name="T93" fmla="*/ 119 h 152"/>
                <a:gd name="T94" fmla="*/ 103 w 186"/>
                <a:gd name="T95" fmla="*/ 144 h 152"/>
                <a:gd name="T96" fmla="*/ 102 w 186"/>
                <a:gd name="T97" fmla="*/ 147 h 152"/>
                <a:gd name="T98" fmla="*/ 106 w 186"/>
                <a:gd name="T99" fmla="*/ 152 h 152"/>
                <a:gd name="T100" fmla="*/ 109 w 186"/>
                <a:gd name="T101" fmla="*/ 150 h 152"/>
                <a:gd name="T102" fmla="*/ 134 w 186"/>
                <a:gd name="T103" fmla="*/ 125 h 152"/>
                <a:gd name="T104" fmla="*/ 135 w 186"/>
                <a:gd name="T105" fmla="*/ 122 h 152"/>
                <a:gd name="T106" fmla="*/ 131 w 186"/>
                <a:gd name="T107" fmla="*/ 118 h 152"/>
                <a:gd name="T108" fmla="*/ 110 w 186"/>
                <a:gd name="T109" fmla="*/ 122 h 152"/>
                <a:gd name="T110" fmla="*/ 106 w 186"/>
                <a:gd name="T111" fmla="*/ 118 h 152"/>
                <a:gd name="T112" fmla="*/ 103 w 186"/>
                <a:gd name="T113" fmla="*/ 119 h 152"/>
                <a:gd name="T114" fmla="*/ 77 w 186"/>
                <a:gd name="T115" fmla="*/ 144 h 152"/>
                <a:gd name="T116" fmla="*/ 76 w 186"/>
                <a:gd name="T117" fmla="*/ 147 h 152"/>
                <a:gd name="T118" fmla="*/ 80 w 186"/>
                <a:gd name="T119" fmla="*/ 152 h 152"/>
                <a:gd name="T120" fmla="*/ 83 w 186"/>
                <a:gd name="T121" fmla="*/ 150 h 152"/>
                <a:gd name="T122" fmla="*/ 109 w 186"/>
                <a:gd name="T123" fmla="*/ 125 h 152"/>
                <a:gd name="T124" fmla="*/ 110 w 186"/>
                <a:gd name="T125" fmla="*/ 1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52">
                  <a:moveTo>
                    <a:pt x="85" y="122"/>
                  </a:moveTo>
                  <a:cubicBezTo>
                    <a:pt x="85" y="120"/>
                    <a:pt x="83" y="118"/>
                    <a:pt x="80" y="118"/>
                  </a:cubicBezTo>
                  <a:cubicBezTo>
                    <a:pt x="79" y="118"/>
                    <a:pt x="78" y="118"/>
                    <a:pt x="77" y="11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1" y="145"/>
                    <a:pt x="51" y="146"/>
                    <a:pt x="51" y="147"/>
                  </a:cubicBezTo>
                  <a:cubicBezTo>
                    <a:pt x="51" y="150"/>
                    <a:pt x="53" y="152"/>
                    <a:pt x="55" y="152"/>
                  </a:cubicBezTo>
                  <a:cubicBezTo>
                    <a:pt x="56" y="152"/>
                    <a:pt x="57" y="151"/>
                    <a:pt x="58" y="150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4" y="124"/>
                    <a:pt x="85" y="123"/>
                    <a:pt x="85" y="122"/>
                  </a:cubicBezTo>
                  <a:close/>
                  <a:moveTo>
                    <a:pt x="59" y="122"/>
                  </a:moveTo>
                  <a:cubicBezTo>
                    <a:pt x="59" y="120"/>
                    <a:pt x="57" y="118"/>
                    <a:pt x="55" y="118"/>
                  </a:cubicBezTo>
                  <a:cubicBezTo>
                    <a:pt x="54" y="118"/>
                    <a:pt x="53" y="118"/>
                    <a:pt x="52" y="119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6" y="150"/>
                    <a:pt x="28" y="152"/>
                    <a:pt x="30" y="152"/>
                  </a:cubicBezTo>
                  <a:cubicBezTo>
                    <a:pt x="31" y="152"/>
                    <a:pt x="32" y="151"/>
                    <a:pt x="33" y="150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9" y="124"/>
                    <a:pt x="59" y="123"/>
                    <a:pt x="59" y="122"/>
                  </a:cubicBezTo>
                  <a:close/>
                  <a:moveTo>
                    <a:pt x="161" y="43"/>
                  </a:moveTo>
                  <a:cubicBezTo>
                    <a:pt x="161" y="43"/>
                    <a:pt x="161" y="42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8"/>
                    <a:pt x="26" y="43"/>
                  </a:cubicBezTo>
                  <a:cubicBezTo>
                    <a:pt x="11" y="46"/>
                    <a:pt x="0" y="60"/>
                    <a:pt x="0" y="76"/>
                  </a:cubicBezTo>
                  <a:cubicBezTo>
                    <a:pt x="0" y="94"/>
                    <a:pt x="15" y="109"/>
                    <a:pt x="34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71" y="109"/>
                    <a:pt x="186" y="94"/>
                    <a:pt x="186" y="76"/>
                  </a:cubicBezTo>
                  <a:cubicBezTo>
                    <a:pt x="186" y="60"/>
                    <a:pt x="175" y="47"/>
                    <a:pt x="161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2" y="50"/>
                    <a:pt x="34" y="47"/>
                    <a:pt x="35" y="44"/>
                  </a:cubicBezTo>
                  <a:cubicBezTo>
                    <a:pt x="38" y="24"/>
                    <a:pt x="56" y="8"/>
                    <a:pt x="76" y="8"/>
                  </a:cubicBezTo>
                  <a:cubicBezTo>
                    <a:pt x="91" y="8"/>
                    <a:pt x="100" y="11"/>
                    <a:pt x="107" y="23"/>
                  </a:cubicBezTo>
                  <a:cubicBezTo>
                    <a:pt x="109" y="25"/>
                    <a:pt x="115" y="31"/>
                    <a:pt x="117" y="31"/>
                  </a:cubicBezTo>
                  <a:cubicBezTo>
                    <a:pt x="118" y="31"/>
                    <a:pt x="119" y="31"/>
                    <a:pt x="119" y="31"/>
                  </a:cubicBezTo>
                  <a:cubicBezTo>
                    <a:pt x="121" y="31"/>
                    <a:pt x="123" y="31"/>
                    <a:pt x="124" y="29"/>
                  </a:cubicBezTo>
                  <a:cubicBezTo>
                    <a:pt x="127" y="26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5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  <a:moveTo>
                    <a:pt x="131" y="118"/>
                  </a:moveTo>
                  <a:cubicBezTo>
                    <a:pt x="130" y="118"/>
                    <a:pt x="129" y="118"/>
                    <a:pt x="128" y="119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102" y="145"/>
                    <a:pt x="102" y="146"/>
                    <a:pt x="102" y="147"/>
                  </a:cubicBezTo>
                  <a:cubicBezTo>
                    <a:pt x="102" y="150"/>
                    <a:pt x="103" y="152"/>
                    <a:pt x="106" y="152"/>
                  </a:cubicBezTo>
                  <a:cubicBezTo>
                    <a:pt x="107" y="152"/>
                    <a:pt x="108" y="151"/>
                    <a:pt x="109" y="150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5" y="124"/>
                    <a:pt x="135" y="123"/>
                    <a:pt x="135" y="122"/>
                  </a:cubicBezTo>
                  <a:cubicBezTo>
                    <a:pt x="135" y="120"/>
                    <a:pt x="133" y="118"/>
                    <a:pt x="131" y="118"/>
                  </a:cubicBezTo>
                  <a:close/>
                  <a:moveTo>
                    <a:pt x="110" y="122"/>
                  </a:moveTo>
                  <a:cubicBezTo>
                    <a:pt x="110" y="120"/>
                    <a:pt x="108" y="118"/>
                    <a:pt x="106" y="118"/>
                  </a:cubicBezTo>
                  <a:cubicBezTo>
                    <a:pt x="105" y="118"/>
                    <a:pt x="104" y="118"/>
                    <a:pt x="103" y="119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7" y="145"/>
                    <a:pt x="76" y="146"/>
                    <a:pt x="76" y="147"/>
                  </a:cubicBezTo>
                  <a:cubicBezTo>
                    <a:pt x="76" y="150"/>
                    <a:pt x="78" y="152"/>
                    <a:pt x="80" y="152"/>
                  </a:cubicBezTo>
                  <a:cubicBezTo>
                    <a:pt x="82" y="152"/>
                    <a:pt x="83" y="151"/>
                    <a:pt x="83" y="150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10" y="124"/>
                    <a:pt x="110" y="123"/>
                    <a:pt x="110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Oval 18"/>
            <p:cNvSpPr>
              <a:spLocks noChangeAspect="1"/>
            </p:cNvSpPr>
            <p:nvPr/>
          </p:nvSpPr>
          <p:spPr>
            <a:xfrm>
              <a:off x="6269555" y="2987537"/>
              <a:ext cx="1163967" cy="1163967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6129333" y="4380205"/>
              <a:ext cx="1432591" cy="354970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3"/>
                  </a:solidFill>
                  <a:cs typeface="+mn-ea"/>
                  <a:sym typeface="+mn-lt"/>
                </a:rPr>
                <a:t>组内</a:t>
              </a:r>
              <a:endParaRPr lang="zh-CN" altLang="en-US" sz="20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2" name="Oval 20"/>
            <p:cNvSpPr>
              <a:spLocks noChangeAspect="1"/>
            </p:cNvSpPr>
            <p:nvPr/>
          </p:nvSpPr>
          <p:spPr>
            <a:xfrm>
              <a:off x="7950263" y="2987537"/>
              <a:ext cx="1163967" cy="1163967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TextBox 21"/>
            <p:cNvSpPr txBox="1"/>
            <p:nvPr/>
          </p:nvSpPr>
          <p:spPr>
            <a:xfrm>
              <a:off x="7815950" y="4380205"/>
              <a:ext cx="1432591" cy="32270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4"/>
                  </a:solidFill>
                  <a:cs typeface="+mn-ea"/>
                  <a:sym typeface="+mn-lt"/>
                </a:rPr>
                <a:t>环境</a:t>
              </a:r>
              <a:endParaRPr lang="zh-CN" altLang="en-US" sz="2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6217552" y="1795539"/>
              <a:ext cx="4533428" cy="553998"/>
            </a:xfrm>
            <a:prstGeom prst="rect">
              <a:avLst/>
            </a:prstGeom>
            <a:noFill/>
          </p:spPr>
          <p:txBody>
            <a:bodyPr wrap="square" anchor="t" anchorCtr="0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600" dirty="0" smtClean="0">
                  <a:cs typeface="+mn-ea"/>
                  <a:sym typeface="+mn-lt"/>
                </a:rPr>
                <a:t>油站服务器接口缺失</a:t>
              </a:r>
              <a:endParaRPr lang="en-US" altLang="zh-CN" sz="1600" dirty="0" smtClean="0"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600" dirty="0" smtClean="0">
                  <a:cs typeface="+mn-ea"/>
                  <a:sym typeface="+mn-lt"/>
                </a:rPr>
                <a:t>用户手册缺失</a:t>
              </a:r>
              <a:endParaRPr lang="en-US" altLang="zh-CN" sz="1600" dirty="0" smtClean="0"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600" dirty="0" smtClean="0">
                  <a:cs typeface="+mn-ea"/>
                  <a:sym typeface="+mn-lt"/>
                </a:rPr>
                <a:t>服务器缺失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6" name="Freeform: Shape 25"/>
            <p:cNvSpPr>
              <a:spLocks/>
            </p:cNvSpPr>
            <p:nvPr/>
          </p:nvSpPr>
          <p:spPr bwMode="auto">
            <a:xfrm>
              <a:off x="6659353" y="3377335"/>
              <a:ext cx="384372" cy="384372"/>
            </a:xfrm>
            <a:custGeom>
              <a:avLst/>
              <a:gdLst>
                <a:gd name="T0" fmla="*/ 30 w 186"/>
                <a:gd name="T1" fmla="*/ 89 h 186"/>
                <a:gd name="T2" fmla="*/ 0 w 186"/>
                <a:gd name="T3" fmla="*/ 93 h 186"/>
                <a:gd name="T4" fmla="*/ 30 w 186"/>
                <a:gd name="T5" fmla="*/ 97 h 186"/>
                <a:gd name="T6" fmla="*/ 45 w 186"/>
                <a:gd name="T7" fmla="*/ 51 h 186"/>
                <a:gd name="T8" fmla="*/ 51 w 186"/>
                <a:gd name="T9" fmla="*/ 46 h 186"/>
                <a:gd name="T10" fmla="*/ 27 w 186"/>
                <a:gd name="T11" fmla="*/ 28 h 186"/>
                <a:gd name="T12" fmla="*/ 45 w 186"/>
                <a:gd name="T13" fmla="*/ 51 h 186"/>
                <a:gd name="T14" fmla="*/ 159 w 186"/>
                <a:gd name="T15" fmla="*/ 34 h 186"/>
                <a:gd name="T16" fmla="*/ 153 w 186"/>
                <a:gd name="T17" fmla="*/ 28 h 186"/>
                <a:gd name="T18" fmla="*/ 135 w 186"/>
                <a:gd name="T19" fmla="*/ 51 h 186"/>
                <a:gd name="T20" fmla="*/ 45 w 186"/>
                <a:gd name="T21" fmla="*/ 135 h 186"/>
                <a:gd name="T22" fmla="*/ 27 w 186"/>
                <a:gd name="T23" fmla="*/ 159 h 186"/>
                <a:gd name="T24" fmla="*/ 51 w 186"/>
                <a:gd name="T25" fmla="*/ 141 h 186"/>
                <a:gd name="T26" fmla="*/ 45 w 186"/>
                <a:gd name="T27" fmla="*/ 135 h 186"/>
                <a:gd name="T28" fmla="*/ 97 w 186"/>
                <a:gd name="T29" fmla="*/ 30 h 186"/>
                <a:gd name="T30" fmla="*/ 93 w 186"/>
                <a:gd name="T31" fmla="*/ 0 h 186"/>
                <a:gd name="T32" fmla="*/ 89 w 186"/>
                <a:gd name="T33" fmla="*/ 30 h 186"/>
                <a:gd name="T34" fmla="*/ 182 w 186"/>
                <a:gd name="T35" fmla="*/ 89 h 186"/>
                <a:gd name="T36" fmla="*/ 152 w 186"/>
                <a:gd name="T37" fmla="*/ 93 h 186"/>
                <a:gd name="T38" fmla="*/ 182 w 186"/>
                <a:gd name="T39" fmla="*/ 97 h 186"/>
                <a:gd name="T40" fmla="*/ 182 w 186"/>
                <a:gd name="T41" fmla="*/ 89 h 186"/>
                <a:gd name="T42" fmla="*/ 135 w 186"/>
                <a:gd name="T43" fmla="*/ 135 h 186"/>
                <a:gd name="T44" fmla="*/ 153 w 186"/>
                <a:gd name="T45" fmla="*/ 159 h 186"/>
                <a:gd name="T46" fmla="*/ 159 w 186"/>
                <a:gd name="T47" fmla="*/ 153 h 186"/>
                <a:gd name="T48" fmla="*/ 93 w 186"/>
                <a:gd name="T49" fmla="*/ 43 h 186"/>
                <a:gd name="T50" fmla="*/ 93 w 186"/>
                <a:gd name="T51" fmla="*/ 144 h 186"/>
                <a:gd name="T52" fmla="*/ 93 w 186"/>
                <a:gd name="T53" fmla="*/ 43 h 186"/>
                <a:gd name="T54" fmla="*/ 51 w 186"/>
                <a:gd name="T55" fmla="*/ 93 h 186"/>
                <a:gd name="T56" fmla="*/ 135 w 186"/>
                <a:gd name="T57" fmla="*/ 93 h 186"/>
                <a:gd name="T58" fmla="*/ 93 w 186"/>
                <a:gd name="T59" fmla="*/ 152 h 186"/>
                <a:gd name="T60" fmla="*/ 89 w 186"/>
                <a:gd name="T61" fmla="*/ 182 h 186"/>
                <a:gd name="T62" fmla="*/ 97 w 186"/>
                <a:gd name="T63" fmla="*/ 182 h 186"/>
                <a:gd name="T64" fmla="*/ 93 w 186"/>
                <a:gd name="T65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6" h="186">
                  <a:moveTo>
                    <a:pt x="34" y="93"/>
                  </a:moveTo>
                  <a:cubicBezTo>
                    <a:pt x="34" y="91"/>
                    <a:pt x="32" y="89"/>
                    <a:pt x="30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89"/>
                    <a:pt x="0" y="91"/>
                    <a:pt x="0" y="93"/>
                  </a:cubicBezTo>
                  <a:cubicBezTo>
                    <a:pt x="0" y="96"/>
                    <a:pt x="2" y="97"/>
                    <a:pt x="4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2" y="97"/>
                    <a:pt x="34" y="96"/>
                    <a:pt x="34" y="93"/>
                  </a:cubicBezTo>
                  <a:close/>
                  <a:moveTo>
                    <a:pt x="45" y="51"/>
                  </a:moveTo>
                  <a:cubicBezTo>
                    <a:pt x="47" y="53"/>
                    <a:pt x="50" y="53"/>
                    <a:pt x="51" y="51"/>
                  </a:cubicBezTo>
                  <a:cubicBezTo>
                    <a:pt x="53" y="50"/>
                    <a:pt x="53" y="47"/>
                    <a:pt x="51" y="46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6"/>
                    <a:pt x="29" y="26"/>
                    <a:pt x="27" y="28"/>
                  </a:cubicBezTo>
                  <a:cubicBezTo>
                    <a:pt x="26" y="29"/>
                    <a:pt x="26" y="32"/>
                    <a:pt x="27" y="34"/>
                  </a:cubicBezTo>
                  <a:lnTo>
                    <a:pt x="45" y="51"/>
                  </a:lnTo>
                  <a:close/>
                  <a:moveTo>
                    <a:pt x="141" y="51"/>
                  </a:moveTo>
                  <a:cubicBezTo>
                    <a:pt x="159" y="34"/>
                    <a:pt x="159" y="34"/>
                    <a:pt x="159" y="34"/>
                  </a:cubicBezTo>
                  <a:cubicBezTo>
                    <a:pt x="160" y="32"/>
                    <a:pt x="160" y="29"/>
                    <a:pt x="159" y="28"/>
                  </a:cubicBezTo>
                  <a:cubicBezTo>
                    <a:pt x="157" y="26"/>
                    <a:pt x="154" y="26"/>
                    <a:pt x="153" y="28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3" y="47"/>
                    <a:pt x="133" y="50"/>
                    <a:pt x="135" y="51"/>
                  </a:cubicBezTo>
                  <a:cubicBezTo>
                    <a:pt x="136" y="53"/>
                    <a:pt x="139" y="53"/>
                    <a:pt x="141" y="51"/>
                  </a:cubicBezTo>
                  <a:close/>
                  <a:moveTo>
                    <a:pt x="45" y="135"/>
                  </a:moveTo>
                  <a:cubicBezTo>
                    <a:pt x="27" y="153"/>
                    <a:pt x="27" y="153"/>
                    <a:pt x="27" y="153"/>
                  </a:cubicBezTo>
                  <a:cubicBezTo>
                    <a:pt x="26" y="155"/>
                    <a:pt x="26" y="157"/>
                    <a:pt x="27" y="159"/>
                  </a:cubicBezTo>
                  <a:cubicBezTo>
                    <a:pt x="29" y="161"/>
                    <a:pt x="32" y="161"/>
                    <a:pt x="33" y="159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3" y="139"/>
                    <a:pt x="53" y="137"/>
                    <a:pt x="51" y="135"/>
                  </a:cubicBezTo>
                  <a:cubicBezTo>
                    <a:pt x="50" y="133"/>
                    <a:pt x="47" y="133"/>
                    <a:pt x="45" y="135"/>
                  </a:cubicBezTo>
                  <a:close/>
                  <a:moveTo>
                    <a:pt x="93" y="34"/>
                  </a:moveTo>
                  <a:cubicBezTo>
                    <a:pt x="95" y="34"/>
                    <a:pt x="97" y="32"/>
                    <a:pt x="97" y="3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2"/>
                    <a:pt x="95" y="0"/>
                    <a:pt x="93" y="0"/>
                  </a:cubicBezTo>
                  <a:cubicBezTo>
                    <a:pt x="91" y="0"/>
                    <a:pt x="89" y="2"/>
                    <a:pt x="89" y="5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32"/>
                    <a:pt x="91" y="34"/>
                    <a:pt x="93" y="34"/>
                  </a:cubicBezTo>
                  <a:close/>
                  <a:moveTo>
                    <a:pt x="182" y="89"/>
                  </a:moveTo>
                  <a:cubicBezTo>
                    <a:pt x="156" y="89"/>
                    <a:pt x="156" y="89"/>
                    <a:pt x="156" y="89"/>
                  </a:cubicBezTo>
                  <a:cubicBezTo>
                    <a:pt x="154" y="89"/>
                    <a:pt x="152" y="91"/>
                    <a:pt x="152" y="93"/>
                  </a:cubicBezTo>
                  <a:cubicBezTo>
                    <a:pt x="152" y="96"/>
                    <a:pt x="154" y="97"/>
                    <a:pt x="156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4" y="97"/>
                    <a:pt x="186" y="96"/>
                    <a:pt x="186" y="93"/>
                  </a:cubicBezTo>
                  <a:cubicBezTo>
                    <a:pt x="186" y="91"/>
                    <a:pt x="184" y="89"/>
                    <a:pt x="182" y="89"/>
                  </a:cubicBezTo>
                  <a:close/>
                  <a:moveTo>
                    <a:pt x="141" y="135"/>
                  </a:moveTo>
                  <a:cubicBezTo>
                    <a:pt x="139" y="133"/>
                    <a:pt x="136" y="133"/>
                    <a:pt x="135" y="135"/>
                  </a:cubicBezTo>
                  <a:cubicBezTo>
                    <a:pt x="133" y="137"/>
                    <a:pt x="133" y="139"/>
                    <a:pt x="135" y="141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4" y="161"/>
                    <a:pt x="157" y="161"/>
                    <a:pt x="159" y="159"/>
                  </a:cubicBezTo>
                  <a:cubicBezTo>
                    <a:pt x="160" y="157"/>
                    <a:pt x="160" y="155"/>
                    <a:pt x="159" y="153"/>
                  </a:cubicBezTo>
                  <a:lnTo>
                    <a:pt x="141" y="135"/>
                  </a:lnTo>
                  <a:close/>
                  <a:moveTo>
                    <a:pt x="93" y="43"/>
                  </a:moveTo>
                  <a:cubicBezTo>
                    <a:pt x="65" y="43"/>
                    <a:pt x="42" y="65"/>
                    <a:pt x="42" y="93"/>
                  </a:cubicBezTo>
                  <a:cubicBezTo>
                    <a:pt x="42" y="121"/>
                    <a:pt x="65" y="144"/>
                    <a:pt x="93" y="144"/>
                  </a:cubicBezTo>
                  <a:cubicBezTo>
                    <a:pt x="121" y="144"/>
                    <a:pt x="144" y="121"/>
                    <a:pt x="144" y="93"/>
                  </a:cubicBezTo>
                  <a:cubicBezTo>
                    <a:pt x="144" y="65"/>
                    <a:pt x="121" y="43"/>
                    <a:pt x="93" y="43"/>
                  </a:cubicBezTo>
                  <a:close/>
                  <a:moveTo>
                    <a:pt x="93" y="135"/>
                  </a:moveTo>
                  <a:cubicBezTo>
                    <a:pt x="70" y="135"/>
                    <a:pt x="51" y="117"/>
                    <a:pt x="51" y="93"/>
                  </a:cubicBezTo>
                  <a:cubicBezTo>
                    <a:pt x="51" y="70"/>
                    <a:pt x="70" y="51"/>
                    <a:pt x="93" y="51"/>
                  </a:cubicBezTo>
                  <a:cubicBezTo>
                    <a:pt x="116" y="51"/>
                    <a:pt x="135" y="70"/>
                    <a:pt x="135" y="93"/>
                  </a:cubicBezTo>
                  <a:cubicBezTo>
                    <a:pt x="135" y="117"/>
                    <a:pt x="116" y="135"/>
                    <a:pt x="93" y="135"/>
                  </a:cubicBezTo>
                  <a:close/>
                  <a:moveTo>
                    <a:pt x="93" y="152"/>
                  </a:moveTo>
                  <a:cubicBezTo>
                    <a:pt x="91" y="152"/>
                    <a:pt x="89" y="154"/>
                    <a:pt x="89" y="157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4"/>
                    <a:pt x="91" y="186"/>
                    <a:pt x="93" y="186"/>
                  </a:cubicBezTo>
                  <a:cubicBezTo>
                    <a:pt x="95" y="186"/>
                    <a:pt x="97" y="184"/>
                    <a:pt x="97" y="182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7" y="154"/>
                    <a:pt x="95" y="152"/>
                    <a:pt x="93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26"/>
            <p:cNvSpPr>
              <a:spLocks/>
            </p:cNvSpPr>
            <p:nvPr/>
          </p:nvSpPr>
          <p:spPr bwMode="auto">
            <a:xfrm>
              <a:off x="8340061" y="3378469"/>
              <a:ext cx="384372" cy="382105"/>
            </a:xfrm>
            <a:custGeom>
              <a:avLst/>
              <a:gdLst>
                <a:gd name="T0" fmla="*/ 102 w 186"/>
                <a:gd name="T1" fmla="*/ 131 h 185"/>
                <a:gd name="T2" fmla="*/ 97 w 186"/>
                <a:gd name="T3" fmla="*/ 126 h 185"/>
                <a:gd name="T4" fmla="*/ 94 w 186"/>
                <a:gd name="T5" fmla="*/ 128 h 185"/>
                <a:gd name="T6" fmla="*/ 69 w 186"/>
                <a:gd name="T7" fmla="*/ 153 h 185"/>
                <a:gd name="T8" fmla="*/ 68 w 186"/>
                <a:gd name="T9" fmla="*/ 156 h 185"/>
                <a:gd name="T10" fmla="*/ 72 w 186"/>
                <a:gd name="T11" fmla="*/ 160 h 185"/>
                <a:gd name="T12" fmla="*/ 87 w 186"/>
                <a:gd name="T13" fmla="*/ 160 h 185"/>
                <a:gd name="T14" fmla="*/ 69 w 186"/>
                <a:gd name="T15" fmla="*/ 178 h 185"/>
                <a:gd name="T16" fmla="*/ 68 w 186"/>
                <a:gd name="T17" fmla="*/ 181 h 185"/>
                <a:gd name="T18" fmla="*/ 72 w 186"/>
                <a:gd name="T19" fmla="*/ 185 h 185"/>
                <a:gd name="T20" fmla="*/ 75 w 186"/>
                <a:gd name="T21" fmla="*/ 184 h 185"/>
                <a:gd name="T22" fmla="*/ 100 w 186"/>
                <a:gd name="T23" fmla="*/ 159 h 185"/>
                <a:gd name="T24" fmla="*/ 102 w 186"/>
                <a:gd name="T25" fmla="*/ 156 h 185"/>
                <a:gd name="T26" fmla="*/ 97 w 186"/>
                <a:gd name="T27" fmla="*/ 152 h 185"/>
                <a:gd name="T28" fmla="*/ 97 w 186"/>
                <a:gd name="T29" fmla="*/ 152 h 185"/>
                <a:gd name="T30" fmla="*/ 82 w 186"/>
                <a:gd name="T31" fmla="*/ 152 h 185"/>
                <a:gd name="T32" fmla="*/ 100 w 186"/>
                <a:gd name="T33" fmla="*/ 134 h 185"/>
                <a:gd name="T34" fmla="*/ 102 w 186"/>
                <a:gd name="T35" fmla="*/ 131 h 185"/>
                <a:gd name="T36" fmla="*/ 55 w 186"/>
                <a:gd name="T37" fmla="*/ 135 h 185"/>
                <a:gd name="T38" fmla="*/ 52 w 186"/>
                <a:gd name="T39" fmla="*/ 136 h 185"/>
                <a:gd name="T40" fmla="*/ 27 w 186"/>
                <a:gd name="T41" fmla="*/ 161 h 185"/>
                <a:gd name="T42" fmla="*/ 26 w 186"/>
                <a:gd name="T43" fmla="*/ 164 h 185"/>
                <a:gd name="T44" fmla="*/ 30 w 186"/>
                <a:gd name="T45" fmla="*/ 169 h 185"/>
                <a:gd name="T46" fmla="*/ 33 w 186"/>
                <a:gd name="T47" fmla="*/ 167 h 185"/>
                <a:gd name="T48" fmla="*/ 58 w 186"/>
                <a:gd name="T49" fmla="*/ 142 h 185"/>
                <a:gd name="T50" fmla="*/ 59 w 186"/>
                <a:gd name="T51" fmla="*/ 139 h 185"/>
                <a:gd name="T52" fmla="*/ 55 w 186"/>
                <a:gd name="T53" fmla="*/ 135 h 185"/>
                <a:gd name="T54" fmla="*/ 161 w 186"/>
                <a:gd name="T55" fmla="*/ 43 h 185"/>
                <a:gd name="T56" fmla="*/ 161 w 186"/>
                <a:gd name="T57" fmla="*/ 42 h 185"/>
                <a:gd name="T58" fmla="*/ 135 w 186"/>
                <a:gd name="T59" fmla="*/ 17 h 185"/>
                <a:gd name="T60" fmla="*/ 119 w 186"/>
                <a:gd name="T61" fmla="*/ 23 h 185"/>
                <a:gd name="T62" fmla="*/ 76 w 186"/>
                <a:gd name="T63" fmla="*/ 0 h 185"/>
                <a:gd name="T64" fmla="*/ 26 w 186"/>
                <a:gd name="T65" fmla="*/ 43 h 185"/>
                <a:gd name="T66" fmla="*/ 0 w 186"/>
                <a:gd name="T67" fmla="*/ 76 h 185"/>
                <a:gd name="T68" fmla="*/ 34 w 186"/>
                <a:gd name="T69" fmla="*/ 109 h 185"/>
                <a:gd name="T70" fmla="*/ 152 w 186"/>
                <a:gd name="T71" fmla="*/ 109 h 185"/>
                <a:gd name="T72" fmla="*/ 186 w 186"/>
                <a:gd name="T73" fmla="*/ 76 h 185"/>
                <a:gd name="T74" fmla="*/ 161 w 186"/>
                <a:gd name="T75" fmla="*/ 43 h 185"/>
                <a:gd name="T76" fmla="*/ 152 w 186"/>
                <a:gd name="T77" fmla="*/ 101 h 185"/>
                <a:gd name="T78" fmla="*/ 34 w 186"/>
                <a:gd name="T79" fmla="*/ 101 h 185"/>
                <a:gd name="T80" fmla="*/ 9 w 186"/>
                <a:gd name="T81" fmla="*/ 76 h 185"/>
                <a:gd name="T82" fmla="*/ 28 w 186"/>
                <a:gd name="T83" fmla="*/ 51 h 185"/>
                <a:gd name="T84" fmla="*/ 35 w 186"/>
                <a:gd name="T85" fmla="*/ 44 h 185"/>
                <a:gd name="T86" fmla="*/ 76 w 186"/>
                <a:gd name="T87" fmla="*/ 8 h 185"/>
                <a:gd name="T88" fmla="*/ 107 w 186"/>
                <a:gd name="T89" fmla="*/ 23 h 185"/>
                <a:gd name="T90" fmla="*/ 118 w 186"/>
                <a:gd name="T91" fmla="*/ 31 h 185"/>
                <a:gd name="T92" fmla="*/ 119 w 186"/>
                <a:gd name="T93" fmla="*/ 31 h 185"/>
                <a:gd name="T94" fmla="*/ 124 w 186"/>
                <a:gd name="T95" fmla="*/ 29 h 185"/>
                <a:gd name="T96" fmla="*/ 135 w 186"/>
                <a:gd name="T97" fmla="*/ 25 h 185"/>
                <a:gd name="T98" fmla="*/ 152 w 186"/>
                <a:gd name="T99" fmla="*/ 42 h 185"/>
                <a:gd name="T100" fmla="*/ 152 w 186"/>
                <a:gd name="T101" fmla="*/ 43 h 185"/>
                <a:gd name="T102" fmla="*/ 159 w 186"/>
                <a:gd name="T103" fmla="*/ 51 h 185"/>
                <a:gd name="T104" fmla="*/ 178 w 186"/>
                <a:gd name="T105" fmla="*/ 76 h 185"/>
                <a:gd name="T106" fmla="*/ 152 w 186"/>
                <a:gd name="T107" fmla="*/ 101 h 185"/>
                <a:gd name="T108" fmla="*/ 144 w 186"/>
                <a:gd name="T109" fmla="*/ 135 h 185"/>
                <a:gd name="T110" fmla="*/ 141 w 186"/>
                <a:gd name="T111" fmla="*/ 136 h 185"/>
                <a:gd name="T112" fmla="*/ 116 w 186"/>
                <a:gd name="T113" fmla="*/ 161 h 185"/>
                <a:gd name="T114" fmla="*/ 114 w 186"/>
                <a:gd name="T115" fmla="*/ 164 h 185"/>
                <a:gd name="T116" fmla="*/ 119 w 186"/>
                <a:gd name="T117" fmla="*/ 169 h 185"/>
                <a:gd name="T118" fmla="*/ 122 w 186"/>
                <a:gd name="T119" fmla="*/ 167 h 185"/>
                <a:gd name="T120" fmla="*/ 147 w 186"/>
                <a:gd name="T121" fmla="*/ 142 h 185"/>
                <a:gd name="T122" fmla="*/ 148 w 186"/>
                <a:gd name="T123" fmla="*/ 139 h 185"/>
                <a:gd name="T124" fmla="*/ 144 w 186"/>
                <a:gd name="T125" fmla="*/ 13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85">
                  <a:moveTo>
                    <a:pt x="102" y="131"/>
                  </a:moveTo>
                  <a:cubicBezTo>
                    <a:pt x="102" y="128"/>
                    <a:pt x="100" y="126"/>
                    <a:pt x="97" y="126"/>
                  </a:cubicBezTo>
                  <a:cubicBezTo>
                    <a:pt x="96" y="126"/>
                    <a:pt x="95" y="127"/>
                    <a:pt x="94" y="128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68" y="154"/>
                    <a:pt x="68" y="155"/>
                    <a:pt x="68" y="156"/>
                  </a:cubicBezTo>
                  <a:cubicBezTo>
                    <a:pt x="68" y="158"/>
                    <a:pt x="70" y="160"/>
                    <a:pt x="72" y="160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69" y="178"/>
                    <a:pt x="69" y="178"/>
                    <a:pt x="69" y="178"/>
                  </a:cubicBezTo>
                  <a:cubicBezTo>
                    <a:pt x="68" y="179"/>
                    <a:pt x="68" y="180"/>
                    <a:pt x="68" y="181"/>
                  </a:cubicBezTo>
                  <a:cubicBezTo>
                    <a:pt x="68" y="184"/>
                    <a:pt x="70" y="185"/>
                    <a:pt x="72" y="185"/>
                  </a:cubicBezTo>
                  <a:cubicBezTo>
                    <a:pt x="73" y="185"/>
                    <a:pt x="74" y="185"/>
                    <a:pt x="75" y="184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58"/>
                    <a:pt x="102" y="157"/>
                    <a:pt x="102" y="156"/>
                  </a:cubicBezTo>
                  <a:cubicBezTo>
                    <a:pt x="102" y="154"/>
                    <a:pt x="100" y="152"/>
                    <a:pt x="97" y="152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1" y="133"/>
                    <a:pt x="102" y="132"/>
                    <a:pt x="102" y="131"/>
                  </a:cubicBezTo>
                  <a:close/>
                  <a:moveTo>
                    <a:pt x="55" y="135"/>
                  </a:moveTo>
                  <a:cubicBezTo>
                    <a:pt x="54" y="135"/>
                    <a:pt x="53" y="135"/>
                    <a:pt x="52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6" y="162"/>
                    <a:pt x="26" y="163"/>
                    <a:pt x="26" y="164"/>
                  </a:cubicBezTo>
                  <a:cubicBezTo>
                    <a:pt x="26" y="167"/>
                    <a:pt x="28" y="169"/>
                    <a:pt x="30" y="169"/>
                  </a:cubicBezTo>
                  <a:cubicBezTo>
                    <a:pt x="31" y="169"/>
                    <a:pt x="32" y="168"/>
                    <a:pt x="33" y="167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59" y="141"/>
                    <a:pt x="59" y="140"/>
                    <a:pt x="59" y="139"/>
                  </a:cubicBezTo>
                  <a:cubicBezTo>
                    <a:pt x="59" y="137"/>
                    <a:pt x="58" y="135"/>
                    <a:pt x="55" y="135"/>
                  </a:cubicBezTo>
                  <a:close/>
                  <a:moveTo>
                    <a:pt x="161" y="43"/>
                  </a:moveTo>
                  <a:cubicBezTo>
                    <a:pt x="161" y="43"/>
                    <a:pt x="161" y="42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6"/>
                    <a:pt x="0" y="60"/>
                    <a:pt x="0" y="76"/>
                  </a:cubicBezTo>
                  <a:cubicBezTo>
                    <a:pt x="0" y="94"/>
                    <a:pt x="16" y="109"/>
                    <a:pt x="34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71" y="109"/>
                    <a:pt x="186" y="94"/>
                    <a:pt x="186" y="76"/>
                  </a:cubicBezTo>
                  <a:cubicBezTo>
                    <a:pt x="186" y="60"/>
                    <a:pt x="175" y="47"/>
                    <a:pt x="161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2" y="50"/>
                    <a:pt x="34" y="48"/>
                    <a:pt x="35" y="44"/>
                  </a:cubicBezTo>
                  <a:cubicBezTo>
                    <a:pt x="38" y="24"/>
                    <a:pt x="56" y="8"/>
                    <a:pt x="76" y="8"/>
                  </a:cubicBezTo>
                  <a:cubicBezTo>
                    <a:pt x="91" y="8"/>
                    <a:pt x="100" y="11"/>
                    <a:pt x="107" y="23"/>
                  </a:cubicBezTo>
                  <a:cubicBezTo>
                    <a:pt x="109" y="25"/>
                    <a:pt x="115" y="31"/>
                    <a:pt x="118" y="31"/>
                  </a:cubicBezTo>
                  <a:cubicBezTo>
                    <a:pt x="118" y="31"/>
                    <a:pt x="119" y="31"/>
                    <a:pt x="119" y="31"/>
                  </a:cubicBezTo>
                  <a:cubicBezTo>
                    <a:pt x="121" y="31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5" y="50"/>
                    <a:pt x="159" y="51"/>
                  </a:cubicBezTo>
                  <a:cubicBezTo>
                    <a:pt x="170" y="54"/>
                    <a:pt x="178" y="64"/>
                    <a:pt x="178" y="76"/>
                  </a:cubicBezTo>
                  <a:cubicBezTo>
                    <a:pt x="178" y="90"/>
                    <a:pt x="166" y="101"/>
                    <a:pt x="152" y="101"/>
                  </a:cubicBezTo>
                  <a:close/>
                  <a:moveTo>
                    <a:pt x="144" y="135"/>
                  </a:moveTo>
                  <a:cubicBezTo>
                    <a:pt x="143" y="135"/>
                    <a:pt x="142" y="135"/>
                    <a:pt x="141" y="136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5" y="162"/>
                    <a:pt x="114" y="163"/>
                    <a:pt x="114" y="164"/>
                  </a:cubicBezTo>
                  <a:cubicBezTo>
                    <a:pt x="114" y="167"/>
                    <a:pt x="116" y="169"/>
                    <a:pt x="119" y="169"/>
                  </a:cubicBezTo>
                  <a:cubicBezTo>
                    <a:pt x="120" y="169"/>
                    <a:pt x="121" y="168"/>
                    <a:pt x="122" y="167"/>
                  </a:cubicBezTo>
                  <a:cubicBezTo>
                    <a:pt x="147" y="142"/>
                    <a:pt x="147" y="142"/>
                    <a:pt x="147" y="142"/>
                  </a:cubicBezTo>
                  <a:cubicBezTo>
                    <a:pt x="148" y="141"/>
                    <a:pt x="148" y="140"/>
                    <a:pt x="148" y="139"/>
                  </a:cubicBezTo>
                  <a:cubicBezTo>
                    <a:pt x="148" y="137"/>
                    <a:pt x="146" y="135"/>
                    <a:pt x="144" y="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630602" y="2996349"/>
              <a:ext cx="1163967" cy="1163967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96289" y="4389017"/>
              <a:ext cx="1432591" cy="32270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5"/>
                  </a:solidFill>
                  <a:cs typeface="+mn-ea"/>
                  <a:sym typeface="+mn-lt"/>
                </a:rPr>
                <a:t>时间</a:t>
              </a:r>
              <a:endParaRPr lang="zh-CN" altLang="en-US" sz="20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: Shape 29"/>
            <p:cNvSpPr>
              <a:spLocks/>
            </p:cNvSpPr>
            <p:nvPr/>
          </p:nvSpPr>
          <p:spPr bwMode="auto">
            <a:xfrm>
              <a:off x="10020965" y="3465208"/>
              <a:ext cx="383238" cy="208627"/>
            </a:xfrm>
            <a:custGeom>
              <a:avLst/>
              <a:gdLst>
                <a:gd name="T0" fmla="*/ 93 w 186"/>
                <a:gd name="T1" fmla="*/ 0 h 101"/>
                <a:gd name="T2" fmla="*/ 0 w 186"/>
                <a:gd name="T3" fmla="*/ 97 h 101"/>
                <a:gd name="T4" fmla="*/ 4 w 186"/>
                <a:gd name="T5" fmla="*/ 101 h 101"/>
                <a:gd name="T6" fmla="*/ 80 w 186"/>
                <a:gd name="T7" fmla="*/ 101 h 101"/>
                <a:gd name="T8" fmla="*/ 85 w 186"/>
                <a:gd name="T9" fmla="*/ 97 h 101"/>
                <a:gd name="T10" fmla="*/ 93 w 186"/>
                <a:gd name="T11" fmla="*/ 84 h 101"/>
                <a:gd name="T12" fmla="*/ 101 w 186"/>
                <a:gd name="T13" fmla="*/ 97 h 101"/>
                <a:gd name="T14" fmla="*/ 106 w 186"/>
                <a:gd name="T15" fmla="*/ 101 h 101"/>
                <a:gd name="T16" fmla="*/ 182 w 186"/>
                <a:gd name="T17" fmla="*/ 101 h 101"/>
                <a:gd name="T18" fmla="*/ 186 w 186"/>
                <a:gd name="T19" fmla="*/ 97 h 101"/>
                <a:gd name="T20" fmla="*/ 93 w 186"/>
                <a:gd name="T21" fmla="*/ 0 h 101"/>
                <a:gd name="T22" fmla="*/ 109 w 186"/>
                <a:gd name="T23" fmla="*/ 92 h 101"/>
                <a:gd name="T24" fmla="*/ 93 w 186"/>
                <a:gd name="T25" fmla="*/ 76 h 101"/>
                <a:gd name="T26" fmla="*/ 76 w 186"/>
                <a:gd name="T27" fmla="*/ 92 h 101"/>
                <a:gd name="T28" fmla="*/ 59 w 186"/>
                <a:gd name="T29" fmla="*/ 92 h 101"/>
                <a:gd name="T30" fmla="*/ 93 w 186"/>
                <a:gd name="T31" fmla="*/ 59 h 101"/>
                <a:gd name="T32" fmla="*/ 126 w 186"/>
                <a:gd name="T33" fmla="*/ 92 h 101"/>
                <a:gd name="T34" fmla="*/ 109 w 186"/>
                <a:gd name="T35" fmla="*/ 92 h 101"/>
                <a:gd name="T36" fmla="*/ 135 w 186"/>
                <a:gd name="T37" fmla="*/ 92 h 101"/>
                <a:gd name="T38" fmla="*/ 93 w 186"/>
                <a:gd name="T39" fmla="*/ 50 h 101"/>
                <a:gd name="T40" fmla="*/ 51 w 186"/>
                <a:gd name="T41" fmla="*/ 92 h 101"/>
                <a:gd name="T42" fmla="*/ 34 w 186"/>
                <a:gd name="T43" fmla="*/ 92 h 101"/>
                <a:gd name="T44" fmla="*/ 93 w 186"/>
                <a:gd name="T45" fmla="*/ 33 h 101"/>
                <a:gd name="T46" fmla="*/ 152 w 186"/>
                <a:gd name="T47" fmla="*/ 92 h 101"/>
                <a:gd name="T48" fmla="*/ 135 w 186"/>
                <a:gd name="T49" fmla="*/ 92 h 101"/>
                <a:gd name="T50" fmla="*/ 160 w 186"/>
                <a:gd name="T51" fmla="*/ 92 h 101"/>
                <a:gd name="T52" fmla="*/ 93 w 186"/>
                <a:gd name="T53" fmla="*/ 25 h 101"/>
                <a:gd name="T54" fmla="*/ 26 w 186"/>
                <a:gd name="T55" fmla="*/ 92 h 101"/>
                <a:gd name="T56" fmla="*/ 9 w 186"/>
                <a:gd name="T57" fmla="*/ 92 h 101"/>
                <a:gd name="T58" fmla="*/ 93 w 186"/>
                <a:gd name="T59" fmla="*/ 8 h 101"/>
                <a:gd name="T60" fmla="*/ 177 w 186"/>
                <a:gd name="T61" fmla="*/ 92 h 101"/>
                <a:gd name="T62" fmla="*/ 160 w 186"/>
                <a:gd name="T63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" h="101">
                  <a:moveTo>
                    <a:pt x="93" y="0"/>
                  </a:moveTo>
                  <a:cubicBezTo>
                    <a:pt x="42" y="0"/>
                    <a:pt x="0" y="43"/>
                    <a:pt x="0" y="97"/>
                  </a:cubicBezTo>
                  <a:cubicBezTo>
                    <a:pt x="0" y="99"/>
                    <a:pt x="2" y="101"/>
                    <a:pt x="4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3" y="101"/>
                    <a:pt x="85" y="99"/>
                    <a:pt x="85" y="97"/>
                  </a:cubicBezTo>
                  <a:cubicBezTo>
                    <a:pt x="85" y="90"/>
                    <a:pt x="88" y="84"/>
                    <a:pt x="93" y="84"/>
                  </a:cubicBezTo>
                  <a:cubicBezTo>
                    <a:pt x="98" y="84"/>
                    <a:pt x="101" y="90"/>
                    <a:pt x="101" y="97"/>
                  </a:cubicBezTo>
                  <a:cubicBezTo>
                    <a:pt x="101" y="99"/>
                    <a:pt x="103" y="101"/>
                    <a:pt x="106" y="101"/>
                  </a:cubicBezTo>
                  <a:cubicBezTo>
                    <a:pt x="182" y="101"/>
                    <a:pt x="182" y="101"/>
                    <a:pt x="182" y="101"/>
                  </a:cubicBezTo>
                  <a:cubicBezTo>
                    <a:pt x="184" y="101"/>
                    <a:pt x="186" y="99"/>
                    <a:pt x="186" y="97"/>
                  </a:cubicBezTo>
                  <a:cubicBezTo>
                    <a:pt x="186" y="43"/>
                    <a:pt x="144" y="0"/>
                    <a:pt x="93" y="0"/>
                  </a:cubicBezTo>
                  <a:close/>
                  <a:moveTo>
                    <a:pt x="109" y="92"/>
                  </a:moveTo>
                  <a:cubicBezTo>
                    <a:pt x="108" y="83"/>
                    <a:pt x="101" y="76"/>
                    <a:pt x="93" y="76"/>
                  </a:cubicBezTo>
                  <a:cubicBezTo>
                    <a:pt x="85" y="76"/>
                    <a:pt x="78" y="83"/>
                    <a:pt x="76" y="92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1" y="73"/>
                    <a:pt x="76" y="59"/>
                    <a:pt x="93" y="59"/>
                  </a:cubicBezTo>
                  <a:cubicBezTo>
                    <a:pt x="110" y="59"/>
                    <a:pt x="125" y="73"/>
                    <a:pt x="126" y="92"/>
                  </a:cubicBezTo>
                  <a:lnTo>
                    <a:pt x="109" y="92"/>
                  </a:lnTo>
                  <a:close/>
                  <a:moveTo>
                    <a:pt x="135" y="92"/>
                  </a:moveTo>
                  <a:cubicBezTo>
                    <a:pt x="133" y="69"/>
                    <a:pt x="115" y="50"/>
                    <a:pt x="93" y="50"/>
                  </a:cubicBezTo>
                  <a:cubicBezTo>
                    <a:pt x="71" y="50"/>
                    <a:pt x="53" y="69"/>
                    <a:pt x="51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6" y="59"/>
                    <a:pt x="62" y="33"/>
                    <a:pt x="93" y="33"/>
                  </a:cubicBezTo>
                  <a:cubicBezTo>
                    <a:pt x="124" y="33"/>
                    <a:pt x="150" y="59"/>
                    <a:pt x="152" y="92"/>
                  </a:cubicBezTo>
                  <a:lnTo>
                    <a:pt x="135" y="92"/>
                  </a:lnTo>
                  <a:close/>
                  <a:moveTo>
                    <a:pt x="160" y="92"/>
                  </a:moveTo>
                  <a:cubicBezTo>
                    <a:pt x="158" y="55"/>
                    <a:pt x="129" y="25"/>
                    <a:pt x="93" y="25"/>
                  </a:cubicBezTo>
                  <a:cubicBezTo>
                    <a:pt x="57" y="25"/>
                    <a:pt x="28" y="55"/>
                    <a:pt x="26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11" y="45"/>
                    <a:pt x="48" y="8"/>
                    <a:pt x="93" y="8"/>
                  </a:cubicBezTo>
                  <a:cubicBezTo>
                    <a:pt x="138" y="8"/>
                    <a:pt x="175" y="45"/>
                    <a:pt x="177" y="92"/>
                  </a:cubicBezTo>
                  <a:lnTo>
                    <a:pt x="160" y="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Rectangle 1"/>
            <p:cNvSpPr/>
            <p:nvPr/>
          </p:nvSpPr>
          <p:spPr>
            <a:xfrm>
              <a:off x="6110639" y="5121255"/>
              <a:ext cx="1454244" cy="1229831"/>
            </a:xfrm>
            <a:prstGeom prst="rect">
              <a:avLst/>
            </a:prstGeom>
          </p:spPr>
          <p:txBody>
            <a:bodyPr wrap="square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cs typeface="+mn-ea"/>
                  <a:sym typeface="+mn-lt"/>
                </a:rPr>
                <a:t>选修过</a:t>
              </a:r>
              <a:r>
                <a:rPr lang="en-US" altLang="zh-CN" sz="1400" dirty="0" smtClean="0">
                  <a:cs typeface="+mn-ea"/>
                  <a:sym typeface="+mn-lt"/>
                </a:rPr>
                <a:t>web</a:t>
              </a:r>
              <a:r>
                <a:rPr lang="zh-CN" altLang="en-US" sz="1400" dirty="0" smtClean="0">
                  <a:cs typeface="+mn-ea"/>
                  <a:sym typeface="+mn-lt"/>
                </a:rPr>
                <a:t>的同学不够积极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2" name="Rectangle 30"/>
            <p:cNvSpPr/>
            <p:nvPr/>
          </p:nvSpPr>
          <p:spPr>
            <a:xfrm>
              <a:off x="7845920" y="5149551"/>
              <a:ext cx="1454244" cy="1180171"/>
            </a:xfrm>
            <a:prstGeom prst="rect">
              <a:avLst/>
            </a:prstGeom>
          </p:spPr>
          <p:txBody>
            <a:bodyPr wrap="square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环</a:t>
              </a:r>
              <a:r>
                <a:rPr lang="zh-CN" altLang="en-US" sz="1400" dirty="0" smtClean="0">
                  <a:cs typeface="+mn-ea"/>
                  <a:sym typeface="+mn-lt"/>
                </a:rPr>
                <a:t>境的搭建尚未完成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9581201" y="5149550"/>
              <a:ext cx="1454244" cy="1180173"/>
            </a:xfrm>
            <a:prstGeom prst="rect">
              <a:avLst/>
            </a:prstGeom>
          </p:spPr>
          <p:txBody>
            <a:bodyPr wrap="square" anchor="t" anchorCtr="1">
              <a:no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cs typeface="+mn-ea"/>
                  <a:sym typeface="+mn-lt"/>
                </a:rPr>
                <a:t>复习周的时间人员调度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669490" y="2442648"/>
            <a:ext cx="6258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spc="600" dirty="0" smtClean="0">
                <a:latin typeface="MV Boli" panose="02000500030200090000" pitchFamily="2" charset="0"/>
                <a:cs typeface="MV Boli" panose="02000500030200090000" pitchFamily="2" charset="0"/>
                <a:sym typeface="+mn-lt"/>
              </a:rPr>
              <a:t>Thank </a:t>
            </a:r>
            <a:r>
              <a:rPr lang="en-US" altLang="zh-CN" sz="6600" b="1" spc="600" dirty="0">
                <a:latin typeface="MV Boli" panose="02000500030200090000" pitchFamily="2" charset="0"/>
                <a:cs typeface="MV Boli" panose="02000500030200090000" pitchFamily="2" charset="0"/>
                <a:sym typeface="+mn-lt"/>
              </a:rPr>
              <a:t>you</a:t>
            </a:r>
            <a:endParaRPr lang="zh-CN" altLang="en-US" sz="6600" b="1" spc="600" dirty="0">
              <a:latin typeface="MV Boli" panose="02000500030200090000" pitchFamily="2" charset="0"/>
              <a:cs typeface="MV Boli" panose="02000500030200090000" pitchFamily="2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60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_组合 54"/>
          <p:cNvGrpSpPr/>
          <p:nvPr>
            <p:custDataLst>
              <p:tags r:id="rId2"/>
            </p:custDataLst>
          </p:nvPr>
        </p:nvGrpSpPr>
        <p:grpSpPr>
          <a:xfrm>
            <a:off x="6317743" y="1035896"/>
            <a:ext cx="5529625" cy="5813138"/>
            <a:chOff x="6230840" y="1044862"/>
            <a:chExt cx="5529625" cy="5813138"/>
          </a:xfrm>
        </p:grpSpPr>
        <p:sp>
          <p:nvSpPr>
            <p:cNvPr id="29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191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2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3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4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5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6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7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8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9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0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1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2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3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4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5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6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7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8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9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0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1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2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3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4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5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6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7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8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9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0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1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2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3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4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5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6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7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8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9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0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1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2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3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4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5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6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7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8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9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0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1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2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3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4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5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6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7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8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9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0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1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2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3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4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5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103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5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6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34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PA_组合 21"/>
          <p:cNvGrpSpPr/>
          <p:nvPr>
            <p:custDataLst>
              <p:tags r:id="rId3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27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4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sz="1400" b="1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grpSp>
        <p:nvGrpSpPr>
          <p:cNvPr id="6" name="Group 283"/>
          <p:cNvGrpSpPr/>
          <p:nvPr/>
        </p:nvGrpSpPr>
        <p:grpSpPr>
          <a:xfrm>
            <a:off x="793551" y="1455921"/>
            <a:ext cx="5390745" cy="3967009"/>
            <a:chOff x="6792409" y="1649954"/>
            <a:chExt cx="4430099" cy="3260077"/>
          </a:xfrm>
        </p:grpSpPr>
        <p:sp>
          <p:nvSpPr>
            <p:cNvPr id="9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7259934" y="4316240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数据库设置</a:t>
              </a:r>
              <a:endPara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7259934" y="3437664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组内分工</a:t>
              </a:r>
              <a:endPara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7259934" y="2559088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en-US" altLang="zh-CN" sz="2400" b="1" spc="600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Tomcat</a:t>
              </a:r>
              <a:r>
                <a:rPr lang="zh-CN" altLang="en-US" sz="24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提</a:t>
              </a:r>
              <a:r>
                <a:rPr lang="zh-CN" altLang="en-US" sz="2400" b="1" spc="600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供的数据</a:t>
              </a:r>
              <a:endPara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7259934" y="1680512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en-US" altLang="zh-CN" sz="2400" b="1" spc="600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Tomcat</a:t>
              </a:r>
              <a:r>
                <a:rPr lang="zh-CN" altLang="en-US" sz="2400" b="1" spc="600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与前端的交互</a:t>
              </a:r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85000" lnSpcReduction="10000"/>
          </a:bodyPr>
          <a:lstStyle/>
          <a:p>
            <a:r>
              <a:rPr lang="en-US" altLang="zh-CN" sz="32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Tomcat</a:t>
            </a:r>
          </a:p>
          <a:p>
            <a:r>
              <a:rPr lang="en-US" altLang="zh-CN" sz="32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	 </a:t>
            </a:r>
            <a:r>
              <a:rPr lang="en-US" altLang="zh-CN" sz="32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2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与</a:t>
            </a:r>
            <a:endParaRPr lang="en-US" altLang="zh-CN" sz="3200" b="1" spc="600" dirty="0" smtClean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32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	</a:t>
            </a:r>
            <a:r>
              <a:rPr lang="en-US" altLang="zh-CN" sz="32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32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前</a:t>
            </a:r>
            <a:r>
              <a:rPr lang="zh-CN" altLang="en-US" sz="32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端的交互</a:t>
            </a:r>
            <a:endParaRPr lang="zh-CN" altLang="en-US" sz="3200" b="1" spc="600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214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34" name="五边形 33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 smtClean="0">
                  <a:cs typeface="+mn-ea"/>
                  <a:sym typeface="+mn-lt"/>
                </a:rPr>
                <a:t>tomcat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6b564a0d-3b08-4179-9c66-37c34f9873af">
            <a:extLst>
              <a:ext uri="{FF2B5EF4-FFF2-40B4-BE49-F238E27FC236}">
                <a16:creationId xmlns:a16="http://schemas.microsoft.com/office/drawing/2014/main" id="{DC3142E5-6247-4D32-9E59-1957F9F7E58E}"/>
              </a:ext>
            </a:extLst>
          </p:cNvPr>
          <p:cNvGrpSpPr>
            <a:grpSpLocks noChangeAspect="1"/>
          </p:cNvGrpSpPr>
          <p:nvPr/>
        </p:nvGrpSpPr>
        <p:grpSpPr>
          <a:xfrm>
            <a:off x="976477" y="1113104"/>
            <a:ext cx="11042529" cy="4410603"/>
            <a:chOff x="976478" y="838784"/>
            <a:chExt cx="11042529" cy="4410603"/>
          </a:xfrm>
        </p:grpSpPr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976478" y="1555207"/>
              <a:ext cx="3762673" cy="3694180"/>
              <a:chOff x="3575720" y="954596"/>
              <a:chExt cx="5040560" cy="4948808"/>
            </a:xfrm>
          </p:grpSpPr>
          <p:sp useBgFill="1">
            <p:nvSpPr>
              <p:cNvPr id="56" name="矩形 55"/>
              <p:cNvSpPr/>
              <p:nvPr/>
            </p:nvSpPr>
            <p:spPr>
              <a:xfrm>
                <a:off x="3575720" y="954596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7" name="矩形 56"/>
              <p:cNvSpPr/>
              <p:nvPr/>
            </p:nvSpPr>
            <p:spPr>
              <a:xfrm>
                <a:off x="6168008" y="954596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8" name="矩形 57"/>
              <p:cNvSpPr/>
              <p:nvPr/>
            </p:nvSpPr>
            <p:spPr>
              <a:xfrm>
                <a:off x="3575720" y="3498912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 useBgFill="1">
            <p:nvSpPr>
              <p:cNvPr id="59" name="矩形 58"/>
              <p:cNvSpPr/>
              <p:nvPr/>
            </p:nvSpPr>
            <p:spPr>
              <a:xfrm>
                <a:off x="6168008" y="3498912"/>
                <a:ext cx="2448272" cy="2404492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11416" y="2366446"/>
                <a:ext cx="2169168" cy="2149095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101600">
                <a:noFill/>
              </a:ln>
            </p:spPr>
            <p:style>
              <a:lnRef idx="2">
                <a:scrgbClr r="0" g="0" b="0"/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CN" altLang="en-US" dirty="0" smtClean="0">
                    <a:cs typeface="+mn-ea"/>
                    <a:sym typeface="+mn-lt"/>
                  </a:rPr>
                  <a:t>车队</a:t>
                </a:r>
                <a:r>
                  <a:rPr lang="en-US" altLang="zh-CN" dirty="0" smtClean="0">
                    <a:cs typeface="+mn-ea"/>
                    <a:sym typeface="+mn-lt"/>
                  </a:rPr>
                  <a:t>web</a:t>
                </a:r>
                <a:r>
                  <a:rPr lang="zh-CN" altLang="en-US" dirty="0" smtClean="0">
                    <a:cs typeface="+mn-ea"/>
                    <a:sym typeface="+mn-lt"/>
                  </a:rPr>
                  <a:t>后端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710954" y="838784"/>
              <a:ext cx="6308053" cy="3450658"/>
              <a:chOff x="562382" y="1162820"/>
              <a:chExt cx="6308053" cy="3450658"/>
            </a:xfrm>
          </p:grpSpPr>
          <p:sp>
            <p:nvSpPr>
              <p:cNvPr id="53" name="任意多边形: 形状 48"/>
              <p:cNvSpPr/>
              <p:nvPr/>
            </p:nvSpPr>
            <p:spPr>
              <a:xfrm>
                <a:off x="562382" y="1162820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327287" y="1798332"/>
                <a:ext cx="5543148" cy="2815146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2000" b="1" dirty="0" smtClean="0">
                    <a:cs typeface="+mn-ea"/>
                    <a:sym typeface="+mn-lt"/>
                  </a:rPr>
                  <a:t>车队</a:t>
                </a:r>
                <a:r>
                  <a:rPr lang="en-US" altLang="zh-CN" sz="2000" b="1" dirty="0" smtClean="0">
                    <a:cs typeface="+mn-ea"/>
                    <a:sym typeface="+mn-lt"/>
                  </a:rPr>
                  <a:t>web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后端的任务</a:t>
                </a:r>
                <a:endParaRPr lang="en-US" altLang="zh-CN" sz="2000" b="1" dirty="0" smtClean="0">
                  <a:cs typeface="+mn-ea"/>
                  <a:sym typeface="+mn-lt"/>
                </a:endParaRPr>
              </a:p>
              <a:p>
                <a:endParaRPr lang="en-US" altLang="zh-CN" sz="2000" b="1" dirty="0">
                  <a:cs typeface="+mn-ea"/>
                  <a:sym typeface="+mn-lt"/>
                </a:endParaRPr>
              </a:p>
              <a:p>
                <a:r>
                  <a:rPr lang="en-US" altLang="zh-CN" sz="2000" b="1" dirty="0" smtClean="0">
                    <a:cs typeface="+mn-ea"/>
                    <a:sym typeface="+mn-lt"/>
                  </a:rPr>
                  <a:t>1. 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连接油站后端，并为之提供信息；</a:t>
                </a:r>
                <a:endParaRPr lang="en-US" altLang="zh-CN" sz="2000" b="1" dirty="0" smtClean="0">
                  <a:cs typeface="+mn-ea"/>
                  <a:sym typeface="+mn-lt"/>
                </a:endParaRPr>
              </a:p>
              <a:p>
                <a:endParaRPr lang="en-US" altLang="zh-CN" sz="2000" b="1" dirty="0">
                  <a:cs typeface="+mn-ea"/>
                  <a:sym typeface="+mn-lt"/>
                </a:endParaRPr>
              </a:p>
              <a:p>
                <a:r>
                  <a:rPr lang="en-US" altLang="zh-CN" sz="2000" b="1" dirty="0" smtClean="0">
                    <a:cs typeface="+mn-ea"/>
                    <a:sym typeface="+mn-lt"/>
                  </a:rPr>
                  <a:t>2. 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为车队</a:t>
                </a:r>
                <a:r>
                  <a:rPr lang="en-US" altLang="zh-CN" sz="2000" b="1" dirty="0" smtClean="0">
                    <a:cs typeface="+mn-ea"/>
                    <a:sym typeface="+mn-lt"/>
                  </a:rPr>
                  <a:t>web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的前端提供数据支持</a:t>
                </a:r>
                <a:endParaRPr lang="en-US" altLang="zh-CN" sz="2000" b="1" dirty="0" smtClean="0">
                  <a:cs typeface="+mn-ea"/>
                  <a:sym typeface="+mn-lt"/>
                </a:endParaRPr>
              </a:p>
              <a:p>
                <a:endParaRPr lang="en-US" altLang="zh-CN" sz="2000" b="1" dirty="0">
                  <a:cs typeface="+mn-ea"/>
                  <a:sym typeface="+mn-lt"/>
                </a:endParaRPr>
              </a:p>
              <a:p>
                <a:r>
                  <a:rPr lang="en-US" altLang="zh-CN" sz="2000" b="1" dirty="0" smtClean="0">
                    <a:cs typeface="+mn-ea"/>
                    <a:sym typeface="+mn-lt"/>
                  </a:rPr>
                  <a:t>3. 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实现基础的数据挖掘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46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tomcat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88216c01-8cbc-4591-9b0f-de391bfde3cb">
            <a:extLst>
              <a:ext uri="{FF2B5EF4-FFF2-40B4-BE49-F238E27FC236}">
                <a16:creationId xmlns:a16="http://schemas.microsoft.com/office/drawing/2014/main" id="{5A1CD7A8-E342-42C3-90BA-2B1F827231B9}"/>
              </a:ext>
            </a:extLst>
          </p:cNvPr>
          <p:cNvGrpSpPr>
            <a:grpSpLocks noChangeAspect="1"/>
          </p:cNvGrpSpPr>
          <p:nvPr/>
        </p:nvGrpSpPr>
        <p:grpSpPr>
          <a:xfrm>
            <a:off x="767407" y="914400"/>
            <a:ext cx="10905609" cy="5123935"/>
            <a:chOff x="767408" y="914400"/>
            <a:chExt cx="10905607" cy="5123934"/>
          </a:xfrm>
        </p:grpSpPr>
        <p:grpSp>
          <p:nvGrpSpPr>
            <p:cNvPr id="6" name="组合 5"/>
            <p:cNvGrpSpPr/>
            <p:nvPr/>
          </p:nvGrpSpPr>
          <p:grpSpPr>
            <a:xfrm>
              <a:off x="767408" y="1412776"/>
              <a:ext cx="5030958" cy="4535609"/>
              <a:chOff x="6581" y="980439"/>
              <a:chExt cx="6264582" cy="5647772"/>
            </a:xfrm>
          </p:grpSpPr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C1C1B0CA-E6B4-449D-9574-6BE27B760B68}"/>
                  </a:ext>
                </a:extLst>
              </p:cNvPr>
              <p:cNvSpPr/>
              <p:nvPr/>
            </p:nvSpPr>
            <p:spPr>
              <a:xfrm>
                <a:off x="1092572" y="2066431"/>
                <a:ext cx="3475787" cy="3475788"/>
              </a:xfrm>
              <a:prstGeom prst="arc">
                <a:avLst>
                  <a:gd name="adj1" fmla="val 21244691"/>
                  <a:gd name="adj2" fmla="val 15268458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1BD150C-D4B0-475E-89F9-EE8941D6D1DC}"/>
                  </a:ext>
                </a:extLst>
              </p:cNvPr>
              <p:cNvSpPr/>
              <p:nvPr/>
            </p:nvSpPr>
            <p:spPr>
              <a:xfrm>
                <a:off x="1796375" y="2770233"/>
                <a:ext cx="2068186" cy="20681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CE5547E1-5978-41BD-8319-B1412A1DE094}"/>
                  </a:ext>
                </a:extLst>
              </p:cNvPr>
              <p:cNvSpPr/>
              <p:nvPr/>
            </p:nvSpPr>
            <p:spPr>
              <a:xfrm>
                <a:off x="632483" y="1606343"/>
                <a:ext cx="4395965" cy="4395964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D78D615-6649-4C8E-99F1-429E782EE725}"/>
                  </a:ext>
                </a:extLst>
              </p:cNvPr>
              <p:cNvSpPr/>
              <p:nvPr/>
            </p:nvSpPr>
            <p:spPr>
              <a:xfrm>
                <a:off x="4036201" y="1987192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任意多边形: 形状 36">
                <a:extLst>
                  <a:ext uri="{FF2B5EF4-FFF2-40B4-BE49-F238E27FC236}">
                    <a16:creationId xmlns:a16="http://schemas.microsoft.com/office/drawing/2014/main" id="{FB02BE8B-A1A9-4C44-9AF0-CF6AC7FC2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136" y="2201638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D78D615-6649-4C8E-99F1-429E782EE725}"/>
                  </a:ext>
                </a:extLst>
              </p:cNvPr>
              <p:cNvSpPr/>
              <p:nvPr/>
            </p:nvSpPr>
            <p:spPr>
              <a:xfrm>
                <a:off x="1131146" y="4589431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38">
                <a:extLst>
                  <a:ext uri="{FF2B5EF4-FFF2-40B4-BE49-F238E27FC236}">
                    <a16:creationId xmlns:a16="http://schemas.microsoft.com/office/drawing/2014/main" id="{FB02BE8B-A1A9-4C44-9AF0-CF6AC7FC2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1081" y="4803877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弧形 20">
                <a:extLst>
                  <a:ext uri="{FF2B5EF4-FFF2-40B4-BE49-F238E27FC236}">
                    <a16:creationId xmlns:a16="http://schemas.microsoft.com/office/drawing/2014/main" id="{CE5547E1-5978-41BD-8319-B1412A1DE094}"/>
                  </a:ext>
                </a:extLst>
              </p:cNvPr>
              <p:cNvSpPr/>
              <p:nvPr/>
            </p:nvSpPr>
            <p:spPr>
              <a:xfrm rot="5400000">
                <a:off x="6580" y="980440"/>
                <a:ext cx="5647772" cy="5647770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D78D615-6649-4C8E-99F1-429E782EE725}"/>
                  </a:ext>
                </a:extLst>
              </p:cNvPr>
              <p:cNvSpPr/>
              <p:nvPr/>
            </p:nvSpPr>
            <p:spPr>
              <a:xfrm>
                <a:off x="5324247" y="3456656"/>
                <a:ext cx="695337" cy="6953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41">
                <a:extLst>
                  <a:ext uri="{FF2B5EF4-FFF2-40B4-BE49-F238E27FC236}">
                    <a16:creationId xmlns:a16="http://schemas.microsoft.com/office/drawing/2014/main" id="{FB02BE8B-A1A9-4C44-9AF0-CF6AC7FC2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4182" y="3671102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文本框 42">
                <a:extLst>
                  <a:ext uri="{FF2B5EF4-FFF2-40B4-BE49-F238E27FC236}">
                    <a16:creationId xmlns:a16="http://schemas.microsoft.com/office/drawing/2014/main" id="{379D36D8-6DED-458D-B6E1-675AB281F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2667" y="4151993"/>
                <a:ext cx="1198496" cy="4587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zh-CN" altLang="en-US" sz="1800" b="1" dirty="0" smtClean="0">
                    <a:cs typeface="+mn-ea"/>
                    <a:sym typeface="+mn-lt"/>
                  </a:rPr>
                  <a:t>关键接口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25" name="文本框 43">
                <a:extLst>
                  <a:ext uri="{FF2B5EF4-FFF2-40B4-BE49-F238E27FC236}">
                    <a16:creationId xmlns:a16="http://schemas.microsoft.com/office/drawing/2014/main" id="{379D36D8-6DED-458D-B6E1-675AB281F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4621" y="2674365"/>
                <a:ext cx="1198496" cy="4587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zh-CN" altLang="en-US" sz="1800" b="1" dirty="0" smtClean="0">
                    <a:cs typeface="+mn-ea"/>
                    <a:sym typeface="+mn-lt"/>
                  </a:rPr>
                  <a:t>云服务器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44">
                <a:extLst>
                  <a:ext uri="{FF2B5EF4-FFF2-40B4-BE49-F238E27FC236}">
                    <a16:creationId xmlns:a16="http://schemas.microsoft.com/office/drawing/2014/main" id="{379D36D8-6DED-458D-B6E1-675AB281F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566" y="5284768"/>
                <a:ext cx="1198496" cy="4587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zh-CN" altLang="en-US" sz="1800" b="1" dirty="0" smtClean="0">
                    <a:cs typeface="+mn-ea"/>
                    <a:sym typeface="+mn-lt"/>
                  </a:rPr>
                  <a:t>使用手册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16"/>
            <p:cNvSpPr txBox="1"/>
            <p:nvPr/>
          </p:nvSpPr>
          <p:spPr>
            <a:xfrm>
              <a:off x="6182729" y="914400"/>
              <a:ext cx="5490286" cy="512393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2400" dirty="0">
                  <a:cs typeface="+mn-ea"/>
                  <a:sym typeface="+mn-lt"/>
                </a:rPr>
                <a:t>由</a:t>
              </a:r>
              <a:r>
                <a:rPr lang="zh-CN" altLang="en-US" sz="2400" dirty="0" smtClean="0">
                  <a:cs typeface="+mn-ea"/>
                  <a:sym typeface="+mn-lt"/>
                </a:rPr>
                <a:t>于一些原因，</a:t>
              </a:r>
              <a:endParaRPr lang="en-US" altLang="zh-CN" sz="2400" dirty="0" smtClean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2400" dirty="0" smtClean="0">
                  <a:cs typeface="+mn-ea"/>
                  <a:sym typeface="+mn-lt"/>
                </a:rPr>
                <a:t>最后决定在校园网络内</a:t>
              </a:r>
              <a:endParaRPr lang="en-US" altLang="zh-CN" sz="2400" dirty="0" smtClean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2400" dirty="0" smtClean="0">
                  <a:cs typeface="+mn-ea"/>
                  <a:sym typeface="+mn-lt"/>
                </a:rPr>
                <a:t>使用</a:t>
              </a:r>
              <a:r>
                <a:rPr lang="en-US" altLang="zh-CN" sz="2400" dirty="0" smtClean="0">
                  <a:cs typeface="+mn-ea"/>
                  <a:sym typeface="+mn-lt"/>
                </a:rPr>
                <a:t>PC</a:t>
              </a:r>
              <a:r>
                <a:rPr lang="zh-CN" altLang="en-US" sz="2400" dirty="0" smtClean="0">
                  <a:cs typeface="+mn-ea"/>
                  <a:sym typeface="+mn-lt"/>
                </a:rPr>
                <a:t>机搭建简易的服务器</a:t>
              </a:r>
              <a:endParaRPr lang="en-US" altLang="zh-CN" sz="2400" dirty="0" smtClean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2400" dirty="0">
                <a:cs typeface="+mn-ea"/>
                <a:sym typeface="+mn-lt"/>
              </a:endParaRPr>
            </a:p>
            <a:p>
              <a:pPr marL="457200" indent="-457200" defTabSz="914378">
                <a:lnSpc>
                  <a:spcPct val="120000"/>
                </a:lnSpc>
                <a:spcBef>
                  <a:spcPct val="0"/>
                </a:spcBef>
                <a:buAutoNum type="arabicPeriod"/>
                <a:defRPr/>
              </a:pPr>
              <a:r>
                <a:rPr lang="zh-CN" altLang="en-US" sz="2400" dirty="0" smtClean="0">
                  <a:cs typeface="+mn-ea"/>
                  <a:sym typeface="+mn-lt"/>
                </a:rPr>
                <a:t>保</a:t>
              </a:r>
              <a:r>
                <a:rPr lang="zh-CN" altLang="en-US" sz="2400" dirty="0">
                  <a:cs typeface="+mn-ea"/>
                  <a:sym typeface="+mn-lt"/>
                </a:rPr>
                <a:t>证</a:t>
              </a:r>
              <a:r>
                <a:rPr lang="en-US" altLang="zh-CN" sz="2400" dirty="0" smtClean="0">
                  <a:cs typeface="+mn-ea"/>
                  <a:sym typeface="+mn-lt"/>
                </a:rPr>
                <a:t>web</a:t>
              </a:r>
              <a:r>
                <a:rPr lang="zh-CN" altLang="en-US" sz="2400" dirty="0">
                  <a:cs typeface="+mn-ea"/>
                  <a:sym typeface="+mn-lt"/>
                </a:rPr>
                <a:t>前端</a:t>
              </a:r>
              <a:r>
                <a:rPr lang="zh-CN" altLang="en-US" sz="2400" dirty="0" smtClean="0">
                  <a:cs typeface="+mn-ea"/>
                  <a:sym typeface="+mn-lt"/>
                </a:rPr>
                <a:t>技术小组的开发环境</a:t>
              </a:r>
              <a:r>
                <a:rPr lang="en-US" altLang="zh-CN" sz="2400" dirty="0" smtClean="0">
                  <a:cs typeface="+mn-ea"/>
                  <a:sym typeface="+mn-lt"/>
                </a:rPr>
                <a:t>eclipse</a:t>
              </a:r>
            </a:p>
            <a:p>
              <a:pPr marL="457200" indent="-457200" defTabSz="914378">
                <a:lnSpc>
                  <a:spcPct val="120000"/>
                </a:lnSpc>
                <a:spcBef>
                  <a:spcPct val="0"/>
                </a:spcBef>
                <a:buAutoNum type="arabicPeriod"/>
                <a:defRPr/>
              </a:pPr>
              <a:r>
                <a:rPr lang="zh-CN" altLang="en-US" sz="2400" dirty="0">
                  <a:cs typeface="+mn-ea"/>
                  <a:sym typeface="+mn-lt"/>
                </a:rPr>
                <a:t>实</a:t>
              </a:r>
              <a:r>
                <a:rPr lang="zh-CN" altLang="en-US" sz="2400" dirty="0" smtClean="0">
                  <a:cs typeface="+mn-ea"/>
                  <a:sym typeface="+mn-lt"/>
                </a:rPr>
                <a:t>现数据的交互与数据库的搭建</a:t>
              </a:r>
              <a:endParaRPr lang="en-US" altLang="zh-CN" sz="2400" dirty="0" smtClean="0">
                <a:cs typeface="+mn-ea"/>
                <a:sym typeface="+mn-lt"/>
              </a:endParaRPr>
            </a:p>
            <a:p>
              <a:pPr marL="457200" indent="-457200" defTabSz="914378">
                <a:lnSpc>
                  <a:spcPct val="120000"/>
                </a:lnSpc>
                <a:spcBef>
                  <a:spcPct val="0"/>
                </a:spcBef>
                <a:buAutoNum type="arabicPeriod"/>
                <a:defRPr/>
              </a:pPr>
              <a:endParaRPr lang="en-US" altLang="zh-CN" sz="2400" dirty="0">
                <a:cs typeface="+mn-ea"/>
                <a:sym typeface="+mn-lt"/>
              </a:endParaRP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2400" dirty="0">
                  <a:cs typeface="+mn-ea"/>
                  <a:sym typeface="+mn-lt"/>
                </a:rPr>
                <a:t>最</a:t>
              </a:r>
              <a:r>
                <a:rPr lang="zh-CN" altLang="en-US" sz="2400" dirty="0" smtClean="0">
                  <a:cs typeface="+mn-ea"/>
                  <a:sym typeface="+mn-lt"/>
                </a:rPr>
                <a:t>终选定了开发环境为</a:t>
              </a:r>
              <a:r>
                <a:rPr lang="en-US" altLang="zh-CN" sz="2400" dirty="0">
                  <a:cs typeface="+mn-ea"/>
                  <a:sym typeface="+mn-lt"/>
                </a:rPr>
                <a:t>T</a:t>
              </a:r>
              <a:r>
                <a:rPr lang="en-US" altLang="zh-CN" sz="2400" dirty="0" smtClean="0">
                  <a:cs typeface="+mn-ea"/>
                  <a:sym typeface="+mn-lt"/>
                </a:rPr>
                <a:t>omcat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en-US" altLang="zh-CN" sz="2400" dirty="0" smtClean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59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spc="600" dirty="0">
                  <a:cs typeface="+mn-ea"/>
                  <a:sym typeface="+mn-lt"/>
                </a:rPr>
                <a:t>tomcat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00e6aa4c-33c1-4c4c-8d0d-59f2d3a7bcb8">
            <a:extLst>
              <a:ext uri="{FF2B5EF4-FFF2-40B4-BE49-F238E27FC236}">
                <a16:creationId xmlns:a16="http://schemas.microsoft.com/office/drawing/2014/main" id="{04E0AD60-20B8-455A-B6E4-9A3D9D7105E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46840" y="1874873"/>
            <a:ext cx="10298320" cy="3549004"/>
            <a:chOff x="1070860" y="1826746"/>
            <a:chExt cx="10298320" cy="3549004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>
            <a:xfrm rot="18900000">
              <a:off x="3778822" y="4448489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4890458" y="3982484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>
              <a:grpSpLocks/>
            </p:cNvGrpSpPr>
            <p:nvPr/>
          </p:nvGrpSpPr>
          <p:grpSpPr>
            <a:xfrm>
              <a:off x="4533016" y="3655582"/>
              <a:ext cx="653802" cy="653803"/>
              <a:chOff x="5675954" y="2249137"/>
              <a:chExt cx="648072" cy="64807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15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>
              <a:grpSpLocks/>
            </p:cNvGrpSpPr>
            <p:nvPr/>
          </p:nvGrpSpPr>
          <p:grpSpPr>
            <a:xfrm>
              <a:off x="6719417" y="2739332"/>
              <a:ext cx="653802" cy="653803"/>
              <a:chOff x="7442747" y="2249137"/>
              <a:chExt cx="648072" cy="64807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18"/>
              <p:cNvSpPr>
                <a:spLocks/>
              </p:cNvSpPr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>
              <a:grpSpLocks/>
            </p:cNvGrpSpPr>
            <p:nvPr/>
          </p:nvGrpSpPr>
          <p:grpSpPr>
            <a:xfrm>
              <a:off x="8109954" y="2739332"/>
              <a:ext cx="653802" cy="653803"/>
              <a:chOff x="4792557" y="2249137"/>
              <a:chExt cx="648072" cy="64807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21"/>
              <p:cNvSpPr>
                <a:spLocks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>
              <a:grpSpLocks/>
            </p:cNvGrpSpPr>
            <p:nvPr/>
          </p:nvGrpSpPr>
          <p:grpSpPr>
            <a:xfrm>
              <a:off x="3655322" y="4579844"/>
              <a:ext cx="653802" cy="653803"/>
              <a:chOff x="3909160" y="2249137"/>
              <a:chExt cx="648072" cy="64807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24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070860" y="4514742"/>
              <a:ext cx="2374396" cy="861008"/>
              <a:chOff x="251866" y="1988839"/>
              <a:chExt cx="3288629" cy="861008"/>
            </a:xfrm>
          </p:grpSpPr>
          <p:sp>
            <p:nvSpPr>
              <p:cNvPr id="38" name="文本框 26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2000" b="1" dirty="0" smtClean="0">
                    <a:solidFill>
                      <a:schemeClr val="accent6">
                        <a:lumMod val="90000"/>
                      </a:schemeClr>
                    </a:solidFill>
                    <a:cs typeface="+mn-ea"/>
                    <a:sym typeface="+mn-lt"/>
                  </a:rPr>
                  <a:t>BS</a:t>
                </a:r>
                <a:r>
                  <a:rPr lang="zh-CN" altLang="en-US" sz="2000" b="1" dirty="0" smtClean="0">
                    <a:solidFill>
                      <a:schemeClr val="accent6">
                        <a:lumMod val="90000"/>
                      </a:schemeClr>
                    </a:solidFill>
                    <a:cs typeface="+mn-ea"/>
                    <a:sym typeface="+mn-lt"/>
                  </a:rPr>
                  <a:t>架构</a:t>
                </a:r>
                <a:endParaRPr lang="zh-CN" altLang="en-US" sz="2000" b="1" dirty="0">
                  <a:solidFill>
                    <a:schemeClr val="accent6">
                      <a:lumMod val="9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965487" y="2847412"/>
              <a:ext cx="2403693" cy="861008"/>
              <a:chOff x="251866" y="1988839"/>
              <a:chExt cx="3288629" cy="861008"/>
            </a:xfrm>
          </p:grpSpPr>
          <p:sp>
            <p:nvSpPr>
              <p:cNvPr id="36" name="文本框 29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dirty="0">
                    <a:hlinkClick r:id="rId5"/>
                  </a:rPr>
                  <a:t>http://localhost:8080/</a:t>
                </a:r>
                <a:r>
                  <a:rPr lang="zh-CN" altLang="en-US" b="1" dirty="0"/>
                  <a:t>会进入一个</a:t>
                </a:r>
                <a:r>
                  <a:rPr lang="en-US" altLang="zh-CN" b="1" dirty="0"/>
                  <a:t>Tomcat</a:t>
                </a:r>
                <a:r>
                  <a:rPr lang="zh-CN" altLang="en-US" b="1" dirty="0"/>
                  <a:t>页面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检验启动</a:t>
                </a:r>
                <a:endPara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859120" y="1826746"/>
              <a:ext cx="2374396" cy="861008"/>
              <a:chOff x="251866" y="1988839"/>
              <a:chExt cx="3288629" cy="861008"/>
            </a:xfrm>
          </p:grpSpPr>
          <p:sp>
            <p:nvSpPr>
              <p:cNvPr id="34" name="文本框 32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b="1" dirty="0"/>
                  <a:t>Tomcat</a:t>
                </a:r>
                <a:r>
                  <a:rPr lang="zh-CN" altLang="en-US" b="1" dirty="0"/>
                  <a:t>默认的端口</a:t>
                </a:r>
                <a:r>
                  <a:rPr lang="zh-CN" altLang="en-US" b="1" dirty="0" smtClean="0"/>
                  <a:t>号</a:t>
                </a:r>
                <a:endParaRPr lang="en-US" altLang="zh-CN" b="1" dirty="0" smtClean="0"/>
              </a:p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b="1" dirty="0" smtClean="0"/>
                  <a:t>是</a:t>
                </a:r>
                <a:r>
                  <a:rPr lang="en-US" altLang="zh-CN" b="1" dirty="0"/>
                  <a:t>8080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chemeClr val="accent2"/>
                    </a:solidFill>
                    <a:cs typeface="+mn-ea"/>
                    <a:sym typeface="+mn-lt"/>
                  </a:rPr>
                  <a:t>端口号设置</a:t>
                </a:r>
                <a:endPara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999404" y="4435813"/>
              <a:ext cx="2374396" cy="861008"/>
              <a:chOff x="251866" y="1988839"/>
              <a:chExt cx="3288629" cy="861008"/>
            </a:xfrm>
          </p:grpSpPr>
          <p:sp>
            <p:nvSpPr>
              <p:cNvPr id="32" name="文本框 35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b="1" dirty="0"/>
                  <a:t>work</a:t>
                </a:r>
                <a:r>
                  <a:rPr lang="zh-CN" altLang="en-US" b="1" dirty="0"/>
                  <a:t>主要存放</a:t>
                </a:r>
                <a:r>
                  <a:rPr lang="en-US" altLang="zh-CN" b="1" dirty="0"/>
                  <a:t>tomcat</a:t>
                </a:r>
                <a:r>
                  <a:rPr lang="zh-CN" altLang="en-US" b="1" dirty="0"/>
                  <a:t>工作是产生的文件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chemeClr val="accent4"/>
                    </a:solidFill>
                    <a:cs typeface="+mn-ea"/>
                    <a:sym typeface="+mn-lt"/>
                  </a:rPr>
                  <a:t>临时文件</a:t>
                </a:r>
                <a:endPara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>
              <a:grpSpLocks/>
            </p:cNvGrpSpPr>
            <p:nvPr/>
          </p:nvGrpSpPr>
          <p:grpSpPr>
            <a:xfrm>
              <a:off x="5859701" y="3655582"/>
              <a:ext cx="653802" cy="653803"/>
              <a:chOff x="5675954" y="2249137"/>
              <a:chExt cx="648072" cy="64807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45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672719" y="2734297"/>
              <a:ext cx="2374396" cy="861008"/>
              <a:chOff x="251866" y="1988839"/>
              <a:chExt cx="3288629" cy="861008"/>
            </a:xfrm>
          </p:grpSpPr>
          <p:sp>
            <p:nvSpPr>
              <p:cNvPr id="28" name="文本框 47"/>
              <p:cNvSpPr txBox="1"/>
              <p:nvPr/>
            </p:nvSpPr>
            <p:spPr>
              <a:xfrm>
                <a:off x="251866" y="2372216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b="1" dirty="0" smtClean="0"/>
                  <a:t>startup.bat/shutdown</a:t>
                </a:r>
                <a:r>
                  <a:rPr lang="zh-CN" altLang="en-US" b="1" dirty="0" smtClean="0"/>
                  <a:t>等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2000" b="1" dirty="0" smtClean="0">
                    <a:solidFill>
                      <a:schemeClr val="accent5">
                        <a:lumMod val="75000"/>
                      </a:schemeClr>
                    </a:solidFill>
                    <a:cs typeface="+mn-ea"/>
                    <a:sym typeface="+mn-lt"/>
                  </a:rPr>
                  <a:t>文件作用</a:t>
                </a:r>
                <a:endParaRPr lang="zh-CN" altLang="en-US" sz="2000" b="1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矩形 38"/>
          <p:cNvSpPr/>
          <p:nvPr/>
        </p:nvSpPr>
        <p:spPr>
          <a:xfrm>
            <a:off x="6062582" y="843943"/>
            <a:ext cx="2374396" cy="3063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 defTabSz="914378"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rgbClr val="0070C0"/>
                </a:solidFill>
                <a:latin typeface="Comic Sans MS" panose="030F0702030302020204" pitchFamily="66" charset="0"/>
                <a:cs typeface="+mn-ea"/>
                <a:sym typeface="+mn-lt"/>
              </a:rPr>
              <a:t>Tomcat</a:t>
            </a:r>
            <a:r>
              <a:rPr lang="zh-CN" alt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  <a:cs typeface="+mn-ea"/>
                <a:sym typeface="+mn-lt"/>
              </a:rPr>
              <a:t>与</a:t>
            </a:r>
            <a:r>
              <a:rPr lang="en-US" altLang="zh-CN" sz="2800" b="1" dirty="0" smtClean="0">
                <a:solidFill>
                  <a:srgbClr val="0070C0"/>
                </a:solidFill>
                <a:latin typeface="Comic Sans MS" panose="030F0702030302020204" pitchFamily="66" charset="0"/>
                <a:cs typeface="+mn-ea"/>
                <a:sym typeface="+mn-lt"/>
              </a:rPr>
              <a:t>eclipse</a:t>
            </a:r>
            <a:r>
              <a:rPr lang="zh-CN" alt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  <a:cs typeface="+mn-ea"/>
                <a:sym typeface="+mn-lt"/>
              </a:rPr>
              <a:t>的连接</a:t>
            </a:r>
            <a:endParaRPr lang="zh-CN" altLang="en-US" sz="2800" b="1" dirty="0">
              <a:solidFill>
                <a:srgbClr val="0070C0"/>
              </a:solidFill>
              <a:latin typeface="Comic Sans MS" panose="030F0702030302020204" pitchFamily="66" charset="0"/>
              <a:cs typeface="+mn-ea"/>
              <a:sym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2553" y="494624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通过浏览器使用新的功能</a:t>
            </a:r>
          </a:p>
        </p:txBody>
      </p:sp>
    </p:spTree>
    <p:extLst>
      <p:ext uri="{BB962C8B-B14F-4D97-AF65-F5344CB8AC3E}">
        <p14:creationId xmlns:p14="http://schemas.microsoft.com/office/powerpoint/2010/main" val="408753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tile tx="-11430000" ty="32385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H_Number"/>
          <p:cNvSpPr/>
          <p:nvPr>
            <p:custDataLst>
              <p:tags r:id="rId3"/>
            </p:custDataLst>
          </p:nvPr>
        </p:nvSpPr>
        <p:spPr>
          <a:xfrm>
            <a:off x="5027135" y="2307181"/>
            <a:ext cx="1129618" cy="11296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3" name="PA_MH_Title"/>
          <p:cNvSpPr txBox="1"/>
          <p:nvPr>
            <p:custDataLst>
              <p:tags r:id="rId4"/>
            </p:custDataLst>
          </p:nvPr>
        </p:nvSpPr>
        <p:spPr>
          <a:xfrm>
            <a:off x="6577668" y="2077501"/>
            <a:ext cx="4116459" cy="12867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2500" lnSpcReduction="10000"/>
          </a:bodyPr>
          <a:lstStyle/>
          <a:p>
            <a:r>
              <a:rPr lang="en-US" altLang="zh-CN" sz="32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Tomcat</a:t>
            </a:r>
            <a:r>
              <a:rPr lang="zh-CN" altLang="en-US" sz="32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提</a:t>
            </a:r>
            <a:r>
              <a:rPr lang="zh-CN" altLang="en-US" sz="32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供</a:t>
            </a:r>
            <a:endParaRPr lang="en-US" altLang="zh-CN" sz="3200" b="1" spc="600" dirty="0" smtClean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32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	</a:t>
            </a:r>
            <a:r>
              <a:rPr lang="en-US" altLang="zh-CN" sz="32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		</a:t>
            </a:r>
            <a:r>
              <a:rPr lang="zh-CN" altLang="en-US" sz="32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的</a:t>
            </a:r>
            <a:endParaRPr lang="en-US" altLang="zh-CN" sz="3200" b="1" spc="600" dirty="0" smtClean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32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	</a:t>
            </a:r>
            <a:r>
              <a:rPr lang="en-US" altLang="zh-CN" sz="32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		  </a:t>
            </a:r>
            <a:r>
              <a:rPr lang="zh-CN" altLang="en-US" sz="32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数</a:t>
            </a:r>
            <a:r>
              <a:rPr lang="zh-CN" altLang="en-US" sz="32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据</a:t>
            </a:r>
            <a:endParaRPr lang="zh-CN" altLang="en-US" sz="3200" b="1" spc="6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MH_Others_1"/>
          <p:cNvSpPr txBox="1"/>
          <p:nvPr>
            <p:custDataLst>
              <p:tags r:id="rId5"/>
            </p:custDataLst>
          </p:nvPr>
        </p:nvSpPr>
        <p:spPr>
          <a:xfrm>
            <a:off x="4307842" y="1464491"/>
            <a:ext cx="883953" cy="102695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spc="2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第</a:t>
            </a:r>
          </a:p>
        </p:txBody>
      </p:sp>
      <p:sp>
        <p:nvSpPr>
          <p:cNvPr id="17" name="MH_Others_2"/>
          <p:cNvSpPr txBox="1"/>
          <p:nvPr>
            <p:custDataLst>
              <p:tags r:id="rId6"/>
            </p:custDataLst>
          </p:nvPr>
        </p:nvSpPr>
        <p:spPr>
          <a:xfrm>
            <a:off x="5809975" y="3306169"/>
            <a:ext cx="631466" cy="756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spc="20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章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6962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>
                  <a:cs typeface="+mn-ea"/>
                  <a:sym typeface="+mn-lt"/>
                </a:rPr>
                <a:t>数据管理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4b4c2808-0d1f-4e56-b42d-ea05f3860765"/>
          <p:cNvGrpSpPr>
            <a:grpSpLocks noChangeAspect="1"/>
          </p:cNvGrpSpPr>
          <p:nvPr/>
        </p:nvGrpSpPr>
        <p:grpSpPr>
          <a:xfrm>
            <a:off x="1301787" y="1988840"/>
            <a:ext cx="9817194" cy="3397939"/>
            <a:chOff x="626327" y="1216025"/>
            <a:chExt cx="8085876" cy="2798693"/>
          </a:xfrm>
        </p:grpSpPr>
        <p:grpSp>
          <p:nvGrpSpPr>
            <p:cNvPr id="6" name="组合 5"/>
            <p:cNvGrpSpPr/>
            <p:nvPr/>
          </p:nvGrpSpPr>
          <p:grpSpPr>
            <a:xfrm>
              <a:off x="2906955" y="1216025"/>
              <a:ext cx="3330090" cy="1855463"/>
              <a:chOff x="2906955" y="1127125"/>
              <a:chExt cx="3330090" cy="1855463"/>
            </a:xfrm>
          </p:grpSpPr>
          <p:sp>
            <p:nvSpPr>
              <p:cNvPr id="51" name="矩形 50"/>
              <p:cNvSpPr>
                <a:spLocks/>
              </p:cNvSpPr>
              <p:nvPr/>
            </p:nvSpPr>
            <p:spPr bwMode="auto">
              <a:xfrm>
                <a:off x="5008189" y="1313114"/>
                <a:ext cx="365336" cy="60446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2906955" y="1127125"/>
                <a:ext cx="3330090" cy="1855463"/>
                <a:chOff x="2906955" y="1624214"/>
                <a:chExt cx="3330090" cy="1855463"/>
              </a:xfrm>
            </p:grpSpPr>
            <p:sp>
              <p:nvSpPr>
                <p:cNvPr id="53" name="任意多边形: 形状 4"/>
                <p:cNvSpPr>
                  <a:spLocks/>
                </p:cNvSpPr>
                <p:nvPr/>
              </p:nvSpPr>
              <p:spPr bwMode="auto">
                <a:xfrm>
                  <a:off x="2906955" y="3138697"/>
                  <a:ext cx="701888" cy="34098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317" y="154"/>
                    </a:cxn>
                    <a:cxn ang="0">
                      <a:pos x="317" y="117"/>
                    </a:cxn>
                    <a:cxn ang="0">
                      <a:pos x="126" y="0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17" h="154">
                      <a:moveTo>
                        <a:pt x="0" y="17"/>
                      </a:moveTo>
                      <a:lnTo>
                        <a:pt x="317" y="154"/>
                      </a:lnTo>
                      <a:lnTo>
                        <a:pt x="317" y="117"/>
                      </a:lnTo>
                      <a:lnTo>
                        <a:pt x="1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任意多边形: 形状 5"/>
                <p:cNvSpPr>
                  <a:spLocks/>
                </p:cNvSpPr>
                <p:nvPr/>
              </p:nvSpPr>
              <p:spPr bwMode="auto">
                <a:xfrm>
                  <a:off x="5546228" y="3182980"/>
                  <a:ext cx="690817" cy="247985"/>
                </a:xfrm>
                <a:custGeom>
                  <a:avLst/>
                  <a:gdLst/>
                  <a:ahLst/>
                  <a:cxnLst>
                    <a:cxn ang="0">
                      <a:pos x="199" y="0"/>
                    </a:cxn>
                    <a:cxn ang="0">
                      <a:pos x="312" y="0"/>
                    </a:cxn>
                    <a:cxn ang="0">
                      <a:pos x="0" y="112"/>
                    </a:cxn>
                    <a:cxn ang="0">
                      <a:pos x="2" y="79"/>
                    </a:cxn>
                    <a:cxn ang="0">
                      <a:pos x="199" y="0"/>
                    </a:cxn>
                  </a:cxnLst>
                  <a:rect l="0" t="0" r="r" b="b"/>
                  <a:pathLst>
                    <a:path w="312" h="112">
                      <a:moveTo>
                        <a:pt x="199" y="0"/>
                      </a:moveTo>
                      <a:lnTo>
                        <a:pt x="312" y="0"/>
                      </a:lnTo>
                      <a:lnTo>
                        <a:pt x="0" y="112"/>
                      </a:lnTo>
                      <a:lnTo>
                        <a:pt x="2" y="79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任意多边形: 形状 6"/>
                <p:cNvSpPr>
                  <a:spLocks/>
                </p:cNvSpPr>
                <p:nvPr/>
              </p:nvSpPr>
              <p:spPr bwMode="auto">
                <a:xfrm>
                  <a:off x="2906955" y="1624214"/>
                  <a:ext cx="3330090" cy="1558766"/>
                </a:xfrm>
                <a:custGeom>
                  <a:avLst/>
                  <a:gdLst/>
                  <a:ahLst/>
                  <a:cxnLst>
                    <a:cxn ang="0">
                      <a:pos x="1391" y="704"/>
                    </a:cxn>
                    <a:cxn ang="0">
                      <a:pos x="1504" y="704"/>
                    </a:cxn>
                    <a:cxn ang="0">
                      <a:pos x="746" y="0"/>
                    </a:cxn>
                    <a:cxn ang="0">
                      <a:pos x="0" y="701"/>
                    </a:cxn>
                    <a:cxn ang="0">
                      <a:pos x="118" y="701"/>
                    </a:cxn>
                    <a:cxn ang="0">
                      <a:pos x="753" y="106"/>
                    </a:cxn>
                    <a:cxn ang="0">
                      <a:pos x="1391" y="704"/>
                    </a:cxn>
                  </a:cxnLst>
                  <a:rect l="0" t="0" r="r" b="b"/>
                  <a:pathLst>
                    <a:path w="1504" h="704">
                      <a:moveTo>
                        <a:pt x="1391" y="704"/>
                      </a:moveTo>
                      <a:lnTo>
                        <a:pt x="1504" y="704"/>
                      </a:lnTo>
                      <a:lnTo>
                        <a:pt x="746" y="0"/>
                      </a:lnTo>
                      <a:lnTo>
                        <a:pt x="0" y="701"/>
                      </a:lnTo>
                      <a:lnTo>
                        <a:pt x="118" y="701"/>
                      </a:lnTo>
                      <a:lnTo>
                        <a:pt x="753" y="106"/>
                      </a:lnTo>
                      <a:lnTo>
                        <a:pt x="1391" y="704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任意多边形: 形状 7"/>
                <p:cNvSpPr>
                  <a:spLocks/>
                </p:cNvSpPr>
                <p:nvPr/>
              </p:nvSpPr>
              <p:spPr bwMode="auto">
                <a:xfrm>
                  <a:off x="3168225" y="1836773"/>
                  <a:ext cx="2838547" cy="1594192"/>
                </a:xfrm>
                <a:custGeom>
                  <a:avLst/>
                  <a:gdLst/>
                  <a:ahLst/>
                  <a:cxnLst>
                    <a:cxn ang="0">
                      <a:pos x="184" y="720"/>
                    </a:cxn>
                    <a:cxn ang="0">
                      <a:pos x="0" y="607"/>
                    </a:cxn>
                    <a:cxn ang="0">
                      <a:pos x="635" y="0"/>
                    </a:cxn>
                    <a:cxn ang="0">
                      <a:pos x="1282" y="608"/>
                    </a:cxn>
                    <a:cxn ang="0">
                      <a:pos x="1067" y="711"/>
                    </a:cxn>
                    <a:cxn ang="0">
                      <a:pos x="1074" y="607"/>
                    </a:cxn>
                    <a:cxn ang="0">
                      <a:pos x="1179" y="608"/>
                    </a:cxn>
                    <a:cxn ang="0">
                      <a:pos x="632" y="82"/>
                    </a:cxn>
                    <a:cxn ang="0">
                      <a:pos x="85" y="607"/>
                    </a:cxn>
                    <a:cxn ang="0">
                      <a:pos x="189" y="608"/>
                    </a:cxn>
                    <a:cxn ang="0">
                      <a:pos x="184" y="720"/>
                    </a:cxn>
                  </a:cxnLst>
                  <a:rect l="0" t="0" r="r" b="b"/>
                  <a:pathLst>
                    <a:path w="1282" h="720">
                      <a:moveTo>
                        <a:pt x="184" y="720"/>
                      </a:moveTo>
                      <a:lnTo>
                        <a:pt x="0" y="607"/>
                      </a:lnTo>
                      <a:lnTo>
                        <a:pt x="635" y="0"/>
                      </a:lnTo>
                      <a:lnTo>
                        <a:pt x="1282" y="608"/>
                      </a:lnTo>
                      <a:lnTo>
                        <a:pt x="1067" y="711"/>
                      </a:lnTo>
                      <a:lnTo>
                        <a:pt x="1074" y="607"/>
                      </a:lnTo>
                      <a:lnTo>
                        <a:pt x="1179" y="608"/>
                      </a:lnTo>
                      <a:lnTo>
                        <a:pt x="632" y="82"/>
                      </a:lnTo>
                      <a:lnTo>
                        <a:pt x="85" y="607"/>
                      </a:lnTo>
                      <a:lnTo>
                        <a:pt x="189" y="608"/>
                      </a:lnTo>
                      <a:lnTo>
                        <a:pt x="184" y="72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" name="任意多边形: 形状 8"/>
            <p:cNvSpPr>
              <a:spLocks/>
            </p:cNvSpPr>
            <p:nvPr/>
          </p:nvSpPr>
          <p:spPr bwMode="auto">
            <a:xfrm>
              <a:off x="3168225" y="1428584"/>
              <a:ext cx="2838547" cy="1594192"/>
            </a:xfrm>
            <a:custGeom>
              <a:avLst/>
              <a:gdLst/>
              <a:ahLst/>
              <a:cxnLst>
                <a:cxn ang="0">
                  <a:pos x="184" y="720"/>
                </a:cxn>
                <a:cxn ang="0">
                  <a:pos x="0" y="607"/>
                </a:cxn>
                <a:cxn ang="0">
                  <a:pos x="635" y="0"/>
                </a:cxn>
                <a:cxn ang="0">
                  <a:pos x="1282" y="608"/>
                </a:cxn>
                <a:cxn ang="0">
                  <a:pos x="1067" y="711"/>
                </a:cxn>
                <a:cxn ang="0">
                  <a:pos x="1074" y="607"/>
                </a:cxn>
                <a:cxn ang="0">
                  <a:pos x="1179" y="608"/>
                </a:cxn>
                <a:cxn ang="0">
                  <a:pos x="632" y="82"/>
                </a:cxn>
                <a:cxn ang="0">
                  <a:pos x="85" y="607"/>
                </a:cxn>
                <a:cxn ang="0">
                  <a:pos x="189" y="608"/>
                </a:cxn>
                <a:cxn ang="0">
                  <a:pos x="184" y="720"/>
                </a:cxn>
              </a:cxnLst>
              <a:rect l="0" t="0" r="r" b="b"/>
              <a:pathLst>
                <a:path w="1282" h="720">
                  <a:moveTo>
                    <a:pt x="184" y="720"/>
                  </a:moveTo>
                  <a:lnTo>
                    <a:pt x="0" y="607"/>
                  </a:lnTo>
                  <a:lnTo>
                    <a:pt x="635" y="0"/>
                  </a:lnTo>
                  <a:lnTo>
                    <a:pt x="1282" y="608"/>
                  </a:lnTo>
                  <a:lnTo>
                    <a:pt x="1067" y="711"/>
                  </a:lnTo>
                  <a:lnTo>
                    <a:pt x="1074" y="607"/>
                  </a:lnTo>
                  <a:lnTo>
                    <a:pt x="1179" y="608"/>
                  </a:lnTo>
                  <a:lnTo>
                    <a:pt x="632" y="82"/>
                  </a:lnTo>
                  <a:lnTo>
                    <a:pt x="85" y="607"/>
                  </a:lnTo>
                  <a:lnTo>
                    <a:pt x="189" y="608"/>
                  </a:lnTo>
                  <a:lnTo>
                    <a:pt x="184" y="7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: 形状 9"/>
            <p:cNvSpPr>
              <a:spLocks/>
            </p:cNvSpPr>
            <p:nvPr/>
          </p:nvSpPr>
          <p:spPr bwMode="auto">
            <a:xfrm>
              <a:off x="4051674" y="1605716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0"/>
            <p:cNvSpPr>
              <a:spLocks/>
            </p:cNvSpPr>
            <p:nvPr/>
          </p:nvSpPr>
          <p:spPr bwMode="auto">
            <a:xfrm>
              <a:off x="5118897" y="3033848"/>
              <a:ext cx="6643" cy="442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1913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1"/>
            <p:cNvSpPr>
              <a:spLocks/>
            </p:cNvSpPr>
            <p:nvPr/>
          </p:nvSpPr>
          <p:spPr bwMode="auto">
            <a:xfrm>
              <a:off x="4859840" y="2088402"/>
              <a:ext cx="918875" cy="94544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4" y="108"/>
                </a:cxn>
                <a:cxn ang="0">
                  <a:pos x="65" y="100"/>
                </a:cxn>
                <a:cxn ang="0">
                  <a:pos x="42" y="93"/>
                </a:cxn>
                <a:cxn ang="0">
                  <a:pos x="0" y="134"/>
                </a:cxn>
                <a:cxn ang="0">
                  <a:pos x="41" y="175"/>
                </a:cxn>
                <a:cxn ang="0">
                  <a:pos x="67" y="167"/>
                </a:cxn>
                <a:cxn ang="0">
                  <a:pos x="76" y="158"/>
                </a:cxn>
                <a:cxn ang="0">
                  <a:pos x="81" y="288"/>
                </a:cxn>
                <a:cxn ang="0">
                  <a:pos x="109" y="288"/>
                </a:cxn>
                <a:cxn ang="0">
                  <a:pos x="95" y="256"/>
                </a:cxn>
                <a:cxn ang="0">
                  <a:pos x="140" y="212"/>
                </a:cxn>
                <a:cxn ang="0">
                  <a:pos x="185" y="256"/>
                </a:cxn>
                <a:cxn ang="0">
                  <a:pos x="173" y="288"/>
                </a:cxn>
                <a:cxn ang="0">
                  <a:pos x="210" y="287"/>
                </a:cxn>
                <a:cxn ang="0">
                  <a:pos x="209" y="207"/>
                </a:cxn>
                <a:cxn ang="0">
                  <a:pos x="280" y="210"/>
                </a:cxn>
                <a:cxn ang="0">
                  <a:pos x="70" y="0"/>
                </a:cxn>
              </a:cxnLst>
              <a:rect l="0" t="0" r="r" b="b"/>
              <a:pathLst>
                <a:path w="280" h="288">
                  <a:moveTo>
                    <a:pt x="70" y="0"/>
                  </a:moveTo>
                  <a:cubicBezTo>
                    <a:pt x="74" y="108"/>
                    <a:pt x="74" y="108"/>
                    <a:pt x="74" y="108"/>
                  </a:cubicBezTo>
                  <a:cubicBezTo>
                    <a:pt x="71" y="105"/>
                    <a:pt x="68" y="102"/>
                    <a:pt x="65" y="100"/>
                  </a:cubicBezTo>
                  <a:cubicBezTo>
                    <a:pt x="58" y="96"/>
                    <a:pt x="50" y="93"/>
                    <a:pt x="42" y="93"/>
                  </a:cubicBezTo>
                  <a:cubicBezTo>
                    <a:pt x="19" y="93"/>
                    <a:pt x="0" y="111"/>
                    <a:pt x="0" y="134"/>
                  </a:cubicBezTo>
                  <a:cubicBezTo>
                    <a:pt x="0" y="156"/>
                    <a:pt x="18" y="175"/>
                    <a:pt x="41" y="175"/>
                  </a:cubicBezTo>
                  <a:cubicBezTo>
                    <a:pt x="51" y="175"/>
                    <a:pt x="60" y="172"/>
                    <a:pt x="67" y="167"/>
                  </a:cubicBezTo>
                  <a:cubicBezTo>
                    <a:pt x="70" y="164"/>
                    <a:pt x="73" y="161"/>
                    <a:pt x="76" y="15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109" y="288"/>
                    <a:pt x="109" y="288"/>
                    <a:pt x="109" y="288"/>
                  </a:cubicBezTo>
                  <a:cubicBezTo>
                    <a:pt x="103" y="279"/>
                    <a:pt x="95" y="267"/>
                    <a:pt x="95" y="256"/>
                  </a:cubicBezTo>
                  <a:cubicBezTo>
                    <a:pt x="95" y="229"/>
                    <a:pt x="114" y="212"/>
                    <a:pt x="140" y="212"/>
                  </a:cubicBezTo>
                  <a:cubicBezTo>
                    <a:pt x="166" y="212"/>
                    <a:pt x="185" y="230"/>
                    <a:pt x="185" y="256"/>
                  </a:cubicBezTo>
                  <a:cubicBezTo>
                    <a:pt x="185" y="266"/>
                    <a:pt x="178" y="280"/>
                    <a:pt x="173" y="288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09" y="207"/>
                    <a:pt x="209" y="207"/>
                    <a:pt x="209" y="207"/>
                  </a:cubicBezTo>
                  <a:cubicBezTo>
                    <a:pt x="280" y="210"/>
                    <a:pt x="280" y="210"/>
                    <a:pt x="280" y="21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2"/>
            <p:cNvSpPr>
              <a:spLocks/>
            </p:cNvSpPr>
            <p:nvPr/>
          </p:nvSpPr>
          <p:spPr bwMode="auto">
            <a:xfrm>
              <a:off x="4000748" y="3044918"/>
              <a:ext cx="6643" cy="22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40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3"/>
            <p:cNvSpPr>
              <a:spLocks/>
            </p:cNvSpPr>
            <p:nvPr/>
          </p:nvSpPr>
          <p:spPr bwMode="auto">
            <a:xfrm>
              <a:off x="3343144" y="2088402"/>
              <a:ext cx="925517" cy="949874"/>
            </a:xfrm>
            <a:custGeom>
              <a:avLst/>
              <a:gdLst/>
              <a:ahLst/>
              <a:cxnLst>
                <a:cxn ang="0">
                  <a:pos x="240" y="95"/>
                </a:cxn>
                <a:cxn ang="0">
                  <a:pos x="217" y="101"/>
                </a:cxn>
                <a:cxn ang="0">
                  <a:pos x="208" y="110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71" y="209"/>
                </a:cxn>
                <a:cxn ang="0">
                  <a:pos x="71" y="286"/>
                </a:cxn>
                <a:cxn ang="0">
                  <a:pos x="110" y="287"/>
                </a:cxn>
                <a:cxn ang="0">
                  <a:pos x="97" y="262"/>
                </a:cxn>
                <a:cxn ang="0">
                  <a:pos x="145" y="212"/>
                </a:cxn>
                <a:cxn ang="0">
                  <a:pos x="188" y="257"/>
                </a:cxn>
                <a:cxn ang="0">
                  <a:pos x="171" y="286"/>
                </a:cxn>
                <a:cxn ang="0">
                  <a:pos x="201" y="289"/>
                </a:cxn>
                <a:cxn ang="0">
                  <a:pos x="206" y="160"/>
                </a:cxn>
                <a:cxn ang="0">
                  <a:pos x="215" y="169"/>
                </a:cxn>
                <a:cxn ang="0">
                  <a:pos x="240" y="177"/>
                </a:cxn>
                <a:cxn ang="0">
                  <a:pos x="282" y="136"/>
                </a:cxn>
                <a:cxn ang="0">
                  <a:pos x="240" y="95"/>
                </a:cxn>
              </a:cxnLst>
              <a:rect l="0" t="0" r="r" b="b"/>
              <a:pathLst>
                <a:path w="282" h="289">
                  <a:moveTo>
                    <a:pt x="240" y="95"/>
                  </a:moveTo>
                  <a:cubicBezTo>
                    <a:pt x="231" y="95"/>
                    <a:pt x="223" y="97"/>
                    <a:pt x="217" y="101"/>
                  </a:cubicBezTo>
                  <a:cubicBezTo>
                    <a:pt x="213" y="104"/>
                    <a:pt x="210" y="106"/>
                    <a:pt x="208" y="11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71" y="209"/>
                    <a:pt x="71" y="209"/>
                    <a:pt x="71" y="209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110" y="287"/>
                    <a:pt x="110" y="287"/>
                    <a:pt x="110" y="287"/>
                  </a:cubicBezTo>
                  <a:cubicBezTo>
                    <a:pt x="103" y="281"/>
                    <a:pt x="97" y="271"/>
                    <a:pt x="97" y="262"/>
                  </a:cubicBezTo>
                  <a:cubicBezTo>
                    <a:pt x="97" y="230"/>
                    <a:pt x="118" y="212"/>
                    <a:pt x="145" y="212"/>
                  </a:cubicBezTo>
                  <a:cubicBezTo>
                    <a:pt x="171" y="212"/>
                    <a:pt x="188" y="230"/>
                    <a:pt x="188" y="257"/>
                  </a:cubicBezTo>
                  <a:cubicBezTo>
                    <a:pt x="188" y="267"/>
                    <a:pt x="181" y="280"/>
                    <a:pt x="171" y="286"/>
                  </a:cubicBezTo>
                  <a:cubicBezTo>
                    <a:pt x="201" y="289"/>
                    <a:pt x="201" y="289"/>
                    <a:pt x="201" y="289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8" y="163"/>
                    <a:pt x="211" y="166"/>
                    <a:pt x="215" y="169"/>
                  </a:cubicBezTo>
                  <a:cubicBezTo>
                    <a:pt x="222" y="174"/>
                    <a:pt x="231" y="177"/>
                    <a:pt x="240" y="177"/>
                  </a:cubicBezTo>
                  <a:cubicBezTo>
                    <a:pt x="263" y="177"/>
                    <a:pt x="282" y="159"/>
                    <a:pt x="282" y="136"/>
                  </a:cubicBezTo>
                  <a:cubicBezTo>
                    <a:pt x="282" y="113"/>
                    <a:pt x="263" y="95"/>
                    <a:pt x="240" y="95"/>
                  </a:cubicBezTo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4"/>
            <p:cNvSpPr>
              <a:spLocks/>
            </p:cNvSpPr>
            <p:nvPr/>
          </p:nvSpPr>
          <p:spPr bwMode="auto">
            <a:xfrm>
              <a:off x="4022889" y="2093659"/>
              <a:ext cx="1080508" cy="96094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8" y="9"/>
                </a:cxn>
                <a:cxn ang="0">
                  <a:pos x="5" y="103"/>
                </a:cxn>
                <a:cxn ang="0">
                  <a:pos x="34" y="93"/>
                </a:cxn>
                <a:cxn ang="0">
                  <a:pos x="83" y="140"/>
                </a:cxn>
                <a:cxn ang="0">
                  <a:pos x="34" y="188"/>
                </a:cxn>
                <a:cxn ang="0">
                  <a:pos x="3" y="177"/>
                </a:cxn>
                <a:cxn ang="0">
                  <a:pos x="0" y="289"/>
                </a:cxn>
                <a:cxn ang="0">
                  <a:pos x="122" y="290"/>
                </a:cxn>
                <a:cxn ang="0">
                  <a:pos x="115" y="266"/>
                </a:cxn>
                <a:cxn ang="0">
                  <a:pos x="164" y="219"/>
                </a:cxn>
                <a:cxn ang="0">
                  <a:pos x="213" y="266"/>
                </a:cxn>
                <a:cxn ang="0">
                  <a:pos x="205" y="291"/>
                </a:cxn>
                <a:cxn ang="0">
                  <a:pos x="329" y="293"/>
                </a:cxn>
                <a:cxn ang="0">
                  <a:pos x="326" y="175"/>
                </a:cxn>
                <a:cxn ang="0">
                  <a:pos x="297" y="185"/>
                </a:cxn>
                <a:cxn ang="0">
                  <a:pos x="248" y="138"/>
                </a:cxn>
                <a:cxn ang="0">
                  <a:pos x="297" y="90"/>
                </a:cxn>
                <a:cxn ang="0">
                  <a:pos x="323" y="98"/>
                </a:cxn>
                <a:cxn ang="0">
                  <a:pos x="320" y="5"/>
                </a:cxn>
                <a:cxn ang="0">
                  <a:pos x="316" y="1"/>
                </a:cxn>
                <a:cxn ang="0">
                  <a:pos x="210" y="1"/>
                </a:cxn>
                <a:cxn ang="0">
                  <a:pos x="213" y="17"/>
                </a:cxn>
                <a:cxn ang="0">
                  <a:pos x="164" y="64"/>
                </a:cxn>
                <a:cxn ang="0">
                  <a:pos x="115" y="17"/>
                </a:cxn>
                <a:cxn ang="0">
                  <a:pos x="119" y="0"/>
                </a:cxn>
                <a:cxn ang="0">
                  <a:pos x="17" y="0"/>
                </a:cxn>
              </a:cxnLst>
              <a:rect l="0" t="0" r="r" b="b"/>
              <a:pathLst>
                <a:path w="329" h="293">
                  <a:moveTo>
                    <a:pt x="17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13" y="97"/>
                    <a:pt x="23" y="93"/>
                    <a:pt x="34" y="93"/>
                  </a:cubicBezTo>
                  <a:cubicBezTo>
                    <a:pt x="61" y="93"/>
                    <a:pt x="83" y="114"/>
                    <a:pt x="83" y="140"/>
                  </a:cubicBezTo>
                  <a:cubicBezTo>
                    <a:pt x="83" y="166"/>
                    <a:pt x="61" y="188"/>
                    <a:pt x="34" y="188"/>
                  </a:cubicBezTo>
                  <a:cubicBezTo>
                    <a:pt x="22" y="188"/>
                    <a:pt x="11" y="183"/>
                    <a:pt x="3" y="177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18" y="283"/>
                    <a:pt x="115" y="275"/>
                    <a:pt x="115" y="266"/>
                  </a:cubicBezTo>
                  <a:cubicBezTo>
                    <a:pt x="115" y="240"/>
                    <a:pt x="137" y="219"/>
                    <a:pt x="164" y="219"/>
                  </a:cubicBezTo>
                  <a:cubicBezTo>
                    <a:pt x="191" y="219"/>
                    <a:pt x="213" y="240"/>
                    <a:pt x="213" y="266"/>
                  </a:cubicBezTo>
                  <a:cubicBezTo>
                    <a:pt x="213" y="275"/>
                    <a:pt x="210" y="284"/>
                    <a:pt x="205" y="291"/>
                  </a:cubicBezTo>
                  <a:cubicBezTo>
                    <a:pt x="329" y="293"/>
                    <a:pt x="329" y="293"/>
                    <a:pt x="329" y="293"/>
                  </a:cubicBezTo>
                  <a:cubicBezTo>
                    <a:pt x="326" y="175"/>
                    <a:pt x="326" y="175"/>
                    <a:pt x="326" y="175"/>
                  </a:cubicBezTo>
                  <a:cubicBezTo>
                    <a:pt x="318" y="181"/>
                    <a:pt x="307" y="185"/>
                    <a:pt x="297" y="185"/>
                  </a:cubicBezTo>
                  <a:cubicBezTo>
                    <a:pt x="270" y="185"/>
                    <a:pt x="248" y="164"/>
                    <a:pt x="248" y="138"/>
                  </a:cubicBezTo>
                  <a:cubicBezTo>
                    <a:pt x="248" y="112"/>
                    <a:pt x="270" y="90"/>
                    <a:pt x="297" y="90"/>
                  </a:cubicBezTo>
                  <a:cubicBezTo>
                    <a:pt x="306" y="90"/>
                    <a:pt x="316" y="93"/>
                    <a:pt x="323" y="98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6"/>
                    <a:pt x="213" y="11"/>
                    <a:pt x="213" y="17"/>
                  </a:cubicBezTo>
                  <a:cubicBezTo>
                    <a:pt x="213" y="43"/>
                    <a:pt x="191" y="64"/>
                    <a:pt x="164" y="64"/>
                  </a:cubicBezTo>
                  <a:cubicBezTo>
                    <a:pt x="137" y="64"/>
                    <a:pt x="115" y="43"/>
                    <a:pt x="115" y="17"/>
                  </a:cubicBezTo>
                  <a:cubicBezTo>
                    <a:pt x="115" y="11"/>
                    <a:pt x="117" y="6"/>
                    <a:pt x="119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5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close/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57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6"/>
            <p:cNvSpPr>
              <a:spLocks/>
            </p:cNvSpPr>
            <p:nvPr/>
          </p:nvSpPr>
          <p:spPr bwMode="auto">
            <a:xfrm>
              <a:off x="4049459" y="2079546"/>
              <a:ext cx="1025155" cy="28785"/>
            </a:xfrm>
            <a:custGeom>
              <a:avLst/>
              <a:gdLst/>
              <a:ahLst/>
              <a:cxnLst>
                <a:cxn ang="0">
                  <a:pos x="457" y="1"/>
                </a:cxn>
                <a:cxn ang="0">
                  <a:pos x="463" y="7"/>
                </a:cxn>
                <a:cxn ang="0">
                  <a:pos x="463" y="1"/>
                </a:cxn>
                <a:cxn ang="0">
                  <a:pos x="457" y="1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463" h="13">
                  <a:moveTo>
                    <a:pt x="457" y="1"/>
                  </a:moveTo>
                  <a:lnTo>
                    <a:pt x="463" y="7"/>
                  </a:lnTo>
                  <a:lnTo>
                    <a:pt x="463" y="1"/>
                  </a:lnTo>
                  <a:lnTo>
                    <a:pt x="457" y="1"/>
                  </a:lnTo>
                  <a:moveTo>
                    <a:pt x="0" y="0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766047" y="2814646"/>
              <a:ext cx="1607477" cy="1200072"/>
              <a:chOff x="3766047" y="2725746"/>
              <a:chExt cx="1607477" cy="1200072"/>
            </a:xfrm>
          </p:grpSpPr>
          <p:sp>
            <p:nvSpPr>
              <p:cNvPr id="47" name="任意多边形: 形状 18"/>
              <p:cNvSpPr>
                <a:spLocks/>
              </p:cNvSpPr>
              <p:nvPr/>
            </p:nvSpPr>
            <p:spPr bwMode="auto">
              <a:xfrm>
                <a:off x="4729206" y="3257143"/>
                <a:ext cx="77496" cy="668675"/>
              </a:xfrm>
              <a:custGeom>
                <a:avLst/>
                <a:gdLst/>
                <a:ahLst/>
                <a:cxnLst>
                  <a:cxn ang="0">
                    <a:pos x="3" y="247"/>
                  </a:cxn>
                  <a:cxn ang="0">
                    <a:pos x="35" y="302"/>
                  </a:cxn>
                  <a:cxn ang="0">
                    <a:pos x="34" y="0"/>
                  </a:cxn>
                  <a:cxn ang="0">
                    <a:pos x="0" y="6"/>
                  </a:cxn>
                  <a:cxn ang="0">
                    <a:pos x="3" y="247"/>
                  </a:cxn>
                </a:cxnLst>
                <a:rect l="0" t="0" r="r" b="b"/>
                <a:pathLst>
                  <a:path w="35" h="302">
                    <a:moveTo>
                      <a:pt x="3" y="247"/>
                    </a:moveTo>
                    <a:lnTo>
                      <a:pt x="35" y="302"/>
                    </a:lnTo>
                    <a:lnTo>
                      <a:pt x="34" y="0"/>
                    </a:lnTo>
                    <a:lnTo>
                      <a:pt x="0" y="6"/>
                    </a:lnTo>
                    <a:lnTo>
                      <a:pt x="3" y="2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19"/>
              <p:cNvSpPr>
                <a:spLocks/>
              </p:cNvSpPr>
              <p:nvPr/>
            </p:nvSpPr>
            <p:spPr bwMode="auto">
              <a:xfrm>
                <a:off x="4315158" y="3270428"/>
                <a:ext cx="75281" cy="650962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34" y="244"/>
                  </a:cxn>
                  <a:cxn ang="0">
                    <a:pos x="34" y="5"/>
                  </a:cxn>
                  <a:cxn ang="0">
                    <a:pos x="0" y="0"/>
                  </a:cxn>
                </a:cxnLst>
                <a:rect l="0" t="0" r="r" b="b"/>
                <a:pathLst>
                  <a:path w="34" h="294">
                    <a:moveTo>
                      <a:pt x="0" y="294"/>
                    </a:moveTo>
                    <a:lnTo>
                      <a:pt x="34" y="244"/>
                    </a:lnTo>
                    <a:lnTo>
                      <a:pt x="34" y="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矩形 48"/>
              <p:cNvSpPr>
                <a:spLocks/>
              </p:cNvSpPr>
              <p:nvPr/>
            </p:nvSpPr>
            <p:spPr bwMode="auto">
              <a:xfrm>
                <a:off x="4330658" y="3283713"/>
                <a:ext cx="480472" cy="752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21"/>
              <p:cNvSpPr>
                <a:spLocks/>
              </p:cNvSpPr>
              <p:nvPr/>
            </p:nvSpPr>
            <p:spPr bwMode="auto">
              <a:xfrm>
                <a:off x="3766047" y="2725746"/>
                <a:ext cx="1607477" cy="1200072"/>
              </a:xfrm>
              <a:custGeom>
                <a:avLst/>
                <a:gdLst/>
                <a:ahLst/>
                <a:cxnLst>
                  <a:cxn ang="0">
                    <a:pos x="470" y="181"/>
                  </a:cxn>
                  <a:cxn ang="0">
                    <a:pos x="447" y="174"/>
                  </a:cxn>
                  <a:cxn ang="0">
                    <a:pos x="411" y="194"/>
                  </a:cxn>
                  <a:cxn ang="0">
                    <a:pos x="410" y="71"/>
                  </a:cxn>
                  <a:cxn ang="0">
                    <a:pos x="273" y="69"/>
                  </a:cxn>
                  <a:cxn ang="0">
                    <a:pos x="285" y="40"/>
                  </a:cxn>
                  <a:cxn ang="0">
                    <a:pos x="266" y="6"/>
                  </a:cxn>
                  <a:cxn ang="0">
                    <a:pos x="243" y="0"/>
                  </a:cxn>
                  <a:cxn ang="0">
                    <a:pos x="201" y="40"/>
                  </a:cxn>
                  <a:cxn ang="0">
                    <a:pos x="212" y="69"/>
                  </a:cxn>
                  <a:cxn ang="0">
                    <a:pos x="76" y="67"/>
                  </a:cxn>
                  <a:cxn ang="0">
                    <a:pos x="75" y="188"/>
                  </a:cxn>
                  <a:cxn ang="0">
                    <a:pos x="65" y="180"/>
                  </a:cxn>
                  <a:cxn ang="0">
                    <a:pos x="42" y="173"/>
                  </a:cxn>
                  <a:cxn ang="0">
                    <a:pos x="0" y="214"/>
                  </a:cxn>
                  <a:cxn ang="0">
                    <a:pos x="42" y="255"/>
                  </a:cxn>
                  <a:cxn ang="0">
                    <a:pos x="67" y="246"/>
                  </a:cxn>
                  <a:cxn ang="0">
                    <a:pos x="73" y="241"/>
                  </a:cxn>
                  <a:cxn ang="0">
                    <a:pos x="68" y="364"/>
                  </a:cxn>
                  <a:cxn ang="0">
                    <a:pos x="167" y="364"/>
                  </a:cxn>
                  <a:cxn ang="0">
                    <a:pos x="174" y="175"/>
                  </a:cxn>
                  <a:cxn ang="0">
                    <a:pos x="314" y="175"/>
                  </a:cxn>
                  <a:cxn ang="0">
                    <a:pos x="317" y="365"/>
                  </a:cxn>
                  <a:cxn ang="0">
                    <a:pos x="416" y="365"/>
                  </a:cxn>
                  <a:cxn ang="0">
                    <a:pos x="412" y="237"/>
                  </a:cxn>
                  <a:cxn ang="0">
                    <a:pos x="447" y="256"/>
                  </a:cxn>
                  <a:cxn ang="0">
                    <a:pos x="473" y="247"/>
                  </a:cxn>
                  <a:cxn ang="0">
                    <a:pos x="489" y="215"/>
                  </a:cxn>
                  <a:cxn ang="0">
                    <a:pos x="470" y="181"/>
                  </a:cxn>
                </a:cxnLst>
                <a:rect l="0" t="0" r="r" b="b"/>
                <a:pathLst>
                  <a:path w="489" h="365">
                    <a:moveTo>
                      <a:pt x="470" y="181"/>
                    </a:moveTo>
                    <a:cubicBezTo>
                      <a:pt x="464" y="176"/>
                      <a:pt x="456" y="174"/>
                      <a:pt x="447" y="174"/>
                    </a:cubicBezTo>
                    <a:cubicBezTo>
                      <a:pt x="432" y="174"/>
                      <a:pt x="418" y="182"/>
                      <a:pt x="411" y="194"/>
                    </a:cubicBezTo>
                    <a:cubicBezTo>
                      <a:pt x="410" y="71"/>
                      <a:pt x="410" y="71"/>
                      <a:pt x="410" y="71"/>
                    </a:cubicBezTo>
                    <a:cubicBezTo>
                      <a:pt x="273" y="69"/>
                      <a:pt x="273" y="69"/>
                      <a:pt x="273" y="69"/>
                    </a:cubicBezTo>
                    <a:cubicBezTo>
                      <a:pt x="280" y="61"/>
                      <a:pt x="285" y="51"/>
                      <a:pt x="285" y="40"/>
                    </a:cubicBezTo>
                    <a:cubicBezTo>
                      <a:pt x="285" y="26"/>
                      <a:pt x="277" y="14"/>
                      <a:pt x="266" y="6"/>
                    </a:cubicBezTo>
                    <a:cubicBezTo>
                      <a:pt x="259" y="2"/>
                      <a:pt x="251" y="0"/>
                      <a:pt x="243" y="0"/>
                    </a:cubicBezTo>
                    <a:cubicBezTo>
                      <a:pt x="220" y="0"/>
                      <a:pt x="201" y="18"/>
                      <a:pt x="201" y="40"/>
                    </a:cubicBezTo>
                    <a:cubicBezTo>
                      <a:pt x="201" y="51"/>
                      <a:pt x="205" y="61"/>
                      <a:pt x="212" y="69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5" y="188"/>
                      <a:pt x="75" y="188"/>
                      <a:pt x="75" y="188"/>
                    </a:cubicBezTo>
                    <a:cubicBezTo>
                      <a:pt x="72" y="185"/>
                      <a:pt x="69" y="182"/>
                      <a:pt x="65" y="180"/>
                    </a:cubicBezTo>
                    <a:cubicBezTo>
                      <a:pt x="58" y="175"/>
                      <a:pt x="50" y="173"/>
                      <a:pt x="42" y="173"/>
                    </a:cubicBezTo>
                    <a:cubicBezTo>
                      <a:pt x="19" y="173"/>
                      <a:pt x="0" y="191"/>
                      <a:pt x="0" y="214"/>
                    </a:cubicBezTo>
                    <a:cubicBezTo>
                      <a:pt x="0" y="236"/>
                      <a:pt x="19" y="255"/>
                      <a:pt x="42" y="255"/>
                    </a:cubicBezTo>
                    <a:cubicBezTo>
                      <a:pt x="51" y="255"/>
                      <a:pt x="60" y="251"/>
                      <a:pt x="67" y="246"/>
                    </a:cubicBezTo>
                    <a:cubicBezTo>
                      <a:pt x="69" y="245"/>
                      <a:pt x="71" y="243"/>
                      <a:pt x="73" y="241"/>
                    </a:cubicBezTo>
                    <a:cubicBezTo>
                      <a:pt x="68" y="364"/>
                      <a:pt x="68" y="364"/>
                      <a:pt x="68" y="364"/>
                    </a:cubicBezTo>
                    <a:cubicBezTo>
                      <a:pt x="167" y="364"/>
                      <a:pt x="167" y="364"/>
                      <a:pt x="167" y="364"/>
                    </a:cubicBezTo>
                    <a:cubicBezTo>
                      <a:pt x="174" y="175"/>
                      <a:pt x="174" y="175"/>
                      <a:pt x="174" y="175"/>
                    </a:cubicBezTo>
                    <a:cubicBezTo>
                      <a:pt x="314" y="175"/>
                      <a:pt x="314" y="175"/>
                      <a:pt x="314" y="175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2" y="237"/>
                      <a:pt x="412" y="237"/>
                      <a:pt x="412" y="237"/>
                    </a:cubicBezTo>
                    <a:cubicBezTo>
                      <a:pt x="420" y="248"/>
                      <a:pt x="433" y="256"/>
                      <a:pt x="447" y="256"/>
                    </a:cubicBezTo>
                    <a:cubicBezTo>
                      <a:pt x="457" y="256"/>
                      <a:pt x="466" y="252"/>
                      <a:pt x="473" y="247"/>
                    </a:cubicBezTo>
                    <a:cubicBezTo>
                      <a:pt x="483" y="240"/>
                      <a:pt x="489" y="228"/>
                      <a:pt x="489" y="215"/>
                    </a:cubicBezTo>
                    <a:cubicBezTo>
                      <a:pt x="489" y="200"/>
                      <a:pt x="482" y="188"/>
                      <a:pt x="470" y="1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0" name="任意多边形: 形状 22"/>
            <p:cNvSpPr>
              <a:spLocks/>
            </p:cNvSpPr>
            <p:nvPr/>
          </p:nvSpPr>
          <p:spPr bwMode="auto">
            <a:xfrm>
              <a:off x="5123325" y="2799147"/>
              <a:ext cx="504827" cy="1211144"/>
            </a:xfrm>
            <a:custGeom>
              <a:avLst/>
              <a:gdLst/>
              <a:ahLst/>
              <a:cxnLst>
                <a:cxn ang="0">
                  <a:pos x="154" y="365"/>
                </a:cxn>
                <a:cxn ang="0">
                  <a:pos x="131" y="74"/>
                </a:cxn>
                <a:cxn ang="0">
                  <a:pos x="86" y="73"/>
                </a:cxn>
                <a:cxn ang="0">
                  <a:pos x="103" y="41"/>
                </a:cxn>
                <a:cxn ang="0">
                  <a:pos x="84" y="6"/>
                </a:cxn>
                <a:cxn ang="0">
                  <a:pos x="61" y="0"/>
                </a:cxn>
                <a:cxn ang="0">
                  <a:pos x="19" y="41"/>
                </a:cxn>
                <a:cxn ang="0">
                  <a:pos x="35" y="73"/>
                </a:cxn>
                <a:cxn ang="0">
                  <a:pos x="1" y="72"/>
                </a:cxn>
                <a:cxn ang="0">
                  <a:pos x="0" y="191"/>
                </a:cxn>
                <a:cxn ang="0">
                  <a:pos x="1" y="194"/>
                </a:cxn>
                <a:cxn ang="0">
                  <a:pos x="34" y="178"/>
                </a:cxn>
                <a:cxn ang="0">
                  <a:pos x="76" y="220"/>
                </a:cxn>
                <a:cxn ang="0">
                  <a:pos x="34" y="263"/>
                </a:cxn>
                <a:cxn ang="0">
                  <a:pos x="3" y="248"/>
                </a:cxn>
                <a:cxn ang="0">
                  <a:pos x="7" y="369"/>
                </a:cxn>
                <a:cxn ang="0">
                  <a:pos x="154" y="365"/>
                </a:cxn>
              </a:cxnLst>
              <a:rect l="0" t="0" r="r" b="b"/>
              <a:pathLst>
                <a:path w="154" h="369">
                  <a:moveTo>
                    <a:pt x="154" y="365"/>
                  </a:moveTo>
                  <a:cubicBezTo>
                    <a:pt x="131" y="74"/>
                    <a:pt x="131" y="74"/>
                    <a:pt x="131" y="74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6" y="66"/>
                    <a:pt x="103" y="54"/>
                    <a:pt x="103" y="41"/>
                  </a:cubicBezTo>
                  <a:cubicBezTo>
                    <a:pt x="103" y="26"/>
                    <a:pt x="95" y="14"/>
                    <a:pt x="84" y="6"/>
                  </a:cubicBezTo>
                  <a:cubicBezTo>
                    <a:pt x="77" y="2"/>
                    <a:pt x="70" y="0"/>
                    <a:pt x="61" y="0"/>
                  </a:cubicBezTo>
                  <a:cubicBezTo>
                    <a:pt x="38" y="0"/>
                    <a:pt x="19" y="18"/>
                    <a:pt x="19" y="41"/>
                  </a:cubicBezTo>
                  <a:cubicBezTo>
                    <a:pt x="19" y="54"/>
                    <a:pt x="25" y="65"/>
                    <a:pt x="35" y="7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8" y="184"/>
                    <a:pt x="20" y="178"/>
                    <a:pt x="34" y="178"/>
                  </a:cubicBezTo>
                  <a:cubicBezTo>
                    <a:pt x="57" y="178"/>
                    <a:pt x="76" y="197"/>
                    <a:pt x="76" y="220"/>
                  </a:cubicBezTo>
                  <a:cubicBezTo>
                    <a:pt x="76" y="243"/>
                    <a:pt x="57" y="263"/>
                    <a:pt x="34" y="263"/>
                  </a:cubicBezTo>
                  <a:cubicBezTo>
                    <a:pt x="21" y="263"/>
                    <a:pt x="10" y="257"/>
                    <a:pt x="3" y="248"/>
                  </a:cubicBezTo>
                  <a:cubicBezTo>
                    <a:pt x="7" y="369"/>
                    <a:pt x="7" y="369"/>
                    <a:pt x="7" y="369"/>
                  </a:cubicBezTo>
                  <a:lnTo>
                    <a:pt x="154" y="365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3"/>
            <p:cNvSpPr>
              <a:spLocks/>
            </p:cNvSpPr>
            <p:nvPr/>
          </p:nvSpPr>
          <p:spPr bwMode="auto">
            <a:xfrm>
              <a:off x="3511420" y="2794719"/>
              <a:ext cx="495971" cy="1213357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22" y="73"/>
                </a:cxn>
                <a:cxn ang="0">
                  <a:pos x="66" y="73"/>
                </a:cxn>
                <a:cxn ang="0">
                  <a:pos x="50" y="40"/>
                </a:cxn>
                <a:cxn ang="0">
                  <a:pos x="69" y="6"/>
                </a:cxn>
                <a:cxn ang="0">
                  <a:pos x="91" y="0"/>
                </a:cxn>
                <a:cxn ang="0">
                  <a:pos x="133" y="40"/>
                </a:cxn>
                <a:cxn ang="0">
                  <a:pos x="117" y="73"/>
                </a:cxn>
                <a:cxn ang="0">
                  <a:pos x="150" y="72"/>
                </a:cxn>
                <a:cxn ang="0">
                  <a:pos x="151" y="191"/>
                </a:cxn>
                <a:cxn ang="0">
                  <a:pos x="151" y="194"/>
                </a:cxn>
                <a:cxn ang="0">
                  <a:pos x="118" y="177"/>
                </a:cxn>
                <a:cxn ang="0">
                  <a:pos x="76" y="220"/>
                </a:cxn>
                <a:cxn ang="0">
                  <a:pos x="118" y="262"/>
                </a:cxn>
                <a:cxn ang="0">
                  <a:pos x="149" y="248"/>
                </a:cxn>
                <a:cxn ang="0">
                  <a:pos x="145" y="369"/>
                </a:cxn>
                <a:cxn ang="0">
                  <a:pos x="0" y="365"/>
                </a:cxn>
              </a:cxnLst>
              <a:rect l="0" t="0" r="r" b="b"/>
              <a:pathLst>
                <a:path w="151" h="369">
                  <a:moveTo>
                    <a:pt x="0" y="365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6"/>
                    <a:pt x="50" y="54"/>
                    <a:pt x="50" y="40"/>
                  </a:cubicBezTo>
                  <a:cubicBezTo>
                    <a:pt x="50" y="26"/>
                    <a:pt x="57" y="14"/>
                    <a:pt x="69" y="6"/>
                  </a:cubicBezTo>
                  <a:cubicBezTo>
                    <a:pt x="75" y="2"/>
                    <a:pt x="83" y="0"/>
                    <a:pt x="91" y="0"/>
                  </a:cubicBezTo>
                  <a:cubicBezTo>
                    <a:pt x="114" y="0"/>
                    <a:pt x="133" y="18"/>
                    <a:pt x="133" y="40"/>
                  </a:cubicBezTo>
                  <a:cubicBezTo>
                    <a:pt x="133" y="54"/>
                    <a:pt x="126" y="65"/>
                    <a:pt x="117" y="73"/>
                  </a:cubicBezTo>
                  <a:cubicBezTo>
                    <a:pt x="150" y="72"/>
                    <a:pt x="150" y="72"/>
                    <a:pt x="150" y="72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3" y="184"/>
                    <a:pt x="132" y="177"/>
                    <a:pt x="118" y="177"/>
                  </a:cubicBezTo>
                  <a:cubicBezTo>
                    <a:pt x="95" y="177"/>
                    <a:pt x="76" y="196"/>
                    <a:pt x="76" y="220"/>
                  </a:cubicBezTo>
                  <a:cubicBezTo>
                    <a:pt x="76" y="243"/>
                    <a:pt x="95" y="262"/>
                    <a:pt x="118" y="262"/>
                  </a:cubicBezTo>
                  <a:cubicBezTo>
                    <a:pt x="130" y="262"/>
                    <a:pt x="141" y="257"/>
                    <a:pt x="149" y="248"/>
                  </a:cubicBezTo>
                  <a:cubicBezTo>
                    <a:pt x="145" y="369"/>
                    <a:pt x="145" y="369"/>
                    <a:pt x="145" y="369"/>
                  </a:cubicBezTo>
                  <a:lnTo>
                    <a:pt x="0" y="36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flipH="1">
              <a:off x="5381621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3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2743202" y="2232025"/>
              <a:ext cx="1010981" cy="217757"/>
              <a:chOff x="2546345" y="1459073"/>
              <a:chExt cx="1285390" cy="221445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5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flipH="1">
              <a:off x="5381621" y="3479800"/>
              <a:ext cx="1010981" cy="217757"/>
              <a:chOff x="2546345" y="1459073"/>
              <a:chExt cx="1285390" cy="221445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2546345" y="1459073"/>
                <a:ext cx="1046336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2743202" y="3479798"/>
              <a:ext cx="1010982" cy="217759"/>
              <a:chOff x="2546344" y="1459071"/>
              <a:chExt cx="1285391" cy="221447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2546344" y="1459071"/>
                <a:ext cx="1046335" cy="0"/>
              </a:xfrm>
              <a:prstGeom prst="line">
                <a:avLst/>
              </a:prstGeom>
              <a:ln w="19050" cap="rnd">
                <a:solidFill>
                  <a:schemeClr val="accent6">
                    <a:lumMod val="75000"/>
                  </a:schemeClr>
                </a:solidFill>
                <a:prstDash val="solid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8"/>
            <p:cNvSpPr txBox="1"/>
            <p:nvPr/>
          </p:nvSpPr>
          <p:spPr>
            <a:xfrm>
              <a:off x="626327" y="1567459"/>
              <a:ext cx="1926376" cy="506997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zh-CN" altLang="en-US" sz="2000" b="1" dirty="0" smtClean="0">
                  <a:cs typeface="+mn-ea"/>
                  <a:sym typeface="+mn-lt"/>
                </a:rPr>
                <a:t>前端的数据格式</a:t>
              </a:r>
              <a:r>
                <a:rPr lang="en-US" altLang="zh-CN" sz="2000" dirty="0">
                  <a:cs typeface="+mn-ea"/>
                  <a:sym typeface="+mn-lt"/>
                </a:rPr>
                <a:t>JSon</a:t>
              </a:r>
              <a:endParaRPr lang="zh-CN" altLang="en-US" sz="2000" dirty="0">
                <a:cs typeface="+mn-ea"/>
                <a:sym typeface="+mn-lt"/>
              </a:endParaRPr>
            </a:p>
            <a:p>
              <a:pPr algn="r"/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35" name="文本框 41"/>
            <p:cNvSpPr txBox="1"/>
            <p:nvPr/>
          </p:nvSpPr>
          <p:spPr>
            <a:xfrm>
              <a:off x="6597404" y="1694208"/>
              <a:ext cx="1700552" cy="253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000" b="1" dirty="0" smtClean="0">
                  <a:cs typeface="+mn-ea"/>
                  <a:sym typeface="+mn-lt"/>
                </a:rPr>
                <a:t>数据库结构的搭建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33" name="文本框 44"/>
            <p:cNvSpPr txBox="1"/>
            <p:nvPr/>
          </p:nvSpPr>
          <p:spPr>
            <a:xfrm>
              <a:off x="1025375" y="3390922"/>
              <a:ext cx="1527328" cy="25349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altLang="zh-CN" sz="2000" b="1" dirty="0" smtClean="0">
                  <a:cs typeface="+mn-ea"/>
                  <a:sym typeface="+mn-lt"/>
                </a:rPr>
                <a:t>Tomcat</a:t>
              </a:r>
              <a:r>
                <a:rPr lang="zh-CN" altLang="en-US" sz="2000" b="1" dirty="0" smtClean="0">
                  <a:cs typeface="+mn-ea"/>
                  <a:sym typeface="+mn-lt"/>
                </a:rPr>
                <a:t>与数据库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597403" y="3194395"/>
              <a:ext cx="2114800" cy="548944"/>
              <a:chOff x="5638262" y="1576052"/>
              <a:chExt cx="2649923" cy="548944"/>
            </a:xfrm>
          </p:grpSpPr>
          <p:sp>
            <p:nvSpPr>
              <p:cNvPr id="31" name="文本框 47"/>
              <p:cNvSpPr txBox="1"/>
              <p:nvPr/>
            </p:nvSpPr>
            <p:spPr>
              <a:xfrm>
                <a:off x="5638262" y="1576052"/>
                <a:ext cx="1388034" cy="253499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altLang="zh-CN" sz="2000" b="1" dirty="0" smtClean="0">
                    <a:cs typeface="+mn-ea"/>
                    <a:sym typeface="+mn-lt"/>
                  </a:rPr>
                  <a:t>MySQL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搭建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文本框 48"/>
              <p:cNvSpPr txBox="1"/>
              <p:nvPr/>
            </p:nvSpPr>
            <p:spPr>
              <a:xfrm>
                <a:off x="5638262" y="1931122"/>
                <a:ext cx="2649923" cy="193874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尚未测试连通性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sp>
          <p:nvSpPr>
            <p:cNvPr id="30" name="任意多边形: 形状 50"/>
            <p:cNvSpPr>
              <a:spLocks/>
            </p:cNvSpPr>
            <p:nvPr/>
          </p:nvSpPr>
          <p:spPr bwMode="auto">
            <a:xfrm>
              <a:off x="4051650" y="1606068"/>
              <a:ext cx="1018512" cy="673103"/>
            </a:xfrm>
            <a:custGeom>
              <a:avLst/>
              <a:gdLst/>
              <a:ahLst/>
              <a:cxnLst>
                <a:cxn ang="0">
                  <a:pos x="310" y="142"/>
                </a:cxn>
                <a:cxn ang="0">
                  <a:pos x="158" y="0"/>
                </a:cxn>
                <a:cxn ang="0">
                  <a:pos x="0" y="142"/>
                </a:cxn>
                <a:cxn ang="0">
                  <a:pos x="112" y="142"/>
                </a:cxn>
                <a:cxn ang="0">
                  <a:pos x="110" y="164"/>
                </a:cxn>
                <a:cxn ang="0">
                  <a:pos x="155" y="205"/>
                </a:cxn>
                <a:cxn ang="0">
                  <a:pos x="200" y="164"/>
                </a:cxn>
                <a:cxn ang="0">
                  <a:pos x="197" y="142"/>
                </a:cxn>
                <a:cxn ang="0">
                  <a:pos x="310" y="142"/>
                </a:cxn>
              </a:cxnLst>
              <a:rect l="0" t="0" r="r" b="b"/>
              <a:pathLst>
                <a:path w="310" h="205">
                  <a:moveTo>
                    <a:pt x="310" y="142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08" y="149"/>
                    <a:pt x="110" y="155"/>
                    <a:pt x="110" y="164"/>
                  </a:cubicBezTo>
                  <a:cubicBezTo>
                    <a:pt x="110" y="188"/>
                    <a:pt x="131" y="205"/>
                    <a:pt x="155" y="205"/>
                  </a:cubicBezTo>
                  <a:cubicBezTo>
                    <a:pt x="179" y="205"/>
                    <a:pt x="200" y="188"/>
                    <a:pt x="200" y="164"/>
                  </a:cubicBezTo>
                  <a:cubicBezTo>
                    <a:pt x="200" y="156"/>
                    <a:pt x="201" y="149"/>
                    <a:pt x="197" y="142"/>
                  </a:cubicBezTo>
                  <a:cubicBezTo>
                    <a:pt x="310" y="142"/>
                    <a:pt x="310" y="142"/>
                    <a:pt x="310" y="14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20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5120"/>
            <a:ext cx="3586480" cy="589280"/>
            <a:chOff x="0" y="416560"/>
            <a:chExt cx="3586480" cy="589280"/>
          </a:xfrm>
        </p:grpSpPr>
        <p:sp>
          <p:nvSpPr>
            <p:cNvPr id="9" name="五边形 8"/>
            <p:cNvSpPr/>
            <p:nvPr/>
          </p:nvSpPr>
          <p:spPr>
            <a:xfrm>
              <a:off x="0" y="416560"/>
              <a:ext cx="2997200" cy="58928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600" dirty="0" smtClean="0">
                  <a:cs typeface="+mn-ea"/>
                  <a:sym typeface="+mn-lt"/>
                </a:rPr>
                <a:t>数据管理</a:t>
              </a:r>
              <a:endParaRPr lang="zh-CN" altLang="en-US" sz="2400" spc="600" dirty="0">
                <a:cs typeface="+mn-ea"/>
                <a:sym typeface="+mn-lt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997200" y="416560"/>
              <a:ext cx="589280" cy="5892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1fe1f664-17ef-4856-aa84-dc49753f0efc">
            <a:extLst>
              <a:ext uri="{FF2B5EF4-FFF2-40B4-BE49-F238E27FC236}">
                <a16:creationId xmlns:a16="http://schemas.microsoft.com/office/drawing/2014/main" id="{8FE96FE4-6713-4924-9ED2-8D56B3558B08}"/>
              </a:ext>
            </a:extLst>
          </p:cNvPr>
          <p:cNvGrpSpPr>
            <a:grpSpLocks noChangeAspect="1"/>
          </p:cNvGrpSpPr>
          <p:nvPr/>
        </p:nvGrpSpPr>
        <p:grpSpPr>
          <a:xfrm>
            <a:off x="517558" y="1843314"/>
            <a:ext cx="8878809" cy="3395510"/>
            <a:chOff x="517558" y="1843314"/>
            <a:chExt cx="8878809" cy="3395510"/>
          </a:xfrm>
        </p:grpSpPr>
        <p:sp>
          <p:nvSpPr>
            <p:cNvPr id="7" name="矩形 6"/>
            <p:cNvSpPr/>
            <p:nvPr/>
          </p:nvSpPr>
          <p:spPr>
            <a:xfrm>
              <a:off x="8020277" y="3344785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000" b="1" dirty="0" smtClean="0">
                  <a:cs typeface="+mn-ea"/>
                  <a:sym typeface="+mn-lt"/>
                </a:rPr>
                <a:t>开发环境：</a:t>
              </a:r>
              <a:r>
                <a:rPr lang="en-US" altLang="zh-CN" sz="2000" b="1" dirty="0" smtClean="0">
                  <a:cs typeface="+mn-ea"/>
                  <a:sym typeface="+mn-lt"/>
                </a:rPr>
                <a:t>MySQL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057595" y="4627738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000" b="1" dirty="0" smtClean="0">
                  <a:cs typeface="+mn-ea"/>
                  <a:sym typeface="+mn-lt"/>
                </a:rPr>
                <a:t>无并行化处理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36959" y="2171910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000" b="1" dirty="0">
                  <a:cs typeface="+mn-ea"/>
                  <a:sym typeface="+mn-lt"/>
                </a:rPr>
                <a:t>语</a:t>
              </a:r>
              <a:r>
                <a:rPr lang="zh-CN" altLang="en-US" sz="2000" b="1" dirty="0" smtClean="0">
                  <a:cs typeface="+mn-ea"/>
                  <a:sym typeface="+mn-lt"/>
                </a:rPr>
                <a:t>言：</a:t>
              </a:r>
              <a:r>
                <a:rPr lang="en-US" altLang="zh-CN" sz="2000" b="1" dirty="0" smtClean="0">
                  <a:cs typeface="+mn-ea"/>
                  <a:sym typeface="+mn-lt"/>
                </a:rPr>
                <a:t>SQL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485881" y="21939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485881" y="46001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485881" y="3346429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22"/>
            <p:cNvSpPr/>
            <p:nvPr/>
          </p:nvSpPr>
          <p:spPr>
            <a:xfrm>
              <a:off x="7621857" y="23195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23"/>
            <p:cNvSpPr/>
            <p:nvPr/>
          </p:nvSpPr>
          <p:spPr>
            <a:xfrm>
              <a:off x="7621857" y="34930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24"/>
            <p:cNvSpPr/>
            <p:nvPr/>
          </p:nvSpPr>
          <p:spPr>
            <a:xfrm>
              <a:off x="7638237" y="47219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17558" y="2989983"/>
              <a:ext cx="5344197" cy="5510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 smtClean="0">
                  <a:cs typeface="+mn-ea"/>
                  <a:sym typeface="+mn-lt"/>
                </a:rPr>
                <a:t>数据库的结构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22" name="文本框 26"/>
            <p:cNvSpPr txBox="1"/>
            <p:nvPr/>
          </p:nvSpPr>
          <p:spPr>
            <a:xfrm>
              <a:off x="1081486" y="3933572"/>
              <a:ext cx="4293154" cy="788386"/>
            </a:xfrm>
            <a:prstGeom prst="rect">
              <a:avLst/>
            </a:prstGeom>
            <a:noFill/>
          </p:spPr>
          <p:txBody>
            <a:bodyPr wrap="square">
              <a:normAutofit fontScale="92500" lnSpcReduction="10000"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 smtClean="0">
                  <a:cs typeface="+mn-ea"/>
                  <a:sym typeface="+mn-lt"/>
                </a:rPr>
                <a:t>七个表格：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400" dirty="0" smtClean="0">
                  <a:cs typeface="+mn-ea"/>
                  <a:sym typeface="+mn-lt"/>
                </a:rPr>
                <a:t>User</a:t>
              </a:r>
              <a:r>
                <a:rPr lang="zh-CN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CN" sz="1400" dirty="0" smtClean="0">
                  <a:cs typeface="+mn-ea"/>
                  <a:sym typeface="+mn-lt"/>
                </a:rPr>
                <a:t>fleet</a:t>
              </a:r>
              <a:r>
                <a:rPr lang="zh-CN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CN" sz="1400" dirty="0" smtClean="0">
                  <a:cs typeface="+mn-ea"/>
                  <a:sym typeface="+mn-lt"/>
                </a:rPr>
                <a:t>Car</a:t>
              </a:r>
              <a:r>
                <a:rPr lang="zh-CN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CN" sz="1400" dirty="0" smtClean="0">
                  <a:cs typeface="+mn-ea"/>
                  <a:sym typeface="+mn-lt"/>
                </a:rPr>
                <a:t>Route</a:t>
              </a:r>
              <a:r>
                <a:rPr lang="zh-CN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CN" sz="1400" dirty="0" smtClean="0">
                  <a:cs typeface="+mn-ea"/>
                  <a:sym typeface="+mn-lt"/>
                </a:rPr>
                <a:t>maintenance</a:t>
              </a:r>
              <a:r>
                <a:rPr lang="zh-CN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CN" sz="1400" dirty="0" smtClean="0">
                  <a:cs typeface="+mn-ea"/>
                  <a:sym typeface="+mn-lt"/>
                </a:rPr>
                <a:t>refuel</a:t>
              </a:r>
              <a:r>
                <a:rPr lang="zh-CN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CN" sz="1400" dirty="0" smtClean="0">
                  <a:cs typeface="+mn-ea"/>
                  <a:sym typeface="+mn-lt"/>
                </a:rPr>
                <a:t>History-route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23" name="任意多边形: 形状 27"/>
            <p:cNvSpPr>
              <a:spLocks/>
            </p:cNvSpPr>
            <p:nvPr/>
          </p:nvSpPr>
          <p:spPr bwMode="auto">
            <a:xfrm>
              <a:off x="2895884" y="2238756"/>
              <a:ext cx="587546" cy="601470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72064" y="1843314"/>
              <a:ext cx="0" cy="339551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58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网络科技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AUTOCOLOR" val="TRUE"/>
  <p:tag name="MH_TYPE" val="SECTION"/>
  <p:tag name="ID" val="6267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NUMBER"/>
  <p:tag name="ID" val="626769"/>
  <p:tag name="MH_ORDER" val="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TITLE"/>
  <p:tag name="ID" val="626769"/>
  <p:tag name="MH_ORDER" val="NUMBER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5010702"/>
  <p:tag name="MH_LIBRARY" val="CONTENTS"/>
  <p:tag name="MH_TYPE" val="OTHERS"/>
  <p:tag name="ID" val="626769"/>
  <p:tag name="MH_ORDER" val="NUMBER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F608B"/>
    </a:accent1>
    <a:accent2>
      <a:srgbClr val="2980B9"/>
    </a:accent2>
    <a:accent3>
      <a:srgbClr val="4098D4"/>
    </a:accent3>
    <a:accent4>
      <a:srgbClr val="7BB8E1"/>
    </a:accent4>
    <a:accent5>
      <a:srgbClr val="9FCBE9"/>
    </a:accent5>
    <a:accent6>
      <a:srgbClr val="C6E0F2"/>
    </a:accent6>
    <a:hlink>
      <a:srgbClr val="1F60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490</Words>
  <Application>Microsoft Office PowerPoint</Application>
  <PresentationFormat>Widescreen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华文行楷</vt:lpstr>
      <vt:lpstr>锐字工房云字库细圆GBK</vt:lpstr>
      <vt:lpstr>微软雅黑 Light</vt:lpstr>
      <vt:lpstr>Arial</vt:lpstr>
      <vt:lpstr>Comic Sans MS</vt:lpstr>
      <vt:lpstr>MV Boli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Cedar</cp:lastModifiedBy>
  <cp:revision>201</cp:revision>
  <dcterms:created xsi:type="dcterms:W3CDTF">2017-07-24T17:10:39Z</dcterms:created>
  <dcterms:modified xsi:type="dcterms:W3CDTF">2018-01-07T14:12:49Z</dcterms:modified>
</cp:coreProperties>
</file>