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 Black" panose="020B0604020202020204" charset="0"/>
      <p:bold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Máximo 8 minutos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8cd8bab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8cd8bab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¿Se aporta ya parte de los desarrollos al comenzar la competición?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¿Sobre qué se trabajará durante el Hackathon?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8cd8bab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8cd8bab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b9289857c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b9289857c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9289857c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9289857c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9289857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9289857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9289857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9289857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9289857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9289857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9289857c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9289857c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9289857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9289857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¿Qué aspectos de seguridad específicos se han tenido en cuenta?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¿Por qué se han seleccionado esas capacidades de seguridad y no otras?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¿Quién es el público o comunidad objetivo del proyecto y qué les aportará su desarrollo?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Cualquier otro punto que consideréis oportuno destacar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9289857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9289857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¿Qué aspectos de seguridad específicos se han tenido en cuenta?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¿Por qué se han seleccionado esas capacidades de seguridad y no otras?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¿Quién es el público o comunidad objetivo del proyecto y qué les aportará su desarrollo?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Cualquier otro punto que consideréis oportuno destacar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8cd8ba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8cd8ba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¿Qué otros proyectos similares existen (o no)?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¿De dónde surge la idea o necesidad del proyecto?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¿Por qué se han elegido las tecnologías propuestas frente a otras?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Cualquier otro punto que consideréis oportuno destacar.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3444275" y="4639525"/>
            <a:ext cx="2145000" cy="44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3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434343"/>
                </a:solidFill>
              </a:rPr>
              <a:t>#</a:t>
            </a:r>
            <a:r>
              <a:rPr lang="es" sz="2000" b="1">
                <a:solidFill>
                  <a:srgbClr val="666666"/>
                </a:solidFill>
              </a:rPr>
              <a:t>Cyber</a:t>
            </a:r>
            <a:r>
              <a:rPr lang="es" sz="2000" b="1">
                <a:solidFill>
                  <a:srgbClr val="FF0000"/>
                </a:solidFill>
              </a:rPr>
              <a:t>Camp</a:t>
            </a:r>
            <a:r>
              <a:rPr lang="es" sz="2000" b="1">
                <a:solidFill>
                  <a:srgbClr val="666666"/>
                </a:solidFill>
              </a:rPr>
              <a:t>19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r="60705"/>
          <a:stretch/>
        </p:blipFill>
        <p:spPr>
          <a:xfrm>
            <a:off x="3056775" y="4725112"/>
            <a:ext cx="424100" cy="269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76" name="Google Shape;76;p12"/>
          <p:cNvSpPr txBox="1"/>
          <p:nvPr/>
        </p:nvSpPr>
        <p:spPr>
          <a:xfrm>
            <a:off x="3444275" y="4639525"/>
            <a:ext cx="2145000" cy="44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3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434343"/>
                </a:solidFill>
              </a:rPr>
              <a:t>#</a:t>
            </a:r>
            <a:r>
              <a:rPr lang="es" sz="2000" b="1">
                <a:solidFill>
                  <a:srgbClr val="666666"/>
                </a:solidFill>
              </a:rPr>
              <a:t>Cyber</a:t>
            </a:r>
            <a:r>
              <a:rPr lang="es" sz="2000" b="1">
                <a:solidFill>
                  <a:srgbClr val="FF0000"/>
                </a:solidFill>
              </a:rPr>
              <a:t>Camp</a:t>
            </a:r>
            <a:r>
              <a:rPr lang="es" sz="2000" b="1">
                <a:solidFill>
                  <a:srgbClr val="666666"/>
                </a:solidFill>
              </a:rPr>
              <a:t>19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7" name="Google Shape;7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87975" y="371575"/>
            <a:ext cx="12594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2"/>
          <p:cNvPicPr preferRelativeResize="0"/>
          <p:nvPr/>
        </p:nvPicPr>
        <p:blipFill rotWithShape="1">
          <a:blip r:embed="rId3">
            <a:alphaModFix/>
          </a:blip>
          <a:srcRect r="60705"/>
          <a:stretch/>
        </p:blipFill>
        <p:spPr>
          <a:xfrm>
            <a:off x="3056775" y="4725112"/>
            <a:ext cx="424100" cy="269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3444275" y="4639525"/>
            <a:ext cx="2145000" cy="44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3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434343"/>
                </a:solidFill>
              </a:rPr>
              <a:t>#</a:t>
            </a:r>
            <a:r>
              <a:rPr lang="es" sz="2000" b="1">
                <a:solidFill>
                  <a:srgbClr val="666666"/>
                </a:solidFill>
              </a:rPr>
              <a:t>Cyber</a:t>
            </a:r>
            <a:r>
              <a:rPr lang="es" sz="2000" b="1">
                <a:solidFill>
                  <a:srgbClr val="FF0000"/>
                </a:solidFill>
              </a:rPr>
              <a:t>Camp</a:t>
            </a:r>
            <a:r>
              <a:rPr lang="es" sz="2000" b="1">
                <a:solidFill>
                  <a:srgbClr val="666666"/>
                </a:solidFill>
              </a:rPr>
              <a:t>19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87975" y="371575"/>
            <a:ext cx="12594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r="60705"/>
          <a:stretch/>
        </p:blipFill>
        <p:spPr>
          <a:xfrm>
            <a:off x="3056775" y="4725112"/>
            <a:ext cx="424100" cy="269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Pentesting - Cybercamp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87975" y="371575"/>
            <a:ext cx="125942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3444275" y="4639525"/>
            <a:ext cx="2145000" cy="44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3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434343"/>
                </a:solidFill>
              </a:rPr>
              <a:t>#</a:t>
            </a:r>
            <a:r>
              <a:rPr lang="es" sz="2000" b="1">
                <a:solidFill>
                  <a:srgbClr val="666666"/>
                </a:solidFill>
              </a:rPr>
              <a:t>Cyber</a:t>
            </a:r>
            <a:r>
              <a:rPr lang="es" sz="2000" b="1">
                <a:solidFill>
                  <a:srgbClr val="FF0000"/>
                </a:solidFill>
              </a:rPr>
              <a:t>Camp</a:t>
            </a:r>
            <a:r>
              <a:rPr lang="es" sz="2000" b="1">
                <a:solidFill>
                  <a:srgbClr val="666666"/>
                </a:solidFill>
              </a:rPr>
              <a:t>19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r="60705"/>
          <a:stretch/>
        </p:blipFill>
        <p:spPr>
          <a:xfrm>
            <a:off x="3056775" y="4725112"/>
            <a:ext cx="424100" cy="269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4275" y="4639525"/>
            <a:ext cx="2145000" cy="44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3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434343"/>
                </a:solidFill>
              </a:rPr>
              <a:t>#</a:t>
            </a:r>
            <a:r>
              <a:rPr lang="es" sz="2000" b="1">
                <a:solidFill>
                  <a:srgbClr val="666666"/>
                </a:solidFill>
              </a:rPr>
              <a:t>Cyber</a:t>
            </a:r>
            <a:r>
              <a:rPr lang="es" sz="2000" b="1">
                <a:solidFill>
                  <a:srgbClr val="FF0000"/>
                </a:solidFill>
              </a:rPr>
              <a:t>Camp</a:t>
            </a:r>
            <a:r>
              <a:rPr lang="es" sz="2000" b="1">
                <a:solidFill>
                  <a:srgbClr val="666666"/>
                </a:solidFill>
              </a:rPr>
              <a:t>19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87975" y="371575"/>
            <a:ext cx="12594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r="60705"/>
          <a:stretch/>
        </p:blipFill>
        <p:spPr>
          <a:xfrm>
            <a:off x="3056775" y="4725112"/>
            <a:ext cx="424100" cy="269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3444275" y="4639525"/>
            <a:ext cx="2145000" cy="44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3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434343"/>
                </a:solidFill>
              </a:rPr>
              <a:t>#</a:t>
            </a:r>
            <a:r>
              <a:rPr lang="es" sz="2000" b="1">
                <a:solidFill>
                  <a:srgbClr val="666666"/>
                </a:solidFill>
              </a:rPr>
              <a:t>Cyber</a:t>
            </a:r>
            <a:r>
              <a:rPr lang="es" sz="2000" b="1">
                <a:solidFill>
                  <a:srgbClr val="FF0000"/>
                </a:solidFill>
              </a:rPr>
              <a:t>Camp</a:t>
            </a:r>
            <a:r>
              <a:rPr lang="es" sz="2000" b="1">
                <a:solidFill>
                  <a:srgbClr val="666666"/>
                </a:solidFill>
              </a:rPr>
              <a:t>19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87975" y="371575"/>
            <a:ext cx="12594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r="60705"/>
          <a:stretch/>
        </p:blipFill>
        <p:spPr>
          <a:xfrm>
            <a:off x="3056775" y="4725112"/>
            <a:ext cx="424100" cy="269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5" name="Google Shape;45;p7"/>
          <p:cNvSpPr txBox="1"/>
          <p:nvPr/>
        </p:nvSpPr>
        <p:spPr>
          <a:xfrm>
            <a:off x="3444275" y="4639525"/>
            <a:ext cx="2145000" cy="44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3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434343"/>
                </a:solidFill>
              </a:rPr>
              <a:t>#</a:t>
            </a:r>
            <a:r>
              <a:rPr lang="es" sz="2000" b="1">
                <a:solidFill>
                  <a:srgbClr val="666666"/>
                </a:solidFill>
              </a:rPr>
              <a:t>Cyber</a:t>
            </a:r>
            <a:r>
              <a:rPr lang="es" sz="2000" b="1">
                <a:solidFill>
                  <a:srgbClr val="FF0000"/>
                </a:solidFill>
              </a:rPr>
              <a:t>Camp</a:t>
            </a:r>
            <a:r>
              <a:rPr lang="es" sz="2000" b="1">
                <a:solidFill>
                  <a:srgbClr val="666666"/>
                </a:solidFill>
              </a:rPr>
              <a:t>19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87975" y="371575"/>
            <a:ext cx="12594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r="60705"/>
          <a:stretch/>
        </p:blipFill>
        <p:spPr>
          <a:xfrm>
            <a:off x="3056775" y="4725112"/>
            <a:ext cx="424100" cy="269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3444275" y="4639525"/>
            <a:ext cx="2145000" cy="44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3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434343"/>
                </a:solidFill>
              </a:rPr>
              <a:t>#</a:t>
            </a:r>
            <a:r>
              <a:rPr lang="es" sz="2000" b="1">
                <a:solidFill>
                  <a:srgbClr val="666666"/>
                </a:solidFill>
              </a:rPr>
              <a:t>Cyber</a:t>
            </a:r>
            <a:r>
              <a:rPr lang="es" sz="2000" b="1">
                <a:solidFill>
                  <a:srgbClr val="FF0000"/>
                </a:solidFill>
              </a:rPr>
              <a:t>Camp</a:t>
            </a:r>
            <a:r>
              <a:rPr lang="es" sz="2000" b="1">
                <a:solidFill>
                  <a:srgbClr val="666666"/>
                </a:solidFill>
              </a:rPr>
              <a:t>19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87975" y="371575"/>
            <a:ext cx="12594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 rotWithShape="1">
          <a:blip r:embed="rId3">
            <a:alphaModFix/>
          </a:blip>
          <a:srcRect r="60705"/>
          <a:stretch/>
        </p:blipFill>
        <p:spPr>
          <a:xfrm>
            <a:off x="3056775" y="4725112"/>
            <a:ext cx="424100" cy="269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3444275" y="4639525"/>
            <a:ext cx="2145000" cy="44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3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434343"/>
                </a:solidFill>
              </a:rPr>
              <a:t>#</a:t>
            </a:r>
            <a:r>
              <a:rPr lang="es" sz="2000" b="1">
                <a:solidFill>
                  <a:srgbClr val="666666"/>
                </a:solidFill>
              </a:rPr>
              <a:t>Cyber</a:t>
            </a:r>
            <a:r>
              <a:rPr lang="es" sz="2000" b="1">
                <a:solidFill>
                  <a:srgbClr val="FF0000"/>
                </a:solidFill>
              </a:rPr>
              <a:t>Camp</a:t>
            </a:r>
            <a:r>
              <a:rPr lang="es" sz="2000" b="1">
                <a:solidFill>
                  <a:srgbClr val="666666"/>
                </a:solidFill>
              </a:rPr>
              <a:t>19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87975" y="371575"/>
            <a:ext cx="12594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 rotWithShape="1">
          <a:blip r:embed="rId3">
            <a:alphaModFix/>
          </a:blip>
          <a:srcRect r="60705"/>
          <a:stretch/>
        </p:blipFill>
        <p:spPr>
          <a:xfrm>
            <a:off x="3056775" y="4725112"/>
            <a:ext cx="424100" cy="269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6" name="Google Shape;66;p10"/>
          <p:cNvSpPr txBox="1"/>
          <p:nvPr/>
        </p:nvSpPr>
        <p:spPr>
          <a:xfrm>
            <a:off x="3444275" y="4639525"/>
            <a:ext cx="2145000" cy="44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3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434343"/>
                </a:solidFill>
              </a:rPr>
              <a:t>#</a:t>
            </a:r>
            <a:r>
              <a:rPr lang="es" sz="2000" b="1">
                <a:solidFill>
                  <a:srgbClr val="666666"/>
                </a:solidFill>
              </a:rPr>
              <a:t>Cyber</a:t>
            </a:r>
            <a:r>
              <a:rPr lang="es" sz="2000" b="1">
                <a:solidFill>
                  <a:srgbClr val="FF0000"/>
                </a:solidFill>
              </a:rPr>
              <a:t>Camp</a:t>
            </a:r>
            <a:r>
              <a:rPr lang="es" sz="2000" b="1">
                <a:solidFill>
                  <a:srgbClr val="666666"/>
                </a:solidFill>
              </a:rPr>
              <a:t>19</a:t>
            </a:r>
            <a:endParaRPr sz="2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67" name="Google Shape;67;p10"/>
          <p:cNvPicPr preferRelativeResize="0"/>
          <p:nvPr/>
        </p:nvPicPr>
        <p:blipFill rotWithShape="1">
          <a:blip r:embed="rId2">
            <a:alphaModFix/>
          </a:blip>
          <a:srcRect r="60705"/>
          <a:stretch/>
        </p:blipFill>
        <p:spPr>
          <a:xfrm>
            <a:off x="3056775" y="4725112"/>
            <a:ext cx="424100" cy="269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/>
              <a:t>Hackathon </a:t>
            </a:r>
            <a:r>
              <a:rPr lang="es" sz="4000" b="1" dirty="0">
                <a:solidFill>
                  <a:srgbClr val="434343"/>
                </a:solidFill>
              </a:rPr>
              <a:t>#</a:t>
            </a:r>
            <a:r>
              <a:rPr lang="es" sz="4000" b="1" dirty="0">
                <a:solidFill>
                  <a:srgbClr val="666666"/>
                </a:solidFill>
              </a:rPr>
              <a:t>Cyber</a:t>
            </a:r>
            <a:r>
              <a:rPr lang="es" sz="4000" b="1" dirty="0">
                <a:solidFill>
                  <a:srgbClr val="FF0000"/>
                </a:solidFill>
              </a:rPr>
              <a:t>Camp</a:t>
            </a:r>
            <a:r>
              <a:rPr lang="es" sz="4000" b="1" dirty="0">
                <a:solidFill>
                  <a:srgbClr val="666666"/>
                </a:solidFill>
              </a:rPr>
              <a:t>19</a:t>
            </a:r>
            <a:r>
              <a:rPr lang="es" dirty="0">
                <a:solidFill>
                  <a:srgbClr val="666666"/>
                </a:solidFill>
              </a:rPr>
              <a:t> </a:t>
            </a:r>
            <a:r>
              <a:rPr lang="es" dirty="0"/>
              <a:t> </a:t>
            </a:r>
            <a:r>
              <a:rPr lang="es" dirty="0">
                <a:solidFill>
                  <a:srgbClr val="1C4587"/>
                </a:solidFill>
                <a:latin typeface="Roboto Black"/>
                <a:ea typeface="Roboto Black"/>
                <a:cs typeface="Roboto Black"/>
                <a:sym typeface="Roboto Black"/>
              </a:rPr>
              <a:t>All</a:t>
            </a:r>
            <a:r>
              <a:rPr lang="es" dirty="0">
                <a:latin typeface="Roboto Black"/>
                <a:ea typeface="Roboto Black"/>
                <a:cs typeface="Roboto Black"/>
                <a:sym typeface="Roboto Black"/>
              </a:rPr>
              <a:t>Intelligence</a:t>
            </a:r>
            <a:endParaRPr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287" y="3733750"/>
            <a:ext cx="2189425" cy="9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Planteamiento General</a:t>
            </a: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311700" y="1141363"/>
            <a:ext cx="8520600" cy="3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 b="1"/>
              <a:t>Desarrollo inicial desde 0</a:t>
            </a:r>
            <a:r>
              <a:rPr lang="es" sz="2400"/>
              <a:t>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Uso de diferentes </a:t>
            </a:r>
            <a:r>
              <a:rPr lang="es" sz="2400" b="1"/>
              <a:t>APIs de terceros</a:t>
            </a:r>
            <a:r>
              <a:rPr lang="es" sz="2400"/>
              <a:t>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 b="1"/>
              <a:t>Comprobación manual</a:t>
            </a:r>
            <a:r>
              <a:rPr lang="es" sz="2400"/>
              <a:t> de diferentes vulnerabilidades.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 b="1"/>
              <a:t>Relacionar </a:t>
            </a:r>
            <a:r>
              <a:rPr lang="es" sz="2400"/>
              <a:t>las diferentes </a:t>
            </a:r>
            <a:r>
              <a:rPr lang="es" sz="2400" b="1"/>
              <a:t>unidades de información</a:t>
            </a:r>
            <a:r>
              <a:rPr lang="es" sz="2400"/>
              <a:t> para obtener </a:t>
            </a:r>
            <a:r>
              <a:rPr lang="es" sz="2400" b="1"/>
              <a:t>Inteligencia</a:t>
            </a:r>
            <a:r>
              <a:rPr lang="es" sz="2400"/>
              <a:t>.</a:t>
            </a:r>
            <a:endParaRPr sz="2400"/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2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Resumen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311700" y="1601825"/>
            <a:ext cx="2393100" cy="8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b="1"/>
              <a:t>Unidades de Información</a:t>
            </a:r>
            <a:endParaRPr b="1"/>
          </a:p>
        </p:txBody>
      </p:sp>
      <p:sp>
        <p:nvSpPr>
          <p:cNvPr id="195" name="Google Shape;19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975" y="2486225"/>
            <a:ext cx="862650" cy="69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202" y="2486237"/>
            <a:ext cx="642520" cy="69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4575" y="2465475"/>
            <a:ext cx="548700" cy="73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3176100" y="2162500"/>
            <a:ext cx="27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solidFill>
                  <a:srgbClr val="1C4587"/>
                </a:solidFill>
                <a:latin typeface="Roboto Black"/>
                <a:ea typeface="Roboto Black"/>
                <a:cs typeface="Roboto Black"/>
                <a:sym typeface="Roboto Black"/>
              </a:rPr>
              <a:t>All</a:t>
            </a:r>
            <a:r>
              <a:rPr lang="es"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Intelligence</a:t>
            </a:r>
            <a:endParaRPr sz="3000"/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1"/>
          </p:nvPr>
        </p:nvSpPr>
        <p:spPr>
          <a:xfrm>
            <a:off x="5978125" y="1757675"/>
            <a:ext cx="206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b="1"/>
              <a:t>Inteligencia</a:t>
            </a:r>
            <a:endParaRPr b="1"/>
          </a:p>
        </p:txBody>
      </p:sp>
      <p:sp>
        <p:nvSpPr>
          <p:cNvPr id="201" name="Google Shape;201;p23"/>
          <p:cNvSpPr/>
          <p:nvPr/>
        </p:nvSpPr>
        <p:spPr>
          <a:xfrm>
            <a:off x="2651575" y="2775725"/>
            <a:ext cx="3742325" cy="1136200"/>
          </a:xfrm>
          <a:custGeom>
            <a:avLst/>
            <a:gdLst/>
            <a:ahLst/>
            <a:cxnLst/>
            <a:rect l="l" t="t" r="r" b="b"/>
            <a:pathLst>
              <a:path w="149693" h="45448" extrusionOk="0">
                <a:moveTo>
                  <a:pt x="0" y="4256"/>
                </a:moveTo>
                <a:cubicBezTo>
                  <a:pt x="12711" y="11114"/>
                  <a:pt x="51316" y="46113"/>
                  <a:pt x="76265" y="45404"/>
                </a:cubicBezTo>
                <a:cubicBezTo>
                  <a:pt x="101214" y="44695"/>
                  <a:pt x="137455" y="7567"/>
                  <a:pt x="149693" y="0"/>
                </a:cubicBezTo>
              </a:path>
            </a:pathLst>
          </a:cu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Agradecimientos</a:t>
            </a: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311700" y="1294750"/>
            <a:ext cx="8520600" cy="3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000000"/>
                </a:solidFill>
              </a:rPr>
              <a:t>¡¡Muchas gracias!!</a:t>
            </a:r>
            <a:endParaRPr sz="36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 b="1"/>
              <a:t>“El conocimiento que se comparte se multiplica”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                  Especial agradecimiento a </a:t>
            </a:r>
            <a:r>
              <a:rPr lang="es" b="1">
                <a:solidFill>
                  <a:srgbClr val="000000"/>
                </a:solidFill>
              </a:rPr>
              <a:t>Selva Orejón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08" name="Google Shape;20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150" y="3121550"/>
            <a:ext cx="1785324" cy="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303638" y="40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Hackathon.ini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388" y="2922084"/>
            <a:ext cx="401475" cy="4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4128600" y="2950325"/>
            <a:ext cx="1146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edusatoe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525" y="1817739"/>
            <a:ext cx="1674424" cy="167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9962" y="1817749"/>
            <a:ext cx="1674425" cy="16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1977300" y="3681227"/>
            <a:ext cx="11460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RaSr98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463" y="3628247"/>
            <a:ext cx="401475" cy="4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6391950" y="3656500"/>
            <a:ext cx="1146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RafaLpeC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7875" y="1113775"/>
            <a:ext cx="1752150" cy="175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338" y="3628222"/>
            <a:ext cx="401475" cy="4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Presentación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Funcionalidad y Capacidades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Ámbito y Beneficios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Innovación y Originalidad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Planteamiento General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Resumen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Agradecimientos</a:t>
            </a:r>
            <a:endParaRPr sz="240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 y Capacidades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Obtención de los Vectores de Ataque de una Organización:</a:t>
            </a:r>
            <a:endParaRPr/>
          </a:p>
          <a:p>
            <a:pPr marL="18288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Nivel Técnico </a:t>
            </a:r>
            <a:endParaRPr/>
          </a:p>
          <a:p>
            <a:pPr marL="18288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Nivel Identidad Digital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Generación de Informes de resultados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425" y="2234975"/>
            <a:ext cx="592100" cy="47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971" y="1685101"/>
            <a:ext cx="441004" cy="47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750" y="2902175"/>
            <a:ext cx="355257" cy="47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 y Capacidades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68900" y="1457275"/>
            <a:ext cx="3615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                                         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/>
              <a:t>   WHOIS                PUERTOS            SERVICIOS                       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/>
              <a:t>   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/>
              <a:t>               GEOIP           VULNERABILIDADES       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marL="18288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724" y="1984975"/>
            <a:ext cx="2952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325" y="1962290"/>
            <a:ext cx="548700" cy="43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5561" y="1962301"/>
            <a:ext cx="425227" cy="43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4723" y="3172072"/>
            <a:ext cx="295200" cy="393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7251" y="3156251"/>
            <a:ext cx="425252" cy="42525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5340900" y="1457275"/>
            <a:ext cx="3615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                                         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/>
              <a:t>   MAILS                LEAKS         TELÉFONOS                      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/>
              <a:t>   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/>
              <a:t>       ROLES                 REDES SOCIALES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marL="18288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6625" y="1938775"/>
            <a:ext cx="425250" cy="48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7600" y="3125002"/>
            <a:ext cx="548699" cy="48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82869" y="3125874"/>
            <a:ext cx="425250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89624" y="3125875"/>
            <a:ext cx="425250" cy="485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86247" y="3125875"/>
            <a:ext cx="425250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144348" y="1138736"/>
            <a:ext cx="548700" cy="56608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3824400" y="1649300"/>
            <a:ext cx="1188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b="1"/>
              <a:t>DOMINIO</a:t>
            </a:r>
            <a:endParaRPr b="1"/>
          </a:p>
        </p:txBody>
      </p:sp>
      <p:cxnSp>
        <p:nvCxnSpPr>
          <p:cNvPr id="137" name="Google Shape;137;p17"/>
          <p:cNvCxnSpPr/>
          <p:nvPr/>
        </p:nvCxnSpPr>
        <p:spPr>
          <a:xfrm flipH="1">
            <a:off x="2204425" y="1414225"/>
            <a:ext cx="1792200" cy="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7"/>
          <p:cNvCxnSpPr/>
          <p:nvPr/>
        </p:nvCxnSpPr>
        <p:spPr>
          <a:xfrm rot="10800000">
            <a:off x="4849125" y="1414275"/>
            <a:ext cx="1859700" cy="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7"/>
          <p:cNvCxnSpPr/>
          <p:nvPr/>
        </p:nvCxnSpPr>
        <p:spPr>
          <a:xfrm flipH="1">
            <a:off x="1410224" y="1497175"/>
            <a:ext cx="804000" cy="35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2224000" y="1516525"/>
            <a:ext cx="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2224000" y="1497150"/>
            <a:ext cx="862200" cy="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7"/>
          <p:cNvCxnSpPr/>
          <p:nvPr/>
        </p:nvCxnSpPr>
        <p:spPr>
          <a:xfrm flipH="1">
            <a:off x="5906024" y="1497175"/>
            <a:ext cx="804000" cy="35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6719800" y="1516525"/>
            <a:ext cx="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6719800" y="1497150"/>
            <a:ext cx="862200" cy="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5" name="Google Shape;145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89625" y="1938775"/>
            <a:ext cx="425250" cy="48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507438" y="1937900"/>
            <a:ext cx="487750" cy="48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 y Capacidades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ctrTitle" idx="4294967295"/>
          </p:nvPr>
        </p:nvSpPr>
        <p:spPr>
          <a:xfrm>
            <a:off x="2363900" y="2161250"/>
            <a:ext cx="43098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1C4587"/>
                </a:solidFill>
                <a:latin typeface="Roboto Black"/>
                <a:ea typeface="Roboto Black"/>
                <a:cs typeface="Roboto Black"/>
                <a:sym typeface="Roboto Black"/>
              </a:rPr>
              <a:t>All</a:t>
            </a:r>
            <a:r>
              <a:rPr lang="es" sz="4800">
                <a:latin typeface="Roboto Black"/>
                <a:ea typeface="Roboto Black"/>
                <a:cs typeface="Roboto Black"/>
                <a:sym typeface="Roboto Black"/>
              </a:rPr>
              <a:t>Intelligence</a:t>
            </a:r>
            <a:endParaRPr sz="48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8600" y="3451300"/>
            <a:ext cx="1150290" cy="7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950" y="1308138"/>
            <a:ext cx="2518239" cy="43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3800" y="3519625"/>
            <a:ext cx="184512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1775" y="1234812"/>
            <a:ext cx="2391068" cy="7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7925" y="3226985"/>
            <a:ext cx="2974826" cy="13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5125" y="2017488"/>
            <a:ext cx="2008450" cy="10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625" y="1739495"/>
            <a:ext cx="1629100" cy="12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Ámbito y Beneficios</a:t>
            </a: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Aspectos de seguridad: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Analizaremos a partir de un </a:t>
            </a:r>
            <a:r>
              <a:rPr lang="es" b="1"/>
              <a:t>dominio</a:t>
            </a:r>
            <a:r>
              <a:rPr lang="es"/>
              <a:t> todos los posibles </a:t>
            </a:r>
            <a:r>
              <a:rPr lang="es" b="1"/>
              <a:t>vectores de ataque,</a:t>
            </a:r>
            <a:r>
              <a:rPr lang="es"/>
              <a:t> dependiendo de los </a:t>
            </a:r>
            <a:r>
              <a:rPr lang="es" b="1"/>
              <a:t>servicios expuestos </a:t>
            </a:r>
            <a:r>
              <a:rPr lang="es"/>
              <a:t>en el mismo.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No sólo en el ámbito técnico podemos encontrar vulnerabilidades, sino que precisamente el usuario al ser el eslabón más débil, debemos </a:t>
            </a:r>
            <a:r>
              <a:rPr lang="es" b="1"/>
              <a:t>auditar </a:t>
            </a:r>
            <a:r>
              <a:rPr lang="es"/>
              <a:t>también la parte de </a:t>
            </a:r>
            <a:r>
              <a:rPr lang="es" b="1"/>
              <a:t>Identidad Digital </a:t>
            </a:r>
            <a:r>
              <a:rPr lang="es"/>
              <a:t>de los </a:t>
            </a:r>
            <a:r>
              <a:rPr lang="es" b="1"/>
              <a:t>miembros de la organización.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 final el </a:t>
            </a:r>
            <a:r>
              <a:rPr lang="es" b="1"/>
              <a:t>procesamiento del conjunto de unidades de información</a:t>
            </a:r>
            <a:r>
              <a:rPr lang="es"/>
              <a:t> obtenidas en la parte técnica y en la parte de identidad digital nos </a:t>
            </a:r>
            <a:r>
              <a:rPr lang="es" b="1"/>
              <a:t>generarán inteligencia</a:t>
            </a:r>
            <a:r>
              <a:rPr lang="es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Ámbito y Beneficios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Público Objetivo: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Clientes </a:t>
            </a:r>
            <a:r>
              <a:rPr lang="es"/>
              <a:t>con necesidad de conocer su </a:t>
            </a:r>
            <a:r>
              <a:rPr lang="es" b="1"/>
              <a:t>nivel de exposición</a:t>
            </a:r>
            <a:r>
              <a:rPr lang="es"/>
              <a:t>. Teniendo en cuenta que hay que cuidar ambas partes en todas las organizaciones.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Empresas </a:t>
            </a:r>
            <a:r>
              <a:rPr lang="es"/>
              <a:t>que se dediquen al ámbito de la </a:t>
            </a:r>
            <a:r>
              <a:rPr lang="es" b="1"/>
              <a:t>Ciberseguridad </a:t>
            </a:r>
            <a:r>
              <a:rPr lang="es"/>
              <a:t>para hacer un </a:t>
            </a:r>
            <a:r>
              <a:rPr lang="es" b="1"/>
              <a:t>análisis de superficie </a:t>
            </a:r>
            <a:r>
              <a:rPr lang="es"/>
              <a:t>de cuales pueden ser los problemas de sus clientes.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La comunidad de Hacking</a:t>
            </a:r>
            <a:r>
              <a:rPr lang="es"/>
              <a:t> en general, ya que este tipo de herramienta ahorra tiempo a la hora de realizar un análisis completo de una organización.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Pentesters</a:t>
            </a:r>
            <a:r>
              <a:rPr lang="es"/>
              <a:t>, </a:t>
            </a:r>
            <a:r>
              <a:rPr lang="es" b="1"/>
              <a:t>Analistas de Inteligencia</a:t>
            </a:r>
            <a:r>
              <a:rPr lang="es"/>
              <a:t>...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Innovación y originalidad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Proyectos similares: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b="1"/>
              <a:t>Maltego y Spiderfoot.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Mejoras de </a:t>
            </a:r>
            <a:r>
              <a:rPr lang="es">
                <a:solidFill>
                  <a:srgbClr val="1C4587"/>
                </a:solidFill>
                <a:latin typeface="Roboto Black"/>
                <a:ea typeface="Roboto Black"/>
                <a:cs typeface="Roboto Black"/>
                <a:sym typeface="Roboto Black"/>
              </a:rPr>
              <a:t>All</a:t>
            </a:r>
            <a:r>
              <a:rPr lang="es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Intelligence</a:t>
            </a:r>
            <a:r>
              <a:rPr lang="es"/>
              <a:t>: no hay tantos falsos positivos, muestra de fuentes de información  para subsanar los leaks, informes finales con información técnica y de identidad digital,  muestra de información fácil de inferir y mejoras en el acceso a la información.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Este proyecto surge por la </a:t>
            </a:r>
            <a:r>
              <a:rPr lang="es" b="1"/>
              <a:t>necesidad de obtener una visión general</a:t>
            </a:r>
            <a:r>
              <a:rPr lang="es"/>
              <a:t> de los posibles </a:t>
            </a:r>
            <a:r>
              <a:rPr lang="es" b="1"/>
              <a:t>vectores de ataque</a:t>
            </a:r>
            <a:r>
              <a:rPr lang="es"/>
              <a:t> que pueden afectar a nuestros clientes. Dado que la mayoría de ellos se ven vulnerados por vectores de entrada dependientes del usuario.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Uso de </a:t>
            </a:r>
            <a:r>
              <a:rPr lang="es" b="1"/>
              <a:t>Python </a:t>
            </a:r>
            <a:r>
              <a:rPr lang="es"/>
              <a:t>ya que es un lenguaje bastante </a:t>
            </a:r>
            <a:r>
              <a:rPr lang="es" b="1"/>
              <a:t>globalizado</a:t>
            </a:r>
            <a:r>
              <a:rPr lang="es"/>
              <a:t>, </a:t>
            </a:r>
            <a:r>
              <a:rPr lang="es" b="1"/>
              <a:t>fácil de manejar</a:t>
            </a:r>
            <a:r>
              <a:rPr lang="es"/>
              <a:t> y con mucho </a:t>
            </a:r>
            <a:r>
              <a:rPr lang="es" b="1"/>
              <a:t>potencial</a:t>
            </a:r>
            <a:r>
              <a:rPr lang="es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Presentación en pantalla (16:9)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Roboto Black</vt:lpstr>
      <vt:lpstr>Roboto</vt:lpstr>
      <vt:lpstr>Simple Light</vt:lpstr>
      <vt:lpstr>Hackathon #CyberCamp19  AllIntelligence</vt:lpstr>
      <vt:lpstr>Hackathon.ini</vt:lpstr>
      <vt:lpstr>Índice</vt:lpstr>
      <vt:lpstr>Funcionalidades y Capacidades</vt:lpstr>
      <vt:lpstr>Funcionalidades y Capacidades</vt:lpstr>
      <vt:lpstr>Funcionalidades y Capacidades</vt:lpstr>
      <vt:lpstr>Ámbito y Beneficios</vt:lpstr>
      <vt:lpstr>Ámbito y Beneficios</vt:lpstr>
      <vt:lpstr>Innovación y originalidad  </vt:lpstr>
      <vt:lpstr>Planteamiento General</vt:lpstr>
      <vt:lpstr>Resumen </vt:lpstr>
      <vt:lpstr>Agradecimientos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#CyberCamp19  AllIntelligence</dc:title>
  <cp:lastModifiedBy>satoe</cp:lastModifiedBy>
  <cp:revision>1</cp:revision>
  <dcterms:modified xsi:type="dcterms:W3CDTF">2019-11-24T23:02:14Z</dcterms:modified>
</cp:coreProperties>
</file>