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0" d="100"/>
          <a:sy n="70"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2756F-A116-4149-BDC0-4E0E12504183}" type="datetimeFigureOut">
              <a:rPr lang="ru-RU" smtClean="0"/>
              <a:t>24.12.2021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9FCD3-8803-404C-9392-A1560257062D}" type="slidenum">
              <a:rPr lang="ru-RU" smtClean="0"/>
              <a:t>‹#›</a:t>
            </a:fld>
            <a:endParaRPr lang="ru-RU"/>
          </a:p>
        </p:txBody>
      </p:sp>
    </p:spTree>
    <p:extLst>
      <p:ext uri="{BB962C8B-B14F-4D97-AF65-F5344CB8AC3E}">
        <p14:creationId xmlns:p14="http://schemas.microsoft.com/office/powerpoint/2010/main" val="229361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a:t>
            </a:fld>
            <a:endParaRPr lang="ru-RU" dirty="0">
              <a:solidFill>
                <a:prstClr val="black"/>
              </a:solidFill>
            </a:endParaRPr>
          </a:p>
        </p:txBody>
      </p:sp>
    </p:spTree>
    <p:extLst>
      <p:ext uri="{BB962C8B-B14F-4D97-AF65-F5344CB8AC3E}">
        <p14:creationId xmlns:p14="http://schemas.microsoft.com/office/powerpoint/2010/main" val="284639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10</a:t>
            </a:fld>
            <a:endParaRPr lang="ru-RU" dirty="0">
              <a:solidFill>
                <a:prstClr val="black"/>
              </a:solidFill>
            </a:endParaRPr>
          </a:p>
        </p:txBody>
      </p:sp>
    </p:spTree>
    <p:extLst>
      <p:ext uri="{BB962C8B-B14F-4D97-AF65-F5344CB8AC3E}">
        <p14:creationId xmlns:p14="http://schemas.microsoft.com/office/powerpoint/2010/main" val="3656163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11</a:t>
            </a:fld>
            <a:endParaRPr lang="ru-RU" dirty="0">
              <a:solidFill>
                <a:prstClr val="black"/>
              </a:solidFill>
            </a:endParaRPr>
          </a:p>
        </p:txBody>
      </p:sp>
    </p:spTree>
    <p:extLst>
      <p:ext uri="{BB962C8B-B14F-4D97-AF65-F5344CB8AC3E}">
        <p14:creationId xmlns:p14="http://schemas.microsoft.com/office/powerpoint/2010/main" val="98605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12</a:t>
            </a:fld>
            <a:endParaRPr lang="ru-RU" dirty="0">
              <a:solidFill>
                <a:prstClr val="black"/>
              </a:solidFill>
            </a:endParaRPr>
          </a:p>
        </p:txBody>
      </p:sp>
    </p:spTree>
    <p:extLst>
      <p:ext uri="{BB962C8B-B14F-4D97-AF65-F5344CB8AC3E}">
        <p14:creationId xmlns:p14="http://schemas.microsoft.com/office/powerpoint/2010/main" val="2277597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13</a:t>
            </a:fld>
            <a:endParaRPr lang="ru-RU" dirty="0">
              <a:solidFill>
                <a:prstClr val="black"/>
              </a:solidFill>
            </a:endParaRPr>
          </a:p>
        </p:txBody>
      </p:sp>
    </p:spTree>
    <p:extLst>
      <p:ext uri="{BB962C8B-B14F-4D97-AF65-F5344CB8AC3E}">
        <p14:creationId xmlns:p14="http://schemas.microsoft.com/office/powerpoint/2010/main" val="2642407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14</a:t>
            </a:fld>
            <a:endParaRPr lang="ru-RU" dirty="0">
              <a:solidFill>
                <a:prstClr val="black"/>
              </a:solidFill>
            </a:endParaRPr>
          </a:p>
        </p:txBody>
      </p:sp>
    </p:spTree>
    <p:extLst>
      <p:ext uri="{BB962C8B-B14F-4D97-AF65-F5344CB8AC3E}">
        <p14:creationId xmlns:p14="http://schemas.microsoft.com/office/powerpoint/2010/main" val="2078452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15</a:t>
            </a:fld>
            <a:endParaRPr lang="ru-RU" dirty="0">
              <a:solidFill>
                <a:prstClr val="black"/>
              </a:solidFill>
            </a:endParaRPr>
          </a:p>
        </p:txBody>
      </p:sp>
    </p:spTree>
    <p:extLst>
      <p:ext uri="{BB962C8B-B14F-4D97-AF65-F5344CB8AC3E}">
        <p14:creationId xmlns:p14="http://schemas.microsoft.com/office/powerpoint/2010/main" val="1118779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16</a:t>
            </a:fld>
            <a:endParaRPr lang="ru-RU" dirty="0">
              <a:solidFill>
                <a:prstClr val="black"/>
              </a:solidFill>
            </a:endParaRPr>
          </a:p>
        </p:txBody>
      </p:sp>
    </p:spTree>
    <p:extLst>
      <p:ext uri="{BB962C8B-B14F-4D97-AF65-F5344CB8AC3E}">
        <p14:creationId xmlns:p14="http://schemas.microsoft.com/office/powerpoint/2010/main" val="2070200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17</a:t>
            </a:fld>
            <a:endParaRPr lang="ru-RU" dirty="0">
              <a:solidFill>
                <a:prstClr val="black"/>
              </a:solidFill>
            </a:endParaRPr>
          </a:p>
        </p:txBody>
      </p:sp>
    </p:spTree>
    <p:extLst>
      <p:ext uri="{BB962C8B-B14F-4D97-AF65-F5344CB8AC3E}">
        <p14:creationId xmlns:p14="http://schemas.microsoft.com/office/powerpoint/2010/main" val="4094868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18</a:t>
            </a:fld>
            <a:endParaRPr lang="ru-RU" dirty="0">
              <a:solidFill>
                <a:prstClr val="black"/>
              </a:solidFill>
            </a:endParaRPr>
          </a:p>
        </p:txBody>
      </p:sp>
    </p:spTree>
    <p:extLst>
      <p:ext uri="{BB962C8B-B14F-4D97-AF65-F5344CB8AC3E}">
        <p14:creationId xmlns:p14="http://schemas.microsoft.com/office/powerpoint/2010/main" val="3072532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2</a:t>
            </a:fld>
            <a:endParaRPr lang="ru-RU" dirty="0">
              <a:solidFill>
                <a:prstClr val="black"/>
              </a:solidFill>
            </a:endParaRPr>
          </a:p>
        </p:txBody>
      </p:sp>
    </p:spTree>
    <p:extLst>
      <p:ext uri="{BB962C8B-B14F-4D97-AF65-F5344CB8AC3E}">
        <p14:creationId xmlns:p14="http://schemas.microsoft.com/office/powerpoint/2010/main" val="424844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3</a:t>
            </a:fld>
            <a:endParaRPr lang="ru-RU" dirty="0">
              <a:solidFill>
                <a:prstClr val="black"/>
              </a:solidFill>
            </a:endParaRPr>
          </a:p>
        </p:txBody>
      </p:sp>
    </p:spTree>
    <p:extLst>
      <p:ext uri="{BB962C8B-B14F-4D97-AF65-F5344CB8AC3E}">
        <p14:creationId xmlns:p14="http://schemas.microsoft.com/office/powerpoint/2010/main" val="101341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4</a:t>
            </a:fld>
            <a:endParaRPr lang="ru-RU" dirty="0">
              <a:solidFill>
                <a:prstClr val="black"/>
              </a:solidFill>
            </a:endParaRPr>
          </a:p>
        </p:txBody>
      </p:sp>
    </p:spTree>
    <p:extLst>
      <p:ext uri="{BB962C8B-B14F-4D97-AF65-F5344CB8AC3E}">
        <p14:creationId xmlns:p14="http://schemas.microsoft.com/office/powerpoint/2010/main" val="9624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5</a:t>
            </a:fld>
            <a:endParaRPr lang="ru-RU" dirty="0">
              <a:solidFill>
                <a:prstClr val="black"/>
              </a:solidFill>
            </a:endParaRPr>
          </a:p>
        </p:txBody>
      </p:sp>
    </p:spTree>
    <p:extLst>
      <p:ext uri="{BB962C8B-B14F-4D97-AF65-F5344CB8AC3E}">
        <p14:creationId xmlns:p14="http://schemas.microsoft.com/office/powerpoint/2010/main" val="55472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6</a:t>
            </a:fld>
            <a:endParaRPr lang="ru-RU" dirty="0">
              <a:solidFill>
                <a:prstClr val="black"/>
              </a:solidFill>
            </a:endParaRPr>
          </a:p>
        </p:txBody>
      </p:sp>
    </p:spTree>
    <p:extLst>
      <p:ext uri="{BB962C8B-B14F-4D97-AF65-F5344CB8AC3E}">
        <p14:creationId xmlns:p14="http://schemas.microsoft.com/office/powerpoint/2010/main" val="157549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7</a:t>
            </a:fld>
            <a:endParaRPr lang="ru-RU" dirty="0">
              <a:solidFill>
                <a:prstClr val="black"/>
              </a:solidFill>
            </a:endParaRPr>
          </a:p>
        </p:txBody>
      </p:sp>
    </p:spTree>
    <p:extLst>
      <p:ext uri="{BB962C8B-B14F-4D97-AF65-F5344CB8AC3E}">
        <p14:creationId xmlns:p14="http://schemas.microsoft.com/office/powerpoint/2010/main" val="2877291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8</a:t>
            </a:fld>
            <a:endParaRPr lang="ru-RU" dirty="0">
              <a:solidFill>
                <a:prstClr val="black"/>
              </a:solidFill>
            </a:endParaRPr>
          </a:p>
        </p:txBody>
      </p:sp>
    </p:spTree>
    <p:extLst>
      <p:ext uri="{BB962C8B-B14F-4D97-AF65-F5344CB8AC3E}">
        <p14:creationId xmlns:p14="http://schemas.microsoft.com/office/powerpoint/2010/main" val="8076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fld id="{BE60DC36-8EFA-4378-9855-E019C55AC472}" type="slidenum">
              <a:rPr lang="ru-RU" smtClean="0">
                <a:solidFill>
                  <a:prstClr val="black"/>
                </a:solidFill>
              </a:rPr>
              <a:pPr/>
              <a:t>9</a:t>
            </a:fld>
            <a:endParaRPr lang="ru-RU" dirty="0">
              <a:solidFill>
                <a:prstClr val="black"/>
              </a:solidFill>
            </a:endParaRPr>
          </a:p>
        </p:txBody>
      </p:sp>
    </p:spTree>
    <p:extLst>
      <p:ext uri="{BB962C8B-B14F-4D97-AF65-F5344CB8AC3E}">
        <p14:creationId xmlns:p14="http://schemas.microsoft.com/office/powerpoint/2010/main" val="328244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65B6FF3-F80B-4E09-A5A6-9DA860A3A0DF}"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275589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65B6FF3-F80B-4E09-A5A6-9DA860A3A0DF}"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12049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65B6FF3-F80B-4E09-A5A6-9DA860A3A0DF}"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3393467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fld id="{AD487AC8-2E27-4521-B851-B6631051F3D3}"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887860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fld id="{999A523A-9522-4FC8-BF19-7168970C597F}"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654647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fld id="{50448D71-62B7-4716-9BB5-CB3D729E920F}"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324238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fld id="{170C37C4-1A33-40EC-A67A-49B496E25738}"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294868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fld id="{5EB0E952-F832-496E-ABEA-42AE0AFA6CCC}" type="datetime1">
              <a:rPr lang="ru-RU" smtClean="0">
                <a:solidFill>
                  <a:srgbClr val="000000">
                    <a:tint val="75000"/>
                  </a:srgbClr>
                </a:solidFill>
              </a:rPr>
              <a:pPr/>
              <a:t>24.12.2021</a:t>
            </a:fld>
            <a:endParaRPr lang="ru-RU" dirty="0">
              <a:solidFill>
                <a:srgbClr val="000000">
                  <a:tint val="75000"/>
                </a:srgbClr>
              </a:solidFill>
            </a:endParaRPr>
          </a:p>
        </p:txBody>
      </p:sp>
      <p:sp>
        <p:nvSpPr>
          <p:cNvPr id="8" name="Нижний колонтитул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9" name="Номер слайда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077231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fld id="{ACDD5508-11FB-4992-B00C-2F96E71032D7}" type="datetime1">
              <a:rPr lang="ru-RU" smtClean="0">
                <a:solidFill>
                  <a:srgbClr val="000000">
                    <a:tint val="75000"/>
                  </a:srgbClr>
                </a:solidFill>
              </a:rPr>
              <a:pPr/>
              <a:t>24.12.2021</a:t>
            </a:fld>
            <a:endParaRPr lang="ru-RU" dirty="0">
              <a:solidFill>
                <a:srgbClr val="000000">
                  <a:tint val="75000"/>
                </a:srgbClr>
              </a:solidFill>
            </a:endParaRPr>
          </a:p>
        </p:txBody>
      </p:sp>
      <p:sp>
        <p:nvSpPr>
          <p:cNvPr id="4" name="Нижний колонтитул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5" name="Номер слайда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023376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fld id="{F236027D-058E-4138-A066-359F07C6D214}" type="datetime1">
              <a:rPr lang="ru-RU" smtClean="0">
                <a:solidFill>
                  <a:srgbClr val="000000">
                    <a:tint val="75000"/>
                  </a:srgbClr>
                </a:solidFill>
              </a:rPr>
              <a:pPr/>
              <a:t>24.12.2021</a:t>
            </a:fld>
            <a:endParaRPr lang="ru-RU" dirty="0">
              <a:solidFill>
                <a:srgbClr val="000000">
                  <a:tint val="75000"/>
                </a:srgbClr>
              </a:solidFill>
            </a:endParaRPr>
          </a:p>
        </p:txBody>
      </p:sp>
      <p:sp>
        <p:nvSpPr>
          <p:cNvPr id="3" name="Нижний колонтитул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4" name="Номер слайда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998581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fld id="{37510823-F23A-4639-B218-6B9BC0CC18D8}"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9214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65B6FF3-F80B-4E09-A5A6-9DA860A3A0DF}"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1590257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4" name="Текст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fld id="{355D43D7-3745-4F9A-8694-98B1E0E20033}"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166068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fld id="{1192B142-FCBD-4EC4-8EEE-20AF3A45CBB5}"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610211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fld id="{BD623BE9-F292-4C48-9030-5DC41B0B2C7D}"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820611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ru-RU" noProof="0" smtClean="0"/>
              <a:t>Образец заголовка</a:t>
            </a:r>
            <a:endParaRPr lang="ru-RU" noProof="0" dirty="0"/>
          </a:p>
        </p:txBody>
      </p:sp>
      <p:sp>
        <p:nvSpPr>
          <p:cNvPr id="3" name="Подзаголовок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Дата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rtlCol="0"/>
          <a:lstStyle/>
          <a:p>
            <a:fld id="{AD487AC8-2E27-4521-B851-B6631051F3D3}"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056506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C807FBE-061D-452C-A8A6-213063CFD67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433A3535-1708-499D-B5D2-7D8F9FD182D0}"/>
              </a:ext>
            </a:extLst>
          </p:cNvPr>
          <p:cNvSpPr>
            <a:spLocks noGrp="1"/>
          </p:cNvSpPr>
          <p:nvPr>
            <p:ph idx="1"/>
          </p:nvPr>
        </p:nvSpPr>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rtlCol="0"/>
          <a:lstStyle/>
          <a:p>
            <a:fld id="{999A523A-9522-4FC8-BF19-7168970C597F}"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0021210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u-RU" noProof="0" smtClean="0"/>
              <a:t>Образец текста</a:t>
            </a:r>
          </a:p>
        </p:txBody>
      </p:sp>
      <p:sp>
        <p:nvSpPr>
          <p:cNvPr id="4" name="Дата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rtlCol="0"/>
          <a:lstStyle/>
          <a:p>
            <a:fld id="{50448D71-62B7-4716-9BB5-CB3D729E920F}"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4267538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DBCC9BDC-6F21-4EF5-A8DD-E35E27EACA58}"/>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Объект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Дата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rtlCol="0"/>
          <a:lstStyle/>
          <a:p>
            <a:fld id="{170C37C4-1A33-40EC-A67A-49B496E25738}"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572809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rtlCol="0"/>
          <a:lstStyle/>
          <a:p>
            <a:pPr rtl="0"/>
            <a:r>
              <a:rPr lang="ru-RU" noProof="0" smtClean="0"/>
              <a:t>Образец заголовка</a:t>
            </a:r>
            <a:endParaRPr lang="ru-RU" noProof="0" dirty="0"/>
          </a:p>
        </p:txBody>
      </p:sp>
      <p:sp>
        <p:nvSpPr>
          <p:cNvPr id="3" name="Текст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6" name="Объект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7" name="Дата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rtlCol="0"/>
          <a:lstStyle/>
          <a:p>
            <a:fld id="{5EB0E952-F832-496E-ABEA-42AE0AFA6CCC}" type="datetime1">
              <a:rPr lang="ru-RU" smtClean="0">
                <a:solidFill>
                  <a:srgbClr val="000000">
                    <a:tint val="75000"/>
                  </a:srgbClr>
                </a:solidFill>
              </a:rPr>
              <a:pPr/>
              <a:t>24.12.2021</a:t>
            </a:fld>
            <a:endParaRPr lang="ru-RU" dirty="0">
              <a:solidFill>
                <a:srgbClr val="000000">
                  <a:tint val="75000"/>
                </a:srgbClr>
              </a:solidFill>
            </a:endParaRPr>
          </a:p>
        </p:txBody>
      </p:sp>
      <p:sp>
        <p:nvSpPr>
          <p:cNvPr id="8" name="Нижний колонтитул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9" name="Номер слайда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1159435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560E367-8DA0-4655-BCBC-F4280D8642CD}"/>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Дата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rtlCol="0"/>
          <a:lstStyle/>
          <a:p>
            <a:fld id="{ACDD5508-11FB-4992-B00C-2F96E71032D7}" type="datetime1">
              <a:rPr lang="ru-RU" smtClean="0">
                <a:solidFill>
                  <a:srgbClr val="000000">
                    <a:tint val="75000"/>
                  </a:srgbClr>
                </a:solidFill>
              </a:rPr>
              <a:pPr/>
              <a:t>24.12.2021</a:t>
            </a:fld>
            <a:endParaRPr lang="ru-RU" dirty="0">
              <a:solidFill>
                <a:srgbClr val="000000">
                  <a:tint val="75000"/>
                </a:srgbClr>
              </a:solidFill>
            </a:endParaRPr>
          </a:p>
        </p:txBody>
      </p:sp>
      <p:sp>
        <p:nvSpPr>
          <p:cNvPr id="4" name="Нижний колонтитул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5" name="Номер слайда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3551352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rtlCol="0"/>
          <a:lstStyle/>
          <a:p>
            <a:fld id="{F236027D-058E-4138-A066-359F07C6D214}" type="datetime1">
              <a:rPr lang="ru-RU" smtClean="0">
                <a:solidFill>
                  <a:srgbClr val="000000">
                    <a:tint val="75000"/>
                  </a:srgbClr>
                </a:solidFill>
              </a:rPr>
              <a:pPr/>
              <a:t>24.12.2021</a:t>
            </a:fld>
            <a:endParaRPr lang="ru-RU" dirty="0">
              <a:solidFill>
                <a:srgbClr val="000000">
                  <a:tint val="75000"/>
                </a:srgbClr>
              </a:solidFill>
            </a:endParaRPr>
          </a:p>
        </p:txBody>
      </p:sp>
      <p:sp>
        <p:nvSpPr>
          <p:cNvPr id="3" name="Нижний колонтитул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4" name="Номер слайда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61822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65B6FF3-F80B-4E09-A5A6-9DA860A3A0DF}" type="datetimeFigureOut">
              <a:rPr lang="ru-RU" smtClean="0"/>
              <a:t>24.12.2021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17354309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Объект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Текст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rtlCol="0"/>
          <a:lstStyle/>
          <a:p>
            <a:fld id="{37510823-F23A-4639-B218-6B9BC0CC18D8}"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190332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ru-RU" noProof="0" smtClean="0"/>
              <a:t>Образец заголовка</a:t>
            </a:r>
            <a:endParaRPr lang="ru-RU" noProof="0" dirty="0"/>
          </a:p>
        </p:txBody>
      </p:sp>
      <p:sp>
        <p:nvSpPr>
          <p:cNvPr id="3" name="Рисунок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u-RU" noProof="0" smtClean="0"/>
              <a:t>Вставка рисунка</a:t>
            </a:r>
            <a:endParaRPr lang="ru-RU" noProof="0" dirty="0"/>
          </a:p>
        </p:txBody>
      </p:sp>
      <p:sp>
        <p:nvSpPr>
          <p:cNvPr id="4" name="Текст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noProof="0" smtClean="0"/>
              <a:t>Образец текста</a:t>
            </a:r>
          </a:p>
        </p:txBody>
      </p:sp>
      <p:sp>
        <p:nvSpPr>
          <p:cNvPr id="5" name="Дата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rtlCol="0"/>
          <a:lstStyle/>
          <a:p>
            <a:fld id="{355D43D7-3745-4F9A-8694-98B1E0E20033}" type="datetime1">
              <a:rPr lang="ru-RU" smtClean="0">
                <a:solidFill>
                  <a:srgbClr val="000000">
                    <a:tint val="75000"/>
                  </a:srgbClr>
                </a:solidFill>
              </a:rPr>
              <a:pPr/>
              <a:t>24.12.2021</a:t>
            </a:fld>
            <a:endParaRPr lang="ru-RU" dirty="0">
              <a:solidFill>
                <a:srgbClr val="000000">
                  <a:tint val="75000"/>
                </a:srgbClr>
              </a:solidFill>
            </a:endParaRPr>
          </a:p>
        </p:txBody>
      </p:sp>
      <p:sp>
        <p:nvSpPr>
          <p:cNvPr id="6" name="Нижний колонтитул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7" name="Номер слайда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894199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5F7B869-BFB2-4C20-8AB1-46704BB3D177}"/>
              </a:ext>
            </a:extLst>
          </p:cNvPr>
          <p:cNvSpPr>
            <a:spLocks noGrp="1"/>
          </p:cNvSpPr>
          <p:nvPr>
            <p:ph type="title"/>
          </p:nvPr>
        </p:nvSpPr>
        <p:spPr/>
        <p:txBody>
          <a:bodyPr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rtlCol="0"/>
          <a:lstStyle/>
          <a:p>
            <a:fld id="{1192B142-FCBD-4EC4-8EEE-20AF3A45CBB5}"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3119763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rtlCol="0"/>
          <a:lstStyle/>
          <a:p>
            <a:pPr rtl="0"/>
            <a:r>
              <a:rPr lang="ru-RU" noProof="0" smtClean="0"/>
              <a:t>Образец заголовка</a:t>
            </a:r>
            <a:endParaRPr lang="ru-RU" noProof="0" dirty="0"/>
          </a:p>
        </p:txBody>
      </p:sp>
      <p:sp>
        <p:nvSpPr>
          <p:cNvPr id="3" name="Вертикальный текст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Дата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rtlCol="0"/>
          <a:lstStyle/>
          <a:p>
            <a:fld id="{BD623BE9-F292-4C48-9030-5DC41B0B2C7D}"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rtlCol="0"/>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rtlCol="0"/>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28928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65B6FF3-F80B-4E09-A5A6-9DA860A3A0DF}" type="datetimeFigureOut">
              <a:rPr lang="ru-RU" smtClean="0"/>
              <a:t>24.12.2021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261589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65B6FF3-F80B-4E09-A5A6-9DA860A3A0DF}" type="datetimeFigureOut">
              <a:rPr lang="ru-RU" smtClean="0"/>
              <a:t>24.12.2021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177828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65B6FF3-F80B-4E09-A5A6-9DA860A3A0DF}" type="datetimeFigureOut">
              <a:rPr lang="ru-RU" smtClean="0"/>
              <a:t>24.12.2021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164550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65B6FF3-F80B-4E09-A5A6-9DA860A3A0DF}" type="datetimeFigureOut">
              <a:rPr lang="ru-RU" smtClean="0"/>
              <a:t>24.12.2021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328443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65B6FF3-F80B-4E09-A5A6-9DA860A3A0DF}" type="datetimeFigureOut">
              <a:rPr lang="ru-RU" smtClean="0"/>
              <a:t>24.12.2021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72622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65B6FF3-F80B-4E09-A5A6-9DA860A3A0DF}" type="datetimeFigureOut">
              <a:rPr lang="ru-RU" smtClean="0"/>
              <a:t>24.12.2021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079912F-BB28-4AD3-9803-D09E668FAC58}" type="slidenum">
              <a:rPr lang="ru-RU" smtClean="0"/>
              <a:t>‹#›</a:t>
            </a:fld>
            <a:endParaRPr lang="ru-RU"/>
          </a:p>
        </p:txBody>
      </p:sp>
    </p:spTree>
    <p:extLst>
      <p:ext uri="{BB962C8B-B14F-4D97-AF65-F5344CB8AC3E}">
        <p14:creationId xmlns:p14="http://schemas.microsoft.com/office/powerpoint/2010/main" val="140063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B6FF3-F80B-4E09-A5A6-9DA860A3A0DF}" type="datetimeFigureOut">
              <a:rPr lang="ru-RU" smtClean="0"/>
              <a:t>24.12.2021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9912F-BB28-4AD3-9803-D09E668FAC58}" type="slidenum">
              <a:rPr lang="ru-RU" smtClean="0"/>
              <a:t>‹#›</a:t>
            </a:fld>
            <a:endParaRPr lang="ru-RU"/>
          </a:p>
        </p:txBody>
      </p:sp>
    </p:spTree>
    <p:extLst>
      <p:ext uri="{BB962C8B-B14F-4D97-AF65-F5344CB8AC3E}">
        <p14:creationId xmlns:p14="http://schemas.microsoft.com/office/powerpoint/2010/main" val="500013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9431-1E6E-4E07-A8B6-073D5DF11CA2}"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2791775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ru-RU" noProof="0" dirty="0" smtClean="0"/>
              <a:t>Образец заголовка</a:t>
            </a:r>
            <a:endParaRPr lang="ru-RU" noProof="0" dirty="0"/>
          </a:p>
        </p:txBody>
      </p:sp>
      <p:sp>
        <p:nvSpPr>
          <p:cNvPr id="3" name="Текст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ru-RU" noProof="0" dirty="0" smtClean="0"/>
              <a:t>Образец текста</a:t>
            </a:r>
          </a:p>
          <a:p>
            <a:pPr lvl="1" rtl="0"/>
            <a:r>
              <a:rPr lang="ru-RU" noProof="0" dirty="0" smtClean="0"/>
              <a:t>Второй уровень</a:t>
            </a:r>
          </a:p>
          <a:p>
            <a:pPr lvl="2" rtl="0"/>
            <a:r>
              <a:rPr lang="ru-RU" noProof="0" dirty="0" smtClean="0"/>
              <a:t>Третий уровень</a:t>
            </a:r>
          </a:p>
          <a:p>
            <a:pPr lvl="3" rtl="0"/>
            <a:r>
              <a:rPr lang="ru-RU" noProof="0" dirty="0" smtClean="0"/>
              <a:t>Четвертый уровень</a:t>
            </a:r>
          </a:p>
          <a:p>
            <a:pPr lvl="4" rtl="0"/>
            <a:r>
              <a:rPr lang="ru-RU" noProof="0" dirty="0" smtClean="0"/>
              <a:t>Пятый уровень</a:t>
            </a:r>
            <a:endParaRPr lang="ru-RU" noProof="0" dirty="0"/>
          </a:p>
        </p:txBody>
      </p:sp>
      <p:sp>
        <p:nvSpPr>
          <p:cNvPr id="4" name="Дата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19431-1E6E-4E07-A8B6-073D5DF11CA2}" type="datetime1">
              <a:rPr lang="ru-RU" smtClean="0">
                <a:solidFill>
                  <a:srgbClr val="000000">
                    <a:tint val="75000"/>
                  </a:srgbClr>
                </a:solidFill>
              </a:rPr>
              <a:pPr/>
              <a:t>24.12.2021</a:t>
            </a:fld>
            <a:endParaRPr lang="ru-RU" dirty="0">
              <a:solidFill>
                <a:srgbClr val="000000">
                  <a:tint val="75000"/>
                </a:srgbClr>
              </a:solidFill>
            </a:endParaRPr>
          </a:p>
        </p:txBody>
      </p:sp>
      <p:sp>
        <p:nvSpPr>
          <p:cNvPr id="5" name="Нижний колонтитул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solidFill>
                <a:srgbClr val="000000">
                  <a:tint val="75000"/>
                </a:srgbClr>
              </a:solidFill>
            </a:endParaRPr>
          </a:p>
        </p:txBody>
      </p:sp>
      <p:sp>
        <p:nvSpPr>
          <p:cNvPr id="6" name="Номер слайда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ru-RU" smtClean="0">
                <a:solidFill>
                  <a:srgbClr val="000000">
                    <a:tint val="75000"/>
                  </a:srgbClr>
                </a:solidFill>
              </a:rPr>
              <a:pPr/>
              <a:t>‹#›</a:t>
            </a:fld>
            <a:endParaRPr lang="ru-RU" dirty="0">
              <a:solidFill>
                <a:srgbClr val="000000">
                  <a:tint val="75000"/>
                </a:srgbClr>
              </a:solidFill>
            </a:endParaRPr>
          </a:p>
        </p:txBody>
      </p:sp>
    </p:spTree>
    <p:extLst>
      <p:ext uri="{BB962C8B-B14F-4D97-AF65-F5344CB8AC3E}">
        <p14:creationId xmlns:p14="http://schemas.microsoft.com/office/powerpoint/2010/main" val="11208480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7" name="Rectangle 1"/>
          <p:cNvSpPr/>
          <p:nvPr/>
        </p:nvSpPr>
        <p:spPr>
          <a:xfrm>
            <a:off x="1" y="0"/>
            <a:ext cx="12191999" cy="7048083"/>
          </a:xfrm>
          <a:prstGeom prst="rect">
            <a:avLst/>
          </a:prstGeom>
        </p:spPr>
        <p:txBody>
          <a:bodyPr wrap="square">
            <a:spAutoFit/>
          </a:bodyPr>
          <a:lstStyle/>
          <a:p>
            <a:r>
              <a:rPr lang="az-Latn-AZ" sz="2400" dirty="0" smtClean="0">
                <a:latin typeface="Times New Roman" panose="02020603050405020304" pitchFamily="18" charset="0"/>
                <a:cs typeface="Times New Roman" panose="02020603050405020304" pitchFamily="18" charset="0"/>
              </a:rPr>
              <a:t> </a:t>
            </a:r>
            <a:r>
              <a:rPr lang="az-Latn-AZ" sz="2400" dirty="0" smtClean="0">
                <a:cs typeface="Times New Roman" panose="02020603050405020304" pitchFamily="18" charset="0"/>
              </a:rPr>
              <a:t>	</a:t>
            </a:r>
            <a:r>
              <a:rPr lang="az-Latn-AZ" sz="2400" smtClean="0">
                <a:cs typeface="Times New Roman" panose="02020603050405020304" pitchFamily="18" charset="0"/>
              </a:rPr>
              <a:t>	</a:t>
            </a:r>
            <a:endParaRPr lang="az-Latn-AZ" sz="2400" smtClean="0">
              <a:solidFill>
                <a:schemeClr val="accent5">
                  <a:lumMod val="75000"/>
                </a:schemeClr>
              </a:solidFill>
              <a:cs typeface="Times New Roman" panose="02020603050405020304" pitchFamily="18" charset="0"/>
            </a:endParaRPr>
          </a:p>
          <a:p>
            <a:pPr algn="ctr"/>
            <a:r>
              <a:rPr lang="az-Latn-AZ" sz="2400" b="1">
                <a:solidFill>
                  <a:schemeClr val="accent5">
                    <a:lumMod val="75000"/>
                  </a:schemeClr>
                </a:solidFill>
                <a:cs typeface="Times New Roman" panose="02020603050405020304" pitchFamily="18" charset="0"/>
              </a:rPr>
              <a:t> </a:t>
            </a:r>
            <a:r>
              <a:rPr lang="az-Latn-AZ" sz="2400" b="1" smtClean="0">
                <a:solidFill>
                  <a:schemeClr val="accent5">
                    <a:lumMod val="75000"/>
                  </a:schemeClr>
                </a:solidFill>
                <a:cs typeface="Times New Roman" panose="02020603050405020304" pitchFamily="18" charset="0"/>
              </a:rPr>
              <a:t> </a:t>
            </a:r>
            <a:r>
              <a:rPr lang="en-US" sz="2400" b="1" smtClean="0">
                <a:solidFill>
                  <a:schemeClr val="bg1"/>
                </a:solidFill>
                <a:cs typeface="Times New Roman" panose="02020603050405020304" pitchFamily="18" charset="0"/>
              </a:rPr>
              <a:t>Az</a:t>
            </a:r>
            <a:r>
              <a:rPr lang="az-Latn-AZ" sz="2400" b="1" dirty="0" smtClean="0">
                <a:solidFill>
                  <a:schemeClr val="bg1"/>
                </a:solidFill>
                <a:cs typeface="Times New Roman" panose="02020603050405020304" pitchFamily="18" charset="0"/>
              </a:rPr>
              <a:t>ərbaycan Respublikası </a:t>
            </a:r>
            <a:r>
              <a:rPr lang="az-Latn-AZ" sz="2400" b="1" smtClean="0">
                <a:solidFill>
                  <a:schemeClr val="bg1"/>
                </a:solidFill>
                <a:cs typeface="Times New Roman" panose="02020603050405020304" pitchFamily="18" charset="0"/>
              </a:rPr>
              <a:t>Təhsil Nazirliyi</a:t>
            </a:r>
          </a:p>
          <a:p>
            <a:pPr algn="ctr"/>
            <a:r>
              <a:rPr lang="az-Latn-AZ" sz="2400" b="1" smtClean="0">
                <a:solidFill>
                  <a:schemeClr val="bg1"/>
                </a:solidFill>
                <a:cs typeface="Times New Roman" panose="02020603050405020304" pitchFamily="18" charset="0"/>
              </a:rPr>
              <a:t>Azərbaycan </a:t>
            </a:r>
            <a:r>
              <a:rPr lang="az-Latn-AZ" sz="2400" b="1" dirty="0" smtClean="0">
                <a:solidFill>
                  <a:schemeClr val="bg1"/>
                </a:solidFill>
                <a:cs typeface="Times New Roman" panose="02020603050405020304" pitchFamily="18" charset="0"/>
              </a:rPr>
              <a:t>Texniki Universiteti</a:t>
            </a:r>
          </a:p>
          <a:p>
            <a:r>
              <a:rPr lang="az-Latn-AZ" sz="2800" b="1" dirty="0" smtClean="0">
                <a:cs typeface="Times New Roman" panose="02020603050405020304" pitchFamily="18" charset="0"/>
              </a:rPr>
              <a:t>                         </a:t>
            </a:r>
          </a:p>
          <a:p>
            <a:r>
              <a:rPr lang="az-Latn-AZ" sz="2400" dirty="0" smtClean="0">
                <a:cs typeface="Times New Roman" panose="02020603050405020304" pitchFamily="18" charset="0"/>
              </a:rPr>
              <a:t>       </a:t>
            </a:r>
          </a:p>
          <a:p>
            <a:pPr algn="ctr"/>
            <a:endParaRPr lang="az-Latn-AZ" sz="2400" smtClean="0">
              <a:cs typeface="Times New Roman" panose="02020603050405020304" pitchFamily="18" charset="0"/>
            </a:endParaRPr>
          </a:p>
          <a:p>
            <a:r>
              <a:rPr lang="az-Latn-AZ" sz="2400" smtClean="0">
                <a:cs typeface="Times New Roman" panose="02020603050405020304" pitchFamily="18" charset="0"/>
              </a:rPr>
              <a:t>                                                         </a:t>
            </a:r>
          </a:p>
          <a:p>
            <a:r>
              <a:rPr lang="az-Latn-AZ" sz="2400" smtClean="0">
                <a:cs typeface="Times New Roman" panose="02020603050405020304" pitchFamily="18" charset="0"/>
              </a:rPr>
              <a:t>                                                                 </a:t>
            </a:r>
          </a:p>
          <a:p>
            <a:pPr algn="ctr"/>
            <a:endParaRPr lang="az-Latn-AZ" sz="2400">
              <a:cs typeface="Times New Roman" panose="02020603050405020304" pitchFamily="18" charset="0"/>
            </a:endParaRPr>
          </a:p>
          <a:p>
            <a:pPr algn="ctr"/>
            <a:r>
              <a:rPr lang="az-Latn-AZ" sz="2400" b="1" smtClean="0">
                <a:solidFill>
                  <a:schemeClr val="bg1"/>
                </a:solidFill>
                <a:cs typeface="Times New Roman" panose="02020603050405020304" pitchFamily="18" charset="0"/>
              </a:rPr>
              <a:t>Sərbəst </a:t>
            </a:r>
            <a:r>
              <a:rPr lang="az-Latn-AZ" sz="2400" b="1" smtClean="0">
                <a:solidFill>
                  <a:schemeClr val="bg1"/>
                </a:solidFill>
                <a:cs typeface="Times New Roman" panose="02020603050405020304" pitchFamily="18" charset="0"/>
              </a:rPr>
              <a:t>İş</a:t>
            </a:r>
          </a:p>
          <a:p>
            <a:pPr algn="ctr"/>
            <a:endParaRPr lang="az-Latn-AZ" sz="2400" b="1">
              <a:solidFill>
                <a:schemeClr val="bg1"/>
              </a:solidFill>
              <a:cs typeface="Times New Roman" panose="02020603050405020304" pitchFamily="18" charset="0"/>
            </a:endParaRPr>
          </a:p>
          <a:p>
            <a:pPr algn="ctr"/>
            <a:endParaRPr lang="az-Latn-AZ" sz="2400" b="1" smtClean="0">
              <a:solidFill>
                <a:schemeClr val="bg1"/>
              </a:solidFill>
              <a:cs typeface="Times New Roman" panose="02020603050405020304" pitchFamily="18" charset="0"/>
            </a:endParaRPr>
          </a:p>
          <a:p>
            <a:pPr lvl="2"/>
            <a:r>
              <a:rPr lang="az-Latn-AZ" sz="2000" b="1">
                <a:solidFill>
                  <a:prstClr val="white"/>
                </a:solidFill>
                <a:cs typeface="Times New Roman" panose="02020603050405020304" pitchFamily="18" charset="0"/>
              </a:rPr>
              <a:t>Mövzu</a:t>
            </a:r>
            <a:r>
              <a:rPr lang="en-US" sz="2000" b="1">
                <a:solidFill>
                  <a:prstClr val="white"/>
                </a:solidFill>
                <a:cs typeface="Times New Roman" panose="02020603050405020304" pitchFamily="18" charset="0"/>
              </a:rPr>
              <a:t>:</a:t>
            </a:r>
            <a:r>
              <a:rPr lang="az-Latn-AZ" sz="2000" b="1">
                <a:solidFill>
                  <a:prstClr val="white"/>
                </a:solidFill>
                <a:cs typeface="Times New Roman" panose="02020603050405020304" pitchFamily="18" charset="0"/>
              </a:rPr>
              <a:t> </a:t>
            </a:r>
            <a:r>
              <a:rPr lang="az-Latn-AZ" b="1">
                <a:solidFill>
                  <a:prstClr val="white"/>
                </a:solidFill>
                <a:cs typeface="Times New Roman" panose="02020603050405020304" pitchFamily="18" charset="0"/>
              </a:rPr>
              <a:t>Biometrik identifikasiya (göz qişası, barmaq izi, üz cizgiləri və.s) usulları</a:t>
            </a:r>
          </a:p>
          <a:p>
            <a:endParaRPr lang="az-Latn-AZ" sz="2400" smtClean="0">
              <a:cs typeface="Times New Roman" panose="02020603050405020304" pitchFamily="18" charset="0"/>
            </a:endParaRPr>
          </a:p>
          <a:p>
            <a:pPr lvl="2"/>
            <a:r>
              <a:rPr lang="az-Latn-AZ" sz="2000" b="1" smtClean="0">
                <a:solidFill>
                  <a:schemeClr val="bg1"/>
                </a:solidFill>
                <a:cs typeface="Times New Roman" panose="02020603050405020304" pitchFamily="18" charset="0"/>
              </a:rPr>
              <a:t>Fakültə</a:t>
            </a:r>
            <a:r>
              <a:rPr lang="en-US" sz="2000" b="1" smtClean="0">
                <a:solidFill>
                  <a:schemeClr val="bg1"/>
                </a:solidFill>
                <a:cs typeface="Times New Roman" panose="02020603050405020304" pitchFamily="18" charset="0"/>
              </a:rPr>
              <a:t>:</a:t>
            </a:r>
            <a:r>
              <a:rPr lang="az-Latn-AZ" sz="2000" b="1" smtClean="0">
                <a:solidFill>
                  <a:schemeClr val="bg1"/>
                </a:solidFill>
                <a:cs typeface="Times New Roman" panose="02020603050405020304" pitchFamily="18" charset="0"/>
              </a:rPr>
              <a:t> </a:t>
            </a:r>
            <a:r>
              <a:rPr lang="az-Latn-AZ" b="1" smtClean="0">
                <a:solidFill>
                  <a:schemeClr val="bg1"/>
                </a:solidFill>
                <a:cs typeface="Times New Roman" panose="02020603050405020304" pitchFamily="18" charset="0"/>
              </a:rPr>
              <a:t>İnformasiya Telekommunikasiya Texnologiyaları</a:t>
            </a:r>
          </a:p>
          <a:p>
            <a:pPr lvl="2"/>
            <a:r>
              <a:rPr lang="az-Latn-AZ" sz="2000" b="1" smtClean="0">
                <a:solidFill>
                  <a:schemeClr val="bg1"/>
                </a:solidFill>
                <a:cs typeface="Times New Roman" panose="02020603050405020304" pitchFamily="18" charset="0"/>
              </a:rPr>
              <a:t>Fənn</a:t>
            </a:r>
            <a:r>
              <a:rPr lang="en-US" sz="2000" b="1" smtClean="0">
                <a:solidFill>
                  <a:schemeClr val="bg1"/>
                </a:solidFill>
                <a:cs typeface="Times New Roman" panose="02020603050405020304" pitchFamily="18" charset="0"/>
              </a:rPr>
              <a:t>:</a:t>
            </a:r>
            <a:r>
              <a:rPr lang="az-Latn-AZ" sz="2000" b="1" smtClean="0">
                <a:solidFill>
                  <a:schemeClr val="bg1"/>
                </a:solidFill>
                <a:cs typeface="Times New Roman" panose="02020603050405020304" pitchFamily="18" charset="0"/>
              </a:rPr>
              <a:t> </a:t>
            </a:r>
            <a:r>
              <a:rPr lang="en-US" b="1" smtClean="0">
                <a:solidFill>
                  <a:schemeClr val="bg1"/>
                </a:solidFill>
                <a:cs typeface="Times New Roman" panose="02020603050405020304" pitchFamily="18" charset="0"/>
              </a:rPr>
              <a:t>Kompyuter </a:t>
            </a:r>
            <a:r>
              <a:rPr lang="az-Latn-AZ" b="1" smtClean="0">
                <a:solidFill>
                  <a:schemeClr val="bg1"/>
                </a:solidFill>
                <a:cs typeface="Times New Roman" panose="02020603050405020304" pitchFamily="18" charset="0"/>
              </a:rPr>
              <a:t>Şəbəkələri</a:t>
            </a:r>
            <a:endParaRPr lang="az-Latn-AZ" b="1" dirty="0" smtClean="0">
              <a:solidFill>
                <a:schemeClr val="bg1"/>
              </a:solidFill>
              <a:cs typeface="Times New Roman" panose="02020603050405020304" pitchFamily="18" charset="0"/>
            </a:endParaRPr>
          </a:p>
          <a:p>
            <a:pPr lvl="2"/>
            <a:r>
              <a:rPr lang="az-Latn-AZ" sz="2000" b="1" smtClean="0">
                <a:solidFill>
                  <a:schemeClr val="bg1"/>
                </a:solidFill>
                <a:cs typeface="Times New Roman" panose="02020603050405020304" pitchFamily="18" charset="0"/>
              </a:rPr>
              <a:t>Müəllim</a:t>
            </a:r>
            <a:r>
              <a:rPr lang="en-US" sz="2000" b="1" smtClean="0">
                <a:solidFill>
                  <a:schemeClr val="bg1"/>
                </a:solidFill>
                <a:cs typeface="Times New Roman" panose="02020603050405020304" pitchFamily="18" charset="0"/>
              </a:rPr>
              <a:t>:</a:t>
            </a:r>
            <a:r>
              <a:rPr lang="az-Latn-AZ" sz="2000" b="1" smtClean="0">
                <a:solidFill>
                  <a:schemeClr val="bg1"/>
                </a:solidFill>
                <a:cs typeface="Times New Roman" panose="02020603050405020304" pitchFamily="18" charset="0"/>
              </a:rPr>
              <a:t> </a:t>
            </a:r>
            <a:r>
              <a:rPr lang="az-Latn-AZ" b="1" smtClean="0">
                <a:solidFill>
                  <a:schemeClr val="bg1"/>
                </a:solidFill>
                <a:cs typeface="Times New Roman" panose="02020603050405020304" pitchFamily="18" charset="0"/>
              </a:rPr>
              <a:t>Qəmbərov Mubariz</a:t>
            </a:r>
          </a:p>
          <a:p>
            <a:pPr lvl="2"/>
            <a:r>
              <a:rPr lang="az-Latn-AZ" b="1" smtClean="0">
                <a:solidFill>
                  <a:schemeClr val="bg1"/>
                </a:solidFill>
                <a:cs typeface="Times New Roman" panose="02020603050405020304" pitchFamily="18" charset="0"/>
              </a:rPr>
              <a:t>Tələbə</a:t>
            </a:r>
            <a:r>
              <a:rPr lang="en-US" b="1" dirty="0" smtClean="0">
                <a:solidFill>
                  <a:schemeClr val="bg1"/>
                </a:solidFill>
                <a:cs typeface="Times New Roman" panose="02020603050405020304" pitchFamily="18" charset="0"/>
              </a:rPr>
              <a:t>:</a:t>
            </a:r>
            <a:r>
              <a:rPr lang="az-Latn-AZ" b="1" dirty="0" smtClean="0">
                <a:solidFill>
                  <a:schemeClr val="bg1"/>
                </a:solidFill>
                <a:cs typeface="Times New Roman" panose="02020603050405020304" pitchFamily="18" charset="0"/>
              </a:rPr>
              <a:t> </a:t>
            </a:r>
            <a:r>
              <a:rPr lang="az-Latn-AZ" b="1" smtClean="0">
                <a:solidFill>
                  <a:schemeClr val="bg1"/>
                </a:solidFill>
                <a:cs typeface="Times New Roman" panose="02020603050405020304" pitchFamily="18" charset="0"/>
              </a:rPr>
              <a:t>Əmiraslanov </a:t>
            </a:r>
            <a:r>
              <a:rPr lang="az-Latn-AZ" b="1" smtClean="0">
                <a:solidFill>
                  <a:schemeClr val="bg1"/>
                </a:solidFill>
                <a:cs typeface="Times New Roman" panose="02020603050405020304" pitchFamily="18" charset="0"/>
              </a:rPr>
              <a:t>Rövşən</a:t>
            </a:r>
            <a:endParaRPr lang="en-US" b="1" smtClean="0">
              <a:solidFill>
                <a:schemeClr val="bg1"/>
              </a:solidFill>
              <a:cs typeface="Times New Roman" panose="02020603050405020304" pitchFamily="18" charset="0"/>
            </a:endParaRPr>
          </a:p>
          <a:p>
            <a:pPr lvl="2"/>
            <a:r>
              <a:rPr lang="az-Latn-AZ" sz="2000" b="1" smtClean="0">
                <a:solidFill>
                  <a:schemeClr val="bg1"/>
                </a:solidFill>
                <a:cs typeface="Times New Roman" panose="02020603050405020304" pitchFamily="18" charset="0"/>
              </a:rPr>
              <a:t>Qrup</a:t>
            </a:r>
            <a:r>
              <a:rPr lang="en-US" sz="2000" b="1" dirty="0" smtClean="0">
                <a:solidFill>
                  <a:schemeClr val="bg1"/>
                </a:solidFill>
                <a:cs typeface="Times New Roman" panose="02020603050405020304" pitchFamily="18" charset="0"/>
              </a:rPr>
              <a:t>:</a:t>
            </a:r>
            <a:r>
              <a:rPr lang="az-Latn-AZ" sz="2000" b="1" dirty="0" smtClean="0">
                <a:solidFill>
                  <a:schemeClr val="bg1"/>
                </a:solidFill>
                <a:cs typeface="Times New Roman" panose="02020603050405020304" pitchFamily="18" charset="0"/>
              </a:rPr>
              <a:t> </a:t>
            </a:r>
            <a:r>
              <a:rPr lang="az-Latn-AZ" b="1" smtClean="0">
                <a:solidFill>
                  <a:schemeClr val="bg1"/>
                </a:solidFill>
                <a:cs typeface="Times New Roman" panose="02020603050405020304" pitchFamily="18" charset="0"/>
              </a:rPr>
              <a:t>689 </a:t>
            </a:r>
            <a:r>
              <a:rPr lang="az-Latn-AZ" b="1" smtClean="0">
                <a:solidFill>
                  <a:schemeClr val="bg1"/>
                </a:solidFill>
                <a:cs typeface="Times New Roman" panose="02020603050405020304" pitchFamily="18" charset="0"/>
              </a:rPr>
              <a:t>A1</a:t>
            </a:r>
            <a:endParaRPr lang="en-US" b="1" smtClean="0">
              <a:solidFill>
                <a:schemeClr val="bg1"/>
              </a:solidFill>
              <a:cs typeface="Times New Roman" panose="02020603050405020304" pitchFamily="18" charset="0"/>
            </a:endParaRPr>
          </a:p>
          <a:p>
            <a:pPr lvl="2"/>
            <a:endParaRPr lang="az-Latn-AZ" b="1" smtClean="0">
              <a:solidFill>
                <a:schemeClr val="bg1"/>
              </a:solidFill>
              <a:cs typeface="Times New Roman" panose="02020603050405020304" pitchFamily="18" charset="0"/>
            </a:endParaRPr>
          </a:p>
        </p:txBody>
      </p:sp>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1989" y="1497629"/>
            <a:ext cx="1168021" cy="1168021"/>
          </a:xfrm>
          <a:prstGeom prst="rect">
            <a:avLst/>
          </a:prstGeom>
          <a:effectLst>
            <a:outerShdw blurRad="152400" dist="317500" dir="5400000" sx="90000" sy="-19000" rotWithShape="0">
              <a:prstClr val="black">
                <a:alpha val="15000"/>
              </a:prstClr>
            </a:outerShdw>
          </a:effectLst>
        </p:spPr>
      </p:pic>
    </p:spTree>
    <p:extLst>
      <p:ext uri="{BB962C8B-B14F-4D97-AF65-F5344CB8AC3E}">
        <p14:creationId xmlns:p14="http://schemas.microsoft.com/office/powerpoint/2010/main" val="364776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990569" y="276676"/>
            <a:ext cx="2210862" cy="492443"/>
          </a:xfrm>
          <a:prstGeom prst="rect">
            <a:avLst/>
          </a:prstGeom>
          <a:ln>
            <a:solidFill>
              <a:schemeClr val="bg2">
                <a:lumMod val="75000"/>
              </a:schemeClr>
            </a:solidFill>
          </a:ln>
        </p:spPr>
        <p:txBody>
          <a:bodyPr wrap="none">
            <a:spAutoFit/>
          </a:bodyPr>
          <a:lstStyle/>
          <a:p>
            <a:r>
              <a:rPr lang="en-US" sz="2600" smtClean="0"/>
              <a:t>Əlin həndəsəsi</a:t>
            </a:r>
            <a:endParaRPr lang="ru-RU" sz="260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0640" y="1627792"/>
            <a:ext cx="4115365" cy="4115365"/>
          </a:xfrm>
          <a:prstGeom prst="rect">
            <a:avLst/>
          </a:prstGeom>
        </p:spPr>
      </p:pic>
      <p:sp>
        <p:nvSpPr>
          <p:cNvPr id="5" name="Прямоугольник 4"/>
          <p:cNvSpPr/>
          <p:nvPr/>
        </p:nvSpPr>
        <p:spPr>
          <a:xfrm>
            <a:off x="509517" y="1772839"/>
            <a:ext cx="6314363" cy="3970318"/>
          </a:xfrm>
          <a:prstGeom prst="rect">
            <a:avLst/>
          </a:prstGeom>
        </p:spPr>
        <p:txBody>
          <a:bodyPr wrap="square">
            <a:spAutoFit/>
          </a:bodyPr>
          <a:lstStyle/>
          <a:p>
            <a:pPr algn="just"/>
            <a:r>
              <a:rPr lang="en-US" smtClean="0"/>
              <a:t>Sifətin həndəsi parametrlərini qiymətləndirən sistemlərlə yanaşı əlin həndəsi parametrlərini də ölçən qurğular var. Bu zaman 90-dan artıq müxtəlif xarakteristika, o cümlədən, ovucun ölçüləri (üç ölçü), barmaqların uzunluğu və eni, oynaqların ümumi şəkli və s. ölçülür.</a:t>
            </a:r>
          </a:p>
          <a:p>
            <a:pPr algn="just"/>
            <a:endParaRPr lang="en-US" smtClean="0"/>
          </a:p>
          <a:p>
            <a:pPr algn="just"/>
            <a:r>
              <a:rPr lang="en-US" smtClean="0"/>
              <a:t>Əlin siluetinə görə identifikasiya sistemləri ilk biometrik qurğular kimi meydana çıxmışlar və onların seriya buraxılışına 1970-ci illərin əvvəlində başlanmışdı. Biometrik şablonun yığcamlığı baxımından bu növ sistemlər ən qənaətcil sistemlərdir. Barmaqların yalnız eni və uzunluğu haqqında informasiya saxlanıldıqda cəmisi 9 bayt tələb edilir. Təbii olaraq, yalnız barmaqların enini və uzunluğunu nəzərə alan sistemlər üçün həqiqi əlin karton mulyajını da asanlıqla hazırlamaq olar.</a:t>
            </a:r>
            <a:endParaRPr lang="ru-RU"/>
          </a:p>
        </p:txBody>
      </p:sp>
    </p:spTree>
    <p:extLst>
      <p:ext uri="{BB962C8B-B14F-4D97-AF65-F5344CB8AC3E}">
        <p14:creationId xmlns:p14="http://schemas.microsoft.com/office/powerpoint/2010/main" val="2177338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5207776" y="261288"/>
            <a:ext cx="1776448" cy="523220"/>
          </a:xfrm>
          <a:prstGeom prst="rect">
            <a:avLst/>
          </a:prstGeom>
          <a:ln>
            <a:solidFill>
              <a:schemeClr val="bg2">
                <a:lumMod val="75000"/>
              </a:schemeClr>
            </a:solidFill>
          </a:ln>
        </p:spPr>
        <p:txBody>
          <a:bodyPr wrap="none">
            <a:spAutoFit/>
          </a:bodyPr>
          <a:lstStyle/>
          <a:p>
            <a:r>
              <a:rPr lang="en-US" sz="2800" smtClean="0"/>
              <a:t>Əl venaları</a:t>
            </a:r>
            <a:endParaRPr lang="ru-RU" sz="2800"/>
          </a:p>
        </p:txBody>
      </p:sp>
      <p:sp>
        <p:nvSpPr>
          <p:cNvPr id="3" name="Прямоугольник 2"/>
          <p:cNvSpPr/>
          <p:nvPr/>
        </p:nvSpPr>
        <p:spPr>
          <a:xfrm>
            <a:off x="547030" y="1931450"/>
            <a:ext cx="5266917" cy="3416320"/>
          </a:xfrm>
          <a:prstGeom prst="rect">
            <a:avLst/>
          </a:prstGeom>
        </p:spPr>
        <p:txBody>
          <a:bodyPr wrap="square">
            <a:spAutoFit/>
          </a:bodyPr>
          <a:lstStyle/>
          <a:p>
            <a:pPr algn="just"/>
            <a:r>
              <a:rPr lang="en-US" sz="2400" smtClean="0"/>
              <a:t>Əldəki venaların yerləşməsinin analizi əsasında qurulmuş biometrik qurğular da var. Yumruq şəklində sıxılmış əlin arxa hissəsindəki venaların şəkli istifadə edilir. Venaların şəkli infraqırmızı şüalarla işıqlandırılan televiziya kamerası ilə müşahidə edilir. Təsvir daxil edildikdən sonra venaları nəzərə çarpdırmaq üçün təsvirin binarlaşdırılması həyata keçirilir.</a:t>
            </a:r>
            <a:endParaRPr lang="ru-RU" sz="2400"/>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224" y="2091015"/>
            <a:ext cx="4129585" cy="3097189"/>
          </a:xfrm>
          <a:prstGeom prst="rect">
            <a:avLst/>
          </a:prstGeom>
        </p:spPr>
      </p:pic>
    </p:spTree>
    <p:extLst>
      <p:ext uri="{BB962C8B-B14F-4D97-AF65-F5344CB8AC3E}">
        <p14:creationId xmlns:p14="http://schemas.microsoft.com/office/powerpoint/2010/main" val="159073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785826" y="235068"/>
            <a:ext cx="2188179" cy="523220"/>
          </a:xfrm>
          <a:prstGeom prst="rect">
            <a:avLst/>
          </a:prstGeom>
        </p:spPr>
        <p:txBody>
          <a:bodyPr wrap="square">
            <a:spAutoFit/>
          </a:bodyPr>
          <a:lstStyle/>
          <a:p>
            <a:r>
              <a:rPr lang="en-US" sz="2800" smtClean="0"/>
              <a:t>Əl imzası</a:t>
            </a:r>
            <a:endParaRPr lang="ru-RU" sz="2800"/>
          </a:p>
        </p:txBody>
      </p:sp>
      <p:sp>
        <p:nvSpPr>
          <p:cNvPr id="3" name="Прямоугольник 2"/>
          <p:cNvSpPr/>
          <p:nvPr/>
        </p:nvSpPr>
        <p:spPr>
          <a:xfrm>
            <a:off x="994012" y="993677"/>
            <a:ext cx="10203976" cy="5632311"/>
          </a:xfrm>
          <a:prstGeom prst="rect">
            <a:avLst/>
          </a:prstGeom>
        </p:spPr>
        <p:txBody>
          <a:bodyPr wrap="square">
            <a:spAutoFit/>
          </a:bodyPr>
          <a:lstStyle/>
          <a:p>
            <a:pPr algn="just"/>
            <a:r>
              <a:rPr lang="en-US" smtClean="0"/>
              <a:t>Əl imzası da fizioloji xarakteristikalar kimi insanın unikal atributlarındandır. Bundan başqa bu istənilən insan üçün daha adi identifikasiya metodudur, çünki barmaq izinin götürülməsindən fərqli olaraq kriminalistika ilə assosiasiya yaratmır. Adətən imza haqqında verilənlərin iki emal üsulunu fərqləndirirlər: nümunə ilə sadə müqayisə və dinamik verifikasiya. Birinci olduqca etibarsızdır, çünki daxil edilən imzanın verilənlər bazasında saxlanan qrafiki nümunə ilə adi müqayisəsinə əsaslanır. Əl imzası həmişə eyni ola bilmədiyi üçün bu metod böyük səhv faizi verir. Dinamik verifikasiya üsulu xeyli mürəkkəb hesablamalar tələb edir və imza prosesinin imzanın müxtəlif sahələrində əlin hərəkət sürəti, təzyiq qüvvəsi, imzanın müxtəlif mərhələlərinin müddətləri kimi parametrlərini real vaxtda qeydə almağa kömək edir. Bu ona zəmanət verir ki, imzanı hətta təcrübəli qrafoloq da saxtalaşdıra bilməz, çünki heç kim imza sahibinin əlinin davranışını dəqiq yamsılamaq iqtidarında deyil.</a:t>
            </a:r>
          </a:p>
          <a:p>
            <a:pPr algn="just"/>
            <a:endParaRPr lang="en-US" smtClean="0"/>
          </a:p>
          <a:p>
            <a:pPr algn="just"/>
            <a:r>
              <a:rPr lang="en-US" smtClean="0"/>
              <a:t>İstifadəçi standart diqitayzer və qələmdən istifadə edərək öz adi imzasını təqlid edir, sistem isə hərəkətin parametrlərini oxuyur və onları əvvəlcədən verilənlər bazasına daxil edilmiş parametrlərlə müqayisə edir. İmza nümunəsi etalonla üst-üstə düşdükdə sistem imzalanan sənədə istifadəçinin adı, elektron-poçt ünvanı, vəzifəsi, cari zaman və tarix, imzanın parametrləri (hərəkət dinamikasının 10-dan çox xarakteristikası – istiqamət, sürət, təcil və s.) olan informasiyanı əlavə edir. Bu verilənlər şifrlənir, sonra onlar üçün nəzarət cəmi hesablanır, daha sonra bütün bunlar bir daha şifrlənir, beləliklə, biometrik şablon yaradılır. Sistemin sazlanması üçün yeni qeydə alınan istifadəçi 5-10 dəfə sənədin imzalanması prosedurunu yerinə yetirir, bu ortalanmış göstəricilər və etibarlıq intervalı almağa imkan verir. Bu texnologiyadan ilk dəfə PenOp şirkəti istifadə etmişdir.</a:t>
            </a:r>
            <a:endParaRPr lang="ru-RU"/>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1301" y="177238"/>
            <a:ext cx="691320" cy="691320"/>
          </a:xfrm>
          <a:prstGeom prst="rect">
            <a:avLst/>
          </a:prstGeom>
        </p:spPr>
      </p:pic>
    </p:spTree>
    <p:extLst>
      <p:ext uri="{BB962C8B-B14F-4D97-AF65-F5344CB8AC3E}">
        <p14:creationId xmlns:p14="http://schemas.microsoft.com/office/powerpoint/2010/main" val="3474588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5182261" y="230510"/>
            <a:ext cx="1827477" cy="584775"/>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3200" smtClean="0"/>
              <a:t>Səs</a:t>
            </a:r>
            <a:endParaRPr lang="ru-RU" sz="3200"/>
          </a:p>
        </p:txBody>
      </p:sp>
      <p:sp>
        <p:nvSpPr>
          <p:cNvPr id="3" name="Прямоугольник 2"/>
          <p:cNvSpPr/>
          <p:nvPr/>
        </p:nvSpPr>
        <p:spPr>
          <a:xfrm>
            <a:off x="382137" y="1435755"/>
            <a:ext cx="6291618" cy="5078313"/>
          </a:xfrm>
          <a:prstGeom prst="rect">
            <a:avLst/>
          </a:prstGeom>
        </p:spPr>
        <p:txBody>
          <a:bodyPr wrap="square">
            <a:spAutoFit/>
          </a:bodyPr>
          <a:lstStyle/>
          <a:p>
            <a:pPr algn="just"/>
            <a:r>
              <a:rPr lang="en-US" smtClean="0"/>
              <a:t>Səs – sifət və ya barmaq izləri kimi hər bir insanın ayrılmaz əlamətidir. Rabitə vasitələrinin genişyayılması (stasionar və mobil telefon şəbəkələri, IP-telefoniya və s.) bu biometrik identifikatorun tətbiqi üçün böyük imkanlar açır; bundan başqa səs üzrə tanıma istifadəçilər üçün çox rahatdır və onlardan minimal səylər tələb edir.</a:t>
            </a:r>
          </a:p>
          <a:p>
            <a:pPr algn="just"/>
            <a:endParaRPr lang="en-US" smtClean="0"/>
          </a:p>
          <a:p>
            <a:pPr algn="just"/>
            <a:r>
              <a:rPr lang="en-US" smtClean="0"/>
              <a:t>İnsanın nitqi ayrıca «səs kadrlarına» bölünür, sonra onları rəqəmsal modelə çevirirlər. Bu modelləri «səs izləri» (voiceprint) adlandırırlar (barmaq izləri ilə analogiya). Yaradılan «səs izi» bazada qeydə alınır. Səs üzrə identifikasiya kodunun qurulması üçün olduqca çox sayda üsul vardır, bir qayda olaraq onlar nitqin tezlik və statistik xarakteristikalarının müxtəlif cür əlaqələndirilməsidir. İdentifikasiya zamanı əvvəl qeydə alınmış və yeni yaradılmış «səs izləri» müqayisə edilir. Etibarlığı artırmaq və tanımanı sürətləndirmək üçün çox vaxt istifadəçidən əvvəlcədən razılaşdırılmış suallara cavab verməsi və ya parolu tələffüz etməsi xahiş edilir.</a:t>
            </a:r>
            <a:endParaRPr lang="ru-RU"/>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9738" y="1435755"/>
            <a:ext cx="4762500" cy="4762500"/>
          </a:xfrm>
          <a:prstGeom prst="rect">
            <a:avLst/>
          </a:prstGeom>
        </p:spPr>
      </p:pic>
    </p:spTree>
    <p:extLst>
      <p:ext uri="{BB962C8B-B14F-4D97-AF65-F5344CB8AC3E}">
        <p14:creationId xmlns:p14="http://schemas.microsoft.com/office/powerpoint/2010/main" val="2226977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5119288" y="261288"/>
            <a:ext cx="1953424" cy="523220"/>
          </a:xfrm>
          <a:prstGeom prst="rect">
            <a:avLst/>
          </a:prstGeom>
          <a:ln>
            <a:solidFill>
              <a:schemeClr val="bg2">
                <a:lumMod val="75000"/>
              </a:schemeClr>
            </a:solidFill>
          </a:ln>
        </p:spPr>
        <p:txBody>
          <a:bodyPr wrap="square">
            <a:spAutoFit/>
          </a:bodyPr>
          <a:lstStyle/>
          <a:p>
            <a:pPr algn="ctr"/>
            <a:r>
              <a:rPr lang="en-US" sz="2800" smtClean="0"/>
              <a:t>DNT</a:t>
            </a:r>
            <a:endParaRPr lang="ru-RU" sz="2800"/>
          </a:p>
        </p:txBody>
      </p:sp>
      <p:sp>
        <p:nvSpPr>
          <p:cNvPr id="3" name="Прямоугольник 2"/>
          <p:cNvSpPr/>
          <p:nvPr/>
        </p:nvSpPr>
        <p:spPr>
          <a:xfrm>
            <a:off x="534537" y="2254621"/>
            <a:ext cx="11122925" cy="3139321"/>
          </a:xfrm>
          <a:prstGeom prst="rect">
            <a:avLst/>
          </a:prstGeom>
        </p:spPr>
        <p:txBody>
          <a:bodyPr wrap="square">
            <a:spAutoFit/>
          </a:bodyPr>
          <a:lstStyle/>
          <a:p>
            <a:pPr algn="just"/>
            <a:r>
              <a:rPr lang="en-US" smtClean="0"/>
              <a:t>DezoksiriboNuklein Turşusunu (DNT) çox vaxt ideal biometrik parametr adlandırırlar, çünki DNT kodu rəqəmsal formada identifikasiya məlumatıdır, insanın istənilən hüceyrəsində olur. Bu parametrin nöqsanı ondan ibarətdir ki, biryumurtalı əkizlər eyni DNT-yə malikdir. Bundan başqa, iki DNT nümunəsi əsasında şəxsin identifikasiyası praktik baxımdan çox ləng (bəzən günlər və ya həftələr çəkir), bahalı və mürəkkəb prosesdir. İndiyə qədər DNT-nin istifadəsi biometrik parametr kimi əsasən məhkəmə ekspertizası sahəsi ilə məhdudlaşır. DNT analizi qohumluğun müəyyən edilməsi (atanın identifikasiyası) və ya genetik tədqiqatlar üçün də istifadə edilir. Bu metodun tətbiqi üçün bir çox digər imkanlar da var.</a:t>
            </a:r>
          </a:p>
          <a:p>
            <a:pPr algn="just"/>
            <a:endParaRPr lang="en-US" smtClean="0"/>
          </a:p>
          <a:p>
            <a:pPr algn="just"/>
            <a:r>
              <a:rPr lang="en-US" smtClean="0"/>
              <a:t>DNT üzrə identifikasiya zamanı əsas problemlərdən biri konfidensiallıqdır, DNT-də kodlaşdırılmış informasiya başqa məqsədlər – sağlamlıq vəziyyəti, insanın xəstəliklərə meyli, irqi mənsubiyyəti və atalıq haqqında məlumatların əldə edilməsi üçün istifadə edilə bilər.</a:t>
            </a:r>
            <a:endParaRPr lang="ru-RU"/>
          </a:p>
        </p:txBody>
      </p:sp>
    </p:spTree>
    <p:extLst>
      <p:ext uri="{BB962C8B-B14F-4D97-AF65-F5344CB8AC3E}">
        <p14:creationId xmlns:p14="http://schemas.microsoft.com/office/powerpoint/2010/main" val="210792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20871" y="261288"/>
            <a:ext cx="5759355" cy="523220"/>
          </a:xfrm>
          <a:prstGeom prst="rect">
            <a:avLst/>
          </a:prstGeom>
          <a:ln>
            <a:solidFill>
              <a:schemeClr val="tx2">
                <a:lumMod val="40000"/>
                <a:lumOff val="60000"/>
              </a:schemeClr>
            </a:solidFill>
          </a:ln>
        </p:spPr>
        <p:txBody>
          <a:bodyPr wrap="square">
            <a:spAutoFit/>
          </a:bodyPr>
          <a:lstStyle/>
          <a:p>
            <a:pPr algn="ctr"/>
            <a:r>
              <a:rPr lang="en-US" sz="2800" smtClean="0"/>
              <a:t>Termoqramlar</a:t>
            </a:r>
            <a:r>
              <a:rPr lang="az-Latn-AZ" sz="2800" smtClean="0"/>
              <a:t> və Dodaqların Hərəkəti</a:t>
            </a:r>
            <a:endParaRPr lang="ru-RU" sz="2800"/>
          </a:p>
        </p:txBody>
      </p:sp>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116704" y="522898"/>
            <a:ext cx="307529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30707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896203" y="2015531"/>
            <a:ext cx="10690746" cy="1477328"/>
          </a:xfrm>
          <a:prstGeom prst="rect">
            <a:avLst/>
          </a:prstGeom>
        </p:spPr>
        <p:txBody>
          <a:bodyPr wrap="square">
            <a:spAutoFit/>
          </a:bodyPr>
          <a:lstStyle/>
          <a:p>
            <a:pPr algn="just"/>
            <a:r>
              <a:rPr lang="en-US" smtClean="0"/>
              <a:t>Biometrik texnologiya kimi termoqramlar – insan bədəni hissələrinin infraqırmızı spektrin qısadalğalı (0,9-1,7 mkm), orta (3-5 mkm) və uzundalğalı diapazonda alınmış təsvirləridir. Xüsusilə sifətin və əlin termoqramları sahəsində müxtəlif tədqiqatlar aparılmışdır. Adi təsvirlərlə müqayisədə termoqramların böyük üstünlüyü onların işıqlanmanın dəyişməsindən asılı olmamasıdır – sifət termoqramlarını tam qaranlıqda belə əldə etmək mümkündür.</a:t>
            </a:r>
            <a:endParaRPr lang="ru-RU"/>
          </a:p>
        </p:txBody>
      </p:sp>
      <p:sp>
        <p:nvSpPr>
          <p:cNvPr id="21" name="Прямоугольник 20"/>
          <p:cNvSpPr/>
          <p:nvPr/>
        </p:nvSpPr>
        <p:spPr>
          <a:xfrm>
            <a:off x="896203" y="3492859"/>
            <a:ext cx="10690746" cy="2862322"/>
          </a:xfrm>
          <a:prstGeom prst="rect">
            <a:avLst/>
          </a:prstGeom>
        </p:spPr>
        <p:txBody>
          <a:bodyPr wrap="square">
            <a:spAutoFit/>
          </a:bodyPr>
          <a:lstStyle/>
          <a:p>
            <a:pPr algn="just"/>
            <a:r>
              <a:rPr lang="en-US" smtClean="0"/>
              <a:t>Danışıq zamanı dodaqların hərəkəti biometrik davranış parametrlərinə aiddir. Ondan səsin tanınması sisteminə vizual əlavə kimi istifadə etmək olar. Dodaqların hərəkətinə görə autentifikasiya texnologiyasının növləri danışanın tanınması sistemindəki kimidir: sabit mətn, mətndən asılı və mətndən asılı olmayan. Son dövrlər M2VTS verilənlər bazasının yayılması sayəsində bu sahədə tədqiqatlar çoxalmağa başlamışdır. Bazarda BioID firmasının dodaqların hərəkətinə əsaslanan biometrik sistemi meydana çıxmışdır. Bu metodun ən böyük üstünlüklərindən biri onu asanlıqla səsin identifikasiyası və sifət üzrə identifikasiya ilə birləşdirmək imkanıdır. Bu yolla aldadılması mürəkkəb olan çox dəqiq sistemlər yaratmaq olar. Belə üçqat biometrik sistem fiziki girişə nəzarət üçündür, kamera qarşısında mikrofona danışan insanın parametrləri oxunur. Videotəsvir sifət həndəsəsinin analizi üçün istifadə edilir və dodaqlarının hərəkətinin, onların nəticələri səs üzrə identifikasiyanın nəticələri ilə birləşdirilir.</a:t>
            </a:r>
            <a:endParaRPr lang="ru-RU"/>
          </a:p>
        </p:txBody>
      </p:sp>
    </p:spTree>
    <p:extLst>
      <p:ext uri="{BB962C8B-B14F-4D97-AF65-F5344CB8AC3E}">
        <p14:creationId xmlns:p14="http://schemas.microsoft.com/office/powerpoint/2010/main" val="120580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Прямоугольник 2"/>
          <p:cNvSpPr/>
          <p:nvPr/>
        </p:nvSpPr>
        <p:spPr>
          <a:xfrm>
            <a:off x="4924846" y="289353"/>
            <a:ext cx="2342308" cy="461665"/>
          </a:xfrm>
          <a:prstGeom prst="rect">
            <a:avLst/>
          </a:prstGeom>
          <a:ln>
            <a:solidFill>
              <a:schemeClr val="bg2">
                <a:lumMod val="75000"/>
              </a:schemeClr>
            </a:solidFill>
          </a:ln>
        </p:spPr>
        <p:txBody>
          <a:bodyPr wrap="none">
            <a:spAutoFit/>
          </a:bodyPr>
          <a:lstStyle/>
          <a:p>
            <a:r>
              <a:rPr lang="en-US" sz="2400" smtClean="0"/>
              <a:t>Dəridən əksolma</a:t>
            </a:r>
            <a:endParaRPr lang="ru-RU" sz="2400"/>
          </a:p>
        </p:txBody>
      </p:sp>
      <p:sp>
        <p:nvSpPr>
          <p:cNvPr id="5" name="Прямоугольник 4"/>
          <p:cNvSpPr/>
          <p:nvPr/>
        </p:nvSpPr>
        <p:spPr>
          <a:xfrm>
            <a:off x="1389797" y="1921850"/>
            <a:ext cx="4706203" cy="3970318"/>
          </a:xfrm>
          <a:prstGeom prst="rect">
            <a:avLst/>
          </a:prstGeom>
        </p:spPr>
        <p:txBody>
          <a:bodyPr wrap="square">
            <a:spAutoFit/>
          </a:bodyPr>
          <a:lstStyle/>
          <a:p>
            <a:pPr algn="just"/>
            <a:r>
              <a:rPr lang="en-US" smtClean="0"/>
              <a:t>Yeni sensorların yaradılması sayəsində meydana çıxan yeni biometrik parametrlərdən biri – dəridən əks olunmadır. Bu metodikada Lumidigm korporasiyasının yaratdığı kiçik çip istifadə edilir, onun köməyi ilə dalğa uzunluğu 6 mm-dən böyük olan diapazonda yaxın infraqırmızı işığın dəridən əks olunması ölçülür. Hələlik bu texnologiya təklikdə istifadə edilir, lakin barmaq izi ilə kombinasiya saxtakarlıqdan mühafizəni təmin edə bilərdi. Bu texnologiyanın üstünlüyü kimi barmaq izi ilə identifikasiya metodu üçün xarakterik olan qeydiyyat problemlərinin olmamasını qeyd etmək olar.</a:t>
            </a:r>
            <a:endParaRPr lang="ru-RU"/>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471951">
            <a:off x="7001622" y="2098207"/>
            <a:ext cx="3617605" cy="3617605"/>
          </a:xfrm>
          <a:prstGeom prst="rect">
            <a:avLst/>
          </a:prstGeom>
        </p:spPr>
      </p:pic>
    </p:spTree>
    <p:extLst>
      <p:ext uri="{BB962C8B-B14F-4D97-AF65-F5344CB8AC3E}">
        <p14:creationId xmlns:p14="http://schemas.microsoft.com/office/powerpoint/2010/main" val="2771059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5251859" y="261288"/>
            <a:ext cx="1688281" cy="523220"/>
          </a:xfrm>
          <a:prstGeom prst="rect">
            <a:avLst/>
          </a:prstGeom>
          <a:ln>
            <a:solidFill>
              <a:schemeClr val="bg2">
                <a:lumMod val="50000"/>
              </a:schemeClr>
            </a:solidFill>
          </a:ln>
        </p:spPr>
        <p:txBody>
          <a:bodyPr wrap="square">
            <a:spAutoFit/>
          </a:bodyPr>
          <a:lstStyle/>
          <a:p>
            <a:pPr algn="ctr"/>
            <a:r>
              <a:rPr lang="en-US" sz="2800" smtClean="0"/>
              <a:t>Yeriş</a:t>
            </a:r>
            <a:endParaRPr lang="ru-RU" sz="2800"/>
          </a:p>
        </p:txBody>
      </p:sp>
      <p:sp>
        <p:nvSpPr>
          <p:cNvPr id="3" name="Прямоугольник 2"/>
          <p:cNvSpPr/>
          <p:nvPr/>
        </p:nvSpPr>
        <p:spPr>
          <a:xfrm>
            <a:off x="318447" y="1338198"/>
            <a:ext cx="6096000" cy="5355312"/>
          </a:xfrm>
          <a:prstGeom prst="rect">
            <a:avLst/>
          </a:prstGeom>
        </p:spPr>
        <p:txBody>
          <a:bodyPr>
            <a:spAutoFit/>
          </a:bodyPr>
          <a:lstStyle/>
          <a:p>
            <a:pPr algn="just"/>
            <a:r>
              <a:rPr lang="en-US" smtClean="0"/>
              <a:t>Yeriş davranışla əlaqədar biometrik parametrdir, nisbətən az öyrənilib. Bu metodun üstünlüyü – videoyazıdan istifadə etməklə insanları məsafədən tanımanın mümkünlüyüdür. İlk identifikasiya təcrübələri də insanın hərəkətini oxuyan avadanlığın (hərəkət edən işıq displeyləri və ya xüsusi markerlər) köməyi ilə aparılırdı. 2000-2004-cü illərdə ABŞ Müdafiə Nazirliyi Perspektiv Tədqiqatlar İdarəsinin "Human ID" (Human Identification at a Distance, İnsanın məsafədə identifikasiyası) adlı proqramı çərçivəsində yeni tədqiqatlar aparılmışdır, proqram insanları məsafədə aşkarlamaq, tanımaq və identifikasiya etmək texnologiyalarının inkişaf etdirilməsi məqsədini güdürdü. Bu proqram çərçivəsində həyata keçirilmiş tədqiqatların sayəsində yeriş üzrə tanıma mexanizmləri daha mükəmməl olmuşdur. Tədqiqatlar kiçik qruplarda aparılırdı, məlum olmuşdur ki, tanımanın nəticəsi bir neçə şərtdən asılıdır: insanın hərəkət etdiyi səth, müşahidə nöqtələri, ayaqqabı, insanın hərəkət sürəti, fiziki sağlamlığı. Qeyd edək ki, layihənin maliyyə fondu 2002-2004-cü ilədək 32.2 milyon dollar idi.</a:t>
            </a:r>
            <a:endParaRPr lang="ru-RU"/>
          </a:p>
        </p:txBody>
      </p:sp>
      <p:pic>
        <p:nvPicPr>
          <p:cNvPr id="5" name="Рисунок 4"/>
          <p:cNvPicPr>
            <a:picLocks noChangeAspect="1"/>
          </p:cNvPicPr>
          <p:nvPr/>
        </p:nvPicPr>
        <p:blipFill rotWithShape="1">
          <a:blip r:embed="rId3" cstate="print">
            <a:extLst>
              <a:ext uri="{28A0092B-C50C-407E-A947-70E740481C1C}">
                <a14:useLocalDpi xmlns:a14="http://schemas.microsoft.com/office/drawing/2010/main" val="0"/>
              </a:ext>
            </a:extLst>
          </a:blip>
          <a:srcRect t="860" b="6466"/>
          <a:stretch/>
        </p:blipFill>
        <p:spPr>
          <a:xfrm>
            <a:off x="6537277" y="1076589"/>
            <a:ext cx="5518628" cy="5401951"/>
          </a:xfrm>
          <a:prstGeom prst="rect">
            <a:avLst/>
          </a:prstGeom>
        </p:spPr>
      </p:pic>
    </p:spTree>
    <p:extLst>
      <p:ext uri="{BB962C8B-B14F-4D97-AF65-F5344CB8AC3E}">
        <p14:creationId xmlns:p14="http://schemas.microsoft.com/office/powerpoint/2010/main" val="2274868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687601" y="292065"/>
            <a:ext cx="2816797" cy="461665"/>
          </a:xfrm>
          <a:prstGeom prst="rect">
            <a:avLst/>
          </a:prstGeom>
          <a:ln>
            <a:solidFill>
              <a:schemeClr val="bg2">
                <a:lumMod val="75000"/>
              </a:schemeClr>
            </a:solidFill>
          </a:ln>
        </p:spPr>
        <p:txBody>
          <a:bodyPr wrap="none">
            <a:spAutoFit/>
          </a:bodyPr>
          <a:lstStyle/>
          <a:p>
            <a:r>
              <a:rPr lang="en-US" sz="2400" smtClean="0"/>
              <a:t>Ensefaloqram analizi</a:t>
            </a:r>
            <a:endParaRPr lang="ru-RU" sz="2400"/>
          </a:p>
        </p:txBody>
      </p:sp>
      <p:sp>
        <p:nvSpPr>
          <p:cNvPr id="3" name="Прямоугольник 2"/>
          <p:cNvSpPr/>
          <p:nvPr/>
        </p:nvSpPr>
        <p:spPr>
          <a:xfrm>
            <a:off x="1232848" y="1933644"/>
            <a:ext cx="9144000" cy="1938992"/>
          </a:xfrm>
          <a:prstGeom prst="rect">
            <a:avLst/>
          </a:prstGeom>
        </p:spPr>
        <p:txBody>
          <a:bodyPr wrap="square">
            <a:spAutoFit/>
          </a:bodyPr>
          <a:lstStyle/>
          <a:p>
            <a:pPr algn="just"/>
            <a:r>
              <a:rPr lang="en-US" sz="2000" smtClean="0"/>
              <a:t>Elektroensefaloqrafik tədqiqat prosesində beyində uzunluğu bir neçə millisaniyə olan elektrik impulslarının yeri və intensivliyi müəyyən edilir. Sistem beynin elektrik aktivliyinin monitorinqini həyata keçirir və informasiyanı kompüterə göndərir. Daha sonra istifadəçinin xüsusi rəqəmsal portreti formalaşdırılır. Sonrakı identifikasiya zamanı götürülən elektroensefaloqram əvvəl yazılmışla müqayisə edilir və kompüter insanın şəxsiyyəti haqqında nəticə çıxarır.</a:t>
            </a:r>
            <a:endParaRPr lang="ru-RU" sz="2000"/>
          </a:p>
        </p:txBody>
      </p:sp>
    </p:spTree>
    <p:extLst>
      <p:ext uri="{BB962C8B-B14F-4D97-AF65-F5344CB8AC3E}">
        <p14:creationId xmlns:p14="http://schemas.microsoft.com/office/powerpoint/2010/main" val="3678161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Прямоугольник 5"/>
          <p:cNvSpPr/>
          <p:nvPr/>
        </p:nvSpPr>
        <p:spPr>
          <a:xfrm>
            <a:off x="4398259" y="284371"/>
            <a:ext cx="3395481" cy="477054"/>
          </a:xfrm>
          <a:prstGeom prst="rect">
            <a:avLst/>
          </a:prstGeom>
          <a:ln>
            <a:solidFill>
              <a:schemeClr val="bg2">
                <a:lumMod val="75000"/>
              </a:schemeClr>
            </a:solidFill>
          </a:ln>
        </p:spPr>
        <p:txBody>
          <a:bodyPr wrap="none">
            <a:spAutoFit/>
          </a:bodyPr>
          <a:lstStyle/>
          <a:p>
            <a:r>
              <a:rPr lang="en-US" sz="2500" smtClean="0"/>
              <a:t>Biometrik autentifikasiya</a:t>
            </a:r>
            <a:endParaRPr lang="ru-RU" sz="2500"/>
          </a:p>
        </p:txBody>
      </p:sp>
      <p:sp>
        <p:nvSpPr>
          <p:cNvPr id="7" name="Прямоугольник 6"/>
          <p:cNvSpPr/>
          <p:nvPr/>
        </p:nvSpPr>
        <p:spPr>
          <a:xfrm>
            <a:off x="401497" y="1739513"/>
            <a:ext cx="2759089" cy="400110"/>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none">
            <a:spAutoFit/>
          </a:bodyPr>
          <a:lstStyle/>
          <a:p>
            <a:r>
              <a:rPr lang="en-US" sz="2000" smtClean="0">
                <a:solidFill>
                  <a:schemeClr val="tx1">
                    <a:lumMod val="95000"/>
                    <a:lumOff val="5000"/>
                  </a:schemeClr>
                </a:solidFill>
              </a:rPr>
              <a:t>Biometrik autentifikasiya</a:t>
            </a:r>
            <a:endParaRPr lang="ru-RU" sz="2000">
              <a:solidFill>
                <a:schemeClr val="tx1">
                  <a:lumMod val="95000"/>
                  <a:lumOff val="5000"/>
                </a:schemeClr>
              </a:solidFill>
            </a:endParaRPr>
          </a:p>
        </p:txBody>
      </p:sp>
      <p:sp>
        <p:nvSpPr>
          <p:cNvPr id="9" name="Прямоугольник 8"/>
          <p:cNvSpPr/>
          <p:nvPr/>
        </p:nvSpPr>
        <p:spPr>
          <a:xfrm>
            <a:off x="789292" y="2849919"/>
            <a:ext cx="5024654" cy="2554545"/>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az-Latn-AZ" sz="2000" smtClean="0">
                <a:solidFill>
                  <a:schemeClr val="tx1">
                    <a:lumMod val="95000"/>
                    <a:lumOff val="5000"/>
                  </a:schemeClr>
                </a:solidFill>
              </a:rPr>
              <a:t>  </a:t>
            </a:r>
          </a:p>
          <a:p>
            <a:pPr algn="just"/>
            <a:r>
              <a:rPr lang="az-Latn-AZ" sz="2000" smtClean="0">
                <a:solidFill>
                  <a:schemeClr val="tx1">
                    <a:lumMod val="95000"/>
                    <a:lumOff val="5000"/>
                  </a:schemeClr>
                </a:solidFill>
              </a:rPr>
              <a:t>   İ</a:t>
            </a:r>
            <a:r>
              <a:rPr lang="en-US" sz="2000" smtClean="0">
                <a:solidFill>
                  <a:schemeClr val="tx1">
                    <a:lumMod val="95000"/>
                    <a:lumOff val="5000"/>
                  </a:schemeClr>
                </a:solidFill>
              </a:rPr>
              <a:t>nsanın bioloji xüsusiyyətlərinə əsasən kimliyin müəyyən edilməsi, tanınması</a:t>
            </a:r>
            <a:r>
              <a:rPr lang="az-Latn-AZ" sz="2000" smtClean="0">
                <a:solidFill>
                  <a:schemeClr val="tx1">
                    <a:lumMod val="95000"/>
                    <a:lumOff val="5000"/>
                  </a:schemeClr>
                </a:solidFill>
              </a:rPr>
              <a:t>dır.</a:t>
            </a:r>
          </a:p>
          <a:p>
            <a:pPr algn="just"/>
            <a:r>
              <a:rPr lang="en-US" sz="2000" smtClean="0">
                <a:solidFill>
                  <a:schemeClr val="tx1">
                    <a:lumMod val="95000"/>
                    <a:lumOff val="5000"/>
                  </a:schemeClr>
                </a:solidFill>
              </a:rPr>
              <a:t>Müxtəlif tətbiqlərdə bir sıra biometrik parametrlər istifadə edilir. Hər biometrik parametrin üstün və zəif cəhətləri var və seçim adətən tətbiqdən asılı olur. </a:t>
            </a:r>
            <a:endParaRPr lang="az-Latn-AZ" sz="2000" smtClean="0">
              <a:solidFill>
                <a:schemeClr val="tx1">
                  <a:lumMod val="95000"/>
                  <a:lumOff val="5000"/>
                </a:schemeClr>
              </a:solidFill>
            </a:endParaRPr>
          </a:p>
          <a:p>
            <a:pPr algn="just"/>
            <a:endParaRPr lang="ru-RU" sz="2000" smtClean="0">
              <a:solidFill>
                <a:schemeClr val="tx1">
                  <a:lumMod val="95000"/>
                  <a:lumOff val="5000"/>
                </a:schemeClr>
              </a:solidFill>
            </a:endParaRP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5311" y="1739513"/>
            <a:ext cx="4375245" cy="4375245"/>
          </a:xfrm>
          <a:prstGeom prst="rect">
            <a:avLst/>
          </a:prstGeom>
        </p:spPr>
      </p:pic>
    </p:spTree>
    <p:extLst>
      <p:ext uri="{BB962C8B-B14F-4D97-AF65-F5344CB8AC3E}">
        <p14:creationId xmlns:p14="http://schemas.microsoft.com/office/powerpoint/2010/main" val="1190347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5035164" y="234578"/>
            <a:ext cx="2121671" cy="523220"/>
          </a:xfrm>
          <a:prstGeom prst="rect">
            <a:avLst/>
          </a:prstGeom>
          <a:ln>
            <a:solidFill>
              <a:schemeClr val="bg2">
                <a:lumMod val="75000"/>
              </a:schemeClr>
            </a:solidFill>
          </a:ln>
        </p:spPr>
        <p:txBody>
          <a:bodyPr wrap="none">
            <a:spAutoFit/>
          </a:bodyPr>
          <a:lstStyle/>
          <a:p>
            <a:r>
              <a:rPr lang="en-US" sz="2800" smtClean="0">
                <a:solidFill>
                  <a:schemeClr val="tx1">
                    <a:lumMod val="95000"/>
                    <a:lumOff val="5000"/>
                  </a:schemeClr>
                </a:solidFill>
              </a:rPr>
              <a:t>Barmaq</a:t>
            </a:r>
            <a:r>
              <a:rPr lang="en-US" sz="2400" smtClean="0">
                <a:solidFill>
                  <a:schemeClr val="tx1">
                    <a:lumMod val="95000"/>
                    <a:lumOff val="5000"/>
                  </a:schemeClr>
                </a:solidFill>
              </a:rPr>
              <a:t> </a:t>
            </a:r>
            <a:r>
              <a:rPr lang="az-Latn-AZ" sz="2800">
                <a:solidFill>
                  <a:schemeClr val="tx1">
                    <a:lumMod val="95000"/>
                    <a:lumOff val="5000"/>
                  </a:schemeClr>
                </a:solidFill>
              </a:rPr>
              <a:t>İ</a:t>
            </a:r>
            <a:r>
              <a:rPr lang="en-US" sz="2800" smtClean="0">
                <a:solidFill>
                  <a:schemeClr val="tx1">
                    <a:lumMod val="95000"/>
                    <a:lumOff val="5000"/>
                  </a:schemeClr>
                </a:solidFill>
              </a:rPr>
              <a:t>zləri</a:t>
            </a:r>
            <a:endParaRPr lang="ru-RU" sz="2800">
              <a:solidFill>
                <a:schemeClr val="tx1">
                  <a:lumMod val="95000"/>
                  <a:lumOff val="5000"/>
                </a:schemeClr>
              </a:solidFill>
            </a:endParaRPr>
          </a:p>
        </p:txBody>
      </p:sp>
      <p:sp>
        <p:nvSpPr>
          <p:cNvPr id="3" name="Прямоугольник 2"/>
          <p:cNvSpPr/>
          <p:nvPr/>
        </p:nvSpPr>
        <p:spPr>
          <a:xfrm>
            <a:off x="292291" y="2383515"/>
            <a:ext cx="6805857" cy="3970318"/>
          </a:xfrm>
          <a:prstGeom prst="rect">
            <a:avLst/>
          </a:prstGeom>
        </p:spPr>
        <p:txBody>
          <a:bodyPr wrap="square">
            <a:spAutoFit/>
          </a:bodyPr>
          <a:lstStyle/>
          <a:p>
            <a:pPr algn="just"/>
            <a:r>
              <a:rPr lang="en-US" b="1" smtClean="0"/>
              <a:t>Barmaq</a:t>
            </a:r>
            <a:r>
              <a:rPr lang="en-US" smtClean="0"/>
              <a:t> izlərinə görə identifikasiya texnologiyası ən geniş yayılmış biometrik texnologiyadır. Bu metodun əsasında hər bir insanın əl barmaqlarında papilyar naxışların unikallığı ideyası durur.</a:t>
            </a:r>
          </a:p>
          <a:p>
            <a:pPr algn="just"/>
            <a:endParaRPr lang="en-US" smtClean="0"/>
          </a:p>
          <a:p>
            <a:pPr algn="just"/>
            <a:r>
              <a:rPr lang="en-US" b="1" smtClean="0"/>
              <a:t>Barmaq</a:t>
            </a:r>
            <a:r>
              <a:rPr lang="en-US" smtClean="0"/>
              <a:t> izini papilyar xətlər əmələ gətirir, onların quruluşu dərinin şırımlarla ayrılmış qılıc çıxıntılarının sıraları ilə şərtlənir. Bu xətlər mürəkkəb naxışlar əmələ gətirirlər (qövs, ilgək və spiral), onların aşağıdakı xassələri var:</a:t>
            </a:r>
          </a:p>
          <a:p>
            <a:pPr marL="285750" indent="-285750" algn="just">
              <a:buFont typeface="Arial" panose="020B0604020202020204" pitchFamily="34" charset="0"/>
              <a:buChar char="•"/>
            </a:pPr>
            <a:endParaRPr lang="en-US" smtClean="0"/>
          </a:p>
          <a:p>
            <a:pPr marL="285750" indent="-285750" algn="just">
              <a:buFont typeface="Arial" panose="020B0604020202020204" pitchFamily="34" charset="0"/>
              <a:buChar char="•"/>
            </a:pPr>
            <a:r>
              <a:rPr lang="az-Latn-AZ"/>
              <a:t>F</a:t>
            </a:r>
            <a:r>
              <a:rPr lang="en-US" smtClean="0"/>
              <a:t>ərdilik və təkraredilməzlik;</a:t>
            </a:r>
          </a:p>
          <a:p>
            <a:pPr marL="285750" indent="-285750" algn="just">
              <a:buFont typeface="Arial" panose="020B0604020202020204" pitchFamily="34" charset="0"/>
              <a:buChar char="•"/>
            </a:pPr>
            <a:r>
              <a:rPr lang="az-Latn-AZ" smtClean="0"/>
              <a:t>Z</a:t>
            </a:r>
            <a:r>
              <a:rPr lang="en-US" smtClean="0"/>
              <a:t>amana görə sabitlik (bətndaxili inkişafdan meyidin çürüməsinədək);</a:t>
            </a:r>
          </a:p>
          <a:p>
            <a:pPr marL="285750" indent="-285750" algn="just">
              <a:buFont typeface="Arial" panose="020B0604020202020204" pitchFamily="34" charset="0"/>
              <a:buChar char="•"/>
            </a:pPr>
            <a:r>
              <a:rPr lang="az-Latn-AZ"/>
              <a:t>B</a:t>
            </a:r>
            <a:r>
              <a:rPr lang="en-US" smtClean="0"/>
              <a:t>ərpa olunma (dəri qatının səthi zədələndikdə xətlərin quruluşu əvvəlki şəklində bərpa olunur).</a:t>
            </a:r>
            <a:endParaRPr lang="ru-RU"/>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378" y="1833587"/>
            <a:ext cx="4675496" cy="4675496"/>
          </a:xfrm>
          <a:prstGeom prst="rect">
            <a:avLst/>
          </a:prstGeom>
        </p:spPr>
      </p:pic>
      <p:sp>
        <p:nvSpPr>
          <p:cNvPr id="11" name="Прямоугольник 10"/>
          <p:cNvSpPr/>
          <p:nvPr/>
        </p:nvSpPr>
        <p:spPr>
          <a:xfrm>
            <a:off x="292291" y="1024353"/>
            <a:ext cx="11594909" cy="830997"/>
          </a:xfrm>
          <a:prstGeom prst="rect">
            <a:avLst/>
          </a:prstGeom>
        </p:spPr>
        <p:txBody>
          <a:bodyPr wrap="square">
            <a:spAutoFit/>
          </a:bodyPr>
          <a:lstStyle/>
          <a:p>
            <a:pPr algn="just"/>
            <a:r>
              <a:rPr lang="en-US" sz="1600" smtClean="0"/>
              <a:t>Barmaq izinin tanınması və onun alqoritm tərəfindən düzgün emalının keyfiyyəti barmaq səthinin vəziyyətindən və skaner elementinə nəzərən onun yerləşməsindən çox asılıdır. Müxtəlif sistemlər bu iki parametrə müxtəlif tələblər irəli sürür. Tələblərin xarakteri xüsusi halda tətbiq edilən alqoritmdən asılıdır.</a:t>
            </a:r>
            <a:endParaRPr lang="ru-RU" sz="1600"/>
          </a:p>
        </p:txBody>
      </p:sp>
    </p:spTree>
    <p:extLst>
      <p:ext uri="{BB962C8B-B14F-4D97-AF65-F5344CB8AC3E}">
        <p14:creationId xmlns:p14="http://schemas.microsoft.com/office/powerpoint/2010/main" val="135462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336645" y="1329099"/>
            <a:ext cx="10863618" cy="1477328"/>
          </a:xfrm>
          <a:prstGeom prst="rect">
            <a:avLst/>
          </a:prstGeom>
        </p:spPr>
        <p:txBody>
          <a:bodyPr wrap="square">
            <a:spAutoFit/>
          </a:bodyPr>
          <a:lstStyle/>
          <a:p>
            <a:pPr algn="just"/>
            <a:r>
              <a:rPr lang="en-US" smtClean="0"/>
              <a:t>Barmaq izinə görə identifikasiya-bu ən geniş yayılmış biometrik texnologiyadır. International Biometri</a:t>
            </a:r>
            <a:r>
              <a:rPr lang="ru-RU" smtClean="0"/>
              <a:t>с </a:t>
            </a:r>
            <a:r>
              <a:rPr lang="en-US" smtClean="0"/>
              <a:t>Group-un verilənlərinə görə, barmaq izinə görə tanıma sistemləri bütün dünyada istifadə olunan biometrik texnologiyaların 52%-ni təşkil edir. Tanıma üçün barmaq izinin istifadəsinin nə vaxtdan başladığını söyləmək çətindir. Arxeologlar qazıntı zamanı daş üzərində barmaq izlərinin şəkillərinə rast gəlirdilər. Lakin bu heç də onların identifikasiya üçün istifadəsini təsdiqləmir. </a:t>
            </a:r>
            <a:endParaRPr lang="ru-RU"/>
          </a:p>
        </p:txBody>
      </p:sp>
      <p:sp>
        <p:nvSpPr>
          <p:cNvPr id="3" name="Прямоугольник 2"/>
          <p:cNvSpPr/>
          <p:nvPr/>
        </p:nvSpPr>
        <p:spPr>
          <a:xfrm>
            <a:off x="4583145" y="322843"/>
            <a:ext cx="3216778" cy="400110"/>
          </a:xfrm>
          <a:prstGeom prst="rect">
            <a:avLst/>
          </a:prstGeom>
          <a:ln>
            <a:solidFill>
              <a:schemeClr val="bg2">
                <a:lumMod val="75000"/>
              </a:schemeClr>
            </a:solidFill>
          </a:ln>
        </p:spPr>
        <p:txBody>
          <a:bodyPr wrap="none">
            <a:spAutoFit/>
          </a:bodyPr>
          <a:lstStyle/>
          <a:p>
            <a:r>
              <a:rPr lang="en-US" sz="2000" smtClean="0"/>
              <a:t>Barmaq izinin identifikasiyası</a:t>
            </a:r>
            <a:endParaRPr lang="en-US" sz="2000"/>
          </a:p>
        </p:txBody>
      </p:sp>
      <p:sp>
        <p:nvSpPr>
          <p:cNvPr id="5" name="Прямоугольник 4"/>
          <p:cNvSpPr/>
          <p:nvPr/>
        </p:nvSpPr>
        <p:spPr>
          <a:xfrm>
            <a:off x="782542" y="3015945"/>
            <a:ext cx="2521139" cy="369332"/>
          </a:xfrm>
          <a:prstGeom prst="rect">
            <a:avLst/>
          </a:prstGeom>
        </p:spPr>
        <p:txBody>
          <a:bodyPr wrap="none">
            <a:spAutoFit/>
          </a:bodyPr>
          <a:lstStyle/>
          <a:p>
            <a:r>
              <a:rPr lang="en-US" smtClean="0"/>
              <a:t>Barmaq izlərinin skaneri.</a:t>
            </a:r>
            <a:endParaRPr lang="ru-RU"/>
          </a:p>
        </p:txBody>
      </p:sp>
      <p:sp>
        <p:nvSpPr>
          <p:cNvPr id="6" name="Прямоугольник 5"/>
          <p:cNvSpPr/>
          <p:nvPr/>
        </p:nvSpPr>
        <p:spPr>
          <a:xfrm>
            <a:off x="1307413" y="3594795"/>
            <a:ext cx="9577174" cy="2862322"/>
          </a:xfrm>
          <a:prstGeom prst="rect">
            <a:avLst/>
          </a:prstGeom>
        </p:spPr>
        <p:txBody>
          <a:bodyPr wrap="square">
            <a:spAutoFit/>
          </a:bodyPr>
          <a:lstStyle/>
          <a:p>
            <a:pPr algn="just"/>
            <a:r>
              <a:rPr lang="en-US" smtClean="0"/>
              <a:t>Barmaq izlərinin seçilən </a:t>
            </a:r>
            <a:r>
              <a:rPr lang="ru-RU" smtClean="0"/>
              <a:t>с</a:t>
            </a:r>
            <a:r>
              <a:rPr lang="en-US" smtClean="0"/>
              <a:t>izgilər ilə elektron təsvirinin alınması mürəkkəb məsələdir. Barmaq izi kiçik olduğuna görə onun keyfiyyətli təsvirinin alınması üçün təkmilləşdirilimiş metodlardan istifadə etmək lazım olur. Barmaq izlərinin bütün möv</a:t>
            </a:r>
            <a:r>
              <a:rPr lang="ru-RU" smtClean="0"/>
              <a:t>с</a:t>
            </a:r>
            <a:r>
              <a:rPr lang="en-US" smtClean="0"/>
              <a:t>ud skanerlərini fiziki prinsiplərinə görə 3 qrupa bölmək olar: </a:t>
            </a:r>
            <a:endParaRPr lang="az-Latn-AZ" smtClean="0"/>
          </a:p>
          <a:p>
            <a:pPr algn="just"/>
            <a:endParaRPr lang="az-Latn-AZ" smtClean="0"/>
          </a:p>
          <a:p>
            <a:pPr marL="342900" indent="-342900" algn="just">
              <a:buAutoNum type="arabicPeriod"/>
            </a:pPr>
            <a:r>
              <a:rPr lang="en-US" smtClean="0"/>
              <a:t>Optik</a:t>
            </a:r>
            <a:r>
              <a:rPr lang="az-Latn-AZ" smtClean="0"/>
              <a:t> </a:t>
            </a:r>
          </a:p>
          <a:p>
            <a:pPr marL="342900" indent="-342900" algn="just">
              <a:buAutoNum type="arabicPeriod"/>
            </a:pPr>
            <a:endParaRPr lang="az-Latn-AZ"/>
          </a:p>
          <a:p>
            <a:pPr marL="342900" indent="-342900" algn="just">
              <a:buAutoNum type="arabicPeriod"/>
            </a:pPr>
            <a:r>
              <a:rPr lang="en-US" smtClean="0"/>
              <a:t>Silisiumlu</a:t>
            </a:r>
            <a:endParaRPr lang="az-Latn-AZ" smtClean="0"/>
          </a:p>
          <a:p>
            <a:pPr algn="just"/>
            <a:r>
              <a:rPr lang="en-US" smtClean="0"/>
              <a:t> </a:t>
            </a:r>
            <a:endParaRPr lang="az-Latn-AZ"/>
          </a:p>
          <a:p>
            <a:pPr algn="just"/>
            <a:r>
              <a:rPr lang="az-Latn-AZ" smtClean="0"/>
              <a:t>3.   </a:t>
            </a:r>
            <a:r>
              <a:rPr lang="en-US" smtClean="0"/>
              <a:t>Ultrasəsli</a:t>
            </a:r>
            <a:endParaRPr lang="ru-RU"/>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611" y="4837611"/>
            <a:ext cx="1306052" cy="1619505"/>
          </a:xfrm>
          <a:prstGeom prst="rect">
            <a:avLst/>
          </a:prstGeom>
        </p:spPr>
      </p:pic>
    </p:spTree>
    <p:extLst>
      <p:ext uri="{BB962C8B-B14F-4D97-AF65-F5344CB8AC3E}">
        <p14:creationId xmlns:p14="http://schemas.microsoft.com/office/powerpoint/2010/main" val="20753843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684395" y="292065"/>
            <a:ext cx="2823209" cy="461665"/>
          </a:xfrm>
          <a:prstGeom prst="rect">
            <a:avLst/>
          </a:prstGeom>
          <a:ln>
            <a:solidFill>
              <a:schemeClr val="bg2">
                <a:lumMod val="75000"/>
              </a:schemeClr>
            </a:solidFill>
          </a:ln>
        </p:spPr>
        <p:txBody>
          <a:bodyPr wrap="none">
            <a:spAutoFit/>
          </a:bodyPr>
          <a:lstStyle/>
          <a:p>
            <a:r>
              <a:rPr lang="en-US" sz="2400" smtClean="0"/>
              <a:t>Gözün qüzehli qişası</a:t>
            </a:r>
            <a:endParaRPr lang="ru-RU" sz="2400"/>
          </a:p>
        </p:txBody>
      </p:sp>
      <p:sp>
        <p:nvSpPr>
          <p:cNvPr id="3" name="Прямоугольник 2"/>
          <p:cNvSpPr/>
          <p:nvPr/>
        </p:nvSpPr>
        <p:spPr>
          <a:xfrm>
            <a:off x="545911" y="1621261"/>
            <a:ext cx="5882186" cy="4247317"/>
          </a:xfrm>
          <a:prstGeom prst="rect">
            <a:avLst/>
          </a:prstGeom>
        </p:spPr>
        <p:txBody>
          <a:bodyPr wrap="square">
            <a:spAutoFit/>
          </a:bodyPr>
          <a:lstStyle/>
          <a:p>
            <a:pPr algn="just"/>
            <a:r>
              <a:rPr lang="az-Latn-AZ" smtClean="0"/>
              <a:t>İ</a:t>
            </a:r>
            <a:r>
              <a:rPr lang="en-US" smtClean="0"/>
              <a:t>nsan gözünün qüzehli qişası barmaq izləri kimi onun unikal biometrik xarakteristikasıdır. Qüzehli qişanın şəklini analiz edən sistemlər kifayət qədər etibarlı tanımanı təmin edirlər. Bu xarakteristika yetərincə stabildir, insanın bütün həyatı boyunca praktik olaraq dəyişmir, çirklənməyə və yaralara qarşı həssas deyil. Qeyd edək ki, sağ və sol gözün qüzehli qişasının şəkli əhəmiyyətli dərəcədə fərqlənir.</a:t>
            </a:r>
          </a:p>
          <a:p>
            <a:pPr algn="just"/>
            <a:endParaRPr lang="en-US" smtClean="0"/>
          </a:p>
          <a:p>
            <a:pPr algn="just"/>
            <a:r>
              <a:rPr lang="en-US" smtClean="0"/>
              <a:t>Gözün qüzehli qişası üçün skanerlərin üstünlüyü ondan ibarətdir ki, onlar istifadəçidən diqqətini bir hədəfə cəmləşdirməsini tələb etmirlər, qüzehli qişada ləkə nümunələri gözün səthində yerləşir. Faktiki olaraq gözün videotəsvirini hətta bir metrdən az məsafədə çəkmək olar, bunun sayəsində də qüzehli qişa skanerləri bankomatlar üçün yararlı olur.</a:t>
            </a:r>
            <a:endParaRPr lang="ru-RU"/>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454" y="1378423"/>
            <a:ext cx="4367597" cy="4367597"/>
          </a:xfrm>
          <a:prstGeom prst="rect">
            <a:avLst/>
          </a:prstGeom>
        </p:spPr>
      </p:pic>
    </p:spTree>
    <p:extLst>
      <p:ext uri="{BB962C8B-B14F-4D97-AF65-F5344CB8AC3E}">
        <p14:creationId xmlns:p14="http://schemas.microsoft.com/office/powerpoint/2010/main" val="274665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4659549" y="261288"/>
            <a:ext cx="2872902" cy="523220"/>
          </a:xfrm>
          <a:prstGeom prst="rect">
            <a:avLst/>
          </a:prstGeom>
          <a:ln>
            <a:solidFill>
              <a:schemeClr val="bg2">
                <a:lumMod val="75000"/>
              </a:schemeClr>
            </a:solidFill>
          </a:ln>
        </p:spPr>
        <p:txBody>
          <a:bodyPr wrap="none">
            <a:spAutoFit/>
          </a:bodyPr>
          <a:lstStyle/>
          <a:p>
            <a:r>
              <a:rPr lang="en-US" sz="2800" smtClean="0"/>
              <a:t>Gözün torlu qişası</a:t>
            </a:r>
            <a:endParaRPr lang="ru-RU" sz="2800"/>
          </a:p>
        </p:txBody>
      </p:sp>
      <p:sp>
        <p:nvSpPr>
          <p:cNvPr id="3" name="Прямоугольник 2"/>
          <p:cNvSpPr/>
          <p:nvPr/>
        </p:nvSpPr>
        <p:spPr>
          <a:xfrm>
            <a:off x="900753" y="1961951"/>
            <a:ext cx="10809026" cy="3416320"/>
          </a:xfrm>
          <a:prstGeom prst="rect">
            <a:avLst/>
          </a:prstGeom>
        </p:spPr>
        <p:txBody>
          <a:bodyPr wrap="square">
            <a:spAutoFit/>
          </a:bodyPr>
          <a:lstStyle/>
          <a:p>
            <a:pPr algn="just"/>
            <a:r>
              <a:rPr lang="en-US" smtClean="0"/>
              <a:t>Şəxsiyyətin ən etibarlı identifikasiya metodlarından biri gözün torlu qişasından istifadə edilməsidir. Göz dibini xarici işıq mənbəyi ilə işıqlandırdıqda gözün torlu qişası – gözü qanlatəchiz edən venalar və arteriyalar yaxşı görünür. Hələ 1935-ci ildə sübut olunmuşdu ki, hətta əkizlərdə belə gözün torlu qişasının qan damarlarının şəkli üst-üstə düşmür. Gözün torlu qişası ilə tanınma metodu 1970-ci illərin ortalarından sənaye miqyasında inkişaf etməyə başladı.</a:t>
            </a:r>
          </a:p>
          <a:p>
            <a:pPr algn="just"/>
            <a:endParaRPr lang="en-US" smtClean="0"/>
          </a:p>
          <a:p>
            <a:pPr algn="just"/>
            <a:r>
              <a:rPr lang="en-US" smtClean="0"/>
              <a:t>Bu sistemlərdə skaner ya göz dibinin qan damarlarının şəklini, ya da torlu qişanın özünün əksetdirmə və udma xarakteristikalarını müəyyən edir. Xüsusi qurğuda qeyd olunmaq üçün gözcükdən məsafədəki işıqlı nöqtəyə bir dəqiqədən az müddətdə baxmaq lazımdır. Bu müddət ərzində sistem torlu qişanı işıqlandırır və əks olunmuş siqnalı alır. Torlu qişanı işıqlandırmaq üçün aşağı intensivlikli infraqırmızı şüalanma istifadə edilir, şüalar göz bəbəyindən keçərək gözün arxa divarındakı qan damarlarına yönəlir. Alınmış siqnaldan bir neçə yüz ilkin xarakterik nöqtə seçilir, onlar haqqında orta informasiya hesablanır və kodlanmış faylda saxlanır.</a:t>
            </a:r>
            <a:endParaRPr lang="ru-RU"/>
          </a:p>
        </p:txBody>
      </p:sp>
    </p:spTree>
    <p:extLst>
      <p:ext uri="{BB962C8B-B14F-4D97-AF65-F5344CB8AC3E}">
        <p14:creationId xmlns:p14="http://schemas.microsoft.com/office/powerpoint/2010/main" val="2904056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427631" y="1299781"/>
            <a:ext cx="5850339" cy="4093428"/>
          </a:xfrm>
          <a:prstGeom prst="rect">
            <a:avLst/>
          </a:prstGeom>
        </p:spPr>
        <p:txBody>
          <a:bodyPr wrap="square">
            <a:spAutoFit/>
          </a:bodyPr>
          <a:lstStyle/>
          <a:p>
            <a:pPr algn="just"/>
            <a:r>
              <a:rPr lang="en-US" sz="2000" smtClean="0"/>
              <a:t>Bu metodun səhvləri yoxlanılan şəxsin başını etalondan kənara meyl etdirməsi və baxışlarını məsafədəki işıq mənbəyinə səhv fokuslaması ilə əlaqədardır. Sandiya milli laboratoriyasının (ABŞ) məlumatlarına görə bu metod üçün birinci növ səhvlər 0,4% təşkil edir. İkinci növ səhvlər praktiki olaraq mümkün deyil. Belə biometrik qurğuları aldada bilən mulyajın hazırlanmasının çətinliyi haqqında məlumatlar yoxdur. Həmçinin iddia edilir ki, təkrar edilməsi zəruri olan optik xassələr səbəbindən saxta torlu qişanın hazırlanması olduqca mürəkkəbdir. Gözün torlu qişası üçün skanerlər tam məxfi sistemlərə girişin təşkili zamanı geniş tətbiq edilir.</a:t>
            </a:r>
            <a:endParaRPr lang="ru-RU" sz="200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1328" y="1089180"/>
            <a:ext cx="4514629" cy="4514629"/>
          </a:xfrm>
          <a:prstGeom prst="rect">
            <a:avLst/>
          </a:prstGeom>
        </p:spPr>
      </p:pic>
    </p:spTree>
    <p:extLst>
      <p:ext uri="{BB962C8B-B14F-4D97-AF65-F5344CB8AC3E}">
        <p14:creationId xmlns:p14="http://schemas.microsoft.com/office/powerpoint/2010/main" val="1040357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cxnSp>
        <p:nvCxnSpPr>
          <p:cNvPr id="8" name="Прямая соединительная линия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Прямоугольник 1"/>
          <p:cNvSpPr/>
          <p:nvPr/>
        </p:nvSpPr>
        <p:spPr>
          <a:xfrm>
            <a:off x="5050236" y="199732"/>
            <a:ext cx="2091527" cy="646331"/>
          </a:xfrm>
          <a:prstGeom prst="rect">
            <a:avLst/>
          </a:prstGeom>
          <a:ln>
            <a:solidFill>
              <a:schemeClr val="bg2">
                <a:lumMod val="75000"/>
              </a:schemeClr>
            </a:solidFill>
          </a:ln>
        </p:spPr>
        <p:txBody>
          <a:bodyPr wrap="square">
            <a:spAutoFit/>
          </a:bodyPr>
          <a:lstStyle/>
          <a:p>
            <a:pPr algn="ctr"/>
            <a:r>
              <a:rPr lang="en-US" sz="3600" smtClean="0"/>
              <a:t>S</a:t>
            </a:r>
            <a:r>
              <a:rPr lang="az-Latn-AZ" sz="3600" smtClean="0"/>
              <a:t> </a:t>
            </a:r>
            <a:r>
              <a:rPr lang="en-US" sz="3600" smtClean="0"/>
              <a:t>i</a:t>
            </a:r>
            <a:r>
              <a:rPr lang="az-Latn-AZ" sz="3600" smtClean="0"/>
              <a:t> </a:t>
            </a:r>
            <a:r>
              <a:rPr lang="en-US" sz="3600" smtClean="0"/>
              <a:t>f</a:t>
            </a:r>
            <a:r>
              <a:rPr lang="az-Latn-AZ" sz="3600" smtClean="0"/>
              <a:t> </a:t>
            </a:r>
            <a:r>
              <a:rPr lang="en-US" sz="3600" smtClean="0"/>
              <a:t>ə</a:t>
            </a:r>
            <a:r>
              <a:rPr lang="az-Latn-AZ" sz="3600" smtClean="0"/>
              <a:t> </a:t>
            </a:r>
            <a:r>
              <a:rPr lang="en-US" sz="3600" smtClean="0"/>
              <a:t>t</a:t>
            </a:r>
            <a:endParaRPr lang="ru-RU" sz="3600"/>
          </a:p>
        </p:txBody>
      </p:sp>
      <p:sp>
        <p:nvSpPr>
          <p:cNvPr id="3" name="Прямоугольник 2"/>
          <p:cNvSpPr/>
          <p:nvPr/>
        </p:nvSpPr>
        <p:spPr>
          <a:xfrm>
            <a:off x="172306" y="1173707"/>
            <a:ext cx="6474154" cy="5355312"/>
          </a:xfrm>
          <a:prstGeom prst="rect">
            <a:avLst/>
          </a:prstGeom>
        </p:spPr>
        <p:txBody>
          <a:bodyPr wrap="square">
            <a:spAutoFit/>
          </a:bodyPr>
          <a:lstStyle/>
          <a:p>
            <a:pPr algn="just"/>
            <a:r>
              <a:rPr lang="en-US" smtClean="0"/>
              <a:t>Sifət cəmiyyətdə ən yaxşı qəbul edilən biometrik identifikatorlardan biridir, çünki vizual qarşılıqlı əlaqədə insanların geniş istifadə etdikləri tanıma üsuludur. Sifətin tanınması üçün bahalı xüsusi avadanlıq tələb olunmur. İdentifikasiya ilə yanaşı bir sıra digər funksiyalar da yerinə yetirən adi videomüşahidə kamerası da istifadə edilə bilər. İkincisi, qurğunun işə düşməsi üçün oxuma qurğusu ilə fiziki təmas, nəyəsə toxunmaq, müəyyən vəziyyəti almaq, hər hansı frazanı tələffüz etmək tələb olunmur. Tanıma prosesi təbii, bəzi hallarda identifikasiya edilənə hiss etdirilmədən baş verir.</a:t>
            </a:r>
          </a:p>
          <a:p>
            <a:pPr algn="just"/>
            <a:endParaRPr lang="en-US" smtClean="0"/>
          </a:p>
          <a:p>
            <a:pPr algn="just"/>
            <a:r>
              <a:rPr lang="en-US" smtClean="0"/>
              <a:t>Sifəti tanıma sistemlərinin əsasını xüsusi proqram təminatı təşkil edir, proqram sifət təsvirini adi veb-kamera ilə də götürür və onu emal edir. Sifətdə ayrı-ayrı obyektlər seçilir (qaşlar, gözlər, burun, dodaqlar), onların hər biri üçün onları tam müəyyən edən parametrlər hesablanır. Müasir sistemlərin çoxu bu zaman insan sifətinin üçölçülü obrazını yaradır. Bu ona görə lazımdır ki, məsələn, başı əydikdə və ya kiçik bucaq altında çevirdikdə identifikasiya mümkün olsun.</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0094" y="1078173"/>
            <a:ext cx="5268230" cy="5268230"/>
          </a:xfrm>
          <a:prstGeom prst="rect">
            <a:avLst/>
          </a:prstGeom>
        </p:spPr>
      </p:pic>
    </p:spTree>
    <p:extLst>
      <p:ext uri="{BB962C8B-B14F-4D97-AF65-F5344CB8AC3E}">
        <p14:creationId xmlns:p14="http://schemas.microsoft.com/office/powerpoint/2010/main" val="1921010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rtlCol="0"/>
          <a:lstStyle/>
          <a:p>
            <a:r>
              <a:rPr lang="ru-RU" dirty="0" smtClean="0"/>
              <a:t>Слайд 2 с анализом проекта</a:t>
            </a:r>
            <a:endParaRPr lang="ru-RU" dirty="0"/>
          </a:p>
        </p:txBody>
      </p:sp>
      <p:sp>
        <p:nvSpPr>
          <p:cNvPr id="2" name="Прямоугольник 1"/>
          <p:cNvSpPr/>
          <p:nvPr/>
        </p:nvSpPr>
        <p:spPr>
          <a:xfrm>
            <a:off x="539086" y="750333"/>
            <a:ext cx="11204812" cy="1323439"/>
          </a:xfrm>
          <a:prstGeom prst="rect">
            <a:avLst/>
          </a:prstGeom>
        </p:spPr>
        <p:txBody>
          <a:bodyPr wrap="square">
            <a:spAutoFit/>
          </a:bodyPr>
          <a:lstStyle/>
          <a:p>
            <a:pPr algn="just"/>
            <a:r>
              <a:rPr lang="en-US" sz="2000" smtClean="0"/>
              <a:t>Hələlik sifəti tanıma texnologiyalarının inkişaf səviyyəsi kamillikdən uzaqdır – onlar 10 % səhv işə düşmə ilə təxminən 30 %-dən 70 %-ə qədər identifikasiya verir. Bu göstərici, məsələn, ABŞ aeroportlarından birində öz təsdiqini tapmışdı, 11 sentyabr 2001-ci il hadisələrindən sonra bu aeroportda sifəti tanıma sistemləri qurulmuşdu.</a:t>
            </a:r>
            <a:endParaRPr lang="en-US" sz="200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516" y="2073772"/>
            <a:ext cx="8215952" cy="4334954"/>
          </a:xfrm>
          <a:prstGeom prst="rect">
            <a:avLst/>
          </a:prstGeom>
        </p:spPr>
      </p:pic>
    </p:spTree>
    <p:extLst>
      <p:ext uri="{BB962C8B-B14F-4D97-AF65-F5344CB8AC3E}">
        <p14:creationId xmlns:p14="http://schemas.microsoft.com/office/powerpoint/2010/main" val="3232067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Тема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20_TF78455520.potx" id="{6194D418-000E-4B18-8B3F-3A59BEE2D1E7}" vid="{6F7872A1-CC0E-4A91-8B87-352845EDF7F6}"/>
    </a:ext>
  </a:extLst>
</a:theme>
</file>

<file path=ppt/theme/theme3.xml><?xml version="1.0" encoding="utf-8"?>
<a:theme xmlns:a="http://schemas.openxmlformats.org/drawingml/2006/main" name="2_Тема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20_TF78455520.potx" id="{6194D418-000E-4B18-8B3F-3A59BEE2D1E7}" vid="{6F7872A1-CC0E-4A91-8B87-352845EDF7F6}"/>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2210</Words>
  <Application>Microsoft Office PowerPoint</Application>
  <PresentationFormat>Широкоэкранный</PresentationFormat>
  <Paragraphs>119</Paragraphs>
  <Slides>18</Slides>
  <Notes>18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18</vt:i4>
      </vt:variant>
    </vt:vector>
  </HeadingPairs>
  <TitlesOfParts>
    <vt:vector size="27" baseType="lpstr">
      <vt:lpstr>Arial</vt:lpstr>
      <vt:lpstr>Calibri</vt:lpstr>
      <vt:lpstr>Calibri Light</vt:lpstr>
      <vt:lpstr>Century Gothic</vt:lpstr>
      <vt:lpstr>Segoe UI Light</vt:lpstr>
      <vt:lpstr>Times New Roman</vt:lpstr>
      <vt:lpstr>Тема Office</vt:lpstr>
      <vt:lpstr>1_Тема Office</vt:lpstr>
      <vt:lpstr>2_Тема Office</vt:lpstr>
      <vt:lpstr>Презентация PowerPoint</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lpstr>Слайд 2 с анализом проекта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H P</dc:creator>
  <cp:lastModifiedBy>H P</cp:lastModifiedBy>
  <cp:revision>10</cp:revision>
  <dcterms:created xsi:type="dcterms:W3CDTF">2021-12-23T20:40:49Z</dcterms:created>
  <dcterms:modified xsi:type="dcterms:W3CDTF">2021-12-23T22:12:02Z</dcterms:modified>
</cp:coreProperties>
</file>