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0"/>
  </p:notesMasterIdLst>
  <p:sldIdLst>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DABED-8861-4954-B3E9-71B5218B563E}" type="datetimeFigureOut">
              <a:rPr lang="ru-RU" smtClean="0"/>
              <a:t>14.12.2021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49490-1D4F-49EE-B43F-EEF89AB6A9F8}" type="slidenum">
              <a:rPr lang="ru-RU" smtClean="0"/>
              <a:t>‹#›</a:t>
            </a:fld>
            <a:endParaRPr lang="ru-RU"/>
          </a:p>
        </p:txBody>
      </p:sp>
    </p:spTree>
    <p:extLst>
      <p:ext uri="{BB962C8B-B14F-4D97-AF65-F5344CB8AC3E}">
        <p14:creationId xmlns:p14="http://schemas.microsoft.com/office/powerpoint/2010/main" val="295574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a:t>
            </a:fld>
            <a:endParaRPr lang="ru-RU" dirty="0">
              <a:solidFill>
                <a:prstClr val="black"/>
              </a:solidFill>
            </a:endParaRPr>
          </a:p>
        </p:txBody>
      </p:sp>
    </p:spTree>
    <p:extLst>
      <p:ext uri="{BB962C8B-B14F-4D97-AF65-F5344CB8AC3E}">
        <p14:creationId xmlns:p14="http://schemas.microsoft.com/office/powerpoint/2010/main" val="83081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2</a:t>
            </a:fld>
            <a:endParaRPr lang="ru-RU" dirty="0">
              <a:solidFill>
                <a:prstClr val="black"/>
              </a:solidFill>
            </a:endParaRPr>
          </a:p>
        </p:txBody>
      </p:sp>
    </p:spTree>
    <p:extLst>
      <p:ext uri="{BB962C8B-B14F-4D97-AF65-F5344CB8AC3E}">
        <p14:creationId xmlns:p14="http://schemas.microsoft.com/office/powerpoint/2010/main" val="110795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3</a:t>
            </a:fld>
            <a:endParaRPr lang="ru-RU" dirty="0">
              <a:solidFill>
                <a:prstClr val="black"/>
              </a:solidFill>
            </a:endParaRPr>
          </a:p>
        </p:txBody>
      </p:sp>
    </p:spTree>
    <p:extLst>
      <p:ext uri="{BB962C8B-B14F-4D97-AF65-F5344CB8AC3E}">
        <p14:creationId xmlns:p14="http://schemas.microsoft.com/office/powerpoint/2010/main" val="2621273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4</a:t>
            </a:fld>
            <a:endParaRPr lang="ru-RU" dirty="0">
              <a:solidFill>
                <a:prstClr val="black"/>
              </a:solidFill>
            </a:endParaRPr>
          </a:p>
        </p:txBody>
      </p:sp>
    </p:spTree>
    <p:extLst>
      <p:ext uri="{BB962C8B-B14F-4D97-AF65-F5344CB8AC3E}">
        <p14:creationId xmlns:p14="http://schemas.microsoft.com/office/powerpoint/2010/main" val="216610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5</a:t>
            </a:fld>
            <a:endParaRPr lang="ru-RU" dirty="0">
              <a:solidFill>
                <a:prstClr val="black"/>
              </a:solidFill>
            </a:endParaRPr>
          </a:p>
        </p:txBody>
      </p:sp>
    </p:spTree>
    <p:extLst>
      <p:ext uri="{BB962C8B-B14F-4D97-AF65-F5344CB8AC3E}">
        <p14:creationId xmlns:p14="http://schemas.microsoft.com/office/powerpoint/2010/main" val="43844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6</a:t>
            </a:fld>
            <a:endParaRPr lang="ru-RU" dirty="0">
              <a:solidFill>
                <a:prstClr val="black"/>
              </a:solidFill>
            </a:endParaRPr>
          </a:p>
        </p:txBody>
      </p:sp>
    </p:spTree>
    <p:extLst>
      <p:ext uri="{BB962C8B-B14F-4D97-AF65-F5344CB8AC3E}">
        <p14:creationId xmlns:p14="http://schemas.microsoft.com/office/powerpoint/2010/main" val="1983166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7</a:t>
            </a:fld>
            <a:endParaRPr lang="ru-RU" dirty="0">
              <a:solidFill>
                <a:prstClr val="black"/>
              </a:solidFill>
            </a:endParaRPr>
          </a:p>
        </p:txBody>
      </p:sp>
    </p:spTree>
    <p:extLst>
      <p:ext uri="{BB962C8B-B14F-4D97-AF65-F5344CB8AC3E}">
        <p14:creationId xmlns:p14="http://schemas.microsoft.com/office/powerpoint/2010/main" val="26526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ru-RU" noProof="0" smtClean="0"/>
              <a:t>Образец заголовка</a:t>
            </a:r>
            <a:endParaRPr lang="ru-RU" noProof="0" dirty="0"/>
          </a:p>
        </p:txBody>
      </p:sp>
      <p:sp>
        <p:nvSpPr>
          <p:cNvPr id="3" name="Подзаголовок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Дата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rtlCol="0"/>
          <a:lstStyle/>
          <a:p>
            <a:fld id="{AD487AC8-2E27-4521-B851-B6631051F3D3}"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49818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5F7B869-BFB2-4C20-8AB1-46704BB3D177}"/>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rtlCol="0"/>
          <a:lstStyle/>
          <a:p>
            <a:fld id="{1192B142-FCBD-4EC4-8EEE-20AF3A45CBB5}"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33024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rtlCol="0"/>
          <a:lstStyle/>
          <a:p>
            <a:fld id="{BD623BE9-F292-4C48-9030-5DC41B0B2C7D}"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99298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ru-RU" noProof="0" smtClean="0"/>
              <a:t>Образец заголовка</a:t>
            </a:r>
            <a:endParaRPr lang="ru-RU" noProof="0" dirty="0"/>
          </a:p>
        </p:txBody>
      </p:sp>
      <p:sp>
        <p:nvSpPr>
          <p:cNvPr id="3" name="Подзаголовок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Дата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rtlCol="0"/>
          <a:lstStyle/>
          <a:p>
            <a:fld id="{AD487AC8-2E27-4521-B851-B6631051F3D3}"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270133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C807FBE-061D-452C-A8A6-213063CFD67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433A3535-1708-499D-B5D2-7D8F9FD182D0}"/>
              </a:ext>
            </a:extLst>
          </p:cNvPr>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rtlCol="0"/>
          <a:lstStyle/>
          <a:p>
            <a:fld id="{999A523A-9522-4FC8-BF19-7168970C597F}"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230032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ru-RU" noProof="0" smtClean="0"/>
              <a:t>Образец заголовка</a:t>
            </a:r>
            <a:endParaRPr lang="ru-RU" noProof="0" dirty="0"/>
          </a:p>
        </p:txBody>
      </p:sp>
      <p:sp>
        <p:nvSpPr>
          <p:cNvPr id="3" name="Текст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smtClean="0"/>
              <a:t>Образец текста</a:t>
            </a:r>
          </a:p>
        </p:txBody>
      </p:sp>
      <p:sp>
        <p:nvSpPr>
          <p:cNvPr id="4" name="Дата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rtlCol="0"/>
          <a:lstStyle/>
          <a:p>
            <a:fld id="{50448D71-62B7-4716-9BB5-CB3D729E920F}"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209082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BCC9BDC-6F21-4EF5-A8DD-E35E27EACA5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Объект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Дата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rtlCol="0"/>
          <a:lstStyle/>
          <a:p>
            <a:fld id="{170C37C4-1A33-40EC-A67A-49B496E25738}" type="datetime1">
              <a:rPr lang="ru-RU" smtClean="0">
                <a:solidFill>
                  <a:srgbClr val="000000">
                    <a:tint val="75000"/>
                  </a:srgbClr>
                </a:solidFill>
              </a:rPr>
              <a:pPr/>
              <a:t>14.12.2021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564208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rtlCol="0"/>
          <a:lstStyle/>
          <a:p>
            <a:pPr rtl="0"/>
            <a:r>
              <a:rPr lang="ru-RU" noProof="0" smtClean="0"/>
              <a:t>Образец заголовка</a:t>
            </a:r>
            <a:endParaRPr lang="ru-RU" noProof="0" dirty="0"/>
          </a:p>
        </p:txBody>
      </p:sp>
      <p:sp>
        <p:nvSpPr>
          <p:cNvPr id="3" name="Текст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7" name="Дата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rtlCol="0"/>
          <a:lstStyle/>
          <a:p>
            <a:fld id="{5EB0E952-F832-496E-ABEA-42AE0AFA6CCC}" type="datetime1">
              <a:rPr lang="ru-RU" smtClean="0">
                <a:solidFill>
                  <a:srgbClr val="000000">
                    <a:tint val="75000"/>
                  </a:srgbClr>
                </a:solidFill>
              </a:rPr>
              <a:pPr/>
              <a:t>14.12.2021</a:t>
            </a:fld>
            <a:endParaRPr lang="ru-RU" dirty="0">
              <a:solidFill>
                <a:srgbClr val="000000">
                  <a:tint val="75000"/>
                </a:srgbClr>
              </a:solidFill>
            </a:endParaRPr>
          </a:p>
        </p:txBody>
      </p:sp>
      <p:sp>
        <p:nvSpPr>
          <p:cNvPr id="8" name="Нижний колонтитул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9" name="Номер слайда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630397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560E367-8DA0-4655-BCBC-F4280D8642CD}"/>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Дата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rtlCol="0"/>
          <a:lstStyle/>
          <a:p>
            <a:fld id="{ACDD5508-11FB-4992-B00C-2F96E71032D7}" type="datetime1">
              <a:rPr lang="ru-RU" smtClean="0">
                <a:solidFill>
                  <a:srgbClr val="000000">
                    <a:tint val="75000"/>
                  </a:srgbClr>
                </a:solidFill>
              </a:rPr>
              <a:pPr/>
              <a:t>14.12.2021</a:t>
            </a:fld>
            <a:endParaRPr lang="ru-RU" dirty="0">
              <a:solidFill>
                <a:srgbClr val="000000">
                  <a:tint val="75000"/>
                </a:srgbClr>
              </a:solidFill>
            </a:endParaRPr>
          </a:p>
        </p:txBody>
      </p:sp>
      <p:sp>
        <p:nvSpPr>
          <p:cNvPr id="4" name="Нижний колонтитул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5" name="Номер слайда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927597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rtlCol="0"/>
          <a:lstStyle/>
          <a:p>
            <a:fld id="{F236027D-058E-4138-A066-359F07C6D214}" type="datetime1">
              <a:rPr lang="ru-RU" smtClean="0">
                <a:solidFill>
                  <a:srgbClr val="000000">
                    <a:tint val="75000"/>
                  </a:srgbClr>
                </a:solidFill>
              </a:rPr>
              <a:pPr/>
              <a:t>14.12.2021</a:t>
            </a:fld>
            <a:endParaRPr lang="ru-RU" dirty="0">
              <a:solidFill>
                <a:srgbClr val="000000">
                  <a:tint val="75000"/>
                </a:srgbClr>
              </a:solidFill>
            </a:endParaRPr>
          </a:p>
        </p:txBody>
      </p:sp>
      <p:sp>
        <p:nvSpPr>
          <p:cNvPr id="3" name="Нижний колонтитул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4" name="Номер слайда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85483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Текст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rtlCol="0"/>
          <a:lstStyle/>
          <a:p>
            <a:fld id="{37510823-F23A-4639-B218-6B9BC0CC18D8}" type="datetime1">
              <a:rPr lang="ru-RU" smtClean="0">
                <a:solidFill>
                  <a:srgbClr val="000000">
                    <a:tint val="75000"/>
                  </a:srgbClr>
                </a:solidFill>
              </a:rPr>
              <a:pPr/>
              <a:t>14.12.2021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416690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C807FBE-061D-452C-A8A6-213063CFD67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433A3535-1708-499D-B5D2-7D8F9FD182D0}"/>
              </a:ext>
            </a:extLst>
          </p:cNvPr>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rtlCol="0"/>
          <a:lstStyle/>
          <a:p>
            <a:fld id="{999A523A-9522-4FC8-BF19-7168970C597F}"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79102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4" name="Текст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rtlCol="0"/>
          <a:lstStyle/>
          <a:p>
            <a:fld id="{355D43D7-3745-4F9A-8694-98B1E0E20033}" type="datetime1">
              <a:rPr lang="ru-RU" smtClean="0">
                <a:solidFill>
                  <a:srgbClr val="000000">
                    <a:tint val="75000"/>
                  </a:srgbClr>
                </a:solidFill>
              </a:rPr>
              <a:pPr/>
              <a:t>14.12.2021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813793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5F7B869-BFB2-4C20-8AB1-46704BB3D177}"/>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rtlCol="0"/>
          <a:lstStyle/>
          <a:p>
            <a:fld id="{1192B142-FCBD-4EC4-8EEE-20AF3A45CBB5}"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281353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rtlCol="0"/>
          <a:lstStyle/>
          <a:p>
            <a:fld id="{BD623BE9-F292-4C48-9030-5DC41B0B2C7D}"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59413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ru-RU" noProof="0" smtClean="0"/>
              <a:t>Образец заголовка</a:t>
            </a:r>
            <a:endParaRPr lang="ru-RU" noProof="0" dirty="0"/>
          </a:p>
        </p:txBody>
      </p:sp>
      <p:sp>
        <p:nvSpPr>
          <p:cNvPr id="3" name="Текст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smtClean="0"/>
              <a:t>Образец текста</a:t>
            </a:r>
          </a:p>
        </p:txBody>
      </p:sp>
      <p:sp>
        <p:nvSpPr>
          <p:cNvPr id="4" name="Дата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rtlCol="0"/>
          <a:lstStyle/>
          <a:p>
            <a:fld id="{50448D71-62B7-4716-9BB5-CB3D729E920F}"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11796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BCC9BDC-6F21-4EF5-A8DD-E35E27EACA5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Объект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Дата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rtlCol="0"/>
          <a:lstStyle/>
          <a:p>
            <a:fld id="{170C37C4-1A33-40EC-A67A-49B496E25738}" type="datetime1">
              <a:rPr lang="ru-RU" smtClean="0">
                <a:solidFill>
                  <a:srgbClr val="000000">
                    <a:tint val="75000"/>
                  </a:srgbClr>
                </a:solidFill>
              </a:rPr>
              <a:pPr/>
              <a:t>14.12.2021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42058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rtlCol="0"/>
          <a:lstStyle/>
          <a:p>
            <a:pPr rtl="0"/>
            <a:r>
              <a:rPr lang="ru-RU" noProof="0" smtClean="0"/>
              <a:t>Образец заголовка</a:t>
            </a:r>
            <a:endParaRPr lang="ru-RU" noProof="0" dirty="0"/>
          </a:p>
        </p:txBody>
      </p:sp>
      <p:sp>
        <p:nvSpPr>
          <p:cNvPr id="3" name="Текст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7" name="Дата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rtlCol="0"/>
          <a:lstStyle/>
          <a:p>
            <a:fld id="{5EB0E952-F832-496E-ABEA-42AE0AFA6CCC}" type="datetime1">
              <a:rPr lang="ru-RU" smtClean="0">
                <a:solidFill>
                  <a:srgbClr val="000000">
                    <a:tint val="75000"/>
                  </a:srgbClr>
                </a:solidFill>
              </a:rPr>
              <a:pPr/>
              <a:t>14.12.2021</a:t>
            </a:fld>
            <a:endParaRPr lang="ru-RU" dirty="0">
              <a:solidFill>
                <a:srgbClr val="000000">
                  <a:tint val="75000"/>
                </a:srgbClr>
              </a:solidFill>
            </a:endParaRPr>
          </a:p>
        </p:txBody>
      </p:sp>
      <p:sp>
        <p:nvSpPr>
          <p:cNvPr id="8" name="Нижний колонтитул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9" name="Номер слайда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99897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560E367-8DA0-4655-BCBC-F4280D8642CD}"/>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Дата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rtlCol="0"/>
          <a:lstStyle/>
          <a:p>
            <a:fld id="{ACDD5508-11FB-4992-B00C-2F96E71032D7}" type="datetime1">
              <a:rPr lang="ru-RU" smtClean="0">
                <a:solidFill>
                  <a:srgbClr val="000000">
                    <a:tint val="75000"/>
                  </a:srgbClr>
                </a:solidFill>
              </a:rPr>
              <a:pPr/>
              <a:t>14.12.2021</a:t>
            </a:fld>
            <a:endParaRPr lang="ru-RU" dirty="0">
              <a:solidFill>
                <a:srgbClr val="000000">
                  <a:tint val="75000"/>
                </a:srgbClr>
              </a:solidFill>
            </a:endParaRPr>
          </a:p>
        </p:txBody>
      </p:sp>
      <p:sp>
        <p:nvSpPr>
          <p:cNvPr id="4" name="Нижний колонтитул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5" name="Номер слайда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96343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rtlCol="0"/>
          <a:lstStyle/>
          <a:p>
            <a:fld id="{F236027D-058E-4138-A066-359F07C6D214}" type="datetime1">
              <a:rPr lang="ru-RU" smtClean="0">
                <a:solidFill>
                  <a:srgbClr val="000000">
                    <a:tint val="75000"/>
                  </a:srgbClr>
                </a:solidFill>
              </a:rPr>
              <a:pPr/>
              <a:t>14.12.2021</a:t>
            </a:fld>
            <a:endParaRPr lang="ru-RU" dirty="0">
              <a:solidFill>
                <a:srgbClr val="000000">
                  <a:tint val="75000"/>
                </a:srgbClr>
              </a:solidFill>
            </a:endParaRPr>
          </a:p>
        </p:txBody>
      </p:sp>
      <p:sp>
        <p:nvSpPr>
          <p:cNvPr id="3" name="Нижний колонтитул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4" name="Номер слайда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40578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Текст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rtlCol="0"/>
          <a:lstStyle/>
          <a:p>
            <a:fld id="{37510823-F23A-4639-B218-6B9BC0CC18D8}" type="datetime1">
              <a:rPr lang="ru-RU" smtClean="0">
                <a:solidFill>
                  <a:srgbClr val="000000">
                    <a:tint val="75000"/>
                  </a:srgbClr>
                </a:solidFill>
              </a:rPr>
              <a:pPr/>
              <a:t>14.12.2021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00883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4" name="Текст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rtlCol="0"/>
          <a:lstStyle/>
          <a:p>
            <a:fld id="{355D43D7-3745-4F9A-8694-98B1E0E20033}" type="datetime1">
              <a:rPr lang="ru-RU" smtClean="0">
                <a:solidFill>
                  <a:srgbClr val="000000">
                    <a:tint val="75000"/>
                  </a:srgbClr>
                </a:solidFill>
              </a:rPr>
              <a:pPr/>
              <a:t>14.12.2021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58791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ru-RU" noProof="0" dirty="0" smtClean="0"/>
              <a:t>Образец заголовка</a:t>
            </a:r>
            <a:endParaRPr lang="ru-RU" noProof="0" dirty="0"/>
          </a:p>
        </p:txBody>
      </p:sp>
      <p:sp>
        <p:nvSpPr>
          <p:cNvPr id="3" name="Текст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4" name="Дата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19431-1E6E-4E07-A8B6-073D5DF11CA2}"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418861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ru-RU" noProof="0" dirty="0" smtClean="0"/>
              <a:t>Образец заголовка</a:t>
            </a:r>
            <a:endParaRPr lang="ru-RU" noProof="0" dirty="0"/>
          </a:p>
        </p:txBody>
      </p:sp>
      <p:sp>
        <p:nvSpPr>
          <p:cNvPr id="3" name="Текст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4" name="Дата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19431-1E6E-4E07-A8B6-073D5DF11CA2}" type="datetime1">
              <a:rPr lang="ru-RU" smtClean="0">
                <a:solidFill>
                  <a:srgbClr val="000000">
                    <a:tint val="75000"/>
                  </a:srgbClr>
                </a:solidFill>
              </a:rPr>
              <a:pPr/>
              <a:t>14.12.2021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574878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43" name="Rectangle 1"/>
          <p:cNvSpPr/>
          <p:nvPr/>
        </p:nvSpPr>
        <p:spPr>
          <a:xfrm>
            <a:off x="1" y="0"/>
            <a:ext cx="12191999" cy="7232749"/>
          </a:xfrm>
          <a:prstGeom prst="rect">
            <a:avLst/>
          </a:prstGeom>
        </p:spPr>
        <p:txBody>
          <a:bodyPr wrap="square">
            <a:spAutoFit/>
          </a:bodyPr>
          <a:lstStyle/>
          <a:p>
            <a:r>
              <a:rPr lang="az-Latn-AZ" sz="2400" dirty="0">
                <a:solidFill>
                  <a:srgbClr val="000000"/>
                </a:solidFill>
                <a:latin typeface="Times New Roman" panose="02020603050405020304" pitchFamily="18" charset="0"/>
                <a:cs typeface="Times New Roman" panose="02020603050405020304" pitchFamily="18" charset="0"/>
              </a:rPr>
              <a:t> 	</a:t>
            </a:r>
            <a:r>
              <a:rPr lang="az-Latn-AZ" sz="2400">
                <a:solidFill>
                  <a:srgbClr val="000000"/>
                </a:solidFill>
                <a:latin typeface="Consolas" panose="020B0609020204030204" pitchFamily="49" charset="0"/>
                <a:cs typeface="Times New Roman" panose="02020603050405020304" pitchFamily="18" charset="0"/>
              </a:rPr>
              <a:t>	</a:t>
            </a:r>
            <a:endParaRPr lang="az-Latn-AZ" sz="2400">
              <a:solidFill>
                <a:srgbClr val="0062A9">
                  <a:lumMod val="75000"/>
                </a:srgbClr>
              </a:solidFill>
              <a:latin typeface="Consolas" panose="020B0609020204030204" pitchFamily="49" charset="0"/>
              <a:cs typeface="Times New Roman" panose="02020603050405020304" pitchFamily="18" charset="0"/>
            </a:endParaRPr>
          </a:p>
          <a:p>
            <a:pPr algn="ctr"/>
            <a:r>
              <a:rPr lang="az-Latn-AZ" sz="2400" b="1">
                <a:solidFill>
                  <a:srgbClr val="0062A9">
                    <a:lumMod val="75000"/>
                  </a:srgbClr>
                </a:solidFill>
                <a:latin typeface="Consolas" panose="020B0609020204030204" pitchFamily="49" charset="0"/>
                <a:cs typeface="Times New Roman" panose="02020603050405020304" pitchFamily="18" charset="0"/>
              </a:rPr>
              <a:t> </a:t>
            </a:r>
            <a:r>
              <a:rPr lang="az-Latn-AZ" sz="2400" b="1">
                <a:solidFill>
                  <a:srgbClr val="0062A9">
                    <a:lumMod val="75000"/>
                  </a:srgbClr>
                </a:solidFill>
                <a:latin typeface="Consolas" panose="020B0609020204030204" pitchFamily="49" charset="0"/>
                <a:cs typeface="Times New Roman" panose="02020603050405020304" pitchFamily="18" charset="0"/>
              </a:rPr>
              <a:t> </a:t>
            </a:r>
            <a:r>
              <a:rPr lang="en-US" sz="2400" b="1">
                <a:solidFill>
                  <a:srgbClr val="0062A9">
                    <a:lumMod val="75000"/>
                  </a:srgbClr>
                </a:solidFill>
                <a:latin typeface="Consolas" panose="020B0609020204030204" pitchFamily="49" charset="0"/>
                <a:cs typeface="Times New Roman" panose="02020603050405020304" pitchFamily="18" charset="0"/>
              </a:rPr>
              <a:t>Az</a:t>
            </a:r>
            <a:r>
              <a:rPr lang="az-Latn-AZ" sz="2400" b="1" dirty="0">
                <a:solidFill>
                  <a:srgbClr val="0062A9">
                    <a:lumMod val="75000"/>
                  </a:srgbClr>
                </a:solidFill>
                <a:latin typeface="Consolas" panose="020B0609020204030204" pitchFamily="49" charset="0"/>
                <a:cs typeface="Times New Roman" panose="02020603050405020304" pitchFamily="18" charset="0"/>
              </a:rPr>
              <a:t>ərbaycan Respublikası </a:t>
            </a:r>
            <a:r>
              <a:rPr lang="az-Latn-AZ" sz="2400" b="1">
                <a:solidFill>
                  <a:srgbClr val="0062A9">
                    <a:lumMod val="75000"/>
                  </a:srgbClr>
                </a:solidFill>
                <a:latin typeface="Consolas" panose="020B0609020204030204" pitchFamily="49" charset="0"/>
                <a:cs typeface="Times New Roman" panose="02020603050405020304" pitchFamily="18" charset="0"/>
              </a:rPr>
              <a:t>Təhsil Nazirliyi</a:t>
            </a:r>
          </a:p>
          <a:p>
            <a:pPr algn="ctr"/>
            <a:r>
              <a:rPr lang="az-Latn-AZ" sz="2400" b="1">
                <a:solidFill>
                  <a:srgbClr val="0062A9">
                    <a:lumMod val="75000"/>
                  </a:srgbClr>
                </a:solidFill>
                <a:latin typeface="Consolas" panose="020B0609020204030204" pitchFamily="49" charset="0"/>
                <a:cs typeface="Times New Roman" panose="02020603050405020304" pitchFamily="18" charset="0"/>
              </a:rPr>
              <a:t>Azərbaycan </a:t>
            </a:r>
            <a:r>
              <a:rPr lang="az-Latn-AZ" sz="2400" b="1" dirty="0">
                <a:solidFill>
                  <a:srgbClr val="0062A9">
                    <a:lumMod val="75000"/>
                  </a:srgbClr>
                </a:solidFill>
                <a:latin typeface="Consolas" panose="020B0609020204030204" pitchFamily="49" charset="0"/>
                <a:cs typeface="Times New Roman" panose="02020603050405020304" pitchFamily="18" charset="0"/>
              </a:rPr>
              <a:t>Texniki Universiteti</a:t>
            </a:r>
          </a:p>
          <a:p>
            <a:r>
              <a:rPr lang="az-Latn-AZ" sz="2800" b="1" dirty="0">
                <a:solidFill>
                  <a:srgbClr val="000000"/>
                </a:solidFill>
                <a:latin typeface="Times New Roman" panose="02020603050405020304" pitchFamily="18" charset="0"/>
                <a:cs typeface="Times New Roman" panose="02020603050405020304" pitchFamily="18" charset="0"/>
              </a:rPr>
              <a:t>                         </a:t>
            </a:r>
          </a:p>
          <a:p>
            <a:r>
              <a:rPr lang="az-Latn-AZ" sz="2400" dirty="0">
                <a:solidFill>
                  <a:srgbClr val="000000"/>
                </a:solidFill>
                <a:latin typeface="Times New Roman" panose="02020603050405020304" pitchFamily="18" charset="0"/>
                <a:cs typeface="Times New Roman" panose="02020603050405020304" pitchFamily="18" charset="0"/>
              </a:rPr>
              <a:t>       </a:t>
            </a:r>
          </a:p>
          <a:p>
            <a:pPr algn="ctr"/>
            <a:endParaRPr lang="az-Latn-AZ" sz="2400">
              <a:solidFill>
                <a:srgbClr val="000000"/>
              </a:solidFill>
              <a:latin typeface="Times New Roman" panose="02020603050405020304" pitchFamily="18" charset="0"/>
              <a:cs typeface="Times New Roman" panose="02020603050405020304" pitchFamily="18" charset="0"/>
            </a:endParaRPr>
          </a:p>
          <a:p>
            <a:r>
              <a:rPr lang="az-Latn-AZ" sz="2400">
                <a:solidFill>
                  <a:srgbClr val="000000"/>
                </a:solidFill>
                <a:latin typeface="Times New Roman" panose="02020603050405020304" pitchFamily="18" charset="0"/>
                <a:cs typeface="Times New Roman" panose="02020603050405020304" pitchFamily="18" charset="0"/>
              </a:rPr>
              <a:t>                                                         </a:t>
            </a:r>
          </a:p>
          <a:p>
            <a:r>
              <a:rPr lang="az-Latn-AZ" sz="2400">
                <a:solidFill>
                  <a:srgbClr val="000000"/>
                </a:solidFill>
                <a:latin typeface="Times New Roman" panose="02020603050405020304" pitchFamily="18" charset="0"/>
                <a:cs typeface="Times New Roman" panose="02020603050405020304" pitchFamily="18" charset="0"/>
              </a:rPr>
              <a:t>                                                                 </a:t>
            </a:r>
          </a:p>
          <a:p>
            <a:pPr algn="ctr"/>
            <a:endParaRPr lang="az-Latn-AZ" sz="2400">
              <a:solidFill>
                <a:srgbClr val="000000"/>
              </a:solidFill>
              <a:latin typeface="Times New Roman" panose="02020603050405020304" pitchFamily="18" charset="0"/>
              <a:cs typeface="Times New Roman" panose="02020603050405020304" pitchFamily="18" charset="0"/>
            </a:endParaRPr>
          </a:p>
          <a:p>
            <a:pPr algn="ctr"/>
            <a:r>
              <a:rPr lang="az-Latn-AZ" sz="2400" b="1">
                <a:solidFill>
                  <a:srgbClr val="0062A9">
                    <a:lumMod val="75000"/>
                  </a:srgbClr>
                </a:solidFill>
                <a:latin typeface="Consolas" panose="020B0609020204030204" pitchFamily="49" charset="0"/>
                <a:cs typeface="Times New Roman" panose="02020603050405020304" pitchFamily="18" charset="0"/>
              </a:rPr>
              <a:t>Sərbəst İş</a:t>
            </a:r>
          </a:p>
          <a:p>
            <a:endParaRPr lang="az-Latn-AZ" sz="2400">
              <a:solidFill>
                <a:srgbClr val="000000"/>
              </a:solidFill>
              <a:latin typeface="Times New Roman" panose="02020603050405020304" pitchFamily="18" charset="0"/>
              <a:cs typeface="Times New Roman" panose="02020603050405020304" pitchFamily="18" charset="0"/>
            </a:endParaRPr>
          </a:p>
          <a:p>
            <a:endParaRPr lang="az-Latn-AZ" sz="2400">
              <a:solidFill>
                <a:srgbClr val="000000"/>
              </a:solidFill>
              <a:latin typeface="Times New Roman" panose="02020603050405020304" pitchFamily="18" charset="0"/>
              <a:cs typeface="Times New Roman" panose="02020603050405020304" pitchFamily="18" charset="0"/>
            </a:endParaRPr>
          </a:p>
          <a:p>
            <a:pPr lvl="2"/>
            <a:r>
              <a:rPr lang="az-Latn-AZ" sz="2000" b="1">
                <a:solidFill>
                  <a:srgbClr val="0062A9">
                    <a:lumMod val="75000"/>
                  </a:srgbClr>
                </a:solidFill>
                <a:latin typeface="Consolas" panose="020B0609020204030204" pitchFamily="49" charset="0"/>
                <a:cs typeface="Times New Roman" panose="02020603050405020304" pitchFamily="18" charset="0"/>
              </a:rPr>
              <a:t>Fakültə</a:t>
            </a:r>
            <a:r>
              <a:rPr lang="en-US" sz="2000" b="1">
                <a:solidFill>
                  <a:srgbClr val="0062A9">
                    <a:lumMod val="75000"/>
                  </a:srgbClr>
                </a:solidFill>
                <a:latin typeface="Consolas" panose="020B0609020204030204" pitchFamily="49" charset="0"/>
                <a:cs typeface="Times New Roman" panose="02020603050405020304" pitchFamily="18" charset="0"/>
              </a:rPr>
              <a:t>:</a:t>
            </a:r>
            <a:r>
              <a:rPr lang="az-Latn-AZ" sz="2000" b="1">
                <a:solidFill>
                  <a:srgbClr val="0062A9">
                    <a:lumMod val="75000"/>
                  </a:srgbClr>
                </a:solidFill>
                <a:latin typeface="Consolas" panose="020B0609020204030204" pitchFamily="49" charset="0"/>
                <a:cs typeface="Times New Roman" panose="02020603050405020304" pitchFamily="18" charset="0"/>
              </a:rPr>
              <a:t> </a:t>
            </a:r>
            <a:r>
              <a:rPr lang="az-Latn-AZ" b="1">
                <a:solidFill>
                  <a:srgbClr val="E3E3E3">
                    <a:lumMod val="50000"/>
                  </a:srgbClr>
                </a:solidFill>
                <a:latin typeface="Consolas" panose="020B0609020204030204" pitchFamily="49" charset="0"/>
                <a:cs typeface="Times New Roman" panose="02020603050405020304" pitchFamily="18" charset="0"/>
              </a:rPr>
              <a:t>İnformasiya Telekommunikasiya Texnologiyaları</a:t>
            </a:r>
          </a:p>
          <a:p>
            <a:pPr lvl="2"/>
            <a:r>
              <a:rPr lang="az-Latn-AZ" sz="2000" b="1">
                <a:solidFill>
                  <a:srgbClr val="0062A9">
                    <a:lumMod val="75000"/>
                  </a:srgbClr>
                </a:solidFill>
                <a:latin typeface="Consolas" panose="020B0609020204030204" pitchFamily="49" charset="0"/>
                <a:cs typeface="Times New Roman" panose="02020603050405020304" pitchFamily="18" charset="0"/>
              </a:rPr>
              <a:t>Fənn</a:t>
            </a:r>
            <a:r>
              <a:rPr lang="en-US" sz="2000" b="1">
                <a:solidFill>
                  <a:srgbClr val="0062A9">
                    <a:lumMod val="75000"/>
                  </a:srgbClr>
                </a:solidFill>
                <a:latin typeface="Consolas" panose="020B0609020204030204" pitchFamily="49" charset="0"/>
                <a:cs typeface="Times New Roman" panose="02020603050405020304" pitchFamily="18" charset="0"/>
              </a:rPr>
              <a:t>:</a:t>
            </a:r>
            <a:r>
              <a:rPr lang="az-Latn-AZ" sz="2000" b="1">
                <a:solidFill>
                  <a:srgbClr val="0062A9">
                    <a:lumMod val="75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Database Proqramlaşdırma</a:t>
            </a:r>
          </a:p>
          <a:p>
            <a:pPr lvl="2"/>
            <a:r>
              <a:rPr lang="az-Latn-AZ" b="1" smtClean="0">
                <a:solidFill>
                  <a:srgbClr val="0062A9">
                    <a:lumMod val="75000"/>
                  </a:srgbClr>
                </a:solidFill>
                <a:latin typeface="Consolas" panose="020B0609020204030204" pitchFamily="49" charset="0"/>
                <a:cs typeface="Times New Roman" panose="02020603050405020304" pitchFamily="18" charset="0"/>
              </a:rPr>
              <a:t>İxtisas</a:t>
            </a:r>
            <a:r>
              <a:rPr lang="en-US" b="1" smtClean="0">
                <a:solidFill>
                  <a:srgbClr val="0062A9">
                    <a:lumMod val="75000"/>
                  </a:srgbClr>
                </a:solidFill>
                <a:latin typeface="Consolas" panose="020B0609020204030204" pitchFamily="49" charset="0"/>
                <a:cs typeface="Times New Roman" panose="02020603050405020304" pitchFamily="18" charset="0"/>
              </a:rPr>
              <a:t> :</a:t>
            </a:r>
            <a:r>
              <a:rPr lang="en-US"/>
              <a:t> </a:t>
            </a:r>
            <a:r>
              <a:rPr lang="en-US" b="1">
                <a:solidFill>
                  <a:schemeClr val="tx1">
                    <a:lumMod val="50000"/>
                    <a:lumOff val="50000"/>
                  </a:schemeClr>
                </a:solidFill>
                <a:latin typeface="Consolas" panose="020B0609020204030204" pitchFamily="49" charset="0"/>
              </a:rPr>
              <a:t>İnformasiya texnologiyaları</a:t>
            </a:r>
          </a:p>
          <a:p>
            <a:pPr lvl="2"/>
            <a:r>
              <a:rPr lang="az-Latn-AZ" sz="2000" b="1" smtClean="0">
                <a:solidFill>
                  <a:srgbClr val="0062A9">
                    <a:lumMod val="75000"/>
                  </a:srgbClr>
                </a:solidFill>
                <a:latin typeface="Consolas" panose="020B0609020204030204" pitchFamily="49" charset="0"/>
                <a:cs typeface="Times New Roman" panose="02020603050405020304" pitchFamily="18" charset="0"/>
              </a:rPr>
              <a:t>Qrup</a:t>
            </a:r>
            <a:r>
              <a:rPr lang="en-US" sz="2000" b="1" smtClean="0">
                <a:solidFill>
                  <a:srgbClr val="0062A9">
                    <a:lumMod val="75000"/>
                  </a:srgbClr>
                </a:solidFill>
                <a:latin typeface="Consolas" panose="020B0609020204030204" pitchFamily="49" charset="0"/>
                <a:cs typeface="Times New Roman" panose="02020603050405020304" pitchFamily="18" charset="0"/>
              </a:rPr>
              <a:t>:</a:t>
            </a:r>
            <a:r>
              <a:rPr lang="az-Latn-AZ" sz="2000" b="1" smtClean="0">
                <a:solidFill>
                  <a:srgbClr val="0062A9">
                    <a:lumMod val="75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689 A1</a:t>
            </a:r>
            <a:endParaRPr lang="az-Latn-AZ" b="1" dirty="0">
              <a:solidFill>
                <a:srgbClr val="E3E3E3">
                  <a:lumMod val="50000"/>
                </a:srgbClr>
              </a:solidFill>
              <a:latin typeface="Consolas" panose="020B0609020204030204" pitchFamily="49" charset="0"/>
              <a:cs typeface="Times New Roman" panose="02020603050405020304" pitchFamily="18" charset="0"/>
            </a:endParaRPr>
          </a:p>
          <a:p>
            <a:pPr lvl="2"/>
            <a:r>
              <a:rPr lang="az-Latn-AZ" sz="2000" b="1" dirty="0">
                <a:solidFill>
                  <a:srgbClr val="0062A9">
                    <a:lumMod val="75000"/>
                  </a:srgbClr>
                </a:solidFill>
                <a:latin typeface="Consolas" panose="020B0609020204030204" pitchFamily="49" charset="0"/>
                <a:cs typeface="Times New Roman" panose="02020603050405020304" pitchFamily="18" charset="0"/>
              </a:rPr>
              <a:t>Mövzu</a:t>
            </a:r>
            <a:r>
              <a:rPr lang="en-US" sz="2000" b="1">
                <a:solidFill>
                  <a:srgbClr val="0062A9">
                    <a:lumMod val="75000"/>
                  </a:srgbClr>
                </a:solidFill>
                <a:latin typeface="Consolas" panose="020B0609020204030204" pitchFamily="49" charset="0"/>
                <a:cs typeface="Times New Roman" panose="02020603050405020304" pitchFamily="18" charset="0"/>
              </a:rPr>
              <a:t>:</a:t>
            </a:r>
            <a:r>
              <a:rPr lang="az-Latn-AZ" sz="2000" b="1">
                <a:solidFill>
                  <a:srgbClr val="0062A9">
                    <a:lumMod val="75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V</a:t>
            </a:r>
            <a:r>
              <a:rPr lang="en-US" b="1" smtClean="0">
                <a:solidFill>
                  <a:srgbClr val="E3E3E3">
                    <a:lumMod val="50000"/>
                  </a:srgbClr>
                </a:solidFill>
                <a:latin typeface="Consolas" panose="020B0609020204030204" pitchFamily="49" charset="0"/>
                <a:cs typeface="Times New Roman" panose="02020603050405020304" pitchFamily="18" charset="0"/>
              </a:rPr>
              <a:t>eril</a:t>
            </a:r>
            <a:r>
              <a:rPr lang="az-Latn-AZ" b="1" smtClean="0">
                <a:solidFill>
                  <a:srgbClr val="E3E3E3">
                    <a:lumMod val="50000"/>
                  </a:srgbClr>
                </a:solidFill>
                <a:latin typeface="Consolas" panose="020B0609020204030204" pitchFamily="49" charset="0"/>
                <a:cs typeface="Times New Roman" panose="02020603050405020304" pitchFamily="18" charset="0"/>
              </a:rPr>
              <a:t>ənlər Bazası İdarəetmə Sistemləri</a:t>
            </a:r>
          </a:p>
          <a:p>
            <a:pPr lvl="2"/>
            <a:r>
              <a:rPr lang="az-Latn-AZ" sz="2000" b="1" smtClean="0">
                <a:solidFill>
                  <a:srgbClr val="0062A9">
                    <a:lumMod val="75000"/>
                  </a:srgbClr>
                </a:solidFill>
                <a:latin typeface="Consolas" panose="020B0609020204030204" pitchFamily="49" charset="0"/>
                <a:cs typeface="Times New Roman" panose="02020603050405020304" pitchFamily="18" charset="0"/>
              </a:rPr>
              <a:t>Müəllim</a:t>
            </a:r>
            <a:r>
              <a:rPr lang="en-US" sz="2000" b="1" smtClean="0">
                <a:solidFill>
                  <a:srgbClr val="0062A9">
                    <a:lumMod val="75000"/>
                  </a:srgbClr>
                </a:solidFill>
                <a:latin typeface="Consolas" panose="020B0609020204030204" pitchFamily="49" charset="0"/>
                <a:cs typeface="Times New Roman" panose="02020603050405020304" pitchFamily="18" charset="0"/>
              </a:rPr>
              <a:t>:</a:t>
            </a:r>
            <a:r>
              <a:rPr lang="en-US" sz="2000" b="1">
                <a:solidFill>
                  <a:srgbClr val="0062A9">
                    <a:lumMod val="75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Mülayim</a:t>
            </a:r>
            <a:r>
              <a:rPr lang="en-US" b="1" smtClean="0">
                <a:solidFill>
                  <a:srgbClr val="E3E3E3">
                    <a:lumMod val="50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Rizvanova</a:t>
            </a:r>
            <a:endParaRPr lang="az-Latn-AZ" b="1" smtClean="0">
              <a:solidFill>
                <a:srgbClr val="E3E3E3">
                  <a:lumMod val="50000"/>
                </a:srgbClr>
              </a:solidFill>
              <a:latin typeface="Consolas" panose="020B0609020204030204" pitchFamily="49" charset="0"/>
              <a:cs typeface="Times New Roman" panose="02020603050405020304" pitchFamily="18" charset="0"/>
            </a:endParaRPr>
          </a:p>
          <a:p>
            <a:pPr lvl="2"/>
            <a:r>
              <a:rPr lang="az-Latn-AZ" b="1" smtClean="0">
                <a:solidFill>
                  <a:srgbClr val="0062A9">
                    <a:lumMod val="75000"/>
                  </a:srgbClr>
                </a:solidFill>
                <a:latin typeface="Consolas" panose="020B0609020204030204" pitchFamily="49" charset="0"/>
                <a:cs typeface="Times New Roman" panose="02020603050405020304" pitchFamily="18" charset="0"/>
              </a:rPr>
              <a:t>Tələbə</a:t>
            </a:r>
            <a:r>
              <a:rPr lang="en-US" b="1">
                <a:solidFill>
                  <a:srgbClr val="0062A9">
                    <a:lumMod val="75000"/>
                  </a:srgbClr>
                </a:solidFill>
                <a:latin typeface="Consolas" panose="020B0609020204030204" pitchFamily="49" charset="0"/>
                <a:cs typeface="Times New Roman" panose="02020603050405020304" pitchFamily="18" charset="0"/>
              </a:rPr>
              <a:t>:</a:t>
            </a:r>
            <a:r>
              <a:rPr lang="az-Latn-AZ" b="1">
                <a:solidFill>
                  <a:srgbClr val="0062A9">
                    <a:lumMod val="75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Rövşən</a:t>
            </a:r>
            <a:r>
              <a:rPr lang="en-US" b="1" smtClean="0">
                <a:solidFill>
                  <a:srgbClr val="E3E3E3">
                    <a:lumMod val="50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Əmiraslanov </a:t>
            </a:r>
            <a:endParaRPr lang="en-US" b="1" smtClean="0">
              <a:solidFill>
                <a:srgbClr val="E3E3E3">
                  <a:lumMod val="50000"/>
                </a:srgbClr>
              </a:solidFill>
              <a:latin typeface="Consolas" panose="020B0609020204030204" pitchFamily="49" charset="0"/>
              <a:cs typeface="Times New Roman" panose="02020603050405020304" pitchFamily="18" charset="0"/>
            </a:endParaRPr>
          </a:p>
          <a:p>
            <a:pPr lvl="2"/>
            <a:endParaRPr lang="az-Latn-AZ" b="1" dirty="0">
              <a:solidFill>
                <a:srgbClr val="E3E3E3">
                  <a:lumMod val="50000"/>
                </a:srgbClr>
              </a:solidFill>
              <a:latin typeface="Consolas" panose="020B0609020204030204" pitchFamily="49" charset="0"/>
              <a:cs typeface="Times New Roman" panose="02020603050405020304" pitchFamily="18" charset="0"/>
            </a:endParaRPr>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1989" y="1419368"/>
            <a:ext cx="1168021" cy="1168021"/>
          </a:xfrm>
          <a:prstGeom prst="rect">
            <a:avLst/>
          </a:prstGeo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1052886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rtlCol="0"/>
          <a:lstStyle/>
          <a:p>
            <a:r>
              <a:rPr lang="ru-RU" dirty="0" smtClean="0"/>
              <a:t>Слайд 3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406330"/>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406330"/>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1"/>
          <p:cNvSpPr/>
          <p:nvPr/>
        </p:nvSpPr>
        <p:spPr>
          <a:xfrm>
            <a:off x="122830" y="790771"/>
            <a:ext cx="11946340" cy="6309420"/>
          </a:xfrm>
          <a:prstGeom prst="rect">
            <a:avLst/>
          </a:prstGeom>
        </p:spPr>
        <p:txBody>
          <a:bodyPr wrap="square">
            <a:spAutoFit/>
          </a:bodyPr>
          <a:lstStyle/>
          <a:p>
            <a:pPr indent="450215" algn="ctr">
              <a:lnSpc>
                <a:spcPct val="150000"/>
              </a:lnSpc>
              <a:spcAft>
                <a:spcPts val="1000"/>
              </a:spcAft>
            </a:pPr>
            <a:r>
              <a:rPr lang="az-Latn-AZ" b="1" smtClean="0">
                <a:solidFill>
                  <a:schemeClr val="accent3">
                    <a:lumMod val="50000"/>
                  </a:schemeClr>
                </a:solidFill>
                <a:latin typeface="Consolas" panose="020B0609020204030204" pitchFamily="49" charset="0"/>
                <a:ea typeface="MS Mincho"/>
                <a:cs typeface="Times New Roman" panose="02020603050405020304" pitchFamily="18" charset="0"/>
              </a:rPr>
              <a:t>VERİLƏNLƏR BAZASI İDARƏETMƏ SİSTEMLƏRİ </a:t>
            </a:r>
          </a:p>
          <a:p>
            <a:pPr indent="450215" algn="ctr">
              <a:lnSpc>
                <a:spcPct val="150000"/>
              </a:lnSpc>
              <a:spcAft>
                <a:spcPts val="1000"/>
              </a:spcAft>
            </a:pPr>
            <a:r>
              <a:rPr lang="az-Latn-AZ" b="1" smtClean="0">
                <a:solidFill>
                  <a:schemeClr val="accent3">
                    <a:lumMod val="50000"/>
                  </a:schemeClr>
                </a:solidFill>
                <a:latin typeface="Consolas" panose="020B0609020204030204" pitchFamily="49" charset="0"/>
                <a:ea typeface="MS Mincho"/>
                <a:cs typeface="Times New Roman" panose="02020603050405020304" pitchFamily="18" charset="0"/>
              </a:rPr>
              <a:t>(VBİS)</a:t>
            </a:r>
            <a:r>
              <a:rPr lang="az-Latn-AZ" b="1" smtClean="0">
                <a:solidFill>
                  <a:prstClr val="black"/>
                </a:solidFill>
                <a:latin typeface="Consolas" panose="020B0609020204030204" pitchFamily="49" charset="0"/>
                <a:ea typeface="MS Mincho"/>
                <a:cs typeface="Times New Roman" panose="02020603050405020304" pitchFamily="18" charset="0"/>
              </a:rPr>
              <a:t> </a:t>
            </a:r>
            <a:endParaRPr lang="en-US" sz="1400" smtClean="0">
              <a:solidFill>
                <a:prstClr val="black"/>
              </a:solidFill>
              <a:latin typeface="Consolas" panose="020B0609020204030204" pitchFamily="49" charset="0"/>
              <a:ea typeface="MS Mincho"/>
              <a:cs typeface="Times New Roman" panose="02020603050405020304" pitchFamily="18" charset="0"/>
            </a:endParaRPr>
          </a:p>
          <a:p>
            <a:pPr indent="342900">
              <a:lnSpc>
                <a:spcPct val="150000"/>
              </a:lnSpc>
              <a:spcAft>
                <a:spcPts val="1000"/>
              </a:spcAft>
            </a:pPr>
            <a:r>
              <a:rPr lang="az-Latn-AZ" sz="2000" smtClean="0">
                <a:solidFill>
                  <a:prstClr val="black"/>
                </a:solidFill>
                <a:ea typeface="MS Mincho"/>
                <a:cs typeface="Times New Roman" panose="02020603050405020304" pitchFamily="18" charset="0"/>
              </a:rPr>
              <a:t>VB-nı yaradarkən hər hansı bir proqramlaşdırma dilinin mənimsənilməsi və ya mütəxəssislərin cəlb olunması VB-nın inkişafında bir qədər ləngimələrə səbəb olurdu. Lakin VBİS-in meydana gəlməsi ilə bu çətinliklər aradan qalxdı.VBİS VB-nin faylları ilə işləmək üçün nəzərdə tutulmuş xüsusi proqram vasitələridir.</a:t>
            </a:r>
          </a:p>
          <a:p>
            <a:pPr indent="342900">
              <a:lnSpc>
                <a:spcPct val="150000"/>
              </a:lnSpc>
              <a:spcAft>
                <a:spcPts val="1000"/>
              </a:spcAft>
            </a:pPr>
            <a:endParaRPr lang="az-Latn-AZ" sz="2000" smtClean="0">
              <a:solidFill>
                <a:prstClr val="black"/>
              </a:solidFill>
              <a:ea typeface="MS Mincho"/>
              <a:cs typeface="Times New Roman" panose="02020603050405020304" pitchFamily="18" charset="0"/>
            </a:endParaRPr>
          </a:p>
          <a:p>
            <a:pPr indent="342900">
              <a:lnSpc>
                <a:spcPct val="150000"/>
              </a:lnSpc>
              <a:spcAft>
                <a:spcPts val="1000"/>
              </a:spcAft>
            </a:pPr>
            <a:r>
              <a:rPr lang="az-Latn-AZ" sz="2000" smtClean="0">
                <a:solidFill>
                  <a:prstClr val="black"/>
                </a:solidFill>
                <a:ea typeface="MS Mincho"/>
                <a:cs typeface="Times New Roman" panose="02020603050405020304" pitchFamily="18" charset="0"/>
              </a:rPr>
              <a:t>VBİS xüsusi obyektlərə malikdir və bu obyektlərin köməyi ilə VB-nın yaradılması və istifadəsi ilə bağlı bütün işləri idarə edir.</a:t>
            </a:r>
          </a:p>
          <a:p>
            <a:pPr indent="342900">
              <a:lnSpc>
                <a:spcPct val="150000"/>
              </a:lnSpc>
              <a:spcAft>
                <a:spcPts val="1000"/>
              </a:spcAft>
            </a:pPr>
            <a:endParaRPr lang="en-US" sz="1600" smtClean="0">
              <a:solidFill>
                <a:prstClr val="black"/>
              </a:solidFill>
              <a:ea typeface="MS Mincho"/>
              <a:cs typeface="Times New Roman" panose="02020603050405020304" pitchFamily="18" charset="0"/>
            </a:endParaRPr>
          </a:p>
          <a:p>
            <a:pPr algn="just"/>
            <a:r>
              <a:rPr lang="az-Latn-AZ" sz="2000" smtClean="0">
                <a:solidFill>
                  <a:srgbClr val="000000"/>
                </a:solidFill>
                <a:ea typeface="MS Mincho"/>
              </a:rPr>
              <a:t>Müasir idarəetmənin ən vacib problemlərindən biri informasiya axınlarının səmərəli quruluşunun yaradılması onların idarəetmə sistemində qərarların qəbul edildiyi səviyyələrə uyğun təşkil olunmasından ibarətdir. Bu proseslərin yerinə yetirilməsində verilənlər bazasının idarəetmə sistemi mühüm rol oynayır.</a:t>
            </a:r>
          </a:p>
          <a:p>
            <a:pPr algn="just"/>
            <a:endParaRPr lang="az-Latn-AZ">
              <a:solidFill>
                <a:srgbClr val="000000"/>
              </a:solidFill>
              <a:latin typeface="Consolas" panose="020B0609020204030204" pitchFamily="49" charset="0"/>
            </a:endParaRPr>
          </a:p>
          <a:p>
            <a:pPr algn="just"/>
            <a:endParaRPr lang="en-US" dirty="0">
              <a:solidFill>
                <a:prstClr val="black"/>
              </a:solidFill>
              <a:latin typeface="Consolas" panose="020B0609020204030204" pitchFamily="49" charset="0"/>
            </a:endParaRPr>
          </a:p>
        </p:txBody>
      </p:sp>
      <p:sp>
        <p:nvSpPr>
          <p:cNvPr id="3" name="Прямоугольник 2"/>
          <p:cNvSpPr/>
          <p:nvPr/>
        </p:nvSpPr>
        <p:spPr>
          <a:xfrm>
            <a:off x="5596774" y="141371"/>
            <a:ext cx="973343" cy="523220"/>
          </a:xfrm>
          <a:prstGeom prst="rect">
            <a:avLst/>
          </a:prstGeom>
        </p:spPr>
        <p:txBody>
          <a:bodyPr wrap="none">
            <a:spAutoFit/>
          </a:bodyPr>
          <a:lstStyle/>
          <a:p>
            <a:r>
              <a:rPr lang="az-Latn-AZ" sz="2800" b="1">
                <a:solidFill>
                  <a:srgbClr val="11AEC7">
                    <a:lumMod val="50000"/>
                  </a:srgbClr>
                </a:solidFill>
                <a:latin typeface="Consolas" panose="020B0609020204030204" pitchFamily="49" charset="0"/>
                <a:ea typeface="MS Mincho"/>
                <a:cs typeface="Times New Roman" panose="02020603050405020304" pitchFamily="18" charset="0"/>
              </a:rPr>
              <a:t>VBİS</a:t>
            </a:r>
            <a:endParaRPr lang="ru-RU" sz="280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5866" y="274250"/>
            <a:ext cx="264160" cy="264160"/>
          </a:xfrm>
          <a:prstGeom prst="rect">
            <a:avLst/>
          </a:prstGeom>
        </p:spPr>
      </p:pic>
      <p:pic>
        <p:nvPicPr>
          <p:cNvPr id="10" name="Рисунок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1974" y="274250"/>
            <a:ext cx="264160" cy="264160"/>
          </a:xfrm>
          <a:prstGeom prst="rect">
            <a:avLst/>
          </a:prstGeom>
        </p:spPr>
      </p:pic>
    </p:spTree>
    <p:extLst>
      <p:ext uri="{BB962C8B-B14F-4D97-AF65-F5344CB8AC3E}">
        <p14:creationId xmlns:p14="http://schemas.microsoft.com/office/powerpoint/2010/main" val="165041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rtlCol="0"/>
          <a:lstStyle/>
          <a:p>
            <a:r>
              <a:rPr lang="ru-RU" dirty="0" smtClean="0"/>
              <a:t>Слайд 3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406330"/>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379035"/>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436731" y="1221645"/>
            <a:ext cx="5950422" cy="5078313"/>
          </a:xfrm>
          <a:prstGeom prst="rect">
            <a:avLst/>
          </a:prstGeom>
        </p:spPr>
        <p:txBody>
          <a:bodyPr wrap="square">
            <a:spAutoFit/>
          </a:bodyPr>
          <a:lstStyle/>
          <a:p>
            <a:pPr algn="just"/>
            <a:r>
              <a:rPr lang="en-US" smtClean="0"/>
              <a:t>Verilənlər bazasının idarəetmə sistemləri xarici yaddaş qurğularında verilənlər bazasının yaradılması üçün istifadə edilən, habelə verilənlərə müraciəti və onların işlənməsini təmin edən universal proqram vasitəsidir.</a:t>
            </a:r>
            <a:endParaRPr lang="az-Latn-AZ" smtClean="0"/>
          </a:p>
          <a:p>
            <a:pPr algn="just"/>
            <a:endParaRPr lang="en-US" smtClean="0"/>
          </a:p>
          <a:p>
            <a:pPr algn="just"/>
            <a:r>
              <a:rPr lang="en-US" smtClean="0"/>
              <a:t>Verilənlər bazasını idarəetmə sistemi verilənlər bazalarından çoxməqsədli qaydada istifadəni, verilənlərin mühafizəsini və bərpasını təmin edir. İnkişaf etmiş dialoq vasitələrinin və yüksək səviyyəli sorğu dilinin mövcud olması verilənlər bazasının idarəetmə sistemini son istifadəçi üçün ən əlverişli vasitəyə çevirir.	Verilənlər bazası verilənlər bazasını idarəetmə sistemi vasitələrinin köməyi ilə kompüterin sabit yaddaşında təşkil edilmiş verilənlər yığımıdır. Verilənlər bazasının köməyi ilə saxlanan məlumatların minimum təkrarlanmaları ilə yanaşı, məntiqi əlaqədə olan verilənlərin inteqrasiyası təmin edilir. Verilənlər bazası müəyyən predmet sahəsində informasiya obyektlərinin məntiqi modelini əks etdirən verilənləri özündə birləşdirir.</a:t>
            </a:r>
            <a:endParaRPr lang="en-US"/>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177" y="1306585"/>
            <a:ext cx="4908432" cy="4908432"/>
          </a:xfrm>
          <a:prstGeom prst="rect">
            <a:avLst/>
          </a:prstGeom>
        </p:spPr>
      </p:pic>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5866" y="274250"/>
            <a:ext cx="264160" cy="264160"/>
          </a:xfrm>
          <a:prstGeom prst="rect">
            <a:avLst/>
          </a:prstGeom>
        </p:spPr>
      </p:pic>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1974" y="274250"/>
            <a:ext cx="264160" cy="264160"/>
          </a:xfrm>
          <a:prstGeom prst="rect">
            <a:avLst/>
          </a:prstGeom>
        </p:spPr>
      </p:pic>
      <p:sp>
        <p:nvSpPr>
          <p:cNvPr id="12" name="Прямоугольник 11"/>
          <p:cNvSpPr/>
          <p:nvPr/>
        </p:nvSpPr>
        <p:spPr>
          <a:xfrm>
            <a:off x="5596774" y="141371"/>
            <a:ext cx="973343" cy="523220"/>
          </a:xfrm>
          <a:prstGeom prst="rect">
            <a:avLst/>
          </a:prstGeom>
        </p:spPr>
        <p:txBody>
          <a:bodyPr wrap="none">
            <a:spAutoFit/>
          </a:bodyPr>
          <a:lstStyle/>
          <a:p>
            <a:r>
              <a:rPr lang="az-Latn-AZ" sz="2800" b="1">
                <a:solidFill>
                  <a:srgbClr val="11AEC7">
                    <a:lumMod val="50000"/>
                  </a:srgbClr>
                </a:solidFill>
                <a:latin typeface="Consolas" panose="020B0609020204030204" pitchFamily="49" charset="0"/>
                <a:ea typeface="MS Mincho"/>
                <a:cs typeface="Times New Roman" panose="02020603050405020304" pitchFamily="18" charset="0"/>
              </a:rPr>
              <a:t>VBİS</a:t>
            </a:r>
            <a:endParaRPr lang="ru-RU" sz="2800"/>
          </a:p>
        </p:txBody>
      </p:sp>
    </p:spTree>
    <p:extLst>
      <p:ext uri="{BB962C8B-B14F-4D97-AF65-F5344CB8AC3E}">
        <p14:creationId xmlns:p14="http://schemas.microsoft.com/office/powerpoint/2010/main" val="161464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rtlCol="0"/>
          <a:lstStyle/>
          <a:p>
            <a:r>
              <a:rPr lang="ru-RU" dirty="0" smtClean="0"/>
              <a:t>Слайд 3 с анализом проекта</a:t>
            </a:r>
            <a:endParaRPr lang="ru-RU" dirty="0"/>
          </a:p>
        </p:txBody>
      </p:sp>
      <p:sp>
        <p:nvSpPr>
          <p:cNvPr id="10" name="Rectangle 1"/>
          <p:cNvSpPr/>
          <p:nvPr/>
        </p:nvSpPr>
        <p:spPr>
          <a:xfrm>
            <a:off x="449861" y="865287"/>
            <a:ext cx="5916051" cy="5078313"/>
          </a:xfrm>
          <a:prstGeom prst="rect">
            <a:avLst/>
          </a:prstGeom>
        </p:spPr>
        <p:txBody>
          <a:bodyPr wrap="square">
            <a:spAutoFit/>
          </a:bodyPr>
          <a:lstStyle/>
          <a:p>
            <a:pPr indent="342900" algn="just">
              <a:lnSpc>
                <a:spcPct val="150000"/>
              </a:lnSpc>
              <a:spcAft>
                <a:spcPts val="1000"/>
              </a:spcAft>
            </a:pPr>
            <a:r>
              <a:rPr lang="az-Latn-AZ" dirty="0" smtClean="0">
                <a:solidFill>
                  <a:srgbClr val="000000"/>
                </a:solidFill>
                <a:effectLst/>
                <a:ea typeface="MS Mincho"/>
                <a:cs typeface="Times New Roman" panose="02020603050405020304" pitchFamily="18" charset="0"/>
              </a:rPr>
              <a:t>Verilənlər bazası verilənlər bazasını idarəetmə sistemində istifadə edilən modelə və verilənlərin quruluşuna uyğun təşkil edilir. Verilənlər bazasında adətən çoxsaylı istifadəçilər üçün zəruri məlumatlar olur. Ümumi verilənlər bazasına bir neçə istifadəçinin eyni vaxtda müraciət etməsi verilənlər bazasının idarəetmə sisteminin fərdi kompüterlərin lokal şəbəkəsində quraşdırılan və çox saylı istifadəçilər uçun verilənlər bazası yaradılan zaman mümkün olur. Verilənlər bazasının idarəetmə sistemi şəbəkədə müxtəlif istifadəçilərin ümumi məlumatlar bazasına müraciət hədlərini izləyir və istifadəçilər eyni zamanda ümumi verilənlərlə işləyəndə verilənlərin mühafizəsini təmin edir.</a:t>
            </a:r>
            <a:endParaRPr lang="en-US" sz="1400" dirty="0">
              <a:effectLst/>
              <a:ea typeface="MS Mincho"/>
              <a:cs typeface="Times New Roman" panose="02020603050405020304" pitchFamily="18" charset="0"/>
            </a:endParaRPr>
          </a:p>
        </p:txBody>
      </p:sp>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1057" y="1134508"/>
            <a:ext cx="5149915" cy="4539870"/>
          </a:xfrm>
          <a:prstGeom prst="rect">
            <a:avLst/>
          </a:prstGeom>
        </p:spPr>
      </p:pic>
    </p:spTree>
    <p:extLst>
      <p:ext uri="{BB962C8B-B14F-4D97-AF65-F5344CB8AC3E}">
        <p14:creationId xmlns:p14="http://schemas.microsoft.com/office/powerpoint/2010/main" val="37957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rtlCol="0"/>
          <a:lstStyle/>
          <a:p>
            <a:r>
              <a:rPr lang="ru-RU" dirty="0" smtClean="0"/>
              <a:t>Слайд 3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774516" y="379035"/>
            <a:ext cx="34174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379035"/>
            <a:ext cx="319461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1"/>
          <p:cNvSpPr/>
          <p:nvPr/>
        </p:nvSpPr>
        <p:spPr>
          <a:xfrm>
            <a:off x="0" y="1020505"/>
            <a:ext cx="6623567" cy="5837495"/>
          </a:xfrm>
          <a:prstGeom prst="rect">
            <a:avLst/>
          </a:prstGeom>
        </p:spPr>
        <p:txBody>
          <a:bodyPr wrap="square">
            <a:spAutoFit/>
          </a:bodyPr>
          <a:lstStyle/>
          <a:p>
            <a:pPr marL="285750" indent="-285750" algn="just">
              <a:lnSpc>
                <a:spcPct val="150000"/>
              </a:lnSpc>
              <a:spcAft>
                <a:spcPts val="1000"/>
              </a:spcAft>
              <a:buFont typeface="Wingdings" panose="05000000000000000000" pitchFamily="2" charset="2"/>
              <a:buChar char="v"/>
            </a:pPr>
            <a:r>
              <a:rPr lang="az-Latn-AZ" smtClean="0">
                <a:solidFill>
                  <a:schemeClr val="tx1">
                    <a:lumMod val="95000"/>
                    <a:lumOff val="5000"/>
                  </a:schemeClr>
                </a:solidFill>
                <a:effectLst/>
                <a:ea typeface="MS Mincho"/>
                <a:cs typeface="Times New Roman" panose="02020603050405020304" pitchFamily="18" charset="0"/>
              </a:rPr>
              <a:t>modelin </a:t>
            </a:r>
            <a:r>
              <a:rPr lang="az-Latn-AZ" dirty="0" smtClean="0">
                <a:solidFill>
                  <a:schemeClr val="tx1">
                    <a:lumMod val="95000"/>
                    <a:lumOff val="5000"/>
                  </a:schemeClr>
                </a:solidFill>
                <a:effectLst/>
                <a:ea typeface="MS Mincho"/>
                <a:cs typeface="Times New Roman" panose="02020603050405020304" pitchFamily="18" charset="0"/>
              </a:rPr>
              <a:t>müxtəlif obyektlərində verilənlərin təkrarlanması;</a:t>
            </a:r>
            <a:endParaRPr lang="en-US" dirty="0" smtClean="0">
              <a:solidFill>
                <a:schemeClr val="tx1">
                  <a:lumMod val="95000"/>
                  <a:lumOff val="5000"/>
                </a:schemeClr>
              </a:solidFill>
              <a:effectLst/>
              <a:ea typeface="MS Mincho"/>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v"/>
            </a:pPr>
            <a:r>
              <a:rPr lang="az-Latn-AZ" smtClean="0">
                <a:solidFill>
                  <a:schemeClr val="tx1">
                    <a:lumMod val="95000"/>
                    <a:lumOff val="5000"/>
                  </a:schemeClr>
                </a:solidFill>
                <a:effectLst/>
                <a:ea typeface="MS Mincho"/>
                <a:cs typeface="Times New Roman" panose="02020603050405020304" pitchFamily="18" charset="0"/>
              </a:rPr>
              <a:t> </a:t>
            </a:r>
            <a:r>
              <a:rPr lang="az-Latn-AZ" dirty="0" smtClean="0">
                <a:solidFill>
                  <a:schemeClr val="tx1">
                    <a:lumMod val="95000"/>
                    <a:lumOff val="5000"/>
                  </a:schemeClr>
                </a:solidFill>
                <a:effectLst/>
                <a:ea typeface="MS Mincho"/>
                <a:cs typeface="Times New Roman" panose="02020603050405020304" pitchFamily="18" charset="0"/>
              </a:rPr>
              <a:t>verilənlərin bir dəfə daxil edilməsi və onlarda düzəlişlərin sadələşdirilməsi;</a:t>
            </a:r>
            <a:endParaRPr lang="en-US" dirty="0" smtClean="0">
              <a:solidFill>
                <a:schemeClr val="tx1">
                  <a:lumMod val="95000"/>
                  <a:lumOff val="5000"/>
                </a:schemeClr>
              </a:solidFill>
              <a:effectLst/>
              <a:ea typeface="MS Mincho"/>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v"/>
            </a:pPr>
            <a:r>
              <a:rPr lang="az-Latn-AZ" smtClean="0">
                <a:solidFill>
                  <a:schemeClr val="tx1">
                    <a:lumMod val="95000"/>
                    <a:lumOff val="5000"/>
                  </a:schemeClr>
                </a:solidFill>
                <a:effectLst/>
                <a:ea typeface="MS Mincho"/>
                <a:cs typeface="Times New Roman" panose="02020603050405020304" pitchFamily="18" charset="0"/>
              </a:rPr>
              <a:t>verilənlərin </a:t>
            </a:r>
            <a:r>
              <a:rPr lang="az-Latn-AZ" dirty="0" smtClean="0">
                <a:solidFill>
                  <a:schemeClr val="tx1">
                    <a:lumMod val="95000"/>
                    <a:lumOff val="5000"/>
                  </a:schemeClr>
                </a:solidFill>
                <a:effectLst/>
                <a:ea typeface="MS Mincho"/>
                <a:cs typeface="Times New Roman" panose="02020603050405020304" pitchFamily="18" charset="0"/>
              </a:rPr>
              <a:t>uyğunluğu və birinin digərini inkar etməməsi;</a:t>
            </a:r>
            <a:endParaRPr lang="en-US" dirty="0" smtClean="0">
              <a:solidFill>
                <a:schemeClr val="tx1">
                  <a:lumMod val="95000"/>
                  <a:lumOff val="5000"/>
                </a:schemeClr>
              </a:solidFill>
              <a:effectLst/>
              <a:ea typeface="MS Mincho"/>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v"/>
            </a:pPr>
            <a:r>
              <a:rPr lang="az-Latn-AZ" smtClean="0">
                <a:solidFill>
                  <a:schemeClr val="tx1">
                    <a:lumMod val="95000"/>
                    <a:lumOff val="5000"/>
                  </a:schemeClr>
                </a:solidFill>
                <a:effectLst/>
                <a:ea typeface="MS Mincho"/>
                <a:cs typeface="Times New Roman" panose="02020603050405020304" pitchFamily="18" charset="0"/>
              </a:rPr>
              <a:t>verilənlər </a:t>
            </a:r>
            <a:r>
              <a:rPr lang="az-Latn-AZ" dirty="0" smtClean="0">
                <a:solidFill>
                  <a:schemeClr val="tx1">
                    <a:lumMod val="95000"/>
                    <a:lumOff val="5000"/>
                  </a:schemeClr>
                </a:solidFill>
                <a:effectLst/>
                <a:ea typeface="MS Mincho"/>
                <a:cs typeface="Times New Roman" panose="02020603050405020304" pitchFamily="18" charset="0"/>
              </a:rPr>
              <a:t>bazasının tamlığı və bütövlüyü;</a:t>
            </a:r>
            <a:endParaRPr lang="en-US" dirty="0" smtClean="0">
              <a:solidFill>
                <a:schemeClr val="tx1">
                  <a:lumMod val="95000"/>
                  <a:lumOff val="5000"/>
                </a:schemeClr>
              </a:solidFill>
              <a:effectLst/>
              <a:ea typeface="MS Mincho"/>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v"/>
            </a:pPr>
            <a:r>
              <a:rPr lang="az-Latn-AZ" smtClean="0">
                <a:solidFill>
                  <a:schemeClr val="tx1">
                    <a:lumMod val="95000"/>
                    <a:lumOff val="5000"/>
                  </a:schemeClr>
                </a:solidFill>
                <a:effectLst/>
                <a:ea typeface="MS Mincho"/>
                <a:cs typeface="Times New Roman" panose="02020603050405020304" pitchFamily="18" charset="0"/>
              </a:rPr>
              <a:t>verilənlər </a:t>
            </a:r>
            <a:r>
              <a:rPr lang="az-Latn-AZ" dirty="0" smtClean="0">
                <a:solidFill>
                  <a:schemeClr val="tx1">
                    <a:lumMod val="95000"/>
                    <a:lumOff val="5000"/>
                  </a:schemeClr>
                </a:solidFill>
                <a:effectLst/>
                <a:ea typeface="MS Mincho"/>
                <a:cs typeface="Times New Roman" panose="02020603050405020304" pitchFamily="18" charset="0"/>
              </a:rPr>
              <a:t>bazasının çoxaspektli müraciət imkanının olması;</a:t>
            </a:r>
            <a:endParaRPr lang="en-US" dirty="0" smtClean="0">
              <a:solidFill>
                <a:schemeClr val="tx1">
                  <a:lumMod val="95000"/>
                  <a:lumOff val="5000"/>
                </a:schemeClr>
              </a:solidFill>
              <a:effectLst/>
              <a:ea typeface="MS Mincho"/>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v"/>
            </a:pPr>
            <a:r>
              <a:rPr lang="az-Latn-AZ" smtClean="0">
                <a:solidFill>
                  <a:schemeClr val="tx1">
                    <a:lumMod val="95000"/>
                    <a:lumOff val="5000"/>
                  </a:schemeClr>
                </a:solidFill>
                <a:effectLst/>
                <a:ea typeface="MS Mincho"/>
                <a:cs typeface="Times New Roman" panose="02020603050405020304" pitchFamily="18" charset="0"/>
              </a:rPr>
              <a:t>verilənlər </a:t>
            </a:r>
            <a:r>
              <a:rPr lang="az-Latn-AZ" dirty="0" smtClean="0">
                <a:solidFill>
                  <a:schemeClr val="tx1">
                    <a:lumMod val="95000"/>
                    <a:lumOff val="5000"/>
                  </a:schemeClr>
                </a:solidFill>
                <a:effectLst/>
                <a:ea typeface="MS Mincho"/>
                <a:cs typeface="Times New Roman" panose="02020603050405020304" pitchFamily="18" charset="0"/>
              </a:rPr>
              <a:t>bazasında verilənlərin ixtiyari seçilməsi;</a:t>
            </a:r>
            <a:endParaRPr lang="en-US" dirty="0" smtClean="0">
              <a:solidFill>
                <a:schemeClr val="tx1">
                  <a:lumMod val="95000"/>
                  <a:lumOff val="5000"/>
                </a:schemeClr>
              </a:solidFill>
              <a:effectLst/>
              <a:ea typeface="MS Mincho"/>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v"/>
            </a:pPr>
            <a:r>
              <a:rPr lang="az-Latn-AZ" smtClean="0">
                <a:solidFill>
                  <a:schemeClr val="tx1">
                    <a:lumMod val="95000"/>
                    <a:lumOff val="5000"/>
                  </a:schemeClr>
                </a:solidFill>
                <a:effectLst/>
                <a:ea typeface="MS Mincho"/>
                <a:cs typeface="Times New Roman" panose="02020603050405020304" pitchFamily="18" charset="0"/>
              </a:rPr>
              <a:t>verilənlərdən </a:t>
            </a:r>
            <a:r>
              <a:rPr lang="az-Latn-AZ" dirty="0" smtClean="0">
                <a:solidFill>
                  <a:schemeClr val="tx1">
                    <a:lumMod val="95000"/>
                    <a:lumOff val="5000"/>
                  </a:schemeClr>
                </a:solidFill>
                <a:effectLst/>
                <a:ea typeface="MS Mincho"/>
                <a:cs typeface="Times New Roman" panose="02020603050405020304" pitchFamily="18" charset="0"/>
              </a:rPr>
              <a:t>müxtəlif məsələlər və istifadəçilər üçün istifadə edilməsi;</a:t>
            </a:r>
            <a:endParaRPr lang="en-US" dirty="0" smtClean="0">
              <a:solidFill>
                <a:schemeClr val="tx1">
                  <a:lumMod val="95000"/>
                  <a:lumOff val="5000"/>
                </a:schemeClr>
              </a:solidFill>
              <a:effectLst/>
              <a:ea typeface="MS Mincho"/>
              <a:cs typeface="Times New Roman" panose="02020603050405020304" pitchFamily="18" charset="0"/>
            </a:endParaRPr>
          </a:p>
          <a:p>
            <a:pPr marL="285750" indent="-285750">
              <a:buFont typeface="Wingdings" panose="05000000000000000000" pitchFamily="2" charset="2"/>
              <a:buChar char="v"/>
            </a:pPr>
            <a:r>
              <a:rPr lang="az-Latn-AZ" smtClean="0">
                <a:solidFill>
                  <a:schemeClr val="tx1">
                    <a:lumMod val="95000"/>
                    <a:lumOff val="5000"/>
                  </a:schemeClr>
                </a:solidFill>
                <a:effectLst/>
                <a:ea typeface="MS Mincho"/>
              </a:rPr>
              <a:t>qəza </a:t>
            </a:r>
            <a:r>
              <a:rPr lang="az-Latn-AZ" dirty="0" smtClean="0">
                <a:solidFill>
                  <a:schemeClr val="tx1">
                    <a:lumMod val="95000"/>
                    <a:lumOff val="5000"/>
                  </a:schemeClr>
                </a:solidFill>
                <a:effectLst/>
                <a:ea typeface="MS Mincho"/>
              </a:rPr>
              <a:t>şəraitində, qurğuların və proqramların nasazlıqları yarandıqda və ya istifadəçilər səhv etdikdə belə verilənlərin mühafizəsi və bərpasının </a:t>
            </a:r>
            <a:r>
              <a:rPr lang="az-Latn-AZ" smtClean="0">
                <a:solidFill>
                  <a:schemeClr val="tx1">
                    <a:lumMod val="95000"/>
                    <a:lumOff val="5000"/>
                  </a:schemeClr>
                </a:solidFill>
                <a:effectLst/>
                <a:ea typeface="MS Mincho"/>
              </a:rPr>
              <a:t>mümkünlüyü </a:t>
            </a:r>
            <a:r>
              <a:rPr lang="az-Latn-AZ" smtClean="0">
                <a:solidFill>
                  <a:schemeClr val="tx1">
                    <a:lumMod val="95000"/>
                    <a:lumOff val="5000"/>
                  </a:schemeClr>
                </a:solidFill>
                <a:effectLst/>
                <a:ea typeface="MS Mincho"/>
              </a:rPr>
              <a:t>və s .</a:t>
            </a:r>
            <a:r>
              <a:rPr lang="az-Latn-AZ" dirty="0" smtClean="0">
                <a:solidFill>
                  <a:schemeClr val="tx1">
                    <a:lumMod val="95000"/>
                    <a:lumOff val="5000"/>
                  </a:schemeClr>
                </a:solidFill>
                <a:effectLst/>
                <a:latin typeface="Times New Roman" panose="02020603050405020304" pitchFamily="18" charset="0"/>
                <a:ea typeface="MS Mincho"/>
              </a:rPr>
              <a:t/>
            </a:r>
            <a:br>
              <a:rPr lang="az-Latn-AZ" dirty="0" smtClean="0">
                <a:solidFill>
                  <a:schemeClr val="tx1">
                    <a:lumMod val="95000"/>
                    <a:lumOff val="5000"/>
                  </a:schemeClr>
                </a:solidFill>
                <a:effectLst/>
                <a:latin typeface="Times New Roman" panose="02020603050405020304" pitchFamily="18" charset="0"/>
                <a:ea typeface="MS Mincho"/>
              </a:rPr>
            </a:br>
            <a:endParaRPr lang="en-US" dirty="0">
              <a:solidFill>
                <a:schemeClr val="tx1">
                  <a:lumMod val="95000"/>
                  <a:lumOff val="5000"/>
                </a:schemeClr>
              </a:solidFill>
            </a:endParaRPr>
          </a:p>
        </p:txBody>
      </p:sp>
      <p:sp>
        <p:nvSpPr>
          <p:cNvPr id="2" name="Прямоугольник 1"/>
          <p:cNvSpPr/>
          <p:nvPr/>
        </p:nvSpPr>
        <p:spPr>
          <a:xfrm>
            <a:off x="4149640" y="-107581"/>
            <a:ext cx="3669851" cy="999954"/>
          </a:xfrm>
          <a:prstGeom prst="rect">
            <a:avLst/>
          </a:prstGeom>
        </p:spPr>
        <p:txBody>
          <a:bodyPr wrap="none">
            <a:spAutoFit/>
          </a:bodyPr>
          <a:lstStyle/>
          <a:p>
            <a:pPr algn="just">
              <a:lnSpc>
                <a:spcPct val="150000"/>
              </a:lnSpc>
              <a:spcAft>
                <a:spcPts val="1000"/>
              </a:spcAft>
            </a:pPr>
            <a:r>
              <a:rPr lang="az-Latn-AZ" smtClean="0">
                <a:solidFill>
                  <a:schemeClr val="tx1">
                    <a:lumMod val="95000"/>
                    <a:lumOff val="5000"/>
                  </a:schemeClr>
                </a:solidFill>
                <a:effectLst/>
                <a:ea typeface="MS Mincho"/>
                <a:cs typeface="Times New Roman" panose="02020603050405020304" pitchFamily="18" charset="0"/>
              </a:rPr>
              <a:t>Verilənlər bazasını idarəetmə sistemi</a:t>
            </a:r>
          </a:p>
          <a:p>
            <a:pPr algn="ctr">
              <a:lnSpc>
                <a:spcPct val="150000"/>
              </a:lnSpc>
              <a:spcAft>
                <a:spcPts val="1000"/>
              </a:spcAft>
            </a:pPr>
            <a:r>
              <a:rPr lang="az-Latn-AZ" smtClean="0">
                <a:solidFill>
                  <a:schemeClr val="tx1">
                    <a:lumMod val="95000"/>
                    <a:lumOff val="5000"/>
                  </a:schemeClr>
                </a:solidFill>
                <a:effectLst/>
                <a:ea typeface="MS Mincho"/>
                <a:cs typeface="Times New Roman" panose="02020603050405020304" pitchFamily="18" charset="0"/>
              </a:rPr>
              <a:t> bir sıra xassələrə malikdir</a:t>
            </a:r>
            <a:r>
              <a:rPr lang="az-Latn-AZ" smtClean="0">
                <a:solidFill>
                  <a:schemeClr val="accent5">
                    <a:lumMod val="50000"/>
                  </a:schemeClr>
                </a:solidFill>
                <a:effectLst/>
                <a:ea typeface="MS Mincho"/>
                <a:cs typeface="Times New Roman" panose="02020603050405020304" pitchFamily="18" charset="0"/>
              </a:rPr>
              <a:t>:</a:t>
            </a:r>
            <a:endParaRPr lang="az-Latn-AZ" smtClean="0">
              <a:solidFill>
                <a:schemeClr val="accent5">
                  <a:lumMod val="50000"/>
                </a:schemeClr>
              </a:solidFill>
              <a:effectLst/>
              <a:ea typeface="MS Mincho"/>
              <a:cs typeface="Times New Roman" panose="02020603050405020304" pitchFamily="18" charset="0"/>
            </a:endParaRPr>
          </a:p>
        </p:txBody>
      </p:sp>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850" y="943989"/>
            <a:ext cx="6282910" cy="5251028"/>
          </a:xfrm>
          <a:prstGeom prst="rect">
            <a:avLst/>
          </a:prstGeom>
        </p:spPr>
      </p:pic>
    </p:spTree>
    <p:extLst>
      <p:ext uri="{BB962C8B-B14F-4D97-AF65-F5344CB8AC3E}">
        <p14:creationId xmlns:p14="http://schemas.microsoft.com/office/powerpoint/2010/main" val="303549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rtlCol="0"/>
          <a:lstStyle/>
          <a:p>
            <a:r>
              <a:rPr lang="ru-RU" dirty="0" smtClean="0"/>
              <a:t>Слайд 3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4086225" y="379035"/>
            <a:ext cx="8105775" cy="27295"/>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379035"/>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1"/>
          <p:cNvSpPr/>
          <p:nvPr/>
        </p:nvSpPr>
        <p:spPr>
          <a:xfrm>
            <a:off x="232012" y="595995"/>
            <a:ext cx="11750722" cy="5560497"/>
          </a:xfrm>
          <a:prstGeom prst="rect">
            <a:avLst/>
          </a:prstGeom>
        </p:spPr>
        <p:txBody>
          <a:bodyPr wrap="square">
            <a:spAutoFit/>
          </a:bodyPr>
          <a:lstStyle/>
          <a:p>
            <a:pPr>
              <a:lnSpc>
                <a:spcPct val="150000"/>
              </a:lnSpc>
              <a:spcAft>
                <a:spcPts val="1000"/>
              </a:spcAft>
            </a:pPr>
            <a:r>
              <a:rPr lang="az-Latn-AZ" dirty="0">
                <a:solidFill>
                  <a:srgbClr val="000000"/>
                </a:solidFill>
                <a:ea typeface="MS Mincho"/>
                <a:cs typeface="Times New Roman" panose="02020603050405020304" pitchFamily="18" charset="0"/>
              </a:rPr>
              <a:t>Verilənlər bazasını idarəetmə sistemi müxtəlif predmet sahələri üçün istifadəçilərin praktik işinin avtomatlaşdırılmasının əsasını təşkil edir. </a:t>
            </a:r>
            <a:br>
              <a:rPr lang="az-Latn-AZ" dirty="0">
                <a:solidFill>
                  <a:srgbClr val="000000"/>
                </a:solidFill>
                <a:ea typeface="MS Mincho"/>
                <a:cs typeface="Times New Roman" panose="02020603050405020304" pitchFamily="18" charset="0"/>
              </a:rPr>
            </a:br>
            <a:r>
              <a:rPr lang="az-Latn-AZ" dirty="0">
                <a:solidFill>
                  <a:srgbClr val="000000"/>
                </a:solidFill>
                <a:ea typeface="MS Mincho"/>
                <a:cs typeface="Times New Roman" panose="02020603050405020304" pitchFamily="18" charset="0"/>
              </a:rPr>
              <a:t>	İstifadəçi tərəfindən praktiki işlər üçün verilənlər bazasını idarəetmə sisteminin seçilməsi bir sıra amillərlə bağlıdır,</a:t>
            </a:r>
            <a:endParaRPr lang="en-US" sz="1400" dirty="0">
              <a:solidFill>
                <a:prstClr val="black"/>
              </a:solidFill>
              <a:ea typeface="MS Mincho"/>
              <a:cs typeface="Times New Roman" panose="02020603050405020304" pitchFamily="18" charset="0"/>
            </a:endParaRPr>
          </a:p>
          <a:p>
            <a:pPr algn="just">
              <a:lnSpc>
                <a:spcPct val="150000"/>
              </a:lnSpc>
              <a:spcAft>
                <a:spcPts val="1000"/>
              </a:spcAft>
            </a:pPr>
            <a:r>
              <a:rPr lang="az-Latn-AZ" i="1" dirty="0">
                <a:solidFill>
                  <a:srgbClr val="000000"/>
                </a:solidFill>
                <a:ea typeface="MS Mincho"/>
                <a:cs typeface="Times New Roman" panose="02020603050405020304" pitchFamily="18" charset="0"/>
              </a:rPr>
              <a:t>-   </a:t>
            </a:r>
            <a:r>
              <a:rPr lang="az-Latn-AZ" dirty="0">
                <a:solidFill>
                  <a:srgbClr val="000000"/>
                </a:solidFill>
                <a:ea typeface="MS Mincho"/>
                <a:cs typeface="Times New Roman" panose="02020603050405020304" pitchFamily="18" charset="0"/>
              </a:rPr>
              <a:t>mövcud texniki və baza proqram təminatı, onların konfiqurasiyası, əməli və disk yaddaşı;</a:t>
            </a:r>
            <a:endParaRPr lang="en-US" sz="1400" dirty="0">
              <a:solidFill>
                <a:prstClr val="black"/>
              </a:solidFill>
              <a:ea typeface="MS Mincho"/>
              <a:cs typeface="Times New Roman" panose="02020603050405020304" pitchFamily="18" charset="0"/>
            </a:endParaRPr>
          </a:p>
          <a:p>
            <a:pPr algn="just">
              <a:lnSpc>
                <a:spcPct val="150000"/>
              </a:lnSpc>
              <a:spcAft>
                <a:spcPts val="1000"/>
              </a:spcAft>
            </a:pPr>
            <a:r>
              <a:rPr lang="az-Latn-AZ" dirty="0">
                <a:solidFill>
                  <a:srgbClr val="000000"/>
                </a:solidFill>
                <a:ea typeface="MS Mincho"/>
                <a:cs typeface="Times New Roman" panose="02020603050405020304" pitchFamily="18" charset="0"/>
              </a:rPr>
              <a:t>-   istifadəçi əlavələrinin işlənib hazırlanmasına tələbat; </a:t>
            </a:r>
            <a:endParaRPr lang="en-US" sz="1400" dirty="0">
              <a:solidFill>
                <a:prstClr val="black"/>
              </a:solidFill>
              <a:ea typeface="MS Mincho"/>
              <a:cs typeface="Times New Roman" panose="02020603050405020304" pitchFamily="18" charset="0"/>
            </a:endParaRPr>
          </a:p>
          <a:p>
            <a:pPr algn="just">
              <a:lnSpc>
                <a:spcPct val="150000"/>
              </a:lnSpc>
              <a:spcAft>
                <a:spcPts val="1000"/>
              </a:spcAft>
            </a:pPr>
            <a:r>
              <a:rPr lang="az-Latn-AZ" dirty="0">
                <a:solidFill>
                  <a:srgbClr val="000000"/>
                </a:solidFill>
                <a:ea typeface="MS Mincho"/>
                <a:cs typeface="Times New Roman" panose="02020603050405020304" pitchFamily="18" charset="0"/>
              </a:rPr>
              <a:t>-   verilənlər modelinin növü;</a:t>
            </a:r>
            <a:endParaRPr lang="en-US" sz="1400" dirty="0">
              <a:solidFill>
                <a:prstClr val="black"/>
              </a:solidFill>
              <a:ea typeface="MS Mincho"/>
              <a:cs typeface="Times New Roman" panose="02020603050405020304" pitchFamily="18" charset="0"/>
            </a:endParaRPr>
          </a:p>
          <a:p>
            <a:pPr algn="just">
              <a:lnSpc>
                <a:spcPct val="150000"/>
              </a:lnSpc>
              <a:spcAft>
                <a:spcPts val="1000"/>
              </a:spcAft>
            </a:pPr>
            <a:r>
              <a:rPr lang="az-Latn-AZ" dirty="0">
                <a:solidFill>
                  <a:srgbClr val="000000"/>
                </a:solidFill>
                <a:ea typeface="MS Mincho"/>
                <a:cs typeface="Times New Roman" panose="02020603050405020304" pitchFamily="18" charset="0"/>
              </a:rPr>
              <a:t>-   predmet sahəsinin xüsusiyyətləri;	</a:t>
            </a:r>
            <a:endParaRPr lang="en-US" sz="1400" dirty="0">
              <a:solidFill>
                <a:prstClr val="black"/>
              </a:solidFill>
              <a:ea typeface="MS Mincho"/>
              <a:cs typeface="Times New Roman" panose="02020603050405020304" pitchFamily="18" charset="0"/>
            </a:endParaRPr>
          </a:p>
          <a:p>
            <a:pPr algn="just">
              <a:lnSpc>
                <a:spcPct val="150000"/>
              </a:lnSpc>
              <a:spcAft>
                <a:spcPts val="1000"/>
              </a:spcAft>
            </a:pPr>
            <a:r>
              <a:rPr lang="az-Latn-AZ" dirty="0">
                <a:solidFill>
                  <a:srgbClr val="000000"/>
                </a:solidFill>
                <a:ea typeface="MS Mincho"/>
                <a:cs typeface="Times New Roman" panose="02020603050405020304" pitchFamily="18" charset="0"/>
              </a:rPr>
              <a:t>-   informasiya məntiqi modelinin quruluşu;</a:t>
            </a:r>
            <a:endParaRPr lang="en-US" sz="1400" dirty="0">
              <a:solidFill>
                <a:prstClr val="black"/>
              </a:solidFill>
              <a:ea typeface="MS Mincho"/>
              <a:cs typeface="Times New Roman" panose="02020603050405020304" pitchFamily="18" charset="0"/>
            </a:endParaRPr>
          </a:p>
          <a:p>
            <a:pPr algn="just">
              <a:lnSpc>
                <a:spcPct val="150000"/>
              </a:lnSpc>
              <a:spcAft>
                <a:spcPts val="1000"/>
              </a:spcAft>
            </a:pPr>
            <a:r>
              <a:rPr lang="az-Latn-AZ" dirty="0">
                <a:solidFill>
                  <a:srgbClr val="000000"/>
                </a:solidFill>
                <a:ea typeface="MS Mincho"/>
                <a:cs typeface="Times New Roman" panose="02020603050405020304" pitchFamily="18" charset="0"/>
              </a:rPr>
              <a:t>-   verilənlər bazasını idarəetmə sistemində zəruri funksional vasitələrin olması;</a:t>
            </a:r>
            <a:endParaRPr lang="en-US" sz="1400" dirty="0">
              <a:solidFill>
                <a:prstClr val="black"/>
              </a:solidFill>
              <a:ea typeface="MS Mincho"/>
              <a:cs typeface="Times New Roman" panose="02020603050405020304" pitchFamily="18" charset="0"/>
            </a:endParaRPr>
          </a:p>
          <a:p>
            <a:pPr algn="just">
              <a:lnSpc>
                <a:spcPct val="150000"/>
              </a:lnSpc>
              <a:spcAft>
                <a:spcPts val="1000"/>
              </a:spcAft>
            </a:pPr>
            <a:r>
              <a:rPr lang="az-Latn-AZ" dirty="0">
                <a:solidFill>
                  <a:srgbClr val="000000"/>
                </a:solidFill>
                <a:ea typeface="MS Mincho"/>
                <a:cs typeface="Times New Roman" panose="02020603050405020304" pitchFamily="18" charset="0"/>
              </a:rPr>
              <a:t>- istifadəçinin ixtisas səviyyəsi və verilənlər bazasının idarəetmə sistemində verilənlər bazası ilə istifadəçi arasında dialoq vasitələrinin olması.</a:t>
            </a:r>
            <a:endParaRPr lang="en-US" sz="1400" dirty="0">
              <a:solidFill>
                <a:prstClr val="black"/>
              </a:solidFill>
              <a:ea typeface="MS Mincho"/>
              <a:cs typeface="Times New Roman" panose="02020603050405020304" pitchFamily="18" charset="0"/>
            </a:endParaRPr>
          </a:p>
        </p:txBody>
      </p:sp>
      <p:cxnSp>
        <p:nvCxnSpPr>
          <p:cNvPr id="10" name="Прямая соединительная линия 9">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flipV="1">
            <a:off x="0" y="6761638"/>
            <a:ext cx="8665698" cy="13648"/>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flipV="1">
            <a:off x="8665698" y="6761638"/>
            <a:ext cx="3526302" cy="6824"/>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26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rtlCol="0"/>
          <a:lstStyle/>
          <a:p>
            <a:r>
              <a:rPr lang="ru-RU" dirty="0" smtClean="0"/>
              <a:t>Слайд 3 с анализом проекта</a:t>
            </a:r>
            <a:endParaRPr lang="ru-RU" dirty="0"/>
          </a:p>
        </p:txBody>
      </p:sp>
      <p:sp>
        <p:nvSpPr>
          <p:cNvPr id="10" name="Rectangle 1"/>
          <p:cNvSpPr/>
          <p:nvPr/>
        </p:nvSpPr>
        <p:spPr>
          <a:xfrm>
            <a:off x="837276" y="1687824"/>
            <a:ext cx="10572251" cy="3792320"/>
          </a:xfrm>
          <a:prstGeom prst="rect">
            <a:avLst/>
          </a:prstGeom>
        </p:spPr>
        <p:txBody>
          <a:bodyPr wrap="square">
            <a:spAutoFit/>
          </a:bodyPr>
          <a:lstStyle/>
          <a:p>
            <a:pPr algn="just">
              <a:lnSpc>
                <a:spcPct val="150000"/>
              </a:lnSpc>
              <a:spcAft>
                <a:spcPts val="1000"/>
              </a:spcAft>
            </a:pPr>
            <a:r>
              <a:rPr lang="az-Latn-AZ" dirty="0">
                <a:solidFill>
                  <a:srgbClr val="000000"/>
                </a:solidFill>
                <a:ea typeface="MS Mincho"/>
                <a:cs typeface="Times New Roman" panose="02020603050405020304" pitchFamily="18" charset="0"/>
              </a:rPr>
              <a:t>Verilənlər bazasının idarəetmə sistemi tətbiqi proqramlar paketi şəklində göndərilən proqram məhsullarından ibarət olmaqla kompüterə quraşdırılır. Verilənlər bazasının idarəetmə sistemi kompüterə quraşdırıldıqdan sonra verilənlər bazasının yaradılması həyata keçirilir. Qeyd etmək lazımdır ki, fərdi kompüterlər üçün müasir verilənlər bazasının idarəetmə sistemi yüksək üstünlüyə malikdir. Bu imkan verir ki, sistemin istifadəçi üçün işlənib hazırlanmasının ilkin mərhələsində verilənlər bazasının ayrı-ayrı hissələrinin yaradılmasına başlanılsın. Məlumatlar bazasının bu cür işlənib hazırlanması tədricən onun genişləndirilməsinə və modifikasiyasına əlverişli şərait yaradır. Beləliklə, istifadəçi tərəfindən işin texnologiyasının mənimsənilməsi sürətlənir, verilənlər bazasının idarəetmə sisteminin imkanlarının öyrənilməsi və mərhələlərlə tətbiqi asanlaşır.</a:t>
            </a:r>
            <a:endParaRPr lang="en-US" sz="1400" dirty="0">
              <a:solidFill>
                <a:prstClr val="black"/>
              </a:solidFill>
              <a:ea typeface="MS Mincho"/>
              <a:cs typeface="Times New Roman" panose="02020603050405020304" pitchFamily="18" charset="0"/>
            </a:endParaRPr>
          </a:p>
          <a:p>
            <a:pPr indent="450215" algn="just">
              <a:lnSpc>
                <a:spcPct val="115000"/>
              </a:lnSpc>
            </a:pPr>
            <a:r>
              <a:rPr lang="az-Latn-AZ" sz="1400" dirty="0">
                <a:solidFill>
                  <a:prstClr val="black"/>
                </a:solidFill>
                <a:latin typeface="Calibri" panose="020F0502020204030204" pitchFamily="34" charset="0"/>
                <a:ea typeface="MS Mincho"/>
                <a:cs typeface="Times New Roman" panose="02020603050405020304" pitchFamily="18" charset="0"/>
              </a:rPr>
              <a:t> </a:t>
            </a:r>
            <a:endParaRPr lang="en-US" sz="1400" dirty="0">
              <a:solidFill>
                <a:prstClr val="black"/>
              </a:solidFill>
              <a:latin typeface="Calibri" panose="020F0502020204030204" pitchFamily="34" charset="0"/>
              <a:ea typeface="MS Mincho"/>
              <a:cs typeface="Times New Roman" panose="02020603050405020304" pitchFamily="18" charset="0"/>
            </a:endParaRPr>
          </a:p>
        </p:txBody>
      </p:sp>
      <p:cxnSp>
        <p:nvCxnSpPr>
          <p:cNvPr id="11" name="Прямая соединительная линия 10">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4086225" y="379035"/>
            <a:ext cx="8105775" cy="27295"/>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379035"/>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flipV="1">
            <a:off x="0" y="6352203"/>
            <a:ext cx="8665698" cy="13648"/>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flipV="1">
            <a:off x="8665698" y="6352203"/>
            <a:ext cx="3526302" cy="6824"/>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8534" y="5239755"/>
            <a:ext cx="694075" cy="962323"/>
          </a:xfrm>
          <a:prstGeom prst="rect">
            <a:avLst/>
          </a:prstGeom>
        </p:spPr>
      </p:pic>
      <p:pic>
        <p:nvPicPr>
          <p:cNvPr id="17" name="Рисунок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543" y="600502"/>
            <a:ext cx="678319" cy="940478"/>
          </a:xfrm>
          <a:prstGeom prst="rect">
            <a:avLst/>
          </a:prstGeom>
        </p:spPr>
      </p:pic>
    </p:spTree>
    <p:extLst>
      <p:ext uri="{BB962C8B-B14F-4D97-AF65-F5344CB8AC3E}">
        <p14:creationId xmlns:p14="http://schemas.microsoft.com/office/powerpoint/2010/main" val="3244855683"/>
      </p:ext>
    </p:extLst>
  </p:cSld>
  <p:clrMapOvr>
    <a:masterClrMapping/>
  </p:clrMapOvr>
</p:sld>
</file>

<file path=ppt/theme/theme1.xml><?xml version="1.0" encoding="utf-8"?>
<a:theme xmlns:a="http://schemas.openxmlformats.org/drawingml/2006/main" name="1_Тема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20_TF78455520.potx" id="{6194D418-000E-4B18-8B3F-3A59BEE2D1E7}" vid="{6F7872A1-CC0E-4A91-8B87-352845EDF7F6}"/>
    </a:ext>
  </a:extLst>
</a:theme>
</file>

<file path=ppt/theme/theme2.xml><?xml version="1.0" encoding="utf-8"?>
<a:theme xmlns:a="http://schemas.openxmlformats.org/drawingml/2006/main" name="Тема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20_TF78455520.potx" id="{6194D418-000E-4B18-8B3F-3A59BEE2D1E7}" vid="{6F7872A1-CC0E-4A91-8B87-352845EDF7F6}"/>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401</Words>
  <Application>Microsoft Office PowerPoint</Application>
  <PresentationFormat>Широкоэкранный</PresentationFormat>
  <Paragraphs>66</Paragraphs>
  <Slides>7</Slides>
  <Notes>7</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7</vt:i4>
      </vt:variant>
    </vt:vector>
  </HeadingPairs>
  <TitlesOfParts>
    <vt:vector size="17" baseType="lpstr">
      <vt:lpstr>Arial</vt:lpstr>
      <vt:lpstr>Calibri</vt:lpstr>
      <vt:lpstr>Century Gothic</vt:lpstr>
      <vt:lpstr>Consolas</vt:lpstr>
      <vt:lpstr>MS Mincho</vt:lpstr>
      <vt:lpstr>Segoe UI Light</vt:lpstr>
      <vt:lpstr>Times New Roman</vt:lpstr>
      <vt:lpstr>Wingdings</vt:lpstr>
      <vt:lpstr>1_Тема Office</vt:lpstr>
      <vt:lpstr>Тема Office</vt:lpstr>
      <vt:lpstr>Слайд 2 с анализом проекта</vt:lpstr>
      <vt:lpstr>Слайд 3 с анализом проекта</vt:lpstr>
      <vt:lpstr>Слайд 3 с анализом проекта</vt:lpstr>
      <vt:lpstr>Слайд 3 с анализом проекта</vt:lpstr>
      <vt:lpstr>Слайд 3 с анализом проекта</vt:lpstr>
      <vt:lpstr>Слайд 3 с анализом проекта</vt:lpstr>
      <vt:lpstr>Слайд 3 с анализом проекта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2 с анализом проекта</dc:title>
  <dc:creator>H P</dc:creator>
  <cp:lastModifiedBy>H P</cp:lastModifiedBy>
  <cp:revision>6</cp:revision>
  <dcterms:created xsi:type="dcterms:W3CDTF">2021-12-14T19:41:16Z</dcterms:created>
  <dcterms:modified xsi:type="dcterms:W3CDTF">2021-12-14T20:19:25Z</dcterms:modified>
</cp:coreProperties>
</file>