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6D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ACEB5-D90B-4FD9-82D3-5B73DE1A3EAF}" type="datetimeFigureOut">
              <a:rPr lang="ru-RU" smtClean="0"/>
              <a:t>16.12.2021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7E241-892D-4B81-937F-0C948A2A5D5C}" type="slidenum">
              <a:rPr lang="ru-RU" smtClean="0"/>
              <a:t>‹#›</a:t>
            </a:fld>
            <a:endParaRPr lang="ru-RU"/>
          </a:p>
        </p:txBody>
      </p:sp>
    </p:spTree>
    <p:extLst>
      <p:ext uri="{BB962C8B-B14F-4D97-AF65-F5344CB8AC3E}">
        <p14:creationId xmlns:p14="http://schemas.microsoft.com/office/powerpoint/2010/main" val="162998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a:t>
            </a:fld>
            <a:endParaRPr lang="ru-RU" dirty="0">
              <a:solidFill>
                <a:prstClr val="black"/>
              </a:solidFill>
            </a:endParaRPr>
          </a:p>
        </p:txBody>
      </p:sp>
    </p:spTree>
    <p:extLst>
      <p:ext uri="{BB962C8B-B14F-4D97-AF65-F5344CB8AC3E}">
        <p14:creationId xmlns:p14="http://schemas.microsoft.com/office/powerpoint/2010/main" val="323617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a:solidFill>
                  <a:prstClr val="black"/>
                </a:solidFill>
              </a:rPr>
              <a:pPr/>
              <a:t>2</a:t>
            </a:fld>
            <a:endParaRPr lang="ru-RU" dirty="0">
              <a:solidFill>
                <a:prstClr val="black"/>
              </a:solidFill>
            </a:endParaRPr>
          </a:p>
        </p:txBody>
      </p:sp>
    </p:spTree>
    <p:extLst>
      <p:ext uri="{BB962C8B-B14F-4D97-AF65-F5344CB8AC3E}">
        <p14:creationId xmlns:p14="http://schemas.microsoft.com/office/powerpoint/2010/main" val="275243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BA165E8-F6AB-4336-A257-89B6B83158AE}"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131044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A165E8-F6AB-4336-A257-89B6B83158AE}"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127753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A165E8-F6AB-4336-A257-89B6B83158AE}"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480165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ru-RU" noProof="0" smtClean="0"/>
              <a:t>Образец заголовка</a:t>
            </a:r>
            <a:endParaRPr lang="ru-RU" noProof="0" dirty="0"/>
          </a:p>
        </p:txBody>
      </p:sp>
      <p:sp>
        <p:nvSpPr>
          <p:cNvPr id="3" name="Подзаголовок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Дата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rtlCol="0"/>
          <a:lstStyle/>
          <a:p>
            <a:fld id="{AD487AC8-2E27-4521-B851-B6631051F3D3}" type="datetime1">
              <a:rPr lang="ru-RU" smtClean="0">
                <a:solidFill>
                  <a:srgbClr val="000000">
                    <a:tint val="75000"/>
                  </a:srgbClr>
                </a:solidFill>
              </a:rPr>
              <a:pPr/>
              <a:t>16.12.2021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904472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C807FBE-061D-452C-A8A6-213063CFD67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433A3535-1708-499D-B5D2-7D8F9FD182D0}"/>
              </a:ext>
            </a:extLst>
          </p:cNvPr>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rtlCol="0"/>
          <a:lstStyle/>
          <a:p>
            <a:fld id="{999A523A-9522-4FC8-BF19-7168970C597F}" type="datetime1">
              <a:rPr lang="ru-RU" smtClean="0">
                <a:solidFill>
                  <a:srgbClr val="000000">
                    <a:tint val="75000"/>
                  </a:srgbClr>
                </a:solidFill>
              </a:rPr>
              <a:pPr/>
              <a:t>16.12.2021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237836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smtClean="0"/>
              <a:t>Образец текста</a:t>
            </a:r>
          </a:p>
        </p:txBody>
      </p:sp>
      <p:sp>
        <p:nvSpPr>
          <p:cNvPr id="4" name="Дата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rtlCol="0"/>
          <a:lstStyle/>
          <a:p>
            <a:fld id="{50448D71-62B7-4716-9BB5-CB3D729E920F}" type="datetime1">
              <a:rPr lang="ru-RU" smtClean="0">
                <a:solidFill>
                  <a:srgbClr val="000000">
                    <a:tint val="75000"/>
                  </a:srgbClr>
                </a:solidFill>
              </a:rPr>
              <a:pPr/>
              <a:t>16.12.2021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223611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BCC9BDC-6F21-4EF5-A8DD-E35E27EACA5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rtlCol="0"/>
          <a:lstStyle/>
          <a:p>
            <a:fld id="{170C37C4-1A33-40EC-A67A-49B496E25738}" type="datetime1">
              <a:rPr lang="ru-RU" smtClean="0">
                <a:solidFill>
                  <a:srgbClr val="000000">
                    <a:tint val="75000"/>
                  </a:srgbClr>
                </a:solidFill>
              </a:rPr>
              <a:pPr/>
              <a:t>16.12.2021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040410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rtlCol="0"/>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rtlCol="0"/>
          <a:lstStyle/>
          <a:p>
            <a:fld id="{5EB0E952-F832-496E-ABEA-42AE0AFA6CCC}" type="datetime1">
              <a:rPr lang="ru-RU" smtClean="0">
                <a:solidFill>
                  <a:srgbClr val="000000">
                    <a:tint val="75000"/>
                  </a:srgbClr>
                </a:solidFill>
              </a:rPr>
              <a:pPr/>
              <a:t>16.12.2021</a:t>
            </a:fld>
            <a:endParaRPr lang="ru-RU" dirty="0">
              <a:solidFill>
                <a:srgbClr val="000000">
                  <a:tint val="75000"/>
                </a:srgbClr>
              </a:solidFill>
            </a:endParaRPr>
          </a:p>
        </p:txBody>
      </p:sp>
      <p:sp>
        <p:nvSpPr>
          <p:cNvPr id="8" name="Нижний колонтитул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9" name="Номер слайда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678339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560E367-8DA0-4655-BCBC-F4280D8642CD}"/>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rtlCol="0"/>
          <a:lstStyle/>
          <a:p>
            <a:fld id="{ACDD5508-11FB-4992-B00C-2F96E71032D7}" type="datetime1">
              <a:rPr lang="ru-RU" smtClean="0">
                <a:solidFill>
                  <a:srgbClr val="000000">
                    <a:tint val="75000"/>
                  </a:srgbClr>
                </a:solidFill>
              </a:rPr>
              <a:pPr/>
              <a:t>16.12.2021</a:t>
            </a:fld>
            <a:endParaRPr lang="ru-RU" dirty="0">
              <a:solidFill>
                <a:srgbClr val="000000">
                  <a:tint val="75000"/>
                </a:srgbClr>
              </a:solidFill>
            </a:endParaRPr>
          </a:p>
        </p:txBody>
      </p:sp>
      <p:sp>
        <p:nvSpPr>
          <p:cNvPr id="4" name="Нижний колонтитул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5" name="Номер слайда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955313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rtlCol="0"/>
          <a:lstStyle/>
          <a:p>
            <a:fld id="{F236027D-058E-4138-A066-359F07C6D214}" type="datetime1">
              <a:rPr lang="ru-RU" smtClean="0">
                <a:solidFill>
                  <a:srgbClr val="000000">
                    <a:tint val="75000"/>
                  </a:srgbClr>
                </a:solidFill>
              </a:rPr>
              <a:pPr/>
              <a:t>16.12.2021</a:t>
            </a:fld>
            <a:endParaRPr lang="ru-RU" dirty="0">
              <a:solidFill>
                <a:srgbClr val="000000">
                  <a:tint val="75000"/>
                </a:srgbClr>
              </a:solidFill>
            </a:endParaRPr>
          </a:p>
        </p:txBody>
      </p:sp>
      <p:sp>
        <p:nvSpPr>
          <p:cNvPr id="3" name="Нижний колонтитул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4" name="Номер слайда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889737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rtlCol="0"/>
          <a:lstStyle/>
          <a:p>
            <a:fld id="{37510823-F23A-4639-B218-6B9BC0CC18D8}" type="datetime1">
              <a:rPr lang="ru-RU" smtClean="0">
                <a:solidFill>
                  <a:srgbClr val="000000">
                    <a:tint val="75000"/>
                  </a:srgbClr>
                </a:solidFill>
              </a:rPr>
              <a:pPr/>
              <a:t>16.12.2021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415405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A165E8-F6AB-4336-A257-89B6B83158AE}"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1007154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4" name="Текст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rtlCol="0"/>
          <a:lstStyle/>
          <a:p>
            <a:fld id="{355D43D7-3745-4F9A-8694-98B1E0E20033}" type="datetime1">
              <a:rPr lang="ru-RU" smtClean="0">
                <a:solidFill>
                  <a:srgbClr val="000000">
                    <a:tint val="75000"/>
                  </a:srgbClr>
                </a:solidFill>
              </a:rPr>
              <a:pPr/>
              <a:t>16.12.2021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220976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5F7B869-BFB2-4C20-8AB1-46704BB3D177}"/>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rtlCol="0"/>
          <a:lstStyle/>
          <a:p>
            <a:fld id="{1192B142-FCBD-4EC4-8EEE-20AF3A45CBB5}" type="datetime1">
              <a:rPr lang="ru-RU" smtClean="0">
                <a:solidFill>
                  <a:srgbClr val="000000">
                    <a:tint val="75000"/>
                  </a:srgbClr>
                </a:solidFill>
              </a:rPr>
              <a:pPr/>
              <a:t>16.12.2021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958721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rtlCol="0"/>
          <a:lstStyle/>
          <a:p>
            <a:fld id="{BD623BE9-F292-4C48-9030-5DC41B0B2C7D}" type="datetime1">
              <a:rPr lang="ru-RU" smtClean="0">
                <a:solidFill>
                  <a:srgbClr val="000000">
                    <a:tint val="75000"/>
                  </a:srgbClr>
                </a:solidFill>
              </a:rPr>
              <a:pPr/>
              <a:t>16.12.2021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38030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BA165E8-F6AB-4336-A257-89B6B83158AE}" type="datetimeFigureOut">
              <a:rPr lang="ru-RU" smtClean="0"/>
              <a:t>16.12.2021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9503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BA165E8-F6AB-4336-A257-89B6B83158AE}" type="datetimeFigureOut">
              <a:rPr lang="ru-RU" smtClean="0"/>
              <a:t>16.12.2021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222091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BA165E8-F6AB-4336-A257-89B6B83158AE}" type="datetimeFigureOut">
              <a:rPr lang="ru-RU" smtClean="0"/>
              <a:t>16.12.2021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207809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BA165E8-F6AB-4336-A257-89B6B83158AE}" type="datetimeFigureOut">
              <a:rPr lang="ru-RU" smtClean="0"/>
              <a:t>16.12.2021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26404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BA165E8-F6AB-4336-A257-89B6B83158AE}" type="datetimeFigureOut">
              <a:rPr lang="ru-RU" smtClean="0"/>
              <a:t>16.12.2021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284340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BA165E8-F6AB-4336-A257-89B6B83158AE}" type="datetimeFigureOut">
              <a:rPr lang="ru-RU" smtClean="0"/>
              <a:t>16.12.2021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140575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BA165E8-F6AB-4336-A257-89B6B83158AE}" type="datetimeFigureOut">
              <a:rPr lang="ru-RU" smtClean="0"/>
              <a:t>16.12.2021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381A7BA-B732-40EF-B932-C7AF65F04B89}" type="slidenum">
              <a:rPr lang="ru-RU" smtClean="0"/>
              <a:t>‹#›</a:t>
            </a:fld>
            <a:endParaRPr lang="ru-RU"/>
          </a:p>
        </p:txBody>
      </p:sp>
    </p:spTree>
    <p:extLst>
      <p:ext uri="{BB962C8B-B14F-4D97-AF65-F5344CB8AC3E}">
        <p14:creationId xmlns:p14="http://schemas.microsoft.com/office/powerpoint/2010/main" val="127996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165E8-F6AB-4336-A257-89B6B83158AE}" type="datetimeFigureOut">
              <a:rPr lang="ru-RU" smtClean="0"/>
              <a:t>16.12.2021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1A7BA-B732-40EF-B932-C7AF65F04B89}" type="slidenum">
              <a:rPr lang="ru-RU" smtClean="0"/>
              <a:t>‹#›</a:t>
            </a:fld>
            <a:endParaRPr lang="ru-RU"/>
          </a:p>
        </p:txBody>
      </p:sp>
    </p:spTree>
    <p:extLst>
      <p:ext uri="{BB962C8B-B14F-4D97-AF65-F5344CB8AC3E}">
        <p14:creationId xmlns:p14="http://schemas.microsoft.com/office/powerpoint/2010/main" val="306165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ru-RU" noProof="0" dirty="0" smtClean="0"/>
              <a:t>Образец заголовка</a:t>
            </a:r>
            <a:endParaRPr lang="ru-RU" noProof="0" dirty="0"/>
          </a:p>
        </p:txBody>
      </p:sp>
      <p:sp>
        <p:nvSpPr>
          <p:cNvPr id="3" name="Текст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4" name="Дата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19431-1E6E-4E07-A8B6-073D5DF11CA2}" type="datetime1">
              <a:rPr lang="ru-RU" smtClean="0">
                <a:solidFill>
                  <a:srgbClr val="000000">
                    <a:tint val="75000"/>
                  </a:srgbClr>
                </a:solidFill>
              </a:rPr>
              <a:pPr/>
              <a:t>16.12.2021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848211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43" name="Rectangle 1"/>
          <p:cNvSpPr/>
          <p:nvPr/>
        </p:nvSpPr>
        <p:spPr>
          <a:xfrm>
            <a:off x="-1" y="98643"/>
            <a:ext cx="12191999" cy="7232749"/>
          </a:xfrm>
          <a:prstGeom prst="rect">
            <a:avLst/>
          </a:prstGeom>
        </p:spPr>
        <p:txBody>
          <a:bodyPr wrap="square">
            <a:spAutoFit/>
          </a:bodyPr>
          <a:lstStyle/>
          <a:p>
            <a:r>
              <a:rPr lang="az-Latn-AZ" sz="2400" dirty="0">
                <a:solidFill>
                  <a:srgbClr val="000000"/>
                </a:solidFill>
                <a:latin typeface="Times New Roman" panose="02020603050405020304" pitchFamily="18" charset="0"/>
                <a:cs typeface="Times New Roman" panose="02020603050405020304" pitchFamily="18" charset="0"/>
              </a:rPr>
              <a:t> 	</a:t>
            </a:r>
            <a:r>
              <a:rPr lang="az-Latn-AZ" sz="2400">
                <a:solidFill>
                  <a:srgbClr val="000000"/>
                </a:solidFill>
                <a:latin typeface="Consolas" panose="020B0609020204030204" pitchFamily="49" charset="0"/>
                <a:cs typeface="Times New Roman" panose="02020603050405020304" pitchFamily="18" charset="0"/>
              </a:rPr>
              <a:t>	</a:t>
            </a:r>
            <a:endParaRPr lang="az-Latn-AZ" sz="2400">
              <a:solidFill>
                <a:srgbClr val="0062A9">
                  <a:lumMod val="75000"/>
                </a:srgbClr>
              </a:solidFill>
              <a:latin typeface="Consolas" panose="020B0609020204030204" pitchFamily="49" charset="0"/>
              <a:cs typeface="Times New Roman" panose="02020603050405020304" pitchFamily="18" charset="0"/>
            </a:endParaRPr>
          </a:p>
          <a:p>
            <a:pPr algn="ctr"/>
            <a:r>
              <a:rPr lang="az-Latn-AZ" sz="2400" b="1">
                <a:solidFill>
                  <a:srgbClr val="0062A9">
                    <a:lumMod val="75000"/>
                  </a:srgbClr>
                </a:solidFill>
                <a:latin typeface="Consolas" panose="020B0609020204030204" pitchFamily="49" charset="0"/>
                <a:cs typeface="Times New Roman" panose="02020603050405020304" pitchFamily="18" charset="0"/>
              </a:rPr>
              <a:t>  </a:t>
            </a:r>
            <a:r>
              <a:rPr lang="en-US" sz="2400" b="1">
                <a:solidFill>
                  <a:srgbClr val="0062A9">
                    <a:lumMod val="75000"/>
                  </a:srgbClr>
                </a:solidFill>
                <a:latin typeface="Consolas" panose="020B0609020204030204" pitchFamily="49" charset="0"/>
                <a:cs typeface="Times New Roman" panose="02020603050405020304" pitchFamily="18" charset="0"/>
              </a:rPr>
              <a:t>Az</a:t>
            </a:r>
            <a:r>
              <a:rPr lang="az-Latn-AZ" sz="2400" b="1" dirty="0">
                <a:solidFill>
                  <a:srgbClr val="0062A9">
                    <a:lumMod val="75000"/>
                  </a:srgbClr>
                </a:solidFill>
                <a:latin typeface="Consolas" panose="020B0609020204030204" pitchFamily="49" charset="0"/>
                <a:cs typeface="Times New Roman" panose="02020603050405020304" pitchFamily="18" charset="0"/>
              </a:rPr>
              <a:t>ərbaycan Respublikası </a:t>
            </a:r>
            <a:r>
              <a:rPr lang="az-Latn-AZ" sz="2400" b="1">
                <a:solidFill>
                  <a:srgbClr val="0062A9">
                    <a:lumMod val="75000"/>
                  </a:srgbClr>
                </a:solidFill>
                <a:latin typeface="Consolas" panose="020B0609020204030204" pitchFamily="49" charset="0"/>
                <a:cs typeface="Times New Roman" panose="02020603050405020304" pitchFamily="18" charset="0"/>
              </a:rPr>
              <a:t>Təhsil Nazirliyi</a:t>
            </a:r>
          </a:p>
          <a:p>
            <a:pPr algn="ctr"/>
            <a:r>
              <a:rPr lang="az-Latn-AZ" sz="2400" b="1">
                <a:solidFill>
                  <a:srgbClr val="0062A9">
                    <a:lumMod val="75000"/>
                  </a:srgbClr>
                </a:solidFill>
                <a:latin typeface="Consolas" panose="020B0609020204030204" pitchFamily="49" charset="0"/>
                <a:cs typeface="Times New Roman" panose="02020603050405020304" pitchFamily="18" charset="0"/>
              </a:rPr>
              <a:t>Azərbaycan </a:t>
            </a:r>
            <a:r>
              <a:rPr lang="az-Latn-AZ" sz="2400" b="1" dirty="0">
                <a:solidFill>
                  <a:srgbClr val="0062A9">
                    <a:lumMod val="75000"/>
                  </a:srgbClr>
                </a:solidFill>
                <a:latin typeface="Consolas" panose="020B0609020204030204" pitchFamily="49" charset="0"/>
                <a:cs typeface="Times New Roman" panose="02020603050405020304" pitchFamily="18" charset="0"/>
              </a:rPr>
              <a:t>Texniki Universiteti</a:t>
            </a:r>
          </a:p>
          <a:p>
            <a:r>
              <a:rPr lang="az-Latn-AZ" sz="2800" b="1" dirty="0">
                <a:solidFill>
                  <a:srgbClr val="000000"/>
                </a:solidFill>
                <a:latin typeface="Times New Roman" panose="02020603050405020304" pitchFamily="18" charset="0"/>
                <a:cs typeface="Times New Roman" panose="02020603050405020304" pitchFamily="18" charset="0"/>
              </a:rPr>
              <a:t>                         </a:t>
            </a:r>
          </a:p>
          <a:p>
            <a:r>
              <a:rPr lang="az-Latn-AZ" sz="2400" dirty="0">
                <a:solidFill>
                  <a:srgbClr val="000000"/>
                </a:solidFill>
                <a:latin typeface="Times New Roman" panose="02020603050405020304" pitchFamily="18" charset="0"/>
                <a:cs typeface="Times New Roman" panose="02020603050405020304" pitchFamily="18" charset="0"/>
              </a:rPr>
              <a:t>       </a:t>
            </a:r>
          </a:p>
          <a:p>
            <a:pPr algn="ctr"/>
            <a:endParaRPr lang="az-Latn-AZ" sz="2400">
              <a:solidFill>
                <a:srgbClr val="000000"/>
              </a:solidFill>
              <a:latin typeface="Times New Roman" panose="02020603050405020304" pitchFamily="18" charset="0"/>
              <a:cs typeface="Times New Roman" panose="02020603050405020304" pitchFamily="18" charset="0"/>
            </a:endParaRPr>
          </a:p>
          <a:p>
            <a:r>
              <a:rPr lang="az-Latn-AZ" sz="2400">
                <a:solidFill>
                  <a:srgbClr val="000000"/>
                </a:solidFill>
                <a:latin typeface="Times New Roman" panose="02020603050405020304" pitchFamily="18" charset="0"/>
                <a:cs typeface="Times New Roman" panose="02020603050405020304" pitchFamily="18" charset="0"/>
              </a:rPr>
              <a:t>                                                         </a:t>
            </a:r>
          </a:p>
          <a:p>
            <a:r>
              <a:rPr lang="az-Latn-AZ" sz="2400">
                <a:solidFill>
                  <a:srgbClr val="000000"/>
                </a:solidFill>
                <a:latin typeface="Times New Roman" panose="02020603050405020304" pitchFamily="18" charset="0"/>
                <a:cs typeface="Times New Roman" panose="02020603050405020304" pitchFamily="18" charset="0"/>
              </a:rPr>
              <a:t>                                                                 </a:t>
            </a:r>
          </a:p>
          <a:p>
            <a:pPr algn="ctr"/>
            <a:endParaRPr lang="az-Latn-AZ" sz="2400">
              <a:solidFill>
                <a:srgbClr val="000000"/>
              </a:solidFill>
              <a:latin typeface="Times New Roman" panose="02020603050405020304" pitchFamily="18" charset="0"/>
              <a:cs typeface="Times New Roman" panose="02020603050405020304" pitchFamily="18" charset="0"/>
            </a:endParaRPr>
          </a:p>
          <a:p>
            <a:pPr algn="ctr"/>
            <a:r>
              <a:rPr lang="az-Latn-AZ" sz="2400" b="1">
                <a:solidFill>
                  <a:srgbClr val="0062A9">
                    <a:lumMod val="75000"/>
                  </a:srgbClr>
                </a:solidFill>
                <a:latin typeface="Consolas" panose="020B0609020204030204" pitchFamily="49" charset="0"/>
                <a:cs typeface="Times New Roman" panose="02020603050405020304" pitchFamily="18" charset="0"/>
              </a:rPr>
              <a:t>Sərbəst İş</a:t>
            </a:r>
          </a:p>
          <a:p>
            <a:endParaRPr lang="az-Latn-AZ" sz="2400">
              <a:solidFill>
                <a:srgbClr val="000000"/>
              </a:solidFill>
              <a:latin typeface="Times New Roman" panose="02020603050405020304" pitchFamily="18" charset="0"/>
              <a:cs typeface="Times New Roman" panose="02020603050405020304" pitchFamily="18" charset="0"/>
            </a:endParaRPr>
          </a:p>
          <a:p>
            <a:endParaRPr lang="az-Latn-AZ" sz="2400" smtClean="0">
              <a:solidFill>
                <a:srgbClr val="000000"/>
              </a:solidFill>
              <a:latin typeface="Times New Roman" panose="02020603050405020304" pitchFamily="18" charset="0"/>
              <a:cs typeface="Times New Roman" panose="02020603050405020304" pitchFamily="18" charset="0"/>
            </a:endParaRPr>
          </a:p>
          <a:p>
            <a:pPr lvl="2"/>
            <a:r>
              <a:rPr lang="az-Latn-AZ" sz="2000" b="1" smtClean="0">
                <a:solidFill>
                  <a:srgbClr val="0062A9">
                    <a:lumMod val="75000"/>
                  </a:srgbClr>
                </a:solidFill>
                <a:latin typeface="Consolas" panose="020B0609020204030204" pitchFamily="49" charset="0"/>
                <a:cs typeface="Times New Roman" panose="02020603050405020304" pitchFamily="18" charset="0"/>
              </a:rPr>
              <a:t>Fakültə</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a:solidFill>
                  <a:srgbClr val="E3E3E3">
                    <a:lumMod val="50000"/>
                  </a:srgbClr>
                </a:solidFill>
                <a:latin typeface="Consolas" panose="020B0609020204030204" pitchFamily="49" charset="0"/>
                <a:cs typeface="Times New Roman" panose="02020603050405020304" pitchFamily="18" charset="0"/>
              </a:rPr>
              <a:t>İnformasiya Telekommunikasiya Texnologiyaları</a:t>
            </a:r>
          </a:p>
          <a:p>
            <a:pPr lvl="2"/>
            <a:r>
              <a:rPr lang="az-Latn-AZ" sz="2000" b="1">
                <a:solidFill>
                  <a:srgbClr val="0062A9">
                    <a:lumMod val="75000"/>
                  </a:srgbClr>
                </a:solidFill>
                <a:latin typeface="Consolas" panose="020B0609020204030204" pitchFamily="49" charset="0"/>
                <a:cs typeface="Times New Roman" panose="02020603050405020304" pitchFamily="18" charset="0"/>
              </a:rPr>
              <a:t>Fənn</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Database Proqramlaşdırma</a:t>
            </a:r>
          </a:p>
          <a:p>
            <a:pPr lvl="2"/>
            <a:r>
              <a:rPr lang="az-Latn-AZ" b="1" smtClean="0">
                <a:solidFill>
                  <a:srgbClr val="0062A9">
                    <a:lumMod val="75000"/>
                  </a:srgbClr>
                </a:solidFill>
                <a:latin typeface="Consolas" panose="020B0609020204030204" pitchFamily="49" charset="0"/>
                <a:cs typeface="Times New Roman" panose="02020603050405020304" pitchFamily="18" charset="0"/>
              </a:rPr>
              <a:t>İxtisas</a:t>
            </a:r>
            <a:r>
              <a:rPr lang="en-US" b="1" smtClean="0">
                <a:solidFill>
                  <a:srgbClr val="0062A9">
                    <a:lumMod val="75000"/>
                  </a:srgbClr>
                </a:solidFill>
                <a:latin typeface="Consolas" panose="020B0609020204030204" pitchFamily="49" charset="0"/>
                <a:cs typeface="Times New Roman" panose="02020603050405020304" pitchFamily="18" charset="0"/>
              </a:rPr>
              <a:t> :</a:t>
            </a:r>
            <a:r>
              <a:rPr lang="en-US"/>
              <a:t> </a:t>
            </a:r>
            <a:r>
              <a:rPr lang="en-US" b="1">
                <a:solidFill>
                  <a:schemeClr val="tx1">
                    <a:lumMod val="50000"/>
                    <a:lumOff val="50000"/>
                  </a:schemeClr>
                </a:solidFill>
                <a:latin typeface="Consolas" panose="020B0609020204030204" pitchFamily="49" charset="0"/>
              </a:rPr>
              <a:t>İnformasiya texnologiyaları</a:t>
            </a:r>
          </a:p>
          <a:p>
            <a:pPr lvl="2"/>
            <a:r>
              <a:rPr lang="az-Latn-AZ" sz="2000" b="1" smtClean="0">
                <a:solidFill>
                  <a:srgbClr val="0062A9">
                    <a:lumMod val="75000"/>
                  </a:srgbClr>
                </a:solidFill>
                <a:latin typeface="Consolas" panose="020B0609020204030204" pitchFamily="49" charset="0"/>
                <a:cs typeface="Times New Roman" panose="02020603050405020304" pitchFamily="18" charset="0"/>
              </a:rPr>
              <a:t>Qrup</a:t>
            </a:r>
            <a:r>
              <a:rPr lang="en-US" sz="2000" b="1" smtClean="0">
                <a:solidFill>
                  <a:srgbClr val="0062A9">
                    <a:lumMod val="75000"/>
                  </a:srgbClr>
                </a:solidFill>
                <a:latin typeface="Consolas" panose="020B0609020204030204" pitchFamily="49" charset="0"/>
                <a:cs typeface="Times New Roman" panose="02020603050405020304" pitchFamily="18" charset="0"/>
              </a:rPr>
              <a:t>:</a:t>
            </a:r>
            <a:r>
              <a:rPr lang="az-Latn-AZ" sz="2000" b="1" smtClean="0">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689 A1</a:t>
            </a:r>
            <a:endParaRPr lang="az-Latn-AZ" b="1" dirty="0">
              <a:solidFill>
                <a:srgbClr val="E3E3E3">
                  <a:lumMod val="50000"/>
                </a:srgbClr>
              </a:solidFill>
              <a:latin typeface="Consolas" panose="020B0609020204030204" pitchFamily="49" charset="0"/>
              <a:cs typeface="Times New Roman" panose="02020603050405020304" pitchFamily="18" charset="0"/>
            </a:endParaRPr>
          </a:p>
          <a:p>
            <a:pPr lvl="2"/>
            <a:r>
              <a:rPr lang="az-Latn-AZ" sz="2000" b="1" dirty="0">
                <a:solidFill>
                  <a:srgbClr val="0062A9">
                    <a:lumMod val="75000"/>
                  </a:srgbClr>
                </a:solidFill>
                <a:latin typeface="Consolas" panose="020B0609020204030204" pitchFamily="49" charset="0"/>
                <a:cs typeface="Times New Roman" panose="02020603050405020304" pitchFamily="18" charset="0"/>
              </a:rPr>
              <a:t>Mövzu</a:t>
            </a:r>
            <a:r>
              <a:rPr lang="en-US" sz="2000" b="1">
                <a:solidFill>
                  <a:srgbClr val="0062A9">
                    <a:lumMod val="75000"/>
                  </a:srgbClr>
                </a:solidFill>
                <a:latin typeface="Consolas" panose="020B0609020204030204" pitchFamily="49" charset="0"/>
                <a:cs typeface="Times New Roman" panose="02020603050405020304" pitchFamily="18" charset="0"/>
              </a:rPr>
              <a:t>:</a:t>
            </a:r>
            <a:r>
              <a:rPr lang="az-Latn-AZ" sz="2000" b="1">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Verilənlərin modelləri</a:t>
            </a:r>
          </a:p>
          <a:p>
            <a:pPr lvl="2"/>
            <a:r>
              <a:rPr lang="az-Latn-AZ" sz="2000" b="1" smtClean="0">
                <a:solidFill>
                  <a:srgbClr val="0062A9">
                    <a:lumMod val="75000"/>
                  </a:srgbClr>
                </a:solidFill>
                <a:latin typeface="Consolas" panose="020B0609020204030204" pitchFamily="49" charset="0"/>
                <a:cs typeface="Times New Roman" panose="02020603050405020304" pitchFamily="18" charset="0"/>
              </a:rPr>
              <a:t>Müəllim</a:t>
            </a:r>
            <a:r>
              <a:rPr lang="en-US" sz="2000" b="1" smtClean="0">
                <a:solidFill>
                  <a:srgbClr val="0062A9">
                    <a:lumMod val="75000"/>
                  </a:srgbClr>
                </a:solidFill>
                <a:latin typeface="Consolas" panose="020B0609020204030204" pitchFamily="49" charset="0"/>
                <a:cs typeface="Times New Roman" panose="02020603050405020304" pitchFamily="18" charset="0"/>
              </a:rPr>
              <a:t>:</a:t>
            </a:r>
            <a:r>
              <a:rPr lang="en-US" sz="2000" b="1">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Mülayim</a:t>
            </a:r>
            <a:r>
              <a:rPr lang="en-US" b="1" smtClean="0">
                <a:solidFill>
                  <a:srgbClr val="E3E3E3">
                    <a:lumMod val="50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Rizvanova</a:t>
            </a:r>
          </a:p>
          <a:p>
            <a:pPr lvl="2"/>
            <a:r>
              <a:rPr lang="az-Latn-AZ" b="1" smtClean="0">
                <a:solidFill>
                  <a:srgbClr val="0062A9">
                    <a:lumMod val="75000"/>
                  </a:srgbClr>
                </a:solidFill>
                <a:latin typeface="Consolas" panose="020B0609020204030204" pitchFamily="49" charset="0"/>
                <a:cs typeface="Times New Roman" panose="02020603050405020304" pitchFamily="18" charset="0"/>
              </a:rPr>
              <a:t>Tələbə</a:t>
            </a:r>
            <a:r>
              <a:rPr lang="en-US" b="1">
                <a:solidFill>
                  <a:srgbClr val="0062A9">
                    <a:lumMod val="75000"/>
                  </a:srgbClr>
                </a:solidFill>
                <a:latin typeface="Consolas" panose="020B0609020204030204" pitchFamily="49" charset="0"/>
                <a:cs typeface="Times New Roman" panose="02020603050405020304" pitchFamily="18" charset="0"/>
              </a:rPr>
              <a:t>:</a:t>
            </a:r>
            <a:r>
              <a:rPr lang="az-Latn-AZ" b="1">
                <a:solidFill>
                  <a:srgbClr val="0062A9">
                    <a:lumMod val="75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Rövşən</a:t>
            </a:r>
            <a:r>
              <a:rPr lang="en-US" b="1" smtClean="0">
                <a:solidFill>
                  <a:srgbClr val="E3E3E3">
                    <a:lumMod val="50000"/>
                  </a:srgbClr>
                </a:solidFill>
                <a:latin typeface="Consolas" panose="020B0609020204030204" pitchFamily="49" charset="0"/>
                <a:cs typeface="Times New Roman" panose="02020603050405020304" pitchFamily="18" charset="0"/>
              </a:rPr>
              <a:t> </a:t>
            </a:r>
            <a:r>
              <a:rPr lang="az-Latn-AZ" b="1" smtClean="0">
                <a:solidFill>
                  <a:srgbClr val="E3E3E3">
                    <a:lumMod val="50000"/>
                  </a:srgbClr>
                </a:solidFill>
                <a:latin typeface="Consolas" panose="020B0609020204030204" pitchFamily="49" charset="0"/>
                <a:cs typeface="Times New Roman" panose="02020603050405020304" pitchFamily="18" charset="0"/>
              </a:rPr>
              <a:t>Əmiraslanov </a:t>
            </a:r>
            <a:endParaRPr lang="en-US" b="1" smtClean="0">
              <a:solidFill>
                <a:srgbClr val="E3E3E3">
                  <a:lumMod val="50000"/>
                </a:srgbClr>
              </a:solidFill>
              <a:latin typeface="Consolas" panose="020B0609020204030204" pitchFamily="49" charset="0"/>
              <a:cs typeface="Times New Roman" panose="02020603050405020304" pitchFamily="18" charset="0"/>
            </a:endParaRPr>
          </a:p>
          <a:p>
            <a:pPr lvl="2"/>
            <a:endParaRPr lang="az-Latn-AZ" b="1" dirty="0">
              <a:solidFill>
                <a:srgbClr val="E3E3E3">
                  <a:lumMod val="50000"/>
                </a:srgbClr>
              </a:solidFill>
              <a:latin typeface="Consolas" panose="020B0609020204030204" pitchFamily="49" charset="0"/>
              <a:cs typeface="Times New Roman" panose="02020603050405020304" pitchFamily="18" charset="0"/>
            </a:endParaRP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1989" y="1419368"/>
            <a:ext cx="1168021" cy="1168021"/>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1594113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p:nvPr/>
        </p:nvSpPr>
        <p:spPr>
          <a:xfrm>
            <a:off x="573206" y="843580"/>
            <a:ext cx="10972800" cy="2109808"/>
          </a:xfrm>
          <a:prstGeom prst="rect">
            <a:avLst/>
          </a:prstGeom>
        </p:spPr>
        <p:txBody>
          <a:bodyPr wrap="square">
            <a:spAutoFit/>
          </a:bodyPr>
          <a:lstStyle/>
          <a:p>
            <a:pPr algn="just">
              <a:lnSpc>
                <a:spcPct val="115000"/>
              </a:lnSpc>
              <a:tabLst>
                <a:tab pos="2222500" algn="l"/>
              </a:tabLst>
            </a:pPr>
            <a:r>
              <a:rPr lang="az-Latn-AZ" sz="2000" dirty="0" smtClean="0">
                <a:effectLst/>
                <a:ea typeface="Times New Roman" panose="02020603050405020304" pitchFamily="18" charset="0"/>
                <a:cs typeface="Times New Roman" panose="02020603050405020304" pitchFamily="18" charset="0"/>
              </a:rPr>
              <a:t>Göründüyü kimi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relasiya modeli ilə müqayisədə postrelasiya modelində verilənlər daha səmərəli saxlanır və onların emalı zamanı iki cədvəldəki verilənlərin birləşdirilməsi əməliyyatına ehtiyac </a:t>
            </a:r>
            <a:r>
              <a:rPr lang="az-Latn-AZ" sz="2000" smtClean="0">
                <a:effectLst/>
                <a:ea typeface="Times New Roman" panose="02020603050405020304" pitchFamily="18" charset="0"/>
                <a:cs typeface="Times New Roman" panose="02020603050405020304" pitchFamily="18" charset="0"/>
              </a:rPr>
              <a:t>olmur</a:t>
            </a:r>
            <a:r>
              <a:rPr lang="en-US" sz="2000" smtClean="0">
                <a:effectLst/>
                <a:ea typeface="Times New Roman" panose="02020603050405020304" pitchFamily="18" charset="0"/>
                <a:cs typeface="Times New Roman" panose="02020603050405020304" pitchFamily="18" charset="0"/>
              </a:rPr>
              <a:t>.</a:t>
            </a:r>
            <a:r>
              <a:rPr lang="az-Latn-AZ" sz="2000" smtClean="0">
                <a:effectLst/>
                <a:ea typeface="Times New Roman" panose="02020603050405020304" pitchFamily="18" charset="0"/>
                <a:cs typeface="Times New Roman" panose="02020603050405020304" pitchFamily="18" charset="0"/>
              </a:rPr>
              <a:t>VB</a:t>
            </a:r>
            <a:r>
              <a:rPr lang="en-US" sz="2000" dirty="0" smtClean="0">
                <a:effectLst/>
                <a:ea typeface="Times New Roman" panose="02020603050405020304" pitchFamily="18" charset="0"/>
                <a:cs typeface="Times New Roman" panose="02020603050405020304" pitchFamily="18" charset="0"/>
              </a:rPr>
              <a:t>-</a:t>
            </a:r>
            <a:r>
              <a:rPr lang="az-Latn-AZ" sz="2000" dirty="0" smtClean="0">
                <a:effectLst/>
                <a:ea typeface="Times New Roman" panose="02020603050405020304" pitchFamily="18" charset="0"/>
                <a:cs typeface="Times New Roman" panose="02020603050405020304" pitchFamily="18" charset="0"/>
              </a:rPr>
              <a:t>nin bütün sahələrindən verilənlərin seçilməsi üçün SQL dilində SELECT </a:t>
            </a:r>
            <a:r>
              <a:rPr lang="az-Latn-AZ" sz="2000" smtClean="0">
                <a:effectLst/>
                <a:ea typeface="Times New Roman" panose="02020603050405020304" pitchFamily="18" charset="0"/>
                <a:cs typeface="Times New Roman" panose="02020603050405020304" pitchFamily="18" charset="0"/>
              </a:rPr>
              <a:t>operatorlarına </a:t>
            </a:r>
            <a:r>
              <a:rPr lang="az-Latn-AZ" sz="2000" smtClean="0">
                <a:effectLst/>
                <a:ea typeface="Times New Roman" panose="02020603050405020304" pitchFamily="18" charset="0"/>
                <a:cs typeface="Times New Roman" panose="02020603050405020304" pitchFamily="18" charset="0"/>
              </a:rPr>
              <a:t>istifadə edilmişdir</a:t>
            </a:r>
            <a:r>
              <a:rPr lang="en-US" sz="2000" smtClean="0">
                <a:effectLst/>
                <a:ea typeface="Times New Roman" panose="02020603050405020304" pitchFamily="18" charset="0"/>
                <a:cs typeface="Times New Roman" panose="02020603050405020304" pitchFamily="18" charset="0"/>
              </a:rPr>
              <a:t>.</a:t>
            </a:r>
            <a:endParaRPr lang="az-Latn-AZ" sz="2000" smtClean="0">
              <a:effectLst/>
              <a:ea typeface="Times New Roman" panose="02020603050405020304" pitchFamily="18" charset="0"/>
              <a:cs typeface="Times New Roman" panose="02020603050405020304" pitchFamily="18" charset="0"/>
            </a:endParaRPr>
          </a:p>
          <a:p>
            <a:pPr algn="just">
              <a:lnSpc>
                <a:spcPct val="115000"/>
              </a:lnSpc>
              <a:tabLst>
                <a:tab pos="2222500" algn="l"/>
              </a:tabLst>
            </a:pPr>
            <a:endParaRPr lang="en-US" sz="1600" dirty="0" smtClean="0">
              <a:effectLst/>
              <a:ea typeface="Calibri" panose="020F0502020204030204" pitchFamily="34" charset="0"/>
              <a:cs typeface="Times New Roman" panose="02020603050405020304" pitchFamily="18" charset="0"/>
            </a:endParaRPr>
          </a:p>
          <a:p>
            <a:pPr algn="just">
              <a:lnSpc>
                <a:spcPct val="115000"/>
              </a:lnSpc>
              <a:tabLst>
                <a:tab pos="2222500" algn="l"/>
              </a:tabLst>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64" y="5505450"/>
            <a:ext cx="3381375" cy="1352550"/>
          </a:xfrm>
          <a:prstGeom prst="rect">
            <a:avLst/>
          </a:prstGeom>
        </p:spPr>
      </p:pic>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5542" t="25682" r="68193" b="39004"/>
          <a:stretch/>
        </p:blipFill>
        <p:spPr>
          <a:xfrm>
            <a:off x="19808" y="2784007"/>
            <a:ext cx="2606722" cy="2625077"/>
          </a:xfrm>
          <a:prstGeom prst="rect">
            <a:avLst/>
          </a:prstGeom>
        </p:spPr>
      </p:pic>
      <p:pic>
        <p:nvPicPr>
          <p:cNvPr id="6" name="Рисунок 5"/>
          <p:cNvPicPr>
            <a:picLocks noChangeAspect="1"/>
          </p:cNvPicPr>
          <p:nvPr/>
        </p:nvPicPr>
        <p:blipFill rotWithShape="1">
          <a:blip r:embed="rId3">
            <a:extLst>
              <a:ext uri="{28A0092B-C50C-407E-A947-70E740481C1C}">
                <a14:useLocalDpi xmlns:a14="http://schemas.microsoft.com/office/drawing/2010/main" val="0"/>
              </a:ext>
            </a:extLst>
          </a:blip>
          <a:srcRect l="44607" t="23365" r="7731" b="15046"/>
          <a:stretch/>
        </p:blipFill>
        <p:spPr>
          <a:xfrm>
            <a:off x="2732375" y="2791599"/>
            <a:ext cx="2706856" cy="2619937"/>
          </a:xfrm>
          <a:prstGeom prst="rect">
            <a:avLst/>
          </a:prstGeom>
        </p:spPr>
      </p:pic>
      <p:pic>
        <p:nvPicPr>
          <p:cNvPr id="7" name="Рисунок 6"/>
          <p:cNvPicPr>
            <a:picLocks noChangeAspect="1"/>
          </p:cNvPicPr>
          <p:nvPr/>
        </p:nvPicPr>
        <p:blipFill rotWithShape="1">
          <a:blip r:embed="rId4">
            <a:extLst>
              <a:ext uri="{28A0092B-C50C-407E-A947-70E740481C1C}">
                <a14:useLocalDpi xmlns:a14="http://schemas.microsoft.com/office/drawing/2010/main" val="0"/>
              </a:ext>
            </a:extLst>
          </a:blip>
          <a:srcRect t="16067" b="15630"/>
          <a:stretch/>
        </p:blipFill>
        <p:spPr>
          <a:xfrm>
            <a:off x="5545076" y="2791599"/>
            <a:ext cx="6242304" cy="3193576"/>
          </a:xfrm>
          <a:prstGeom prst="rect">
            <a:avLst/>
          </a:prstGeom>
        </p:spPr>
      </p:pic>
    </p:spTree>
    <p:extLst>
      <p:ext uri="{BB962C8B-B14F-4D97-AF65-F5344CB8AC3E}">
        <p14:creationId xmlns:p14="http://schemas.microsoft.com/office/powerpoint/2010/main" val="37024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3898" y="1570210"/>
            <a:ext cx="11341289" cy="3477875"/>
          </a:xfrm>
          <a:prstGeom prst="rect">
            <a:avLst/>
          </a:prstGeom>
        </p:spPr>
        <p:txBody>
          <a:bodyPr wrap="square">
            <a:spAutoFit/>
          </a:bodyPr>
          <a:lstStyle/>
          <a:p>
            <a:pPr algn="just"/>
            <a:r>
              <a:rPr lang="en-US" sz="2000"/>
              <a:t>Postrelasiya modeli normallaşdırılmamış cədvəlləri dəstəklədiyindən, verilənlərin tamlığı və ziddiyyətsizliyi probleminin həlli qarşıya cıxır. Bu problem kliyent-server sistemlərində saxlanan prosedurlara oxşar mexanizmləri VBİS-ə daxil etməklə həll olunur. Cədvəlin sahələrindəki qiymətlərə nəzarət edən funksiyaların təsviri üçün verilənlərə müraciətdən əvvəl və ya sonra avtomatik cağrılan konversiya və korrelyasiya prosedurlarını qurmağa imkan var. Korrelyasiya prosedurları verilənlərin emalından əvvəl yəni verilənlər oxunandan dərhal sonra, konversiya prosedurları isə verilənlərin emalından sonra yerinə yetirilir. </a:t>
            </a:r>
          </a:p>
          <a:p>
            <a:pPr algn="just"/>
            <a:r>
              <a:rPr lang="en-US" sz="2000"/>
              <a:t>Postrelasiya modelinin üstünlüyü əlaqəli relasiya cədvəllərini bir postrelasiya cədvəli ilə təsvir etmək imkanının olmasıdır. Bununla da informasiyanın təsvirinin yüksək əyaniliyi təmin edilir və onun emalının səmərəliliyi artır. Bu modelin çatışmazlığı isə saxlanan verilənlərin tamlığının və ziddiyyətsizliyinin təmininin </a:t>
            </a:r>
            <a:r>
              <a:rPr lang="en-US" sz="2000"/>
              <a:t>mürəkkəbliyindən </a:t>
            </a:r>
            <a:r>
              <a:rPr lang="en-US" sz="2000" smtClean="0"/>
              <a:t>ibarətdir.Postrelasiya </a:t>
            </a:r>
            <a:r>
              <a:rPr lang="en-US" sz="2000"/>
              <a:t>modelini dəstəkləyən VBİS-lərə misal olaraq UniVers, Bubba və Dasdb sistemlərini göstərmək olar.</a:t>
            </a:r>
          </a:p>
        </p:txBody>
      </p:sp>
    </p:spTree>
    <p:extLst>
      <p:ext uri="{BB962C8B-B14F-4D97-AF65-F5344CB8AC3E}">
        <p14:creationId xmlns:p14="http://schemas.microsoft.com/office/powerpoint/2010/main" val="83679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729" y="599599"/>
            <a:ext cx="11354937" cy="4699748"/>
          </a:xfrm>
          <a:prstGeom prst="rect">
            <a:avLst/>
          </a:prstGeom>
        </p:spPr>
        <p:txBody>
          <a:bodyPr wrap="square">
            <a:spAutoFit/>
          </a:bodyPr>
          <a:lstStyle/>
          <a:p>
            <a:pPr marL="342900" marR="0">
              <a:lnSpc>
                <a:spcPct val="150000"/>
              </a:lnSpc>
              <a:spcBef>
                <a:spcPts val="0"/>
              </a:spcBef>
              <a:spcAft>
                <a:spcPts val="0"/>
              </a:spcAft>
              <a:tabLst>
                <a:tab pos="2222500" algn="l"/>
              </a:tabLst>
            </a:pPr>
            <a:r>
              <a:rPr lang="az-Latn-AZ" sz="2000" b="1" smtClean="0">
                <a:effectLst/>
                <a:latin typeface="+mj-lt"/>
                <a:ea typeface="Times New Roman" panose="02020603050405020304" pitchFamily="18" charset="0"/>
                <a:cs typeface="Times New Roman" panose="02020603050405020304" pitchFamily="18" charset="0"/>
              </a:rPr>
              <a:t>Çoxölçülü </a:t>
            </a:r>
            <a:r>
              <a:rPr lang="az-Latn-AZ" sz="2000" b="1" smtClean="0">
                <a:effectLst/>
                <a:latin typeface="+mj-lt"/>
                <a:ea typeface="Times New Roman" panose="02020603050405020304" pitchFamily="18" charset="0"/>
                <a:cs typeface="Times New Roman" panose="02020603050405020304" pitchFamily="18" charset="0"/>
              </a:rPr>
              <a:t>model</a:t>
            </a:r>
          </a:p>
          <a:p>
            <a:pPr marL="342900" marR="0">
              <a:lnSpc>
                <a:spcPct val="150000"/>
              </a:lnSpc>
              <a:spcBef>
                <a:spcPts val="0"/>
              </a:spcBef>
              <a:spcAft>
                <a:spcPts val="0"/>
              </a:spcAft>
              <a:tabLst>
                <a:tab pos="2222500" algn="l"/>
              </a:tabLst>
            </a:pPr>
            <a:endParaRPr lang="en-US" sz="1400" dirty="0" smtClean="0">
              <a:effectLst/>
              <a:latin typeface="+mj-lt"/>
              <a:ea typeface="Calibri" panose="020F0502020204030204" pitchFamily="34" charset="0"/>
              <a:cs typeface="Times New Roman" panose="02020603050405020304" pitchFamily="18" charset="0"/>
            </a:endParaRPr>
          </a:p>
          <a:p>
            <a:pPr algn="just">
              <a:lnSpc>
                <a:spcPct val="115000"/>
              </a:lnSpc>
              <a:tabLst>
                <a:tab pos="2222500" algn="l"/>
              </a:tabLst>
            </a:pPr>
            <a:r>
              <a:rPr lang="az-Latn-AZ" dirty="0" smtClean="0">
                <a:effectLst/>
                <a:ea typeface="Times New Roman" panose="02020603050405020304" pitchFamily="18" charset="0"/>
                <a:cs typeface="Times New Roman" panose="02020603050405020304" pitchFamily="18" charset="0"/>
              </a:rPr>
              <a:t>Verilənlərin təsvirinə çoxölçülü yanaşma relasiya yanaşması ilə eyni vaxtda yaranmışdır, lakin real işləyən çoxölçülü VBİS-lər çox azdır. 90-cı illərin ortalarından başlayaraq bu sistemlərə maraq xeyli artdı. Bu 1993-cü ildə relasiya modelinin əsasını qoyan E.Koddun dərc etdirdiyi proqram məqaləsindən sonra baş verdi. Həmin məqalədə OLAP (Online Analytical Processing – Operativ Analitik Emal) sinif sistemlərinə 12 təlabat formalaşdırılmışdır və onlardan əsasları çoxölçülü verilənlərin konseptual təsviri və emalına aiddir. Çoxölçülü sistemlər təhlil aparmaq və qərar qəbul etmək üçün informasiyanın operativ emalına imkan verir. </a:t>
            </a:r>
            <a:endParaRPr lang="en-US" sz="1400" dirty="0" smtClean="0">
              <a:effectLst/>
              <a:ea typeface="Calibri" panose="020F0502020204030204" pitchFamily="34" charset="0"/>
              <a:cs typeface="Times New Roman" panose="02020603050405020304" pitchFamily="18" charset="0"/>
            </a:endParaRPr>
          </a:p>
          <a:p>
            <a:pPr algn="just">
              <a:lnSpc>
                <a:spcPct val="115000"/>
              </a:lnSpc>
              <a:tabLst>
                <a:tab pos="2222500" algn="l"/>
              </a:tabLst>
            </a:pPr>
            <a:r>
              <a:rPr lang="az-Latn-AZ" dirty="0" smtClean="0">
                <a:effectLst/>
                <a:ea typeface="Times New Roman" panose="02020603050405020304" pitchFamily="18" charset="0"/>
                <a:cs typeface="Times New Roman" panose="02020603050405020304" pitchFamily="18" charset="0"/>
              </a:rPr>
              <a:t>İnformasiya sistemlərinin konsepsiyasının inkişafında iki istiqaməti ayırmaq olar:</a:t>
            </a:r>
            <a:endParaRPr lang="en-US" sz="1400" dirty="0" smtClean="0">
              <a:effectLst/>
              <a:ea typeface="Calibri" panose="020F0502020204030204" pitchFamily="34" charset="0"/>
              <a:cs typeface="Times New Roman" panose="02020603050405020304" pitchFamily="18" charset="0"/>
            </a:endParaRPr>
          </a:p>
          <a:p>
            <a:pPr algn="just">
              <a:lnSpc>
                <a:spcPct val="115000"/>
              </a:lnSpc>
              <a:tabLst>
                <a:tab pos="2222500" algn="l"/>
              </a:tabLst>
            </a:pP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operativ emal sistemləri</a:t>
            </a:r>
            <a:r>
              <a:rPr lang="en-US" dirty="0" smtClean="0">
                <a:effectLst/>
                <a:ea typeface="Times New Roman" panose="02020603050405020304" pitchFamily="18" charset="0"/>
                <a:cs typeface="Times New Roman" panose="02020603050405020304" pitchFamily="18" charset="0"/>
              </a:rPr>
              <a:t>;</a:t>
            </a:r>
            <a:endParaRPr lang="en-US" sz="1400" dirty="0" smtClean="0">
              <a:effectLst/>
              <a:ea typeface="Calibri" panose="020F0502020204030204" pitchFamily="34" charset="0"/>
              <a:cs typeface="Times New Roman" panose="02020603050405020304" pitchFamily="18" charset="0"/>
            </a:endParaRPr>
          </a:p>
          <a:p>
            <a:pPr algn="just">
              <a:lnSpc>
                <a:spcPct val="115000"/>
              </a:lnSpc>
              <a:tabLst>
                <a:tab pos="2222500" algn="l"/>
              </a:tabLst>
            </a:pP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analitik emal sistemləri</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qərarların qəbulunu dəstəkləyən sistemlər</a:t>
            </a:r>
            <a:r>
              <a:rPr lang="en-US" dirty="0" smtClean="0">
                <a:effectLst/>
                <a:ea typeface="Times New Roman" panose="02020603050405020304" pitchFamily="18" charset="0"/>
                <a:cs typeface="Times New Roman" panose="02020603050405020304" pitchFamily="18" charset="0"/>
              </a:rPr>
              <a:t>).</a:t>
            </a:r>
            <a:endParaRPr lang="en-US" sz="1400" dirty="0" smtClean="0">
              <a:effectLst/>
              <a:ea typeface="Calibri" panose="020F0502020204030204" pitchFamily="34" charset="0"/>
              <a:cs typeface="Times New Roman" panose="02020603050405020304" pitchFamily="18" charset="0"/>
            </a:endParaRPr>
          </a:p>
          <a:p>
            <a:pPr algn="just">
              <a:lnSpc>
                <a:spcPct val="115000"/>
              </a:lnSpc>
              <a:tabLst>
                <a:tab pos="2222500" algn="l"/>
              </a:tabLst>
            </a:pPr>
            <a:r>
              <a:rPr lang="az-Latn-AZ" dirty="0" smtClean="0">
                <a:effectLst/>
                <a:ea typeface="Times New Roman" panose="02020603050405020304" pitchFamily="18" charset="0"/>
                <a:cs typeface="Times New Roman" panose="02020603050405020304" pitchFamily="18" charset="0"/>
              </a:rPr>
              <a:t>Relasiya VBİS</a:t>
            </a:r>
            <a:r>
              <a:rPr lang="en-US" dirty="0" smtClean="0">
                <a:effectLst/>
                <a:ea typeface="Times New Roman" panose="02020603050405020304" pitchFamily="18" charset="0"/>
                <a:cs typeface="Times New Roman" panose="02020603050405020304" pitchFamily="18" charset="0"/>
              </a:rPr>
              <a:t>-</a:t>
            </a:r>
            <a:r>
              <a:rPr lang="az-Latn-AZ" dirty="0" smtClean="0">
                <a:effectLst/>
                <a:ea typeface="Times New Roman" panose="02020603050405020304" pitchFamily="18" charset="0"/>
                <a:cs typeface="Times New Roman" panose="02020603050405020304" pitchFamily="18" charset="0"/>
              </a:rPr>
              <a:t>ləri informasiyanın operativ emalı tipli informasiya sistemləri üçün nəzərdə tutulmuşdu və bu sahədə çox səmərəli idilər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Analatik emal sistemlərində isə VBİS</a:t>
            </a:r>
            <a:r>
              <a:rPr lang="en-US" dirty="0" smtClean="0">
                <a:effectLst/>
                <a:ea typeface="Times New Roman" panose="02020603050405020304" pitchFamily="18" charset="0"/>
                <a:cs typeface="Times New Roman" panose="02020603050405020304" pitchFamily="18" charset="0"/>
              </a:rPr>
              <a:t>-</a:t>
            </a:r>
            <a:r>
              <a:rPr lang="az-Latn-AZ" dirty="0" smtClean="0">
                <a:effectLst/>
                <a:ea typeface="Times New Roman" panose="02020603050405020304" pitchFamily="18" charset="0"/>
                <a:cs typeface="Times New Roman" panose="02020603050405020304" pitchFamily="18" charset="0"/>
              </a:rPr>
              <a:t>lər kifayət qədər səmərəli və çevik deyillər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Bu baxımdan daha səmərəli çoxölçülü VBİS</a:t>
            </a:r>
            <a:r>
              <a:rPr lang="en-US" dirty="0" smtClean="0">
                <a:effectLst/>
                <a:ea typeface="Times New Roman" panose="02020603050405020304" pitchFamily="18" charset="0"/>
                <a:cs typeface="Times New Roman" panose="02020603050405020304" pitchFamily="18" charset="0"/>
              </a:rPr>
              <a:t>-</a:t>
            </a:r>
            <a:r>
              <a:rPr lang="az-Latn-AZ" dirty="0" smtClean="0">
                <a:effectLst/>
                <a:ea typeface="Times New Roman" panose="02020603050405020304" pitchFamily="18" charset="0"/>
                <a:cs typeface="Times New Roman" panose="02020603050405020304" pitchFamily="18" charset="0"/>
              </a:rPr>
              <a:t>lər hesab olunur</a:t>
            </a:r>
            <a:r>
              <a:rPr lang="en-US" dirty="0" smtClean="0">
                <a:effectLst/>
                <a:ea typeface="Times New Roman" panose="02020603050405020304" pitchFamily="18" charset="0"/>
                <a:cs typeface="Times New Roman" panose="02020603050405020304" pitchFamily="18" charset="0"/>
              </a:rPr>
              <a:t>. </a:t>
            </a:r>
            <a:endParaRPr lang="en-US"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234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9307" y="1407347"/>
            <a:ext cx="11409529" cy="3914918"/>
          </a:xfrm>
          <a:prstGeom prst="rect">
            <a:avLst/>
          </a:prstGeom>
        </p:spPr>
        <p:txBody>
          <a:bodyPr wrap="square">
            <a:spAutoFit/>
          </a:bodyPr>
          <a:lstStyle/>
          <a:p>
            <a:pPr algn="just">
              <a:lnSpc>
                <a:spcPct val="115000"/>
              </a:lnSpc>
              <a:tabLst>
                <a:tab pos="2222500" algn="l"/>
              </a:tabLst>
            </a:pPr>
            <a:r>
              <a:rPr lang="az-Latn-AZ" i="1">
                <a:ea typeface="Times New Roman" panose="02020603050405020304" pitchFamily="18" charset="0"/>
                <a:cs typeface="Times New Roman" panose="02020603050405020304" pitchFamily="18" charset="0"/>
              </a:rPr>
              <a:t>Çoxölçülü VBİS</a:t>
            </a:r>
            <a:r>
              <a:rPr lang="az-Latn-AZ" b="1">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 dar çərçivədə ixtisaslaşdırılmış sistem olub</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informasiyanın interaktiv analitik emalı üçün nəzərdə tutulur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Bu cür VBİS</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lərə xas olan əsas anlayışlar bunlardır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verilənlərin aqreqatlaşması</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statikliyi və proqnozlaşdırılması</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i="1">
                <a:ea typeface="Times New Roman" panose="02020603050405020304" pitchFamily="18" charset="0"/>
                <a:cs typeface="Times New Roman" panose="02020603050405020304" pitchFamily="18" charset="0"/>
              </a:rPr>
              <a:t>Verilənlərin aqreqatlaşması</a:t>
            </a:r>
            <a:r>
              <a:rPr lang="en-US" i="1">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onların müxtəlif səviyyələrdə ümumiləşdirilməsi imkanı deməkdir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İnformasiya sistemlərində təqdim edilən informasiyanın detallaşdırılma dərəcəsi istifadəçinin səviyyəsindən asılı olur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məsələni</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istifadəçi</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analitik</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istifadəçi</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operator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istifadəçi</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idarəedici</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istifadəçi</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rəhbər</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i="1">
                <a:ea typeface="Times New Roman" panose="02020603050405020304" pitchFamily="18" charset="0"/>
                <a:cs typeface="Times New Roman" panose="02020603050405020304" pitchFamily="18" charset="0"/>
              </a:rPr>
              <a:t>Verilənlərin statikliyi</a:t>
            </a:r>
            <a:r>
              <a:rPr lang="az-Latn-AZ" b="1">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verilənlərin və onlar arasındakı əlaqələrin yüksək səviyyədə dəyişməzliyini və onların vaxtla bağlılığını nəzərdə tutur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Verilənlərin statikliyi onların emalında xüsusiləşdirilmiş yükləmə</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saxlama</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indeksləşdirmə və seçmə metodlarından istifadə etməyə imkan verir</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a:ea typeface="Times New Roman" panose="02020603050405020304" pitchFamily="18" charset="0"/>
                <a:cs typeface="Times New Roman" panose="02020603050405020304" pitchFamily="18" charset="0"/>
              </a:rPr>
              <a:t>Verilənlərin vaxtla bağlılığı sorğuda göstərilmiş vaxta və tarixə görə seçim aparmaq məqsədini güdür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Verilənlərin emalı və istifadəçiyə təqdim edilməsi prosesində vaxta görə nizamlanması informasiyanın saxlanması və seçilməsi mexanizminə müəyyən tələblər qoyur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Məsələn</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sorğunun emalı vaxtını azaltmaq üçün verilənlərin hansı ardıcıllıqla tələb olunmasına uyğun qayda ilə nizamlanması məsləhətdir</a:t>
            </a:r>
            <a:r>
              <a:rPr lang="en-US">
                <a:ea typeface="Times New Roman" panose="02020603050405020304" pitchFamily="18" charset="0"/>
                <a:cs typeface="Times New Roman" panose="02020603050405020304" pitchFamily="18" charset="0"/>
              </a:rPr>
              <a:t>.</a:t>
            </a:r>
            <a:endParaRPr lang="en-US" sz="1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591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8366" y="488298"/>
            <a:ext cx="6264322" cy="6144759"/>
          </a:xfrm>
          <a:prstGeom prst="rect">
            <a:avLst/>
          </a:prstGeom>
        </p:spPr>
        <p:txBody>
          <a:bodyPr wrap="square">
            <a:spAutoFit/>
          </a:bodyPr>
          <a:lstStyle/>
          <a:p>
            <a:pPr algn="just">
              <a:lnSpc>
                <a:spcPct val="115000"/>
              </a:lnSpc>
              <a:tabLst>
                <a:tab pos="2222500" algn="l"/>
              </a:tabLst>
            </a:pPr>
            <a:r>
              <a:rPr lang="az-Latn-AZ" b="1" smtClean="0">
                <a:ea typeface="Times New Roman" panose="02020603050405020304" pitchFamily="18" charset="0"/>
                <a:cs typeface="Times New Roman" panose="02020603050405020304" pitchFamily="18" charset="0"/>
              </a:rPr>
              <a:t>   Obyekt</a:t>
            </a:r>
            <a:r>
              <a:rPr lang="en-US" b="1">
                <a:ea typeface="Times New Roman" panose="02020603050405020304" pitchFamily="18" charset="0"/>
                <a:cs typeface="Times New Roman" panose="02020603050405020304" pitchFamily="18" charset="0"/>
              </a:rPr>
              <a:t>-</a:t>
            </a:r>
            <a:r>
              <a:rPr lang="az-Latn-AZ" b="1">
                <a:ea typeface="Times New Roman" panose="02020603050405020304" pitchFamily="18" charset="0"/>
                <a:cs typeface="Times New Roman" panose="02020603050405020304" pitchFamily="18" charset="0"/>
              </a:rPr>
              <a:t>yönlü </a:t>
            </a:r>
            <a:r>
              <a:rPr lang="az-Latn-AZ" b="1" smtClean="0">
                <a:ea typeface="Times New Roman" panose="02020603050405020304" pitchFamily="18" charset="0"/>
                <a:cs typeface="Times New Roman" panose="02020603050405020304" pitchFamily="18" charset="0"/>
              </a:rPr>
              <a:t>model</a:t>
            </a:r>
          </a:p>
          <a:p>
            <a:pPr algn="just">
              <a:lnSpc>
                <a:spcPct val="115000"/>
              </a:lnSpc>
              <a:tabLst>
                <a:tab pos="2222500" algn="l"/>
              </a:tabLst>
            </a:pPr>
            <a:endParaRPr lang="az-Latn-AZ" smtClean="0">
              <a:ea typeface="Times New Roman" panose="02020603050405020304" pitchFamily="18" charset="0"/>
              <a:cs typeface="Times New Roman" panose="02020603050405020304" pitchFamily="18" charset="0"/>
            </a:endParaRPr>
          </a:p>
          <a:p>
            <a:pPr algn="just">
              <a:lnSpc>
                <a:spcPct val="115000"/>
              </a:lnSpc>
              <a:tabLst>
                <a:tab pos="2222500" algn="l"/>
              </a:tabLst>
            </a:pPr>
            <a:r>
              <a:rPr lang="az-Latn-AZ" smtClean="0">
                <a:ea typeface="Times New Roman" panose="02020603050405020304" pitchFamily="18" charset="0"/>
                <a:cs typeface="Times New Roman" panose="02020603050405020304" pitchFamily="18" charset="0"/>
              </a:rPr>
              <a:t>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modellə verilənlərin təsvirində 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nin ayrı</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ayrı yazılarını təyin etmək mümkün</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olur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proqramlaşdırma dillərindəki uyğun vasitələrə oxşar mexanizmlərin köməyilə 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nin yazıları ilə onların emalı funksiyaları arasında qarşılıqlı əlaqələr qurulur</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a:ea typeface="Times New Roman" panose="02020603050405020304" pitchFamily="18" charset="0"/>
                <a:cs typeface="Times New Roman" panose="02020603050405020304" pitchFamily="18" charset="0"/>
              </a:rPr>
              <a:t>ODMG</a:t>
            </a:r>
            <a:r>
              <a:rPr lang="en-US">
                <a:ea typeface="Times New Roman" panose="02020603050405020304" pitchFamily="18" charset="0"/>
                <a:cs typeface="Times New Roman" panose="02020603050405020304" pitchFamily="18" charset="0"/>
              </a:rPr>
              <a:t>-93 (</a:t>
            </a:r>
            <a:r>
              <a:rPr lang="az-Latn-AZ">
                <a:ea typeface="Times New Roman" panose="02020603050405020304" pitchFamily="18" charset="0"/>
                <a:cs typeface="Times New Roman" panose="02020603050405020304" pitchFamily="18" charset="0"/>
              </a:rPr>
              <a:t>Object Database Management Group</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verilənlər bazasının idarə olunması üzrə qrup</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standartının tövsiyyələrində standartlaşdırılmış 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model şərh olunur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ODMG</a:t>
            </a:r>
            <a:r>
              <a:rPr lang="en-US">
                <a:ea typeface="Times New Roman" panose="02020603050405020304" pitchFamily="18" charset="0"/>
                <a:cs typeface="Times New Roman" panose="02020603050405020304" pitchFamily="18" charset="0"/>
              </a:rPr>
              <a:t>-93 </a:t>
            </a:r>
            <a:r>
              <a:rPr lang="az-Latn-AZ">
                <a:ea typeface="Times New Roman" panose="02020603050405020304" pitchFamily="18" charset="0"/>
                <a:cs typeface="Times New Roman" panose="02020603050405020304" pitchFamily="18" charset="0"/>
              </a:rPr>
              <a:t>standartının tövsiyyələrini tam həcmdə reallaşdırmaq hələlik mümkün olmamışdır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modelin əsas ideyalarını nümayiş etdirmək üçün 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nin sadələşdirilmiş modelinə baxaq</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a:ea typeface="Times New Roman" panose="02020603050405020304" pitchFamily="18" charset="0"/>
                <a:cs typeface="Times New Roman" panose="02020603050405020304" pitchFamily="18" charset="0"/>
              </a:rPr>
              <a:t>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nin strukturunu qrafik olaraq təpələri obyektlər olan ağac şəklində təsvir etmək olar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Obyektlərin xassələri hər hansı standart tiplə</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məsələn</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Strinq</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sətir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və ya istifadəçi tərəfindən</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class</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sinif</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kimi təyin edilən tiplə təsvir </a:t>
            </a:r>
            <a:r>
              <a:rPr lang="az-Latn-AZ">
                <a:ea typeface="Times New Roman" panose="02020603050405020304" pitchFamily="18" charset="0"/>
                <a:cs typeface="Times New Roman" panose="02020603050405020304" pitchFamily="18" charset="0"/>
              </a:rPr>
              <a:t>olunur</a:t>
            </a:r>
            <a:r>
              <a:rPr lang="en-US" smtClean="0">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p:txBody>
      </p:sp>
      <p:pic>
        <p:nvPicPr>
          <p:cNvPr id="3" name="Рисунок 2"/>
          <p:cNvPicPr>
            <a:picLocks noChangeAspect="1"/>
          </p:cNvPicPr>
          <p:nvPr/>
        </p:nvPicPr>
        <p:blipFill rotWithShape="1">
          <a:blip r:embed="rId2">
            <a:extLst>
              <a:ext uri="{28A0092B-C50C-407E-A947-70E740481C1C}">
                <a14:useLocalDpi xmlns:a14="http://schemas.microsoft.com/office/drawing/2010/main" val="0"/>
              </a:ext>
            </a:extLst>
          </a:blip>
          <a:srcRect b="88094"/>
          <a:stretch/>
        </p:blipFill>
        <p:spPr>
          <a:xfrm>
            <a:off x="7895032" y="488298"/>
            <a:ext cx="5278058" cy="464024"/>
          </a:xfrm>
          <a:prstGeom prst="rect">
            <a:avLst/>
          </a:prstGeom>
        </p:spPr>
      </p:pic>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t="12737"/>
          <a:stretch/>
        </p:blipFill>
        <p:spPr>
          <a:xfrm>
            <a:off x="6929744" y="1182555"/>
            <a:ext cx="5030244" cy="3391468"/>
          </a:xfrm>
          <a:prstGeom prst="rect">
            <a:avLst/>
          </a:prstGeom>
        </p:spPr>
      </p:pic>
    </p:spTree>
    <p:extLst>
      <p:ext uri="{BB962C8B-B14F-4D97-AF65-F5344CB8AC3E}">
        <p14:creationId xmlns:p14="http://schemas.microsoft.com/office/powerpoint/2010/main" val="109102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5537" y="1038707"/>
            <a:ext cx="11932690" cy="5189113"/>
          </a:xfrm>
          <a:prstGeom prst="rect">
            <a:avLst/>
          </a:prstGeom>
        </p:spPr>
        <p:txBody>
          <a:bodyPr wrap="square">
            <a:spAutoFit/>
          </a:bodyPr>
          <a:lstStyle/>
          <a:p>
            <a:pPr algn="just">
              <a:lnSpc>
                <a:spcPct val="115000"/>
              </a:lnSpc>
              <a:tabLst>
                <a:tab pos="2222500" algn="l"/>
              </a:tabLst>
            </a:pP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Strinq</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tipli</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xassənin qiyməti simvollar sətiri ola bilər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Class</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tipli xassənin qiyməti</a:t>
            </a:r>
            <a:r>
              <a:rPr lang="en-US">
                <a:ea typeface="Times New Roman" panose="02020603050405020304" pitchFamily="18" charset="0"/>
                <a:cs typeface="Times New Roman" panose="02020603050405020304" pitchFamily="18" charset="0"/>
              </a:rPr>
              <a:t> is</a:t>
            </a:r>
            <a:r>
              <a:rPr lang="az-Latn-AZ">
                <a:ea typeface="Times New Roman" panose="02020603050405020304" pitchFamily="18" charset="0"/>
                <a:cs typeface="Times New Roman" panose="02020603050405020304" pitchFamily="18" charset="0"/>
              </a:rPr>
              <a:t>ə uyğun sinfin nüsxəsi olan obyektdir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Həmin obyekt göstərilən xassələrə malik olan obyektin törəməsi hesab olunur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Obyekt</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sinfin nüsxəsi oz sinfinə mənsub olub</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bir valideynə malikdir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də qohumluq munasibətləri obyektlərin iyerarxiya əlaqələrini təşkil edirlər</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smtClean="0">
                <a:ea typeface="Times New Roman" panose="02020603050405020304" pitchFamily="18" charset="0"/>
                <a:cs typeface="Times New Roman" panose="02020603050405020304" pitchFamily="18" charset="0"/>
              </a:rPr>
              <a:t>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nin məntiqi strukturu xarici görünüşünə görə iyerarxik 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nin strukturuna oxşayır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Onlar arasında əsas fərq verilənlərin emalı metodlarındadır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nin verilənlərinin emalı üçün inkapsulyasiya</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varislik və polimorfizm mexanizmləri ilə göcləndirilmiş məntiqi əməliyyatlardan istifadə olunur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SQL operatorlarına oxşar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əməliyyatlar da müəyyən məhdudluqlarla tətbiq edilə bilər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məsələn</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nin yaradılması üçün</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a:ea typeface="Times New Roman" panose="02020603050405020304" pitchFamily="18" charset="0"/>
                <a:cs typeface="Times New Roman" panose="02020603050405020304" pitchFamily="18" charset="0"/>
              </a:rPr>
              <a:t>VB</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nin yaradılması və modifikasiyası</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verilənlərin axtarışını sürətləndirmək üçün tətbiq edilən indeks cədvəllərinin avtomatik tərtib və təshih edilməsi ilə müşayiət olunur</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i="1">
                <a:ea typeface="Times New Roman" panose="02020603050405020304" pitchFamily="18" charset="0"/>
                <a:cs typeface="Times New Roman" panose="02020603050405020304" pitchFamily="18" charset="0"/>
              </a:rPr>
              <a:t>İnkapsulyasiya </a:t>
            </a:r>
            <a:r>
              <a:rPr lang="az-Latn-AZ">
                <a:ea typeface="Times New Roman" panose="02020603050405020304" pitchFamily="18" charset="0"/>
                <a:cs typeface="Times New Roman" panose="02020603050405020304" pitchFamily="18" charset="0"/>
              </a:rPr>
              <a:t>xassənin adının görünmə sahəsini həmin xassənin aid olduğu obyektin sərhədləiri dairəsində məhdudlaşdırır</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i="1">
                <a:ea typeface="Times New Roman" panose="02020603050405020304" pitchFamily="18" charset="0"/>
                <a:cs typeface="Times New Roman" panose="02020603050405020304" pitchFamily="18" charset="0"/>
              </a:rPr>
              <a:t>Varislik</a:t>
            </a:r>
            <a:r>
              <a:rPr lang="az-Latn-AZ" b="1">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isə</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əksinə</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obyektin xassəsinin görünmə sahəsini bütün varisləri üçün genişləndirir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Əgər varislik mexanizminin təsir sahəsinin bilavasitə qohum olmayan obyektlər üçün də genişlənməsi tələb olunursa</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onda həmin obyektlərin ümumi valideyni olan obyektdə</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abs</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tipli mücərrəd xassə təyin edilir</a:t>
            </a:r>
            <a:r>
              <a:rPr lang="en-US">
                <a:ea typeface="Times New Roman" panose="02020603050405020304" pitchFamily="18" charset="0"/>
                <a:cs typeface="Times New Roman" panose="02020603050405020304" pitchFamily="18" charset="0"/>
              </a:rPr>
              <a:t>.</a:t>
            </a:r>
            <a:endParaRPr lang="en-US" sz="1400">
              <a:ea typeface="Calibri" panose="020F0502020204030204" pitchFamily="34" charset="0"/>
              <a:cs typeface="Times New Roman" panose="02020603050405020304" pitchFamily="18" charset="0"/>
            </a:endParaRPr>
          </a:p>
          <a:p>
            <a:pPr algn="just">
              <a:lnSpc>
                <a:spcPct val="115000"/>
              </a:lnSpc>
              <a:tabLst>
                <a:tab pos="2222500" algn="l"/>
              </a:tabLst>
            </a:pPr>
            <a:r>
              <a:rPr lang="az-Latn-AZ" i="1">
                <a:ea typeface="Times New Roman" panose="02020603050405020304" pitchFamily="18" charset="0"/>
                <a:cs typeface="Times New Roman" panose="02020603050405020304" pitchFamily="18" charset="0"/>
              </a:rPr>
              <a:t>Polimorfizm </a:t>
            </a:r>
            <a:r>
              <a:rPr lang="az-Latn-AZ">
                <a:ea typeface="Times New Roman" panose="02020603050405020304" pitchFamily="18" charset="0"/>
                <a:cs typeface="Times New Roman" panose="02020603050405020304" pitchFamily="18" charset="0"/>
              </a:rPr>
              <a:t>eyni proqram kodunun müxtəlif tipli verilənlərlə işləyə bilməsini təmin edir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Başqa sözlə</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polimorfizm müxtəlif tip obyektlərdə eyni adlı metodların olmasını mümkün edir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Obyekt</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yönlü proqramın icrası zamanı eyni metodlar arqumentin tipindən asılı olaraq müxtəlif obyektlərlə əməliyyat aparırlar</a:t>
            </a:r>
            <a:r>
              <a:rPr lang="en-US">
                <a:ea typeface="Times New Roman" panose="02020603050405020304" pitchFamily="18" charset="0"/>
                <a:cs typeface="Times New Roman" panose="02020603050405020304" pitchFamily="18" charset="0"/>
              </a:rPr>
              <a:t>.</a:t>
            </a:r>
            <a:endParaRPr lang="en-US" sz="1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220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18618" y="178535"/>
            <a:ext cx="11204810" cy="3490186"/>
          </a:xfrm>
          <a:prstGeom prst="rect">
            <a:avLst/>
          </a:prstGeom>
        </p:spPr>
        <p:txBody>
          <a:bodyPr wrap="square">
            <a:spAutoFit/>
          </a:bodyPr>
          <a:lstStyle/>
          <a:p>
            <a:pPr algn="just">
              <a:lnSpc>
                <a:spcPct val="115000"/>
              </a:lnSpc>
              <a:tabLst>
                <a:tab pos="2222500" algn="l"/>
              </a:tabLst>
            </a:pPr>
            <a:r>
              <a:rPr lang="az-Latn-AZ" sz="1600">
                <a:ea typeface="Times New Roman" panose="02020603050405020304" pitchFamily="18" charset="0"/>
                <a:cs typeface="Times New Roman" panose="02020603050405020304" pitchFamily="18" charset="0"/>
              </a:rPr>
              <a:t>Obyekt</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yönlü VB</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də axtarış istifadəçinin sorğuda göstərdiyi obyektlə VB</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də saxlanan obyekt arasındakı oxşarlığı müəyyənləşdirməkdən ibarət olur</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Istifadəçinin göstərdiyi və</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məqsəd</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adlanan obyekt</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onun xassəsi</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goal</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tipi ilə təyin edilir</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ümumi halda VB</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də saxlanan bütün obyektlər iyerarxiyasının altçoxluğu ola bilər</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Obyekt</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məqsəd və sorğunun nəticəsi VB</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nin özündə saxlana bilər</a:t>
            </a:r>
            <a:r>
              <a:rPr lang="en-US" sz="1600">
                <a:ea typeface="Times New Roman" panose="02020603050405020304" pitchFamily="18" charset="0"/>
                <a:cs typeface="Times New Roman" panose="02020603050405020304" pitchFamily="18" charset="0"/>
              </a:rPr>
              <a:t>.</a:t>
            </a:r>
            <a:endParaRPr lang="en-US" sz="1200">
              <a:ea typeface="Calibri" panose="020F0502020204030204" pitchFamily="34" charset="0"/>
              <a:cs typeface="Times New Roman" panose="02020603050405020304" pitchFamily="18" charset="0"/>
            </a:endParaRPr>
          </a:p>
          <a:p>
            <a:pPr algn="just">
              <a:lnSpc>
                <a:spcPct val="115000"/>
              </a:lnSpc>
              <a:tabLst>
                <a:tab pos="2222500" algn="l"/>
              </a:tabLst>
            </a:pPr>
            <a:r>
              <a:rPr lang="az-Latn-AZ" sz="1600">
                <a:ea typeface="Times New Roman" panose="02020603050405020304" pitchFamily="18" charset="0"/>
                <a:cs typeface="Times New Roman" panose="02020603050405020304" pitchFamily="18" charset="0"/>
              </a:rPr>
              <a:t>Verilənlərin obyekt</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yönlü modelinin relasiya modeli ilə müqayisədə üstünlüyü</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obyektlərin mürəkkəb əlaqələri haqqında informasiyani əks etdirmək imkanının olmasıdır</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Obyekt</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yönlü model VB</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nin ayrı</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ayrı yazılarını və onların emalı funksiyalarını təyin etməyə imkan verir</a:t>
            </a:r>
            <a:r>
              <a:rPr lang="en-US" sz="1600">
                <a:ea typeface="Times New Roman" panose="02020603050405020304" pitchFamily="18" charset="0"/>
                <a:cs typeface="Times New Roman" panose="02020603050405020304" pitchFamily="18" charset="0"/>
              </a:rPr>
              <a:t>.</a:t>
            </a:r>
            <a:endParaRPr lang="en-US" sz="1200">
              <a:ea typeface="Calibri" panose="020F0502020204030204" pitchFamily="34" charset="0"/>
              <a:cs typeface="Times New Roman" panose="02020603050405020304" pitchFamily="18" charset="0"/>
            </a:endParaRPr>
          </a:p>
          <a:p>
            <a:pPr algn="just">
              <a:lnSpc>
                <a:spcPct val="115000"/>
              </a:lnSpc>
              <a:tabLst>
                <a:tab pos="2222500" algn="l"/>
              </a:tabLst>
            </a:pPr>
            <a:r>
              <a:rPr lang="az-Latn-AZ" sz="1600">
                <a:ea typeface="Times New Roman" panose="02020603050405020304" pitchFamily="18" charset="0"/>
                <a:cs typeface="Times New Roman" panose="02020603050405020304" pitchFamily="18" charset="0"/>
              </a:rPr>
              <a:t>Obyekt</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yönlü modelin çatışmazlığı onun mürəkkəbliyindən</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verilənlərin emalının rahat olmamasından və sorğuların yerinə yetirilmə sürətinin aşağı olmasından ibarətdir</a:t>
            </a:r>
            <a:r>
              <a:rPr lang="en-US" sz="1600">
                <a:ea typeface="Times New Roman" panose="02020603050405020304" pitchFamily="18" charset="0"/>
                <a:cs typeface="Times New Roman" panose="02020603050405020304" pitchFamily="18" charset="0"/>
              </a:rPr>
              <a:t>.</a:t>
            </a:r>
            <a:endParaRPr lang="en-US" sz="1200">
              <a:ea typeface="Calibri" panose="020F0502020204030204" pitchFamily="34" charset="0"/>
              <a:cs typeface="Times New Roman" panose="02020603050405020304" pitchFamily="18" charset="0"/>
            </a:endParaRPr>
          </a:p>
          <a:p>
            <a:pPr algn="just">
              <a:lnSpc>
                <a:spcPct val="115000"/>
              </a:lnSpc>
              <a:tabLst>
                <a:tab pos="2222500" algn="l"/>
              </a:tabLst>
            </a:pPr>
            <a:r>
              <a:rPr lang="en-US" sz="1600">
                <a:ea typeface="Times New Roman" panose="02020603050405020304" pitchFamily="18" charset="0"/>
                <a:cs typeface="Times New Roman" panose="02020603050405020304" pitchFamily="18" charset="0"/>
              </a:rPr>
              <a:t>90-</a:t>
            </a:r>
            <a:r>
              <a:rPr lang="az-Latn-AZ" sz="1600">
                <a:ea typeface="Times New Roman" panose="02020603050405020304" pitchFamily="18" charset="0"/>
                <a:cs typeface="Times New Roman" panose="02020603050405020304" pitchFamily="18" charset="0"/>
              </a:rPr>
              <a:t>cı illərdə obyekt</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yönlü verilənlər bazalarının eksperimental protipləri mövcud idi</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Hazırdı bu cür sistemlər geniş yayılmışdır</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Onlara misal olaraq POET</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POET Soft</a:t>
            </a:r>
            <a:r>
              <a:rPr lang="en-US" sz="1600">
                <a:ea typeface="Times New Roman" panose="02020603050405020304" pitchFamily="18" charset="0"/>
                <a:cs typeface="Times New Roman" panose="02020603050405020304" pitchFamily="18" charset="0"/>
              </a:rPr>
              <a:t>ware </a:t>
            </a:r>
            <a:r>
              <a:rPr lang="az-Latn-AZ" sz="1600">
                <a:ea typeface="Times New Roman" panose="02020603050405020304" pitchFamily="18" charset="0"/>
                <a:cs typeface="Times New Roman" panose="02020603050405020304" pitchFamily="18" charset="0"/>
              </a:rPr>
              <a:t>firması</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Jasmine</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Computer Associates</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Versant</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Versant Technologies</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O</a:t>
            </a:r>
            <a:r>
              <a:rPr lang="en-US" sz="1600">
                <a:ea typeface="Times New Roman" panose="02020603050405020304" pitchFamily="18" charset="0"/>
                <a:cs typeface="Times New Roman" panose="02020603050405020304" pitchFamily="18" charset="0"/>
              </a:rPr>
              <a:t>2 (</a:t>
            </a:r>
            <a:r>
              <a:rPr lang="az-Latn-AZ" sz="1600">
                <a:ea typeface="Times New Roman" panose="02020603050405020304" pitchFamily="18" charset="0"/>
                <a:cs typeface="Times New Roman" panose="02020603050405020304" pitchFamily="18" charset="0"/>
              </a:rPr>
              <a:t>Ardent Soft</a:t>
            </a:r>
            <a:r>
              <a:rPr lang="en-US" sz="1600">
                <a:ea typeface="Times New Roman" panose="02020603050405020304" pitchFamily="18" charset="0"/>
                <a:cs typeface="Times New Roman" panose="02020603050405020304" pitchFamily="18" charset="0"/>
              </a:rPr>
              <a:t>ware), </a:t>
            </a:r>
            <a:r>
              <a:rPr lang="az-Latn-AZ" sz="1600">
                <a:ea typeface="Times New Roman" panose="02020603050405020304" pitchFamily="18" charset="0"/>
                <a:cs typeface="Times New Roman" panose="02020603050405020304" pitchFamily="18" charset="0"/>
              </a:rPr>
              <a:t>ODB</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Jupiter</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Iris</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Orion</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Postyres sistemlərini göstərmək olar</a:t>
            </a:r>
            <a:endParaRPr lang="ru-RU" sz="1600"/>
          </a:p>
        </p:txBody>
      </p:sp>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t="26357"/>
          <a:stretch/>
        </p:blipFill>
        <p:spPr>
          <a:xfrm>
            <a:off x="2814000" y="3889613"/>
            <a:ext cx="6286500" cy="2104346"/>
          </a:xfrm>
          <a:prstGeom prst="rect">
            <a:avLst/>
          </a:prstGeom>
        </p:spPr>
      </p:pic>
    </p:spTree>
    <p:extLst>
      <p:ext uri="{BB962C8B-B14F-4D97-AF65-F5344CB8AC3E}">
        <p14:creationId xmlns:p14="http://schemas.microsoft.com/office/powerpoint/2010/main" val="375817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rtlCol="0"/>
          <a:lstStyle/>
          <a:p>
            <a:r>
              <a:rPr lang="ru-RU" dirty="0" smtClean="0"/>
              <a:t>Слайд 3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171296" y="406330"/>
            <a:ext cx="30207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406330"/>
            <a:ext cx="268860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3966431" y="227409"/>
            <a:ext cx="3922869" cy="892552"/>
          </a:xfrm>
          <a:prstGeom prst="rect">
            <a:avLst/>
          </a:prstGeom>
        </p:spPr>
        <p:txBody>
          <a:bodyPr wrap="none">
            <a:spAutoFit/>
          </a:bodyPr>
          <a:lstStyle/>
          <a:p>
            <a:r>
              <a:rPr lang="az-Latn-AZ" sz="2400" b="1" smtClean="0">
                <a:solidFill>
                  <a:schemeClr val="bg2">
                    <a:lumMod val="25000"/>
                  </a:schemeClr>
                </a:solidFill>
                <a:latin typeface="Consolas" panose="020B0609020204030204" pitchFamily="49" charset="0"/>
                <a:cs typeface="Times New Roman" panose="02020603050405020304" pitchFamily="18" charset="0"/>
              </a:rPr>
              <a:t>Verilənlərin modelləri</a:t>
            </a:r>
          </a:p>
          <a:p>
            <a:endParaRPr lang="ru-RU" sz="2800">
              <a:solidFill>
                <a:srgbClr val="000000"/>
              </a:solidFill>
            </a:endParaRPr>
          </a:p>
        </p:txBody>
      </p:sp>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1299" y="222703"/>
            <a:ext cx="450982" cy="450982"/>
          </a:xfrm>
          <a:prstGeom prst="rect">
            <a:avLst/>
          </a:prstGeom>
        </p:spPr>
      </p:pic>
      <p:pic>
        <p:nvPicPr>
          <p:cNvPr id="11" name="Рисунок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3450" y="222703"/>
            <a:ext cx="450982" cy="450982"/>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4374" y="1260441"/>
            <a:ext cx="4353490" cy="4989370"/>
          </a:xfrm>
          <a:prstGeom prst="rect">
            <a:avLst/>
          </a:prstGeom>
        </p:spPr>
      </p:pic>
      <p:sp>
        <p:nvSpPr>
          <p:cNvPr id="16" name="Прямоугольник 15"/>
          <p:cNvSpPr/>
          <p:nvPr/>
        </p:nvSpPr>
        <p:spPr>
          <a:xfrm>
            <a:off x="123544" y="929737"/>
            <a:ext cx="7031624" cy="5650778"/>
          </a:xfrm>
          <a:prstGeom prst="rect">
            <a:avLst/>
          </a:prstGeom>
        </p:spPr>
        <p:txBody>
          <a:bodyPr wrap="square">
            <a:spAutoFit/>
          </a:bodyPr>
          <a:lstStyle/>
          <a:p>
            <a:pPr>
              <a:lnSpc>
                <a:spcPct val="150000"/>
              </a:lnSpc>
              <a:tabLst>
                <a:tab pos="0" algn="l"/>
              </a:tabLst>
            </a:pPr>
            <a:r>
              <a:rPr lang="az-Latn-AZ" sz="2000" b="1" smtClean="0">
                <a:effectLst/>
                <a:ea typeface="Times New Roman" panose="02020603050405020304" pitchFamily="18" charset="0"/>
                <a:cs typeface="Times New Roman" panose="02020603050405020304" pitchFamily="18" charset="0"/>
              </a:rPr>
              <a:t>Verilənlərin modeli anlayışı</a:t>
            </a:r>
            <a:endParaRPr lang="en-US" sz="1400" smtClean="0">
              <a:effectLst/>
              <a:ea typeface="Calibri" panose="020F0502020204030204" pitchFamily="34" charset="0"/>
              <a:cs typeface="Times New Roman" panose="02020603050405020304" pitchFamily="18" charset="0"/>
            </a:endParaRPr>
          </a:p>
          <a:p>
            <a:pPr algn="just">
              <a:lnSpc>
                <a:spcPct val="115000"/>
              </a:lnSpc>
            </a:pPr>
            <a:r>
              <a:rPr lang="az-Latn-AZ" smtClean="0">
                <a:effectLst/>
                <a:ea typeface="Times New Roman" panose="02020603050405020304" pitchFamily="18" charset="0"/>
                <a:cs typeface="Times New Roman" panose="02020603050405020304" pitchFamily="18" charset="0"/>
              </a:rPr>
              <a:t>VB-də saxlanan verilənlər müəyyən məntiqi struktura malik olurlar.</a:t>
            </a:r>
            <a:endParaRPr lang="en-US" sz="1400" smtClean="0">
              <a:effectLst/>
              <a:ea typeface="Calibri" panose="020F0502020204030204" pitchFamily="34" charset="0"/>
              <a:cs typeface="Times New Roman" panose="02020603050405020304" pitchFamily="18" charset="0"/>
            </a:endParaRPr>
          </a:p>
          <a:p>
            <a:pPr algn="just">
              <a:lnSpc>
                <a:spcPct val="115000"/>
              </a:lnSpc>
            </a:pPr>
            <a:r>
              <a:rPr lang="az-Latn-AZ" i="1" smtClean="0">
                <a:effectLst/>
                <a:ea typeface="Times New Roman" panose="02020603050405020304" pitchFamily="18" charset="0"/>
                <a:cs typeface="Times New Roman" panose="02020603050405020304" pitchFamily="18" charset="0"/>
              </a:rPr>
              <a:t>Verilənlərin modeli</a:t>
            </a:r>
            <a:r>
              <a:rPr lang="az-Latn-AZ" b="1" smtClean="0">
                <a:effectLst/>
                <a:ea typeface="Times New Roman" panose="02020603050405020304" pitchFamily="18" charset="0"/>
                <a:cs typeface="Times New Roman" panose="02020603050405020304" pitchFamily="18" charset="0"/>
              </a:rPr>
              <a:t> </a:t>
            </a:r>
            <a:r>
              <a:rPr lang="az-Latn-AZ" smtClean="0">
                <a:effectLst/>
                <a:ea typeface="Times New Roman" panose="02020603050405020304" pitchFamily="18" charset="0"/>
                <a:cs typeface="Times New Roman" panose="02020603050405020304" pitchFamily="18" charset="0"/>
              </a:rPr>
              <a:t>onların necə və hansı qaydalarla strukturlaşmasını təyin edir. Lakin struktkur xassələri verilənlərin semantikasını və onlardan istifadə üsullarını tam açmağa imkan vermir. Bunun üçün verilənlər üzərindəki əməliyyatlar da müəyyən olunmalıdır və həmin əməliyyatlar verilənlərin strukturları ilə uyğunlaşdırılmalıdır. </a:t>
            </a:r>
            <a:endParaRPr lang="en-US" sz="1400" smtClean="0">
              <a:effectLst/>
              <a:ea typeface="Calibri" panose="020F0502020204030204" pitchFamily="34" charset="0"/>
              <a:cs typeface="Times New Roman" panose="02020603050405020304" pitchFamily="18" charset="0"/>
            </a:endParaRPr>
          </a:p>
          <a:p>
            <a:pPr algn="just">
              <a:lnSpc>
                <a:spcPct val="115000"/>
              </a:lnSpc>
            </a:pPr>
            <a:r>
              <a:rPr lang="az-Latn-AZ" smtClean="0">
                <a:effectLst/>
                <a:ea typeface="Times New Roman" panose="02020603050405020304" pitchFamily="18" charset="0"/>
                <a:cs typeface="Times New Roman" panose="02020603050405020304" pitchFamily="18" charset="0"/>
              </a:rPr>
              <a:t>Verilənlərin modelləri yüksək dərəcədə tipikləşdirilmiş modellər sinfinə aiddir. Bu o deməkdir ki, hər bir verilən bu və ya digər kateqoriyaya aid edilə bilər. Əgər bu mümkün deyilsə, veriləni süni yolla müəyyən kateqoriyaya gətirib çıxarırlar. Əks halda kateqoriyalar əvvəlcədən müəyyənləşdirilir, məsələn, «mahiyyət» , «atribut», «əlaqə» kateqoriyaları. Kateqoriyalar və onlar arasındakı əlaqələr birlikdə </a:t>
            </a:r>
            <a:r>
              <a:rPr lang="az-Latn-AZ" i="1" smtClean="0">
                <a:effectLst/>
                <a:ea typeface="Times New Roman" panose="02020603050405020304" pitchFamily="18" charset="0"/>
                <a:cs typeface="Times New Roman" panose="02020603050405020304" pitchFamily="18" charset="0"/>
              </a:rPr>
              <a:t>sxem</a:t>
            </a:r>
            <a:r>
              <a:rPr lang="az-Latn-AZ" b="1" smtClean="0">
                <a:effectLst/>
                <a:ea typeface="Times New Roman" panose="02020603050405020304" pitchFamily="18" charset="0"/>
                <a:cs typeface="Times New Roman" panose="02020603050405020304" pitchFamily="18" charset="0"/>
              </a:rPr>
              <a:t> </a:t>
            </a:r>
            <a:r>
              <a:rPr lang="az-Latn-AZ" smtClean="0">
                <a:effectLst/>
                <a:ea typeface="Times New Roman" panose="02020603050405020304" pitchFamily="18" charset="0"/>
                <a:cs typeface="Times New Roman" panose="02020603050405020304" pitchFamily="18" charset="0"/>
              </a:rPr>
              <a:t>adlanır.</a:t>
            </a:r>
            <a:endParaRPr lang="en-US" sz="1400" smtClean="0">
              <a:effectLst/>
              <a:ea typeface="Calibri" panose="020F0502020204030204" pitchFamily="34" charset="0"/>
              <a:cs typeface="Times New Roman" panose="02020603050405020304" pitchFamily="18" charset="0"/>
            </a:endParaRPr>
          </a:p>
          <a:p>
            <a:pPr algn="just">
              <a:lnSpc>
                <a:spcPct val="115000"/>
              </a:lnSpc>
            </a:pPr>
            <a:r>
              <a:rPr lang="az-Latn-AZ" smtClean="0">
                <a:effectLst/>
                <a:ea typeface="Times New Roman" panose="02020603050405020304" pitchFamily="18" charset="0"/>
                <a:cs typeface="Times New Roman" panose="02020603050405020304" pitchFamily="18" charset="0"/>
              </a:rPr>
              <a:t>Verilənlər modeli baxımından verilənlər bazasına belə tərif verilir: s</a:t>
            </a:r>
            <a:r>
              <a:rPr lang="az-Latn-AZ" i="1" smtClean="0">
                <a:effectLst/>
                <a:ea typeface="Times New Roman" panose="02020603050405020304" pitchFamily="18" charset="0"/>
                <a:cs typeface="Times New Roman" panose="02020603050405020304" pitchFamily="18" charset="0"/>
              </a:rPr>
              <a:t>trukturu konkret sxemə uyğun gələn verilənlər yığımına verilənlər bazası deyilir.</a:t>
            </a:r>
            <a:endParaRPr lang="en-US"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860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077" y="1329498"/>
            <a:ext cx="11225842" cy="4481227"/>
          </a:xfrm>
          <a:prstGeom prst="rect">
            <a:avLst/>
          </a:prstGeom>
        </p:spPr>
        <p:txBody>
          <a:bodyPr wrap="square">
            <a:spAutoFit/>
          </a:bodyPr>
          <a:lstStyle/>
          <a:p>
            <a:pPr algn="just">
              <a:lnSpc>
                <a:spcPct val="115000"/>
              </a:lnSpc>
            </a:pPr>
            <a:r>
              <a:rPr lang="az-Latn-AZ" dirty="0" smtClean="0">
                <a:effectLst/>
                <a:ea typeface="Times New Roman" panose="02020603050405020304" pitchFamily="18" charset="0"/>
                <a:cs typeface="Times New Roman" panose="02020603050405020304" pitchFamily="18" charset="0"/>
              </a:rPr>
              <a:t>Tətbiq sahəsinin xüsusiyyətlərindən və istifadəçilərin tələblərindən asılı olaraq verilənlərin modelləri müxtəlif ola bilər. Buna baxmayaraq, bütün modellərə aid olan ümumi anlayışlar və təyinetmələr mövcuddur. Hər bir model real obyektlərin statik və dinamik xassələrini əks etdirməlidir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Statik xassələrə vaxta görə invariant olan xassələr aiddir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Onlar həmişə və ya müəyyən vaxt intervalında doğru və dəyişməz olur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Dinamik xassələr isə obyektlərin məruz qaldıqları əməliyyatlar nəticəsində vəziyyətlərinin</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dəyişilmələrini əks </a:t>
            </a:r>
            <a:r>
              <a:rPr lang="az-Latn-AZ" smtClean="0">
                <a:effectLst/>
                <a:ea typeface="Times New Roman" panose="02020603050405020304" pitchFamily="18" charset="0"/>
                <a:cs typeface="Times New Roman" panose="02020603050405020304" pitchFamily="18" charset="0"/>
              </a:rPr>
              <a:t>etdirirlər</a:t>
            </a:r>
            <a:r>
              <a:rPr lang="en-US" smtClean="0">
                <a:effectLst/>
                <a:ea typeface="Times New Roman" panose="02020603050405020304" pitchFamily="18" charset="0"/>
                <a:cs typeface="Times New Roman" panose="02020603050405020304" pitchFamily="18" charset="0"/>
              </a:rPr>
              <a:t>.</a:t>
            </a:r>
            <a:endParaRPr lang="az-Latn-AZ" smtClean="0">
              <a:effectLst/>
              <a:ea typeface="Times New Roman" panose="02020603050405020304" pitchFamily="18" charset="0"/>
              <a:cs typeface="Times New Roman" panose="02020603050405020304" pitchFamily="18" charset="0"/>
            </a:endParaRPr>
          </a:p>
          <a:p>
            <a:pPr algn="just">
              <a:lnSpc>
                <a:spcPct val="115000"/>
              </a:lnSpc>
            </a:pPr>
            <a:endParaRPr lang="en-US" sz="1400" dirty="0" smtClean="0">
              <a:effectLst/>
              <a:ea typeface="Calibri" panose="020F0502020204030204" pitchFamily="34" charset="0"/>
              <a:cs typeface="Times New Roman" panose="02020603050405020304" pitchFamily="18" charset="0"/>
            </a:endParaRPr>
          </a:p>
          <a:p>
            <a:pPr algn="just">
              <a:lnSpc>
                <a:spcPct val="115000"/>
              </a:lnSpc>
            </a:pPr>
            <a:r>
              <a:rPr lang="az-Latn-AZ" dirty="0" smtClean="0">
                <a:effectLst/>
                <a:ea typeface="Times New Roman" panose="02020603050405020304" pitchFamily="18" charset="0"/>
                <a:cs typeface="Times New Roman" panose="02020603050405020304" pitchFamily="18" charset="0"/>
              </a:rPr>
              <a:t>Statik xassələr verilənlər modelinin yaranma qaydalarını ifadə edir və verilənlərin təsviri dili ilə əlaqələndirilir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Burada əsas məqsəd verilənlərin mümkün strukturlarını və onlar arasındakı əlaqələri təyin etməkdir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Verilənlərin strukturunun təyini</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yaranma qaydalarına cavab verən uyğun kateqoriyaların müəyyənləşdirilməsi ilə əldə edilir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Kateqoriyaların müəyyənləşdirilməsi isə atributlar və onların mümkün qiymətləri vasitəsilə aparılır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Bu zaman hər bir kateqoriyaya aid edilə bilən</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tamlığın məhdudluğu</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nəzərə alınmalıdır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Məsələn</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işçinin tabel nömrəsi unikal olmalıdır və ya əmək haqqı</a:t>
            </a:r>
            <a:r>
              <a:rPr lang="en-US" dirty="0" smtClean="0">
                <a:effectLst/>
                <a:ea typeface="Times New Roman" panose="02020603050405020304" pitchFamily="18" charset="0"/>
                <a:cs typeface="Times New Roman" panose="02020603050405020304" pitchFamily="18" charset="0"/>
              </a:rPr>
              <a:t> 5 </a:t>
            </a:r>
            <a:r>
              <a:rPr lang="az-Latn-AZ" dirty="0" smtClean="0">
                <a:effectLst/>
                <a:ea typeface="Times New Roman" panose="02020603050405020304" pitchFamily="18" charset="0"/>
                <a:cs typeface="Times New Roman" panose="02020603050405020304" pitchFamily="18" charset="0"/>
              </a:rPr>
              <a:t>rəqəmli ədəddən böyük olmamalıdır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Aşkar məhdudluqlarla yanaşı modeldə struktur spesifikasiyalarına aid olan daxili məhdudluqlar da göstərilə bilər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Məsələn</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obyektlər arasındakı əlaqələr ağacvari strukturla məhdudlaşa bilər</a:t>
            </a:r>
            <a:r>
              <a:rPr lang="en-US" dirty="0" smtClean="0">
                <a:effectLst/>
                <a:ea typeface="Times New Roman" panose="02020603050405020304" pitchFamily="18" charset="0"/>
                <a:cs typeface="Times New Roman" panose="02020603050405020304" pitchFamily="18" charset="0"/>
              </a:rPr>
              <a:t>.</a:t>
            </a:r>
            <a:endParaRPr lang="en-US" sz="1400" dirty="0">
              <a:effectLst/>
              <a:ea typeface="Calibri" panose="020F0502020204030204" pitchFamily="34" charset="0"/>
              <a:cs typeface="Times New Roman" panose="02020603050405020304" pitchFamily="18" charset="0"/>
            </a:endParaRPr>
          </a:p>
        </p:txBody>
      </p:sp>
      <p:cxnSp>
        <p:nvCxnSpPr>
          <p:cNvPr id="8" name="Прямая соединительная линия 7">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1064525" y="679285"/>
            <a:ext cx="10304060" cy="44046"/>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660" y="341194"/>
            <a:ext cx="657926" cy="594008"/>
          </a:xfrm>
          <a:prstGeom prst="rect">
            <a:avLst/>
          </a:prstGeom>
        </p:spPr>
      </p:pic>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993" y="341194"/>
            <a:ext cx="657926" cy="594008"/>
          </a:xfrm>
          <a:prstGeom prst="rect">
            <a:avLst/>
          </a:prstGeom>
        </p:spPr>
      </p:pic>
      <p:cxnSp>
        <p:nvCxnSpPr>
          <p:cNvPr id="10" name="Прямая соединительная линия 9">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955343" y="6315810"/>
            <a:ext cx="10413242" cy="44047"/>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660" y="5976256"/>
            <a:ext cx="657926" cy="594008"/>
          </a:xfrm>
          <a:prstGeom prst="rect">
            <a:avLst/>
          </a:prstGeom>
        </p:spPr>
      </p:pic>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993" y="5976256"/>
            <a:ext cx="657926" cy="594008"/>
          </a:xfrm>
          <a:prstGeom prst="rect">
            <a:avLst/>
          </a:prstGeom>
        </p:spPr>
      </p:pic>
    </p:spTree>
    <p:extLst>
      <p:ext uri="{BB962C8B-B14F-4D97-AF65-F5344CB8AC3E}">
        <p14:creationId xmlns:p14="http://schemas.microsoft.com/office/powerpoint/2010/main" val="134205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902" y="846161"/>
            <a:ext cx="6233465" cy="5204552"/>
          </a:xfrm>
          <a:prstGeom prst="rect">
            <a:avLst/>
          </a:prstGeom>
        </p:spPr>
      </p:pic>
      <p:sp>
        <p:nvSpPr>
          <p:cNvPr id="2" name="Rectangle 1"/>
          <p:cNvSpPr/>
          <p:nvPr/>
        </p:nvSpPr>
        <p:spPr>
          <a:xfrm>
            <a:off x="122830" y="962029"/>
            <a:ext cx="6537277" cy="5189113"/>
          </a:xfrm>
          <a:prstGeom prst="rect">
            <a:avLst/>
          </a:prstGeom>
        </p:spPr>
        <p:txBody>
          <a:bodyPr wrap="square">
            <a:spAutoFit/>
          </a:bodyPr>
          <a:lstStyle/>
          <a:p>
            <a:pPr algn="just">
              <a:lnSpc>
                <a:spcPct val="115000"/>
              </a:lnSpc>
            </a:pPr>
            <a:r>
              <a:rPr lang="az-Latn-AZ" dirty="0" smtClean="0">
                <a:effectLst/>
                <a:ea typeface="Times New Roman" panose="02020603050405020304" pitchFamily="18" charset="0"/>
                <a:cs typeface="Times New Roman" panose="02020603050405020304" pitchFamily="18" charset="0"/>
              </a:rPr>
              <a:t>Verilənlərin struktur modelləşdirilməsi üçün klassik və onların əsasında yaradılmış yeni modellərdən istifadə olunur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Klassik modellərə aşağıdakılar aiddir</a:t>
            </a:r>
            <a:r>
              <a:rPr lang="en-US" dirty="0" smtClean="0">
                <a:effectLst/>
                <a:ea typeface="Times New Roman" panose="02020603050405020304" pitchFamily="18" charset="0"/>
                <a:cs typeface="Times New Roman" panose="02020603050405020304" pitchFamily="18" charset="0"/>
              </a:rPr>
              <a:t>: </a:t>
            </a:r>
            <a:r>
              <a:rPr lang="az-Latn-AZ" i="1" dirty="0" smtClean="0">
                <a:effectLst/>
                <a:ea typeface="Times New Roman" panose="02020603050405020304" pitchFamily="18" charset="0"/>
                <a:cs typeface="Times New Roman" panose="02020603050405020304" pitchFamily="18" charset="0"/>
              </a:rPr>
              <a:t>iyerarxik</a:t>
            </a:r>
            <a:r>
              <a:rPr lang="en-US" i="1" dirty="0" smtClean="0">
                <a:effectLst/>
                <a:ea typeface="Times New Roman" panose="02020603050405020304" pitchFamily="18" charset="0"/>
                <a:cs typeface="Times New Roman" panose="02020603050405020304" pitchFamily="18" charset="0"/>
              </a:rPr>
              <a:t>, </a:t>
            </a:r>
            <a:r>
              <a:rPr lang="az-Latn-AZ" i="1" dirty="0" smtClean="0">
                <a:effectLst/>
                <a:ea typeface="Times New Roman" panose="02020603050405020304" pitchFamily="18" charset="0"/>
                <a:cs typeface="Times New Roman" panose="02020603050405020304" pitchFamily="18" charset="0"/>
              </a:rPr>
              <a:t>şəbəkə</a:t>
            </a:r>
            <a:r>
              <a:rPr lang="az-Latn-AZ" dirty="0" smtClean="0">
                <a:effectLst/>
                <a:ea typeface="Times New Roman" panose="02020603050405020304" pitchFamily="18" charset="0"/>
                <a:cs typeface="Times New Roman" panose="02020603050405020304" pitchFamily="18" charset="0"/>
              </a:rPr>
              <a:t> və </a:t>
            </a:r>
            <a:r>
              <a:rPr lang="az-Latn-AZ" i="1" dirty="0" smtClean="0">
                <a:effectLst/>
                <a:ea typeface="Times New Roman" panose="02020603050405020304" pitchFamily="18" charset="0"/>
                <a:cs typeface="Times New Roman" panose="02020603050405020304" pitchFamily="18" charset="0"/>
              </a:rPr>
              <a:t>relyasiya</a:t>
            </a:r>
            <a:r>
              <a:rPr lang="az-Latn-AZ" b="1"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modelləri</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Son illərdə yaranan və praktikada aktiv tətbiq olunan modellərə aşağıdakıları aid etmək olar</a:t>
            </a:r>
            <a:r>
              <a:rPr lang="en-US" dirty="0" smtClean="0">
                <a:effectLst/>
                <a:ea typeface="Times New Roman" panose="02020603050405020304" pitchFamily="18" charset="0"/>
                <a:cs typeface="Times New Roman" panose="02020603050405020304" pitchFamily="18" charset="0"/>
              </a:rPr>
              <a:t>: </a:t>
            </a:r>
            <a:r>
              <a:rPr lang="az-Latn-AZ" i="1" dirty="0" smtClean="0">
                <a:effectLst/>
                <a:ea typeface="Times New Roman" panose="02020603050405020304" pitchFamily="18" charset="0"/>
                <a:cs typeface="Times New Roman" panose="02020603050405020304" pitchFamily="18" charset="0"/>
              </a:rPr>
              <a:t>postrelasiya</a:t>
            </a:r>
            <a:r>
              <a:rPr lang="en-US" i="1" dirty="0" smtClean="0">
                <a:effectLst/>
                <a:ea typeface="Times New Roman" panose="02020603050405020304" pitchFamily="18" charset="0"/>
                <a:cs typeface="Times New Roman" panose="02020603050405020304" pitchFamily="18" charset="0"/>
              </a:rPr>
              <a:t>, </a:t>
            </a:r>
            <a:r>
              <a:rPr lang="az-Latn-AZ" i="1" dirty="0" smtClean="0">
                <a:effectLst/>
                <a:ea typeface="Times New Roman" panose="02020603050405020304" pitchFamily="18" charset="0"/>
                <a:cs typeface="Times New Roman" panose="02020603050405020304" pitchFamily="18" charset="0"/>
              </a:rPr>
              <a:t>çoxölçülü</a:t>
            </a:r>
            <a:r>
              <a:rPr lang="az-Latn-AZ" b="1"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və</a:t>
            </a:r>
            <a:r>
              <a:rPr lang="az-Latn-AZ" b="1" dirty="0" smtClean="0">
                <a:effectLst/>
                <a:ea typeface="Times New Roman" panose="02020603050405020304" pitchFamily="18" charset="0"/>
                <a:cs typeface="Times New Roman" panose="02020603050405020304" pitchFamily="18" charset="0"/>
              </a:rPr>
              <a:t> </a:t>
            </a:r>
            <a:r>
              <a:rPr lang="az-Latn-AZ" i="1" dirty="0" smtClean="0">
                <a:effectLst/>
                <a:ea typeface="Times New Roman" panose="02020603050405020304" pitchFamily="18" charset="0"/>
                <a:cs typeface="Times New Roman" panose="02020603050405020304" pitchFamily="18" charset="0"/>
              </a:rPr>
              <a:t>obyekt</a:t>
            </a:r>
            <a:r>
              <a:rPr lang="en-US" i="1" dirty="0" smtClean="0">
                <a:effectLst/>
                <a:ea typeface="Times New Roman" panose="02020603050405020304" pitchFamily="18" charset="0"/>
                <a:cs typeface="Times New Roman" panose="02020603050405020304" pitchFamily="18" charset="0"/>
              </a:rPr>
              <a:t>-</a:t>
            </a:r>
            <a:r>
              <a:rPr lang="az-Latn-AZ" i="1" dirty="0" smtClean="0">
                <a:effectLst/>
                <a:ea typeface="Times New Roman" panose="02020603050405020304" pitchFamily="18" charset="0"/>
                <a:cs typeface="Times New Roman" panose="02020603050405020304" pitchFamily="18" charset="0"/>
              </a:rPr>
              <a:t>yönlü</a:t>
            </a:r>
            <a:r>
              <a:rPr lang="az-Latn-AZ" b="1"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modellər</a:t>
            </a:r>
            <a:r>
              <a:rPr lang="en-US" dirty="0" smtClean="0">
                <a:effectLst/>
                <a:ea typeface="Times New Roman" panose="02020603050405020304" pitchFamily="18" charset="0"/>
                <a:cs typeface="Times New Roman" panose="02020603050405020304" pitchFamily="18" charset="0"/>
              </a:rPr>
              <a:t>.</a:t>
            </a:r>
            <a:endParaRPr lang="en-US" sz="1400" dirty="0" smtClean="0">
              <a:effectLst/>
              <a:ea typeface="Calibri" panose="020F0502020204030204" pitchFamily="34" charset="0"/>
              <a:cs typeface="Times New Roman" panose="02020603050405020304" pitchFamily="18" charset="0"/>
            </a:endParaRPr>
          </a:p>
          <a:p>
            <a:pPr algn="just">
              <a:lnSpc>
                <a:spcPct val="115000"/>
              </a:lnSpc>
            </a:pPr>
            <a:r>
              <a:rPr lang="az-Latn-AZ" dirty="0" smtClean="0">
                <a:effectLst/>
                <a:ea typeface="Times New Roman" panose="02020603050405020304" pitchFamily="18" charset="0"/>
                <a:cs typeface="Times New Roman" panose="02020603050405020304" pitchFamily="18" charset="0"/>
              </a:rPr>
              <a:t>Göstərilən modellərin genişləndirilməsindən yaradılan digər modellərdən də istifadə edilir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Onlara misal olaraq </a:t>
            </a:r>
            <a:r>
              <a:rPr lang="az-Latn-AZ" i="1" dirty="0" smtClean="0">
                <a:effectLst/>
                <a:ea typeface="Times New Roman" panose="02020603050405020304" pitchFamily="18" charset="0"/>
                <a:cs typeface="Times New Roman" panose="02020603050405020304" pitchFamily="18" charset="0"/>
              </a:rPr>
              <a:t>obyekt</a:t>
            </a:r>
            <a:r>
              <a:rPr lang="en-US" i="1" dirty="0" smtClean="0">
                <a:effectLst/>
                <a:ea typeface="Times New Roman" panose="02020603050405020304" pitchFamily="18" charset="0"/>
                <a:cs typeface="Times New Roman" panose="02020603050405020304" pitchFamily="18" charset="0"/>
              </a:rPr>
              <a:t>-</a:t>
            </a:r>
            <a:r>
              <a:rPr lang="az-Latn-AZ" i="1" dirty="0" smtClean="0">
                <a:effectLst/>
                <a:ea typeface="Times New Roman" panose="02020603050405020304" pitchFamily="18" charset="0"/>
                <a:cs typeface="Times New Roman" panose="02020603050405020304" pitchFamily="18" charset="0"/>
              </a:rPr>
              <a:t>relyasiya</a:t>
            </a:r>
            <a:r>
              <a:rPr lang="en-US" i="1" dirty="0" smtClean="0">
                <a:effectLst/>
                <a:ea typeface="Times New Roman" panose="02020603050405020304" pitchFamily="18" charset="0"/>
                <a:cs typeface="Times New Roman" panose="02020603050405020304" pitchFamily="18" charset="0"/>
              </a:rPr>
              <a:t>, </a:t>
            </a:r>
            <a:r>
              <a:rPr lang="az-Latn-AZ" i="1" dirty="0" smtClean="0">
                <a:effectLst/>
                <a:ea typeface="Times New Roman" panose="02020603050405020304" pitchFamily="18" charset="0"/>
                <a:cs typeface="Times New Roman" panose="02020603050405020304" pitchFamily="18" charset="0"/>
              </a:rPr>
              <a:t>deduktiv obyekt</a:t>
            </a:r>
            <a:r>
              <a:rPr lang="en-US" i="1" dirty="0" smtClean="0">
                <a:effectLst/>
                <a:ea typeface="Times New Roman" panose="02020603050405020304" pitchFamily="18" charset="0"/>
                <a:cs typeface="Times New Roman" panose="02020603050405020304" pitchFamily="18" charset="0"/>
              </a:rPr>
              <a:t>-</a:t>
            </a:r>
            <a:r>
              <a:rPr lang="az-Latn-AZ" i="1" dirty="0" smtClean="0">
                <a:effectLst/>
                <a:ea typeface="Times New Roman" panose="02020603050405020304" pitchFamily="18" charset="0"/>
                <a:cs typeface="Times New Roman" panose="02020603050405020304" pitchFamily="18" charset="0"/>
              </a:rPr>
              <a:t>yönlü</a:t>
            </a:r>
            <a:r>
              <a:rPr lang="en-US" i="1" dirty="0" smtClean="0">
                <a:effectLst/>
                <a:ea typeface="Times New Roman" panose="02020603050405020304" pitchFamily="18" charset="0"/>
                <a:cs typeface="Times New Roman" panose="02020603050405020304" pitchFamily="18" charset="0"/>
              </a:rPr>
              <a:t>,</a:t>
            </a:r>
            <a:r>
              <a:rPr lang="en-US" b="1" dirty="0" smtClean="0">
                <a:effectLst/>
                <a:ea typeface="Times New Roman" panose="02020603050405020304" pitchFamily="18" charset="0"/>
                <a:cs typeface="Times New Roman" panose="02020603050405020304" pitchFamily="18" charset="0"/>
              </a:rPr>
              <a:t> </a:t>
            </a:r>
            <a:r>
              <a:rPr lang="az-Latn-AZ" i="1" dirty="0" smtClean="0">
                <a:effectLst/>
                <a:ea typeface="Times New Roman" panose="02020603050405020304" pitchFamily="18" charset="0"/>
                <a:cs typeface="Times New Roman" panose="02020603050405020304" pitchFamily="18" charset="0"/>
              </a:rPr>
              <a:t>semantik</a:t>
            </a:r>
            <a:r>
              <a:rPr lang="en-US" i="1" dirty="0" smtClean="0">
                <a:effectLst/>
                <a:ea typeface="Times New Roman" panose="02020603050405020304" pitchFamily="18" charset="0"/>
                <a:cs typeface="Times New Roman" panose="02020603050405020304" pitchFamily="18" charset="0"/>
              </a:rPr>
              <a:t>, </a:t>
            </a:r>
            <a:r>
              <a:rPr lang="az-Latn-AZ" i="1" dirty="0" smtClean="0">
                <a:effectLst/>
                <a:ea typeface="Times New Roman" panose="02020603050405020304" pitchFamily="18" charset="0"/>
                <a:cs typeface="Times New Roman" panose="02020603050405020304" pitchFamily="18" charset="0"/>
              </a:rPr>
              <a:t>konseptual</a:t>
            </a:r>
            <a:r>
              <a:rPr lang="en-US" i="1" dirty="0" smtClean="0">
                <a:effectLst/>
                <a:ea typeface="Times New Roman" panose="02020603050405020304" pitchFamily="18" charset="0"/>
                <a:cs typeface="Times New Roman" panose="02020603050405020304" pitchFamily="18" charset="0"/>
              </a:rPr>
              <a:t>-</a:t>
            </a:r>
            <a:r>
              <a:rPr lang="az-Latn-AZ" i="1" dirty="0" smtClean="0">
                <a:effectLst/>
                <a:ea typeface="Times New Roman" panose="02020603050405020304" pitchFamily="18" charset="0"/>
                <a:cs typeface="Times New Roman" panose="02020603050405020304" pitchFamily="18" charset="0"/>
              </a:rPr>
              <a:t>yönlü </a:t>
            </a:r>
            <a:r>
              <a:rPr lang="az-Latn-AZ" dirty="0" smtClean="0">
                <a:effectLst/>
                <a:ea typeface="Times New Roman" panose="02020603050405020304" pitchFamily="18" charset="0"/>
                <a:cs typeface="Times New Roman" panose="02020603050405020304" pitchFamily="18" charset="0"/>
              </a:rPr>
              <a:t>modelləri göstərmək olar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Bu modellərdən bəziləri verilənlər bazalarını</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biliklər bazalarını və proqramlaşdırma dillərini inteqrasiya etmək məqsədilə tətbiq olunur</a:t>
            </a:r>
            <a:r>
              <a:rPr lang="en-US" dirty="0" smtClean="0">
                <a:effectLst/>
                <a:ea typeface="Times New Roman" panose="02020603050405020304" pitchFamily="18" charset="0"/>
                <a:cs typeface="Times New Roman" panose="02020603050405020304" pitchFamily="18" charset="0"/>
              </a:rPr>
              <a:t>.</a:t>
            </a:r>
            <a:endParaRPr lang="en-US" sz="1400" dirty="0" smtClean="0">
              <a:effectLst/>
              <a:ea typeface="Calibri" panose="020F0502020204030204" pitchFamily="34" charset="0"/>
              <a:cs typeface="Times New Roman" panose="02020603050405020304" pitchFamily="18" charset="0"/>
            </a:endParaRPr>
          </a:p>
          <a:p>
            <a:pPr algn="just">
              <a:lnSpc>
                <a:spcPct val="115000"/>
              </a:lnSpc>
            </a:pPr>
            <a:r>
              <a:rPr lang="az-Latn-AZ" dirty="0" smtClean="0">
                <a:effectLst/>
                <a:ea typeface="Times New Roman" panose="02020603050405020304" pitchFamily="18" charset="0"/>
                <a:cs typeface="Times New Roman" panose="02020603050405020304" pitchFamily="18" charset="0"/>
              </a:rPr>
              <a:t>Bəzi VBİS</a:t>
            </a:r>
            <a:r>
              <a:rPr lang="en-US" dirty="0" smtClean="0">
                <a:effectLst/>
                <a:ea typeface="Times New Roman" panose="02020603050405020304" pitchFamily="18" charset="0"/>
                <a:cs typeface="Times New Roman" panose="02020603050405020304" pitchFamily="18" charset="0"/>
              </a:rPr>
              <a:t>-</a:t>
            </a:r>
            <a:r>
              <a:rPr lang="az-Latn-AZ" dirty="0" smtClean="0">
                <a:effectLst/>
                <a:ea typeface="Times New Roman" panose="02020603050405020304" pitchFamily="18" charset="0"/>
                <a:cs typeface="Times New Roman" panose="02020603050405020304" pitchFamily="18" charset="0"/>
              </a:rPr>
              <a:t>lərdə eyni vaxtda verilənlərin bir neçə modeli dəstəklənir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Məsələn</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İNTERBASE sistemində tətbiqi proqramlarda verilənlərlə əməliyyatlar üçün şəbəkə dilindən istifadə edilir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istifadəçi interfeysi isə SQL və QBE dillərində reallaşdırılır</a:t>
            </a:r>
            <a:r>
              <a:rPr lang="en-US" dirty="0" smtClean="0">
                <a:effectLst/>
                <a:ea typeface="Times New Roman" panose="02020603050405020304" pitchFamily="18" charset="0"/>
                <a:cs typeface="Times New Roman" panose="02020603050405020304" pitchFamily="18" charset="0"/>
              </a:rPr>
              <a:t>. </a:t>
            </a:r>
            <a:endParaRPr lang="en-US"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861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9"/>
          <p:cNvSpPr/>
          <p:nvPr/>
        </p:nvSpPr>
        <p:spPr>
          <a:xfrm>
            <a:off x="1391211" y="1364693"/>
            <a:ext cx="9199452" cy="1020600"/>
          </a:xfrm>
          <a:prstGeom prst="rect">
            <a:avLst/>
          </a:prstGeom>
        </p:spPr>
        <p:txBody>
          <a:bodyPr wrap="square">
            <a:spAutoFit/>
          </a:bodyPr>
          <a:lstStyle/>
          <a:p>
            <a:pPr algn="just">
              <a:lnSpc>
                <a:spcPct val="115000"/>
              </a:lnSpc>
            </a:pPr>
            <a:r>
              <a:rPr lang="az-Latn-AZ" b="1" smtClean="0">
                <a:effectLst/>
                <a:ea typeface="Times New Roman" panose="02020603050405020304" pitchFamily="18" charset="0"/>
                <a:cs typeface="Times New Roman" panose="02020603050405020304" pitchFamily="18" charset="0"/>
              </a:rPr>
              <a:t>İyerarxik </a:t>
            </a:r>
            <a:r>
              <a:rPr lang="az-Latn-AZ" b="1" dirty="0" smtClean="0">
                <a:effectLst/>
                <a:ea typeface="Times New Roman" panose="02020603050405020304" pitchFamily="18" charset="0"/>
                <a:cs typeface="Times New Roman" panose="02020603050405020304" pitchFamily="18" charset="0"/>
              </a:rPr>
              <a:t>model </a:t>
            </a:r>
            <a:r>
              <a:rPr lang="az-Latn-AZ" dirty="0" smtClean="0">
                <a:effectLst/>
                <a:ea typeface="Times New Roman" panose="02020603050405020304" pitchFamily="18" charset="0"/>
                <a:cs typeface="Times New Roman" panose="02020603050405020304" pitchFamily="18" charset="0"/>
              </a:rPr>
              <a:t> verilənlərin nizamlı qraf</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və ya ağac</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şəklində təsvirinə əsaslanır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Qraf diaqramında təpələr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düyünlər</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mahiyyətlərin tipini</a:t>
            </a:r>
            <a:r>
              <a:rPr lang="en-US" dirty="0" smtClean="0">
                <a:effectLst/>
                <a:ea typeface="Times New Roman" panose="02020603050405020304" pitchFamily="18" charset="0"/>
                <a:cs typeface="Times New Roman" panose="02020603050405020304" pitchFamily="18" charset="0"/>
              </a:rPr>
              <a:t>, </a:t>
            </a:r>
            <a:r>
              <a:rPr lang="az-Latn-AZ" dirty="0" smtClean="0">
                <a:effectLst/>
                <a:ea typeface="Times New Roman" panose="02020603050405020304" pitchFamily="18" charset="0"/>
                <a:cs typeface="Times New Roman" panose="02020603050405020304" pitchFamily="18" charset="0"/>
              </a:rPr>
              <a:t>budaqlar isə mahiyyətlər arasındakı əlaqələri </a:t>
            </a:r>
            <a:r>
              <a:rPr lang="az-Latn-AZ" smtClean="0">
                <a:effectLst/>
                <a:ea typeface="Times New Roman" panose="02020603050405020304" pitchFamily="18" charset="0"/>
                <a:cs typeface="Times New Roman" panose="02020603050405020304" pitchFamily="18" charset="0"/>
              </a:rPr>
              <a:t>göstərir</a:t>
            </a:r>
            <a:r>
              <a:rPr lang="en-US" smtClean="0">
                <a:effectLst/>
                <a:ea typeface="Times New Roman" panose="02020603050405020304" pitchFamily="18" charset="0"/>
                <a:cs typeface="Times New Roman" panose="02020603050405020304" pitchFamily="18" charset="0"/>
              </a:rPr>
              <a:t> </a:t>
            </a:r>
            <a:r>
              <a:rPr lang="az-Latn-AZ" smtClean="0">
                <a:effectLst/>
                <a:ea typeface="Times New Roman" panose="02020603050405020304" pitchFamily="18" charset="0"/>
                <a:cs typeface="Times New Roman" panose="02020603050405020304" pitchFamily="18" charset="0"/>
              </a:rPr>
              <a:t>İyerarxik </a:t>
            </a:r>
            <a:r>
              <a:rPr lang="az-Latn-AZ" dirty="0" smtClean="0">
                <a:effectLst/>
                <a:ea typeface="Times New Roman" panose="02020603050405020304" pitchFamily="18" charset="0"/>
                <a:cs typeface="Times New Roman" panose="02020603050405020304" pitchFamily="18" charset="0"/>
              </a:rPr>
              <a:t>modelin əsas məhdudluqları bunlardır</a:t>
            </a:r>
            <a:r>
              <a:rPr lang="en-US" dirty="0" smtClean="0">
                <a:effectLst/>
                <a:ea typeface="Times New Roman" panose="02020603050405020304" pitchFamily="18" charset="0"/>
                <a:cs typeface="Times New Roman" panose="02020603050405020304" pitchFamily="18" charset="0"/>
              </a:rPr>
              <a:t>: </a:t>
            </a:r>
            <a:endParaRPr lang="en-US" sz="1400" dirty="0">
              <a:effectLst/>
              <a:ea typeface="Calibri" panose="020F0502020204030204" pitchFamily="34" charset="0"/>
              <a:cs typeface="Times New Roman" panose="02020603050405020304" pitchFamily="18" charset="0"/>
            </a:endParaRPr>
          </a:p>
        </p:txBody>
      </p:sp>
      <p:cxnSp>
        <p:nvCxnSpPr>
          <p:cNvPr id="3" name="Прямая соединительная линия 2">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7260609" y="406330"/>
            <a:ext cx="493139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Прямая соединительная линия 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406330"/>
            <a:ext cx="40124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4398975" y="133691"/>
            <a:ext cx="2475101" cy="545277"/>
          </a:xfrm>
          <a:prstGeom prst="rect">
            <a:avLst/>
          </a:prstGeom>
        </p:spPr>
        <p:txBody>
          <a:bodyPr wrap="none">
            <a:spAutoFit/>
          </a:bodyPr>
          <a:lstStyle/>
          <a:p>
            <a:pPr algn="ctr">
              <a:lnSpc>
                <a:spcPct val="115000"/>
              </a:lnSpc>
            </a:pPr>
            <a:r>
              <a:rPr lang="az-Latn-AZ" sz="2800" b="1">
                <a:solidFill>
                  <a:schemeClr val="accent3">
                    <a:lumMod val="50000"/>
                  </a:schemeClr>
                </a:solidFill>
                <a:ea typeface="Times New Roman" panose="02020603050405020304" pitchFamily="18" charset="0"/>
                <a:cs typeface="Times New Roman" panose="02020603050405020304" pitchFamily="18" charset="0"/>
              </a:rPr>
              <a:t>İyerarxik model</a:t>
            </a:r>
            <a:endParaRPr lang="en-US" sz="2000" b="1" dirty="0">
              <a:solidFill>
                <a:schemeClr val="accent3">
                  <a:lumMod val="50000"/>
                </a:schemeClr>
              </a:solidFill>
              <a:ea typeface="Calibri" panose="020F0502020204030204" pitchFamily="34" charset="0"/>
              <a:cs typeface="Times New Roman" panose="02020603050405020304" pitchFamily="18" charset="0"/>
            </a:endParaRPr>
          </a:p>
        </p:txBody>
      </p:sp>
      <p:pic>
        <p:nvPicPr>
          <p:cNvPr id="11" name="Рисунок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592" y="2852737"/>
            <a:ext cx="5219700" cy="2981325"/>
          </a:xfrm>
          <a:prstGeom prst="rect">
            <a:avLst/>
          </a:prstGeom>
        </p:spPr>
      </p:pic>
      <p:sp>
        <p:nvSpPr>
          <p:cNvPr id="12" name="Прямоугольник 11"/>
          <p:cNvSpPr/>
          <p:nvPr/>
        </p:nvSpPr>
        <p:spPr>
          <a:xfrm>
            <a:off x="6622292" y="2910185"/>
            <a:ext cx="4390030" cy="2923877"/>
          </a:xfrm>
          <a:prstGeom prst="rect">
            <a:avLst/>
          </a:prstGeom>
        </p:spPr>
        <p:txBody>
          <a:bodyPr wrap="square">
            <a:spAutoFit/>
          </a:bodyPr>
          <a:lstStyle/>
          <a:p>
            <a:pPr algn="just">
              <a:lnSpc>
                <a:spcPct val="115000"/>
              </a:lnSpc>
            </a:pPr>
            <a:r>
              <a:rPr lang="az-Latn-AZ" sz="1600">
                <a:ea typeface="Times New Roman" panose="02020603050405020304" pitchFamily="18" charset="0"/>
                <a:cs typeface="Times New Roman" panose="02020603050405020304" pitchFamily="18" charset="0"/>
              </a:rPr>
              <a:t>Verilənlər bazasının sxemini əks etdirən qraf</a:t>
            </a:r>
            <a:r>
              <a:rPr lang="en-US" sz="1600">
                <a:ea typeface="Times New Roman" panose="02020603050405020304" pitchFamily="18" charset="0"/>
                <a:cs typeface="Times New Roman" panose="02020603050405020304" pitchFamily="18" charset="0"/>
              </a:rPr>
              <a:t>-</a:t>
            </a:r>
            <a:r>
              <a:rPr lang="az-Latn-AZ" sz="1600">
                <a:ea typeface="Times New Roman" panose="02020603050405020304" pitchFamily="18" charset="0"/>
                <a:cs typeface="Times New Roman" panose="02020603050405020304" pitchFamily="18" charset="0"/>
              </a:rPr>
              <a:t>diaqrama təyinat ağacı deyilir</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Əgər verilənlər təbii olaraq ağacvari struktura malikdirsə</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iyerarxik modelin tətbiqi heç bir problem yaratmır</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Lakin ağacvari strukturdan fərqli strukturların təsviri üçün modelə əlavə vasitələr daxil edilir</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İyerarxik modeldə struktur dəyişikliklərinin aparılması</a:t>
            </a:r>
            <a:r>
              <a:rPr lang="en-US" sz="1600">
                <a:ea typeface="Times New Roman" panose="02020603050405020304" pitchFamily="18" charset="0"/>
                <a:cs typeface="Times New Roman" panose="02020603050405020304" pitchFamily="18" charset="0"/>
              </a:rPr>
              <a:t>, </a:t>
            </a:r>
            <a:r>
              <a:rPr lang="az-Latn-AZ" sz="1600">
                <a:ea typeface="Times New Roman" panose="02020603050405020304" pitchFamily="18" charset="0"/>
                <a:cs typeface="Times New Roman" panose="02020603050405020304" pitchFamily="18" charset="0"/>
              </a:rPr>
              <a:t>ələlxüsüs altağacların ağacdan kənarlaşdırılması və ya ağaca əlavə edilməsi böyuk çətinliklərlə əlaqədardır</a:t>
            </a:r>
            <a:r>
              <a:rPr lang="en-US" sz="1600">
                <a:ea typeface="Times New Roman" panose="02020603050405020304" pitchFamily="18" charset="0"/>
                <a:cs typeface="Times New Roman" panose="02020603050405020304" pitchFamily="18" charset="0"/>
              </a:rPr>
              <a:t>.</a:t>
            </a:r>
            <a:endParaRPr lang="en-US" sz="1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524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Прямая соединительная линия 1">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7260609" y="406330"/>
            <a:ext cx="493139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 name="Прямая соединительная линия 2">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406330"/>
            <a:ext cx="40124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Прямоугольник 3"/>
          <p:cNvSpPr/>
          <p:nvPr/>
        </p:nvSpPr>
        <p:spPr>
          <a:xfrm>
            <a:off x="4442128" y="133691"/>
            <a:ext cx="2388795" cy="545277"/>
          </a:xfrm>
          <a:prstGeom prst="rect">
            <a:avLst/>
          </a:prstGeom>
        </p:spPr>
        <p:txBody>
          <a:bodyPr wrap="none">
            <a:spAutoFit/>
          </a:bodyPr>
          <a:lstStyle/>
          <a:p>
            <a:pPr algn="ctr">
              <a:lnSpc>
                <a:spcPct val="115000"/>
              </a:lnSpc>
            </a:pPr>
            <a:r>
              <a:rPr lang="az-Latn-AZ" sz="2800" b="1" smtClean="0">
                <a:solidFill>
                  <a:schemeClr val="accent3">
                    <a:lumMod val="50000"/>
                  </a:schemeClr>
                </a:solidFill>
                <a:ea typeface="Times New Roman" panose="02020603050405020304" pitchFamily="18" charset="0"/>
                <a:cs typeface="Times New Roman" panose="02020603050405020304" pitchFamily="18" charset="0"/>
              </a:rPr>
              <a:t>Şəbəkə modeli</a:t>
            </a:r>
            <a:endParaRPr lang="en-US" sz="2000" b="1" dirty="0">
              <a:solidFill>
                <a:schemeClr val="accent3">
                  <a:lumMod val="50000"/>
                </a:schemeClr>
              </a:solidFill>
              <a:ea typeface="Calibri" panose="020F0502020204030204" pitchFamily="34" charset="0"/>
              <a:cs typeface="Times New Roman" panose="02020603050405020304" pitchFamily="18" charset="0"/>
            </a:endParaRPr>
          </a:p>
        </p:txBody>
      </p:sp>
      <p:sp>
        <p:nvSpPr>
          <p:cNvPr id="5" name="Rectangle 1"/>
          <p:cNvSpPr/>
          <p:nvPr/>
        </p:nvSpPr>
        <p:spPr>
          <a:xfrm>
            <a:off x="1017057" y="1679657"/>
            <a:ext cx="9819265" cy="1154162"/>
          </a:xfrm>
          <a:prstGeom prst="rect">
            <a:avLst/>
          </a:prstGeom>
        </p:spPr>
        <p:txBody>
          <a:bodyPr wrap="square">
            <a:spAutoFit/>
          </a:bodyPr>
          <a:lstStyle/>
          <a:p>
            <a:pPr algn="just">
              <a:lnSpc>
                <a:spcPct val="115000"/>
              </a:lnSpc>
              <a:tabLst>
                <a:tab pos="2146300" algn="l"/>
              </a:tabLst>
            </a:pPr>
            <a:r>
              <a:rPr lang="az-Latn-AZ" sz="2000" smtClean="0">
                <a:effectLst/>
                <a:ea typeface="Times New Roman" panose="02020603050405020304" pitchFamily="18" charset="0"/>
                <a:cs typeface="Times New Roman" panose="02020603050405020304" pitchFamily="18" charset="0"/>
              </a:rPr>
              <a:t>Şəbəkə </a:t>
            </a:r>
            <a:r>
              <a:rPr lang="az-Latn-AZ" sz="2000" dirty="0" smtClean="0">
                <a:effectLst/>
                <a:ea typeface="Times New Roman" panose="02020603050405020304" pitchFamily="18" charset="0"/>
                <a:cs typeface="Times New Roman" panose="02020603050405020304" pitchFamily="18" charset="0"/>
              </a:rPr>
              <a:t>modelində verilənlər ixtiyari qraf şəklində təsvir olunur. İyerarxik modeldən fərqli olaraq, şəbəkə modelində 1:1, 1:M, M:1 funksional əlaqələrlə yanaşı M:N tipli əlaqələr də </a:t>
            </a:r>
            <a:r>
              <a:rPr lang="az-Latn-AZ" sz="2000" smtClean="0">
                <a:effectLst/>
                <a:ea typeface="Times New Roman" panose="02020603050405020304" pitchFamily="18" charset="0"/>
                <a:cs typeface="Times New Roman" panose="02020603050405020304" pitchFamily="18" charset="0"/>
              </a:rPr>
              <a:t>qurmaq mümkündür</a:t>
            </a:r>
            <a:endParaRPr lang="en-US" sz="1600" dirty="0">
              <a:effectLst/>
              <a:ea typeface="Calibri" panose="020F0502020204030204" pitchFamily="34" charset="0"/>
              <a:cs typeface="Times New Roman" panose="02020603050405020304"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57" y="3043450"/>
            <a:ext cx="5323902" cy="2981385"/>
          </a:xfrm>
          <a:prstGeom prst="rect">
            <a:avLst/>
          </a:prstGeom>
        </p:spPr>
      </p:pic>
      <p:sp>
        <p:nvSpPr>
          <p:cNvPr id="8" name="Rectangle 1"/>
          <p:cNvSpPr/>
          <p:nvPr/>
        </p:nvSpPr>
        <p:spPr>
          <a:xfrm>
            <a:off x="6340959" y="3264371"/>
            <a:ext cx="4624532" cy="2539541"/>
          </a:xfrm>
          <a:prstGeom prst="rect">
            <a:avLst/>
          </a:prstGeom>
        </p:spPr>
        <p:txBody>
          <a:bodyPr wrap="square">
            <a:spAutoFit/>
          </a:bodyPr>
          <a:lstStyle/>
          <a:p>
            <a:pPr algn="just">
              <a:lnSpc>
                <a:spcPct val="115000"/>
              </a:lnSpc>
              <a:tabLst>
                <a:tab pos="2146300" algn="l"/>
              </a:tabLst>
            </a:pPr>
            <a:r>
              <a:rPr lang="az-Latn-AZ" sz="2000" dirty="0" smtClean="0">
                <a:effectLst/>
                <a:ea typeface="Times New Roman" panose="02020603050405020304" pitchFamily="18" charset="0"/>
                <a:cs typeface="Times New Roman" panose="02020603050405020304" pitchFamily="18" charset="0"/>
              </a:rPr>
              <a:t>Şəbəkə modelində M:N tipli əlaqənin reallaşdırılması onun k sayda (1</a:t>
            </a:r>
            <a:r>
              <a:rPr lang="ru-RU" sz="2000" dirty="0" smtClean="0">
                <a:effectLst/>
                <a:ea typeface="Times New Roman" panose="02020603050405020304" pitchFamily="18" charset="0"/>
                <a:cs typeface="Times New Roman" panose="02020603050405020304" pitchFamily="18" charset="0"/>
                <a:sym typeface="Symbol" panose="05050102010706020507" pitchFamily="18" charset="2"/>
              </a:rPr>
              <a:t></a:t>
            </a:r>
            <a:r>
              <a:rPr lang="az-Latn-AZ" sz="2000" dirty="0" smtClean="0">
                <a:effectLst/>
                <a:ea typeface="Times New Roman" panose="02020603050405020304" pitchFamily="18" charset="0"/>
                <a:cs typeface="Times New Roman" panose="02020603050405020304" pitchFamily="18" charset="0"/>
              </a:rPr>
              <a:t>k </a:t>
            </a:r>
            <a:r>
              <a:rPr lang="ru-RU" sz="2000" dirty="0" smtClean="0">
                <a:effectLst/>
                <a:ea typeface="Times New Roman" panose="02020603050405020304" pitchFamily="18" charset="0"/>
                <a:cs typeface="Times New Roman" panose="02020603050405020304" pitchFamily="18" charset="0"/>
                <a:sym typeface="Symbol" panose="05050102010706020507" pitchFamily="18" charset="2"/>
              </a:rPr>
              <a:t></a:t>
            </a:r>
            <a:r>
              <a:rPr lang="az-Latn-AZ" sz="2000" dirty="0" smtClean="0">
                <a:effectLst/>
                <a:ea typeface="Times New Roman" panose="02020603050405020304" pitchFamily="18" charset="0"/>
                <a:cs typeface="Times New Roman" panose="02020603050405020304" pitchFamily="18" charset="0"/>
              </a:rPr>
              <a:t>M) 1:N əlaqəsinə çevrilməsi ilə əldə edilir. Bu isə həm məntiqi, həm də fiziki səviyyədə mürəkkəblik yaradır. Şəbəkə modelli VBİS-in mürəkkəb olması və çox baha başa gəlməsi də bunula əlaqədardır.</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731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Прямая соединительная линия 1">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7260609" y="406330"/>
            <a:ext cx="493139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 name="Прямая соединительная линия 2">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406330"/>
            <a:ext cx="40124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Прямоугольник 3"/>
          <p:cNvSpPr/>
          <p:nvPr/>
        </p:nvSpPr>
        <p:spPr>
          <a:xfrm>
            <a:off x="4388429" y="133691"/>
            <a:ext cx="2496196" cy="545277"/>
          </a:xfrm>
          <a:prstGeom prst="rect">
            <a:avLst/>
          </a:prstGeom>
        </p:spPr>
        <p:txBody>
          <a:bodyPr wrap="none">
            <a:spAutoFit/>
          </a:bodyPr>
          <a:lstStyle/>
          <a:p>
            <a:pPr algn="ctr">
              <a:lnSpc>
                <a:spcPct val="115000"/>
              </a:lnSpc>
            </a:pPr>
            <a:r>
              <a:rPr lang="az-Latn-AZ" sz="2800" b="1">
                <a:solidFill>
                  <a:schemeClr val="accent3">
                    <a:lumMod val="50000"/>
                  </a:schemeClr>
                </a:solidFill>
                <a:ea typeface="Times New Roman" panose="02020603050405020304" pitchFamily="18" charset="0"/>
                <a:cs typeface="Times New Roman" panose="02020603050405020304" pitchFamily="18" charset="0"/>
              </a:rPr>
              <a:t>Relasiya </a:t>
            </a:r>
            <a:r>
              <a:rPr lang="az-Latn-AZ" sz="2800" b="1" smtClean="0">
                <a:solidFill>
                  <a:schemeClr val="accent3">
                    <a:lumMod val="50000"/>
                  </a:schemeClr>
                </a:solidFill>
                <a:ea typeface="Times New Roman" panose="02020603050405020304" pitchFamily="18" charset="0"/>
                <a:cs typeface="Times New Roman" panose="02020603050405020304" pitchFamily="18" charset="0"/>
              </a:rPr>
              <a:t>modeli</a:t>
            </a:r>
            <a:endParaRPr lang="en-US" sz="2000" b="1" dirty="0">
              <a:solidFill>
                <a:schemeClr val="accent3">
                  <a:lumMod val="50000"/>
                </a:schemeClr>
              </a:solidFill>
              <a:ea typeface="Calibri" panose="020F0502020204030204" pitchFamily="34" charset="0"/>
              <a:cs typeface="Times New Roman" panose="02020603050405020304" pitchFamily="18" charset="0"/>
            </a:endParaRPr>
          </a:p>
        </p:txBody>
      </p:sp>
      <p:sp>
        <p:nvSpPr>
          <p:cNvPr id="5" name="Прямоугольник 4"/>
          <p:cNvSpPr/>
          <p:nvPr/>
        </p:nvSpPr>
        <p:spPr>
          <a:xfrm>
            <a:off x="150126" y="1207280"/>
            <a:ext cx="6487662" cy="5016758"/>
          </a:xfrm>
          <a:prstGeom prst="rect">
            <a:avLst/>
          </a:prstGeom>
        </p:spPr>
        <p:txBody>
          <a:bodyPr wrap="square">
            <a:spAutoFit/>
          </a:bodyPr>
          <a:lstStyle/>
          <a:p>
            <a:pPr algn="just"/>
            <a:r>
              <a:rPr lang="en-US" sz="1600"/>
              <a:t>Relasiya modeli İBM firmasının əməkdaşı Edqar Kodd tərəfindən təklif edilmiş </a:t>
            </a:r>
            <a:r>
              <a:rPr lang="en-US" sz="1600" smtClean="0"/>
              <a:t>və </a:t>
            </a:r>
            <a:r>
              <a:rPr lang="en-US" sz="1600"/>
              <a:t>verilənlərin strukturlarının nisbətlər şəklində təsvirinə və cədvəl formasında ifadə olunmasına əsaslanır.</a:t>
            </a:r>
          </a:p>
          <a:p>
            <a:pPr algn="just"/>
            <a:r>
              <a:rPr lang="en-US" sz="1600"/>
              <a:t>Nisbət (ingiliscə-relation)-kortej adlanan elementlər çoxluğundan ibarətdir. Nisbətin təsvirinin əyani forması bizim üçün adi olan ikiölçülü cədvəldir. Bildiyimiz kimi, cədvəl sətirlərdən və sütunlardan ibarət formadır. Cədvəlin hər bir sətri eyni struktura malik olan sahələrdən ibarətdir. Nisbət baxımından cədvəlin sətrinə  kortej, sütununa isə domen  deyilir. Adlandırılmış domenə isə atribut deyilir.</a:t>
            </a:r>
          </a:p>
          <a:p>
            <a:pPr algn="just"/>
            <a:r>
              <a:rPr lang="en-US" sz="1600"/>
              <a:t>Fayl baxımından isə cədvəl-fayla, cədvəlin sətri-yazıya, sütun isə elementar verilənə uyğun gəlir.</a:t>
            </a:r>
          </a:p>
          <a:p>
            <a:pPr algn="just"/>
            <a:r>
              <a:rPr lang="en-US" sz="1600"/>
              <a:t>Relasiya modeli nisbətlər cəbri adlanan riyazi aparatın verilənlər bazasına tətbiqi nəticəsində yaranmışdır. Həmin riyazi aparat relasiya modelinin xassələrini aydın və yığcam formada təyin etməyə imkan verir. Bundan əlavə, relasiya modeli nisbətlər üzərində müxtəlif əməliyyatların  (dekart hasili, birləşmə, kəsişmə, cıxma, bölmə, seçmə, proyeksiya və s.) aparılmasına və nisbətlər arasında istənilən tip əlaqənin (1:1, 1:M, M:N) reallaşdırılmasına imkan yaradır. Bu cəhətlərə görə 70-ci illərin sonundan başlayaraq yaradılan verilənlər bazalarının əksəriyyətində relasiya modelindən istifadə olunur. </a:t>
            </a: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103" y="1207280"/>
            <a:ext cx="5044629" cy="5016758"/>
          </a:xfrm>
          <a:prstGeom prst="rect">
            <a:avLst/>
          </a:prstGeom>
        </p:spPr>
      </p:pic>
    </p:spTree>
    <p:extLst>
      <p:ext uri="{BB962C8B-B14F-4D97-AF65-F5344CB8AC3E}">
        <p14:creationId xmlns:p14="http://schemas.microsoft.com/office/powerpoint/2010/main" val="232859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p:nvPr/>
        </p:nvSpPr>
        <p:spPr>
          <a:xfrm>
            <a:off x="259307" y="772179"/>
            <a:ext cx="11477767" cy="5330690"/>
          </a:xfrm>
          <a:prstGeom prst="rect">
            <a:avLst/>
          </a:prstGeom>
        </p:spPr>
        <p:txBody>
          <a:bodyPr wrap="square">
            <a:spAutoFit/>
          </a:bodyPr>
          <a:lstStyle/>
          <a:p>
            <a:pPr algn="just">
              <a:lnSpc>
                <a:spcPct val="115000"/>
              </a:lnSpc>
            </a:pPr>
            <a:r>
              <a:rPr lang="az-Latn-AZ" sz="2000" dirty="0" smtClean="0">
                <a:effectLst/>
                <a:ea typeface="Times New Roman" panose="02020603050405020304" pitchFamily="18" charset="0"/>
                <a:cs typeface="Times New Roman" panose="02020603050405020304" pitchFamily="18" charset="0"/>
              </a:rPr>
              <a:t>Relasiya modelinin çatışmayan cəhətlərinə aşağıdakıları aid etmək </a:t>
            </a:r>
            <a:r>
              <a:rPr lang="az-Latn-AZ" sz="2000" smtClean="0">
                <a:effectLst/>
                <a:ea typeface="Times New Roman" panose="02020603050405020304" pitchFamily="18" charset="0"/>
                <a:cs typeface="Times New Roman" panose="02020603050405020304" pitchFamily="18" charset="0"/>
              </a:rPr>
              <a:t>olar</a:t>
            </a:r>
            <a:r>
              <a:rPr lang="en-US" sz="2000" smtClean="0">
                <a:effectLst/>
                <a:ea typeface="Times New Roman" panose="02020603050405020304" pitchFamily="18" charset="0"/>
                <a:cs typeface="Times New Roman" panose="02020603050405020304" pitchFamily="18" charset="0"/>
              </a:rPr>
              <a:t>:</a:t>
            </a:r>
            <a:endParaRPr lang="az-Latn-AZ" sz="2000" smtClean="0">
              <a:effectLst/>
              <a:ea typeface="Times New Roman" panose="02020603050405020304" pitchFamily="18" charset="0"/>
              <a:cs typeface="Times New Roman" panose="02020603050405020304" pitchFamily="18" charset="0"/>
            </a:endParaRPr>
          </a:p>
          <a:p>
            <a:pPr algn="just">
              <a:lnSpc>
                <a:spcPct val="115000"/>
              </a:lnSpc>
            </a:pPr>
            <a:endParaRPr lang="az-Latn-AZ" sz="2000" smtClean="0">
              <a:effectLst/>
              <a:ea typeface="Times New Roman" panose="02020603050405020304" pitchFamily="18" charset="0"/>
              <a:cs typeface="Times New Roman" panose="02020603050405020304" pitchFamily="18" charset="0"/>
            </a:endParaRPr>
          </a:p>
          <a:p>
            <a:pPr algn="just">
              <a:lnSpc>
                <a:spcPct val="115000"/>
              </a:lnSpc>
            </a:pPr>
            <a:r>
              <a:rPr lang="en-US" sz="200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a</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kortejrəin</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yazıların</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təyin edilməsi üçün standart vasitələr </a:t>
            </a:r>
            <a:r>
              <a:rPr lang="az-Latn-AZ" sz="2000" smtClean="0">
                <a:effectLst/>
                <a:ea typeface="Times New Roman" panose="02020603050405020304" pitchFamily="18" charset="0"/>
                <a:cs typeface="Times New Roman" panose="02020603050405020304" pitchFamily="18" charset="0"/>
              </a:rPr>
              <a:t>yoxdur</a:t>
            </a:r>
            <a:r>
              <a:rPr lang="en-US" sz="2000" smtClean="0">
                <a:effectLst/>
                <a:ea typeface="Times New Roman" panose="02020603050405020304" pitchFamily="18" charset="0"/>
                <a:cs typeface="Times New Roman" panose="02020603050405020304" pitchFamily="18" charset="0"/>
              </a:rPr>
              <a:t>;</a:t>
            </a:r>
            <a:endParaRPr lang="az-Latn-AZ" sz="2000" smtClean="0">
              <a:effectLst/>
              <a:ea typeface="Times New Roman" panose="02020603050405020304" pitchFamily="18" charset="0"/>
              <a:cs typeface="Times New Roman" panose="02020603050405020304" pitchFamily="18" charset="0"/>
            </a:endParaRPr>
          </a:p>
          <a:p>
            <a:pPr algn="just">
              <a:lnSpc>
                <a:spcPct val="115000"/>
              </a:lnSpc>
            </a:pPr>
            <a:r>
              <a:rPr lang="en-US" sz="200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b</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nisbətlərin normallaşdırılması </a:t>
            </a:r>
            <a:r>
              <a:rPr lang="az-Latn-AZ" sz="2000" smtClean="0">
                <a:effectLst/>
                <a:ea typeface="Times New Roman" panose="02020603050405020304" pitchFamily="18" charset="0"/>
                <a:cs typeface="Times New Roman" panose="02020603050405020304" pitchFamily="18" charset="0"/>
              </a:rPr>
              <a:t>tələb olunur</a:t>
            </a:r>
            <a:r>
              <a:rPr lang="en-US" sz="2000" smtClean="0">
                <a:effectLst/>
                <a:ea typeface="Times New Roman" panose="02020603050405020304" pitchFamily="18" charset="0"/>
                <a:cs typeface="Times New Roman" panose="02020603050405020304" pitchFamily="18" charset="0"/>
              </a:rPr>
              <a:t>.</a:t>
            </a:r>
            <a:endParaRPr lang="az-Latn-AZ" sz="2000" smtClean="0">
              <a:effectLst/>
              <a:ea typeface="Times New Roman" panose="02020603050405020304" pitchFamily="18" charset="0"/>
              <a:cs typeface="Times New Roman" panose="02020603050405020304" pitchFamily="18" charset="0"/>
            </a:endParaRPr>
          </a:p>
          <a:p>
            <a:pPr algn="just">
              <a:lnSpc>
                <a:spcPct val="115000"/>
              </a:lnSpc>
            </a:pPr>
            <a:endParaRPr lang="en-US" sz="1600" dirty="0" smtClean="0">
              <a:effectLst/>
              <a:ea typeface="Calibri" panose="020F0502020204030204" pitchFamily="34" charset="0"/>
              <a:cs typeface="Times New Roman" panose="02020603050405020304" pitchFamily="18" charset="0"/>
            </a:endParaRPr>
          </a:p>
          <a:p>
            <a:pPr algn="just">
              <a:lnSpc>
                <a:spcPct val="115000"/>
              </a:lnSpc>
            </a:pPr>
            <a:r>
              <a:rPr lang="az-Latn-AZ" sz="2000" dirty="0" smtClean="0">
                <a:effectLst/>
                <a:ea typeface="Times New Roman" panose="02020603050405020304" pitchFamily="18" charset="0"/>
                <a:cs typeface="Times New Roman" panose="02020603050405020304" pitchFamily="18" charset="0"/>
              </a:rPr>
              <a:t>Fərdi kompüterlər üçün</a:t>
            </a:r>
            <a:r>
              <a:rPr lang="en-US" sz="2000" dirty="0" smtClean="0">
                <a:effectLst/>
                <a:ea typeface="Times New Roman" panose="02020603050405020304" pitchFamily="18" charset="0"/>
                <a:cs typeface="Times New Roman" panose="02020603050405020304" pitchFamily="18" charset="0"/>
              </a:rPr>
              <a:t> 80-</a:t>
            </a:r>
            <a:r>
              <a:rPr lang="az-Latn-AZ" sz="2000" dirty="0" smtClean="0">
                <a:effectLst/>
                <a:ea typeface="Times New Roman" panose="02020603050405020304" pitchFamily="18" charset="0"/>
                <a:cs typeface="Times New Roman" panose="02020603050405020304" pitchFamily="18" charset="0"/>
              </a:rPr>
              <a:t>cı illərdən başlayaraq yaradılan və inkişaf etdirilən VBİS</a:t>
            </a:r>
            <a:r>
              <a:rPr lang="en-US" sz="2000" dirty="0" smtClean="0">
                <a:effectLst/>
                <a:ea typeface="Times New Roman" panose="02020603050405020304" pitchFamily="18" charset="0"/>
                <a:cs typeface="Times New Roman" panose="02020603050405020304" pitchFamily="18" charset="0"/>
              </a:rPr>
              <a:t>-</a:t>
            </a:r>
            <a:r>
              <a:rPr lang="az-Latn-AZ" sz="2000" dirty="0" smtClean="0">
                <a:effectLst/>
                <a:ea typeface="Times New Roman" panose="02020603050405020304" pitchFamily="18" charset="0"/>
                <a:cs typeface="Times New Roman" panose="02020603050405020304" pitchFamily="18" charset="0"/>
              </a:rPr>
              <a:t>lərə misal olaraq Ashton</a:t>
            </a:r>
            <a:r>
              <a:rPr lang="en-US" sz="2000" dirty="0" smtClean="0">
                <a:effectLst/>
                <a:ea typeface="Times New Roman" panose="02020603050405020304" pitchFamily="18" charset="0"/>
                <a:cs typeface="Times New Roman" panose="02020603050405020304" pitchFamily="18" charset="0"/>
              </a:rPr>
              <a:t>-</a:t>
            </a:r>
            <a:r>
              <a:rPr lang="az-Latn-AZ" sz="2000" dirty="0" smtClean="0">
                <a:effectLst/>
                <a:ea typeface="Times New Roman" panose="02020603050405020304" pitchFamily="18" charset="0"/>
                <a:cs typeface="Times New Roman" panose="02020603050405020304" pitchFamily="18" charset="0"/>
              </a:rPr>
              <a:t>Tate firmasına məxsus dBase ailəsinin</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dBase 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II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III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III plus</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IV</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Clipper</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FoxSoft</a:t>
            </a:r>
            <a:r>
              <a:rPr lang="en-US" sz="2000" dirty="0" smtClean="0">
                <a:effectLst/>
                <a:ea typeface="Times New Roman" panose="02020603050405020304" pitchFamily="18" charset="0"/>
                <a:cs typeface="Times New Roman" panose="02020603050405020304" pitchFamily="18" charset="0"/>
              </a:rPr>
              <a:t>w</a:t>
            </a:r>
            <a:r>
              <a:rPr lang="az-Latn-AZ" sz="2000" dirty="0" smtClean="0">
                <a:effectLst/>
                <a:ea typeface="Times New Roman" panose="02020603050405020304" pitchFamily="18" charset="0"/>
                <a:cs typeface="Times New Roman" panose="02020603050405020304" pitchFamily="18" charset="0"/>
              </a:rPr>
              <a:t>are firmasının FoxBase</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FoxPro sistemlərini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İBM firmasının DB</a:t>
            </a:r>
            <a:r>
              <a:rPr lang="en-US" sz="2000" dirty="0" smtClean="0">
                <a:effectLst/>
                <a:ea typeface="Times New Roman" panose="02020603050405020304" pitchFamily="18" charset="0"/>
                <a:cs typeface="Times New Roman" panose="02020603050405020304" pitchFamily="18" charset="0"/>
              </a:rPr>
              <a:t>2 </a:t>
            </a:r>
            <a:r>
              <a:rPr lang="az-Latn-AZ" sz="2000" dirty="0" smtClean="0">
                <a:effectLst/>
                <a:ea typeface="Times New Roman" panose="02020603050405020304" pitchFamily="18" charset="0"/>
                <a:cs typeface="Times New Roman" panose="02020603050405020304" pitchFamily="18" charset="0"/>
              </a:rPr>
              <a:t>sistemini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Microrim firmasının R</a:t>
            </a:r>
            <a:r>
              <a:rPr lang="en-US" sz="2000" dirty="0" smtClean="0">
                <a:effectLst/>
                <a:ea typeface="Times New Roman" panose="02020603050405020304" pitchFamily="18" charset="0"/>
                <a:cs typeface="Times New Roman" panose="02020603050405020304" pitchFamily="18" charset="0"/>
              </a:rPr>
              <a:t>:</a:t>
            </a:r>
            <a:r>
              <a:rPr lang="az-Latn-AZ" sz="2000" dirty="0" smtClean="0">
                <a:effectLst/>
                <a:ea typeface="Times New Roman" panose="02020603050405020304" pitchFamily="18" charset="0"/>
                <a:cs typeface="Times New Roman" panose="02020603050405020304" pitchFamily="18" charset="0"/>
              </a:rPr>
              <a:t>Base sistemini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Borland firmasının Paradox</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dBase for</a:t>
            </a:r>
            <a:r>
              <a:rPr lang="en-US" sz="2000" dirty="0" smtClean="0">
                <a:effectLst/>
                <a:ea typeface="Times New Roman" panose="02020603050405020304" pitchFamily="18" charset="0"/>
                <a:cs typeface="Times New Roman" panose="02020603050405020304" pitchFamily="18" charset="0"/>
              </a:rPr>
              <a:t> Windows </a:t>
            </a:r>
            <a:r>
              <a:rPr lang="az-Latn-AZ" sz="2000" dirty="0" smtClean="0">
                <a:effectLst/>
                <a:ea typeface="Times New Roman" panose="02020603050405020304" pitchFamily="18" charset="0"/>
                <a:cs typeface="Times New Roman" panose="02020603050405020304" pitchFamily="18" charset="0"/>
              </a:rPr>
              <a:t>sistemlərini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Microsoft firmasının Vizual FoxPro</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Access sistemlərini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Clarion Soft</a:t>
            </a:r>
            <a:r>
              <a:rPr lang="en-US" sz="2000" dirty="0" smtClean="0">
                <a:effectLst/>
                <a:ea typeface="Times New Roman" panose="02020603050405020304" pitchFamily="18" charset="0"/>
                <a:cs typeface="Times New Roman" panose="02020603050405020304" pitchFamily="18" charset="0"/>
              </a:rPr>
              <a:t>w</a:t>
            </a:r>
            <a:r>
              <a:rPr lang="az-Latn-AZ" sz="2000" dirty="0" smtClean="0">
                <a:effectLst/>
                <a:ea typeface="Times New Roman" panose="02020603050405020304" pitchFamily="18" charset="0"/>
                <a:cs typeface="Times New Roman" panose="02020603050405020304" pitchFamily="18" charset="0"/>
              </a:rPr>
              <a:t>are firmasının Clarion sistemini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ASK Computer Systems firmasının İngres sistemini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Oracle firmasının Oracle ailəsi sistemlərini və s</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göstərmək olar</a:t>
            </a:r>
            <a:r>
              <a:rPr lang="en-US" sz="2000" dirty="0" smtClean="0">
                <a:effectLst/>
                <a:ea typeface="Times New Roman" panose="02020603050405020304" pitchFamily="18" charset="0"/>
                <a:cs typeface="Times New Roman" panose="02020603050405020304" pitchFamily="18" charset="0"/>
              </a:rPr>
              <a:t>.</a:t>
            </a:r>
            <a:endParaRPr lang="en-US" sz="1600" dirty="0" smtClean="0">
              <a:effectLst/>
              <a:ea typeface="Calibri" panose="020F0502020204030204" pitchFamily="34" charset="0"/>
              <a:cs typeface="Times New Roman" panose="02020603050405020304" pitchFamily="18" charset="0"/>
            </a:endParaRPr>
          </a:p>
          <a:p>
            <a:pPr algn="just">
              <a:lnSpc>
                <a:spcPct val="115000"/>
              </a:lnSpc>
            </a:pPr>
            <a:r>
              <a:rPr lang="az-Latn-AZ" sz="2000" dirty="0" smtClean="0">
                <a:effectLst/>
                <a:ea typeface="Times New Roman" panose="02020603050405020304" pitchFamily="18" charset="0"/>
                <a:cs typeface="Times New Roman" panose="02020603050405020304" pitchFamily="18" charset="0"/>
              </a:rPr>
              <a:t>Qeyd edək ki</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relasiya VBİS</a:t>
            </a:r>
            <a:r>
              <a:rPr lang="en-US" sz="2000" dirty="0" smtClean="0">
                <a:effectLst/>
                <a:ea typeface="Times New Roman" panose="02020603050405020304" pitchFamily="18" charset="0"/>
                <a:cs typeface="Times New Roman" panose="02020603050405020304" pitchFamily="18" charset="0"/>
              </a:rPr>
              <a:t>-</a:t>
            </a:r>
            <a:r>
              <a:rPr lang="az-Latn-AZ" sz="2000" dirty="0" smtClean="0">
                <a:effectLst/>
                <a:ea typeface="Times New Roman" panose="02020603050405020304" pitchFamily="18" charset="0"/>
                <a:cs typeface="Times New Roman" panose="02020603050405020304" pitchFamily="18" charset="0"/>
              </a:rPr>
              <a:t>lərin sonuncu variantları obyektyönlü sistemlərin bəzi xüsusiyyətlərinə malikdirlər</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Bu cür sistemləri çox vaxt obyekt</a:t>
            </a:r>
            <a:r>
              <a:rPr lang="en-US" sz="2000" dirty="0" smtClean="0">
                <a:effectLst/>
                <a:ea typeface="Times New Roman" panose="02020603050405020304" pitchFamily="18" charset="0"/>
                <a:cs typeface="Times New Roman" panose="02020603050405020304" pitchFamily="18" charset="0"/>
              </a:rPr>
              <a:t>-</a:t>
            </a:r>
            <a:r>
              <a:rPr lang="az-Latn-AZ" sz="2000" dirty="0" smtClean="0">
                <a:effectLst/>
                <a:ea typeface="Times New Roman" panose="02020603050405020304" pitchFamily="18" charset="0"/>
                <a:cs typeface="Times New Roman" panose="02020603050405020304" pitchFamily="18" charset="0"/>
              </a:rPr>
              <a:t>relasiya tipli sistemlər adlandırırlar</a:t>
            </a:r>
            <a:r>
              <a:rPr lang="en-US" sz="2000" dirty="0" smtClean="0">
                <a:effectLst/>
                <a:ea typeface="Times New Roman" panose="02020603050405020304" pitchFamily="18" charset="0"/>
                <a:cs typeface="Times New Roman" panose="02020603050405020304" pitchFamily="18" charset="0"/>
              </a:rPr>
              <a:t>. </a:t>
            </a:r>
            <a:r>
              <a:rPr lang="az-Latn-AZ" sz="2000" dirty="0" smtClean="0">
                <a:effectLst/>
                <a:ea typeface="Times New Roman" panose="02020603050405020304" pitchFamily="18" charset="0"/>
                <a:cs typeface="Times New Roman" panose="02020603050405020304" pitchFamily="18" charset="0"/>
              </a:rPr>
              <a:t>Bu cür sistemlərə misal olaraq Oracle</a:t>
            </a:r>
            <a:r>
              <a:rPr lang="en-US" sz="2000" dirty="0" smtClean="0">
                <a:effectLst/>
                <a:ea typeface="Times New Roman" panose="02020603050405020304" pitchFamily="18" charset="0"/>
                <a:cs typeface="Times New Roman" panose="02020603050405020304" pitchFamily="18" charset="0"/>
              </a:rPr>
              <a:t> 8.</a:t>
            </a:r>
            <a:r>
              <a:rPr lang="az-Latn-AZ" sz="2000" dirty="0" smtClean="0">
                <a:effectLst/>
                <a:ea typeface="Times New Roman" panose="02020603050405020304" pitchFamily="18" charset="0"/>
                <a:cs typeface="Times New Roman" panose="02020603050405020304" pitchFamily="18" charset="0"/>
              </a:rPr>
              <a:t>x sistemlərini göstərmək olar</a:t>
            </a:r>
            <a:r>
              <a:rPr lang="en-US" sz="2000" dirty="0" smtClean="0">
                <a:effectLst/>
                <a:ea typeface="Times New Roman" panose="02020603050405020304" pitchFamily="18" charset="0"/>
                <a:cs typeface="Times New Roman" panose="02020603050405020304" pitchFamily="18" charset="0"/>
              </a:rPr>
              <a:t>.</a:t>
            </a:r>
            <a:endParaRPr lang="en-US" sz="1600" dirty="0" smtClean="0">
              <a:effectLst/>
              <a:ea typeface="Calibri" panose="020F0502020204030204" pitchFamily="34" charset="0"/>
              <a:cs typeface="Times New Roman" panose="02020603050405020304" pitchFamily="18" charset="0"/>
            </a:endParaRPr>
          </a:p>
          <a:p>
            <a:pPr algn="just">
              <a:lnSpc>
                <a:spcPct val="115000"/>
              </a:lnSpc>
            </a:pPr>
            <a:r>
              <a:rPr lang="az-Latn-AZ" sz="2000" dirty="0" smtClean="0">
                <a:effectLst/>
                <a:ea typeface="Times New Roman" panose="02020603050405020304" pitchFamily="18" charset="0"/>
                <a:cs typeface="Times New Roman" panose="02020603050405020304" pitchFamily="18" charset="0"/>
              </a:rPr>
              <a:t>Relasiya modeli haqqında daha ətraflı məlumat sonrakı paraqrafda verilir</a:t>
            </a:r>
            <a:r>
              <a:rPr lang="en-US" sz="2000" dirty="0" smtClean="0">
                <a:effectLst/>
                <a:ea typeface="Times New Roman" panose="02020603050405020304" pitchFamily="18" charset="0"/>
                <a:cs typeface="Times New Roman" panose="02020603050405020304" pitchFamily="18" charset="0"/>
              </a:rPr>
              <a:t>.</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672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Прямая соединительная линия 1">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7915701" y="406330"/>
            <a:ext cx="427629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 name="Прямая соединительная линия 2">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406330"/>
            <a:ext cx="375618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Прямоугольник 3"/>
          <p:cNvSpPr/>
          <p:nvPr/>
        </p:nvSpPr>
        <p:spPr>
          <a:xfrm>
            <a:off x="3919960" y="133691"/>
            <a:ext cx="3831968" cy="545277"/>
          </a:xfrm>
          <a:prstGeom prst="rect">
            <a:avLst/>
          </a:prstGeom>
        </p:spPr>
        <p:txBody>
          <a:bodyPr wrap="square">
            <a:spAutoFit/>
          </a:bodyPr>
          <a:lstStyle/>
          <a:p>
            <a:pPr marL="342900" marR="0">
              <a:lnSpc>
                <a:spcPct val="115000"/>
              </a:lnSpc>
              <a:spcBef>
                <a:spcPts val="0"/>
              </a:spcBef>
              <a:spcAft>
                <a:spcPts val="0"/>
              </a:spcAft>
            </a:pPr>
            <a:r>
              <a:rPr lang="az-Latn-AZ" sz="2800" b="1">
                <a:solidFill>
                  <a:schemeClr val="accent3">
                    <a:lumMod val="75000"/>
                  </a:schemeClr>
                </a:solidFill>
                <a:ea typeface="Times New Roman" panose="02020603050405020304" pitchFamily="18" charset="0"/>
                <a:cs typeface="Times New Roman" panose="02020603050405020304" pitchFamily="18" charset="0"/>
              </a:rPr>
              <a:t>Postrelasiya modeli</a:t>
            </a:r>
            <a:endParaRPr lang="en-US" sz="2000" dirty="0">
              <a:solidFill>
                <a:schemeClr val="accent3">
                  <a:lumMod val="75000"/>
                </a:schemeClr>
              </a:solidFill>
              <a:ea typeface="Calibri" panose="020F0502020204030204" pitchFamily="34" charset="0"/>
              <a:cs typeface="Times New Roman" panose="02020603050405020304" pitchFamily="18" charset="0"/>
            </a:endParaRPr>
          </a:p>
        </p:txBody>
      </p:sp>
      <p:sp>
        <p:nvSpPr>
          <p:cNvPr id="8" name="Прямоугольник 7"/>
          <p:cNvSpPr/>
          <p:nvPr/>
        </p:nvSpPr>
        <p:spPr>
          <a:xfrm>
            <a:off x="736980" y="1071401"/>
            <a:ext cx="10563368" cy="3454792"/>
          </a:xfrm>
          <a:prstGeom prst="rect">
            <a:avLst/>
          </a:prstGeom>
        </p:spPr>
        <p:txBody>
          <a:bodyPr wrap="square">
            <a:spAutoFit/>
          </a:bodyPr>
          <a:lstStyle/>
          <a:p>
            <a:pPr algn="just">
              <a:lnSpc>
                <a:spcPct val="115000"/>
              </a:lnSpc>
            </a:pPr>
            <a:r>
              <a:rPr lang="az-Latn-AZ">
                <a:ea typeface="Times New Roman" panose="02020603050405020304" pitchFamily="18" charset="0"/>
                <a:cs typeface="Times New Roman" panose="02020603050405020304" pitchFamily="18" charset="0"/>
              </a:rPr>
              <a:t>Klassik relasiya modeli nisbətin atributlarının bölünməz</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atomar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olduqlarını nəzərdə tutur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yəni cədvəldə informasiya</a:t>
            </a:r>
            <a:r>
              <a:rPr lang="en-US">
                <a:ea typeface="Times New Roman" panose="02020603050405020304" pitchFamily="18" charset="0"/>
                <a:cs typeface="Times New Roman" panose="02020603050405020304" pitchFamily="18" charset="0"/>
              </a:rPr>
              <a:t> 1-</a:t>
            </a:r>
            <a:r>
              <a:rPr lang="az-Latn-AZ">
                <a:ea typeface="Times New Roman" panose="02020603050405020304" pitchFamily="18" charset="0"/>
                <a:cs typeface="Times New Roman" panose="02020603050405020304" pitchFamily="18" charset="0"/>
              </a:rPr>
              <a:t>ci normal formada olmalıdır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Lakin bu məhdudluq bəzi halda tətbiqin səmərəli reallaşdırılmasına manecilik törədir</a:t>
            </a:r>
            <a:r>
              <a:rPr lang="en-US" smtClean="0">
                <a:ea typeface="Times New Roman" panose="02020603050405020304" pitchFamily="18" charset="0"/>
                <a:cs typeface="Times New Roman" panose="02020603050405020304" pitchFamily="18" charset="0"/>
              </a:rPr>
              <a:t>.</a:t>
            </a:r>
            <a:endParaRPr lang="az-Latn-AZ" smtClean="0">
              <a:ea typeface="Times New Roman" panose="02020603050405020304" pitchFamily="18" charset="0"/>
              <a:cs typeface="Times New Roman" panose="02020603050405020304" pitchFamily="18" charset="0"/>
            </a:endParaRPr>
          </a:p>
          <a:p>
            <a:pPr algn="just">
              <a:lnSpc>
                <a:spcPct val="115000"/>
              </a:lnSpc>
            </a:pPr>
            <a:endParaRPr lang="en-US" sz="1400">
              <a:ea typeface="Calibri" panose="020F0502020204030204" pitchFamily="34" charset="0"/>
              <a:cs typeface="Times New Roman" panose="02020603050405020304" pitchFamily="18" charset="0"/>
            </a:endParaRPr>
          </a:p>
          <a:p>
            <a:pPr algn="just">
              <a:lnSpc>
                <a:spcPct val="115000"/>
              </a:lnSpc>
            </a:pPr>
            <a:r>
              <a:rPr lang="az-Latn-AZ" i="1">
                <a:ea typeface="Times New Roman" panose="02020603050405020304" pitchFamily="18" charset="0"/>
                <a:cs typeface="Times New Roman" panose="02020603050405020304" pitchFamily="18" charset="0"/>
              </a:rPr>
              <a:t>Postrelasiya modeli</a:t>
            </a:r>
            <a:r>
              <a:rPr lang="az-Latn-AZ" b="1">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cədvəldə saxlanan verilənlərin bölünməzliyinə qoyulan məhdudluğu aradan qaldırmaqla relasiya modelinin genişlənməsinə imkan yaradır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Postrelasiya modelində çoxqiymətli sahələrə icazə verilir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Çoxqiymətli sahələrin qiymətlər dəsti əsas cədvələ salınan ayrıca cədvəl hesab olunur</a:t>
            </a:r>
            <a:r>
              <a:rPr lang="en-US">
                <a:ea typeface="Times New Roman" panose="02020603050405020304" pitchFamily="18" charset="0"/>
                <a:cs typeface="Times New Roman" panose="02020603050405020304" pitchFamily="18" charset="0"/>
              </a:rPr>
              <a:t>. </a:t>
            </a:r>
            <a:r>
              <a:rPr lang="az-Latn-AZ">
                <a:ea typeface="Times New Roman" panose="02020603050405020304" pitchFamily="18" charset="0"/>
                <a:cs typeface="Times New Roman" panose="02020603050405020304" pitchFamily="18" charset="0"/>
              </a:rPr>
              <a:t>Yəni burada cədvəllərin bir</a:t>
            </a:r>
            <a:r>
              <a:rPr lang="en-US">
                <a:ea typeface="Times New Roman" panose="02020603050405020304" pitchFamily="18" charset="0"/>
                <a:cs typeface="Times New Roman" panose="02020603050405020304" pitchFamily="18" charset="0"/>
              </a:rPr>
              <a:t>-</a:t>
            </a:r>
            <a:r>
              <a:rPr lang="az-Latn-AZ">
                <a:ea typeface="Times New Roman" panose="02020603050405020304" pitchFamily="18" charset="0"/>
                <a:cs typeface="Times New Roman" panose="02020603050405020304" pitchFamily="18" charset="0"/>
              </a:rPr>
              <a:t>birinin icərisinə salınmasına icazə verilir</a:t>
            </a:r>
            <a:r>
              <a:rPr lang="en-US" smtClean="0">
                <a:ea typeface="Times New Roman" panose="02020603050405020304" pitchFamily="18" charset="0"/>
                <a:cs typeface="Times New Roman" panose="02020603050405020304" pitchFamily="18" charset="0"/>
              </a:rPr>
              <a:t>.</a:t>
            </a:r>
            <a:endParaRPr lang="az-Latn-AZ" smtClean="0">
              <a:ea typeface="Times New Roman" panose="02020603050405020304" pitchFamily="18" charset="0"/>
              <a:cs typeface="Times New Roman" panose="02020603050405020304" pitchFamily="18" charset="0"/>
            </a:endParaRPr>
          </a:p>
          <a:p>
            <a:pPr algn="just">
              <a:lnSpc>
                <a:spcPct val="115000"/>
              </a:lnSpc>
            </a:pPr>
            <a:r>
              <a:rPr lang="az-Latn-AZ" smtClean="0">
                <a:ea typeface="Times New Roman" panose="02020603050405020304" pitchFamily="18" charset="0"/>
                <a:cs typeface="Times New Roman" panose="02020603050405020304" pitchFamily="18" charset="0"/>
              </a:rPr>
              <a:t>Əgər iki cədvəl varsa </a:t>
            </a:r>
            <a:r>
              <a:rPr lang="az-Latn-AZ">
                <a:ea typeface="Times New Roman" panose="02020603050405020304" pitchFamily="18" charset="0"/>
                <a:cs typeface="Times New Roman" panose="02020603050405020304" pitchFamily="18" charset="0"/>
              </a:rPr>
              <a:t>c</a:t>
            </a:r>
            <a:r>
              <a:rPr lang="en-US" smtClean="0">
                <a:ea typeface="Calibri" panose="020F0502020204030204" pitchFamily="34" charset="0"/>
                <a:cs typeface="Times New Roman" panose="02020603050405020304" pitchFamily="18" charset="0"/>
              </a:rPr>
              <a:t>ədvəllər </a:t>
            </a:r>
            <a:r>
              <a:rPr lang="en-US">
                <a:ea typeface="Calibri" panose="020F0502020204030204" pitchFamily="34" charset="0"/>
                <a:cs typeface="Times New Roman" panose="02020603050405020304" pitchFamily="18" charset="0"/>
              </a:rPr>
              <a:t>arasındakı əlaqə SN sahəsi ilə yaradılır. Bu cədvəllərdəki verilənlərin bir cədvəldə saxlanması adi relasiya modelində mümkün deyil</a:t>
            </a:r>
            <a:r>
              <a:rPr lang="en-US">
                <a:ea typeface="Calibri" panose="020F0502020204030204" pitchFamily="34" charset="0"/>
                <a:cs typeface="Times New Roman" panose="02020603050405020304" pitchFamily="18" charset="0"/>
              </a:rPr>
              <a:t>. </a:t>
            </a:r>
            <a:endParaRPr lang="en-US">
              <a:ea typeface="Calibri" panose="020F0502020204030204" pitchFamily="34" charset="0"/>
              <a:cs typeface="Times New Roman" panose="02020603050405020304" pitchFamily="18" charset="0"/>
            </a:endParaRPr>
          </a:p>
          <a:p>
            <a:pPr algn="just">
              <a:lnSpc>
                <a:spcPct val="115000"/>
              </a:lnSpc>
            </a:pPr>
            <a:endParaRPr lang="en-US" sz="1400" dirty="0">
              <a:ea typeface="Calibri" panose="020F0502020204030204" pitchFamily="34" charset="0"/>
              <a:cs typeface="Times New Roman" panose="02020603050405020304" pitchFamily="18" charset="0"/>
            </a:endParaRPr>
          </a:p>
        </p:txBody>
      </p:sp>
      <p:pic>
        <p:nvPicPr>
          <p:cNvPr id="15" name="Рисунок 14"/>
          <p:cNvPicPr>
            <a:picLocks noChangeAspect="1"/>
          </p:cNvPicPr>
          <p:nvPr/>
        </p:nvPicPr>
        <p:blipFill rotWithShape="1">
          <a:blip r:embed="rId2">
            <a:extLst>
              <a:ext uri="{28A0092B-C50C-407E-A947-70E740481C1C}">
                <a14:useLocalDpi xmlns:a14="http://schemas.microsoft.com/office/drawing/2010/main" val="0"/>
              </a:ext>
            </a:extLst>
          </a:blip>
          <a:srcRect l="5542" t="25682" r="68193" b="39004"/>
          <a:stretch/>
        </p:blipFill>
        <p:spPr>
          <a:xfrm>
            <a:off x="1569490" y="4526193"/>
            <a:ext cx="1937984" cy="1951630"/>
          </a:xfrm>
          <a:prstGeom prst="rect">
            <a:avLst/>
          </a:prstGeom>
        </p:spPr>
      </p:pic>
      <p:pic>
        <p:nvPicPr>
          <p:cNvPr id="16" name="Рисунок 15"/>
          <p:cNvPicPr>
            <a:picLocks noChangeAspect="1"/>
          </p:cNvPicPr>
          <p:nvPr/>
        </p:nvPicPr>
        <p:blipFill rotWithShape="1">
          <a:blip r:embed="rId2">
            <a:extLst>
              <a:ext uri="{28A0092B-C50C-407E-A947-70E740481C1C}">
                <a14:useLocalDpi xmlns:a14="http://schemas.microsoft.com/office/drawing/2010/main" val="0"/>
              </a:ext>
            </a:extLst>
          </a:blip>
          <a:srcRect l="44607" t="23365" r="7731" b="15046"/>
          <a:stretch/>
        </p:blipFill>
        <p:spPr>
          <a:xfrm>
            <a:off x="8215951" y="4274462"/>
            <a:ext cx="2361064" cy="2285249"/>
          </a:xfrm>
          <a:prstGeom prst="rect">
            <a:avLst/>
          </a:prstGeom>
        </p:spPr>
      </p:pic>
    </p:spTree>
    <p:extLst>
      <p:ext uri="{BB962C8B-B14F-4D97-AF65-F5344CB8AC3E}">
        <p14:creationId xmlns:p14="http://schemas.microsoft.com/office/powerpoint/2010/main" val="132610133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Тема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20_TF78455520.potx" id="{6194D418-000E-4B18-8B3F-3A59BEE2D1E7}" vid="{6F7872A1-CC0E-4A91-8B87-352845EDF7F6}"/>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2204</Words>
  <Application>Microsoft Office PowerPoint</Application>
  <PresentationFormat>Широкоэкранный</PresentationFormat>
  <Paragraphs>90</Paragraphs>
  <Slides>16</Slides>
  <Notes>2</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16</vt:i4>
      </vt:variant>
    </vt:vector>
  </HeadingPairs>
  <TitlesOfParts>
    <vt:vector size="26" baseType="lpstr">
      <vt:lpstr>Arial</vt:lpstr>
      <vt:lpstr>Calibri</vt:lpstr>
      <vt:lpstr>Calibri Light</vt:lpstr>
      <vt:lpstr>Century Gothic</vt:lpstr>
      <vt:lpstr>Consolas</vt:lpstr>
      <vt:lpstr>Segoe UI Light</vt:lpstr>
      <vt:lpstr>Symbol</vt:lpstr>
      <vt:lpstr>Times New Roman</vt:lpstr>
      <vt:lpstr>Тема Office</vt:lpstr>
      <vt:lpstr>1_Тема Office</vt:lpstr>
      <vt:lpstr>Слайд 2 с анализом проекта</vt:lpstr>
      <vt:lpstr>Слайд 3 с анализом проекта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2 с анализом проекта</dc:title>
  <dc:creator>H P</dc:creator>
  <cp:lastModifiedBy>H P</cp:lastModifiedBy>
  <cp:revision>13</cp:revision>
  <dcterms:created xsi:type="dcterms:W3CDTF">2021-12-14T20:25:44Z</dcterms:created>
  <dcterms:modified xsi:type="dcterms:W3CDTF">2021-12-15T21:07:12Z</dcterms:modified>
</cp:coreProperties>
</file>