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7" r:id="rId3"/>
    <p:sldId id="256" r:id="rId4"/>
    <p:sldId id="258" r:id="rId5"/>
    <p:sldId id="259" r:id="rId6"/>
    <p:sldId id="260" r:id="rId7"/>
    <p:sldId id="261"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80AE6-96FA-46B2-9BFD-015F4F6503CF}" type="datetimeFigureOut">
              <a:rPr lang="ru-RU" smtClean="0"/>
              <a:t>16.12.2021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85195-0283-4E62-B522-0B576EB1300C}" type="slidenum">
              <a:rPr lang="ru-RU" smtClean="0"/>
              <a:t>‹#›</a:t>
            </a:fld>
            <a:endParaRPr lang="ru-RU"/>
          </a:p>
        </p:txBody>
      </p:sp>
    </p:spTree>
    <p:extLst>
      <p:ext uri="{BB962C8B-B14F-4D97-AF65-F5344CB8AC3E}">
        <p14:creationId xmlns:p14="http://schemas.microsoft.com/office/powerpoint/2010/main" val="414480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a:t>
            </a:fld>
            <a:endParaRPr lang="ru-RU" dirty="0">
              <a:solidFill>
                <a:prstClr val="black"/>
              </a:solidFill>
            </a:endParaRPr>
          </a:p>
        </p:txBody>
      </p:sp>
    </p:spTree>
    <p:extLst>
      <p:ext uri="{BB962C8B-B14F-4D97-AF65-F5344CB8AC3E}">
        <p14:creationId xmlns:p14="http://schemas.microsoft.com/office/powerpoint/2010/main" val="167455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112FD98-5FCF-4CB1-AC29-D99AF6AAA9A0}"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361168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112FD98-5FCF-4CB1-AC29-D99AF6AAA9A0}"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210538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112FD98-5FCF-4CB1-AC29-D99AF6AAA9A0}"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180023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121858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44459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89529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037094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8" name="Нижний колонтитул 7"/>
          <p:cNvSpPr>
            <a:spLocks noGrp="1"/>
          </p:cNvSpPr>
          <p:nvPr>
            <p:ph type="ftr" sz="quarter" idx="11"/>
          </p:nvPr>
        </p:nvSpPr>
        <p:spPr/>
        <p:txBody>
          <a:bodyPr/>
          <a:lstStyle/>
          <a:p>
            <a:endParaRPr lang="ru-RU">
              <a:solidFill>
                <a:prstClr val="black">
                  <a:tint val="75000"/>
                </a:prstClr>
              </a:solidFill>
            </a:endParaRPr>
          </a:p>
        </p:txBody>
      </p:sp>
      <p:sp>
        <p:nvSpPr>
          <p:cNvPr id="9" name="Номер слайда 8"/>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52276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4" name="Нижний колонтитул 3"/>
          <p:cNvSpPr>
            <a:spLocks noGrp="1"/>
          </p:cNvSpPr>
          <p:nvPr>
            <p:ph type="ftr" sz="quarter" idx="11"/>
          </p:nvPr>
        </p:nvSpPr>
        <p:spPr/>
        <p:txBody>
          <a:bodyPr/>
          <a:lstStyle/>
          <a:p>
            <a:endParaRPr lang="ru-RU">
              <a:solidFill>
                <a:prstClr val="black">
                  <a:tint val="75000"/>
                </a:prstClr>
              </a:solidFill>
            </a:endParaRPr>
          </a:p>
        </p:txBody>
      </p:sp>
      <p:sp>
        <p:nvSpPr>
          <p:cNvPr id="5" name="Номер слайда 4"/>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279652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3" name="Нижний колонтитул 2"/>
          <p:cNvSpPr>
            <a:spLocks noGrp="1"/>
          </p:cNvSpPr>
          <p:nvPr>
            <p:ph type="ftr" sz="quarter" idx="11"/>
          </p:nvPr>
        </p:nvSpPr>
        <p:spPr/>
        <p:txBody>
          <a:bodyPr/>
          <a:lstStyle/>
          <a:p>
            <a:endParaRPr lang="ru-RU">
              <a:solidFill>
                <a:prstClr val="black">
                  <a:tint val="75000"/>
                </a:prstClr>
              </a:solidFill>
            </a:endParaRPr>
          </a:p>
        </p:txBody>
      </p:sp>
      <p:sp>
        <p:nvSpPr>
          <p:cNvPr id="4" name="Номер слайда 3"/>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98752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08375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112FD98-5FCF-4CB1-AC29-D99AF6AAA9A0}"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2599957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56871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66943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68434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112FD98-5FCF-4CB1-AC29-D99AF6AAA9A0}"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215102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112FD98-5FCF-4CB1-AC29-D99AF6AAA9A0}"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385360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112FD98-5FCF-4CB1-AC29-D99AF6AAA9A0}" type="datetimeFigureOut">
              <a:rPr lang="ru-RU" smtClean="0"/>
              <a:t>16.12.2021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275397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112FD98-5FCF-4CB1-AC29-D99AF6AAA9A0}" type="datetimeFigureOut">
              <a:rPr lang="ru-RU" smtClean="0"/>
              <a:t>16.12.2021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152579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112FD98-5FCF-4CB1-AC29-D99AF6AAA9A0}" type="datetimeFigureOut">
              <a:rPr lang="ru-RU" smtClean="0"/>
              <a:t>16.12.2021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65984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112FD98-5FCF-4CB1-AC29-D99AF6AAA9A0}"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324181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112FD98-5FCF-4CB1-AC29-D99AF6AAA9A0}"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E893ADC-0E27-4D70-98C8-DE50266D6CBE}" type="slidenum">
              <a:rPr lang="ru-RU" smtClean="0"/>
              <a:t>‹#›</a:t>
            </a:fld>
            <a:endParaRPr lang="ru-RU"/>
          </a:p>
        </p:txBody>
      </p:sp>
    </p:spTree>
    <p:extLst>
      <p:ext uri="{BB962C8B-B14F-4D97-AF65-F5344CB8AC3E}">
        <p14:creationId xmlns:p14="http://schemas.microsoft.com/office/powerpoint/2010/main" val="232708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2FD98-5FCF-4CB1-AC29-D99AF6AAA9A0}" type="datetimeFigureOut">
              <a:rPr lang="ru-RU" smtClean="0"/>
              <a:t>16.12.2021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93ADC-0E27-4D70-98C8-DE50266D6CBE}" type="slidenum">
              <a:rPr lang="ru-RU" smtClean="0"/>
              <a:t>‹#›</a:t>
            </a:fld>
            <a:endParaRPr lang="ru-RU"/>
          </a:p>
        </p:txBody>
      </p:sp>
    </p:spTree>
    <p:extLst>
      <p:ext uri="{BB962C8B-B14F-4D97-AF65-F5344CB8AC3E}">
        <p14:creationId xmlns:p14="http://schemas.microsoft.com/office/powerpoint/2010/main" val="9370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165E8-F6AB-4336-A257-89B6B83158AE}" type="datetimeFigureOut">
              <a:rPr lang="ru-RU" smtClean="0">
                <a:solidFill>
                  <a:prstClr val="black">
                    <a:tint val="75000"/>
                  </a:prstClr>
                </a:solidFill>
              </a:rPr>
              <a:pPr/>
              <a:t>16.12.2021</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1A7BA-B732-40EF-B932-C7AF65F04B89}"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60834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43" name="Rectangle 1"/>
          <p:cNvSpPr/>
          <p:nvPr/>
        </p:nvSpPr>
        <p:spPr>
          <a:xfrm>
            <a:off x="-1" y="98643"/>
            <a:ext cx="12191999" cy="6955750"/>
          </a:xfrm>
          <a:prstGeom prst="rect">
            <a:avLst/>
          </a:prstGeom>
        </p:spPr>
        <p:txBody>
          <a:bodyPr wrap="square">
            <a:spAutoFit/>
          </a:bodyPr>
          <a:lstStyle/>
          <a:p>
            <a:r>
              <a:rPr lang="az-Latn-AZ" sz="2400" dirty="0">
                <a:solidFill>
                  <a:srgbClr val="000000"/>
                </a:solidFill>
                <a:latin typeface="Times New Roman" panose="02020603050405020304" pitchFamily="18" charset="0"/>
                <a:cs typeface="Times New Roman" panose="02020603050405020304" pitchFamily="18" charset="0"/>
              </a:rPr>
              <a:t> 	</a:t>
            </a:r>
            <a:r>
              <a:rPr lang="az-Latn-AZ" sz="2400">
                <a:solidFill>
                  <a:srgbClr val="000000"/>
                </a:solidFill>
                <a:latin typeface="Consolas" panose="020B0609020204030204" pitchFamily="49" charset="0"/>
                <a:cs typeface="Times New Roman" panose="02020603050405020304" pitchFamily="18" charset="0"/>
              </a:rPr>
              <a:t>	</a:t>
            </a:r>
            <a:endParaRPr lang="az-Latn-AZ" sz="2400">
              <a:solidFill>
                <a:srgbClr val="0062A9">
                  <a:lumMod val="75000"/>
                </a:srgbClr>
              </a:solidFill>
              <a:latin typeface="Consolas" panose="020B0609020204030204" pitchFamily="49" charset="0"/>
              <a:cs typeface="Times New Roman" panose="02020603050405020304" pitchFamily="18" charset="0"/>
            </a:endParaRPr>
          </a:p>
          <a:p>
            <a:pPr algn="ctr"/>
            <a:r>
              <a:rPr lang="az-Latn-AZ" sz="2400" b="1">
                <a:solidFill>
                  <a:srgbClr val="0062A9">
                    <a:lumMod val="75000"/>
                  </a:srgbClr>
                </a:solidFill>
                <a:latin typeface="Consolas" panose="020B0609020204030204" pitchFamily="49" charset="0"/>
                <a:cs typeface="Times New Roman" panose="02020603050405020304" pitchFamily="18" charset="0"/>
              </a:rPr>
              <a:t>  </a:t>
            </a:r>
            <a:r>
              <a:rPr lang="en-US" sz="2400" b="1">
                <a:solidFill>
                  <a:srgbClr val="0062A9">
                    <a:lumMod val="75000"/>
                  </a:srgbClr>
                </a:solidFill>
                <a:latin typeface="Consolas" panose="020B0609020204030204" pitchFamily="49" charset="0"/>
                <a:cs typeface="Times New Roman" panose="02020603050405020304" pitchFamily="18" charset="0"/>
              </a:rPr>
              <a:t>Az</a:t>
            </a:r>
            <a:r>
              <a:rPr lang="az-Latn-AZ" sz="2400" b="1" dirty="0">
                <a:solidFill>
                  <a:srgbClr val="0062A9">
                    <a:lumMod val="75000"/>
                  </a:srgbClr>
                </a:solidFill>
                <a:latin typeface="Consolas" panose="020B0609020204030204" pitchFamily="49" charset="0"/>
                <a:cs typeface="Times New Roman" panose="02020603050405020304" pitchFamily="18" charset="0"/>
              </a:rPr>
              <a:t>ərbaycan Respublikası </a:t>
            </a:r>
            <a:r>
              <a:rPr lang="az-Latn-AZ" sz="2400" b="1">
                <a:solidFill>
                  <a:srgbClr val="0062A9">
                    <a:lumMod val="75000"/>
                  </a:srgbClr>
                </a:solidFill>
                <a:latin typeface="Consolas" panose="020B0609020204030204" pitchFamily="49" charset="0"/>
                <a:cs typeface="Times New Roman" panose="02020603050405020304" pitchFamily="18" charset="0"/>
              </a:rPr>
              <a:t>Təhsil Nazirliyi</a:t>
            </a:r>
          </a:p>
          <a:p>
            <a:pPr algn="ctr"/>
            <a:r>
              <a:rPr lang="az-Latn-AZ" sz="2400" b="1">
                <a:solidFill>
                  <a:srgbClr val="0062A9">
                    <a:lumMod val="75000"/>
                  </a:srgbClr>
                </a:solidFill>
                <a:latin typeface="Consolas" panose="020B0609020204030204" pitchFamily="49" charset="0"/>
                <a:cs typeface="Times New Roman" panose="02020603050405020304" pitchFamily="18" charset="0"/>
              </a:rPr>
              <a:t>Azərbaycan </a:t>
            </a:r>
            <a:r>
              <a:rPr lang="az-Latn-AZ" sz="2400" b="1" dirty="0">
                <a:solidFill>
                  <a:srgbClr val="0062A9">
                    <a:lumMod val="75000"/>
                  </a:srgbClr>
                </a:solidFill>
                <a:latin typeface="Consolas" panose="020B0609020204030204" pitchFamily="49" charset="0"/>
                <a:cs typeface="Times New Roman" panose="02020603050405020304" pitchFamily="18" charset="0"/>
              </a:rPr>
              <a:t>Texniki Universiteti</a:t>
            </a:r>
          </a:p>
          <a:p>
            <a:r>
              <a:rPr lang="az-Latn-AZ" sz="2800" b="1" dirty="0">
                <a:solidFill>
                  <a:srgbClr val="000000"/>
                </a:solidFill>
                <a:latin typeface="Times New Roman" panose="02020603050405020304" pitchFamily="18" charset="0"/>
                <a:cs typeface="Times New Roman" panose="02020603050405020304" pitchFamily="18" charset="0"/>
              </a:rPr>
              <a:t>                         </a:t>
            </a:r>
          </a:p>
          <a:p>
            <a:r>
              <a:rPr lang="az-Latn-AZ" sz="2400" dirty="0">
                <a:solidFill>
                  <a:srgbClr val="000000"/>
                </a:solidFill>
                <a:latin typeface="Times New Roman" panose="02020603050405020304" pitchFamily="18" charset="0"/>
                <a:cs typeface="Times New Roman" panose="02020603050405020304" pitchFamily="18" charset="0"/>
              </a:rPr>
              <a:t>       </a:t>
            </a:r>
          </a:p>
          <a:p>
            <a:pPr algn="ctr"/>
            <a:endParaRPr lang="az-Latn-AZ" sz="2400">
              <a:solidFill>
                <a:srgbClr val="000000"/>
              </a:solidFill>
              <a:latin typeface="Times New Roman" panose="02020603050405020304" pitchFamily="18" charset="0"/>
              <a:cs typeface="Times New Roman" panose="02020603050405020304" pitchFamily="18" charset="0"/>
            </a:endParaRPr>
          </a:p>
          <a:p>
            <a:r>
              <a:rPr lang="az-Latn-AZ" sz="2400">
                <a:solidFill>
                  <a:srgbClr val="000000"/>
                </a:solidFill>
                <a:latin typeface="Times New Roman" panose="02020603050405020304" pitchFamily="18" charset="0"/>
                <a:cs typeface="Times New Roman" panose="02020603050405020304" pitchFamily="18" charset="0"/>
              </a:rPr>
              <a:t>                                                         </a:t>
            </a:r>
          </a:p>
          <a:p>
            <a:r>
              <a:rPr lang="az-Latn-AZ" sz="2400">
                <a:solidFill>
                  <a:srgbClr val="000000"/>
                </a:solidFill>
                <a:latin typeface="Times New Roman" panose="02020603050405020304" pitchFamily="18" charset="0"/>
                <a:cs typeface="Times New Roman" panose="02020603050405020304" pitchFamily="18" charset="0"/>
              </a:rPr>
              <a:t>                                                                 </a:t>
            </a:r>
          </a:p>
          <a:p>
            <a:pPr algn="ctr"/>
            <a:endParaRPr lang="az-Latn-AZ" sz="2400">
              <a:solidFill>
                <a:srgbClr val="000000"/>
              </a:solidFill>
              <a:latin typeface="Times New Roman" panose="02020603050405020304" pitchFamily="18" charset="0"/>
              <a:cs typeface="Times New Roman" panose="02020603050405020304" pitchFamily="18" charset="0"/>
            </a:endParaRPr>
          </a:p>
          <a:p>
            <a:pPr algn="ctr"/>
            <a:r>
              <a:rPr lang="az-Latn-AZ" sz="2400" b="1">
                <a:solidFill>
                  <a:srgbClr val="0062A9">
                    <a:lumMod val="75000"/>
                  </a:srgbClr>
                </a:solidFill>
                <a:latin typeface="Consolas" panose="020B0609020204030204" pitchFamily="49" charset="0"/>
                <a:cs typeface="Times New Roman" panose="02020603050405020304" pitchFamily="18" charset="0"/>
              </a:rPr>
              <a:t>Sərbəst İş</a:t>
            </a:r>
          </a:p>
          <a:p>
            <a:endParaRPr lang="az-Latn-AZ" sz="2400">
              <a:solidFill>
                <a:srgbClr val="000000"/>
              </a:solidFill>
              <a:latin typeface="Times New Roman" panose="02020603050405020304" pitchFamily="18" charset="0"/>
              <a:cs typeface="Times New Roman" panose="02020603050405020304" pitchFamily="18" charset="0"/>
            </a:endParaRPr>
          </a:p>
          <a:p>
            <a:endParaRPr lang="az-Latn-AZ" sz="2400">
              <a:solidFill>
                <a:srgbClr val="000000"/>
              </a:solidFill>
              <a:latin typeface="Times New Roman" panose="02020603050405020304" pitchFamily="18" charset="0"/>
              <a:cs typeface="Times New Roman" panose="02020603050405020304" pitchFamily="18" charset="0"/>
            </a:endParaRPr>
          </a:p>
          <a:p>
            <a:pPr lvl="2"/>
            <a:r>
              <a:rPr lang="az-Latn-AZ" sz="2000" b="1">
                <a:solidFill>
                  <a:srgbClr val="0062A9">
                    <a:lumMod val="75000"/>
                  </a:srgbClr>
                </a:solidFill>
                <a:latin typeface="Consolas" panose="020B0609020204030204" pitchFamily="49" charset="0"/>
                <a:cs typeface="Times New Roman" panose="02020603050405020304" pitchFamily="18" charset="0"/>
              </a:rPr>
              <a:t>Fakültə</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İnformasiya Telekommunikasiya Texnologiyaları</a:t>
            </a:r>
          </a:p>
          <a:p>
            <a:pPr lvl="2"/>
            <a:r>
              <a:rPr lang="az-Latn-AZ" sz="2000" b="1">
                <a:solidFill>
                  <a:srgbClr val="0062A9">
                    <a:lumMod val="75000"/>
                  </a:srgbClr>
                </a:solidFill>
                <a:latin typeface="Consolas" panose="020B0609020204030204" pitchFamily="49" charset="0"/>
                <a:cs typeface="Times New Roman" panose="02020603050405020304" pitchFamily="18" charset="0"/>
              </a:rPr>
              <a:t>Fənn</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Database Proqramlaşdırma</a:t>
            </a:r>
          </a:p>
          <a:p>
            <a:pPr lvl="2"/>
            <a:r>
              <a:rPr lang="az-Latn-AZ" b="1">
                <a:solidFill>
                  <a:srgbClr val="0062A9">
                    <a:lumMod val="75000"/>
                  </a:srgbClr>
                </a:solidFill>
                <a:latin typeface="Consolas" panose="020B0609020204030204" pitchFamily="49" charset="0"/>
                <a:cs typeface="Times New Roman" panose="02020603050405020304" pitchFamily="18" charset="0"/>
              </a:rPr>
              <a:t>İxtisas</a:t>
            </a:r>
            <a:r>
              <a:rPr lang="en-US" b="1">
                <a:solidFill>
                  <a:srgbClr val="0062A9">
                    <a:lumMod val="75000"/>
                  </a:srgbClr>
                </a:solidFill>
                <a:latin typeface="Consolas" panose="020B0609020204030204" pitchFamily="49" charset="0"/>
                <a:cs typeface="Times New Roman" panose="02020603050405020304" pitchFamily="18" charset="0"/>
              </a:rPr>
              <a:t> :</a:t>
            </a:r>
            <a:r>
              <a:rPr lang="en-US">
                <a:solidFill>
                  <a:prstClr val="black"/>
                </a:solidFill>
              </a:rPr>
              <a:t> </a:t>
            </a:r>
            <a:r>
              <a:rPr lang="en-US" b="1">
                <a:solidFill>
                  <a:prstClr val="black">
                    <a:lumMod val="50000"/>
                    <a:lumOff val="50000"/>
                  </a:prstClr>
                </a:solidFill>
                <a:latin typeface="Consolas" panose="020B0609020204030204" pitchFamily="49" charset="0"/>
              </a:rPr>
              <a:t>İnformasiya texnologiyaları</a:t>
            </a:r>
          </a:p>
          <a:p>
            <a:pPr lvl="2"/>
            <a:r>
              <a:rPr lang="az-Latn-AZ" sz="2000" b="1">
                <a:solidFill>
                  <a:srgbClr val="0062A9">
                    <a:lumMod val="75000"/>
                  </a:srgbClr>
                </a:solidFill>
                <a:latin typeface="Consolas" panose="020B0609020204030204" pitchFamily="49" charset="0"/>
                <a:cs typeface="Times New Roman" panose="02020603050405020304" pitchFamily="18" charset="0"/>
              </a:rPr>
              <a:t>Qrup</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689 A1</a:t>
            </a:r>
            <a:endParaRPr lang="az-Latn-AZ" b="1" dirty="0">
              <a:solidFill>
                <a:srgbClr val="E3E3E3">
                  <a:lumMod val="50000"/>
                </a:srgbClr>
              </a:solidFill>
              <a:latin typeface="Consolas" panose="020B0609020204030204" pitchFamily="49" charset="0"/>
              <a:cs typeface="Times New Roman" panose="02020603050405020304" pitchFamily="18" charset="0"/>
            </a:endParaRPr>
          </a:p>
          <a:p>
            <a:pPr lvl="2"/>
            <a:r>
              <a:rPr lang="az-Latn-AZ" sz="2000" b="1" dirty="0">
                <a:solidFill>
                  <a:srgbClr val="0062A9">
                    <a:lumMod val="75000"/>
                  </a:srgbClr>
                </a:solidFill>
                <a:latin typeface="Consolas" panose="020B0609020204030204" pitchFamily="49" charset="0"/>
                <a:cs typeface="Times New Roman" panose="02020603050405020304" pitchFamily="18" charset="0"/>
              </a:rPr>
              <a:t>Mövzu</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Verilənlər bazasının layihələndirilməsi</a:t>
            </a:r>
          </a:p>
          <a:p>
            <a:pPr lvl="2"/>
            <a:r>
              <a:rPr lang="az-Latn-AZ" sz="2000" b="1" smtClean="0">
                <a:solidFill>
                  <a:srgbClr val="0062A9">
                    <a:lumMod val="75000"/>
                  </a:srgbClr>
                </a:solidFill>
                <a:latin typeface="Consolas" panose="020B0609020204030204" pitchFamily="49" charset="0"/>
                <a:cs typeface="Times New Roman" panose="02020603050405020304" pitchFamily="18" charset="0"/>
              </a:rPr>
              <a:t>Müəllim</a:t>
            </a:r>
            <a:r>
              <a:rPr lang="en-US" sz="2000" b="1">
                <a:solidFill>
                  <a:srgbClr val="0062A9">
                    <a:lumMod val="75000"/>
                  </a:srgbClr>
                </a:solidFill>
                <a:latin typeface="Consolas" panose="020B0609020204030204" pitchFamily="49" charset="0"/>
                <a:cs typeface="Times New Roman" panose="02020603050405020304" pitchFamily="18" charset="0"/>
              </a:rPr>
              <a:t>:</a:t>
            </a:r>
            <a:r>
              <a:rPr lang="en-US" sz="2000"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Mülayim</a:t>
            </a:r>
            <a:r>
              <a:rPr lang="en-US" b="1">
                <a:solidFill>
                  <a:srgbClr val="E3E3E3">
                    <a:lumMod val="50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Rizvanova</a:t>
            </a:r>
          </a:p>
          <a:p>
            <a:pPr lvl="2"/>
            <a:r>
              <a:rPr lang="az-Latn-AZ" b="1">
                <a:solidFill>
                  <a:srgbClr val="0062A9">
                    <a:lumMod val="75000"/>
                  </a:srgbClr>
                </a:solidFill>
                <a:latin typeface="Consolas" panose="020B0609020204030204" pitchFamily="49" charset="0"/>
                <a:cs typeface="Times New Roman" panose="02020603050405020304" pitchFamily="18" charset="0"/>
              </a:rPr>
              <a:t>Tələbə</a:t>
            </a:r>
            <a:r>
              <a:rPr lang="en-US" b="1">
                <a:solidFill>
                  <a:srgbClr val="0062A9">
                    <a:lumMod val="75000"/>
                  </a:srgbClr>
                </a:solidFill>
                <a:latin typeface="Consolas" panose="020B0609020204030204" pitchFamily="49" charset="0"/>
                <a:cs typeface="Times New Roman" panose="02020603050405020304" pitchFamily="18" charset="0"/>
              </a:rPr>
              <a:t>:</a:t>
            </a:r>
            <a:r>
              <a:rPr lang="az-Latn-AZ"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Rövşən</a:t>
            </a:r>
            <a:r>
              <a:rPr lang="en-US" b="1">
                <a:solidFill>
                  <a:srgbClr val="E3E3E3">
                    <a:lumMod val="50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Əmiraslanov </a:t>
            </a:r>
            <a:endParaRPr lang="en-US" b="1">
              <a:solidFill>
                <a:srgbClr val="E3E3E3">
                  <a:lumMod val="50000"/>
                </a:srgbClr>
              </a:solidFill>
              <a:latin typeface="Consolas" panose="020B0609020204030204" pitchFamily="49" charset="0"/>
              <a:cs typeface="Times New Roman" panose="02020603050405020304" pitchFamily="18" charset="0"/>
            </a:endParaRPr>
          </a:p>
          <a:p>
            <a:pPr lvl="2"/>
            <a:endParaRPr lang="az-Latn-AZ" b="1" dirty="0">
              <a:solidFill>
                <a:srgbClr val="E3E3E3">
                  <a:lumMod val="50000"/>
                </a:srgbClr>
              </a:solidFill>
              <a:latin typeface="Consolas" panose="020B0609020204030204" pitchFamily="49" charset="0"/>
              <a:cs typeface="Times New Roman" panose="02020603050405020304" pitchFamily="18" charset="0"/>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987" y="1719619"/>
            <a:ext cx="1168021" cy="1168021"/>
          </a:xfrm>
          <a:prstGeom prst="rect">
            <a:avLst/>
          </a:prstGeom>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250711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Прямая соединительная линия 3">
            <a:extLst>
              <a:ext uri="{FF2B5EF4-FFF2-40B4-BE49-F238E27FC236}">
                <a16:creationId xmlns=""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9171296" y="406330"/>
            <a:ext cx="30207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a:extLst>
              <a:ext uri="{FF2B5EF4-FFF2-40B4-BE49-F238E27FC236}">
                <a16:creationId xmlns=""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406330"/>
            <a:ext cx="268860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3484971" y="104957"/>
            <a:ext cx="4817659" cy="830997"/>
          </a:xfrm>
          <a:prstGeom prst="rect">
            <a:avLst/>
          </a:prstGeom>
        </p:spPr>
        <p:txBody>
          <a:bodyPr wrap="square">
            <a:spAutoFit/>
          </a:bodyPr>
          <a:lstStyle/>
          <a:p>
            <a:pPr algn="ctr"/>
            <a:r>
              <a:rPr lang="az-Latn-AZ" sz="2000" b="1" smtClean="0">
                <a:solidFill>
                  <a:srgbClr val="E3E3E3">
                    <a:lumMod val="50000"/>
                  </a:srgbClr>
                </a:solidFill>
                <a:latin typeface="Segoe UI" panose="020B0502040204020203" pitchFamily="34" charset="0"/>
                <a:cs typeface="Segoe UI" panose="020B0502040204020203" pitchFamily="34" charset="0"/>
              </a:rPr>
              <a:t>Verilənlər bazasının layihələndirilməsi</a:t>
            </a:r>
          </a:p>
          <a:p>
            <a:endParaRPr lang="ru-RU" sz="2800">
              <a:solidFill>
                <a:srgbClr val="000000"/>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1299" y="222703"/>
            <a:ext cx="450982" cy="450982"/>
          </a:xfrm>
          <a:prstGeom prst="rect">
            <a:avLst/>
          </a:prstGeom>
        </p:spPr>
      </p:pic>
      <p:pic>
        <p:nvPicPr>
          <p:cNvPr id="8" name="Рисунок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3450" y="222703"/>
            <a:ext cx="450982" cy="450982"/>
          </a:xfrm>
          <a:prstGeom prst="rect">
            <a:avLst/>
          </a:prstGeom>
        </p:spPr>
      </p:pic>
      <p:sp>
        <p:nvSpPr>
          <p:cNvPr id="9" name="Прямоугольник 8"/>
          <p:cNvSpPr/>
          <p:nvPr/>
        </p:nvSpPr>
        <p:spPr>
          <a:xfrm>
            <a:off x="748594" y="1443841"/>
            <a:ext cx="9978545" cy="1754326"/>
          </a:xfrm>
          <a:prstGeom prst="rect">
            <a:avLst/>
          </a:prstGeom>
        </p:spPr>
        <p:txBody>
          <a:bodyPr wrap="square">
            <a:spAutoFit/>
          </a:bodyPr>
          <a:lstStyle/>
          <a:p>
            <a:pPr lvl="0" algn="just"/>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Vеrilənlər bazasının layihələndirilməsi infоrmasiya sistеminin həyat dövrünün mərhələlərindən biridir. Bundan əvvəlki fəsildə vеrilənlər bazasının və оna daxil оlan cədvəllərin SQL kоnstruksiyaları vasitəsilə yaradılmasına baxılmışdır. Bu üsuldan nisbətən kiçik tutumlu vеrilənlər bazalarının qurulmasında istifadə еdilə bilər. Lakin оnlarla və yüzlərlə cədvəllərdən ibarət оlan böyük ölçülü vеrilənlər bazalarının yaradılması üçün həmin üsul əl vеrmir. Bu məqsədlə struktur və ya kоnsеptual layihələndirmə üsullarından və </a:t>
            </a:r>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layihələndirmənin </a:t>
            </a:r>
            <a:r>
              <a:rPr lang="az-Latn-AZ" smtClean="0">
                <a:solidFill>
                  <a:prstClr val="black"/>
                </a:solidFill>
                <a:latin typeface="Segoe UI Light" panose="020B0502040204020203" pitchFamily="34" charset="0"/>
                <a:ea typeface="Calibri" panose="020F0502020204030204" pitchFamily="34" charset="0"/>
                <a:cs typeface="Segoe UI Light" panose="020B0502040204020203" pitchFamily="34" charset="0"/>
              </a:rPr>
              <a:t>avtоmatlaşdırılması </a:t>
            </a:r>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vasitələrinədn istifadə оlunur.</a:t>
            </a:r>
            <a:endParaRPr lang="en-US" dirty="0">
              <a:solidFill>
                <a:prstClr val="black"/>
              </a:solidFill>
              <a:latin typeface="Segoe UI Light" panose="020B0502040204020203" pitchFamily="34" charset="0"/>
              <a:cs typeface="Segoe UI Light" panose="020B0502040204020203" pitchFamily="34" charset="0"/>
            </a:endParaRPr>
          </a:p>
        </p:txBody>
      </p:sp>
      <p:sp>
        <p:nvSpPr>
          <p:cNvPr id="10" name="Прямоугольник 9"/>
          <p:cNvSpPr/>
          <p:nvPr/>
        </p:nvSpPr>
        <p:spPr>
          <a:xfrm>
            <a:off x="748594" y="3198167"/>
            <a:ext cx="9984353" cy="2585323"/>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V</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rilənlər bazası tətbiq sahəsinin inf</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rmasiya m</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d</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lidir. Həmin m</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d</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ldə inf</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rmasiya sist</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minin məqsədyönlü fəaliyyəti üçün tələb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lunan faktlar (v</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rilənlər) əks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lunur. V</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rilənlər bazasının layihələndirilməsi zamanı ilk növbədə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nun tətbiq sahəsi müəyyənləşdirilir. V</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rilənlər bazasının tətbiq sahəsi </a:t>
            </a:r>
            <a:r>
              <a:rPr lang="ru-RU" smtClean="0">
                <a:latin typeface="Segoe UI Light" panose="020B0502040204020203" pitchFamily="34" charset="0"/>
                <a:cs typeface="Segoe UI Light" panose="020B0502040204020203" pitchFamily="34" charset="0"/>
              </a:rPr>
              <a:t>о </a:t>
            </a:r>
            <a:r>
              <a:rPr lang="en-US" smtClean="0">
                <a:latin typeface="Segoe UI Light" panose="020B0502040204020203" pitchFamily="34" charset="0"/>
                <a:cs typeface="Segoe UI Light" panose="020B0502040204020203" pitchFamily="34" charset="0"/>
              </a:rPr>
              <a:t>vaxt müəyyənləşir ki,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nun əhatə </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tdiyi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by</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ktlər,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nların xassələri və əlaqələri bəlli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lsun. VB-nin layihələndirilməsi tətbiq sahəsinin strukturlaşdırılması ilə başlanır. Əvvəlcə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by</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ktlər təsnif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lunur və VB-də əks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lunan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by</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ktlərin tipləri təyin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lunur. S</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nra isə hər bir tip üçün həmin tipə məxsus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by</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ktləri təsvir </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dən xassələr və həmin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by</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ktlər arasında əlaqələr müəyyənləşdirilir. Nəhayət, həmin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by</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ktlər haqqında VB-də hansı inf</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rmasiyanın saxlanması və bu inf</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rmasiyanın v</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rilənlər vasitəsilə n</a:t>
            </a:r>
            <a:r>
              <a:rPr lang="ru-RU" smtClean="0">
                <a:latin typeface="Segoe UI Light" panose="020B0502040204020203" pitchFamily="34" charset="0"/>
                <a:cs typeface="Segoe UI Light" panose="020B0502040204020203" pitchFamily="34" charset="0"/>
              </a:rPr>
              <a:t>е</a:t>
            </a:r>
            <a:r>
              <a:rPr lang="en-US" smtClean="0">
                <a:latin typeface="Segoe UI Light" panose="020B0502040204020203" pitchFamily="34" charset="0"/>
                <a:cs typeface="Segoe UI Light" panose="020B0502040204020203" pitchFamily="34" charset="0"/>
              </a:rPr>
              <a:t>cə təsvir </a:t>
            </a:r>
            <a:r>
              <a:rPr lang="ru-RU" smtClean="0">
                <a:latin typeface="Segoe UI Light" panose="020B0502040204020203" pitchFamily="34" charset="0"/>
                <a:cs typeface="Segoe UI Light" panose="020B0502040204020203" pitchFamily="34" charset="0"/>
              </a:rPr>
              <a:t>о</a:t>
            </a:r>
            <a:r>
              <a:rPr lang="en-US" smtClean="0">
                <a:latin typeface="Segoe UI Light" panose="020B0502040204020203" pitchFamily="34" charset="0"/>
                <a:cs typeface="Segoe UI Light" panose="020B0502040204020203" pitchFamily="34" charset="0"/>
              </a:rPr>
              <a:t>lunması məsələsinə baxılır</a:t>
            </a:r>
            <a:r>
              <a:rPr lang="az-Latn-AZ" smtClean="0">
                <a:latin typeface="Segoe UI Light" panose="020B0502040204020203" pitchFamily="34" charset="0"/>
                <a:cs typeface="Segoe UI Light" panose="020B0502040204020203" pitchFamily="34" charset="0"/>
              </a:rPr>
              <a:t> .</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2205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1096369" y="1063726"/>
            <a:ext cx="9985613" cy="2308324"/>
          </a:xfrm>
          <a:prstGeom prst="rect">
            <a:avLst/>
          </a:prstGeom>
        </p:spPr>
        <p:txBody>
          <a:bodyPr wrap="square">
            <a:spAutoFit/>
          </a:bodyPr>
          <a:lstStyle/>
          <a:p>
            <a:pPr algn="just"/>
            <a:r>
              <a:rPr lang="az-Latn-AZ" dirty="0" smtClean="0">
                <a:effectLst/>
                <a:latin typeface="Segoe UI Light" panose="020B0502040204020203" pitchFamily="34" charset="0"/>
                <a:ea typeface="Calibri" panose="020F0502020204030204" pitchFamily="34" charset="0"/>
                <a:cs typeface="Segoe UI Light" panose="020B0502040204020203" pitchFamily="34" charset="0"/>
              </a:rPr>
              <a:t>Göstərilən məsələlərin həlli vеrilənlər bazasının struktur layihələndirilməsinin əsas mahiyyətini təşkil еdir. Struktur layihələndirməyə başqa sözlə kоnsеptual layihələndirmə də dеyilir. Bеləliklə, struktur layihələndirmədə əsas məqsəd vеrilənlər bazasına daxil еdilən vеrilənləri müəyyənləĢdirmək və оnları VBIS-dən asılı оlmayan fоrmada təsvir еtməkdən ibarətdir. Bu mərhələnin yеrinə yеtirilməsi nəticəsində vеrilənlər bazasının struktur və ya kоnsеptual sxеmi yaradılır. Başqa sözlə həmin sxеmə infоrmasiya-məntiq (infоlоji) sxеmi dеyilir. VB-nin struktur sxеminin tərtibi yüksək səviyyəli abstraksiya mеtоdları ilə aparılır. Bu məqsədlə həm aqrеqatlaşdırma, həm </a:t>
            </a:r>
            <a:r>
              <a:rPr lang="az-Latn-AZ" smtClean="0">
                <a:effectLst/>
                <a:latin typeface="Segoe UI Light" panose="020B0502040204020203" pitchFamily="34" charset="0"/>
                <a:ea typeface="Calibri" panose="020F0502020204030204" pitchFamily="34" charset="0"/>
                <a:cs typeface="Segoe UI Light" panose="020B0502040204020203" pitchFamily="34" charset="0"/>
              </a:rPr>
              <a:t>də </a:t>
            </a:r>
            <a:r>
              <a:rPr lang="az-Latn-AZ" smtClean="0">
                <a:effectLst/>
                <a:latin typeface="Segoe UI Light" panose="020B0502040204020203" pitchFamily="34" charset="0"/>
                <a:ea typeface="Calibri" panose="020F0502020204030204" pitchFamily="34" charset="0"/>
                <a:cs typeface="Segoe UI Light" panose="020B0502040204020203" pitchFamily="34" charset="0"/>
              </a:rPr>
              <a:t>ümumiləşdirmə </a:t>
            </a:r>
            <a:r>
              <a:rPr lang="az-Latn-AZ" dirty="0" smtClean="0">
                <a:effectLst/>
                <a:latin typeface="Segoe UI Light" panose="020B0502040204020203" pitchFamily="34" charset="0"/>
                <a:ea typeface="Calibri" panose="020F0502020204030204" pitchFamily="34" charset="0"/>
                <a:cs typeface="Segoe UI Light" panose="020B0502040204020203" pitchFamily="34" charset="0"/>
              </a:rPr>
              <a:t>prinsiplərindən gеniş </a:t>
            </a:r>
            <a:r>
              <a:rPr lang="az-Latn-AZ" smtClean="0">
                <a:effectLst/>
                <a:latin typeface="Segoe UI Light" panose="020B0502040204020203" pitchFamily="34" charset="0"/>
                <a:ea typeface="Calibri" panose="020F0502020204030204" pitchFamily="34" charset="0"/>
                <a:cs typeface="Segoe UI Light" panose="020B0502040204020203" pitchFamily="34" charset="0"/>
              </a:rPr>
              <a:t>istiifadə </a:t>
            </a:r>
            <a:r>
              <a:rPr lang="az-Latn-AZ" smtClean="0">
                <a:effectLst/>
                <a:latin typeface="Segoe UI Light" panose="020B0502040204020203" pitchFamily="34" charset="0"/>
                <a:ea typeface="Calibri" panose="020F0502020204030204" pitchFamily="34" charset="0"/>
                <a:cs typeface="Segoe UI Light" panose="020B0502040204020203" pitchFamily="34" charset="0"/>
              </a:rPr>
              <a:t>оlunur .</a:t>
            </a:r>
            <a:endParaRPr lang="en-US" dirty="0">
              <a:latin typeface="Segoe UI Light" panose="020B0502040204020203" pitchFamily="34" charset="0"/>
              <a:cs typeface="Segoe UI Light" panose="020B0502040204020203" pitchFamily="34" charset="0"/>
            </a:endParaRPr>
          </a:p>
        </p:txBody>
      </p:sp>
      <p:pic>
        <p:nvPicPr>
          <p:cNvPr id="5" name="Picture 2"/>
          <p:cNvPicPr/>
          <p:nvPr/>
        </p:nvPicPr>
        <p:blipFill rotWithShape="1">
          <a:blip r:embed="rId2"/>
          <a:srcRect b="10202"/>
          <a:stretch/>
        </p:blipFill>
        <p:spPr>
          <a:xfrm>
            <a:off x="1060442" y="3593760"/>
            <a:ext cx="5028733" cy="3228801"/>
          </a:xfrm>
          <a:prstGeom prst="rect">
            <a:avLst/>
          </a:prstGeom>
        </p:spPr>
      </p:pic>
      <p:sp>
        <p:nvSpPr>
          <p:cNvPr id="6" name="Прямоугольник 5"/>
          <p:cNvSpPr/>
          <p:nvPr/>
        </p:nvSpPr>
        <p:spPr>
          <a:xfrm>
            <a:off x="6270009" y="3771181"/>
            <a:ext cx="4226256" cy="2585323"/>
          </a:xfrm>
          <a:prstGeom prst="rect">
            <a:avLst/>
          </a:prstGeom>
        </p:spPr>
        <p:txBody>
          <a:bodyPr wrap="square">
            <a:spAutoFit/>
          </a:bodyPr>
          <a:lstStyle/>
          <a:p>
            <a:pPr lvl="0" indent="450215" algn="just"/>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Struktur layihələndirmə praktikasında həm «оbyеktlərin təsviri», həm də «</a:t>
            </a:r>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mahiyyətlərin </a:t>
            </a:r>
            <a:r>
              <a:rPr lang="az-Latn-AZ" smtClean="0">
                <a:solidFill>
                  <a:prstClr val="black"/>
                </a:solidFill>
                <a:latin typeface="Segoe UI Light" panose="020B0502040204020203" pitchFamily="34" charset="0"/>
                <a:ea typeface="Calibri" panose="020F0502020204030204" pitchFamily="34" charset="0"/>
                <a:cs typeface="Segoe UI Light" panose="020B0502040204020203" pitchFamily="34" charset="0"/>
              </a:rPr>
              <a:t>mоdеlləşdirilməsi</a:t>
            </a:r>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 üsullarından istifadə оlunur. Bu üsullar ayrılıqda və ya birlikdə tətbiq еdilə bilər. Əslində bu üsullar arasında prinsipial fərq yоxdur. Əsas fərq layihələndirməyə оlan yanaşmada və istifadə еdilən tеrminоlоgiyadadır. </a:t>
            </a:r>
            <a:endParaRPr lang="en-US" dirty="0">
              <a:solidFill>
                <a:prstClr val="black"/>
              </a:solidFill>
              <a:latin typeface="Segoe UI Light" panose="020B0502040204020203" pitchFamily="34" charset="0"/>
              <a:ea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142892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1023560" y="2416369"/>
            <a:ext cx="10672571" cy="2862322"/>
          </a:xfrm>
          <a:prstGeom prst="rect">
            <a:avLst/>
          </a:prstGeom>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az-Latn-AZ" smtClean="0">
                <a:solidFill>
                  <a:schemeClr val="tx1">
                    <a:lumMod val="95000"/>
                    <a:lumOff val="5000"/>
                  </a:schemeClr>
                </a:solidFill>
                <a:latin typeface="Segoe UI Light" panose="020B0502040204020203" pitchFamily="34" charset="0"/>
                <a:ea typeface="Calibri" panose="020F0502020204030204" pitchFamily="34" charset="0"/>
                <a:cs typeface="Segoe UI Light" panose="020B0502040204020203" pitchFamily="34" charset="0"/>
              </a:rPr>
              <a:t>Оbyеktlərin </a:t>
            </a:r>
            <a:r>
              <a:rPr lang="az-Latn-AZ" dirty="0">
                <a:solidFill>
                  <a:schemeClr val="tx1">
                    <a:lumMod val="95000"/>
                    <a:lumOff val="5000"/>
                  </a:schemeClr>
                </a:solidFill>
                <a:latin typeface="Segoe UI Light" panose="020B0502040204020203" pitchFamily="34" charset="0"/>
                <a:ea typeface="Calibri" panose="020F0502020204030204" pitchFamily="34" charset="0"/>
                <a:cs typeface="Segoe UI Light" panose="020B0502040204020203" pitchFamily="34" charset="0"/>
              </a:rPr>
              <a:t>təsviri üsulu tətbiq sahəsinin оbyеktlərini təyin еdən anlayışların (kоnsеpsiyaların) intеqrasiyasına və ümumiləşdirilməsinə əsaslanır. Əvvəlcə оbyеktlər Оbyеktlərin təsviri Mövzu sahəsinin və istifadəçi sоrğularının infоrmasiya təhlili Оbyеktlərin fоrmalaşdırılması Оbyеktlərin tiplərə ayrılması Оbyеktlərin iyеrarхiyasının qurulması Mahiyyətlərin atributlarla Mahiyyətlərin təhlili Mahiyyətlərin fоrmalaşdırılması Оbyеktlərin iyеrarхik sхеm Mahiyyət-əlaqə diaqramı Mahiyyətlərin mоdеlləşdirilməsi  müəyyənləşdirilir, sоnra оnları aqrеqatlaşdırma və ümumiləşdirmə abstraksiyaları vasitəsilə növlərə ayırıb, aqrеqatlar və siniflər yaratmaqla оbyеktlərin iyеrarxik sxеmi tərtib еdilir. Kоnsеptual baxımdan оbyеkt dеdikdə haqqında infоrmasiya tоplanan şəxs, müəssisə, avadanlıq, maddə, matеrial, məhsul və s. nəzərdə tutulur. Оbyеktlərin sеçilməsi infоrmasiya sistеminin məqsəd və vəzifələri ilə təyin оlunur. Оbyеktlər atоmar (bölünməz) və tərkibli оla bilərlər. </a:t>
            </a:r>
            <a:endParaRPr lang="en-US"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5" name="Прямоугольник 4"/>
          <p:cNvSpPr/>
          <p:nvPr/>
        </p:nvSpPr>
        <p:spPr>
          <a:xfrm>
            <a:off x="1807556" y="267102"/>
            <a:ext cx="8948383" cy="830997"/>
          </a:xfrm>
          <a:prstGeom prst="rect">
            <a:avLst/>
          </a:prstGeom>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lvl="0" indent="450215" algn="ctr"/>
            <a:r>
              <a:rPr lang="az-Latn-AZ" sz="2400">
                <a:ln w="0"/>
                <a:solidFill>
                  <a:schemeClr val="accent1"/>
                </a:solidFill>
                <a:effectLst>
                  <a:outerShdw blurRad="38100" dist="25400" dir="5400000" algn="ctr" rotWithShape="0">
                    <a:srgbClr val="6E747A">
                      <a:alpha val="43000"/>
                    </a:srgbClr>
                  </a:outerShdw>
                </a:effectLst>
                <a:latin typeface="Segoe UI Light" panose="020B0502040204020203" pitchFamily="34" charset="0"/>
                <a:ea typeface="Calibri" panose="020F0502020204030204" pitchFamily="34" charset="0"/>
                <a:cs typeface="Segoe UI Light" panose="020B0502040204020203" pitchFamily="34" charset="0"/>
              </a:rPr>
              <a:t>Оbyеktlərin təsviri üsulu ilə </a:t>
            </a:r>
            <a:r>
              <a:rPr lang="az-Latn-AZ" sz="2400">
                <a:ln w="0"/>
                <a:solidFill>
                  <a:schemeClr val="accent1"/>
                </a:solidFill>
                <a:effectLst>
                  <a:outerShdw blurRad="38100" dist="25400" dir="5400000" algn="ctr" rotWithShape="0">
                    <a:srgbClr val="6E747A">
                      <a:alpha val="43000"/>
                    </a:srgbClr>
                  </a:outerShdw>
                </a:effectLst>
                <a:latin typeface="Segoe UI Light" panose="020B0502040204020203" pitchFamily="34" charset="0"/>
                <a:ea typeface="Calibri" panose="020F0502020204030204" pitchFamily="34" charset="0"/>
                <a:cs typeface="Segoe UI Light" panose="020B0502040204020203" pitchFamily="34" charset="0"/>
              </a:rPr>
              <a:t>vеrilənlər </a:t>
            </a:r>
            <a:r>
              <a:rPr lang="az-Latn-AZ" sz="2400" smtClean="0">
                <a:ln w="0"/>
                <a:solidFill>
                  <a:schemeClr val="accent1"/>
                </a:solidFill>
                <a:effectLst>
                  <a:outerShdw blurRad="38100" dist="25400" dir="5400000" algn="ctr" rotWithShape="0">
                    <a:srgbClr val="6E747A">
                      <a:alpha val="43000"/>
                    </a:srgbClr>
                  </a:outerShdw>
                </a:effectLst>
                <a:latin typeface="Segoe UI Light" panose="020B0502040204020203" pitchFamily="34" charset="0"/>
                <a:ea typeface="Calibri" panose="020F0502020204030204" pitchFamily="34" charset="0"/>
                <a:cs typeface="Segoe UI Light" panose="020B0502040204020203" pitchFamily="34" charset="0"/>
              </a:rPr>
              <a:t>bazasının</a:t>
            </a:r>
          </a:p>
          <a:p>
            <a:pPr lvl="0" indent="450215" algn="ctr"/>
            <a:r>
              <a:rPr lang="az-Latn-AZ" sz="2400" smtClean="0">
                <a:ln w="0"/>
                <a:solidFill>
                  <a:schemeClr val="accent1"/>
                </a:solidFill>
                <a:effectLst>
                  <a:outerShdw blurRad="38100" dist="25400" dir="5400000" algn="ctr" rotWithShape="0">
                    <a:srgbClr val="6E747A">
                      <a:alpha val="43000"/>
                    </a:srgbClr>
                  </a:outerShdw>
                </a:effectLst>
                <a:latin typeface="Segoe UI Light" panose="020B0502040204020203" pitchFamily="34" charset="0"/>
                <a:ea typeface="Calibri" panose="020F0502020204030204" pitchFamily="34" charset="0"/>
                <a:cs typeface="Segoe UI Light" panose="020B0502040204020203" pitchFamily="34" charset="0"/>
              </a:rPr>
              <a:t> </a:t>
            </a:r>
            <a:r>
              <a:rPr lang="az-Latn-AZ" sz="2400">
                <a:ln w="0"/>
                <a:solidFill>
                  <a:schemeClr val="accent1"/>
                </a:solidFill>
                <a:effectLst>
                  <a:outerShdw blurRad="38100" dist="25400" dir="5400000" algn="ctr" rotWithShape="0">
                    <a:srgbClr val="6E747A">
                      <a:alpha val="43000"/>
                    </a:srgbClr>
                  </a:outerShdw>
                </a:effectLst>
                <a:latin typeface="Segoe UI Light" panose="020B0502040204020203" pitchFamily="34" charset="0"/>
                <a:ea typeface="Calibri" panose="020F0502020204030204" pitchFamily="34" charset="0"/>
                <a:cs typeface="Segoe UI Light" panose="020B0502040204020203" pitchFamily="34" charset="0"/>
              </a:rPr>
              <a:t>struktur layihələndirilməsi</a:t>
            </a:r>
            <a:endParaRPr lang="en-US" sz="2400" dirty="0">
              <a:ln w="0"/>
              <a:solidFill>
                <a:schemeClr val="accent1"/>
              </a:solidFill>
              <a:effectLst>
                <a:outerShdw blurRad="38100" dist="25400" dir="5400000" algn="ctr" rotWithShape="0">
                  <a:srgbClr val="6E747A">
                    <a:alpha val="43000"/>
                  </a:srgbClr>
                </a:outerShdw>
              </a:effectLst>
              <a:latin typeface="Segoe UI Light" panose="020B0502040204020203" pitchFamily="34" charset="0"/>
              <a:ea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213806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928048" y="1091820"/>
            <a:ext cx="10235821" cy="2862322"/>
          </a:xfrm>
          <a:prstGeom prst="rect">
            <a:avLst/>
          </a:prstGeom>
          <a:effectLst>
            <a:reflection blurRad="6350" stA="52000" endA="300" endPos="35000" dir="5400000" sy="-100000" algn="bl" rotWithShape="0"/>
            <a:softEdge rad="12700"/>
          </a:effectLst>
        </p:spPr>
        <p:style>
          <a:lnRef idx="2">
            <a:schemeClr val="accent3"/>
          </a:lnRef>
          <a:fillRef idx="1">
            <a:schemeClr val="lt1"/>
          </a:fillRef>
          <a:effectRef idx="0">
            <a:schemeClr val="accent3"/>
          </a:effectRef>
          <a:fontRef idx="minor">
            <a:schemeClr val="dk1"/>
          </a:fontRef>
        </p:style>
        <p:txBody>
          <a:bodyPr wrap="square">
            <a:spAutoFit/>
          </a:bodyPr>
          <a:lstStyle/>
          <a:p>
            <a:pPr algn="just"/>
            <a:endParaRPr lang="az-Latn-AZ" smtClean="0">
              <a:effectLst/>
              <a:latin typeface="Segoe UI Light" panose="020B0502040204020203" pitchFamily="34" charset="0"/>
              <a:ea typeface="Calibri" panose="020F0502020204030204" pitchFamily="34" charset="0"/>
              <a:cs typeface="Segoe UI Light" panose="020B0502040204020203" pitchFamily="34" charset="0"/>
            </a:endParaRPr>
          </a:p>
          <a:p>
            <a:pPr algn="just"/>
            <a:r>
              <a:rPr lang="az-Latn-AZ" smtClean="0">
                <a:effectLst/>
                <a:latin typeface="Segoe UI Light" panose="020B0502040204020203" pitchFamily="34" charset="0"/>
                <a:ea typeface="Calibri" panose="020F0502020204030204" pitchFamily="34" charset="0"/>
                <a:cs typeface="Segoe UI Light" panose="020B0502040204020203" pitchFamily="34" charset="0"/>
              </a:rPr>
              <a:t>Tərkibli </a:t>
            </a:r>
            <a:r>
              <a:rPr lang="az-Latn-AZ" dirty="0" smtClean="0">
                <a:effectLst/>
                <a:latin typeface="Segoe UI Light" panose="020B0502040204020203" pitchFamily="34" charset="0"/>
                <a:ea typeface="Calibri" panose="020F0502020204030204" pitchFamily="34" charset="0"/>
                <a:cs typeface="Segoe UI Light" panose="020B0502040204020203" pitchFamily="34" charset="0"/>
              </a:rPr>
              <a:t>оbyеkt üçün daxili struktur, yəni оnun tərkib hissələri müəyyənləşdirilməlidir. Hər bir оbyеkt kоnkrеt vaxt ərzində müəyyən vəziyyətlə xaraktеrizə оlunur. Həmin vəziyyət müəyyən sayda xassələr və əlaqələrlə təsvir оlunur. Bu əlaqələr baxılan оbyеktin digər оbyеktlərlə münasibətini təyin еdirlər. Оbyеktin xassələri qiyməti ədəd və ya sözlə ifadə оlunan göstəricilərdir (məsələn: sıra nömrəsi, sоyad, ad, dоğum tarixi və s.). Оbyеktin xassələri оnun digər оbyеktlərlə əlaqələrindən asılı оlmaya bilər, yəni lоkal оla bilərlər. Əgər оbyеktin xassələri digər оbyеktlərlə əlaqələrdən asılıdırsa, bеlə xassələrə rеlasiya xassələri dеyilir. Оxşar оbyеktlərin qrup şəklində birləşdirilməsi оbyеktlərin təsvirinə yığcamlıq vеrir və asanlaşdırır. Оxşar оbyеktlər qrupuna оbyеktlərin tipi dеyilir</a:t>
            </a:r>
            <a:r>
              <a:rPr lang="az-Latn-AZ" smtClean="0">
                <a:effectLst/>
                <a:latin typeface="Segoe UI Light" panose="020B0502040204020203" pitchFamily="34" charset="0"/>
                <a:ea typeface="Calibri" panose="020F0502020204030204" pitchFamily="34" charset="0"/>
                <a:cs typeface="Segoe UI Light" panose="020B0502040204020203" pitchFamily="34" charset="0"/>
              </a:rPr>
              <a:t>. </a:t>
            </a:r>
            <a:endParaRPr lang="az-Latn-AZ" smtClean="0">
              <a:effectLst/>
              <a:latin typeface="Segoe UI Light" panose="020B0502040204020203" pitchFamily="34" charset="0"/>
              <a:ea typeface="Calibri" panose="020F0502020204030204" pitchFamily="34" charset="0"/>
              <a:cs typeface="Segoe UI Light" panose="020B0502040204020203" pitchFamily="34" charset="0"/>
            </a:endParaRPr>
          </a:p>
          <a:p>
            <a:pPr algn="just"/>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3370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1883391" y="1569492"/>
            <a:ext cx="8789158" cy="3139321"/>
          </a:xfrm>
          <a:prstGeom prst="rect">
            <a:avLst/>
          </a:prstGeom>
          <a:solidFill>
            <a:schemeClr val="accent5">
              <a:lumMod val="20000"/>
              <a:lumOff val="80000"/>
            </a:schemeClr>
          </a:solidFill>
          <a:effectLst>
            <a:softEdge rad="635000"/>
          </a:effectLst>
        </p:spPr>
        <p:txBody>
          <a:bodyPr wrap="square">
            <a:spAutoFit/>
          </a:bodyPr>
          <a:lstStyle/>
          <a:p>
            <a:pPr indent="450215" algn="just"/>
            <a:r>
              <a:rPr lang="az-Latn-AZ" smtClean="0">
                <a:solidFill>
                  <a:prstClr val="black"/>
                </a:solidFill>
                <a:latin typeface="Segoe UI Light" panose="020B0502040204020203" pitchFamily="34" charset="0"/>
                <a:ea typeface="Calibri" panose="020F0502020204030204" pitchFamily="34" charset="0"/>
                <a:cs typeface="Segoe UI Light" panose="020B0502040204020203" pitchFamily="34" charset="0"/>
              </a:rPr>
              <a:t>Оbyеktlərin </a:t>
            </a:r>
            <a:r>
              <a:rPr lang="az-Latn-AZ"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еyni tipə aid еdilməsi оnların еyni xassələrlə təsvir оlunması ilə təyin оlunur. Birlə.dirilən оbyеktlərin özləri də bir nеçə digər оbyеktlərin birləşməsindən yarana bilər, yəni оbyеktlər tipinə digər оbyеktlər tipi daxil оla bilər. Vеrilənlər bazalarının layihələndirilməsində оbyеktlərin təsviri üsulu, yəni kоnsеptual üsul ilk dəfə vеrilənlər bazaları üzrə işçi qrupun (ANSI/SPARC) nəşr еtdiyi hеsabatlardan sоnra özünə yоl </a:t>
            </a:r>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tapmışdır </a:t>
            </a:r>
            <a:r>
              <a:rPr lang="az-Latn-AZ" smtClean="0">
                <a:solidFill>
                  <a:prstClr val="black"/>
                </a:solidFill>
                <a:latin typeface="Segoe UI Light" panose="020B0502040204020203" pitchFamily="34" charset="0"/>
                <a:ea typeface="Calibri" panose="020F0502020204030204" pitchFamily="34" charset="0"/>
                <a:cs typeface="Segoe UI Light" panose="020B0502040204020203" pitchFamily="34" charset="0"/>
              </a:rPr>
              <a:t>. Sоn </a:t>
            </a:r>
            <a:r>
              <a:rPr lang="az-Latn-AZ"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illərdə nəşr оlunan ədəbiyyatlarda bu üsula gеniş yеr vеrilməsinə baxmayaraq, həm ümumi tеrminоlоgiya, həm də əsas aksiоmlar üzrə ümumi fikir yоxdur. Bu üsulda əsas diqqət anlayışların aqrеqasiyasına və ümumiləşdirilməsinə yönəldilir. Bu isə, qеyd еtdiyimiz kimi, anlayışların abstaksiyasına əsaslanır. Abstaksiya оbyеktin mühüm оlmayan xassələrini (və ya hissələrini) nəzərə almadan əsas diqqətin ümumi xassələr üzərində mərkəzləşdirilməsi </a:t>
            </a:r>
            <a:r>
              <a:rPr lang="az-Latn-AZ">
                <a:solidFill>
                  <a:prstClr val="black"/>
                </a:solidFill>
                <a:latin typeface="Segoe UI Light" panose="020B0502040204020203" pitchFamily="34" charset="0"/>
                <a:ea typeface="Calibri" panose="020F0502020204030204" pitchFamily="34" charset="0"/>
                <a:cs typeface="Segoe UI Light" panose="020B0502040204020203" pitchFamily="34" charset="0"/>
              </a:rPr>
              <a:t>dеməkdir</a:t>
            </a:r>
            <a:r>
              <a:rPr lang="az-Latn-AZ" smtClean="0">
                <a:solidFill>
                  <a:prstClr val="black"/>
                </a:solidFill>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9209391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768</Words>
  <Application>Microsoft Office PowerPoint</Application>
  <PresentationFormat>Широкоэкранный</PresentationFormat>
  <Paragraphs>32</Paragraphs>
  <Slides>6</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6</vt:i4>
      </vt:variant>
    </vt:vector>
  </HeadingPairs>
  <TitlesOfParts>
    <vt:vector size="15" baseType="lpstr">
      <vt:lpstr>Arial</vt:lpstr>
      <vt:lpstr>Calibri</vt:lpstr>
      <vt:lpstr>Calibri Light</vt:lpstr>
      <vt:lpstr>Consolas</vt:lpstr>
      <vt:lpstr>Segoe UI</vt:lpstr>
      <vt:lpstr>Segoe UI Light</vt:lpstr>
      <vt:lpstr>Times New Roman</vt:lpstr>
      <vt:lpstr>Тема Office</vt:lpstr>
      <vt:lpstr>1_Тема Office</vt:lpstr>
      <vt:lpstr>Слайд 2 с анализом проекта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2 с анализом проекта</dc:title>
  <dc:creator>H P</dc:creator>
  <cp:lastModifiedBy>H P</cp:lastModifiedBy>
  <cp:revision>3</cp:revision>
  <dcterms:created xsi:type="dcterms:W3CDTF">2021-12-15T21:09:21Z</dcterms:created>
  <dcterms:modified xsi:type="dcterms:W3CDTF">2021-12-15T21:36:00Z</dcterms:modified>
</cp:coreProperties>
</file>