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CA4E8-C21F-4EFA-9714-E5CB0038A298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F4749-8956-45C7-A2AE-DC22CF67C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49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fld id="{BE60DC36-8EFA-4378-9855-E019C55AC472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392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65E8-F6AB-4336-A257-89B6B83158A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16.12.2021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A7BA-B732-40EF-B932-C7AF65F04B8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1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65E8-F6AB-4336-A257-89B6B83158A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16.12.2021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A7BA-B732-40EF-B932-C7AF65F04B8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95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65E8-F6AB-4336-A257-89B6B83158A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16.12.2021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A7BA-B732-40EF-B932-C7AF65F04B8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19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65E8-F6AB-4336-A257-89B6B83158A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16.12.2021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A7BA-B732-40EF-B932-C7AF65F04B8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017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65E8-F6AB-4336-A257-89B6B83158A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16.12.2021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A7BA-B732-40EF-B932-C7AF65F04B8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02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65E8-F6AB-4336-A257-89B6B83158A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16.12.2021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A7BA-B732-40EF-B932-C7AF65F04B8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4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65E8-F6AB-4336-A257-89B6B83158A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16.12.2021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A7BA-B732-40EF-B932-C7AF65F04B8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71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65E8-F6AB-4336-A257-89B6B83158A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16.12.2021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A7BA-B732-40EF-B932-C7AF65F04B8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76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65E8-F6AB-4336-A257-89B6B83158A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16.12.2021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A7BA-B732-40EF-B932-C7AF65F04B8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45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65E8-F6AB-4336-A257-89B6B83158A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16.12.2021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A7BA-B732-40EF-B932-C7AF65F04B8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403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65E8-F6AB-4336-A257-89B6B83158A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16.12.2021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A7BA-B732-40EF-B932-C7AF65F04B8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510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65E8-F6AB-4336-A257-89B6B83158A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16.12.2021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1A7BA-B732-40EF-B932-C7AF65F04B8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48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 hidden="1">
            <a:extLst>
              <a:ext uri="{FF2B5EF4-FFF2-40B4-BE49-F238E27FC236}">
                <a16:creationId xmlns=""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 smtClean="0"/>
              <a:t>Слайд 2 с анализом проекта</a:t>
            </a:r>
            <a:endParaRPr lang="ru-RU" dirty="0"/>
          </a:p>
        </p:txBody>
      </p:sp>
      <p:sp>
        <p:nvSpPr>
          <p:cNvPr id="43" name="Rectangle 1"/>
          <p:cNvSpPr/>
          <p:nvPr/>
        </p:nvSpPr>
        <p:spPr>
          <a:xfrm>
            <a:off x="-1" y="98643"/>
            <a:ext cx="12191999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z-Latn-AZ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az-Latn-AZ" sz="240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endParaRPr lang="az-Latn-AZ" sz="2400">
              <a:solidFill>
                <a:srgbClr val="0062A9">
                  <a:lumMod val="75000"/>
                </a:srgbClr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ctr"/>
            <a:r>
              <a:rPr lang="az-Latn-AZ" sz="2400" b="1">
                <a:solidFill>
                  <a:srgbClr val="0062A9">
                    <a:lumMod val="75000"/>
                  </a:srgb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lang="en-US" sz="2400" b="1">
                <a:solidFill>
                  <a:srgbClr val="0062A9">
                    <a:lumMod val="75000"/>
                  </a:srgb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Az</a:t>
            </a:r>
            <a:r>
              <a:rPr lang="az-Latn-AZ" sz="2400" b="1" dirty="0">
                <a:solidFill>
                  <a:srgbClr val="0062A9">
                    <a:lumMod val="75000"/>
                  </a:srgb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ərbaycan Respublikası </a:t>
            </a:r>
            <a:r>
              <a:rPr lang="az-Latn-AZ" sz="2400" b="1">
                <a:solidFill>
                  <a:srgbClr val="0062A9">
                    <a:lumMod val="75000"/>
                  </a:srgb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Təhsil Nazirliyi</a:t>
            </a:r>
          </a:p>
          <a:p>
            <a:pPr algn="ctr"/>
            <a:r>
              <a:rPr lang="az-Latn-AZ" sz="2400" b="1">
                <a:solidFill>
                  <a:srgbClr val="0062A9">
                    <a:lumMod val="75000"/>
                  </a:srgb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Azərbaycan </a:t>
            </a:r>
            <a:r>
              <a:rPr lang="az-Latn-AZ" sz="2400" b="1" dirty="0">
                <a:solidFill>
                  <a:srgbClr val="0062A9">
                    <a:lumMod val="75000"/>
                  </a:srgb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Texniki Universiteti</a:t>
            </a:r>
          </a:p>
          <a:p>
            <a:r>
              <a:rPr lang="az-Latn-AZ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</a:p>
          <a:p>
            <a:r>
              <a:rPr lang="az-Latn-AZ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algn="ctr"/>
            <a:endParaRPr lang="az-Latn-AZ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az-Latn-AZ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</a:t>
            </a:r>
          </a:p>
          <a:p>
            <a:r>
              <a:rPr lang="az-Latn-AZ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</a:t>
            </a:r>
          </a:p>
          <a:p>
            <a:pPr algn="ctr"/>
            <a:endParaRPr lang="az-Latn-AZ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az-Latn-AZ" sz="2400" b="1">
                <a:solidFill>
                  <a:srgbClr val="0062A9">
                    <a:lumMod val="75000"/>
                  </a:srgb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Sərbəst İş</a:t>
            </a:r>
          </a:p>
          <a:p>
            <a:endParaRPr lang="az-Latn-AZ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az-Latn-AZ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az-Latn-AZ" sz="2000" b="1">
                <a:solidFill>
                  <a:srgbClr val="0062A9">
                    <a:lumMod val="75000"/>
                  </a:srgb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Fakültə</a:t>
            </a:r>
            <a:r>
              <a:rPr lang="en-US" sz="2000" b="1">
                <a:solidFill>
                  <a:srgbClr val="0062A9">
                    <a:lumMod val="75000"/>
                  </a:srgb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az-Latn-AZ" sz="2000" b="1">
                <a:solidFill>
                  <a:srgbClr val="0062A9">
                    <a:lumMod val="75000"/>
                  </a:srgb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az-Latn-AZ" b="1">
                <a:solidFill>
                  <a:srgbClr val="E3E3E3">
                    <a:lumMod val="50000"/>
                  </a:srgb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İnformasiya Telekommunikasiya Texnologiyaları</a:t>
            </a:r>
          </a:p>
          <a:p>
            <a:pPr lvl="2"/>
            <a:r>
              <a:rPr lang="az-Latn-AZ" sz="2000" b="1">
                <a:solidFill>
                  <a:srgbClr val="0062A9">
                    <a:lumMod val="75000"/>
                  </a:srgb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Fənn</a:t>
            </a:r>
            <a:r>
              <a:rPr lang="en-US" sz="2000" b="1">
                <a:solidFill>
                  <a:srgbClr val="0062A9">
                    <a:lumMod val="75000"/>
                  </a:srgb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az-Latn-AZ" sz="2000" b="1">
                <a:solidFill>
                  <a:srgbClr val="0062A9">
                    <a:lumMod val="75000"/>
                  </a:srgb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az-Latn-AZ" b="1">
                <a:solidFill>
                  <a:srgbClr val="E3E3E3">
                    <a:lumMod val="50000"/>
                  </a:srgb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Database Proqramlaşdırma</a:t>
            </a:r>
          </a:p>
          <a:p>
            <a:pPr lvl="2"/>
            <a:r>
              <a:rPr lang="az-Latn-AZ" b="1">
                <a:solidFill>
                  <a:srgbClr val="0062A9">
                    <a:lumMod val="75000"/>
                  </a:srgb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İxtisas</a:t>
            </a:r>
            <a:r>
              <a:rPr lang="en-US" b="1">
                <a:solidFill>
                  <a:srgbClr val="0062A9">
                    <a:lumMod val="75000"/>
                  </a:srgb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: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b="1">
                <a:solidFill>
                  <a:prstClr val="black">
                    <a:lumMod val="50000"/>
                    <a:lumOff val="50000"/>
                  </a:prstClr>
                </a:solidFill>
                <a:latin typeface="Consolas" panose="020B0609020204030204" pitchFamily="49" charset="0"/>
              </a:rPr>
              <a:t>İnformasiya texnologiyaları</a:t>
            </a:r>
          </a:p>
          <a:p>
            <a:pPr lvl="2"/>
            <a:r>
              <a:rPr lang="az-Latn-AZ" sz="2000" b="1">
                <a:solidFill>
                  <a:srgbClr val="0062A9">
                    <a:lumMod val="75000"/>
                  </a:srgb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Qrup</a:t>
            </a:r>
            <a:r>
              <a:rPr lang="en-US" sz="2000" b="1">
                <a:solidFill>
                  <a:srgbClr val="0062A9">
                    <a:lumMod val="75000"/>
                  </a:srgb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az-Latn-AZ" sz="2000" b="1">
                <a:solidFill>
                  <a:srgbClr val="0062A9">
                    <a:lumMod val="75000"/>
                  </a:srgb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az-Latn-AZ" b="1">
                <a:solidFill>
                  <a:srgbClr val="E3E3E3">
                    <a:lumMod val="50000"/>
                  </a:srgb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689 A1</a:t>
            </a:r>
            <a:endParaRPr lang="az-Latn-AZ" b="1" dirty="0">
              <a:solidFill>
                <a:srgbClr val="E3E3E3">
                  <a:lumMod val="50000"/>
                </a:srgbClr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2"/>
            <a:r>
              <a:rPr lang="az-Latn-AZ" sz="2000" b="1" dirty="0">
                <a:solidFill>
                  <a:srgbClr val="0062A9">
                    <a:lumMod val="75000"/>
                  </a:srgb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Mövzu</a:t>
            </a:r>
            <a:r>
              <a:rPr lang="en-US" sz="2000" b="1">
                <a:solidFill>
                  <a:srgbClr val="0062A9">
                    <a:lumMod val="75000"/>
                  </a:srgb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az-Latn-AZ" sz="2000" b="1">
                <a:solidFill>
                  <a:srgbClr val="0062A9">
                    <a:lumMod val="75000"/>
                  </a:srgb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az-Latn-AZ" b="1" smtClean="0">
                <a:solidFill>
                  <a:srgbClr val="E3E3E3">
                    <a:lumMod val="50000"/>
                  </a:srgb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Daxili funksiyaların MySQL verilənlər bazasına tətbiqi</a:t>
            </a:r>
          </a:p>
          <a:p>
            <a:pPr lvl="2"/>
            <a:r>
              <a:rPr lang="az-Latn-AZ" sz="2000" b="1" smtClean="0">
                <a:solidFill>
                  <a:srgbClr val="0062A9">
                    <a:lumMod val="75000"/>
                  </a:srgb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Müəllim</a:t>
            </a:r>
            <a:r>
              <a:rPr lang="en-US" sz="2000" b="1">
                <a:solidFill>
                  <a:srgbClr val="0062A9">
                    <a:lumMod val="75000"/>
                  </a:srgb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en-US" sz="2000" b="1">
                <a:solidFill>
                  <a:srgbClr val="0062A9">
                    <a:lumMod val="75000"/>
                  </a:srgb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az-Latn-AZ" b="1">
                <a:solidFill>
                  <a:srgbClr val="E3E3E3">
                    <a:lumMod val="50000"/>
                  </a:srgb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Mülayim</a:t>
            </a:r>
            <a:r>
              <a:rPr lang="en-US" b="1">
                <a:solidFill>
                  <a:srgbClr val="E3E3E3">
                    <a:lumMod val="50000"/>
                  </a:srgb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az-Latn-AZ" b="1">
                <a:solidFill>
                  <a:srgbClr val="E3E3E3">
                    <a:lumMod val="50000"/>
                  </a:srgb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Rizvanova</a:t>
            </a:r>
          </a:p>
          <a:p>
            <a:pPr lvl="2"/>
            <a:r>
              <a:rPr lang="az-Latn-AZ" b="1">
                <a:solidFill>
                  <a:srgbClr val="0062A9">
                    <a:lumMod val="75000"/>
                  </a:srgb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Tələbə</a:t>
            </a:r>
            <a:r>
              <a:rPr lang="en-US" b="1">
                <a:solidFill>
                  <a:srgbClr val="0062A9">
                    <a:lumMod val="75000"/>
                  </a:srgb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az-Latn-AZ" b="1">
                <a:solidFill>
                  <a:srgbClr val="0062A9">
                    <a:lumMod val="75000"/>
                  </a:srgb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az-Latn-AZ" b="1">
                <a:solidFill>
                  <a:srgbClr val="E3E3E3">
                    <a:lumMod val="50000"/>
                  </a:srgb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Rövşən</a:t>
            </a:r>
            <a:r>
              <a:rPr lang="en-US" b="1">
                <a:solidFill>
                  <a:srgbClr val="E3E3E3">
                    <a:lumMod val="50000"/>
                  </a:srgb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az-Latn-AZ" b="1">
                <a:solidFill>
                  <a:srgbClr val="E3E3E3">
                    <a:lumMod val="50000"/>
                  </a:srgb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Əmiraslanov </a:t>
            </a:r>
            <a:endParaRPr lang="en-US" b="1">
              <a:solidFill>
                <a:srgbClr val="E3E3E3">
                  <a:lumMod val="50000"/>
                </a:srgbClr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2"/>
            <a:endParaRPr lang="az-Latn-AZ" b="1" dirty="0">
              <a:solidFill>
                <a:srgbClr val="E3E3E3">
                  <a:lumMod val="50000"/>
                </a:srgbClr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989" y="1419368"/>
            <a:ext cx="1168021" cy="1168021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275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4059" y="2377449"/>
            <a:ext cx="10520878" cy="286232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MySQL </a:t>
            </a:r>
            <a:r>
              <a:rPr lang="en-US" b="1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sadəcə</a:t>
            </a:r>
            <a:r>
              <a:rPr lang="en-US" b="1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məlumatları</a:t>
            </a:r>
            <a:r>
              <a:rPr lang="en-US" b="1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saxlamaq</a:t>
            </a:r>
            <a:r>
              <a:rPr lang="en-US" b="1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və</a:t>
            </a:r>
            <a:r>
              <a:rPr lang="en-US" b="1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əldə</a:t>
            </a:r>
            <a:r>
              <a:rPr lang="en-US" b="1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etməkdən</a:t>
            </a:r>
            <a:r>
              <a:rPr lang="en-US" b="1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daha</a:t>
            </a:r>
            <a:r>
              <a:rPr lang="en-US" b="1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çox</a:t>
            </a:r>
            <a:r>
              <a:rPr lang="en-US" b="1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şey</a:t>
            </a:r>
            <a:r>
              <a:rPr lang="en-US" b="1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edə</a:t>
            </a:r>
            <a:r>
              <a:rPr lang="en-US" b="1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bilər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 . Biz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həmçinin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 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məlumatları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əldə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 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etməzdən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və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ya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yadda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saxlamazdan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əvvəl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 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onlar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üzərində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manipulyasiyalar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 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edə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bilərik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 . MySQL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Funksiyaları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burada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daxil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olur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Funksiyalar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sadəcə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olaraq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bəzi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əməliyyatları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yerinə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yetirən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və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sonra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nəticə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qaytaran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kod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parçalarıdır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 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Bəzi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funksiyalar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parametrləri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qəbul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edir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digər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funksiyalar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isə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parametrləri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qəbul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etmir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algn="just"/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MySQL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funksiyasının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nümunəsinə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qısaca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nəzər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salaq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 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Varsayılan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olaraq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MySQL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tarix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məlumat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növlərini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“YYYY-AA-GG”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formatında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saxlayır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 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Tutaq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ki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biz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bir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proqram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qurmuşuq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və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istifadəçilərimiz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tarixin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“GG-AA-YYYY”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formatında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qaytarılmasını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istəyirlər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buna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nail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olmaq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üçün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DATE_FORMAT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funksiyasında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qurulmuş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MySQL-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dən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istifadə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edə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bilərik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 DATE_FORMAT MySQL-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də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ən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çox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istifadə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edilən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funksiyalardan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biridir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 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Dərsi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açdıqca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daha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ətraflı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nəzərdən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keçirəcəyik</a:t>
            </a:r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dirty="0">
              <a:solidFill>
                <a:srgbClr val="22222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34059" y="1029353"/>
            <a:ext cx="10203977" cy="9233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MySQL proqram təminatı SQL sorğu dilindən istifadə edərək verilənlər bazası ilə işləməyə imkan 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verir</a:t>
            </a:r>
            <a:r>
              <a:rPr 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r>
              <a:rPr lang="az-Latn-AZ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smtClean="0">
                <a:solidFill>
                  <a:srgbClr val="2021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MySQL əməliyyat sistemlərinə </a:t>
            </a:r>
            <a:r>
              <a:rPr lang="az-Latn-AZ" smtClean="0">
                <a:solidFill>
                  <a:srgbClr val="0645A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Server</a:t>
            </a:r>
            <a:r>
              <a:rPr lang="en-US" b="0" i="0" smtClean="0">
                <a:solidFill>
                  <a:srgbClr val="2021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 kimi instalyasi olunur. 11 milyondan artıq instalyasiyası vardır. Əksər veb serverlər MySQL bazası ilə idarə olunur.</a:t>
            </a:r>
            <a:endParaRPr lang="ru-RU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27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547" y="1128446"/>
            <a:ext cx="11764370" cy="4801314"/>
          </a:xfrm>
          <a:prstGeom prst="rect">
            <a:avLst/>
          </a:prstGeom>
          <a:ln>
            <a:solidFill>
              <a:schemeClr val="bg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n-US" b="1" i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Funksiyaların</a:t>
            </a:r>
            <a:r>
              <a:rPr lang="en-US" b="1" i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i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növləri</a:t>
            </a:r>
            <a:r>
              <a:rPr lang="az-Latn-AZ" b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az-Latn-AZ" b="1" smtClean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b="1" i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Daxili </a:t>
            </a:r>
            <a:r>
              <a:rPr lang="en-US" b="1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funksiyalar</a:t>
            </a:r>
            <a:endParaRPr lang="en-US" b="1" i="0" dirty="0" smtClean="0">
              <a:solidFill>
                <a:srgbClr val="222222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MySQL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bir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sıra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daxili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funksiyalarla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birlikdə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gəlir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 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Quraşdırılmış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funksiyalar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sadəcə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olaraq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MySQL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serverində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artıq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tətbiq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edilmiş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funksiyalardır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 Bu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funksiyalar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bizə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verilənlər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üzərində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müxtəlif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növ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manipulyasiyalar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həyata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keçirməyə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imkan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verir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 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Daxili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funksiyaları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əsasən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aşağıdakı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ən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çox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istifadə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olunan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kateqoriyalara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bölmək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olar</a:t>
            </a:r>
            <a:r>
              <a:rPr lang="en-US" b="0" i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az-Latn-AZ" b="0" i="0" smtClean="0">
              <a:solidFill>
                <a:srgbClr val="222222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az-Latn-AZ" b="0" i="0" smtClean="0">
              <a:solidFill>
                <a:srgbClr val="222222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b="0" i="0" dirty="0" smtClean="0">
              <a:solidFill>
                <a:srgbClr val="222222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Sətir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 </a:t>
            </a:r>
            <a:r>
              <a:rPr lang="en-US" b="1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funksiyaları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 –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sətir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məlumat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tipləri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üzərində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işləyir</a:t>
            </a:r>
            <a:endParaRPr lang="en-US" b="0" i="0" dirty="0" smtClean="0">
              <a:solidFill>
                <a:srgbClr val="222222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Rəqəmsal</a:t>
            </a:r>
            <a:r>
              <a:rPr lang="en-US" b="1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funksiyalar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 –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rəqəmsal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məlumat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növləri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üzərində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işləyir</a:t>
            </a:r>
            <a:endParaRPr lang="en-US" b="0" i="0" dirty="0" smtClean="0">
              <a:solidFill>
                <a:srgbClr val="222222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Tarix</a:t>
            </a:r>
            <a:r>
              <a:rPr lang="en-US" b="1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funksiyaları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 –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tarix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məlumat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növləri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üzrə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işləyir</a:t>
            </a:r>
            <a:endParaRPr lang="en-US" b="0" i="0" dirty="0" smtClean="0">
              <a:solidFill>
                <a:srgbClr val="222222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i="0" u="none" strike="noStrike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Ümumi</a:t>
            </a:r>
            <a:r>
              <a:rPr lang="en-US" b="1" i="0" u="none" strike="noStrike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i="0" u="none" strike="noStrike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funksiyalar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 –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yuxarıda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göstərilən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bütün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məlumat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növləri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üzərində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işləyir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və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ümumiləşdirilmiş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nəticə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dəstləri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yaradır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Digər</a:t>
            </a:r>
            <a:r>
              <a:rPr lang="en-US" b="1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funksiyalar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 – MySQL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digər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daxili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funksiya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növlərini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də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dəstəkləyir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lakin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biz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dərsimizi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yalnız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yuxarıda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göstərilən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funksiyalarla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məhdudlaşdıracağıq</a:t>
            </a:r>
            <a:r>
              <a:rPr lang="en-US" b="0" i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az-Latn-AZ" b="0" i="0" smtClean="0">
              <a:solidFill>
                <a:srgbClr val="222222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az-Latn-AZ">
              <a:solidFill>
                <a:srgbClr val="22222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b="0" i="0" dirty="0" smtClean="0">
              <a:solidFill>
                <a:srgbClr val="222222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İndi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yuxarıda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qeyd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olunan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funksiyaların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hər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birinə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ətraflı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nəzər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salaq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 "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Myflixdb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ource Sans Pro"/>
              </a:rPr>
              <a:t>"-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ource Sans Pro"/>
              </a:rPr>
              <a:t>dən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ource Sans Pro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ource Sans Pro"/>
              </a:rPr>
              <a:t>istifadə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ource Sans Pro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ource Sans Pro"/>
              </a:rPr>
              <a:t>edərək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ource Sans Pro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ource Sans Pro"/>
              </a:rPr>
              <a:t>ən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ource Sans Pro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ource Sans Pro"/>
              </a:rPr>
              <a:t>çox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ource Sans Pro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ource Sans Pro"/>
              </a:rPr>
              <a:t>istifadə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ource Sans Pro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ource Sans Pro"/>
              </a:rPr>
              <a:t>olunan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ource Sans Pro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ource Sans Pro"/>
              </a:rPr>
              <a:t>funksiyaları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ource Sans Pro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ource Sans Pro"/>
              </a:rPr>
              <a:t>izah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ource Sans Pro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ource Sans Pro"/>
              </a:rPr>
              <a:t>edəcəyik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ource Sans Pro"/>
              </a:rPr>
              <a:t>.</a:t>
            </a:r>
            <a:endParaRPr lang="en-US" b="0" i="0" dirty="0">
              <a:solidFill>
                <a:srgbClr val="222222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614165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0626" y="1218514"/>
            <a:ext cx="91440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i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Simli</a:t>
            </a:r>
            <a:r>
              <a:rPr lang="en-US" b="1" i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i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funksiyalar</a:t>
            </a:r>
            <a:endParaRPr lang="az-Latn-AZ" b="1" i="0" smtClean="0">
              <a:solidFill>
                <a:srgbClr val="222222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endParaRPr lang="en-US" b="1" i="0" dirty="0" smtClean="0">
              <a:solidFill>
                <a:srgbClr val="222222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Biz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artıq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simli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funksiyaların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nə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etdiyini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nəzərdən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keçirdik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 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Onları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istifadə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edən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praktik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bir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nümunəyə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baxacağıq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 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Filmlər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cədvəlimizdə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film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adları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kiçik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və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böyük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hərflərin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birləşməsindən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istifadə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etməklə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saxlanılır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 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Tutaq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ki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, film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adlarını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böyük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hərflərlə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qaytaran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sorğu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siyahısı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əldə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etmək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istəyirik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 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Bunu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etmək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üçün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“UCASE”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funksiyasından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istifadə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edə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bilərik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 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Parametr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kimi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bir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sətir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götürür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və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bütün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hərfləri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böyük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hərflərə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çevirir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b="0" i="0" dirty="0">
              <a:solidFill>
                <a:srgbClr val="222222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" b="10239"/>
          <a:stretch/>
        </p:blipFill>
        <p:spPr>
          <a:xfrm>
            <a:off x="3250442" y="3468204"/>
            <a:ext cx="5257997" cy="300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93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3669" y="1552112"/>
            <a:ext cx="8848127" cy="120032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i="0" err="1" smtClean="0">
                <a:solidFill>
                  <a:srgbClr val="222222"/>
                </a:solidFill>
                <a:effectLst/>
                <a:latin typeface="Source Sans Pro"/>
              </a:rPr>
              <a:t>Rəqəm</a:t>
            </a:r>
            <a:r>
              <a:rPr lang="en-US" b="1" i="0" smtClean="0">
                <a:solidFill>
                  <a:srgbClr val="222222"/>
                </a:solidFill>
                <a:effectLst/>
                <a:latin typeface="Source Sans Pro"/>
              </a:rPr>
              <a:t> </a:t>
            </a:r>
            <a:r>
              <a:rPr lang="en-US" b="1" i="0" smtClean="0">
                <a:solidFill>
                  <a:srgbClr val="222222"/>
                </a:solidFill>
                <a:effectLst/>
                <a:latin typeface="Source Sans Pro"/>
              </a:rPr>
              <a:t>funksiyaları</a:t>
            </a:r>
            <a:endParaRPr lang="az-Latn-AZ" b="1" i="0" smtClean="0">
              <a:solidFill>
                <a:srgbClr val="222222"/>
              </a:solidFill>
              <a:effectLst/>
              <a:latin typeface="Source Sans Pro"/>
            </a:endParaRPr>
          </a:p>
          <a:p>
            <a:pPr algn="just"/>
            <a:endParaRPr lang="en-US" b="1" i="0" dirty="0" smtClean="0">
              <a:solidFill>
                <a:srgbClr val="222222"/>
              </a:solidFill>
              <a:effectLst/>
              <a:latin typeface="Source Sans Pro"/>
            </a:endParaRPr>
          </a:p>
          <a:p>
            <a:pPr algn="just"/>
            <a:r>
              <a:rPr lang="en-US" b="0" i="0" dirty="0" err="1" smtClean="0">
                <a:solidFill>
                  <a:srgbClr val="222222"/>
                </a:solidFill>
                <a:effectLst/>
                <a:latin typeface="Source Sans Pro"/>
              </a:rPr>
              <a:t>Daha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ource Sans Pro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ource Sans Pro"/>
              </a:rPr>
              <a:t>əvvəl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ource Sans Pro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ource Sans Pro"/>
              </a:rPr>
              <a:t>qeyd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ource Sans Pro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ource Sans Pro"/>
              </a:rPr>
              <a:t>edildiyi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ource Sans Pro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ource Sans Pro"/>
              </a:rPr>
              <a:t>kimi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ource Sans Pro"/>
              </a:rPr>
              <a:t>,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ource Sans Pro"/>
              </a:rPr>
              <a:t>bu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ource Sans Pro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ource Sans Pro"/>
              </a:rPr>
              <a:t>funksiyalar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ource Sans Pro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ource Sans Pro"/>
              </a:rPr>
              <a:t>rəqəmsal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ource Sans Pro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ource Sans Pro"/>
              </a:rPr>
              <a:t>məlumat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ource Sans Pro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ource Sans Pro"/>
              </a:rPr>
              <a:t>tiplərində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ource Sans Pro"/>
              </a:rPr>
              <a:t> </a:t>
            </a:r>
            <a:r>
              <a:rPr lang="en-US" b="0" i="0" err="1" smtClean="0">
                <a:solidFill>
                  <a:srgbClr val="222222"/>
                </a:solidFill>
                <a:effectLst/>
                <a:latin typeface="Source Sans Pro"/>
              </a:rPr>
              <a:t>işləyir</a:t>
            </a:r>
            <a:r>
              <a:rPr lang="en-US" b="0" i="0" smtClean="0">
                <a:solidFill>
                  <a:srgbClr val="222222"/>
                </a:solidFill>
                <a:effectLst/>
                <a:latin typeface="Source Sans Pro"/>
              </a:rPr>
              <a:t>.</a:t>
            </a:r>
            <a:endParaRPr lang="az-Latn-AZ" b="0" i="0" smtClean="0">
              <a:solidFill>
                <a:srgbClr val="222222"/>
              </a:solidFill>
              <a:effectLst/>
              <a:latin typeface="Source Sans Pro"/>
            </a:endParaRPr>
          </a:p>
          <a:p>
            <a:pPr algn="just"/>
            <a:r>
              <a:rPr lang="en-US" b="0" i="0" smtClean="0">
                <a:solidFill>
                  <a:srgbClr val="222222"/>
                </a:solidFill>
                <a:effectLst/>
                <a:latin typeface="Source Sans Pro"/>
              </a:rPr>
              <a:t>Biz 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ource Sans Pro"/>
              </a:rPr>
              <a:t>SQL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ource Sans Pro"/>
              </a:rPr>
              <a:t>ifadələrində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ource Sans Pro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ource Sans Pro"/>
              </a:rPr>
              <a:t>rəqəmli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ource Sans Pro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ource Sans Pro"/>
              </a:rPr>
              <a:t>verilənlər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ource Sans Pro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ource Sans Pro"/>
              </a:rPr>
              <a:t>üzərində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ource Sans Pro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ource Sans Pro"/>
              </a:rPr>
              <a:t>riyazi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ource Sans Pro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ource Sans Pro"/>
              </a:rPr>
              <a:t>hesablamalar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ource Sans Pro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ource Sans Pro"/>
              </a:rPr>
              <a:t>apara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ource Sans Pro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ource Sans Pro"/>
              </a:rPr>
              <a:t>bilərik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ource Sans Pro"/>
              </a:rPr>
              <a:t>.</a:t>
            </a:r>
            <a:endParaRPr lang="en-US" b="0" i="0" dirty="0">
              <a:solidFill>
                <a:srgbClr val="222222"/>
              </a:solidFill>
              <a:effectLst/>
              <a:latin typeface="Source Sans Pro"/>
            </a:endParaRPr>
          </a:p>
        </p:txBody>
      </p:sp>
      <p:sp>
        <p:nvSpPr>
          <p:cNvPr id="3" name="Rectangle 3"/>
          <p:cNvSpPr/>
          <p:nvPr/>
        </p:nvSpPr>
        <p:spPr>
          <a:xfrm>
            <a:off x="923669" y="3586106"/>
            <a:ext cx="8848127" cy="14773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i="0" err="1" smtClean="0">
                <a:solidFill>
                  <a:srgbClr val="222222"/>
                </a:solidFill>
                <a:effectLst/>
                <a:latin typeface="Source Sans Pro"/>
              </a:rPr>
              <a:t>Saxlanan</a:t>
            </a:r>
            <a:r>
              <a:rPr lang="en-US" b="1" i="0" smtClean="0">
                <a:solidFill>
                  <a:srgbClr val="222222"/>
                </a:solidFill>
                <a:effectLst/>
                <a:latin typeface="Source Sans Pro"/>
              </a:rPr>
              <a:t> </a:t>
            </a:r>
            <a:r>
              <a:rPr lang="en-US" b="1" i="0" smtClean="0">
                <a:solidFill>
                  <a:srgbClr val="222222"/>
                </a:solidFill>
                <a:effectLst/>
                <a:latin typeface="Source Sans Pro"/>
              </a:rPr>
              <a:t>funksiyalar</a:t>
            </a:r>
            <a:endParaRPr lang="az-Latn-AZ" b="1" i="0" smtClean="0">
              <a:solidFill>
                <a:srgbClr val="222222"/>
              </a:solidFill>
              <a:effectLst/>
              <a:latin typeface="Source Sans Pro"/>
            </a:endParaRPr>
          </a:p>
          <a:p>
            <a:pPr algn="just"/>
            <a:endParaRPr lang="en-US" b="1" i="0" dirty="0" smtClean="0">
              <a:solidFill>
                <a:srgbClr val="222222"/>
              </a:solidFill>
              <a:effectLst/>
              <a:latin typeface="Source Sans Pro"/>
            </a:endParaRPr>
          </a:p>
          <a:p>
            <a:pPr algn="just"/>
            <a:r>
              <a:rPr lang="en-US" b="0" i="0" dirty="0" err="1" smtClean="0">
                <a:solidFill>
                  <a:srgbClr val="222222"/>
                </a:solidFill>
                <a:effectLst/>
                <a:latin typeface="Source Sans Pro"/>
              </a:rPr>
              <a:t>Saxlanılan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ource Sans Pro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ource Sans Pro"/>
              </a:rPr>
              <a:t>funksiyalar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ource Sans Pro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ource Sans Pro"/>
              </a:rPr>
              <a:t>daxili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ource Sans Pro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ource Sans Pro"/>
              </a:rPr>
              <a:t>funksiyalara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ource Sans Pro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ource Sans Pro"/>
              </a:rPr>
              <a:t>bənzəyir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ource Sans Pro"/>
              </a:rPr>
              <a:t>,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ource Sans Pro"/>
              </a:rPr>
              <a:t>ancaq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ource Sans Pro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ource Sans Pro"/>
              </a:rPr>
              <a:t>siz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ource Sans Pro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ource Sans Pro"/>
              </a:rPr>
              <a:t>saxlanılan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ource Sans Pro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ource Sans Pro"/>
              </a:rPr>
              <a:t>funksiyanı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ource Sans Pro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ource Sans Pro"/>
              </a:rPr>
              <a:t>özünüz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ource Sans Pro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ource Sans Pro"/>
              </a:rPr>
              <a:t>təyin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ource Sans Pro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ource Sans Pro"/>
              </a:rPr>
              <a:t>etməlisiniz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ource Sans Pro"/>
              </a:rPr>
              <a:t>. 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ource Sans Pro"/>
              </a:rPr>
              <a:t>Saxlanılan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ource Sans Pro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ource Sans Pro"/>
              </a:rPr>
              <a:t>funksiya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ource Sans Pro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ource Sans Pro"/>
              </a:rPr>
              <a:t>yaradıldıqdan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ource Sans Pro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ource Sans Pro"/>
              </a:rPr>
              <a:t>sonra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ource Sans Pro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ource Sans Pro"/>
              </a:rPr>
              <a:t>hər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ource Sans Pro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ource Sans Pro"/>
              </a:rPr>
              <a:t>hansı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ource Sans Pro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ource Sans Pro"/>
              </a:rPr>
              <a:t>digər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ource Sans Pro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ource Sans Pro"/>
              </a:rPr>
              <a:t>funksiya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ource Sans Pro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ource Sans Pro"/>
              </a:rPr>
              <a:t>kimi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ource Sans Pro"/>
              </a:rPr>
              <a:t> SQL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ource Sans Pro"/>
              </a:rPr>
              <a:t>ifadələrində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ource Sans Pro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ource Sans Pro"/>
              </a:rPr>
              <a:t>istifadə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ource Sans Pro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ource Sans Pro"/>
              </a:rPr>
              <a:t>oluna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ource Sans Pro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Source Sans Pro"/>
              </a:rPr>
              <a:t>bilər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Source Sans Pro"/>
              </a:rPr>
              <a:t>.</a:t>
            </a:r>
            <a:endParaRPr lang="en-US" b="0" i="0" dirty="0">
              <a:solidFill>
                <a:srgbClr val="222222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805139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35410" y="404661"/>
            <a:ext cx="63482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smtClean="0">
                <a:solidFill>
                  <a:schemeClr val="accent1">
                    <a:lumMod val="75000"/>
                  </a:schemeClr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İstifadəçi tərəfindən müəyyən edilmiş funksiyalar</a:t>
            </a:r>
            <a:endParaRPr lang="en-US" sz="2400" b="1" i="0" dirty="0" smtClean="0">
              <a:solidFill>
                <a:schemeClr val="accent1">
                  <a:lumMod val="75000"/>
                </a:schemeClr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170" y="302526"/>
            <a:ext cx="10058400" cy="6705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6228" y="1789894"/>
            <a:ext cx="7047781" cy="20313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b="0" i="0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MySQL </a:t>
            </a:r>
            <a:r>
              <a:rPr lang="en-US" b="0" i="0" dirty="0" err="1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həmçinin</a:t>
            </a:r>
            <a:r>
              <a:rPr lang="en-US" b="0" i="0" dirty="0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MySQL-</a:t>
            </a:r>
            <a:r>
              <a:rPr lang="en-US" b="0" i="0" dirty="0" err="1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lang="en-US" b="0" i="0" dirty="0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genişləndirən</a:t>
            </a:r>
            <a:r>
              <a:rPr lang="en-US" b="0" i="0" dirty="0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istifadəçi</a:t>
            </a:r>
            <a:r>
              <a:rPr lang="en-US" b="0" i="0" dirty="0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tərəfindən</a:t>
            </a:r>
            <a:r>
              <a:rPr lang="en-US" b="0" i="0" dirty="0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müəyyən</a:t>
            </a:r>
            <a:r>
              <a:rPr lang="en-US" b="0" i="0" dirty="0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edilmiş</a:t>
            </a:r>
            <a:r>
              <a:rPr lang="en-US" b="0" i="0" dirty="0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funksiyaları</a:t>
            </a:r>
            <a:r>
              <a:rPr lang="en-US" b="0" i="0" dirty="0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dəstəkləyir</a:t>
            </a:r>
            <a:r>
              <a:rPr lang="en-US" b="0" i="0" dirty="0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 </a:t>
            </a:r>
            <a:r>
              <a:rPr lang="en-US" b="0" i="0" dirty="0" err="1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İstifadəçi</a:t>
            </a:r>
            <a:r>
              <a:rPr lang="en-US" b="0" i="0" dirty="0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tərəfindən</a:t>
            </a:r>
            <a:r>
              <a:rPr lang="en-US" b="0" i="0" dirty="0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müəyyən</a:t>
            </a:r>
            <a:r>
              <a:rPr lang="en-US" b="0" i="0" dirty="0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edilmiş</a:t>
            </a:r>
            <a:r>
              <a:rPr lang="en-US" b="0" i="0" dirty="0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funksiyalar</a:t>
            </a:r>
            <a:r>
              <a:rPr lang="en-US" b="0" i="0" dirty="0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C, C++ </a:t>
            </a:r>
            <a:r>
              <a:rPr lang="en-US" b="0" i="0" dirty="0" err="1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və</a:t>
            </a:r>
            <a:r>
              <a:rPr lang="en-US" b="0" i="0" dirty="0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s. </a:t>
            </a:r>
            <a:r>
              <a:rPr lang="en-US" b="0" i="0" dirty="0" err="1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kimi</a:t>
            </a:r>
            <a:r>
              <a:rPr lang="en-US" b="0" i="0" dirty="0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proqramlaşdırma</a:t>
            </a:r>
            <a:r>
              <a:rPr lang="en-US" b="0" i="0" dirty="0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dilindən</a:t>
            </a:r>
            <a:r>
              <a:rPr lang="en-US" b="0" i="0" dirty="0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istifadə</a:t>
            </a:r>
            <a:r>
              <a:rPr lang="en-US" b="0" i="0" dirty="0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edərək</a:t>
            </a:r>
            <a:r>
              <a:rPr lang="en-US" b="0" i="0" dirty="0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yarada</a:t>
            </a:r>
            <a:r>
              <a:rPr lang="en-US" b="0" i="0" dirty="0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və</a:t>
            </a:r>
            <a:r>
              <a:rPr lang="en-US" b="0" i="0" dirty="0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sonra</a:t>
            </a:r>
            <a:r>
              <a:rPr lang="en-US" b="0" i="0" dirty="0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MySQL </a:t>
            </a:r>
            <a:r>
              <a:rPr lang="en-US" b="0" i="0" dirty="0" err="1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serverinə</a:t>
            </a:r>
            <a:r>
              <a:rPr lang="en-US" b="0" i="0" dirty="0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əlavə</a:t>
            </a:r>
            <a:r>
              <a:rPr lang="en-US" b="0" i="0" dirty="0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edə</a:t>
            </a:r>
            <a:r>
              <a:rPr lang="en-US" b="0" i="0" dirty="0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biləcəyiniz</a:t>
            </a:r>
            <a:r>
              <a:rPr lang="en-US" b="0" i="0" dirty="0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funksiyalardır</a:t>
            </a:r>
            <a:r>
              <a:rPr lang="en-US" b="0" i="0" dirty="0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 </a:t>
            </a:r>
            <a:r>
              <a:rPr lang="en-US" b="0" i="0" dirty="0" err="1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Əlavə</a:t>
            </a:r>
            <a:r>
              <a:rPr lang="en-US" b="0" i="0" dirty="0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edildikdən</a:t>
            </a:r>
            <a:r>
              <a:rPr lang="en-US" b="0" i="0" dirty="0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sonra</a:t>
            </a:r>
            <a:r>
              <a:rPr lang="en-US" b="0" i="0" dirty="0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b="0" i="0" dirty="0" err="1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hər</a:t>
            </a:r>
            <a:r>
              <a:rPr lang="en-US" b="0" i="0" dirty="0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hansı</a:t>
            </a:r>
            <a:r>
              <a:rPr lang="en-US" b="0" i="0" dirty="0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digər</a:t>
            </a:r>
            <a:r>
              <a:rPr lang="en-US" b="0" i="0" dirty="0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funksiya</a:t>
            </a:r>
            <a:r>
              <a:rPr lang="en-US" b="0" i="0" dirty="0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kimi</a:t>
            </a:r>
            <a:r>
              <a:rPr lang="en-US" b="0" i="0" dirty="0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istifadə</a:t>
            </a:r>
            <a:r>
              <a:rPr lang="en-US" b="0" i="0" dirty="0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err="1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edilə</a:t>
            </a:r>
            <a:r>
              <a:rPr lang="en-US" b="0" i="0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bilər</a:t>
            </a:r>
            <a:r>
              <a:rPr lang="az-Latn-AZ" b="0" i="0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r>
              <a:rPr lang="az-Latn-AZ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0" i="0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İstifadəçi tərəfindən müəyyən edilmiş funksiyalar MySQL-dən kənar yaradılır və MySQL serverinə daxil edilə bilər.</a:t>
            </a:r>
          </a:p>
        </p:txBody>
      </p:sp>
      <p:sp>
        <p:nvSpPr>
          <p:cNvPr id="5" name="Прямоугольник 4"/>
          <p:cNvSpPr/>
          <p:nvPr/>
        </p:nvSpPr>
        <p:spPr>
          <a:xfrm rot="3216693">
            <a:off x="7336825" y="3351312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0" i="0" smtClean="0">
                <a:solidFill>
                  <a:schemeClr val="accent1">
                    <a:lumMod val="75000"/>
                  </a:schemeClr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Funksiyalar bizə MySQL imkanlarını artırmağa imkan verir</a:t>
            </a:r>
            <a:r>
              <a:rPr lang="en-US" sz="1400" b="0" i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sz="1400" b="0" i="0" dirty="0" smtClean="0">
              <a:solidFill>
                <a:srgbClr val="222222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150537"/>
      </p:ext>
    </p:extLst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127</Words>
  <Application>Microsoft Office PowerPoint</Application>
  <PresentationFormat>Широкоэкранный</PresentationFormat>
  <Paragraphs>49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Segoe UI Light</vt:lpstr>
      <vt:lpstr>Source Sans Pro</vt:lpstr>
      <vt:lpstr>Times New Roman</vt:lpstr>
      <vt:lpstr>Wingdings</vt:lpstr>
      <vt:lpstr>1_Тема Office</vt:lpstr>
      <vt:lpstr>Слайд 2 с анализом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2 с анализом проекта</dc:title>
  <dc:creator>H P</dc:creator>
  <cp:lastModifiedBy>H P</cp:lastModifiedBy>
  <cp:revision>3</cp:revision>
  <dcterms:created xsi:type="dcterms:W3CDTF">2021-12-15T21:40:42Z</dcterms:created>
  <dcterms:modified xsi:type="dcterms:W3CDTF">2021-12-15T21:57:13Z</dcterms:modified>
</cp:coreProperties>
</file>