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59" r:id="rId7"/>
    <p:sldId id="262" r:id="rId8"/>
    <p:sldId id="263" r:id="rId9"/>
    <p:sldId id="264" r:id="rId10"/>
    <p:sldId id="265" r:id="rId11"/>
    <p:sldId id="269" r:id="rId12"/>
    <p:sldId id="268" r:id="rId13"/>
    <p:sldId id="290" r:id="rId14"/>
    <p:sldId id="267" r:id="rId15"/>
    <p:sldId id="266" r:id="rId16"/>
    <p:sldId id="270" r:id="rId17"/>
    <p:sldId id="271" r:id="rId18"/>
    <p:sldId id="272" r:id="rId19"/>
    <p:sldId id="273" r:id="rId20"/>
    <p:sldId id="274" r:id="rId21"/>
    <p:sldId id="275" r:id="rId22"/>
    <p:sldId id="276" r:id="rId23"/>
    <p:sldId id="285" r:id="rId24"/>
    <p:sldId id="29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60"/>
  </p:normalViewPr>
  <p:slideViewPr>
    <p:cSldViewPr snapToGrid="0">
      <p:cViewPr varScale="1">
        <p:scale>
          <a:sx n="70" d="100"/>
          <a:sy n="70" d="100"/>
        </p:scale>
        <p:origin x="10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138420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7413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244874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21864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82209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8FC0C30-40DF-4D4C-BF89-8CE62A1EB4B7}" type="datetimeFigureOut">
              <a:rPr lang="ru-RU" smtClean="0"/>
              <a:t>23.12.2021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177381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8FC0C30-40DF-4D4C-BF89-8CE62A1EB4B7}" type="datetimeFigureOut">
              <a:rPr lang="ru-RU" smtClean="0"/>
              <a:t>23.12.2021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48439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8FC0C30-40DF-4D4C-BF89-8CE62A1EB4B7}" type="datetimeFigureOut">
              <a:rPr lang="ru-RU" smtClean="0"/>
              <a:t>23.12.2021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287650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FC0C30-40DF-4D4C-BF89-8CE62A1EB4B7}" type="datetimeFigureOut">
              <a:rPr lang="ru-RU" smtClean="0"/>
              <a:t>23.12.2021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2783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8FC0C30-40DF-4D4C-BF89-8CE62A1EB4B7}" type="datetimeFigureOut">
              <a:rPr lang="ru-RU" smtClean="0"/>
              <a:t>23.12.2021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30412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8FC0C30-40DF-4D4C-BF89-8CE62A1EB4B7}" type="datetimeFigureOut">
              <a:rPr lang="ru-RU" smtClean="0"/>
              <a:t>23.12.2021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2E6114-0234-4B60-9D60-A457D1CE0CFC}" type="slidenum">
              <a:rPr lang="ru-RU" smtClean="0"/>
              <a:t>‹#›</a:t>
            </a:fld>
            <a:endParaRPr lang="ru-RU"/>
          </a:p>
        </p:txBody>
      </p:sp>
    </p:spTree>
    <p:extLst>
      <p:ext uri="{BB962C8B-B14F-4D97-AF65-F5344CB8AC3E}">
        <p14:creationId xmlns:p14="http://schemas.microsoft.com/office/powerpoint/2010/main" val="172230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0C30-40DF-4D4C-BF89-8CE62A1EB4B7}" type="datetimeFigureOut">
              <a:rPr lang="ru-RU" smtClean="0"/>
              <a:t>23.12.2021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E6114-0234-4B60-9D60-A457D1CE0CFC}" type="slidenum">
              <a:rPr lang="ru-RU" smtClean="0"/>
              <a:t>‹#›</a:t>
            </a:fld>
            <a:endParaRPr lang="ru-RU"/>
          </a:p>
        </p:txBody>
      </p:sp>
    </p:spTree>
    <p:extLst>
      <p:ext uri="{BB962C8B-B14F-4D97-AF65-F5344CB8AC3E}">
        <p14:creationId xmlns:p14="http://schemas.microsoft.com/office/powerpoint/2010/main" val="289756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709529"/>
          </a:xfrm>
          <a:prstGeom prst="rect">
            <a:avLst/>
          </a:prstGeom>
          <a:noFill/>
        </p:spPr>
        <p:txBody>
          <a:bodyPr wrap="square" rtlCol="0">
            <a:spAutoFit/>
          </a:bodyPr>
          <a:lstStyle/>
          <a:p>
            <a:pPr algn="ctr"/>
            <a:endParaRPr lang="az-Latn-AZ" b="1" smtClean="0">
              <a:latin typeface="Segoe UI Light" panose="020B0502040204020203" pitchFamily="34" charset="0"/>
              <a:cs typeface="Segoe UI Light" panose="020B0502040204020203" pitchFamily="34" charset="0"/>
            </a:endParaRPr>
          </a:p>
          <a:p>
            <a:pPr algn="ctr"/>
            <a:r>
              <a:rPr lang="en-US" sz="2400" b="1" smtClean="0">
                <a:latin typeface="Segoe UI Light" panose="020B0502040204020203" pitchFamily="34" charset="0"/>
                <a:cs typeface="Segoe UI Light" panose="020B0502040204020203" pitchFamily="34" charset="0"/>
              </a:rPr>
              <a:t>AZƏRBAYCAN </a:t>
            </a:r>
            <a:r>
              <a:rPr lang="en-US" sz="2400" b="1" dirty="0">
                <a:latin typeface="Segoe UI Light" panose="020B0502040204020203" pitchFamily="34" charset="0"/>
                <a:cs typeface="Segoe UI Light" panose="020B0502040204020203" pitchFamily="34" charset="0"/>
              </a:rPr>
              <a:t>RESPUBLİKASI TƏHSİL NAZİRLİYİ</a:t>
            </a:r>
            <a:endParaRPr lang="en-US" sz="2400" dirty="0">
              <a:latin typeface="Segoe UI Light" panose="020B0502040204020203" pitchFamily="34" charset="0"/>
              <a:cs typeface="Segoe UI Light" panose="020B0502040204020203" pitchFamily="34" charset="0"/>
            </a:endParaRPr>
          </a:p>
          <a:p>
            <a:pPr algn="ctr"/>
            <a:r>
              <a:rPr lang="en-US" sz="2400" b="1" smtClean="0">
                <a:latin typeface="Segoe UI Light" panose="020B0502040204020203" pitchFamily="34" charset="0"/>
                <a:cs typeface="Segoe UI Light" panose="020B0502040204020203" pitchFamily="34" charset="0"/>
              </a:rPr>
              <a:t>AZ</a:t>
            </a:r>
            <a:r>
              <a:rPr lang="az-Latn-AZ" sz="2400" b="1" dirty="0">
                <a:latin typeface="Segoe UI Light" panose="020B0502040204020203" pitchFamily="34" charset="0"/>
                <a:cs typeface="Segoe UI Light" panose="020B0502040204020203" pitchFamily="34" charset="0"/>
              </a:rPr>
              <a:t>ƏRBAYCAN TEXNİKİ UNİVERSİTETİ</a:t>
            </a:r>
            <a:endParaRPr lang="en-US" sz="2400" dirty="0">
              <a:latin typeface="Segoe UI Light" panose="020B0502040204020203" pitchFamily="34" charset="0"/>
              <a:cs typeface="Segoe UI Light" panose="020B0502040204020203" pitchFamily="34" charset="0"/>
            </a:endParaRPr>
          </a:p>
          <a:p>
            <a:pPr algn="ctr"/>
            <a:r>
              <a:rPr lang="en-US" dirty="0">
                <a:latin typeface="Segoe UI Light" panose="020B0502040204020203" pitchFamily="34" charset="0"/>
                <a:cs typeface="Segoe UI Light" panose="020B0502040204020203" pitchFamily="34" charset="0"/>
              </a:rPr>
              <a:t> </a:t>
            </a:r>
          </a:p>
          <a:p>
            <a:endParaRPr lang="az-Latn-AZ">
              <a:latin typeface="Segoe UI Light" panose="020B0502040204020203" pitchFamily="34" charset="0"/>
              <a:cs typeface="Segoe UI Light" panose="020B0502040204020203" pitchFamily="34" charset="0"/>
            </a:endParaRPr>
          </a:p>
          <a:p>
            <a:r>
              <a:rPr lang="az-Latn-AZ" sz="2400">
                <a:latin typeface="Segoe UI Light" panose="020B0502040204020203" pitchFamily="34" charset="0"/>
                <a:cs typeface="Segoe UI Light" panose="020B0502040204020203" pitchFamily="34" charset="0"/>
              </a:rPr>
              <a:t> </a:t>
            </a:r>
            <a:r>
              <a:rPr lang="az-Latn-AZ" sz="2400" smtClean="0">
                <a:latin typeface="Segoe UI Light" panose="020B0502040204020203" pitchFamily="34" charset="0"/>
                <a:cs typeface="Segoe UI Light" panose="020B0502040204020203" pitchFamily="34" charset="0"/>
              </a:rPr>
              <a:t>                </a:t>
            </a:r>
          </a:p>
          <a:p>
            <a:r>
              <a:rPr lang="az-Latn-AZ" sz="2400">
                <a:latin typeface="Segoe UI Light" panose="020B0502040204020203" pitchFamily="34" charset="0"/>
                <a:cs typeface="Segoe UI Light" panose="020B0502040204020203" pitchFamily="34" charset="0"/>
              </a:rPr>
              <a:t> </a:t>
            </a:r>
            <a:r>
              <a:rPr lang="az-Latn-AZ" sz="2400" smtClean="0">
                <a:latin typeface="Segoe UI Light" panose="020B0502040204020203" pitchFamily="34" charset="0"/>
                <a:cs typeface="Segoe UI Light" panose="020B0502040204020203" pitchFamily="34" charset="0"/>
              </a:rPr>
              <a:t>                                                             </a:t>
            </a:r>
            <a:r>
              <a:rPr lang="en-US" sz="2800" b="1" smtClean="0">
                <a:latin typeface="Segoe UI Light" panose="020B0502040204020203" pitchFamily="34" charset="0"/>
                <a:cs typeface="Segoe UI Light" panose="020B0502040204020203" pitchFamily="34" charset="0"/>
              </a:rPr>
              <a:t>S</a:t>
            </a:r>
            <a:r>
              <a:rPr lang="az-Latn-AZ" sz="2800" b="1" smtClean="0">
                <a:latin typeface="Segoe UI Light" panose="020B0502040204020203" pitchFamily="34" charset="0"/>
                <a:cs typeface="Segoe UI Light" panose="020B0502040204020203" pitchFamily="34" charset="0"/>
              </a:rPr>
              <a:t>ərbəst İş</a:t>
            </a:r>
            <a:endParaRPr lang="en-US" sz="2800" b="1">
              <a:latin typeface="Segoe UI Light" panose="020B0502040204020203" pitchFamily="34" charset="0"/>
              <a:cs typeface="Segoe UI Light" panose="020B0502040204020203" pitchFamily="34" charset="0"/>
            </a:endParaRPr>
          </a:p>
          <a:p>
            <a:endParaRPr lang="az-Latn-AZ" smtClean="0">
              <a:latin typeface="Segoe UI Light" panose="020B0502040204020203" pitchFamily="34" charset="0"/>
              <a:cs typeface="Segoe UI Light" panose="020B0502040204020203" pitchFamily="34" charset="0"/>
            </a:endParaRPr>
          </a:p>
          <a:p>
            <a:endParaRPr lang="en-US" smtClean="0">
              <a:latin typeface="Segoe UI Light" panose="020B0502040204020203" pitchFamily="34" charset="0"/>
              <a:cs typeface="Segoe UI Light" panose="020B0502040204020203" pitchFamily="34" charset="0"/>
            </a:endParaRPr>
          </a:p>
          <a:p>
            <a:endParaRPr lang="az-Latn-AZ" smtClean="0">
              <a:latin typeface="Segoe UI Light" panose="020B0502040204020203" pitchFamily="34" charset="0"/>
              <a:cs typeface="Segoe UI Light" panose="020B0502040204020203" pitchFamily="34" charset="0"/>
            </a:endParaRPr>
          </a:p>
          <a:p>
            <a:endParaRPr lang="en-US">
              <a:latin typeface="Segoe UI Light" panose="020B0502040204020203" pitchFamily="34" charset="0"/>
              <a:cs typeface="Segoe UI Light" panose="020B0502040204020203" pitchFamily="34" charset="0"/>
            </a:endParaRPr>
          </a:p>
          <a:p>
            <a:r>
              <a:rPr lang="en-US" b="1" smtClean="0">
                <a:latin typeface="Segoe UI Light" panose="020B0502040204020203" pitchFamily="34" charset="0"/>
                <a:cs typeface="Segoe UI Light" panose="020B0502040204020203" pitchFamily="34" charset="0"/>
              </a:rPr>
              <a:t>    </a:t>
            </a:r>
            <a:r>
              <a:rPr lang="az-Latn-AZ" sz="2400" b="1" smtClean="0">
                <a:latin typeface="Segoe UI Light" panose="020B0502040204020203" pitchFamily="34" charset="0"/>
                <a:cs typeface="Segoe UI Light" panose="020B0502040204020203" pitchFamily="34" charset="0"/>
              </a:rPr>
              <a:t>Mövzu</a:t>
            </a:r>
            <a:r>
              <a:rPr lang="en-US" sz="2400" smtClean="0">
                <a:latin typeface="Segoe UI Light" panose="020B0502040204020203" pitchFamily="34" charset="0"/>
                <a:cs typeface="Segoe UI Light" panose="020B0502040204020203" pitchFamily="34" charset="0"/>
              </a:rPr>
              <a:t>: </a:t>
            </a:r>
            <a:r>
              <a:rPr lang="az-Latn-AZ" sz="2400" smtClean="0">
                <a:latin typeface="Segoe UI Light" panose="020B0502040204020203" pitchFamily="34" charset="0"/>
                <a:cs typeface="Segoe UI Light" panose="020B0502040204020203" pitchFamily="34" charset="0"/>
              </a:rPr>
              <a:t> </a:t>
            </a:r>
            <a:r>
              <a:rPr lang="en-US" sz="2000" smtClean="0">
                <a:latin typeface="Segoe UI Light" panose="020B0502040204020203" pitchFamily="34" charset="0"/>
                <a:cs typeface="Segoe UI Light" panose="020B0502040204020203" pitchFamily="34" charset="0"/>
              </a:rPr>
              <a:t>X.25, Frame Relay. ISDN və ATM texnologiyaları.</a:t>
            </a:r>
            <a:endParaRPr lang="en-US" smtClean="0">
              <a:latin typeface="Segoe UI Light" panose="020B0502040204020203" pitchFamily="34" charset="0"/>
              <a:cs typeface="Segoe UI Light" panose="020B0502040204020203" pitchFamily="34" charset="0"/>
            </a:endParaRPr>
          </a:p>
          <a:p>
            <a:endParaRPr lang="en-US">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    </a:t>
            </a:r>
            <a:r>
              <a:rPr lang="en-US" b="1" err="1">
                <a:latin typeface="Segoe UI Light" panose="020B0502040204020203" pitchFamily="34" charset="0"/>
                <a:cs typeface="Segoe UI Light" panose="020B0502040204020203" pitchFamily="34" charset="0"/>
              </a:rPr>
              <a:t>Fakültə</a:t>
            </a:r>
            <a:r>
              <a:rPr lang="en-US" b="1">
                <a:latin typeface="Segoe UI Light" panose="020B0502040204020203" pitchFamily="34" charset="0"/>
                <a:cs typeface="Segoe UI Light" panose="020B0502040204020203" pitchFamily="34" charset="0"/>
              </a:rPr>
              <a:t> </a:t>
            </a:r>
            <a:r>
              <a:rPr lang="en-US" b="1" smtClean="0">
                <a:latin typeface="Segoe UI Light" panose="020B0502040204020203" pitchFamily="34" charset="0"/>
                <a:cs typeface="Segoe UI Light" panose="020B0502040204020203" pitchFamily="34" charset="0"/>
              </a:rPr>
              <a:t>: </a:t>
            </a:r>
            <a:r>
              <a:rPr lang="az-Latn-AZ" b="1" smtClean="0">
                <a:latin typeface="Segoe UI Light" panose="020B0502040204020203" pitchFamily="34" charset="0"/>
                <a:cs typeface="Segoe UI Light" panose="020B0502040204020203" pitchFamily="34" charset="0"/>
              </a:rPr>
              <a:t> </a:t>
            </a:r>
            <a:r>
              <a:rPr lang="en-US" smtClean="0">
                <a:latin typeface="Segoe UI Light" panose="020B0502040204020203" pitchFamily="34" charset="0"/>
                <a:cs typeface="Segoe UI Light" panose="020B0502040204020203" pitchFamily="34" charset="0"/>
              </a:rPr>
              <a:t>İTT</a:t>
            </a:r>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    </a:t>
            </a:r>
            <a:r>
              <a:rPr lang="en-US" b="1" dirty="0" err="1">
                <a:latin typeface="Segoe UI Light" panose="020B0502040204020203" pitchFamily="34" charset="0"/>
                <a:cs typeface="Segoe UI Light" panose="020B0502040204020203" pitchFamily="34" charset="0"/>
              </a:rPr>
              <a:t>Kafedra</a:t>
            </a:r>
            <a:r>
              <a:rPr lang="en-US" b="1"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Mühəndis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Riyaziyyatı</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və</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Süni</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İntellekt</a:t>
            </a:r>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    </a:t>
            </a:r>
            <a:r>
              <a:rPr lang="en-US" b="1" dirty="0" err="1">
                <a:latin typeface="Segoe UI Light" panose="020B0502040204020203" pitchFamily="34" charset="0"/>
                <a:cs typeface="Segoe UI Light" panose="020B0502040204020203" pitchFamily="34" charset="0"/>
              </a:rPr>
              <a:t>İxtisas</a:t>
            </a:r>
            <a:r>
              <a:rPr lang="en-US" b="1">
                <a:latin typeface="Segoe UI Light" panose="020B0502040204020203" pitchFamily="34" charset="0"/>
                <a:cs typeface="Segoe UI Light" panose="020B0502040204020203" pitchFamily="34" charset="0"/>
              </a:rPr>
              <a:t> </a:t>
            </a:r>
            <a:r>
              <a:rPr lang="en-US" b="1" smtClean="0">
                <a:latin typeface="Segoe UI Light" panose="020B0502040204020203" pitchFamily="34" charset="0"/>
                <a:cs typeface="Segoe UI Light" panose="020B0502040204020203" pitchFamily="34" charset="0"/>
              </a:rPr>
              <a:t>:</a:t>
            </a:r>
            <a:r>
              <a:rPr lang="en-US" b="1">
                <a:latin typeface="Segoe UI Light" panose="020B0502040204020203" pitchFamily="34" charset="0"/>
                <a:cs typeface="Segoe UI Light" panose="020B0502040204020203" pitchFamily="34" charset="0"/>
              </a:rPr>
              <a:t> </a:t>
            </a:r>
            <a:r>
              <a:rPr lang="az-Latn-AZ" b="1" smtClean="0">
                <a:latin typeface="Segoe UI Light" panose="020B0502040204020203" pitchFamily="34" charset="0"/>
                <a:cs typeface="Segoe UI Light" panose="020B0502040204020203" pitchFamily="34" charset="0"/>
              </a:rPr>
              <a:t> </a:t>
            </a:r>
            <a:r>
              <a:rPr lang="en-US" smtClean="0">
                <a:latin typeface="Segoe UI Light" panose="020B0502040204020203" pitchFamily="34" charset="0"/>
                <a:cs typeface="Segoe UI Light" panose="020B0502040204020203" pitchFamily="34" charset="0"/>
              </a:rPr>
              <a:t>İnformasiya </a:t>
            </a:r>
            <a:r>
              <a:rPr lang="en-US" dirty="0" err="1">
                <a:latin typeface="Segoe UI Light" panose="020B0502040204020203" pitchFamily="34" charset="0"/>
                <a:cs typeface="Segoe UI Light" panose="020B0502040204020203" pitchFamily="34" charset="0"/>
              </a:rPr>
              <a:t>Texnologiyaları</a:t>
            </a:r>
            <a:r>
              <a:rPr lang="en-US" dirty="0">
                <a:latin typeface="Segoe UI Light" panose="020B0502040204020203" pitchFamily="34" charset="0"/>
                <a:cs typeface="Segoe UI Light" panose="020B0502040204020203" pitchFamily="34" charset="0"/>
              </a:rPr>
              <a:t> </a:t>
            </a:r>
          </a:p>
          <a:p>
            <a:r>
              <a:rPr lang="en-US" b="1" dirty="0">
                <a:latin typeface="Segoe UI Light" panose="020B0502040204020203" pitchFamily="34" charset="0"/>
                <a:cs typeface="Segoe UI Light" panose="020B0502040204020203" pitchFamily="34" charset="0"/>
              </a:rPr>
              <a:t>    </a:t>
            </a:r>
            <a:r>
              <a:rPr lang="en-US" b="1" err="1">
                <a:latin typeface="Segoe UI Light" panose="020B0502040204020203" pitchFamily="34" charset="0"/>
                <a:cs typeface="Segoe UI Light" panose="020B0502040204020203" pitchFamily="34" charset="0"/>
              </a:rPr>
              <a:t>Fənn</a:t>
            </a:r>
            <a:r>
              <a:rPr lang="en-US" b="1">
                <a:latin typeface="Segoe UI Light" panose="020B0502040204020203" pitchFamily="34" charset="0"/>
                <a:cs typeface="Segoe UI Light" panose="020B0502040204020203" pitchFamily="34" charset="0"/>
              </a:rPr>
              <a:t>    </a:t>
            </a:r>
            <a:r>
              <a:rPr lang="en-US" b="1" smtClean="0">
                <a:latin typeface="Segoe UI Light" panose="020B0502040204020203" pitchFamily="34" charset="0"/>
                <a:cs typeface="Segoe UI Light" panose="020B0502040204020203" pitchFamily="34" charset="0"/>
              </a:rPr>
              <a:t>: </a:t>
            </a:r>
            <a:r>
              <a:rPr lang="az-Latn-AZ" b="1" smtClean="0">
                <a:latin typeface="Segoe UI Light" panose="020B0502040204020203" pitchFamily="34" charset="0"/>
                <a:cs typeface="Segoe UI Light" panose="020B0502040204020203" pitchFamily="34" charset="0"/>
              </a:rPr>
              <a:t> </a:t>
            </a:r>
            <a:r>
              <a:rPr lang="az-Latn-AZ" smtClean="0">
                <a:latin typeface="Segoe UI Light" panose="020B0502040204020203" pitchFamily="34" charset="0"/>
                <a:cs typeface="Segoe UI Light" panose="020B0502040204020203" pitchFamily="34" charset="0"/>
              </a:rPr>
              <a:t>Komputer Şəbəkələri</a:t>
            </a:r>
          </a:p>
          <a:p>
            <a:r>
              <a:rPr lang="az-Latn-AZ" b="1" smtClean="0">
                <a:latin typeface="Segoe UI Light" panose="020B0502040204020203" pitchFamily="34" charset="0"/>
                <a:cs typeface="Segoe UI Light" panose="020B0502040204020203" pitchFamily="34" charset="0"/>
              </a:rPr>
              <a:t>    Müəllim :</a:t>
            </a:r>
            <a:r>
              <a:rPr lang="az-Latn-AZ" smtClean="0">
                <a:latin typeface="Segoe UI Light" panose="020B0502040204020203" pitchFamily="34" charset="0"/>
                <a:cs typeface="Segoe UI Light" panose="020B0502040204020203" pitchFamily="34" charset="0"/>
              </a:rPr>
              <a:t>  Əbilov Kamran</a:t>
            </a:r>
            <a:endParaRPr lang="en-US" smtClean="0">
              <a:latin typeface="Segoe UI Light" panose="020B0502040204020203" pitchFamily="34" charset="0"/>
              <a:cs typeface="Segoe UI Light" panose="020B0502040204020203" pitchFamily="34" charset="0"/>
            </a:endParaRPr>
          </a:p>
          <a:p>
            <a:r>
              <a:rPr lang="az-Latn-AZ" b="1" smtClean="0">
                <a:latin typeface="Segoe UI Light" panose="020B0502040204020203" pitchFamily="34" charset="0"/>
                <a:cs typeface="Segoe UI Light" panose="020B0502040204020203" pitchFamily="34" charset="0"/>
              </a:rPr>
              <a:t>    Qrup № </a:t>
            </a:r>
            <a:r>
              <a:rPr lang="en-US" b="1" smtClean="0">
                <a:latin typeface="Segoe UI Light" panose="020B0502040204020203" pitchFamily="34" charset="0"/>
                <a:cs typeface="Segoe UI Light" panose="020B0502040204020203" pitchFamily="34" charset="0"/>
              </a:rPr>
              <a:t> </a:t>
            </a:r>
            <a:r>
              <a:rPr lang="az-Latn-AZ" b="1" smtClean="0">
                <a:latin typeface="Segoe UI Light" panose="020B0502040204020203" pitchFamily="34" charset="0"/>
                <a:cs typeface="Segoe UI Light" panose="020B0502040204020203" pitchFamily="34" charset="0"/>
              </a:rPr>
              <a:t>:</a:t>
            </a:r>
            <a:r>
              <a:rPr lang="az-Latn-AZ" smtClean="0">
                <a:latin typeface="Segoe UI Light" panose="020B0502040204020203" pitchFamily="34" charset="0"/>
                <a:cs typeface="Segoe UI Light" panose="020B0502040204020203" pitchFamily="34" charset="0"/>
              </a:rPr>
              <a:t>  689a1</a:t>
            </a:r>
            <a:endParaRPr lang="en-US" smtClean="0">
              <a:latin typeface="Segoe UI Light" panose="020B0502040204020203" pitchFamily="34" charset="0"/>
              <a:cs typeface="Segoe UI Light" panose="020B0502040204020203" pitchFamily="34" charset="0"/>
            </a:endParaRPr>
          </a:p>
          <a:p>
            <a:r>
              <a:rPr lang="az-Latn-AZ" b="1" smtClean="0">
                <a:latin typeface="Segoe UI Light" panose="020B0502040204020203" pitchFamily="34" charset="0"/>
                <a:cs typeface="Segoe UI Light" panose="020B0502040204020203" pitchFamily="34" charset="0"/>
              </a:rPr>
              <a:t>    </a:t>
            </a:r>
            <a:r>
              <a:rPr lang="az-Latn-AZ" b="1">
                <a:latin typeface="Segoe UI Light" panose="020B0502040204020203" pitchFamily="34" charset="0"/>
                <a:cs typeface="Segoe UI Light" panose="020B0502040204020203" pitchFamily="34" charset="0"/>
              </a:rPr>
              <a:t>Tələbə  </a:t>
            </a:r>
            <a:r>
              <a:rPr lang="az-Latn-AZ" b="1" smtClean="0">
                <a:latin typeface="Segoe UI Light" panose="020B0502040204020203" pitchFamily="34" charset="0"/>
                <a:cs typeface="Segoe UI Light" panose="020B0502040204020203" pitchFamily="34" charset="0"/>
              </a:rPr>
              <a:t>:</a:t>
            </a:r>
            <a:r>
              <a:rPr lang="az-Latn-AZ" smtClean="0">
                <a:latin typeface="Segoe UI Light" panose="020B0502040204020203" pitchFamily="34" charset="0"/>
                <a:cs typeface="Segoe UI Light" panose="020B0502040204020203" pitchFamily="34" charset="0"/>
              </a:rPr>
              <a:t>  Əmiraslanov Rövşən</a:t>
            </a:r>
            <a:endParaRPr lang="en-US" dirty="0">
              <a:latin typeface="Segoe UI Light" panose="020B0502040204020203" pitchFamily="34" charset="0"/>
              <a:cs typeface="Segoe UI Light" panose="020B0502040204020203" pitchFamily="34" charset="0"/>
            </a:endParaRPr>
          </a:p>
          <a:p>
            <a:endParaRPr lang="en-US" dirty="0">
              <a:latin typeface="Consolas" panose="020B0609020204030204" pitchFamily="49" charset="0"/>
            </a:endParaRPr>
          </a:p>
        </p:txBody>
      </p:sp>
      <p:cxnSp>
        <p:nvCxnSpPr>
          <p:cNvPr id="5" name="Прямая соединительная линия 4">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2214417"/>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2214417"/>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2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7547" y="741234"/>
            <a:ext cx="11368585" cy="5586145"/>
          </a:xfrm>
          <a:prstGeom prst="rect">
            <a:avLst/>
          </a:prstGeom>
        </p:spPr>
        <p:txBody>
          <a:bodyPr wrap="square">
            <a:spAutoFit/>
          </a:bodyPr>
          <a:lstStyle/>
          <a:p>
            <a:pPr algn="just"/>
            <a:r>
              <a:rPr lang="en-US" sz="1700" smtClean="0">
                <a:latin typeface="Segoe UI Light" panose="020B0502040204020203" pitchFamily="34" charset="0"/>
                <a:cs typeface="Segoe UI Light" panose="020B0502040204020203" pitchFamily="34" charset="0"/>
              </a:rPr>
              <a:t>Modulo" işarəsi paketlərin hansı modulla - 8 və ya 128 - nömrələndiyini göstərir. 10 -un dəyəri 128 -ci modulu, 01 -i isə 8 -ci modulu bildirir.</a:t>
            </a:r>
          </a:p>
          <a:p>
            <a:pPr algn="just"/>
            <a:endParaRPr lang="en-US"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Lodical Group Number (LGN) sahəsi, virtual kanalın məntiqi qrup nömrəsinin dəyərini ehtiva edir. Kanallar funksional xüsusiyyətlərə əsaslanaraq məntiqi qruplar yaradır.</a:t>
            </a:r>
          </a:p>
          <a:p>
            <a:pPr algn="just"/>
            <a:endParaRPr lang="en-US"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Məntiqi Kanal Nömrəsi (LCN) sahəsi, qaynaq nodu (keçidli virtual dövrələr üçün) və ya şəbəkə administratoru (daimi virtual sxemlər üçün) tərəfindən təyin edilmiş virtual kanal nömrəsini ehtiva edir. Bir limandan keçən virtual kanalların maksimum sayı 256 -dır.</a:t>
            </a:r>
          </a:p>
          <a:p>
            <a:pPr algn="just"/>
            <a:endParaRPr lang="en-US"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Tim (Type) sahəsi paketin növünü göstərir. Məsələn, Zəng İstəyi paketi OxOB tipli bir dəyərə malikdir.</a:t>
            </a:r>
          </a:p>
          <a:p>
            <a:pPr algn="just"/>
            <a:endParaRPr lang="en-US"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Növbəti iki sahə, paketdəki təyinat və mənbə ünvanlarını (DA və SA) müəyyənləşdirir. Təyinat və mənbə ünvanlarının özləri sonrakı iki sahədə ayrılmış bayt sayını tutur.</a:t>
            </a:r>
          </a:p>
          <a:p>
            <a:pPr algn="just"/>
            <a:endParaRPr lang="en-US"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Şəbəkənin abunəçiyə təqdim etdiyi əlavə xidmətləri razılaşdırmaq üçün Obyektlərin uzunluğu və İmkanları sahələri lazımdır.</a:t>
            </a:r>
            <a:endParaRPr lang="az-Latn-AZ" sz="1700" smtClean="0">
              <a:latin typeface="Segoe UI Light" panose="020B0502040204020203" pitchFamily="34" charset="0"/>
              <a:cs typeface="Segoe UI Light" panose="020B0502040204020203" pitchFamily="34" charset="0"/>
            </a:endParaRPr>
          </a:p>
          <a:p>
            <a:pPr algn="just"/>
            <a:endParaRPr lang="az-Latn-AZ" sz="1700" smtClean="0">
              <a:latin typeface="Segoe UI Light" panose="020B0502040204020203" pitchFamily="34" charset="0"/>
              <a:cs typeface="Segoe UI Light" panose="020B0502040204020203" pitchFamily="34" charset="0"/>
            </a:endParaRPr>
          </a:p>
          <a:p>
            <a:pPr algn="just"/>
            <a:r>
              <a:rPr lang="en-US" sz="1700" smtClean="0">
                <a:latin typeface="Segoe UI Light" panose="020B0502040204020203" pitchFamily="34" charset="0"/>
                <a:cs typeface="Segoe UI Light" panose="020B0502040204020203" pitchFamily="34" charset="0"/>
              </a:rPr>
              <a:t>Çağırış İstəyi paketi, şəbəkə açarı tərəfindən qəbul edilir və virtual bağlantı qurarkən yönləndirmə cədvəlinə əsasən yönləndirilir. Virtual kanal nömrəsinin ilkin dəyəri istifadəçi tərəfindən bu paketdə LCN sahəsində göstərilir (virtual kanalların qurulması prinsipini izah edərkən qeyd olunan VCI sahəsinə bənzər). X.25 şəbəkələri üçün marşrutlaşdırma protokolu müəyyən edilməyib.</a:t>
            </a:r>
            <a:endParaRPr lang="ru-RU" sz="17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0937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4967" y="1679897"/>
            <a:ext cx="11150221" cy="2308324"/>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X.25 şəbəkələrindəki açarlarda ünvan cədvəllərinin ölçüsünü azaltmaq üçün ünvan toplama prinsipi tətbiq olunur. Ünvanda ümumi bir prefiksi olan bütün terminallar, prefiks dəyərinə uyğun olan alt şəbəkənin ümumi giriş açarına bağlıdır. Açarlarda maskalar istifadə edilmir və marşrutlaşdırma üçün lazım olmayan ünvanın ən kiçik bitləri sadəcə buraxılır.</a:t>
            </a:r>
          </a:p>
          <a:p>
            <a:pPr algn="just"/>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Virtual bir əlaqə qurduqdan sonra, son qovşaqlar fərqli bir formatdakı paketləri - məlumat paketi formatını (Data paketi) mübadilə edir. Bu format Çağırış İstəyi paketinin təsvir edilmiş formatına bənzəyir - içindəki ilk üç bayt eyni sahələrə malikdir və ünvan və xidmət sahələri yoxdur.</a:t>
            </a:r>
            <a:endParaRPr lang="ru-RU">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2051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05552" y="1042498"/>
            <a:ext cx="10108442" cy="5262979"/>
          </a:xfrm>
          <a:prstGeom prst="rect">
            <a:avLst/>
          </a:prstGeom>
        </p:spPr>
        <p:txBody>
          <a:bodyPr wrap="square">
            <a:spAutoFit/>
          </a:bodyPr>
          <a:lstStyle/>
          <a:p>
            <a:pPr algn="just"/>
            <a:r>
              <a:rPr lang="en-US" sz="1600" smtClean="0">
                <a:latin typeface="Segoe UI Light" panose="020B0502040204020203" pitchFamily="34" charset="0"/>
                <a:cs typeface="Segoe UI Light" panose="020B0502040204020203" pitchFamily="34" charset="0"/>
              </a:rPr>
              <a:t>X.25 açarları TCP / IP yönləndiricilərindən daha sadə və daha ucuz qurğulardır. Bunun səbəbi, marşrutlaşdırma məlumat mübadiləsi prosedurlarını dəstəkləməmələri və optimal marşrutlar tapmamaları, həmçinin kanal protokollarının çərçivə formatlarının dəyişdirilməməsidir. Əməliyyat prinsipinə görə, marşrutlaşdırıcılara nisbətən LAN açarlarına daha yaxındırlar. Bununla birlikdə, X.25 açarlarının gələn çərçivələrdə gördüyü işlər, çərçivələrin LAN açarları tərəfindən göndərildiyinə nisbətən daha çox addımı əhatə edir. X.25 açarı bir LAP-B çərçivəsi alacaq və ona başqa bir LAP-B çərçivəsi ilə cavab verməlidir ki, burada müəyyən bir nömrə ilə çərçivənin alındığını təsdiq etməlidir. Bir çərçivə itirildikdə və ya təhrif edildikdə, keçid çərçivəni yenidən ötürməlidir. LAP-B çərçivəsiylə hər şey qaydasındadırsa, keçid X.25 paketini almalı, virtual kanal nömrəsinə əsaslanaraq çıxış portunu təyin etməli və sonra paketi daha da irəli aparmaq üçün yeni LAP-B çərçivəsi yaratmalıdır. LAN açarları belə bir iş görmür və sadəcə çərçivəni çıxış portuna gəldiyi formada ötürür.</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Nəticədə, X.25 açarlarının performansı ümumiyyətlə aşağı olur - saniyədə bir neçə min paket. Uzun illərdir ki, bu şəbəkənin abunəçiləri tərəfindən istifadə olunan aşağı sürətli kanallar üçün (1200-9600 bps) belə keçid performansı şəbəkənin işləməsi üçün kifayət idi.</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X.25 şəbəkəsi bant genişliyinə zəmanət vermir. Şəbəkənin edə biləcəyi ən çox şey fərdi VC trafikinə üstünlük verməkdir. Kanalın prioriteti xidmət sahəsindəki əlaqə sorğusunda göstərilir.</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X.25 şəbəkə protokolları yüksək səviyyədə müdaxilə ilə aşağı sürətli bağlantılar üçün xüsusi olaraq hazırlanmışdır. Hələ də ölkəmizin telekommunikasiya quruluşunun böyük bir hissəsini təşkil edən bu xətlərdir, buna görə də X.25 şəbəkələri uzun müddət bir çox bölgələr üçün ən rasional seçim olaraq qalacaq.</a:t>
            </a:r>
            <a:endParaRPr lang="ru-RU" sz="1600">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697902" y="266472"/>
            <a:ext cx="5484258" cy="461665"/>
          </a:xfrm>
          <a:prstGeom prst="rect">
            <a:avLst/>
          </a:prstGeom>
        </p:spPr>
        <p:txBody>
          <a:bodyPr wrap="none">
            <a:spAutoFit/>
          </a:bodyPr>
          <a:lstStyle/>
          <a:p>
            <a:r>
              <a:rPr lang="en-US" sz="2400" smtClean="0"/>
              <a:t>X.25 açarlarının xüsusiyyətləri və imkanları</a:t>
            </a:r>
            <a:endParaRPr lang="en-US" sz="2400"/>
          </a:p>
        </p:txBody>
      </p:sp>
    </p:spTree>
    <p:extLst>
      <p:ext uri="{BB962C8B-B14F-4D97-AF65-F5344CB8AC3E}">
        <p14:creationId xmlns:p14="http://schemas.microsoft.com/office/powerpoint/2010/main" val="1407213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6729" y="836770"/>
            <a:ext cx="11163869" cy="5078313"/>
          </a:xfrm>
          <a:prstGeom prst="rect">
            <a:avLst/>
          </a:prstGeom>
        </p:spPr>
        <p:txBody>
          <a:bodyPr wrap="square">
            <a:spAutoFit/>
          </a:bodyPr>
          <a:lstStyle/>
          <a:p>
            <a:pPr algn="just"/>
            <a:r>
              <a:rPr lang="en-US">
                <a:solidFill>
                  <a:srgbClr val="222222"/>
                </a:solidFill>
                <a:latin typeface="Segoe UI Light" panose="020B0502040204020203" pitchFamily="34" charset="0"/>
                <a:cs typeface="Segoe UI Light" panose="020B0502040204020203" pitchFamily="34" charset="0"/>
              </a:rPr>
              <a:t>Kanalların keyfiyyətinin yaxşılaşması ilə digər protokollara əsaslanan şəbəkələrə keçmək mümkün olur. Bunu daha yaxşı başa düşmək üçün bir mənada X.25 -in daha bir təkamülü olan </a:t>
            </a:r>
            <a:r>
              <a:rPr lang="en-US" smtClean="0">
                <a:solidFill>
                  <a:srgbClr val="222222"/>
                </a:solidFill>
                <a:latin typeface="Segoe UI Light" panose="020B0502040204020203" pitchFamily="34" charset="0"/>
                <a:cs typeface="Segoe UI Light" panose="020B0502040204020203" pitchFamily="34" charset="0"/>
              </a:rPr>
              <a:t>Frame Roley olan </a:t>
            </a:r>
            <a:r>
              <a:rPr lang="en-US">
                <a:solidFill>
                  <a:srgbClr val="222222"/>
                </a:solidFill>
                <a:latin typeface="Segoe UI Light" panose="020B0502040204020203" pitchFamily="34" charset="0"/>
                <a:cs typeface="Segoe UI Light" panose="020B0502040204020203" pitchFamily="34" charset="0"/>
              </a:rPr>
              <a:t>bir </a:t>
            </a:r>
            <a:r>
              <a:rPr lang="en-US" smtClean="0">
                <a:solidFill>
                  <a:srgbClr val="222222"/>
                </a:solidFill>
                <a:latin typeface="Segoe UI Light" panose="020B0502040204020203" pitchFamily="34" charset="0"/>
                <a:cs typeface="Segoe UI Light" panose="020B0502040204020203" pitchFamily="34" charset="0"/>
              </a:rPr>
              <a:t>protocol yarad</a:t>
            </a:r>
            <a:r>
              <a:rPr lang="az-Latn-AZ" smtClean="0">
                <a:solidFill>
                  <a:srgbClr val="222222"/>
                </a:solidFill>
                <a:latin typeface="Segoe UI Light" panose="020B0502040204020203" pitchFamily="34" charset="0"/>
                <a:cs typeface="Segoe UI Light" panose="020B0502040204020203" pitchFamily="34" charset="0"/>
              </a:rPr>
              <a:t>ıldı.</a:t>
            </a:r>
            <a:endParaRPr lang="en-US" smtClean="0">
              <a:solidFill>
                <a:srgbClr val="222222"/>
              </a:solidFill>
              <a:latin typeface="Segoe UI Light" panose="020B0502040204020203" pitchFamily="34" charset="0"/>
              <a:cs typeface="Segoe UI Light" panose="020B0502040204020203" pitchFamily="34" charset="0"/>
            </a:endParaRPr>
          </a:p>
          <a:p>
            <a:pPr algn="just"/>
            <a:endParaRPr lang="en-US">
              <a:solidFill>
                <a:srgbClr val="222222"/>
              </a:solidFill>
              <a:latin typeface="Segoe UI Light" panose="020B0502040204020203" pitchFamily="34" charset="0"/>
              <a:cs typeface="Segoe UI Light" panose="020B0502040204020203" pitchFamily="34" charset="0"/>
            </a:endParaRPr>
          </a:p>
          <a:p>
            <a:pPr algn="just"/>
            <a:r>
              <a:rPr lang="en-US">
                <a:solidFill>
                  <a:srgbClr val="222222"/>
                </a:solidFill>
                <a:latin typeface="Segoe UI Light" panose="020B0502040204020203" pitchFamily="34" charset="0"/>
                <a:cs typeface="Segoe UI Light" panose="020B0502040204020203" pitchFamily="34" charset="0"/>
              </a:rPr>
              <a:t>Frame Relay, əhəmiyyətli dərəcədə yüksək keyfiyyətli bağlantılar üçün hazırlanmışdır, buna görə ötürmə səhvlərindən qorunmağa daha az əhəmiyyət verir. Zədələnmiş paketlərin təkrar oxunması yalnız bütün bölmədə baş verir: şəbəkəyə giriş nöqtəsi - şəbəkədən çıxış nöqtəsi. Şəbəkənin daxili bölmələrindən birində bir çərçivə alındıqda təhrif edilmiş bir çərçivə aşkar edilərsə, bu çərçivə yenidən ötürülməsini tələb etmədən sadəcə silinir. Aydındır ki, səhvlərin çox olması halında belə bir protokol X.25 protokollarından daha aşağı ötürmə sürətini təmin edəcək</a:t>
            </a:r>
            <a:r>
              <a:rPr lang="en-US" smtClean="0">
                <a:solidFill>
                  <a:srgbClr val="222222"/>
                </a:solidFill>
                <a:latin typeface="Segoe UI Light" panose="020B0502040204020203" pitchFamily="34" charset="0"/>
                <a:cs typeface="Segoe UI Light" panose="020B0502040204020203" pitchFamily="34" charset="0"/>
              </a:rPr>
              <a:t>.</a:t>
            </a:r>
          </a:p>
          <a:p>
            <a:pPr algn="just"/>
            <a:endParaRPr lang="en-US">
              <a:solidFill>
                <a:srgbClr val="222222"/>
              </a:solidFill>
              <a:latin typeface="Segoe UI Light" panose="020B0502040204020203" pitchFamily="34" charset="0"/>
              <a:cs typeface="Segoe UI Light" panose="020B0502040204020203" pitchFamily="34" charset="0"/>
            </a:endParaRPr>
          </a:p>
          <a:p>
            <a:pPr algn="just"/>
            <a:r>
              <a:rPr lang="en-US">
                <a:solidFill>
                  <a:srgbClr val="222222"/>
                </a:solidFill>
                <a:latin typeface="Segoe UI Light" panose="020B0502040204020203" pitchFamily="34" charset="0"/>
                <a:cs typeface="Segoe UI Light" panose="020B0502040204020203" pitchFamily="34" charset="0"/>
              </a:rPr>
              <a:t>Bu gün X.25 avadanlıqları istehsal edən əksər şirkətlər də Frame Relay avadanlığı istehsal edirlər. Çox vaxt eyni məhsulda bəzi kanallar X.25 standartından, bəziləri isə Frame Relay standartından istifadə edərək işləyə bilər. Fibro-optik və ya peyk rabitə kanallarından istifadə edərək, adi telefon kanallarına əsaslanan bir periferik şəbəkə ilə əlaqə qurarkən, onurğa şəbəkəsi yaradarkən bu çox rahatdır</a:t>
            </a:r>
            <a:r>
              <a:rPr lang="en-US" smtClean="0">
                <a:solidFill>
                  <a:srgbClr val="222222"/>
                </a:solidFill>
                <a:latin typeface="Segoe UI Light" panose="020B0502040204020203" pitchFamily="34" charset="0"/>
                <a:cs typeface="Segoe UI Light" panose="020B0502040204020203" pitchFamily="34" charset="0"/>
              </a:rPr>
              <a:t>.</a:t>
            </a:r>
            <a:endParaRPr lang="az-Latn-AZ" smtClean="0">
              <a:solidFill>
                <a:srgbClr val="222222"/>
              </a:solidFill>
              <a:latin typeface="Segoe UI Light" panose="020B0502040204020203" pitchFamily="34" charset="0"/>
              <a:cs typeface="Segoe UI Light" panose="020B0502040204020203" pitchFamily="34" charset="0"/>
            </a:endParaRPr>
          </a:p>
          <a:p>
            <a:pPr algn="just"/>
            <a:endParaRPr lang="az-Latn-AZ" smtClean="0">
              <a:solidFill>
                <a:srgbClr val="222222"/>
              </a:solidFill>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Frame Relay, X.25 -in çatışmazlıqlarını aradan qaldırmaq üçün hazırlanmış bir protokol oldu. Eyni virtual dövrələr prinsipini istifadə edir, lakin səhv təhlili yalnız şəbəkənin kənarında aparılır ki, bu da sürətin əhəmiyyətli dərəcədə artmasına səbəb </a:t>
            </a:r>
            <a:r>
              <a:rPr lang="en-US" smtClean="0">
                <a:latin typeface="Segoe UI Light" panose="020B0502040204020203" pitchFamily="34" charset="0"/>
                <a:cs typeface="Segoe UI Light" panose="020B0502040204020203" pitchFamily="34" charset="0"/>
              </a:rPr>
              <a:t>olub</a:t>
            </a:r>
            <a:r>
              <a:rPr lang="az-Latn-AZ" smtClean="0">
                <a:latin typeface="Segoe UI Light" panose="020B0502040204020203" pitchFamily="34" charset="0"/>
                <a:cs typeface="Segoe UI Light" panose="020B0502040204020203" pitchFamily="34" charset="0"/>
              </a:rPr>
              <a:t>.</a:t>
            </a:r>
            <a:endParaRPr lang="en-US" b="0" i="0">
              <a:solidFill>
                <a:srgbClr val="222222"/>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901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96845" y="282771"/>
            <a:ext cx="2647107" cy="5232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2800">
                <a:latin typeface="Segoe UI Light" panose="020B0502040204020203" pitchFamily="34" charset="0"/>
                <a:cs typeface="Segoe UI Light" panose="020B0502040204020203" pitchFamily="34" charset="0"/>
              </a:rPr>
              <a:t>Frame Relay </a:t>
            </a:r>
            <a:endParaRPr lang="ru-RU" sz="2800">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1665027" y="2499267"/>
            <a:ext cx="8966579" cy="2308324"/>
          </a:xfrm>
          <a:prstGeom prst="rect">
            <a:avLst/>
          </a:prstGeom>
          <a:effectLst>
            <a:outerShdw blurRad="76200" dir="13500000" sy="23000" kx="1200000" algn="br" rotWithShape="0">
              <a:prstClr val="black">
                <a:alpha val="20000"/>
              </a:prstClr>
            </a:outerShdw>
          </a:effectLst>
        </p:spPr>
        <p:style>
          <a:lnRef idx="1">
            <a:schemeClr val="dk1"/>
          </a:lnRef>
          <a:fillRef idx="3">
            <a:schemeClr val="dk1"/>
          </a:fillRef>
          <a:effectRef idx="2">
            <a:schemeClr val="dk1"/>
          </a:effectRef>
          <a:fontRef idx="minor">
            <a:schemeClr val="lt1"/>
          </a:fontRef>
        </p:style>
        <p:txBody>
          <a:bodyPr wrap="square">
            <a:spAutoFit/>
          </a:bodyPr>
          <a:lstStyle/>
          <a:p>
            <a:pPr algn="just"/>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Frame </a:t>
            </a:r>
            <a:r>
              <a:rPr lang="en-US">
                <a:latin typeface="Segoe UI Light" panose="020B0502040204020203" pitchFamily="34" charset="0"/>
                <a:cs typeface="Segoe UI Light" panose="020B0502040204020203" pitchFamily="34" charset="0"/>
              </a:rPr>
              <a:t>Relay şəbəkəsi rəqəmsal rabitə xətlərinin istifadəsinə yönəlmiş çərçivə kommutasiya şəbəkəsi və ya çərçivə rölesi şəbəkəsidir. Frame Relay, əvvəlcə 2 Mbit / s -ə qədər məlumat sürəti olan ISDN şəbəkələrində bir xidmət olaraq standartlaşdırılmışdır</a:t>
            </a:r>
            <a:r>
              <a:rPr lang="en-US" smtClean="0">
                <a:latin typeface="Segoe UI Light" panose="020B0502040204020203" pitchFamily="34" charset="0"/>
                <a:cs typeface="Segoe UI Light" panose="020B0502040204020203" pitchFamily="34" charset="0"/>
              </a:rPr>
              <a:t>.</a:t>
            </a:r>
          </a:p>
          <a:p>
            <a:pPr algn="just"/>
            <a:endParaRPr lang="az-Latn-AZ">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Frame Relay OSI fiziki və məlumat bağlantısı qatlarını dəstəkləyir. Frame Relay texnologiyası məlumatların ötürülməsi üçün virtual əlaqə texnologiyasından (dial-up və daimi) istifadə edir.</a:t>
            </a:r>
            <a:endParaRPr lang="ru-RU">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7172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36979" y="490520"/>
            <a:ext cx="10522424" cy="2585323"/>
          </a:xfrm>
          <a:prstGeom prst="rect">
            <a:avLst/>
          </a:prstGeom>
        </p:spPr>
        <p:txBody>
          <a:bodyPr wrap="square">
            <a:spAutoFit/>
          </a:bodyPr>
          <a:lstStyle/>
          <a:p>
            <a:pPr algn="just"/>
            <a:r>
              <a:rPr lang="en-US">
                <a:latin typeface="Segoe UI Light" panose="020B0502040204020203" pitchFamily="34" charset="0"/>
                <a:cs typeface="Segoe UI Light" panose="020B0502040204020203" pitchFamily="34" charset="0"/>
              </a:rPr>
              <a:t>Frame Relay protokol yığını, fiziki və məlumat bağlantısı protokollarından istifadə edərək virtual bir əlaqə qurulduqda çərçivələri ötürür. Frame Relay şəbəkə qatının funksiyalarını məlumat bağlantısı qatına köçürdü, buna görə şəbəkə qatına ehtiyac yoxdur. Məlumat bağlantısı qatında, Frame Relay, məlumat axını çərçivələrə çoxaldır.</a:t>
            </a:r>
          </a:p>
          <a:p>
            <a:pPr algn="just"/>
            <a:endParaRPr lang="en-US">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Frame Relay, birdən çox məlumat axınını tək bir keçiddə çoxaldır. Açar vasitəsilə ötürüldükdə çərçivələr çevrilmir, buna görə şəbəkəyə çərçivə rölesi deyilir. Beləliklə, şəbəkə paketləri deyil, çərçivələri dəyişir. Məlumat ötürmə sürəti 44 Mbit / s -ə qədərdir, lakin məlumatların bütövlüyünə və çatdırılmasının etibarlılığına zəmanət verilmir.</a:t>
            </a:r>
            <a:endParaRPr lang="ru-RU">
              <a:latin typeface="Segoe UI Light" panose="020B0502040204020203" pitchFamily="34" charset="0"/>
              <a:cs typeface="Segoe UI Light" panose="020B0502040204020203" pitchFamily="34"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06" y="3075843"/>
            <a:ext cx="4055871" cy="3504526"/>
          </a:xfrm>
          <a:prstGeom prst="rect">
            <a:avLst/>
          </a:prstGeom>
        </p:spPr>
      </p:pic>
    </p:spTree>
    <p:extLst>
      <p:ext uri="{BB962C8B-B14F-4D97-AF65-F5344CB8AC3E}">
        <p14:creationId xmlns:p14="http://schemas.microsoft.com/office/powerpoint/2010/main" val="896128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91570" y="913601"/>
            <a:ext cx="10358651" cy="2308324"/>
          </a:xfrm>
          <a:prstGeom prst="rect">
            <a:avLst/>
          </a:prstGeom>
        </p:spPr>
        <p:txBody>
          <a:bodyPr wrap="square">
            <a:spAutoFit/>
          </a:bodyPr>
          <a:lstStyle/>
          <a:p>
            <a:pPr algn="just"/>
            <a:r>
              <a:rPr lang="en-US">
                <a:latin typeface="Segoe UI Light" panose="020B0502040204020203" pitchFamily="34" charset="0"/>
                <a:cs typeface="Segoe UI Light" panose="020B0502040204020203" pitchFamily="34" charset="0"/>
              </a:rPr>
              <a:t>Frame Relay, keyfiyyətli rəqəmsal məlumat ötürmə kanallarına yönəldilmişdir, buna görə qovşaqlar və məlumat əlaqələndirmə qatında məlumatların təsdiqlənməsi arasındakı əlaqənin yoxlanılması yoxdur. Bunun sayəsində Frame Relay şəbəkələri yüksək performansa malikdir.</a:t>
            </a:r>
          </a:p>
          <a:p>
            <a:pPr algn="just"/>
            <a:endParaRPr lang="en-US">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Frame Relay texnologiyası ilk növbədə ümumi (ümumi) rabitə şəbəkələri üzərindən LAN protokollarını yönləndirmək üçün istifadə olunur. Frame Relay, DTE istifadəçi son nöqtələri (marşrutlaşdırıcılar, körpülər, kompüterlər) və DCE məlumat bağlantısı son nöqtələri (bulud şəbəkəsi açarları) arasındakı interfeys üzərindən paketli məlumatların ötürülməsini təmin edir.</a:t>
            </a:r>
            <a:endParaRPr lang="ru-RU">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561" y="3044504"/>
            <a:ext cx="3935104" cy="3935104"/>
          </a:xfrm>
          <a:prstGeom prst="rect">
            <a:avLst/>
          </a:prstGeom>
        </p:spPr>
      </p:pic>
    </p:spTree>
    <p:extLst>
      <p:ext uri="{BB962C8B-B14F-4D97-AF65-F5344CB8AC3E}">
        <p14:creationId xmlns:p14="http://schemas.microsoft.com/office/powerpoint/2010/main" val="182570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473270"/>
            <a:ext cx="6368954" cy="4262705"/>
          </a:xfrm>
          <a:prstGeom prst="rect">
            <a:avLst/>
          </a:prstGeom>
        </p:spPr>
        <p:txBody>
          <a:bodyPr wrap="square">
            <a:spAutoFit/>
          </a:bodyPr>
          <a:lstStyle/>
          <a:p>
            <a:pPr algn="just"/>
            <a:r>
              <a:rPr lang="az-Latn-AZ" sz="2300">
                <a:latin typeface="Segoe UI Light" panose="020B0502040204020203" pitchFamily="34" charset="0"/>
                <a:cs typeface="Segoe UI Light" panose="020B0502040204020203" pitchFamily="34" charset="0"/>
              </a:rPr>
              <a:t>Ç</a:t>
            </a:r>
            <a:r>
              <a:rPr lang="en-US" sz="2300" smtClean="0">
                <a:latin typeface="Segoe UI Light" panose="020B0502040204020203" pitchFamily="34" charset="0"/>
                <a:cs typeface="Segoe UI Light" panose="020B0502040204020203" pitchFamily="34" charset="0"/>
              </a:rPr>
              <a:t>ərçivə </a:t>
            </a:r>
            <a:r>
              <a:rPr lang="en-US" sz="2300">
                <a:latin typeface="Segoe UI Light" panose="020B0502040204020203" pitchFamily="34" charset="0"/>
                <a:cs typeface="Segoe UI Light" panose="020B0502040204020203" pitchFamily="34" charset="0"/>
              </a:rPr>
              <a:t>Rölesi açarları uç-uca keçid texnologiyasından istifadə edir, yəni kadrlar təyinat ünvanı oxunduqca açardan keçidə göndərilir ki, bu da yüksək məlumat ötürmə sürətini təmin edir.</a:t>
            </a:r>
          </a:p>
          <a:p>
            <a:pPr algn="just"/>
            <a:endParaRPr lang="en-US" sz="2300">
              <a:latin typeface="Segoe UI Light" panose="020B0502040204020203" pitchFamily="34" charset="0"/>
              <a:cs typeface="Segoe UI Light" panose="020B0502040204020203" pitchFamily="34" charset="0"/>
            </a:endParaRPr>
          </a:p>
          <a:p>
            <a:pPr algn="just"/>
            <a:r>
              <a:rPr lang="az-Latn-AZ" sz="2300" smtClean="0">
                <a:latin typeface="Segoe UI Light" panose="020B0502040204020203" pitchFamily="34" charset="0"/>
                <a:cs typeface="Segoe UI Light" panose="020B0502040204020203" pitchFamily="34" charset="0"/>
              </a:rPr>
              <a:t>Əsas </a:t>
            </a:r>
            <a:r>
              <a:rPr lang="en-US" sz="2300" smtClean="0">
                <a:latin typeface="Segoe UI Light" panose="020B0502040204020203" pitchFamily="34" charset="0"/>
                <a:cs typeface="Segoe UI Light" panose="020B0502040204020203" pitchFamily="34" charset="0"/>
              </a:rPr>
              <a:t>elementləri </a:t>
            </a:r>
            <a:r>
              <a:rPr lang="en-US" sz="2300">
                <a:latin typeface="Segoe UI Light" panose="020B0502040204020203" pitchFamily="34" charset="0"/>
                <a:cs typeface="Segoe UI Light" panose="020B0502040204020203" pitchFamily="34" charset="0"/>
              </a:rPr>
              <a:t>göstərən bir Çərçivə Rölesi şəbəkəsinin blok diaqramını göstərir: DTE - məlumat ötürmə avadanlığı (marşrutlaşdırıcılar, körpülər, PC); DCE - məlumat ötürmə kanalının terminal avadanlığı (şəbəkəyə çıxışı təmin edən telekommunikasiya avadanlığı).</a:t>
            </a:r>
          </a:p>
          <a:p>
            <a:pPr algn="just"/>
            <a:endParaRPr lang="en-US"/>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71" y="1639003"/>
            <a:ext cx="4914051" cy="3931241"/>
          </a:xfrm>
          <a:prstGeom prst="rect">
            <a:avLst/>
          </a:prstGeom>
        </p:spPr>
      </p:pic>
    </p:spTree>
    <p:extLst>
      <p:ext uri="{BB962C8B-B14F-4D97-AF65-F5344CB8AC3E}">
        <p14:creationId xmlns:p14="http://schemas.microsoft.com/office/powerpoint/2010/main" val="1164571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36256" y="433950"/>
            <a:ext cx="3583225" cy="646331"/>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r>
              <a:rPr lang="en-US" sz="3200">
                <a:latin typeface="Segoe UI Light" panose="020B0502040204020203" pitchFamily="34" charset="0"/>
                <a:cs typeface="Segoe UI Light" panose="020B0502040204020203" pitchFamily="34" charset="0"/>
              </a:rPr>
              <a:t>ATM</a:t>
            </a:r>
            <a:r>
              <a:rPr lang="en-US" sz="2800">
                <a:latin typeface="Segoe UI Light" panose="020B0502040204020203" pitchFamily="34" charset="0"/>
                <a:cs typeface="Segoe UI Light" panose="020B0502040204020203" pitchFamily="34" charset="0"/>
              </a:rPr>
              <a:t> </a:t>
            </a:r>
            <a:r>
              <a:rPr lang="az-Latn-AZ" sz="2800" smtClean="0">
                <a:latin typeface="Segoe UI Light" panose="020B0502040204020203" pitchFamily="34" charset="0"/>
                <a:cs typeface="Segoe UI Light" panose="020B0502040204020203" pitchFamily="34" charset="0"/>
              </a:rPr>
              <a:t>T</a:t>
            </a:r>
            <a:r>
              <a:rPr lang="en-US" sz="3600" smtClean="0">
                <a:latin typeface="Segoe UI Light" panose="020B0502040204020203" pitchFamily="34" charset="0"/>
                <a:cs typeface="Segoe UI Light" panose="020B0502040204020203" pitchFamily="34" charset="0"/>
              </a:rPr>
              <a:t>exnologiyası</a:t>
            </a:r>
            <a:endParaRPr lang="ru-RU" sz="3600">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477670" y="2136338"/>
            <a:ext cx="11286699" cy="3477875"/>
          </a:xfrm>
          <a:prstGeom prst="rect">
            <a:avLst/>
          </a:prstGeom>
        </p:spPr>
        <p:txBody>
          <a:bodyPr wrap="square">
            <a:spAutoFit/>
          </a:bodyPr>
          <a:lstStyle/>
          <a:p>
            <a:pPr algn="just"/>
            <a:r>
              <a:rPr lang="en-US" sz="2000">
                <a:latin typeface="Segoe UI Light" panose="020B0502040204020203" pitchFamily="34" charset="0"/>
                <a:cs typeface="Segoe UI Light" panose="020B0502040204020203" pitchFamily="34" charset="0"/>
              </a:rPr>
              <a:t>Müasir böyük həcmli hesablama şəbəkələrində müxtəlif növlü və sistemli kompüter və avadanlıqlardan istifadə edilir ki, onların da bir-birilə uyğunlaşdırılması şəbəkə adminstratorları üçün çoxlu problemlər yaradır. Bu uyğunlaşmanı müəyyən dərəcədə yerinə yetirən ATM texnologiyası aşağıdakı şərtləri yerinə yetirir:</a:t>
            </a:r>
          </a:p>
          <a:p>
            <a:pPr algn="just"/>
            <a:endParaRPr lang="en-US" sz="2000">
              <a:latin typeface="Segoe UI Light" panose="020B0502040204020203" pitchFamily="34" charset="0"/>
              <a:cs typeface="Segoe UI Light" panose="020B0502040204020203" pitchFamily="34" charset="0"/>
            </a:endParaRPr>
          </a:p>
          <a:p>
            <a:pPr marL="342900" indent="-342900" algn="just">
              <a:buFont typeface="Courier New" panose="02070309020205020404" pitchFamily="49" charset="0"/>
              <a:buChar char="o"/>
            </a:pPr>
            <a:r>
              <a:rPr lang="az-Latn-AZ" sz="2000" smtClean="0">
                <a:latin typeface="Segoe UI Light" panose="020B0502040204020203" pitchFamily="34" charset="0"/>
                <a:cs typeface="Segoe UI Light" panose="020B0502040204020203" pitchFamily="34" charset="0"/>
              </a:rPr>
              <a:t>L</a:t>
            </a:r>
            <a:r>
              <a:rPr lang="en-US" sz="2000" smtClean="0">
                <a:latin typeface="Segoe UI Light" panose="020B0502040204020203" pitchFamily="34" charset="0"/>
                <a:cs typeface="Segoe UI Light" panose="020B0502040204020203" pitchFamily="34" charset="0"/>
              </a:rPr>
              <a:t>okal </a:t>
            </a:r>
            <a:r>
              <a:rPr lang="en-US" sz="2000">
                <a:latin typeface="Segoe UI Light" panose="020B0502040204020203" pitchFamily="34" charset="0"/>
                <a:cs typeface="Segoe UI Light" panose="020B0502040204020203" pitchFamily="34" charset="0"/>
              </a:rPr>
              <a:t>şəbəkə və qlobal şəbəkələr üçün ümumi nəqliyyat protokolu</a:t>
            </a:r>
            <a:r>
              <a:rPr lang="en-US" sz="2000" smtClean="0">
                <a:latin typeface="Segoe UI Light" panose="020B0502040204020203" pitchFamily="34" charset="0"/>
                <a:cs typeface="Segoe UI Light" panose="020B0502040204020203" pitchFamily="34" charset="0"/>
              </a:rPr>
              <a:t>;</a:t>
            </a:r>
            <a:endParaRPr lang="az-Latn-AZ" sz="2000" smtClean="0">
              <a:latin typeface="Segoe UI Light" panose="020B0502040204020203" pitchFamily="34" charset="0"/>
              <a:cs typeface="Segoe UI Light" panose="020B0502040204020203" pitchFamily="34" charset="0"/>
            </a:endParaRPr>
          </a:p>
          <a:p>
            <a:pPr marL="342900" indent="-342900" algn="just">
              <a:buFont typeface="Courier New" panose="02070309020205020404" pitchFamily="49" charset="0"/>
              <a:buChar char="o"/>
            </a:pPr>
            <a:endParaRPr lang="en-US" sz="2000">
              <a:latin typeface="Segoe UI Light" panose="020B0502040204020203" pitchFamily="34" charset="0"/>
              <a:cs typeface="Segoe UI Light" panose="020B0502040204020203" pitchFamily="34" charset="0"/>
            </a:endParaRPr>
          </a:p>
          <a:p>
            <a:pPr marL="342900" indent="-342900" algn="just">
              <a:buFont typeface="Courier New" panose="02070309020205020404" pitchFamily="49" charset="0"/>
              <a:buChar char="o"/>
            </a:pPr>
            <a:r>
              <a:rPr lang="az-Latn-AZ" sz="2000" smtClean="0">
                <a:latin typeface="Segoe UI Light" panose="020B0502040204020203" pitchFamily="34" charset="0"/>
                <a:cs typeface="Segoe UI Light" panose="020B0502040204020203" pitchFamily="34" charset="0"/>
              </a:rPr>
              <a:t>H</a:t>
            </a:r>
            <a:r>
              <a:rPr lang="en-US" sz="2000" smtClean="0">
                <a:latin typeface="Segoe UI Light" panose="020B0502040204020203" pitchFamily="34" charset="0"/>
                <a:cs typeface="Segoe UI Light" panose="020B0502040204020203" pitchFamily="34" charset="0"/>
              </a:rPr>
              <a:t>ər </a:t>
            </a:r>
            <a:r>
              <a:rPr lang="en-US" sz="2000">
                <a:latin typeface="Segoe UI Light" panose="020B0502040204020203" pitchFamily="34" charset="0"/>
                <a:cs typeface="Segoe UI Light" panose="020B0502040204020203" pitchFamily="34" charset="0"/>
              </a:rPr>
              <a:t>birinin xidmət keyfiyyəti tələb olunan səviyyədə olmaqla kompüter və multimedia trafiklərini eyni nəqliyyat sistemləri çərçivəsində birləşdirmək</a:t>
            </a:r>
            <a:r>
              <a:rPr lang="en-US" sz="2000" smtClean="0">
                <a:latin typeface="Segoe UI Light" panose="020B0502040204020203" pitchFamily="34" charset="0"/>
                <a:cs typeface="Segoe UI Light" panose="020B0502040204020203" pitchFamily="34" charset="0"/>
              </a:rPr>
              <a:t>;</a:t>
            </a:r>
            <a:endParaRPr lang="az-Latn-AZ" sz="2000" smtClean="0">
              <a:latin typeface="Segoe UI Light" panose="020B0502040204020203" pitchFamily="34" charset="0"/>
              <a:cs typeface="Segoe UI Light" panose="020B0502040204020203" pitchFamily="34" charset="0"/>
            </a:endParaRPr>
          </a:p>
          <a:p>
            <a:pPr marL="342900" indent="-342900" algn="just">
              <a:buFont typeface="Courier New" panose="02070309020205020404" pitchFamily="49" charset="0"/>
              <a:buChar char="o"/>
            </a:pPr>
            <a:endParaRPr lang="en-US" sz="2000">
              <a:latin typeface="Segoe UI Light" panose="020B0502040204020203" pitchFamily="34" charset="0"/>
              <a:cs typeface="Segoe UI Light" panose="020B0502040204020203" pitchFamily="34" charset="0"/>
            </a:endParaRPr>
          </a:p>
          <a:p>
            <a:pPr marL="342900" indent="-342900" algn="just">
              <a:buFont typeface="Courier New" panose="02070309020205020404" pitchFamily="49" charset="0"/>
              <a:buChar char="o"/>
            </a:pPr>
            <a:r>
              <a:rPr lang="az-Latn-AZ" sz="2000" smtClean="0">
                <a:latin typeface="Segoe UI Light" panose="020B0502040204020203" pitchFamily="34" charset="0"/>
                <a:cs typeface="Segoe UI Light" panose="020B0502040204020203" pitchFamily="34" charset="0"/>
              </a:rPr>
              <a:t>T</a:t>
            </a:r>
            <a:r>
              <a:rPr lang="en-US" sz="2000" smtClean="0">
                <a:latin typeface="Segoe UI Light" panose="020B0502040204020203" pitchFamily="34" charset="0"/>
                <a:cs typeface="Segoe UI Light" panose="020B0502040204020203" pitchFamily="34" charset="0"/>
              </a:rPr>
              <a:t>ələbdən </a:t>
            </a:r>
            <a:r>
              <a:rPr lang="en-US" sz="2000">
                <a:latin typeface="Segoe UI Light" panose="020B0502040204020203" pitchFamily="34" charset="0"/>
                <a:cs typeface="Segoe UI Light" panose="020B0502040204020203" pitchFamily="34" charset="0"/>
              </a:rPr>
              <a:t>asılı olaraq verilənlərin ötürülməsi üçün giqabit/san sürətə malik iyerarxik sistemin olması.</a:t>
            </a:r>
            <a:endParaRPr lang="ru-RU" sz="2000">
              <a:latin typeface="Segoe UI Light" panose="020B0502040204020203" pitchFamily="34" charset="0"/>
              <a:cs typeface="Segoe UI Light" panose="020B0502040204020203" pitchFamily="34" charset="0"/>
            </a:endParaRPr>
          </a:p>
        </p:txBody>
      </p:sp>
      <p:sp>
        <p:nvSpPr>
          <p:cNvPr id="4" name="Прямоугольник 3"/>
          <p:cNvSpPr/>
          <p:nvPr/>
        </p:nvSpPr>
        <p:spPr>
          <a:xfrm>
            <a:off x="4671333" y="449706"/>
            <a:ext cx="6096000" cy="646331"/>
          </a:xfrm>
          <a:prstGeom prst="rect">
            <a:avLst/>
          </a:prstGeom>
        </p:spPr>
        <p:txBody>
          <a:bodyPr>
            <a:spAutoFit/>
          </a:bodyPr>
          <a:lstStyle/>
          <a:p>
            <a:r>
              <a:rPr lang="en-US">
                <a:latin typeface="Segoe UI Light" panose="020B0502040204020203" pitchFamily="34" charset="0"/>
                <a:cs typeface="Segoe UI Light" panose="020B0502040204020203" pitchFamily="34" charset="0"/>
              </a:rPr>
              <a:t>asynchronous transfer mode — verilənlərin ötürülməsinin asinxron vasitəsi)</a:t>
            </a:r>
            <a:endParaRPr lang="ru-RU">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72767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4716" y="1147476"/>
            <a:ext cx="5909481" cy="5078313"/>
          </a:xfrm>
          <a:prstGeom prst="rect">
            <a:avLst/>
          </a:prstGeom>
        </p:spPr>
        <p:txBody>
          <a:bodyPr wrap="square">
            <a:spAutoFit/>
          </a:bodyPr>
          <a:lstStyle/>
          <a:p>
            <a:pPr algn="just"/>
            <a:r>
              <a:rPr lang="en-US">
                <a:latin typeface="Segoe UI Light" panose="020B0502040204020203" pitchFamily="34" charset="0"/>
                <a:cs typeface="Segoe UI Light" panose="020B0502040204020203" pitchFamily="34" charset="0"/>
              </a:rPr>
              <a:t>Burada ən çətin məsələ eyni əlaqə kanalı və eyni kommunikasiya avadanlıqları istifadə etməklə kompüter və multimedia trafiklərini eyni vaxtda ötürməkdir. Bu funksiya ATM kommutatorunun köməyilə həyata keçirilir.</a:t>
            </a:r>
          </a:p>
          <a:p>
            <a:pPr algn="just"/>
            <a:endParaRPr lang="en-US">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ATM texnologiyasında müxtəlif təbiətli paketlər - kompüter, telefon və ya videokanal paketləri çox kiçik ölçülü paketlərə bölünərək sistemin girişinə daxil olur. Paketlərin uzunluğu 53 bayt olur, bunlardan 5 bayt başlığın uzunluğu, 48 bayt isə verilənlər olur. Belə ATM paketləri cell oyuqları adlanır. Bu paketlər böyük sürətli kanalla istifadəçiyə ötürülür. Paketin belə kiçik olması onun az vaxt ərzində ötürülməsinə imkan yaradır ki, bunun da bir az gecikməsi ötürmə tempinin aşağı düşməsinə səbəb olmur. Məsələn, prioritetli multimedia sistemlərində onun paketləri ən pis halda 53 baytın ötürülmə vaxtı qədər gecikə bilər, bu da 155 Mb/san sürət rejimində 3 mks-yə bərabər olur ki, çıxışda bu heç hiss edilmir.</a:t>
            </a:r>
            <a:endParaRPr lang="ru-RU">
              <a:latin typeface="Segoe UI Light" panose="020B0502040204020203" pitchFamily="34" charset="0"/>
              <a:cs typeface="Segoe UI Light" panose="020B0502040204020203" pitchFamily="34" charset="0"/>
            </a:endParaRPr>
          </a:p>
        </p:txBody>
      </p:sp>
      <p:pic>
        <p:nvPicPr>
          <p:cNvPr id="3" name="Рисунок 2"/>
          <p:cNvPicPr>
            <a:picLocks noChangeAspect="1"/>
          </p:cNvPicPr>
          <p:nvPr/>
        </p:nvPicPr>
        <p:blipFill rotWithShape="1">
          <a:blip r:embed="rId2">
            <a:extLst>
              <a:ext uri="{28A0092B-C50C-407E-A947-70E740481C1C}">
                <a14:useLocalDpi xmlns:a14="http://schemas.microsoft.com/office/drawing/2010/main" val="0"/>
              </a:ext>
            </a:extLst>
          </a:blip>
          <a:srcRect l="478" t="-3434" r="-478" b="3434"/>
          <a:stretch/>
        </p:blipFill>
        <p:spPr>
          <a:xfrm>
            <a:off x="6305265" y="1147476"/>
            <a:ext cx="5715000" cy="4371975"/>
          </a:xfrm>
          <a:prstGeom prst="rect">
            <a:avLst/>
          </a:prstGeom>
        </p:spPr>
      </p:pic>
      <p:sp>
        <p:nvSpPr>
          <p:cNvPr id="4" name="Прямоугольник 3"/>
          <p:cNvSpPr/>
          <p:nvPr/>
        </p:nvSpPr>
        <p:spPr>
          <a:xfrm>
            <a:off x="414243" y="269123"/>
            <a:ext cx="752129" cy="461665"/>
          </a:xfrm>
          <a:prstGeom prst="rect">
            <a:avLst/>
          </a:prstGeom>
        </p:spPr>
        <p:txBody>
          <a:bodyPr wrap="none">
            <a:spAutoFit/>
          </a:bodyPr>
          <a:lstStyle/>
          <a:p>
            <a:r>
              <a:rPr lang="en-US" sz="2400">
                <a:latin typeface="Segoe UI Light" panose="020B0502040204020203" pitchFamily="34" charset="0"/>
                <a:cs typeface="Segoe UI Light" panose="020B0502040204020203" pitchFamily="34" charset="0"/>
              </a:rPr>
              <a:t>ATM</a:t>
            </a:r>
            <a:endParaRPr lang="ru-RU"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036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rotWithShape="1">
          <a:blip r:embed="rId2" cstate="print">
            <a:extLst>
              <a:ext uri="{28A0092B-C50C-407E-A947-70E740481C1C}">
                <a14:useLocalDpi xmlns:a14="http://schemas.microsoft.com/office/drawing/2010/main" val="0"/>
              </a:ext>
            </a:extLst>
          </a:blip>
          <a:srcRect b="8856"/>
          <a:stretch/>
        </p:blipFill>
        <p:spPr>
          <a:xfrm>
            <a:off x="9865479" y="39953"/>
            <a:ext cx="1380276" cy="1258042"/>
          </a:xfrm>
          <a:prstGeom prst="rect">
            <a:avLst/>
          </a:prstGeom>
        </p:spPr>
      </p:pic>
      <p:sp>
        <p:nvSpPr>
          <p:cNvPr id="5" name="Прямоугольник 4"/>
          <p:cNvSpPr/>
          <p:nvPr/>
        </p:nvSpPr>
        <p:spPr>
          <a:xfrm>
            <a:off x="1624180" y="1666246"/>
            <a:ext cx="9389564" cy="2031325"/>
          </a:xfrm>
          <a:prstGeom prst="rect">
            <a:avLst/>
          </a:prstGeom>
          <a:effectLst>
            <a:outerShdw blurRad="76200" dir="13500000" sy="23000" kx="1200000" algn="br" rotWithShape="0">
              <a:prstClr val="black">
                <a:alpha val="20000"/>
              </a:prstClr>
            </a:outerShdw>
          </a:effectLst>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smtClean="0">
                <a:latin typeface="Segoe UI Light" panose="020B0502040204020203" pitchFamily="34" charset="0"/>
                <a:cs typeface="Segoe UI Light" panose="020B0502040204020203" pitchFamily="34" charset="0"/>
              </a:rPr>
              <a:t>X.25 şəbəkələri indiyə qədər korporativ şəbəkələr qurmaq üçün istifadə edilən ən çox yayılmış paketli şəbəkələrdir. Bunun əsas səbəbi, uzun müddətdir ki, X.25 şəbəkələrinin şəbəkə mövcudluğu zəmanətləri verən, yalnız kommersiya cəhətdən mövcud olan paketli şəbəkələr olmasıdır. İnternetin də uzun bir tarixi var, ancaq kommersiya şəbəkəsi olaraq bu yaxınlarda istifadəyə verildi, buna görə də korporativ istifadəçilər üçün heç bir seçim yox idi. Əlavə olaraq, X.25 şəbəkələri iki qatda - bağlantı qatında və şəbəkə qatında səhvlərin düzəldilməsi ilə əlaqəli əlaqəli protokollar sayəsində etibarsız bağlantılarda yaxşı işləyir.</a:t>
            </a:r>
            <a:endParaRPr lang="ru-RU">
              <a:latin typeface="Segoe UI Light" panose="020B0502040204020203" pitchFamily="34" charset="0"/>
              <a:cs typeface="Segoe UI Light" panose="020B0502040204020203" pitchFamily="34" charset="0"/>
            </a:endParaRPr>
          </a:p>
        </p:txBody>
      </p:sp>
      <p:sp>
        <p:nvSpPr>
          <p:cNvPr id="6" name="Прямоугольник 5"/>
          <p:cNvSpPr/>
          <p:nvPr/>
        </p:nvSpPr>
        <p:spPr>
          <a:xfrm>
            <a:off x="1624180" y="4035885"/>
            <a:ext cx="9389564" cy="2031325"/>
          </a:xfrm>
          <a:prstGeom prst="rect">
            <a:avLst/>
          </a:prstGeom>
          <a:effectLst>
            <a:outerShdw blurRad="76200" dir="13500000" sy="23000" kx="1200000" algn="br" rotWithShape="0">
              <a:prstClr val="black">
                <a:alpha val="20000"/>
              </a:prstClr>
            </a:outerShdw>
          </a:effectLst>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smtClean="0">
                <a:latin typeface="Segoe UI Light" panose="020B0502040204020203" pitchFamily="34" charset="0"/>
                <a:cs typeface="Segoe UI Light" panose="020B0502040204020203" pitchFamily="34" charset="0"/>
              </a:rPr>
              <a:t>X.25 standartı "Ümumi məlumat şəbəkələrində paket rejimində işləyən terminallar üçün məlumat terminal avadanlıqları ilə məlumat ötürmə avadanlıqları arasındakı interfeys" CCITT komitəsi tərəfindən 1974 -cü ildə hazırlanmış və bir neçə dəfə yenidən işlənmişdir. Standart, terminallara xas olan aşağı intensivlikli trafik üçün ən uyğun və LAN trafikinin yüksək tələblərinə daha az uyğundur. Adından da göründüyü kimi, standart bir X.25 şəbəkəsinin daxili xüsusiyyətlərini təsvir etmir, ancaq şəbəkə ilə istifadəçi interfeysini təyin edir. İki X.25 şəbəkəsinin qarşılıqlı əlaqəsi X.75 standartı ilə müəyyən edilir.</a:t>
            </a:r>
            <a:endParaRPr lang="ru-RU">
              <a:latin typeface="Segoe UI Light" panose="020B0502040204020203" pitchFamily="34" charset="0"/>
              <a:cs typeface="Segoe UI Light" panose="020B0502040204020203" pitchFamily="34" charset="0"/>
            </a:endParaRPr>
          </a:p>
        </p:txBody>
      </p:sp>
      <p:sp>
        <p:nvSpPr>
          <p:cNvPr id="4" name="Прямоугольник 3"/>
          <p:cNvSpPr/>
          <p:nvPr/>
        </p:nvSpPr>
        <p:spPr>
          <a:xfrm>
            <a:off x="605424" y="468078"/>
            <a:ext cx="5272725" cy="461665"/>
          </a:xfrm>
          <a:prstGeom prst="rect">
            <a:avLst/>
          </a:prstGeom>
          <a:ln>
            <a:solidFill>
              <a:schemeClr val="bg2">
                <a:lumMod val="75000"/>
              </a:schemeClr>
            </a:solidFill>
          </a:ln>
        </p:spPr>
        <p:txBody>
          <a:bodyPr wrap="none">
            <a:spAutoFit/>
          </a:bodyPr>
          <a:lstStyle/>
          <a:p>
            <a:r>
              <a:rPr lang="en-US" sz="2400" smtClean="0">
                <a:latin typeface="Segoe UI Light" panose="020B0502040204020203" pitchFamily="34" charset="0"/>
                <a:cs typeface="Segoe UI Light" panose="020B0502040204020203" pitchFamily="34" charset="0"/>
              </a:rPr>
              <a:t>X.25 şəbəkələrinin məqsədi və quruluşu</a:t>
            </a:r>
            <a:endParaRPr lang="ru-RU"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44399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0251" y="1166843"/>
            <a:ext cx="11586949" cy="2585323"/>
          </a:xfrm>
          <a:prstGeom prst="rect">
            <a:avLst/>
          </a:prstGeom>
        </p:spPr>
        <p:txBody>
          <a:bodyPr wrap="square">
            <a:spAutoFit/>
          </a:bodyPr>
          <a:lstStyle/>
          <a:p>
            <a:pPr algn="just"/>
            <a:r>
              <a:rPr lang="en-US">
                <a:latin typeface="Segoe UI Light" panose="020B0502040204020203" pitchFamily="34" charset="0"/>
                <a:cs typeface="Segoe UI Light" panose="020B0502040204020203" pitchFamily="34" charset="0"/>
              </a:rPr>
              <a:t>ATM şəbəkələrində son qovşaqlar şəbəkəyə xüsusi əlaqə xətləri vasitəsilə qoşulurlar, kommutatorlar isə öz aralarında yüksək sürətli, tezlik sıxlaşdırma qabiliyyətli əlaqə kanalları vasitəsilə birləşirlər. Hər bir kommutator ona qoşulmuş qovşaqların paketlərini həmin kanallar vasitəsilə ünvanda göstərilən kommutatorlara ötürürlər.</a:t>
            </a:r>
          </a:p>
          <a:p>
            <a:pPr algn="just"/>
            <a:endParaRPr lang="en-US">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Bunula bərabər ATM texnologiyasında paketlərdə xidməti informasiyanın az olması üçün qlobal şəbəkə standartı kimi qəbul olunmuş virtual birləşmənin təmini prinsipi tətbiq olunur. Bu zaman nəzərdə tutulmuş axırıncı qovşağın 20 baytlıq ünvanı yalnız birinci paketdə ötürülür və əlaqə yaradılan kimi o biri paketlərdə yalnız virtual əlaqənin nömrəsi göstərilir. Ona görə də 53 baytın 5 baytı xidməti informasiya olur, onun 3 baytı (20 baytlıq ünvan əvəzinə) virtual birləşmə üçün təyin edilir. 48 bayt isə verilənlər üçün nəzərdə tutulur.</a:t>
            </a:r>
            <a:endParaRPr lang="ru-RU">
              <a:latin typeface="Segoe UI Light" panose="020B0502040204020203" pitchFamily="34" charset="0"/>
              <a:cs typeface="Segoe UI Light" panose="020B0502040204020203" pitchFamily="34"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51" y="4081177"/>
            <a:ext cx="4762500" cy="2162175"/>
          </a:xfrm>
          <a:prstGeom prst="rect">
            <a:avLst/>
          </a:prstGeom>
        </p:spPr>
      </p:pic>
    </p:spTree>
    <p:extLst>
      <p:ext uri="{BB962C8B-B14F-4D97-AF65-F5344CB8AC3E}">
        <p14:creationId xmlns:p14="http://schemas.microsoft.com/office/powerpoint/2010/main" val="2495948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3198" y="391952"/>
            <a:ext cx="1050288" cy="584775"/>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lgn="just"/>
            <a:r>
              <a:rPr lang="en-US" sz="3200">
                <a:latin typeface="Segoe UI Light" panose="020B0502040204020203" pitchFamily="34" charset="0"/>
                <a:cs typeface="Segoe UI Light" panose="020B0502040204020203" pitchFamily="34" charset="0"/>
              </a:rPr>
              <a:t>ISDN</a:t>
            </a:r>
            <a:endParaRPr lang="ru-RU" sz="3200">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2133600" y="391952"/>
            <a:ext cx="6096000" cy="646331"/>
          </a:xfrm>
          <a:prstGeom prst="rect">
            <a:avLst/>
          </a:prstGeom>
        </p:spPr>
        <p:txBody>
          <a:bodyPr>
            <a:spAutoFit/>
          </a:bodyPr>
          <a:lstStyle/>
          <a:p>
            <a:r>
              <a:rPr lang="en-US">
                <a:latin typeface="Segoe UI Light" panose="020B0502040204020203" pitchFamily="34" charset="0"/>
                <a:cs typeface="Segoe UI Light" panose="020B0502040204020203" pitchFamily="34" charset="0"/>
              </a:rPr>
              <a:t>İnteqrasiya edilmiş rəqəmsal şəbəkə </a:t>
            </a:r>
            <a:r>
              <a:rPr lang="en-US" smtClean="0">
                <a:latin typeface="Segoe UI Light" panose="020B0502040204020203" pitchFamily="34" charset="0"/>
                <a:cs typeface="Segoe UI Light" panose="020B0502040204020203" pitchFamily="34" charset="0"/>
              </a:rPr>
              <a:t>(Integrated </a:t>
            </a:r>
            <a:r>
              <a:rPr lang="en-US">
                <a:latin typeface="Segoe UI Light" panose="020B0502040204020203" pitchFamily="34" charset="0"/>
                <a:cs typeface="Segoe UI Light" panose="020B0502040204020203" pitchFamily="34" charset="0"/>
              </a:rPr>
              <a:t>Services Digital </a:t>
            </a:r>
            <a:r>
              <a:rPr lang="en-US" smtClean="0">
                <a:latin typeface="Segoe UI Light" panose="020B0502040204020203" pitchFamily="34" charset="0"/>
                <a:cs typeface="Segoe UI Light" panose="020B0502040204020203" pitchFamily="34" charset="0"/>
              </a:rPr>
              <a:t>Network) </a:t>
            </a:r>
            <a:endParaRPr lang="ru-RU">
              <a:latin typeface="Segoe UI Light" panose="020B0502040204020203" pitchFamily="34" charset="0"/>
              <a:cs typeface="Segoe UI Light" panose="020B0502040204020203" pitchFamily="34" charset="0"/>
            </a:endParaRPr>
          </a:p>
        </p:txBody>
      </p:sp>
      <p:sp>
        <p:nvSpPr>
          <p:cNvPr id="4" name="Прямоугольник 3"/>
          <p:cNvSpPr/>
          <p:nvPr/>
        </p:nvSpPr>
        <p:spPr>
          <a:xfrm>
            <a:off x="914399" y="1544431"/>
            <a:ext cx="10672549" cy="4247317"/>
          </a:xfrm>
          <a:prstGeom prst="rect">
            <a:avLst/>
          </a:prstGeom>
        </p:spPr>
        <p:txBody>
          <a:bodyPr wrap="square">
            <a:spAutoFit/>
          </a:bodyPr>
          <a:lstStyle/>
          <a:p>
            <a:pPr algn="just"/>
            <a:r>
              <a:rPr lang="az-Latn-AZ" smtClean="0">
                <a:latin typeface="Segoe UI Light" panose="020B0502040204020203" pitchFamily="34" charset="0"/>
                <a:cs typeface="Segoe UI Light" panose="020B0502040204020203" pitchFamily="34" charset="0"/>
              </a:rPr>
              <a:t>M</a:t>
            </a:r>
            <a:r>
              <a:rPr lang="en-US" smtClean="0">
                <a:latin typeface="Segoe UI Light" panose="020B0502040204020203" pitchFamily="34" charset="0"/>
                <a:cs typeface="Segoe UI Light" panose="020B0502040204020203" pitchFamily="34" charset="0"/>
              </a:rPr>
              <a:t>övcud </a:t>
            </a:r>
            <a:r>
              <a:rPr lang="en-US">
                <a:latin typeface="Segoe UI Light" panose="020B0502040204020203" pitchFamily="34" charset="0"/>
                <a:cs typeface="Segoe UI Light" panose="020B0502040204020203" pitchFamily="34" charset="0"/>
              </a:rPr>
              <a:t>telefon şəbəkələri əsasında inkişaf etdirilən ümumdünya rəqəmsal kommunikasiya şəbəkəsi. ISDN-də məqsəd informasiyanın rəqəm analoq çevrilməsini tələb edən mövcud telefon xətlərini ən çeşidli informasiyaları (adi danışıqdan tutmuş kompüter verilənləri, musiqi və videoyadək) ötürmə bacarığına malik olan rəqəmli veriliş vasitələri ilə əvəzləməkdən ibarətdir. ISDN iki başlıca rabitə kanalı üzərində qurulub: verlənləri 64 kbit/san sürətilə ötürən B kanalı və idarəedici informasiyanı ya 16, ya da 64 kbit/san sürətilə ötürən D kanalı. Kompüterlər və digər qurğular ISDN ilə sadə standart interfeyslərlə birləşirlər. ISDN istifadəçilərə daha sürətli və çeşidli rabitə xidmətləri verir. Qoşulma universal qurğu, telefon xəttindən istifadə etməklə müxtəlif cür – telefon, telefaks, internet və digər elektron-rabitə növlərindən eyni vaxtda istifadəyə imkan verən komplekt qoşulma hesab olunur</a:t>
            </a:r>
            <a:r>
              <a:rPr lang="en-US" smtClean="0">
                <a:latin typeface="Segoe UI Light" panose="020B0502040204020203" pitchFamily="34" charset="0"/>
                <a:cs typeface="Segoe UI Light" panose="020B0502040204020203" pitchFamily="34" charset="0"/>
              </a:rPr>
              <a:t>. </a:t>
            </a:r>
            <a:r>
              <a:rPr lang="en-US">
                <a:latin typeface="Segoe UI Light" panose="020B0502040204020203" pitchFamily="34" charset="0"/>
                <a:cs typeface="Segoe UI Light" panose="020B0502040204020203" pitchFamily="34" charset="0"/>
              </a:rPr>
              <a:t>Evinizə bir İSDN xətt çəkdirdiyinizdə iki xəttiniz olar. Bir xətti səs, digərini məlumat transferi üçün istifadə edə bilərsiniz. Və ya, bu iki xətti birləşdirib 128 kbit/s məlumat transfer sürətinə çata bilərsiniz.</a:t>
            </a:r>
          </a:p>
          <a:p>
            <a:pPr algn="just"/>
            <a:endParaRPr lang="en-US">
              <a:latin typeface="Segoe UI Light" panose="020B0502040204020203" pitchFamily="34" charset="0"/>
              <a:cs typeface="Segoe UI Light" panose="020B0502040204020203" pitchFamily="34" charset="0"/>
            </a:endParaRPr>
          </a:p>
          <a:p>
            <a:pPr algn="just"/>
            <a:r>
              <a:rPr lang="en-US">
                <a:latin typeface="Segoe UI Light" panose="020B0502040204020203" pitchFamily="34" charset="0"/>
                <a:cs typeface="Segoe UI Light" panose="020B0502040204020203" pitchFamily="34" charset="0"/>
              </a:rPr>
              <a:t>İSDN-in orijinal standartına əlavə olaraq inkişaf etdirilən B-ISDN standartı geniş band məlumat ötürülməsi imkanı təmin etməkdədir. B-ISDN 1.5 Mbit/s məlumat transfer sürətinə qədər qalxa bilər ancaq lif optik kabellər istifadə edilməsi lazım olduğu üçün çox da populyar deyil</a:t>
            </a:r>
            <a:r>
              <a:rPr lang="en-US" smtClean="0">
                <a:latin typeface="Segoe UI Light" panose="020B0502040204020203" pitchFamily="34" charset="0"/>
                <a:cs typeface="Segoe UI Light" panose="020B0502040204020203" pitchFamily="34" charset="0"/>
              </a:rPr>
              <a:t>.</a:t>
            </a:r>
            <a:endParaRPr lang="ru-RU">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10328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338" y="1072413"/>
            <a:ext cx="6626844" cy="4970133"/>
          </a:xfrm>
          <a:prstGeom prst="rect">
            <a:avLst/>
          </a:prstGeom>
        </p:spPr>
      </p:pic>
      <p:sp>
        <p:nvSpPr>
          <p:cNvPr id="3" name="Прямоугольник 2"/>
          <p:cNvSpPr/>
          <p:nvPr/>
        </p:nvSpPr>
        <p:spPr>
          <a:xfrm>
            <a:off x="753198" y="391952"/>
            <a:ext cx="1050288" cy="584775"/>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lgn="just"/>
            <a:r>
              <a:rPr lang="en-US" sz="3200">
                <a:latin typeface="Segoe UI Light" panose="020B0502040204020203" pitchFamily="34" charset="0"/>
                <a:cs typeface="Segoe UI Light" panose="020B0502040204020203" pitchFamily="34" charset="0"/>
              </a:rPr>
              <a:t>ISDN</a:t>
            </a:r>
            <a:endParaRPr lang="ru-RU" sz="32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87025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36256" y="433950"/>
            <a:ext cx="1279517" cy="584775"/>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r>
              <a:rPr lang="az-Latn-AZ" sz="3200" smtClean="0">
                <a:latin typeface="Segoe UI Light" panose="020B0502040204020203" pitchFamily="34" charset="0"/>
                <a:cs typeface="Segoe UI Light" panose="020B0502040204020203" pitchFamily="34" charset="0"/>
              </a:rPr>
              <a:t>Nəticə</a:t>
            </a:r>
            <a:endParaRPr lang="ru-RU" sz="3600">
              <a:latin typeface="Segoe UI Light" panose="020B0502040204020203" pitchFamily="34" charset="0"/>
              <a:cs typeface="Segoe UI Light" panose="020B0502040204020203" pitchFamily="34" charset="0"/>
            </a:endParaRPr>
          </a:p>
        </p:txBody>
      </p:sp>
      <p:sp>
        <p:nvSpPr>
          <p:cNvPr id="5" name="Прямоугольник 4"/>
          <p:cNvSpPr/>
          <p:nvPr/>
        </p:nvSpPr>
        <p:spPr>
          <a:xfrm>
            <a:off x="1214651" y="2343582"/>
            <a:ext cx="9416955" cy="1569660"/>
          </a:xfrm>
          <a:prstGeom prst="rect">
            <a:avLst/>
          </a:prstGeom>
        </p:spPr>
        <p:txBody>
          <a:bodyPr wrap="square">
            <a:spAutoFit/>
          </a:bodyPr>
          <a:lstStyle/>
          <a:p>
            <a:pPr algn="just"/>
            <a:r>
              <a:rPr lang="az-Latn-AZ" sz="2400">
                <a:latin typeface="Segoe UI Light" panose="020B0502040204020203" pitchFamily="34" charset="0"/>
                <a:cs typeface="Segoe UI Light" panose="020B0502040204020203" pitchFamily="34" charset="0"/>
              </a:rPr>
              <a:t>Nəticə olaraq </a:t>
            </a:r>
            <a:r>
              <a:rPr lang="en-US" sz="2400" smtClean="0">
                <a:latin typeface="Segoe UI Light" panose="020B0502040204020203" pitchFamily="34" charset="0"/>
                <a:cs typeface="Segoe UI Light" panose="020B0502040204020203" pitchFamily="34" charset="0"/>
              </a:rPr>
              <a:t>, </a:t>
            </a:r>
            <a:r>
              <a:rPr lang="az-Latn-AZ" sz="2400" smtClean="0">
                <a:latin typeface="Segoe UI Light" panose="020B0502040204020203" pitchFamily="34" charset="0"/>
                <a:cs typeface="Segoe UI Light" panose="020B0502040204020203" pitchFamily="34" charset="0"/>
              </a:rPr>
              <a:t>X</a:t>
            </a:r>
            <a:r>
              <a:rPr lang="en-US" sz="2400" smtClean="0">
                <a:latin typeface="Segoe UI Light" panose="020B0502040204020203" pitchFamily="34" charset="0"/>
                <a:cs typeface="Segoe UI Light" panose="020B0502040204020203" pitchFamily="34" charset="0"/>
              </a:rPr>
              <a:t>.25 , </a:t>
            </a:r>
            <a:r>
              <a:rPr lang="en-US" sz="2400" smtClean="0">
                <a:latin typeface="Segoe UI Light" panose="020B0502040204020203" pitchFamily="34" charset="0"/>
                <a:cs typeface="Segoe UI Light" panose="020B0502040204020203" pitchFamily="34" charset="0"/>
              </a:rPr>
              <a:t>Frame Relay , ISDN , ATM Texnologiyalar</a:t>
            </a:r>
            <a:r>
              <a:rPr lang="az-Latn-AZ" sz="2400" smtClean="0">
                <a:latin typeface="Segoe UI Light" panose="020B0502040204020203" pitchFamily="34" charset="0"/>
                <a:cs typeface="Segoe UI Light" panose="020B0502040204020203" pitchFamily="34" charset="0"/>
              </a:rPr>
              <a:t>ı məlumat topladım və yeni biliklər qazandım.</a:t>
            </a:r>
          </a:p>
          <a:p>
            <a:pPr algn="just"/>
            <a:r>
              <a:rPr lang="az-Latn-AZ" sz="2400" smtClean="0">
                <a:latin typeface="Segoe UI Light" panose="020B0502040204020203" pitchFamily="34" charset="0"/>
                <a:cs typeface="Segoe UI Light" panose="020B0502040204020203" pitchFamily="34" charset="0"/>
              </a:rPr>
              <a:t>Burada mən </a:t>
            </a:r>
            <a:r>
              <a:rPr lang="en-US" sz="2400" smtClean="0">
                <a:latin typeface="Segoe UI Light" panose="020B0502040204020203" pitchFamily="34" charset="0"/>
                <a:cs typeface="Segoe UI Light" panose="020B0502040204020203" pitchFamily="34" charset="0"/>
              </a:rPr>
              <a:t>b</a:t>
            </a:r>
            <a:r>
              <a:rPr lang="az-Latn-AZ" sz="2400" smtClean="0">
                <a:latin typeface="Segoe UI Light" panose="020B0502040204020203" pitchFamily="34" charset="0"/>
                <a:cs typeface="Segoe UI Light" panose="020B0502040204020203" pitchFamily="34" charset="0"/>
              </a:rPr>
              <a:t>u texnologi</a:t>
            </a:r>
            <a:r>
              <a:rPr lang="en-US" sz="2400" smtClean="0">
                <a:latin typeface="Segoe UI Light" panose="020B0502040204020203" pitchFamily="34" charset="0"/>
                <a:cs typeface="Segoe UI Light" panose="020B0502040204020203" pitchFamily="34" charset="0"/>
              </a:rPr>
              <a:t>ya</a:t>
            </a:r>
            <a:r>
              <a:rPr lang="az-Latn-AZ" sz="2400" smtClean="0">
                <a:latin typeface="Segoe UI Light" panose="020B0502040204020203" pitchFamily="34" charset="0"/>
                <a:cs typeface="Segoe UI Light" panose="020B0502040204020203" pitchFamily="34" charset="0"/>
              </a:rPr>
              <a:t>ların </a:t>
            </a:r>
            <a:r>
              <a:rPr lang="en-US" sz="2400">
                <a:latin typeface="Segoe UI Light" panose="020B0502040204020203" pitchFamily="34" charset="0"/>
                <a:cs typeface="Segoe UI Light" panose="020B0502040204020203" pitchFamily="34" charset="0"/>
              </a:rPr>
              <a:t>xüsusiyyətləri və </a:t>
            </a:r>
            <a:r>
              <a:rPr lang="en-US" sz="2400" smtClean="0">
                <a:latin typeface="Segoe UI Light" panose="020B0502040204020203" pitchFamily="34" charset="0"/>
                <a:cs typeface="Segoe UI Light" panose="020B0502040204020203" pitchFamily="34" charset="0"/>
              </a:rPr>
              <a:t>imkanları</a:t>
            </a:r>
            <a:r>
              <a:rPr lang="az-Latn-AZ" sz="2400" smtClean="0">
                <a:latin typeface="Segoe UI Light" panose="020B0502040204020203" pitchFamily="34" charset="0"/>
                <a:cs typeface="Segoe UI Light" panose="020B0502040204020203" pitchFamily="34" charset="0"/>
              </a:rPr>
              <a:t> öyrəndim </a:t>
            </a:r>
            <a:r>
              <a:rPr lang="az-Latn-AZ" sz="2400" smtClean="0">
                <a:latin typeface="Segoe UI Light" panose="020B0502040204020203" pitchFamily="34" charset="0"/>
                <a:cs typeface="Segoe UI Light" panose="020B0502040204020203" pitchFamily="34" charset="0"/>
              </a:rPr>
              <a:t>.Və </a:t>
            </a:r>
            <a:r>
              <a:rPr lang="az-Latn-AZ" sz="2400" smtClean="0">
                <a:latin typeface="Segoe UI Light" panose="020B0502040204020203" pitchFamily="34" charset="0"/>
                <a:cs typeface="Segoe UI Light" panose="020B0502040204020203" pitchFamily="34" charset="0"/>
              </a:rPr>
              <a:t>bu texnologiyaları bir birindən fərqləndirən </a:t>
            </a:r>
            <a:r>
              <a:rPr lang="az-Latn-AZ" sz="2400" smtClean="0">
                <a:latin typeface="Segoe UI Light" panose="020B0502040204020203" pitchFamily="34" charset="0"/>
                <a:cs typeface="Segoe UI Light" panose="020B0502040204020203" pitchFamily="34" charset="0"/>
              </a:rPr>
              <a:t>cəhətləri öyrəndim</a:t>
            </a:r>
            <a:r>
              <a:rPr lang="az-Latn-AZ" sz="2400" smtClean="0">
                <a:latin typeface="Segoe UI Light" panose="020B0502040204020203" pitchFamily="34" charset="0"/>
                <a:cs typeface="Segoe UI Light" panose="020B0502040204020203" pitchFamily="34" charset="0"/>
              </a:rPr>
              <a:t>.</a:t>
            </a:r>
            <a:endParaRPr lang="ru-RU" sz="2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7911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05802" y="1834066"/>
            <a:ext cx="8006687" cy="4247317"/>
          </a:xfrm>
          <a:prstGeom prst="rect">
            <a:avLst/>
          </a:prstGeom>
        </p:spPr>
        <p:txBody>
          <a:bodyPr wrap="square">
            <a:spAutoFit/>
          </a:bodyPr>
          <a:lstStyle/>
          <a:p>
            <a:r>
              <a:rPr lang="en-US" smtClean="0">
                <a:solidFill>
                  <a:srgbClr val="222222"/>
                </a:solidFill>
                <a:latin typeface="Segoe UI Light" panose="020B0502040204020203" pitchFamily="34" charset="0"/>
                <a:cs typeface="Segoe UI Light" panose="020B0502040204020203" pitchFamily="34" charset="0"/>
              </a:rPr>
              <a:t>1</a:t>
            </a:r>
            <a:r>
              <a:rPr lang="az-Latn-AZ" smtClean="0">
                <a:solidFill>
                  <a:srgbClr val="222222"/>
                </a:solidFill>
                <a:latin typeface="Segoe UI Light" panose="020B0502040204020203" pitchFamily="34" charset="0"/>
                <a:cs typeface="Segoe UI Light" panose="020B0502040204020203" pitchFamily="34" charset="0"/>
              </a:rPr>
              <a:t>. </a:t>
            </a:r>
            <a:r>
              <a:rPr lang="en-US" smtClean="0">
                <a:solidFill>
                  <a:srgbClr val="222222"/>
                </a:solidFill>
                <a:latin typeface="Segoe UI Light" panose="020B0502040204020203" pitchFamily="34" charset="0"/>
                <a:cs typeface="Segoe UI Light" panose="020B0502040204020203" pitchFamily="34" charset="0"/>
              </a:rPr>
              <a:t>Olifer </a:t>
            </a:r>
            <a:r>
              <a:rPr lang="en-US">
                <a:solidFill>
                  <a:srgbClr val="222222"/>
                </a:solidFill>
                <a:latin typeface="Segoe UI Light" panose="020B0502040204020203" pitchFamily="34" charset="0"/>
                <a:cs typeface="Segoe UI Light" panose="020B0502040204020203" pitchFamily="34" charset="0"/>
              </a:rPr>
              <a:t>V.G., Olifer N.A. Kompüter şəbəkələri: Prinsiplər, texnologiyalar, protokollar: Universitetlər üçün dərslik, ed</a:t>
            </a:r>
            <a:r>
              <a:rPr lang="en-US" smtClean="0">
                <a:solidFill>
                  <a:srgbClr val="222222"/>
                </a:solidFill>
                <a:latin typeface="Segoe UI Light" panose="020B0502040204020203" pitchFamily="34" charset="0"/>
                <a:cs typeface="Segoe UI Light" panose="020B0502040204020203" pitchFamily="34" charset="0"/>
              </a:rPr>
              <a:t>.</a:t>
            </a:r>
            <a:endParaRPr lang="az-Latn-AZ" smtClean="0">
              <a:solidFill>
                <a:srgbClr val="222222"/>
              </a:solidFill>
              <a:latin typeface="Segoe UI Light" panose="020B0502040204020203" pitchFamily="34" charset="0"/>
              <a:cs typeface="Segoe UI Light" panose="020B0502040204020203" pitchFamily="34" charset="0"/>
            </a:endParaRPr>
          </a:p>
          <a:p>
            <a:endParaRPr lang="az-Latn-AZ" smtClean="0">
              <a:solidFill>
                <a:srgbClr val="222222"/>
              </a:solidFill>
              <a:latin typeface="Segoe UI Light" panose="020B0502040204020203" pitchFamily="34" charset="0"/>
              <a:cs typeface="Segoe UI Light" panose="020B0502040204020203" pitchFamily="34" charset="0"/>
            </a:endParaRPr>
          </a:p>
          <a:p>
            <a:r>
              <a:rPr lang="en-US" smtClean="0">
                <a:solidFill>
                  <a:srgbClr val="222222"/>
                </a:solidFill>
                <a:latin typeface="Segoe UI Light" panose="020B0502040204020203" pitchFamily="34" charset="0"/>
                <a:cs typeface="Segoe UI Light" panose="020B0502040204020203" pitchFamily="34" charset="0"/>
              </a:rPr>
              <a:t> 2. </a:t>
            </a:r>
            <a:r>
              <a:rPr lang="en-US">
                <a:solidFill>
                  <a:srgbClr val="222222"/>
                </a:solidFill>
                <a:latin typeface="Segoe UI Light" panose="020B0502040204020203" pitchFamily="34" charset="0"/>
                <a:cs typeface="Segoe UI Light" panose="020B0502040204020203" pitchFamily="34" charset="0"/>
              </a:rPr>
              <a:t>SPb.: Peter, 2005.864 s.2 Breiman A.D. Kompüter şəbəkələri və telekommunikasiya. Qlobal şəbəkələr. Təlimat. Moskva: MGUPI, 2006.116 s</a:t>
            </a:r>
            <a:r>
              <a:rPr lang="en-US" smtClean="0">
                <a:solidFill>
                  <a:srgbClr val="222222"/>
                </a:solidFill>
                <a:latin typeface="Segoe UI Light" panose="020B0502040204020203" pitchFamily="34" charset="0"/>
                <a:cs typeface="Segoe UI Light" panose="020B0502040204020203" pitchFamily="34" charset="0"/>
              </a:rPr>
              <a:t>.</a:t>
            </a:r>
            <a:endParaRPr lang="az-Latn-AZ" smtClean="0">
              <a:solidFill>
                <a:srgbClr val="222222"/>
              </a:solidFill>
              <a:latin typeface="Segoe UI Light" panose="020B0502040204020203" pitchFamily="34" charset="0"/>
              <a:cs typeface="Segoe UI Light" panose="020B0502040204020203" pitchFamily="34" charset="0"/>
            </a:endParaRPr>
          </a:p>
          <a:p>
            <a:endParaRPr lang="az-Latn-AZ" smtClean="0">
              <a:solidFill>
                <a:srgbClr val="222222"/>
              </a:solidFill>
              <a:latin typeface="Segoe UI Light" panose="020B0502040204020203" pitchFamily="34" charset="0"/>
              <a:cs typeface="Segoe UI Light" panose="020B0502040204020203" pitchFamily="34" charset="0"/>
            </a:endParaRPr>
          </a:p>
          <a:p>
            <a:r>
              <a:rPr lang="en-US" smtClean="0">
                <a:solidFill>
                  <a:srgbClr val="222222"/>
                </a:solidFill>
                <a:latin typeface="Segoe UI Light" panose="020B0502040204020203" pitchFamily="34" charset="0"/>
                <a:cs typeface="Segoe UI Light" panose="020B0502040204020203" pitchFamily="34" charset="0"/>
              </a:rPr>
              <a:t>3</a:t>
            </a:r>
            <a:r>
              <a:rPr lang="az-Latn-AZ" smtClean="0">
                <a:solidFill>
                  <a:srgbClr val="222222"/>
                </a:solidFill>
                <a:latin typeface="Segoe UI Light" panose="020B0502040204020203" pitchFamily="34" charset="0"/>
                <a:cs typeface="Segoe UI Light" panose="020B0502040204020203" pitchFamily="34" charset="0"/>
              </a:rPr>
              <a:t>. </a:t>
            </a:r>
            <a:r>
              <a:rPr lang="en-US" smtClean="0">
                <a:solidFill>
                  <a:srgbClr val="222222"/>
                </a:solidFill>
                <a:latin typeface="Segoe UI Light" panose="020B0502040204020203" pitchFamily="34" charset="0"/>
                <a:cs typeface="Segoe UI Light" panose="020B0502040204020203" pitchFamily="34" charset="0"/>
              </a:rPr>
              <a:t>Savostitskiy </a:t>
            </a:r>
            <a:r>
              <a:rPr lang="en-US">
                <a:solidFill>
                  <a:srgbClr val="222222"/>
                </a:solidFill>
                <a:latin typeface="Segoe UI Light" panose="020B0502040204020203" pitchFamily="34" charset="0"/>
                <a:cs typeface="Segoe UI Light" panose="020B0502040204020203" pitchFamily="34" charset="0"/>
              </a:rPr>
              <a:t>Yu.A. Qlobal kompüter şəbəkələrinin inkişaf tarixi. Təlimat. Moskva: MIS, 2006.512 s</a:t>
            </a:r>
            <a:r>
              <a:rPr lang="en-US" smtClean="0">
                <a:solidFill>
                  <a:srgbClr val="222222"/>
                </a:solidFill>
                <a:latin typeface="Segoe UI Light" panose="020B0502040204020203" pitchFamily="34" charset="0"/>
                <a:cs typeface="Segoe UI Light" panose="020B0502040204020203" pitchFamily="34" charset="0"/>
              </a:rPr>
              <a:t>.</a:t>
            </a:r>
            <a:endParaRPr lang="az-Latn-AZ" smtClean="0">
              <a:solidFill>
                <a:srgbClr val="222222"/>
              </a:solidFill>
              <a:latin typeface="Segoe UI Light" panose="020B0502040204020203" pitchFamily="34" charset="0"/>
              <a:cs typeface="Segoe UI Light" panose="020B0502040204020203" pitchFamily="34" charset="0"/>
            </a:endParaRPr>
          </a:p>
          <a:p>
            <a:endParaRPr lang="az-Latn-AZ" smtClean="0">
              <a:solidFill>
                <a:srgbClr val="222222"/>
              </a:solidFill>
              <a:latin typeface="Segoe UI Light" panose="020B0502040204020203" pitchFamily="34" charset="0"/>
              <a:cs typeface="Segoe UI Light" panose="020B0502040204020203" pitchFamily="34" charset="0"/>
            </a:endParaRPr>
          </a:p>
          <a:p>
            <a:r>
              <a:rPr lang="en-US" smtClean="0">
                <a:solidFill>
                  <a:srgbClr val="222222"/>
                </a:solidFill>
                <a:latin typeface="Segoe UI Light" panose="020B0502040204020203" pitchFamily="34" charset="0"/>
                <a:cs typeface="Segoe UI Light" panose="020B0502040204020203" pitchFamily="34" charset="0"/>
              </a:rPr>
              <a:t>4</a:t>
            </a:r>
            <a:r>
              <a:rPr lang="az-Latn-AZ" smtClean="0">
                <a:solidFill>
                  <a:srgbClr val="222222"/>
                </a:solidFill>
                <a:latin typeface="Segoe UI Light" panose="020B0502040204020203" pitchFamily="34" charset="0"/>
                <a:cs typeface="Segoe UI Light" panose="020B0502040204020203" pitchFamily="34" charset="0"/>
              </a:rPr>
              <a:t>. </a:t>
            </a:r>
            <a:r>
              <a:rPr lang="en-US" smtClean="0">
                <a:solidFill>
                  <a:srgbClr val="222222"/>
                </a:solidFill>
                <a:latin typeface="Segoe UI Light" panose="020B0502040204020203" pitchFamily="34" charset="0"/>
                <a:cs typeface="Segoe UI Light" panose="020B0502040204020203" pitchFamily="34" charset="0"/>
              </a:rPr>
              <a:t>Shakin </a:t>
            </a:r>
            <a:r>
              <a:rPr lang="en-US">
                <a:solidFill>
                  <a:srgbClr val="222222"/>
                </a:solidFill>
                <a:latin typeface="Segoe UI Light" panose="020B0502040204020203" pitchFamily="34" charset="0"/>
                <a:cs typeface="Segoe UI Light" panose="020B0502040204020203" pitchFamily="34" charset="0"/>
              </a:rPr>
              <a:t>V.N., Livshits V.M. Qlobal şəbəkələrin qurulması və xüsusiyyətlərinin təhlili prinsipləri: FPKP tələbələri üçün bir dərslik. Moskva: MIS, 2006.375 s</a:t>
            </a:r>
            <a:r>
              <a:rPr lang="en-US" smtClean="0">
                <a:solidFill>
                  <a:srgbClr val="222222"/>
                </a:solidFill>
                <a:latin typeface="Segoe UI Light" panose="020B0502040204020203" pitchFamily="34" charset="0"/>
                <a:cs typeface="Segoe UI Light" panose="020B0502040204020203" pitchFamily="34" charset="0"/>
              </a:rPr>
              <a:t>.</a:t>
            </a:r>
            <a:endParaRPr lang="az-Latn-AZ" smtClean="0">
              <a:solidFill>
                <a:srgbClr val="222222"/>
              </a:solidFill>
              <a:latin typeface="Segoe UI Light" panose="020B0502040204020203" pitchFamily="34" charset="0"/>
              <a:cs typeface="Segoe UI Light" panose="020B0502040204020203" pitchFamily="34" charset="0"/>
            </a:endParaRPr>
          </a:p>
          <a:p>
            <a:endParaRPr lang="az-Latn-AZ" smtClean="0">
              <a:solidFill>
                <a:srgbClr val="222222"/>
              </a:solidFill>
              <a:latin typeface="Segoe UI Light" panose="020B0502040204020203" pitchFamily="34" charset="0"/>
              <a:cs typeface="Segoe UI Light" panose="020B0502040204020203" pitchFamily="34" charset="0"/>
            </a:endParaRPr>
          </a:p>
          <a:p>
            <a:r>
              <a:rPr lang="az-Latn-AZ">
                <a:solidFill>
                  <a:srgbClr val="222222"/>
                </a:solidFill>
                <a:latin typeface="Segoe UI Light" panose="020B0502040204020203" pitchFamily="34" charset="0"/>
                <a:cs typeface="Segoe UI Light" panose="020B0502040204020203" pitchFamily="34" charset="0"/>
              </a:rPr>
              <a:t>5. İsmayıl Calallı (Sadıqov). İnformatika terminlərinin izahlı lüğəti. Bakı: Bakı nəşriyyatı, 2017, 996 s.</a:t>
            </a:r>
          </a:p>
          <a:p>
            <a:endParaRPr lang="ru-RU">
              <a:latin typeface="Segoe UI Light" panose="020B0502040204020203" pitchFamily="34" charset="0"/>
              <a:cs typeface="Segoe UI Light" panose="020B0502040204020203" pitchFamily="34" charset="0"/>
            </a:endParaRPr>
          </a:p>
        </p:txBody>
      </p:sp>
      <p:sp>
        <p:nvSpPr>
          <p:cNvPr id="5" name="Прямоугольник 4"/>
          <p:cNvSpPr/>
          <p:nvPr/>
        </p:nvSpPr>
        <p:spPr>
          <a:xfrm>
            <a:off x="654396" y="393007"/>
            <a:ext cx="2393604" cy="584775"/>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lvl="1" algn="ctr"/>
            <a:r>
              <a:rPr lang="az-Latn-AZ" sz="3200" smtClean="0">
                <a:latin typeface="Segoe UI Light" panose="020B0502040204020203" pitchFamily="34" charset="0"/>
                <a:cs typeface="Segoe UI Light" panose="020B0502040204020203" pitchFamily="34" charset="0"/>
              </a:rPr>
              <a:t>Ədəbiyyat</a:t>
            </a:r>
            <a:endParaRPr lang="ru-RU" sz="36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304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96118" y="1929652"/>
            <a:ext cx="10463283"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buFont typeface="Courier New" panose="02070309020205020404" pitchFamily="49" charset="0"/>
              <a:buChar char="o"/>
            </a:pPr>
            <a:r>
              <a:rPr lang="en-US" smtClean="0">
                <a:latin typeface="Segoe UI Light" panose="020B0502040204020203" pitchFamily="34" charset="0"/>
                <a:cs typeface="Segoe UI Light" panose="020B0502040204020203" pitchFamily="34" charset="0"/>
              </a:rPr>
              <a:t>Şəbəkə quruluşunda xüsusi bir cihazın olması - PAD (Paket yığan sökücü) Alfasayısal terminallardan bir neçə aşağı sürətli bayt axınının şəbəkə üzərindən ötürülən və işlənmək üçün kompüterlərə göndərilən paketlərə yığılması əməliyyatını yerinə yetirmək üçün hazırlanmışdır. Bu cihazların rus dilində adı da var. "Paketləri toplayan-təhlil edən", PSA.</a:t>
            </a:r>
          </a:p>
          <a:p>
            <a:pPr marL="285750" indent="-285750" algn="just">
              <a:buFont typeface="Courier New" panose="02070309020205020404" pitchFamily="49" charset="0"/>
              <a:buChar char="o"/>
            </a:pPr>
            <a:endParaRPr lang="en-US" smtClean="0">
              <a:latin typeface="Segoe UI Light" panose="020B0502040204020203" pitchFamily="34" charset="0"/>
              <a:cs typeface="Segoe UI Light" panose="020B0502040204020203" pitchFamily="34" charset="0"/>
            </a:endParaRPr>
          </a:p>
          <a:p>
            <a:pPr marL="285750" indent="-285750" algn="just">
              <a:buFont typeface="Courier New" panose="02070309020205020404" pitchFamily="49" charset="0"/>
              <a:buChar char="o"/>
            </a:pPr>
            <a:r>
              <a:rPr lang="en-US" smtClean="0">
                <a:latin typeface="Segoe UI Light" panose="020B0502040204020203" pitchFamily="34" charset="0"/>
                <a:cs typeface="Segoe UI Light" panose="020B0502040204020203" pitchFamily="34" charset="0"/>
              </a:rPr>
              <a:t>Məlumat axınını idarə edən və xətaları düzəldən məlumat bağlantısında və şəbəkə qatında əlaqə yönümlü protokollardan istifadə edən üç qatlı bir protokol yığınının olması.</a:t>
            </a:r>
            <a:endParaRPr lang="az-Latn-AZ" smtClean="0">
              <a:latin typeface="Segoe UI Light" panose="020B0502040204020203" pitchFamily="34" charset="0"/>
              <a:cs typeface="Segoe UI Light" panose="020B0502040204020203" pitchFamily="34" charset="0"/>
            </a:endParaRPr>
          </a:p>
          <a:p>
            <a:pPr marL="285750" indent="-285750" algn="just">
              <a:buFont typeface="Courier New" panose="02070309020205020404" pitchFamily="49" charset="0"/>
              <a:buChar char="o"/>
            </a:pPr>
            <a:endParaRPr lang="az-Latn-AZ" smtClean="0">
              <a:latin typeface="Segoe UI Light" panose="020B0502040204020203" pitchFamily="34" charset="0"/>
              <a:cs typeface="Segoe UI Light" panose="020B0502040204020203" pitchFamily="34" charset="0"/>
            </a:endParaRPr>
          </a:p>
          <a:p>
            <a:pPr marL="285750" indent="-285750" algn="just">
              <a:buFont typeface="Courier New" panose="02070309020205020404" pitchFamily="49" charset="0"/>
              <a:buChar char="o"/>
            </a:pPr>
            <a:r>
              <a:rPr lang="en-US">
                <a:latin typeface="Segoe UI Light" panose="020B0502040204020203" pitchFamily="34" charset="0"/>
                <a:cs typeface="Segoe UI Light" panose="020B0502040204020203" pitchFamily="34" charset="0"/>
              </a:rPr>
              <a:t>Şəbəkənin bütün qovşaqlarında homojen nəqliyyat protokolları yığınlarına yönləndirmə - şəbəkə təbəqəsi yalnız bir əlaqə qatının protokolu ilə işləmək üçün hazırlanmışdır və IP protokolu kimi heterojen şəbəkələri birləşdirə bilməz. Bir X.25 şəbəkəsi, həmçinin adlandırılan Anahtarlardan (S) ibarətdir </a:t>
            </a:r>
            <a:r>
              <a:rPr lang="en-US" i="1">
                <a:latin typeface="Segoe UI Light" panose="020B0502040204020203" pitchFamily="34" charset="0"/>
                <a:cs typeface="Segoe UI Light" panose="020B0502040204020203" pitchFamily="34" charset="0"/>
              </a:rPr>
              <a:t>Paket Kommutasiya Mərkəzləri (PSC)</a:t>
            </a:r>
            <a:r>
              <a:rPr lang="en-US">
                <a:latin typeface="Segoe UI Light" panose="020B0502040204020203" pitchFamily="34" charset="0"/>
                <a:cs typeface="Segoe UI Light" panose="020B0502040204020203" pitchFamily="34" charset="0"/>
              </a:rPr>
              <a:t> müxtəlif coğrafi yerlərdə yerləşir və yüksək sürətli kirayə xətləri ilə bağlanır. Xüsusi kanallar həm rəqəmsal, həm də analoq ola bilər.</a:t>
            </a:r>
            <a:endParaRPr lang="az-Latn-AZ" smtClean="0">
              <a:latin typeface="Segoe UI Light" panose="020B0502040204020203" pitchFamily="34" charset="0"/>
              <a:cs typeface="Segoe UI Light" panose="020B0502040204020203" pitchFamily="34" charset="0"/>
            </a:endParaRPr>
          </a:p>
          <a:p>
            <a:pPr algn="just"/>
            <a:endParaRPr lang="ru-RU">
              <a:latin typeface="Segoe UI Light" panose="020B0502040204020203" pitchFamily="34" charset="0"/>
              <a:cs typeface="Segoe UI Light" panose="020B0502040204020203" pitchFamily="34" charset="0"/>
            </a:endParaRPr>
          </a:p>
        </p:txBody>
      </p:sp>
      <p:sp>
        <p:nvSpPr>
          <p:cNvPr id="2" name="Прямоугольник 1"/>
          <p:cNvSpPr/>
          <p:nvPr/>
        </p:nvSpPr>
        <p:spPr>
          <a:xfrm>
            <a:off x="373039" y="500381"/>
            <a:ext cx="10026556" cy="36933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US" smtClean="0">
                <a:latin typeface="Segoe UI Light" panose="020B0502040204020203" pitchFamily="34" charset="0"/>
                <a:cs typeface="Segoe UI Light" panose="020B0502040204020203" pitchFamily="34" charset="0"/>
              </a:rPr>
              <a:t>X.25 şəbəkə texnologiyası onu digər texnologiyalardan fərqləndirən bir neçə əsas xüsusiyyətə malikdir.</a:t>
            </a:r>
            <a:endParaRPr lang="ru-RU">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116" y="2341103"/>
            <a:ext cx="3472967" cy="3808108"/>
          </a:xfrm>
          <a:prstGeom prst="rect">
            <a:avLst/>
          </a:prstGeom>
        </p:spPr>
      </p:pic>
    </p:spTree>
    <p:extLst>
      <p:ext uri="{BB962C8B-B14F-4D97-AF65-F5344CB8AC3E}">
        <p14:creationId xmlns:p14="http://schemas.microsoft.com/office/powerpoint/2010/main" val="3026820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7628" y="639329"/>
            <a:ext cx="10913661" cy="2031325"/>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Asenkron start / stop terminalları PAD cihazları vasitəsilə şəbəkəyə qoşulur. Yerləşdirilmiş və ya uzaqdan yerləşdirilə bilər. Daxili PAD ümumiyyətlə keçid rafında yerləşir. Terminallar asenkron modemlərdən istifadə edərək telefon şəbəkəsi vasitəsilə quraşdırılmış PAD -ə daxil olur. Daxili PAD, çoxlu asenkron modemlərdən istifadə edərək telefon şəbəkəsinə qoşulur. Uzaqdan idarə olunan PAD, keçidə xüsusi X.25 bağlantısı ilə qoşulan kiçik, özünəməxsus bir cihazdır. Terminallar uzaq PAD cihazına asinxron interfeys vasitəsilə qoşulur, adətən bu məqsədlə RS-232C interfeysi istifadə olunur. Bir PAD ümumiyyətlə 8, 16 və ya 24 asenkron terminala giriş təmin edir.</a:t>
            </a:r>
            <a:endParaRPr lang="ru-RU">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1072376" y="2884473"/>
            <a:ext cx="6310382" cy="369332"/>
          </a:xfrm>
          <a:prstGeom prst="rect">
            <a:avLst/>
          </a:prstGeom>
        </p:spPr>
        <p:txBody>
          <a:bodyPr wrap="none">
            <a:spAutoFit/>
          </a:bodyPr>
          <a:lstStyle/>
          <a:p>
            <a:r>
              <a:rPr lang="en-US" smtClean="0">
                <a:latin typeface="Segoe UI Light" panose="020B0502040204020203" pitchFamily="34" charset="0"/>
                <a:cs typeface="Segoe UI Light" panose="020B0502040204020203" pitchFamily="34" charset="0"/>
              </a:rPr>
              <a:t>X.Z standartı ilə təyin olunan PAD -in əsas funksiyaları bunlardır:</a:t>
            </a:r>
            <a:endParaRPr lang="ru-RU">
              <a:latin typeface="Segoe UI Light" panose="020B0502040204020203" pitchFamily="34" charset="0"/>
              <a:cs typeface="Segoe UI Light" panose="020B0502040204020203" pitchFamily="34" charset="0"/>
            </a:endParaRPr>
          </a:p>
        </p:txBody>
      </p:sp>
      <p:sp>
        <p:nvSpPr>
          <p:cNvPr id="4" name="Прямоугольник 3"/>
          <p:cNvSpPr/>
          <p:nvPr/>
        </p:nvSpPr>
        <p:spPr>
          <a:xfrm>
            <a:off x="1458034" y="3577650"/>
            <a:ext cx="8852848" cy="2554545"/>
          </a:xfrm>
          <a:prstGeom prst="rect">
            <a:avLst/>
          </a:prstGeom>
        </p:spPr>
        <p:txBody>
          <a:bodyPr wrap="square">
            <a:spAutoFit/>
          </a:bodyPr>
          <a:lstStyle/>
          <a:p>
            <a:pPr marL="285750" indent="-285750">
              <a:buFont typeface="Arial" panose="020B0604020202020204" pitchFamily="34" charset="0"/>
              <a:buChar char="•"/>
            </a:pPr>
            <a:r>
              <a:rPr lang="az-Latn-AZ" sz="1600">
                <a:latin typeface="Segoe UI Light" panose="020B0502040204020203" pitchFamily="34" charset="0"/>
                <a:cs typeface="Segoe UI Light" panose="020B0502040204020203" pitchFamily="34" charset="0"/>
              </a:rPr>
              <a:t>A</a:t>
            </a:r>
            <a:r>
              <a:rPr lang="en-US" sz="1600" smtClean="0">
                <a:latin typeface="Segoe UI Light" panose="020B0502040204020203" pitchFamily="34" charset="0"/>
                <a:cs typeface="Segoe UI Light" panose="020B0502040204020203" pitchFamily="34" charset="0"/>
              </a:rPr>
              <a:t>sinxron terminallardan alınan simvolların paketlərə yığılması;</a:t>
            </a:r>
          </a:p>
          <a:p>
            <a:pPr marL="285750" indent="-285750">
              <a:buFont typeface="Arial" panose="020B0604020202020204" pitchFamily="34" charset="0"/>
              <a:buChar char="•"/>
            </a:pPr>
            <a:endParaRPr lang="en-US" sz="160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az-Latn-AZ" sz="1600">
                <a:latin typeface="Segoe UI Light" panose="020B0502040204020203" pitchFamily="34" charset="0"/>
                <a:cs typeface="Segoe UI Light" panose="020B0502040204020203" pitchFamily="34" charset="0"/>
              </a:rPr>
              <a:t>M</a:t>
            </a:r>
            <a:r>
              <a:rPr lang="en-US" sz="1600" smtClean="0">
                <a:latin typeface="Segoe UI Light" panose="020B0502040204020203" pitchFamily="34" charset="0"/>
                <a:cs typeface="Segoe UI Light" panose="020B0502040204020203" pitchFamily="34" charset="0"/>
              </a:rPr>
              <a:t>əlumat sahələrini paketlərdə təhlil etmək və məlumatları asinxron terminallara çıxarmaq;</a:t>
            </a:r>
          </a:p>
          <a:p>
            <a:pPr marL="285750" indent="-285750">
              <a:buFont typeface="Arial" panose="020B0604020202020204" pitchFamily="34" charset="0"/>
              <a:buChar char="•"/>
            </a:pPr>
            <a:endParaRPr lang="en-US" sz="160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az-Latn-AZ" sz="1600">
                <a:latin typeface="Segoe UI Light" panose="020B0502040204020203" pitchFamily="34" charset="0"/>
                <a:cs typeface="Segoe UI Light" panose="020B0502040204020203" pitchFamily="34" charset="0"/>
              </a:rPr>
              <a:t>İ</a:t>
            </a:r>
            <a:r>
              <a:rPr lang="en-US" sz="1600" smtClean="0">
                <a:latin typeface="Segoe UI Light" panose="020B0502040204020203" pitchFamily="34" charset="0"/>
                <a:cs typeface="Segoe UI Light" panose="020B0502040204020203" pitchFamily="34" charset="0"/>
              </a:rPr>
              <a:t>stədiyiniz kompüterlə X.25 şəbəkəsi üzərində əlaqə qurmaq və kəsmək prosedurlarını idarə etmək;</a:t>
            </a:r>
          </a:p>
          <a:p>
            <a:pPr marL="285750" indent="-285750">
              <a:buFont typeface="Arial" panose="020B0604020202020204" pitchFamily="34" charset="0"/>
              <a:buChar char="•"/>
            </a:pPr>
            <a:endParaRPr lang="en-US" sz="160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az-Latn-AZ" sz="1600">
                <a:latin typeface="Segoe UI Light" panose="020B0502040204020203" pitchFamily="34" charset="0"/>
                <a:cs typeface="Segoe UI Light" panose="020B0502040204020203" pitchFamily="34" charset="0"/>
              </a:rPr>
              <a:t>A</a:t>
            </a:r>
            <a:r>
              <a:rPr lang="en-US" sz="1600" smtClean="0">
                <a:latin typeface="Segoe UI Light" panose="020B0502040204020203" pitchFamily="34" charset="0"/>
                <a:cs typeface="Segoe UI Light" panose="020B0502040204020203" pitchFamily="34" charset="0"/>
              </a:rPr>
              <a:t>sinxron terminalın istəyi ilə start-stop siqnalları və parite bitləri daxil olmaqla simvolların ötürülməsi;</a:t>
            </a:r>
          </a:p>
          <a:p>
            <a:pPr marL="285750" indent="-285750">
              <a:buFont typeface="Arial" panose="020B0604020202020204" pitchFamily="34" charset="0"/>
              <a:buChar char="•"/>
            </a:pPr>
            <a:endParaRPr lang="en-US" sz="160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az-Latn-AZ" sz="1600">
                <a:latin typeface="Segoe UI Light" panose="020B0502040204020203" pitchFamily="34" charset="0"/>
                <a:cs typeface="Segoe UI Light" panose="020B0502040204020203" pitchFamily="34" charset="0"/>
              </a:rPr>
              <a:t>P</a:t>
            </a:r>
            <a:r>
              <a:rPr lang="en-US" sz="1600" smtClean="0">
                <a:latin typeface="Segoe UI Light" panose="020B0502040204020203" pitchFamily="34" charset="0"/>
                <a:cs typeface="Segoe UI Light" panose="020B0502040204020203" pitchFamily="34" charset="0"/>
              </a:rPr>
              <a:t>aketin doldurulması, zaman aşımı və s. kimi uyğun şərtlər olduqda paketlərin təşviqi.</a:t>
            </a:r>
            <a:endParaRPr lang="ru-RU" sz="1600">
              <a:latin typeface="Segoe UI Light" panose="020B0502040204020203" pitchFamily="34" charset="0"/>
              <a:cs typeface="Segoe UI Light" panose="020B0502040204020203" pitchFamily="34"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74113" y="2677900"/>
            <a:ext cx="1473538" cy="1475655"/>
          </a:xfrm>
          <a:prstGeom prst="rect">
            <a:avLst/>
          </a:prstGeom>
        </p:spPr>
      </p:pic>
    </p:spTree>
    <p:extLst>
      <p:ext uri="{BB962C8B-B14F-4D97-AF65-F5344CB8AC3E}">
        <p14:creationId xmlns:p14="http://schemas.microsoft.com/office/powerpoint/2010/main" val="94704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6756" y="976278"/>
            <a:ext cx="9985613" cy="1754326"/>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Terminalların X.25 son ünvanları yoxdur. Ünvan, X.25 paket keçidinə xüsusi bir keçid istifadə edərək bağlanan PAD portuna təyin edilir.</a:t>
            </a:r>
          </a:p>
          <a:p>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"Lal" terminalları uzaq kompüterlərə bağlamaq vəzifəsinin indi olduqca nadir olmasına baxmayaraq, PAD funksiyaları hələ də tələb olunur. PAD-lər tez-tez asinxron RS-232 interfeysi olan POS və ATM-ləri X.25 şəbəkələrinə bağlamaq üçün istifadə olunur.</a:t>
            </a:r>
            <a:endParaRPr lang="ru-RU">
              <a:latin typeface="Segoe UI Light" panose="020B0502040204020203" pitchFamily="34" charset="0"/>
              <a:cs typeface="Segoe UI Light" panose="020B0502040204020203" pitchFamily="34"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205" y="2826139"/>
            <a:ext cx="5945875" cy="4203919"/>
          </a:xfrm>
          <a:prstGeom prst="rect">
            <a:avLst/>
          </a:prstGeom>
        </p:spPr>
      </p:pic>
    </p:spTree>
    <p:extLst>
      <p:ext uri="{BB962C8B-B14F-4D97-AF65-F5344CB8AC3E}">
        <p14:creationId xmlns:p14="http://schemas.microsoft.com/office/powerpoint/2010/main" val="175221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4836" y="525903"/>
            <a:ext cx="11095630" cy="1477328"/>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Kompüterlər və yerli şəbəkələr ümumiyyətlə X.25 şəbəkəsinə birbaşa interfeyslərində X.25 protokollarını dəstəkləyən bir X.25 adapteri və ya yönləndiricisi vasitəsi ilə qoşulur. Şəbəkədəki PAD cihazlarını idarə etmək üçün bir ev sahibinin PAD -ləri şəbəkədən uzaqdan idarə edə və konfiqurasiya edə biləcəyi bir X.29 protokolu var. Məlumat ötürmək lazımdırsa, X.25 şəbəkəsinə qoşulan kompüterlər birbaşa PAD xidmətlərindən istifadə etmirlər, ancaq müstəqil olaraq şəbəkədə virtual kanallar qurur və X.25 paketlərində məlumatları ötürürlər.</a:t>
            </a:r>
            <a:endParaRPr lang="ru-RU">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414836" y="2552132"/>
            <a:ext cx="11144818" cy="3693319"/>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X.25 şəbəkələrində ünvanlama</a:t>
            </a:r>
          </a:p>
          <a:p>
            <a:pPr algn="just"/>
            <a:endParaRPr lang="en-US" smtClean="0">
              <a:latin typeface="Segoe UI Light" panose="020B0502040204020203" pitchFamily="34" charset="0"/>
              <a:cs typeface="Segoe UI Light" panose="020B0502040204020203" pitchFamily="34" charset="0"/>
            </a:endParaRPr>
          </a:p>
          <a:p>
            <a:pPr algn="just"/>
            <a:endParaRPr lang="az-Latn-AZ" smtClean="0">
              <a:latin typeface="Segoe UI Light" panose="020B0502040204020203" pitchFamily="34" charset="0"/>
              <a:cs typeface="Segoe UI Light" panose="020B0502040204020203" pitchFamily="34" charset="0"/>
            </a:endParaRPr>
          </a:p>
          <a:p>
            <a:pPr algn="just"/>
            <a:endParaRPr lang="az-Latn-AZ">
              <a:latin typeface="Segoe UI Light" panose="020B0502040204020203" pitchFamily="34" charset="0"/>
              <a:cs typeface="Segoe UI Light" panose="020B0502040204020203" pitchFamily="34" charset="0"/>
            </a:endParaRPr>
          </a:p>
          <a:p>
            <a:pPr algn="just"/>
            <a:endParaRPr lang="az-Latn-AZ" smtClean="0">
              <a:latin typeface="Segoe UI Light" panose="020B0502040204020203" pitchFamily="34" charset="0"/>
              <a:cs typeface="Segoe UI Light" panose="020B0502040204020203" pitchFamily="34" charset="0"/>
            </a:endParaRPr>
          </a:p>
          <a:p>
            <a:pPr algn="just"/>
            <a:endParaRPr lang="az-Latn-AZ"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X.25 şəbəkəsi xarici dünyaya bağlı deyilsə, istənilən uzunluqdakı bir ünvandan istifadə edə bilər (ünvan sahəsinin formatında) və ünvanlara ixtiyari dəyərlər verə bilər. X.25 paketindəki ünvan sahəsinin maksimum uzunluğu 16 baytdır.</a:t>
            </a:r>
          </a:p>
          <a:p>
            <a:pPr algn="just"/>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Tövsiyə X.121 CCITT, ümumi məlumat şəbəkələri üçün beynəlxalq ünvan nömrələmə sistemini təyin edir. Bir X.25 şəbəkəsi digər X.25 şəbəkələri ilə məlumat mübadiləsi etmək istəyirsə, X.121 ünvanlama standartına uyğun olmalıdır.</a:t>
            </a:r>
            <a:endParaRPr lang="ru-RU">
              <a:latin typeface="Segoe UI Light" panose="020B0502040204020203" pitchFamily="34" charset="0"/>
              <a:cs typeface="Segoe UI Light" panose="020B0502040204020203" pitchFamily="34"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698" y="2552132"/>
            <a:ext cx="4102574" cy="1500370"/>
          </a:xfrm>
          <a:prstGeom prst="rect">
            <a:avLst/>
          </a:prstGeom>
        </p:spPr>
      </p:pic>
    </p:spTree>
    <p:extLst>
      <p:ext uri="{BB962C8B-B14F-4D97-AF65-F5344CB8AC3E}">
        <p14:creationId xmlns:p14="http://schemas.microsoft.com/office/powerpoint/2010/main" val="242081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2012" y="1391441"/>
            <a:ext cx="11509612" cy="2862322"/>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X.121 ünvanları (adlanır Beynəlxalq Məlumat Nömrələri, IDN) 14 uzunluğa qədər ola biləcək fərqli uzunluqlara malikdir. IDN -in ilk dörd rəqəmi adlanır Məlumat Şəbəkəsi Kimlik Kodu (DNIC)... DNIC iki hissəyə bölünür; birinci hissə (3 rəqəm) şəbəkənin yerləşdiyi ölkəni, ikincisi isə həmin ölkədəki X.25 şəbəkə nömrəsini təyin edir. Beləliklə, hər bir ölkə daxilində yalnız 10 X.25 şəbəkəsi təşkil edilə bilər. Bir ölkə üçün 10 -dan çox şəbəkənin nömrələnməsi tələb olunursa, problem bir ölkəyə bir neçə kod verilərək həll edilir. Məsələn, Rusiyada 1995 -ci ilə qədər bir kod var idi - 250, 1995 -ci ildə başqa bir kod ayrıldı - 251. Qalan nömrələr adlanır milli terminal nömrəsi (National Terminal Numbe, NTN)... Bu nömrələr X.25 şəbəkəsindəki xüsusi bir DTE -ni müəyyən edir.</a:t>
            </a:r>
          </a:p>
          <a:p>
            <a:pPr algn="just"/>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Beynəlxalq X.25 şəbəkələri yuxarıda təsvir olunan ISO 7498 beynəlxalq abunəçi nömrələmə standartını da istifadə edə bilər.</a:t>
            </a:r>
            <a:endParaRPr lang="ru-RU">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232012" y="4253763"/>
            <a:ext cx="11509612" cy="1200329"/>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X.25 şəbəkələrinin nömrələnməsi üçün ISO 7498 standartına uyğun olaraq, X.121 formatında olan ünvana 36 (ünvanda yalnız ondalık rəqəmlərdən istifadə etməklə) və ya 37 (ixtiyari ikili birləşmələrdən istifadə etməklə) yalnız bir prefiks baytı əlavə olunur. ). Bu kod, X.25 paket keçidini də dəstəkləyən ISDN açarları kimi ümumi təyinatlı açarların avtomatik olaraq ünvan növünü tanımasına və əlaqə sorğusunu düzgün istiqamətləndirməsinə imkan verir.</a:t>
            </a:r>
            <a:endParaRPr lang="ru-RU">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74646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74711" y="2184414"/>
            <a:ext cx="8420670" cy="4308872"/>
          </a:xfrm>
          <a:prstGeom prst="rect">
            <a:avLst/>
          </a:prstGeom>
        </p:spPr>
        <p:txBody>
          <a:bodyPr wrap="square">
            <a:spAutoFit/>
          </a:bodyPr>
          <a:lstStyle/>
          <a:p>
            <a:pPr algn="just"/>
            <a:endParaRPr lang="en-US"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X.25 şəbəkə standartları 3 qat protokolu təsvir edir.</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Fiziki səviyyədə məlumat ötürmə avadanlığı üçün sinxron X.21 və X.21 bis interfeysləri müəyyən edilir - ya ayrılmış kanal rəqəmsaldırsa DSU / CSU, ya da kanal ayrılarsa, sinxron modeme.</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Bağlantı təbəqəsi, xəta səhvləri halında avtomatik ötürülməni təmin etmək üçün HDLC protokolunun alt hissəsini istifadə edir. Seçmək üçün iki kanal giriş proseduru var: LAP və ya LAP-B.</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Şəbəkə səviyyəsində, X.25 / 3 protokolu terminal avadanlığı ilə məlumat şəbəkəsi arasında paket mübadiləsi üçün müəyyən edilmişdir.</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Nəqliyyat təbəqəsi son qovşaqlarda tətbiq oluna bilər, lakin standartla müəyyən edilməmişdir.</a:t>
            </a:r>
          </a:p>
          <a:p>
            <a:pPr algn="just"/>
            <a:endParaRPr lang="en-US" sz="1600" smtClean="0">
              <a:latin typeface="Segoe UI Light" panose="020B0502040204020203" pitchFamily="34" charset="0"/>
              <a:cs typeface="Segoe UI Light" panose="020B0502040204020203" pitchFamily="34" charset="0"/>
            </a:endParaRPr>
          </a:p>
          <a:p>
            <a:pPr algn="just"/>
            <a:r>
              <a:rPr lang="en-US" sz="1600" smtClean="0">
                <a:latin typeface="Segoe UI Light" panose="020B0502040204020203" pitchFamily="34" charset="0"/>
                <a:cs typeface="Segoe UI Light" panose="020B0502040204020203" pitchFamily="34" charset="0"/>
              </a:rPr>
              <a:t>Fiziki təbəqə protokolu rabitə kanalı göstərilmir və bu, müxtəlif standartlara malik kanallardan istifadə etməyə imkan verir.</a:t>
            </a:r>
            <a:endParaRPr lang="ru-RU" sz="1600">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 y="-48757"/>
            <a:ext cx="3010468" cy="3010468"/>
          </a:xfrm>
          <a:prstGeom prst="rect">
            <a:avLst/>
          </a:prstGeom>
        </p:spPr>
      </p:pic>
      <p:sp>
        <p:nvSpPr>
          <p:cNvPr id="5" name="Прямоугольник 4"/>
          <p:cNvSpPr/>
          <p:nvPr/>
        </p:nvSpPr>
        <p:spPr>
          <a:xfrm>
            <a:off x="1709765" y="1456477"/>
            <a:ext cx="4413259" cy="523220"/>
          </a:xfrm>
          <a:prstGeom prst="rect">
            <a:avLst/>
          </a:prstGeom>
        </p:spPr>
        <p:txBody>
          <a:bodyPr wrap="none">
            <a:spAutoFit/>
          </a:bodyPr>
          <a:lstStyle/>
          <a:p>
            <a:r>
              <a:rPr lang="en-US" sz="2800" smtClean="0">
                <a:latin typeface="Segoe UI Light" panose="020B0502040204020203" pitchFamily="34" charset="0"/>
                <a:cs typeface="Segoe UI Light" panose="020B0502040204020203" pitchFamily="34" charset="0"/>
              </a:rPr>
              <a:t>X.25 şəbəkə protokolu yığını</a:t>
            </a:r>
            <a:endParaRPr lang="en-US" sz="28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86191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0504" y="531462"/>
            <a:ext cx="11109276" cy="2308324"/>
          </a:xfrm>
          <a:prstGeom prst="rect">
            <a:avLst/>
          </a:prstGeom>
        </p:spPr>
        <p:txBody>
          <a:bodyPr wrap="square">
            <a:spAutoFit/>
          </a:bodyPr>
          <a:lstStyle/>
          <a:p>
            <a:pPr algn="just"/>
            <a:r>
              <a:rPr lang="en-US" smtClean="0">
                <a:latin typeface="Segoe UI Light" panose="020B0502040204020203" pitchFamily="34" charset="0"/>
                <a:cs typeface="Segoe UI Light" panose="020B0502040204020203" pitchFamily="34" charset="0"/>
              </a:rPr>
              <a:t>X.25 / 3 şəbəkə qatı(standartda şəbəkə təbəqəsi deyil, paket təbəqəsi adlanır), məqsədinə görə LAP-B protokolunun çərçivə tiplərinə bənzər 14 fərqli paket növündən istifadə etməklə həyata keçirilir. LAP-B protokolu etibarlı məlumat ötürülməsini təmin etdiyi üçün, X.25 / 3 protokolu paketlərin yönləndirilməsi, şəbəkənin son istifadəçiləri arasında virtual dövrənin qurulması və kəsilməsi və paket axınının idarə edilməsi funksiyalarını yerinə yetirir.</a:t>
            </a:r>
          </a:p>
          <a:p>
            <a:pPr algn="just"/>
            <a:endParaRPr lang="en-US" smtClean="0">
              <a:latin typeface="Segoe UI Light" panose="020B0502040204020203" pitchFamily="34" charset="0"/>
              <a:cs typeface="Segoe UI Light" panose="020B0502040204020203" pitchFamily="34" charset="0"/>
            </a:endParaRPr>
          </a:p>
          <a:p>
            <a:pPr algn="just"/>
            <a:r>
              <a:rPr lang="en-US" smtClean="0">
                <a:latin typeface="Segoe UI Light" panose="020B0502040204020203" pitchFamily="34" charset="0"/>
                <a:cs typeface="Segoe UI Light" panose="020B0502040204020203" pitchFamily="34" charset="0"/>
              </a:rPr>
              <a:t>Bağlantı təbəqəsi bağlantısı qurulduqdan sonra, son düyün şəbəkədəki başqa bir son düyünlə virtual əlaqə qurmalıdır. Bunu etmək üçün LAP-B çərçivələrində bir X.25 Zəng İstəyi paketi göndərir.</a:t>
            </a:r>
            <a:endParaRPr lang="ru-RU">
              <a:latin typeface="Segoe UI Light" panose="020B0502040204020203" pitchFamily="34" charset="0"/>
              <a:cs typeface="Segoe UI Light" panose="020B0502040204020203" pitchFamily="34" charset="0"/>
            </a:endParaRPr>
          </a:p>
        </p:txBody>
      </p:sp>
      <p:sp>
        <p:nvSpPr>
          <p:cNvPr id="3" name="Прямоугольник 2"/>
          <p:cNvSpPr/>
          <p:nvPr/>
        </p:nvSpPr>
        <p:spPr>
          <a:xfrm>
            <a:off x="600504" y="3031907"/>
            <a:ext cx="11109276" cy="1200329"/>
          </a:xfrm>
          <a:prstGeom prst="rect">
            <a:avLst/>
          </a:prstGeom>
        </p:spPr>
        <p:txBody>
          <a:bodyPr wrap="square">
            <a:spAutoFit/>
          </a:bodyPr>
          <a:lstStyle/>
          <a:p>
            <a:r>
              <a:rPr lang="en-US" smtClean="0">
                <a:latin typeface="Segoe UI Light" panose="020B0502040204020203" pitchFamily="34" charset="0"/>
                <a:cs typeface="Segoe UI Light" panose="020B0502040204020203" pitchFamily="34" charset="0"/>
              </a:rPr>
              <a:t>Paket başlığının ilk üç baytında yerləşən sahələr bütün növ X.25 çərçivələrində istifadə olunur. Q və D və Modulo işarələri başlığın ilk baytının yuxarı hissəsində yerləşir. Q xüsusiyyəti, paketin məlumat sahəsindəki məlumat növünü şəbəkə səviyyəsində tanımaq üçün nəzərdə tutulmuşdur. D işarəsi, təyinat qovşağı tərəfindən paket alınmasının təsdiqlənməsi deməkdir.</a:t>
            </a:r>
            <a:endParaRPr lang="ru-RU">
              <a:latin typeface="Segoe UI Light" panose="020B0502040204020203" pitchFamily="34" charset="0"/>
              <a:cs typeface="Segoe UI Light" panose="020B0502040204020203" pitchFamily="34" charset="0"/>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4" y="4424357"/>
            <a:ext cx="4401164" cy="2057687"/>
          </a:xfrm>
          <a:prstGeom prst="rect">
            <a:avLst/>
          </a:prstGeom>
        </p:spPr>
      </p:pic>
    </p:spTree>
    <p:extLst>
      <p:ext uri="{BB962C8B-B14F-4D97-AF65-F5344CB8AC3E}">
        <p14:creationId xmlns:p14="http://schemas.microsoft.com/office/powerpoint/2010/main" val="302927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3084</Words>
  <Application>Microsoft Office PowerPoint</Application>
  <PresentationFormat>Широкоэкранный</PresentationFormat>
  <Paragraphs>155</Paragraphs>
  <Slides>24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24</vt:i4>
      </vt:variant>
    </vt:vector>
  </HeadingPairs>
  <TitlesOfParts>
    <vt:vector size="31" baseType="lpstr">
      <vt:lpstr>Arial</vt:lpstr>
      <vt:lpstr>Calibri</vt:lpstr>
      <vt:lpstr>Calibri Light</vt:lpstr>
      <vt:lpstr>Consolas</vt:lpstr>
      <vt:lpstr>Courier New</vt:lpstr>
      <vt:lpstr>Segoe UI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 P</dc:creator>
  <cp:lastModifiedBy>H P</cp:lastModifiedBy>
  <cp:revision>16</cp:revision>
  <dcterms:created xsi:type="dcterms:W3CDTF">2021-12-22T20:23:55Z</dcterms:created>
  <dcterms:modified xsi:type="dcterms:W3CDTF">2021-12-22T23:04:46Z</dcterms:modified>
</cp:coreProperties>
</file>