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3" r:id="rId15"/>
    <p:sldId id="274" r:id="rId16"/>
    <p:sldId id="275" r:id="rId17"/>
    <p:sldId id="276" r:id="rId18"/>
    <p:sldId id="277" r:id="rId19"/>
    <p:sldId id="271" r:id="rId20"/>
    <p:sldId id="272"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A3F05-A4AD-4A31-A8C4-0557C5E11B85}" type="datetimeFigureOut">
              <a:rPr lang="ru-RU" smtClean="0"/>
              <a:t>24.12.2021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D6BDA-07EA-4C24-A7D6-7D9F32F58C8E}" type="slidenum">
              <a:rPr lang="ru-RU" smtClean="0"/>
              <a:t>‹#›</a:t>
            </a:fld>
            <a:endParaRPr lang="ru-RU"/>
          </a:p>
        </p:txBody>
      </p:sp>
    </p:spTree>
    <p:extLst>
      <p:ext uri="{BB962C8B-B14F-4D97-AF65-F5344CB8AC3E}">
        <p14:creationId xmlns:p14="http://schemas.microsoft.com/office/powerpoint/2010/main" val="2678207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a:t>
            </a:fld>
            <a:endParaRPr lang="ru-RU" dirty="0">
              <a:solidFill>
                <a:prstClr val="black"/>
              </a:solidFill>
            </a:endParaRPr>
          </a:p>
        </p:txBody>
      </p:sp>
    </p:spTree>
    <p:extLst>
      <p:ext uri="{BB962C8B-B14F-4D97-AF65-F5344CB8AC3E}">
        <p14:creationId xmlns:p14="http://schemas.microsoft.com/office/powerpoint/2010/main" val="310899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10</a:t>
            </a:fld>
            <a:endParaRPr lang="ru-RU" dirty="0">
              <a:solidFill>
                <a:prstClr val="black"/>
              </a:solidFill>
            </a:endParaRPr>
          </a:p>
        </p:txBody>
      </p:sp>
    </p:spTree>
    <p:extLst>
      <p:ext uri="{BB962C8B-B14F-4D97-AF65-F5344CB8AC3E}">
        <p14:creationId xmlns:p14="http://schemas.microsoft.com/office/powerpoint/2010/main" val="3150976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11</a:t>
            </a:fld>
            <a:endParaRPr lang="ru-RU" dirty="0">
              <a:solidFill>
                <a:prstClr val="black"/>
              </a:solidFill>
            </a:endParaRPr>
          </a:p>
        </p:txBody>
      </p:sp>
    </p:spTree>
    <p:extLst>
      <p:ext uri="{BB962C8B-B14F-4D97-AF65-F5344CB8AC3E}">
        <p14:creationId xmlns:p14="http://schemas.microsoft.com/office/powerpoint/2010/main" val="866411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12</a:t>
            </a:fld>
            <a:endParaRPr lang="ru-RU" dirty="0">
              <a:solidFill>
                <a:prstClr val="black"/>
              </a:solidFill>
            </a:endParaRPr>
          </a:p>
        </p:txBody>
      </p:sp>
    </p:spTree>
    <p:extLst>
      <p:ext uri="{BB962C8B-B14F-4D97-AF65-F5344CB8AC3E}">
        <p14:creationId xmlns:p14="http://schemas.microsoft.com/office/powerpoint/2010/main" val="784009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13</a:t>
            </a:fld>
            <a:endParaRPr lang="ru-RU" dirty="0">
              <a:solidFill>
                <a:prstClr val="black"/>
              </a:solidFill>
            </a:endParaRPr>
          </a:p>
        </p:txBody>
      </p:sp>
    </p:spTree>
    <p:extLst>
      <p:ext uri="{BB962C8B-B14F-4D97-AF65-F5344CB8AC3E}">
        <p14:creationId xmlns:p14="http://schemas.microsoft.com/office/powerpoint/2010/main" val="3705135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19</a:t>
            </a:fld>
            <a:endParaRPr lang="ru-RU" dirty="0">
              <a:solidFill>
                <a:prstClr val="black"/>
              </a:solidFill>
            </a:endParaRPr>
          </a:p>
        </p:txBody>
      </p:sp>
    </p:spTree>
    <p:extLst>
      <p:ext uri="{BB962C8B-B14F-4D97-AF65-F5344CB8AC3E}">
        <p14:creationId xmlns:p14="http://schemas.microsoft.com/office/powerpoint/2010/main" val="2970725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20</a:t>
            </a:fld>
            <a:endParaRPr lang="ru-RU" dirty="0">
              <a:solidFill>
                <a:prstClr val="black"/>
              </a:solidFill>
            </a:endParaRPr>
          </a:p>
        </p:txBody>
      </p:sp>
    </p:spTree>
    <p:extLst>
      <p:ext uri="{BB962C8B-B14F-4D97-AF65-F5344CB8AC3E}">
        <p14:creationId xmlns:p14="http://schemas.microsoft.com/office/powerpoint/2010/main" val="180804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2</a:t>
            </a:fld>
            <a:endParaRPr lang="ru-RU" dirty="0">
              <a:solidFill>
                <a:prstClr val="black"/>
              </a:solidFill>
            </a:endParaRPr>
          </a:p>
        </p:txBody>
      </p:sp>
    </p:spTree>
    <p:extLst>
      <p:ext uri="{BB962C8B-B14F-4D97-AF65-F5344CB8AC3E}">
        <p14:creationId xmlns:p14="http://schemas.microsoft.com/office/powerpoint/2010/main" val="3631465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3</a:t>
            </a:fld>
            <a:endParaRPr lang="ru-RU" dirty="0">
              <a:solidFill>
                <a:prstClr val="black"/>
              </a:solidFill>
            </a:endParaRPr>
          </a:p>
        </p:txBody>
      </p:sp>
    </p:spTree>
    <p:extLst>
      <p:ext uri="{BB962C8B-B14F-4D97-AF65-F5344CB8AC3E}">
        <p14:creationId xmlns:p14="http://schemas.microsoft.com/office/powerpoint/2010/main" val="2290903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4</a:t>
            </a:fld>
            <a:endParaRPr lang="ru-RU" dirty="0">
              <a:solidFill>
                <a:prstClr val="black"/>
              </a:solidFill>
            </a:endParaRPr>
          </a:p>
        </p:txBody>
      </p:sp>
    </p:spTree>
    <p:extLst>
      <p:ext uri="{BB962C8B-B14F-4D97-AF65-F5344CB8AC3E}">
        <p14:creationId xmlns:p14="http://schemas.microsoft.com/office/powerpoint/2010/main" val="219809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5</a:t>
            </a:fld>
            <a:endParaRPr lang="ru-RU" dirty="0">
              <a:solidFill>
                <a:prstClr val="black"/>
              </a:solidFill>
            </a:endParaRPr>
          </a:p>
        </p:txBody>
      </p:sp>
    </p:spTree>
    <p:extLst>
      <p:ext uri="{BB962C8B-B14F-4D97-AF65-F5344CB8AC3E}">
        <p14:creationId xmlns:p14="http://schemas.microsoft.com/office/powerpoint/2010/main" val="193126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6</a:t>
            </a:fld>
            <a:endParaRPr lang="ru-RU" dirty="0">
              <a:solidFill>
                <a:prstClr val="black"/>
              </a:solidFill>
            </a:endParaRPr>
          </a:p>
        </p:txBody>
      </p:sp>
    </p:spTree>
    <p:extLst>
      <p:ext uri="{BB962C8B-B14F-4D97-AF65-F5344CB8AC3E}">
        <p14:creationId xmlns:p14="http://schemas.microsoft.com/office/powerpoint/2010/main" val="3339242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7</a:t>
            </a:fld>
            <a:endParaRPr lang="ru-RU" dirty="0">
              <a:solidFill>
                <a:prstClr val="black"/>
              </a:solidFill>
            </a:endParaRPr>
          </a:p>
        </p:txBody>
      </p:sp>
    </p:spTree>
    <p:extLst>
      <p:ext uri="{BB962C8B-B14F-4D97-AF65-F5344CB8AC3E}">
        <p14:creationId xmlns:p14="http://schemas.microsoft.com/office/powerpoint/2010/main" val="3128754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8</a:t>
            </a:fld>
            <a:endParaRPr lang="ru-RU" dirty="0">
              <a:solidFill>
                <a:prstClr val="black"/>
              </a:solidFill>
            </a:endParaRPr>
          </a:p>
        </p:txBody>
      </p:sp>
    </p:spTree>
    <p:extLst>
      <p:ext uri="{BB962C8B-B14F-4D97-AF65-F5344CB8AC3E}">
        <p14:creationId xmlns:p14="http://schemas.microsoft.com/office/powerpoint/2010/main" val="178347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9</a:t>
            </a:fld>
            <a:endParaRPr lang="ru-RU" dirty="0">
              <a:solidFill>
                <a:prstClr val="black"/>
              </a:solidFill>
            </a:endParaRPr>
          </a:p>
        </p:txBody>
      </p:sp>
    </p:spTree>
    <p:extLst>
      <p:ext uri="{BB962C8B-B14F-4D97-AF65-F5344CB8AC3E}">
        <p14:creationId xmlns:p14="http://schemas.microsoft.com/office/powerpoint/2010/main" val="120401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ru-RU" noProof="0" smtClean="0"/>
              <a:t>Образец заголовка</a:t>
            </a:r>
            <a:endParaRPr lang="ru-RU" noProof="0" dirty="0"/>
          </a:p>
        </p:txBody>
      </p:sp>
      <p:sp>
        <p:nvSpPr>
          <p:cNvPr id="3" name="Подзаголовок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
        <p:nvSpPr>
          <p:cNvPr id="4" name="Дата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rtlCol="0"/>
          <a:lstStyle/>
          <a:p>
            <a:fld id="{AD487AC8-2E27-4521-B851-B6631051F3D3}"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2950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5F7B869-BFB2-4C20-8AB1-46704BB3D177}"/>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Вертикальный текст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rtlCol="0"/>
          <a:lstStyle/>
          <a:p>
            <a:fld id="{1192B142-FCBD-4EC4-8EEE-20AF3A45CBB5}"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428222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ru-RU" noProof="0" smtClean="0"/>
              <a:t>Образец заголовка</a:t>
            </a:r>
            <a:endParaRPr lang="ru-RU" noProof="0" dirty="0"/>
          </a:p>
        </p:txBody>
      </p:sp>
      <p:sp>
        <p:nvSpPr>
          <p:cNvPr id="3" name="Вертикальный текст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rtlCol="0"/>
          <a:lstStyle/>
          <a:p>
            <a:fld id="{BD623BE9-F292-4C48-9030-5DC41B0B2C7D}"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17045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C807FBE-061D-452C-A8A6-213063CFD678}"/>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a:extLst>
              <a:ext uri="{FF2B5EF4-FFF2-40B4-BE49-F238E27FC236}">
                <a16:creationId xmlns="" xmlns:a16="http://schemas.microsoft.com/office/drawing/2014/main" id="{433A3535-1708-499D-B5D2-7D8F9FD182D0}"/>
              </a:ext>
            </a:extLst>
          </p:cNvPr>
          <p:cNvSpPr>
            <a:spLocks noGrp="1"/>
          </p:cNvSpPr>
          <p:nvPr>
            <p:ph idx="1"/>
          </p:nvPr>
        </p:nvSpPr>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rtlCol="0"/>
          <a:lstStyle/>
          <a:p>
            <a:fld id="{999A523A-9522-4FC8-BF19-7168970C597F}"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20143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ru-RU" noProof="0" smtClean="0"/>
              <a:t>Образец заголовка</a:t>
            </a:r>
            <a:endParaRPr lang="ru-RU" noProof="0" dirty="0"/>
          </a:p>
        </p:txBody>
      </p:sp>
      <p:sp>
        <p:nvSpPr>
          <p:cNvPr id="3" name="Текст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smtClean="0"/>
              <a:t>Образец текста</a:t>
            </a:r>
          </a:p>
        </p:txBody>
      </p:sp>
      <p:sp>
        <p:nvSpPr>
          <p:cNvPr id="4" name="Дата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rtlCol="0"/>
          <a:lstStyle/>
          <a:p>
            <a:fld id="{50448D71-62B7-4716-9BB5-CB3D729E920F}"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14532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BCC9BDC-6F21-4EF5-A8DD-E35E27EACA58}"/>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Объект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Дата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rtlCol="0"/>
          <a:lstStyle/>
          <a:p>
            <a:fld id="{170C37C4-1A33-40EC-A67A-49B496E25738}" type="datetime1">
              <a:rPr lang="ru-RU" smtClean="0">
                <a:solidFill>
                  <a:srgbClr val="000000">
                    <a:tint val="75000"/>
                  </a:srgbClr>
                </a:solidFill>
              </a:rPr>
              <a:pPr/>
              <a:t>24.12.2021</a:t>
            </a:fld>
            <a:endParaRPr lang="ru-RU" dirty="0">
              <a:solidFill>
                <a:srgbClr val="000000">
                  <a:tint val="75000"/>
                </a:srgbClr>
              </a:solidFill>
            </a:endParaRPr>
          </a:p>
        </p:txBody>
      </p:sp>
      <p:sp>
        <p:nvSpPr>
          <p:cNvPr id="6" name="Нижний колонтитул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165829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ru-RU" noProof="0" smtClean="0"/>
              <a:t>Образец заголовка</a:t>
            </a:r>
            <a:endParaRPr lang="ru-RU" noProof="0" dirty="0"/>
          </a:p>
        </p:txBody>
      </p:sp>
      <p:sp>
        <p:nvSpPr>
          <p:cNvPr id="3" name="Текст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6" name="Объект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7" name="Дата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rtlCol="0"/>
          <a:lstStyle/>
          <a:p>
            <a:fld id="{5EB0E952-F832-496E-ABEA-42AE0AFA6CCC}" type="datetime1">
              <a:rPr lang="ru-RU" smtClean="0">
                <a:solidFill>
                  <a:srgbClr val="000000">
                    <a:tint val="75000"/>
                  </a:srgbClr>
                </a:solidFill>
              </a:rPr>
              <a:pPr/>
              <a:t>24.12.2021</a:t>
            </a:fld>
            <a:endParaRPr lang="ru-RU" dirty="0">
              <a:solidFill>
                <a:srgbClr val="000000">
                  <a:tint val="75000"/>
                </a:srgbClr>
              </a:solidFill>
            </a:endParaRPr>
          </a:p>
        </p:txBody>
      </p:sp>
      <p:sp>
        <p:nvSpPr>
          <p:cNvPr id="8" name="Нижний колонтитул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9" name="Номер слайда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83538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560E367-8DA0-4655-BCBC-F4280D8642CD}"/>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Дата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rtlCol="0"/>
          <a:lstStyle/>
          <a:p>
            <a:fld id="{ACDD5508-11FB-4992-B00C-2F96E71032D7}" type="datetime1">
              <a:rPr lang="ru-RU" smtClean="0">
                <a:solidFill>
                  <a:srgbClr val="000000">
                    <a:tint val="75000"/>
                  </a:srgbClr>
                </a:solidFill>
              </a:rPr>
              <a:pPr/>
              <a:t>24.12.2021</a:t>
            </a:fld>
            <a:endParaRPr lang="ru-RU" dirty="0">
              <a:solidFill>
                <a:srgbClr val="000000">
                  <a:tint val="75000"/>
                </a:srgbClr>
              </a:solidFill>
            </a:endParaRPr>
          </a:p>
        </p:txBody>
      </p:sp>
      <p:sp>
        <p:nvSpPr>
          <p:cNvPr id="4" name="Нижний колонтитул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5" name="Номер слайда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1658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rtlCol="0"/>
          <a:lstStyle/>
          <a:p>
            <a:fld id="{F236027D-058E-4138-A066-359F07C6D214}" type="datetime1">
              <a:rPr lang="ru-RU" smtClean="0">
                <a:solidFill>
                  <a:srgbClr val="000000">
                    <a:tint val="75000"/>
                  </a:srgbClr>
                </a:solidFill>
              </a:rPr>
              <a:pPr/>
              <a:t>24.12.2021</a:t>
            </a:fld>
            <a:endParaRPr lang="ru-RU" dirty="0">
              <a:solidFill>
                <a:srgbClr val="000000">
                  <a:tint val="75000"/>
                </a:srgbClr>
              </a:solidFill>
            </a:endParaRPr>
          </a:p>
        </p:txBody>
      </p:sp>
      <p:sp>
        <p:nvSpPr>
          <p:cNvPr id="3" name="Нижний колонтитул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4" name="Номер слайда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05400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Объект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Текст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rtlCol="0"/>
          <a:lstStyle/>
          <a:p>
            <a:fld id="{37510823-F23A-4639-B218-6B9BC0CC18D8}" type="datetime1">
              <a:rPr lang="ru-RU" smtClean="0">
                <a:solidFill>
                  <a:srgbClr val="000000">
                    <a:tint val="75000"/>
                  </a:srgbClr>
                </a:solidFill>
              </a:rPr>
              <a:pPr/>
              <a:t>24.12.2021</a:t>
            </a:fld>
            <a:endParaRPr lang="ru-RU" dirty="0">
              <a:solidFill>
                <a:srgbClr val="000000">
                  <a:tint val="75000"/>
                </a:srgbClr>
              </a:solidFill>
            </a:endParaRPr>
          </a:p>
        </p:txBody>
      </p:sp>
      <p:sp>
        <p:nvSpPr>
          <p:cNvPr id="6" name="Нижний колонтитул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1968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Рисунок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smtClean="0"/>
              <a:t>Вставка рисунка</a:t>
            </a:r>
            <a:endParaRPr lang="ru-RU" noProof="0" dirty="0"/>
          </a:p>
        </p:txBody>
      </p:sp>
      <p:sp>
        <p:nvSpPr>
          <p:cNvPr id="4" name="Текст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rtlCol="0"/>
          <a:lstStyle/>
          <a:p>
            <a:fld id="{355D43D7-3745-4F9A-8694-98B1E0E20033}" type="datetime1">
              <a:rPr lang="ru-RU" smtClean="0">
                <a:solidFill>
                  <a:srgbClr val="000000">
                    <a:tint val="75000"/>
                  </a:srgbClr>
                </a:solidFill>
              </a:rPr>
              <a:pPr/>
              <a:t>24.12.2021</a:t>
            </a:fld>
            <a:endParaRPr lang="ru-RU" dirty="0">
              <a:solidFill>
                <a:srgbClr val="000000">
                  <a:tint val="75000"/>
                </a:srgbClr>
              </a:solidFill>
            </a:endParaRPr>
          </a:p>
        </p:txBody>
      </p:sp>
      <p:sp>
        <p:nvSpPr>
          <p:cNvPr id="6" name="Нижний колонтитул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27394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ru-RU" noProof="0" dirty="0" smtClean="0"/>
              <a:t>Образец заголовка</a:t>
            </a:r>
            <a:endParaRPr lang="ru-RU" noProof="0" dirty="0"/>
          </a:p>
        </p:txBody>
      </p:sp>
      <p:sp>
        <p:nvSpPr>
          <p:cNvPr id="3" name="Текст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4" name="Дата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19431-1E6E-4E07-A8B6-073D5DF11CA2}"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000000">
                  <a:tint val="75000"/>
                </a:srgbClr>
              </a:solidFill>
            </a:endParaRPr>
          </a:p>
        </p:txBody>
      </p:sp>
      <p:sp>
        <p:nvSpPr>
          <p:cNvPr id="6" name="Номер слайда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685070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7" name="Rectangle 1"/>
          <p:cNvSpPr/>
          <p:nvPr/>
        </p:nvSpPr>
        <p:spPr>
          <a:xfrm>
            <a:off x="1" y="0"/>
            <a:ext cx="12191999" cy="6955750"/>
          </a:xfrm>
          <a:prstGeom prst="rect">
            <a:avLst/>
          </a:prstGeom>
        </p:spPr>
        <p:txBody>
          <a:bodyPr wrap="square">
            <a:spAutoFit/>
          </a:bodyPr>
          <a:lstStyle/>
          <a:p>
            <a:r>
              <a:rPr lang="az-Latn-AZ" sz="2400" dirty="0">
                <a:solidFill>
                  <a:srgbClr val="000000"/>
                </a:solidFill>
                <a:latin typeface="Times New Roman" panose="02020603050405020304" pitchFamily="18" charset="0"/>
                <a:cs typeface="Times New Roman" panose="02020603050405020304" pitchFamily="18" charset="0"/>
              </a:rPr>
              <a:t> </a:t>
            </a:r>
            <a:r>
              <a:rPr lang="az-Latn-AZ" sz="2400" dirty="0">
                <a:solidFill>
                  <a:srgbClr val="000000"/>
                </a:solidFill>
                <a:cs typeface="Times New Roman" panose="02020603050405020304" pitchFamily="18" charset="0"/>
              </a:rPr>
              <a:t>	</a:t>
            </a:r>
            <a:r>
              <a:rPr lang="az-Latn-AZ" sz="2400">
                <a:solidFill>
                  <a:srgbClr val="000000"/>
                </a:solidFill>
                <a:cs typeface="Times New Roman" panose="02020603050405020304" pitchFamily="18" charset="0"/>
              </a:rPr>
              <a:t>	</a:t>
            </a:r>
            <a:endParaRPr lang="az-Latn-AZ" sz="2400">
              <a:solidFill>
                <a:srgbClr val="0062A9">
                  <a:lumMod val="75000"/>
                </a:srgbClr>
              </a:solidFill>
              <a:cs typeface="Times New Roman" panose="02020603050405020304" pitchFamily="18" charset="0"/>
            </a:endParaRPr>
          </a:p>
          <a:p>
            <a:pPr algn="ctr"/>
            <a:r>
              <a:rPr lang="az-Latn-AZ" sz="2400" b="1">
                <a:solidFill>
                  <a:srgbClr val="0062A9">
                    <a:lumMod val="75000"/>
                  </a:srgbClr>
                </a:solidFill>
                <a:cs typeface="Times New Roman" panose="02020603050405020304" pitchFamily="18" charset="0"/>
              </a:rPr>
              <a:t> </a:t>
            </a:r>
            <a:r>
              <a:rPr lang="az-Latn-AZ" sz="2400" b="1" smtClean="0">
                <a:solidFill>
                  <a:srgbClr val="0062A9">
                    <a:lumMod val="75000"/>
                  </a:srgbClr>
                </a:solidFill>
                <a:cs typeface="Times New Roman" panose="02020603050405020304" pitchFamily="18" charset="0"/>
              </a:rPr>
              <a:t> </a:t>
            </a:r>
            <a:r>
              <a:rPr lang="en-US" sz="2400" b="1" smtClean="0">
                <a:solidFill>
                  <a:prstClr val="white"/>
                </a:solidFill>
                <a:cs typeface="Times New Roman" panose="02020603050405020304" pitchFamily="18" charset="0"/>
              </a:rPr>
              <a:t>Az</a:t>
            </a:r>
            <a:r>
              <a:rPr lang="az-Latn-AZ" sz="2400" b="1" dirty="0">
                <a:solidFill>
                  <a:prstClr val="white"/>
                </a:solidFill>
                <a:cs typeface="Times New Roman" panose="02020603050405020304" pitchFamily="18" charset="0"/>
              </a:rPr>
              <a:t>ərbaycan Respublikası </a:t>
            </a:r>
            <a:r>
              <a:rPr lang="az-Latn-AZ" sz="2400" b="1">
                <a:solidFill>
                  <a:prstClr val="white"/>
                </a:solidFill>
                <a:cs typeface="Times New Roman" panose="02020603050405020304" pitchFamily="18" charset="0"/>
              </a:rPr>
              <a:t>Təhsil Nazirliyi</a:t>
            </a:r>
          </a:p>
          <a:p>
            <a:pPr algn="ctr"/>
            <a:r>
              <a:rPr lang="az-Latn-AZ" sz="2400" b="1">
                <a:solidFill>
                  <a:prstClr val="white"/>
                </a:solidFill>
                <a:cs typeface="Times New Roman" panose="02020603050405020304" pitchFamily="18" charset="0"/>
              </a:rPr>
              <a:t>Azərbaycan </a:t>
            </a:r>
            <a:r>
              <a:rPr lang="az-Latn-AZ" sz="2400" b="1" dirty="0">
                <a:solidFill>
                  <a:prstClr val="white"/>
                </a:solidFill>
                <a:cs typeface="Times New Roman" panose="02020603050405020304" pitchFamily="18" charset="0"/>
              </a:rPr>
              <a:t>Texniki Universiteti</a:t>
            </a:r>
          </a:p>
          <a:p>
            <a:r>
              <a:rPr lang="az-Latn-AZ" sz="2800" b="1" dirty="0">
                <a:solidFill>
                  <a:srgbClr val="000000"/>
                </a:solidFill>
                <a:cs typeface="Times New Roman" panose="02020603050405020304" pitchFamily="18" charset="0"/>
              </a:rPr>
              <a:t>                         </a:t>
            </a:r>
          </a:p>
          <a:p>
            <a:r>
              <a:rPr lang="az-Latn-AZ" sz="2400" dirty="0">
                <a:solidFill>
                  <a:srgbClr val="000000"/>
                </a:solidFill>
                <a:cs typeface="Times New Roman" panose="02020603050405020304" pitchFamily="18" charset="0"/>
              </a:rPr>
              <a:t>       </a:t>
            </a:r>
          </a:p>
          <a:p>
            <a:pPr algn="ctr"/>
            <a:endParaRPr lang="az-Latn-AZ" sz="2400">
              <a:solidFill>
                <a:srgbClr val="000000"/>
              </a:solidFill>
              <a:cs typeface="Times New Roman" panose="02020603050405020304" pitchFamily="18" charset="0"/>
            </a:endParaRPr>
          </a:p>
          <a:p>
            <a:r>
              <a:rPr lang="az-Latn-AZ" sz="2400">
                <a:solidFill>
                  <a:srgbClr val="000000"/>
                </a:solidFill>
                <a:cs typeface="Times New Roman" panose="02020603050405020304" pitchFamily="18" charset="0"/>
              </a:rPr>
              <a:t>                                                         </a:t>
            </a:r>
          </a:p>
          <a:p>
            <a:r>
              <a:rPr lang="az-Latn-AZ" sz="2400">
                <a:solidFill>
                  <a:srgbClr val="000000"/>
                </a:solidFill>
                <a:cs typeface="Times New Roman" panose="02020603050405020304" pitchFamily="18" charset="0"/>
              </a:rPr>
              <a:t>                                                                 </a:t>
            </a:r>
            <a:endParaRPr lang="az-Latn-AZ" sz="2400">
              <a:solidFill>
                <a:srgbClr val="000000"/>
              </a:solidFill>
              <a:cs typeface="Times New Roman" panose="02020603050405020304" pitchFamily="18" charset="0"/>
            </a:endParaRPr>
          </a:p>
          <a:p>
            <a:pPr algn="ctr"/>
            <a:r>
              <a:rPr lang="az-Latn-AZ" sz="2800" b="1" smtClean="0">
                <a:solidFill>
                  <a:prstClr val="white"/>
                </a:solidFill>
                <a:cs typeface="Times New Roman" panose="02020603050405020304" pitchFamily="18" charset="0"/>
              </a:rPr>
              <a:t>Kurs işi</a:t>
            </a:r>
            <a:endParaRPr lang="az-Latn-AZ" sz="2800" b="1">
              <a:solidFill>
                <a:prstClr val="white"/>
              </a:solidFill>
              <a:cs typeface="Times New Roman" panose="02020603050405020304" pitchFamily="18" charset="0"/>
            </a:endParaRPr>
          </a:p>
          <a:p>
            <a:pPr algn="ctr"/>
            <a:endParaRPr lang="az-Latn-AZ" sz="2400" b="1">
              <a:solidFill>
                <a:prstClr val="white"/>
              </a:solidFill>
              <a:cs typeface="Times New Roman" panose="02020603050405020304" pitchFamily="18" charset="0"/>
            </a:endParaRPr>
          </a:p>
          <a:p>
            <a:pPr algn="ctr"/>
            <a:endParaRPr lang="az-Latn-AZ" sz="2400" b="1">
              <a:solidFill>
                <a:prstClr val="white"/>
              </a:solidFill>
              <a:cs typeface="Times New Roman" panose="02020603050405020304" pitchFamily="18" charset="0"/>
            </a:endParaRPr>
          </a:p>
          <a:p>
            <a:pPr lvl="2"/>
            <a:r>
              <a:rPr lang="az-Latn-AZ" sz="2000" b="1">
                <a:solidFill>
                  <a:prstClr val="white"/>
                </a:solidFill>
                <a:cs typeface="Times New Roman" panose="02020603050405020304" pitchFamily="18" charset="0"/>
              </a:rPr>
              <a:t>Mövzu</a:t>
            </a:r>
            <a:r>
              <a:rPr lang="en-US" sz="2000" b="1" smtClean="0">
                <a:solidFill>
                  <a:prstClr val="white"/>
                </a:solidFill>
                <a:cs typeface="Times New Roman" panose="02020603050405020304" pitchFamily="18" charset="0"/>
              </a:rPr>
              <a:t>:</a:t>
            </a:r>
            <a:r>
              <a:rPr lang="az-Latn-AZ" sz="2000" b="1" smtClean="0">
                <a:solidFill>
                  <a:prstClr val="white"/>
                </a:solidFill>
                <a:cs typeface="Times New Roman" panose="02020603050405020304" pitchFamily="18" charset="0"/>
              </a:rPr>
              <a:t> </a:t>
            </a:r>
            <a:r>
              <a:rPr lang="az-Latn-AZ" b="1" smtClean="0">
                <a:solidFill>
                  <a:prstClr val="white"/>
                </a:solidFill>
                <a:cs typeface="Times New Roman" panose="02020603050405020304" pitchFamily="18" charset="0"/>
              </a:rPr>
              <a:t>İnformasiya mühafizəsinin texniki üsullarla təşkili və Bank sistemlərində informasiya mühafizəsinin təşkili</a:t>
            </a:r>
          </a:p>
          <a:p>
            <a:pPr lvl="2"/>
            <a:endParaRPr lang="az-Latn-AZ" sz="2000" smtClean="0">
              <a:solidFill>
                <a:srgbClr val="000000"/>
              </a:solidFill>
              <a:cs typeface="Times New Roman" panose="02020603050405020304" pitchFamily="18" charset="0"/>
            </a:endParaRPr>
          </a:p>
          <a:p>
            <a:pPr lvl="2"/>
            <a:endParaRPr lang="az-Latn-AZ" sz="2000">
              <a:solidFill>
                <a:srgbClr val="000000"/>
              </a:solidFill>
              <a:cs typeface="Times New Roman" panose="02020603050405020304" pitchFamily="18" charset="0"/>
            </a:endParaRPr>
          </a:p>
          <a:p>
            <a:pPr lvl="2"/>
            <a:r>
              <a:rPr lang="az-Latn-AZ" sz="2000" b="1">
                <a:solidFill>
                  <a:prstClr val="white"/>
                </a:solidFill>
                <a:cs typeface="Times New Roman" panose="02020603050405020304" pitchFamily="18" charset="0"/>
              </a:rPr>
              <a:t>Fakültə</a:t>
            </a:r>
            <a:r>
              <a:rPr lang="en-US" sz="2000" b="1">
                <a:solidFill>
                  <a:prstClr val="white"/>
                </a:solidFill>
                <a:cs typeface="Times New Roman" panose="02020603050405020304" pitchFamily="18" charset="0"/>
              </a:rPr>
              <a:t>:</a:t>
            </a:r>
            <a:r>
              <a:rPr lang="az-Latn-AZ" sz="2000" b="1">
                <a:solidFill>
                  <a:prstClr val="white"/>
                </a:solidFill>
                <a:cs typeface="Times New Roman" panose="02020603050405020304" pitchFamily="18" charset="0"/>
              </a:rPr>
              <a:t> </a:t>
            </a:r>
            <a:r>
              <a:rPr lang="az-Latn-AZ" b="1">
                <a:solidFill>
                  <a:prstClr val="white"/>
                </a:solidFill>
                <a:cs typeface="Times New Roman" panose="02020603050405020304" pitchFamily="18" charset="0"/>
              </a:rPr>
              <a:t>İnformasiya Telekommunikasiya Texnologiyaları</a:t>
            </a:r>
          </a:p>
          <a:p>
            <a:pPr lvl="2"/>
            <a:r>
              <a:rPr lang="az-Latn-AZ" sz="2000" b="1">
                <a:solidFill>
                  <a:prstClr val="white"/>
                </a:solidFill>
                <a:cs typeface="Times New Roman" panose="02020603050405020304" pitchFamily="18" charset="0"/>
              </a:rPr>
              <a:t>Fənn</a:t>
            </a:r>
            <a:r>
              <a:rPr lang="en-US" sz="2000" b="1">
                <a:solidFill>
                  <a:prstClr val="white"/>
                </a:solidFill>
                <a:cs typeface="Times New Roman" panose="02020603050405020304" pitchFamily="18" charset="0"/>
              </a:rPr>
              <a:t>:</a:t>
            </a:r>
            <a:r>
              <a:rPr lang="az-Latn-AZ" sz="2000" b="1">
                <a:solidFill>
                  <a:prstClr val="white"/>
                </a:solidFill>
                <a:cs typeface="Times New Roman" panose="02020603050405020304" pitchFamily="18" charset="0"/>
              </a:rPr>
              <a:t> </a:t>
            </a:r>
            <a:r>
              <a:rPr lang="en-US" b="1">
                <a:solidFill>
                  <a:prstClr val="white"/>
                </a:solidFill>
                <a:cs typeface="Times New Roman" panose="02020603050405020304" pitchFamily="18" charset="0"/>
              </a:rPr>
              <a:t>Kompyuter </a:t>
            </a:r>
            <a:r>
              <a:rPr lang="az-Latn-AZ" b="1">
                <a:solidFill>
                  <a:prstClr val="white"/>
                </a:solidFill>
                <a:cs typeface="Times New Roman" panose="02020603050405020304" pitchFamily="18" charset="0"/>
              </a:rPr>
              <a:t>Şəbəkələri</a:t>
            </a:r>
            <a:endParaRPr lang="az-Latn-AZ" b="1" dirty="0">
              <a:solidFill>
                <a:prstClr val="white"/>
              </a:solidFill>
              <a:cs typeface="Times New Roman" panose="02020603050405020304" pitchFamily="18" charset="0"/>
            </a:endParaRPr>
          </a:p>
          <a:p>
            <a:pPr lvl="2"/>
            <a:r>
              <a:rPr lang="az-Latn-AZ" sz="2000" b="1">
                <a:solidFill>
                  <a:prstClr val="white"/>
                </a:solidFill>
                <a:cs typeface="Times New Roman" panose="02020603050405020304" pitchFamily="18" charset="0"/>
              </a:rPr>
              <a:t>Müəllim</a:t>
            </a:r>
            <a:r>
              <a:rPr lang="en-US" sz="2000" b="1">
                <a:solidFill>
                  <a:prstClr val="white"/>
                </a:solidFill>
                <a:cs typeface="Times New Roman" panose="02020603050405020304" pitchFamily="18" charset="0"/>
              </a:rPr>
              <a:t>:</a:t>
            </a:r>
            <a:r>
              <a:rPr lang="az-Latn-AZ" sz="2000" b="1">
                <a:solidFill>
                  <a:prstClr val="white"/>
                </a:solidFill>
                <a:cs typeface="Times New Roman" panose="02020603050405020304" pitchFamily="18" charset="0"/>
              </a:rPr>
              <a:t> </a:t>
            </a:r>
            <a:r>
              <a:rPr lang="az-Latn-AZ" b="1">
                <a:solidFill>
                  <a:prstClr val="white"/>
                </a:solidFill>
                <a:cs typeface="Times New Roman" panose="02020603050405020304" pitchFamily="18" charset="0"/>
              </a:rPr>
              <a:t>Qəmbərov Mubariz</a:t>
            </a:r>
          </a:p>
          <a:p>
            <a:pPr lvl="2"/>
            <a:r>
              <a:rPr lang="az-Latn-AZ" b="1">
                <a:solidFill>
                  <a:prstClr val="white"/>
                </a:solidFill>
                <a:cs typeface="Times New Roman" panose="02020603050405020304" pitchFamily="18" charset="0"/>
              </a:rPr>
              <a:t>Tələbə</a:t>
            </a:r>
            <a:r>
              <a:rPr lang="en-US" b="1" dirty="0">
                <a:solidFill>
                  <a:prstClr val="white"/>
                </a:solidFill>
                <a:cs typeface="Times New Roman" panose="02020603050405020304" pitchFamily="18" charset="0"/>
              </a:rPr>
              <a:t>:</a:t>
            </a:r>
            <a:r>
              <a:rPr lang="az-Latn-AZ" b="1" dirty="0">
                <a:solidFill>
                  <a:prstClr val="white"/>
                </a:solidFill>
                <a:cs typeface="Times New Roman" panose="02020603050405020304" pitchFamily="18" charset="0"/>
              </a:rPr>
              <a:t> </a:t>
            </a:r>
            <a:r>
              <a:rPr lang="az-Latn-AZ" b="1">
                <a:solidFill>
                  <a:prstClr val="white"/>
                </a:solidFill>
                <a:cs typeface="Times New Roman" panose="02020603050405020304" pitchFamily="18" charset="0"/>
              </a:rPr>
              <a:t>Əmiraslanov Rövşən</a:t>
            </a:r>
            <a:endParaRPr lang="en-US" b="1">
              <a:solidFill>
                <a:prstClr val="white"/>
              </a:solidFill>
              <a:cs typeface="Times New Roman" panose="02020603050405020304" pitchFamily="18" charset="0"/>
            </a:endParaRPr>
          </a:p>
          <a:p>
            <a:pPr lvl="2"/>
            <a:r>
              <a:rPr lang="az-Latn-AZ" sz="2000" b="1">
                <a:solidFill>
                  <a:prstClr val="white"/>
                </a:solidFill>
                <a:cs typeface="Times New Roman" panose="02020603050405020304" pitchFamily="18" charset="0"/>
              </a:rPr>
              <a:t>Qrup</a:t>
            </a:r>
            <a:r>
              <a:rPr lang="en-US" sz="2000" b="1" dirty="0">
                <a:solidFill>
                  <a:prstClr val="white"/>
                </a:solidFill>
                <a:cs typeface="Times New Roman" panose="02020603050405020304" pitchFamily="18" charset="0"/>
              </a:rPr>
              <a:t>:</a:t>
            </a:r>
            <a:r>
              <a:rPr lang="az-Latn-AZ" sz="2000" b="1" dirty="0">
                <a:solidFill>
                  <a:prstClr val="white"/>
                </a:solidFill>
                <a:cs typeface="Times New Roman" panose="02020603050405020304" pitchFamily="18" charset="0"/>
              </a:rPr>
              <a:t> </a:t>
            </a:r>
            <a:r>
              <a:rPr lang="az-Latn-AZ" b="1">
                <a:solidFill>
                  <a:prstClr val="white"/>
                </a:solidFill>
                <a:cs typeface="Times New Roman" panose="02020603050405020304" pitchFamily="18" charset="0"/>
              </a:rPr>
              <a:t>689 A1</a:t>
            </a:r>
            <a:endParaRPr lang="en-US" b="1">
              <a:solidFill>
                <a:prstClr val="white"/>
              </a:solidFill>
              <a:cs typeface="Times New Roman" panose="02020603050405020304" pitchFamily="18" charset="0"/>
            </a:endParaRPr>
          </a:p>
          <a:p>
            <a:pPr lvl="2"/>
            <a:endParaRPr lang="az-Latn-AZ" b="1">
              <a:solidFill>
                <a:prstClr val="white"/>
              </a:solidFill>
              <a:cs typeface="Times New Roman" panose="02020603050405020304" pitchFamily="18" charset="0"/>
            </a:endParaRPr>
          </a:p>
        </p:txBody>
      </p:sp>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1989" y="1497629"/>
            <a:ext cx="1168021" cy="1168021"/>
          </a:xfrm>
          <a:prstGeom prst="rect">
            <a:avLst/>
          </a:prstGeom>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3442311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2" name="Прямоугольник 1"/>
          <p:cNvSpPr/>
          <p:nvPr/>
        </p:nvSpPr>
        <p:spPr>
          <a:xfrm>
            <a:off x="772915" y="391952"/>
            <a:ext cx="6736844" cy="461665"/>
          </a:xfrm>
          <a:prstGeom prst="rect">
            <a:avLst/>
          </a:prstGeom>
          <a:ln>
            <a:solidFill>
              <a:schemeClr val="bg2">
                <a:lumMod val="75000"/>
              </a:schemeClr>
            </a:solidFill>
          </a:ln>
        </p:spPr>
        <p:txBody>
          <a:bodyPr wrap="none">
            <a:spAutoFit/>
          </a:bodyPr>
          <a:lstStyle/>
          <a:p>
            <a:r>
              <a:rPr lang="en-US" sz="2400" smtClean="0"/>
              <a:t>Bank sistemlərində informasiya mühafizəsinin təşkili</a:t>
            </a:r>
            <a:endParaRPr lang="ru-RU" sz="2400"/>
          </a:p>
        </p:txBody>
      </p:sp>
      <p:sp>
        <p:nvSpPr>
          <p:cNvPr id="3" name="Прямоугольник 2"/>
          <p:cNvSpPr/>
          <p:nvPr/>
        </p:nvSpPr>
        <p:spPr>
          <a:xfrm>
            <a:off x="677380" y="1836932"/>
            <a:ext cx="5996375" cy="4093428"/>
          </a:xfrm>
          <a:prstGeom prst="rect">
            <a:avLst/>
          </a:prstGeom>
        </p:spPr>
        <p:txBody>
          <a:bodyPr wrap="square">
            <a:spAutoFit/>
          </a:bodyPr>
          <a:lstStyle/>
          <a:p>
            <a:pPr algn="just"/>
            <a:r>
              <a:rPr lang="en-US" sz="2000" smtClean="0"/>
              <a:t>Bank sisteminin informasiya təhlükəsizliyi ölkə iqtisadiyyatının sabitliyini təmin edən sistem formalaşdıran amildir.</a:t>
            </a:r>
            <a:r>
              <a:rPr lang="az-Latn-AZ" sz="2000"/>
              <a:t> </a:t>
            </a:r>
            <a:r>
              <a:rPr lang="en-US" sz="2000" smtClean="0"/>
              <a:t>Adi adam “bank mühafizəsi” sözlərini eşidəndə bank anbarlarının ağır qapılarını, etibarlı seyfləri, çoxsəviyyəli mühafizə və nəzarət postlarını görür. Bu, əsasən bu gün doğrudur. Ancaq müasir dünyada dəyərlərin əhəmiyyətli bir hissəsi - əsas olmasa da - maddi bir şey deyil, məlumatdır. Onun da müdafiəyə ehtiyacı var. Bank sistemlərində informasiya təhlükəsizliyi, fiziki təhlükəsizlik kimi, bütün “giriş nöqtələri”nə nəzarət və ən etibarlı texniki vasitələrdən istifadə etməklə çoxsəviyyəli sxem üzərində qurulmalıdır.</a:t>
            </a:r>
            <a:endParaRPr lang="ru-RU" sz="2000"/>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747" y="2109045"/>
            <a:ext cx="3170099" cy="3170099"/>
          </a:xfrm>
          <a:prstGeom prst="rect">
            <a:avLst/>
          </a:prstGeom>
        </p:spPr>
      </p:pic>
    </p:spTree>
    <p:extLst>
      <p:ext uri="{BB962C8B-B14F-4D97-AF65-F5344CB8AC3E}">
        <p14:creationId xmlns:p14="http://schemas.microsoft.com/office/powerpoint/2010/main" val="738711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3" name="Прямоугольник 2"/>
          <p:cNvSpPr/>
          <p:nvPr/>
        </p:nvSpPr>
        <p:spPr>
          <a:xfrm>
            <a:off x="423081" y="1491531"/>
            <a:ext cx="6067780" cy="4708981"/>
          </a:xfrm>
          <a:prstGeom prst="rect">
            <a:avLst/>
          </a:prstGeom>
        </p:spPr>
        <p:txBody>
          <a:bodyPr wrap="square">
            <a:spAutoFit/>
          </a:bodyPr>
          <a:lstStyle/>
          <a:p>
            <a:pPr algn="just"/>
            <a:r>
              <a:rPr lang="en-US" sz="2000" smtClean="0"/>
              <a:t>Bank şəbəkəsi, hər hansı bir müəssisə və ya təşkilatın şəbəkəsi kimi, tamamilə standart obyektlər toplusunu ehtiva edir: işçilərin iş stansiyaları, infrastruktur və ixtisaslaşmış serverlər, şəbəkə şlüzləri. Mobilliyin inkişafı ilə bu komplektə noutbuklar, smartfonlar və planşetlər getdikcə daha çox əlavə olunur ki, onlardan da işçilər bank məlumat sisteminə daxil olurlar. Bankların özəlliyi ondan ibarətdir ki, bu komplektə bankomatlar və ödəniş terminalları (bir qayda olaraq, standart əməliyyat sistemləri üzərində qurulmuş və texniki cəhətdən standart kompüteri təmsil edən) əlavə olunur. İnformasiya sistemi bankın müştəriləri üçün də əlçatan olmalıdır. Nəhayət, unutmayın ki, hətta nisbətən kiçik bir bankın şəbəkəsi çoxsaylı filial və şöbələri olan paylanmış bir sistemdir.</a:t>
            </a:r>
            <a:endParaRPr lang="ru-RU" sz="2000"/>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8407" y="1705171"/>
            <a:ext cx="4359711" cy="3899563"/>
          </a:xfrm>
          <a:prstGeom prst="rect">
            <a:avLst/>
          </a:prstGeom>
        </p:spPr>
      </p:pic>
      <p:sp>
        <p:nvSpPr>
          <p:cNvPr id="6" name="Прямоугольник 5"/>
          <p:cNvSpPr/>
          <p:nvPr/>
        </p:nvSpPr>
        <p:spPr>
          <a:xfrm>
            <a:off x="518615" y="214531"/>
            <a:ext cx="10659503" cy="461665"/>
          </a:xfrm>
          <a:prstGeom prst="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smtClean="0"/>
              <a:t>Bank şəbəkəsi</a:t>
            </a:r>
            <a:endParaRPr lang="ru-RU" sz="2400"/>
          </a:p>
        </p:txBody>
      </p:sp>
    </p:spTree>
    <p:extLst>
      <p:ext uri="{BB962C8B-B14F-4D97-AF65-F5344CB8AC3E}">
        <p14:creationId xmlns:p14="http://schemas.microsoft.com/office/powerpoint/2010/main" val="3940245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2" name="Прямоугольник 1"/>
          <p:cNvSpPr/>
          <p:nvPr/>
        </p:nvSpPr>
        <p:spPr>
          <a:xfrm>
            <a:off x="245659" y="433906"/>
            <a:ext cx="11150220" cy="2862322"/>
          </a:xfrm>
          <a:prstGeom prst="rect">
            <a:avLst/>
          </a:prstGeom>
        </p:spPr>
        <p:txBody>
          <a:bodyPr wrap="square">
            <a:spAutoFit/>
          </a:bodyPr>
          <a:lstStyle/>
          <a:p>
            <a:pPr algn="just"/>
            <a:r>
              <a:rPr lang="en-US" smtClean="0"/>
              <a:t>Beləliklə, məlumatın qorunması vəzifəsi, sxem və istifadə olunan vasitələr baxımından adi bir təşkilat üçün həll olunan vəzifələrə yaxın olsa da, eyni zamanda açıq bir bank xüsusiyyətlərinə malik olmalıdır.</a:t>
            </a:r>
            <a:endParaRPr lang="az-Latn-AZ" smtClean="0"/>
          </a:p>
          <a:p>
            <a:pPr algn="just"/>
            <a:endParaRPr lang="az-Latn-AZ"/>
          </a:p>
          <a:p>
            <a:pPr algn="just"/>
            <a:r>
              <a:rPr lang="az-Latn-AZ" smtClean="0"/>
              <a:t>   </a:t>
            </a:r>
            <a:r>
              <a:rPr lang="en-US" smtClean="0"/>
              <a:t>Zəruri:</a:t>
            </a:r>
          </a:p>
          <a:p>
            <a:pPr algn="just"/>
            <a:endParaRPr lang="en-US" smtClean="0"/>
          </a:p>
          <a:p>
            <a:pPr algn="just"/>
            <a:r>
              <a:rPr lang="en-US" smtClean="0"/>
              <a:t>- ABS-nin (avtomatlaşdırılmış bank sistemi) etibarlı və təhlükəsiz işləməsini təmin etmək.</a:t>
            </a:r>
          </a:p>
          <a:p>
            <a:pPr algn="just"/>
            <a:r>
              <a:rPr lang="en-US" smtClean="0"/>
              <a:t>- Coğrafi olaraq paylanmış şəbəkədə işçilərin və müştərilərin bank sisteminə təhlükəsiz çıxışını təmin etmək.</a:t>
            </a:r>
          </a:p>
          <a:p>
            <a:pPr algn="just"/>
            <a:r>
              <a:rPr lang="en-US" smtClean="0"/>
              <a:t>- İşçilərin xarici informasiya şəbəkələrinə (İnternet) çıxışını təmin etmək.</a:t>
            </a:r>
          </a:p>
          <a:p>
            <a:pPr algn="just"/>
            <a:r>
              <a:rPr lang="en-US" smtClean="0"/>
              <a:t>- ATM və terminalların qorunmasını təmin edin.</a:t>
            </a:r>
          </a:p>
          <a:p>
            <a:pPr algn="just"/>
            <a:r>
              <a:rPr lang="en-US" smtClean="0"/>
              <a:t>- Sistemdəki bütün proseslərə nəzarət etməyi və hər hansı pozuntuları vaxtında aşkar etməyi bacarmaq.</a:t>
            </a:r>
            <a:endParaRPr lang="ru-RU"/>
          </a:p>
        </p:txBody>
      </p:sp>
      <p:sp>
        <p:nvSpPr>
          <p:cNvPr id="3" name="Прямоугольник 2"/>
          <p:cNvSpPr/>
          <p:nvPr/>
        </p:nvSpPr>
        <p:spPr>
          <a:xfrm>
            <a:off x="245659" y="3296228"/>
            <a:ext cx="11150221" cy="3139321"/>
          </a:xfrm>
          <a:prstGeom prst="rect">
            <a:avLst/>
          </a:prstGeom>
        </p:spPr>
        <p:txBody>
          <a:bodyPr wrap="square">
            <a:spAutoFit/>
          </a:bodyPr>
          <a:lstStyle/>
          <a:p>
            <a:pPr algn="just"/>
            <a:r>
              <a:rPr lang="en-US" smtClean="0"/>
              <a:t>Bütün bu vəzifələri bank şəbəkəsinin arxitekturasından başlayaraq kompleks şəkildə həll etmək lazımdır. Ən müasir təhlükəsizlik tədbirlərindən istifadə edərək minimum sayda qarşılıqlı əlaqə nöqtələri (şlüzlər) ilə bir neçə təcrid olunmuş şəbəkə yaratmaq yaxşı və kifayət qədər ümumi təcrübədir. Sistemdə bir qayda olaraq, təcrid olunmuş əməliyyat şəbəkəsi və internet resurslarına çıxışı olan şəbəkə yaradılır. Çox vaxt bankomatlar və terminallar da ayrı şəbəkələrə ayrılır. Şəbəkələrin bu şəkildə ayrılması məlumat sızması və zərərli kodun yayılması ilə bağlı bir çox problemlərin qarşısını alır, lakin, əlbəttə ki, etibarlı təhlükəsizlik üçün xüsusi proqram təminatının tətbiqi tələb olunur. Siz həmçinin təcrid olunmuş şəbəkənin eyni güclü təhlükəsizlik xüsusiyyətlərinə ehtiyacı olmadığı barədə ümumi yanlış təsəvvürdən qaçınmalısınız. eləcə də ictimai şəbəkələr - bu yanaşma dəfələrlə ciddi problemlərə səbəb olub. Şöbələr və filiallar arasında etibarlı əlaqəni təmin etmək üçün məlumatların şifrələnməsi ilə xüsusi rabitə kanallarından istifadə edilməlidir. Təbii ki, ayrı-ayrı bölmələr üçün bankın əsas şəbəkəsi ilə eyni şəbəkənin ayrılması prinsipindən istifadə edilməlidir.</a:t>
            </a:r>
            <a:endParaRPr lang="ru-RU"/>
          </a:p>
        </p:txBody>
      </p:sp>
    </p:spTree>
    <p:extLst>
      <p:ext uri="{BB962C8B-B14F-4D97-AF65-F5344CB8AC3E}">
        <p14:creationId xmlns:p14="http://schemas.microsoft.com/office/powerpoint/2010/main" val="3819867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2" name="Прямоугольник 1"/>
          <p:cNvSpPr/>
          <p:nvPr/>
        </p:nvSpPr>
        <p:spPr>
          <a:xfrm>
            <a:off x="474387" y="1159366"/>
            <a:ext cx="11245755" cy="5078313"/>
          </a:xfrm>
          <a:prstGeom prst="rect">
            <a:avLst/>
          </a:prstGeom>
        </p:spPr>
        <p:txBody>
          <a:bodyPr wrap="square">
            <a:spAutoFit/>
          </a:bodyPr>
          <a:lstStyle/>
          <a:p>
            <a:r>
              <a:rPr lang="en-US" smtClean="0"/>
              <a:t>İxtisaslaşdırılmış proqram təminatına gəldikdə isə, antivirus proqramları hələ də informasiya təhlükəsizliyi sistemlərinin əsasını təşkil edir. Son bir neçə il ərzində onlar "sadəcə antivirusdan" iş stansiyalarının monitorinqi üçün kompleks müdafiə sistemlərinə çevriliblər. Müasir antivirusun köməyi ilə siz hər hansı xarici cihazların icazəsiz qoşulmasından və proqramların quraşdırılmasından qorunmaq da daxil olmaqla, bütün vəzifələri həll edə bilərsiniz. İnternet şlüzlərinin və poçt sistemlərinin laylı çoxtəchizatçı mühafizəsi də öz aktuallığını itirmir.</a:t>
            </a:r>
          </a:p>
          <a:p>
            <a:endParaRPr lang="en-US" smtClean="0"/>
          </a:p>
          <a:p>
            <a:r>
              <a:rPr lang="en-US" smtClean="0"/>
              <a:t>Mobilliyin inkişafı həm də özünün imperativ tələblərini gətirir: indi antivirus mühafizəsi, bu cür cihazların ABS ilə işdə və ya yalnız ictimai şəbəkələrdə istifadə olunmasından asılı olmayaraq, bank işçilərinin istifadə etdiyi bütün növ mobil cihazlara mütləq şamil edilməlidir.</a:t>
            </a:r>
          </a:p>
          <a:p>
            <a:endParaRPr lang="en-US" smtClean="0"/>
          </a:p>
          <a:p>
            <a:r>
              <a:rPr lang="en-US" smtClean="0"/>
              <a:t>Bank sisteminin özünün mühafizəsi həm daxili istifadəçilərin, həm də müştərilərin hərəkətləri üzərində güclü autentifikasiya və nəzarət vasitələrindən istifadə etməlidir. Elektron açarlar (tokenlər) və ya birdəfəlik parol generatorları olsun, ən etibarlı mühafizənin iki faktorlu autentifikasiya vasitəsilə təmin oluna biləcəyi ümumiyyətlə qəbul edilir.</a:t>
            </a:r>
          </a:p>
          <a:p>
            <a:endParaRPr lang="en-US" smtClean="0"/>
          </a:p>
          <a:p>
            <a:r>
              <a:rPr lang="en-US" smtClean="0"/>
              <a:t>Saxlama zamanı məlumatların təhlükəsizliyi ya məlumatların saxlanması səviyyəsində, ya da ayrı-ayrı sistem komponentləri səviyyəsində, məsələn, verilənlər bazası cədvəlləri səviyyəsində işləyə bilən şifrələmə alətlərinin istifadəsini tələb edir.</a:t>
            </a:r>
            <a:endParaRPr lang="ru-RU"/>
          </a:p>
        </p:txBody>
      </p:sp>
      <p:pic>
        <p:nvPicPr>
          <p:cNvPr id="5" name="Рисунок 4"/>
          <p:cNvPicPr>
            <a:picLocks noChangeAspect="1"/>
          </p:cNvPicPr>
          <p:nvPr/>
        </p:nvPicPr>
        <p:blipFill>
          <a:blip r:embed="rId3"/>
          <a:stretch>
            <a:fillRect/>
          </a:stretch>
        </p:blipFill>
        <p:spPr>
          <a:xfrm>
            <a:off x="0" y="0"/>
            <a:ext cx="1197448" cy="1159366"/>
          </a:xfrm>
          <a:prstGeom prst="rect">
            <a:avLst/>
          </a:prstGeom>
        </p:spPr>
      </p:pic>
      <p:pic>
        <p:nvPicPr>
          <p:cNvPr id="6" name="Рисунок 5"/>
          <p:cNvPicPr>
            <a:picLocks noChangeAspect="1"/>
          </p:cNvPicPr>
          <p:nvPr/>
        </p:nvPicPr>
        <p:blipFill>
          <a:blip r:embed="rId4"/>
          <a:stretch>
            <a:fillRect/>
          </a:stretch>
        </p:blipFill>
        <p:spPr>
          <a:xfrm>
            <a:off x="10997080" y="1026"/>
            <a:ext cx="1194920" cy="1158340"/>
          </a:xfrm>
          <a:prstGeom prst="rect">
            <a:avLst/>
          </a:prstGeom>
        </p:spPr>
      </p:pic>
    </p:spTree>
    <p:extLst>
      <p:ext uri="{BB962C8B-B14F-4D97-AF65-F5344CB8AC3E}">
        <p14:creationId xmlns:p14="http://schemas.microsoft.com/office/powerpoint/2010/main" val="1628018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73788" y="1480237"/>
            <a:ext cx="10040206" cy="4247317"/>
          </a:xfrm>
          <a:prstGeom prst="rect">
            <a:avLst/>
          </a:prstGeom>
        </p:spPr>
        <p:txBody>
          <a:bodyPr wrap="square">
            <a:spAutoFit/>
          </a:bodyPr>
          <a:lstStyle/>
          <a:p>
            <a:pPr algn="just"/>
            <a:r>
              <a:rPr lang="en-US" smtClean="0"/>
              <a:t>Banklar ənənəvi olaraq əməliyyat ofislərinin, anbar ofislərinin və s. fiziki təhlükəsizliyinə çox diqqət yetirirlər. Bütün bunlar fiziki giriş vasitəsilə kommersiya məlumatlarına icazəsiz daxil olmaq riskini azaldır. Bununla belə, serverlərin yerləşdiyi bank ofisləri və texniki otaqlar adətən digər şirkətlərin ofislərindən qorunma dərəcəsinə görə fərqlənmir. Buna görə də, təsvir olunan riskləri minimuma endirmək üçün kriptoqrafik qorunma sistemindən istifadə etmək lazımdır.</a:t>
            </a:r>
          </a:p>
          <a:p>
            <a:pPr algn="just"/>
            <a:endParaRPr lang="en-US" smtClean="0"/>
          </a:p>
          <a:p>
            <a:pPr algn="just"/>
            <a:r>
              <a:rPr lang="en-US" smtClean="0"/>
              <a:t>Bu gün bazarda məlumatların şifrələnməsini həyata keçirən çoxlu sayda kommunal xidmətlər mövcuddur. Bununla belə, onların banklarda işlənməsinin xüsusiyyətləri müvafiq proqram təminatına əlavə tələblər qoyur. Birincisi, kriptoqrafik mühafizə sistemində şəffaf şifrələmə prinsipi həyata keçirilməlidir. Onu istifadə edərkən əsas yaddaşdakı məlumatlar həmişə yalnız kodlaşdırılmış formada olur. Bundan əlavə, bu texnologiya məlumatlarla müntəzəm işin dəyərini minimuma endirməyə imkan verir. Onların hər gün şifrəsini açmaq və şifrələmək lazım deyil. Məlumata giriş serverdə quraşdırılmış xüsusi proqram təminatı vasitəsilə həyata keçirilir. O, məlumat əldə edildikdə avtomatik olaraq şifrəni açır və onu sabit diskə yazmazdan əvvəl şifrələyir. Bu əməliyyatlar birbaşa serverin operativ yaddaşında həyata keçirilir.</a:t>
            </a:r>
            <a:endParaRPr lang="ru-RU"/>
          </a:p>
        </p:txBody>
      </p:sp>
      <p:sp>
        <p:nvSpPr>
          <p:cNvPr id="3" name="Прямоугольник 2"/>
          <p:cNvSpPr/>
          <p:nvPr/>
        </p:nvSpPr>
        <p:spPr>
          <a:xfrm>
            <a:off x="804891" y="419247"/>
            <a:ext cx="3159839" cy="461665"/>
          </a:xfrm>
          <a:prstGeom prst="rect">
            <a:avLst/>
          </a:prstGeom>
          <a:ln>
            <a:solidFill>
              <a:schemeClr val="bg2">
                <a:lumMod val="75000"/>
              </a:schemeClr>
            </a:solidFill>
          </a:ln>
        </p:spPr>
        <p:txBody>
          <a:bodyPr wrap="none">
            <a:spAutoFit/>
          </a:bodyPr>
          <a:lstStyle/>
          <a:p>
            <a:r>
              <a:rPr lang="en-US" sz="2400" smtClean="0"/>
              <a:t>Fiziki girişdən qorunma</a:t>
            </a:r>
            <a:endParaRPr lang="ru-RU" sz="2400"/>
          </a:p>
        </p:txBody>
      </p:sp>
    </p:spTree>
    <p:extLst>
      <p:ext uri="{BB962C8B-B14F-4D97-AF65-F5344CB8AC3E}">
        <p14:creationId xmlns:p14="http://schemas.microsoft.com/office/powerpoint/2010/main" val="149300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05470" y="1414019"/>
            <a:ext cx="9689910" cy="3693319"/>
          </a:xfrm>
          <a:prstGeom prst="rect">
            <a:avLst/>
          </a:prstGeom>
        </p:spPr>
        <p:txBody>
          <a:bodyPr wrap="square">
            <a:spAutoFit/>
          </a:bodyPr>
          <a:lstStyle/>
          <a:p>
            <a:pPr algn="just"/>
            <a:r>
              <a:rPr lang="en-US" b="0" i="0" u="none" strike="noStrike" smtClean="0">
                <a:solidFill>
                  <a:srgbClr val="43464B"/>
                </a:solidFill>
                <a:effectLst/>
              </a:rPr>
              <a:t>İkincisi, bank məlumat bazaları çox həcmlidir. Beləliklə, kriptoqrafik məlumatların mühafizəsi sistemi virtual deyil, sabit disklərin real bölmələri, RAID massivləri və digər server saxlama vasitələri ilə, məsələn, SAN yaddaşı ilə işləməlidir. Fakt budur ki, sistemə virtual disk kimi qoşula bilən konteyner faylları böyük həcmli məlumatlarla işləmək üçün nəzərdə tutulmayıb. Belə bir fayldan yaradılan virtual diskin böyük ölçüsü olduğu halda, hətta bir neçə nəfər eyni anda ona daxil olduqda, məlumatın oxunması və yazılması sürətində əhəmiyyətli bir azalma müşahidə edə bilərsiniz. Böyük konteyner faylı olan bir neçə onlarla insanın işi sırf işgəncəyə çevrilə bilər. Bundan əlavə, nəzərə alınmalıdır ki, bu obyektlər viruslar səbəbindən zədələnmə riski altındadır, fayl sistemi qəzaları və s. Axı, əslində onlar adi fayllardır, lakin ölçüləri olduqca böyükdür. Və hətta onlardakı kiçik bir dəyişiklik onun ehtiva etdiyi bütün məlumatların şifrəsini açmaq mümkünsüzlüyünə səbəb ola bilər. Bu məcburi tələblərin hər ikisi təhlükəsizliyin həyata keçirilməsi üçün uyğun olan məhsulların çeşidini əhəmiyyətli dərəcədə daraldır. Əslində, bu gün </a:t>
            </a:r>
            <a:r>
              <a:rPr lang="az-Latn-AZ" b="0" i="0" u="none" strike="noStrike" smtClean="0">
                <a:solidFill>
                  <a:srgbClr val="43464B"/>
                </a:solidFill>
                <a:effectLst/>
              </a:rPr>
              <a:t>Azərbaycanda</a:t>
            </a:r>
            <a:r>
              <a:rPr lang="en-US" b="0" i="0" u="none" strike="noStrike" smtClean="0">
                <a:solidFill>
                  <a:srgbClr val="43464B"/>
                </a:solidFill>
                <a:effectLst/>
              </a:rPr>
              <a:t> bazarında yalnız bir neçə belə sistem var.</a:t>
            </a:r>
            <a:endParaRPr lang="ru-RU"/>
          </a:p>
        </p:txBody>
      </p:sp>
    </p:spTree>
    <p:extLst>
      <p:ext uri="{BB962C8B-B14F-4D97-AF65-F5344CB8AC3E}">
        <p14:creationId xmlns:p14="http://schemas.microsoft.com/office/powerpoint/2010/main" val="156463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4052" y="514781"/>
            <a:ext cx="2470548" cy="523220"/>
          </a:xfrm>
          <a:prstGeom prst="rect">
            <a:avLst/>
          </a:prstGeom>
          <a:ln>
            <a:solidFill>
              <a:schemeClr val="bg2">
                <a:lumMod val="75000"/>
              </a:schemeClr>
            </a:solidFill>
          </a:ln>
        </p:spPr>
        <p:txBody>
          <a:bodyPr wrap="none">
            <a:spAutoFit/>
          </a:bodyPr>
          <a:lstStyle/>
          <a:p>
            <a:r>
              <a:rPr lang="en-US" sz="2800" b="0" i="0" smtClean="0">
                <a:solidFill>
                  <a:srgbClr val="43464B"/>
                </a:solidFill>
                <a:effectLst/>
              </a:rPr>
              <a:t>Ehtiyat qoruma</a:t>
            </a:r>
            <a:endParaRPr lang="ru-RU" sz="2800"/>
          </a:p>
        </p:txBody>
      </p:sp>
      <p:sp>
        <p:nvSpPr>
          <p:cNvPr id="3" name="Прямоугольник 2"/>
          <p:cNvSpPr/>
          <p:nvPr/>
        </p:nvSpPr>
        <p:spPr>
          <a:xfrm>
            <a:off x="968992" y="1708203"/>
            <a:ext cx="10276764" cy="4247317"/>
          </a:xfrm>
          <a:prstGeom prst="rect">
            <a:avLst/>
          </a:prstGeom>
        </p:spPr>
        <p:txBody>
          <a:bodyPr wrap="square">
            <a:spAutoFit/>
          </a:bodyPr>
          <a:lstStyle/>
          <a:p>
            <a:r>
              <a:rPr lang="en-US" smtClean="0"/>
              <a:t>Bankda saxlanılan bütün məlumatların mütəmadi olaraq ehtiyat nüsxəsinin çıxarılması mütləq zəruri tədbirdir. Viruslar tərəfindən məlumatların pozulması, aparat çatışmazlığı və s. kimi problemlər zamanı itkiləri əhəmiyyətli dərəcədə azaltmağa imkan verir. Ancaq eyni zamanda, icazəsiz girişlə bağlı riskləri artırır. Təcrübə göstərir ki, ehtiyat nüsxələrin qeydə alındığı media server otağında deyil, başqa otaqda və ya hətta binada saxlanılmalıdır. Əks halda, yanğın və ya digər ciddi insident zamanı həm məlumatların özü, həm də onların arxivləri geri qaytarıla bilməyəcək şəkildə itirilə bilər. Yalnız kriptoqrafiya ehtiyat nüsxələrini icazəsiz istifadədən etibarlı şəkildə qoruya bilər. Bu halda, şifrələmə açarını evdə saxlamaqla,</a:t>
            </a:r>
          </a:p>
          <a:p>
            <a:endParaRPr lang="en-US" smtClean="0"/>
          </a:p>
          <a:p>
            <a:r>
              <a:rPr lang="en-US" smtClean="0"/>
              <a:t>Ehtiyat nüsxələrin kriptoqrafik mühafizəsinin təşkilində əsas çətinlik məlumatların arxivləşdirilməsini idarə etmək üçün məsuliyyətlərin ayrılması ehtiyacıdır. Sistem inzibatçısı və ya digər texniki mütəxəssis ehtiyat nüsxə prosesini özü konfiqurasiya etməli və həyata keçirməlidir. Məlumatın şifrələnməsini məsul işçi - təhlükəsizlik işçisi idarə etməlidir. Başa düşmək lazımdır ki, işlərin böyük əksəriyyətində ixtisar avtomatik olaraq həyata keçirilir. Bu problem yalnız ehtiyat idarəetmə sistemi və məlumat yazan qurğular (streamerlər, DVD diskləri və s.) arasında kriptoqrafik mühafizə sisteminin "yerləşdirilməsi" ilə həll edilə bilər.</a:t>
            </a:r>
            <a:endParaRPr lang="ru-RU"/>
          </a:p>
        </p:txBody>
      </p:sp>
    </p:spTree>
    <p:extLst>
      <p:ext uri="{BB962C8B-B14F-4D97-AF65-F5344CB8AC3E}">
        <p14:creationId xmlns:p14="http://schemas.microsoft.com/office/powerpoint/2010/main" val="2376189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55344" y="297094"/>
            <a:ext cx="10140286" cy="2585323"/>
          </a:xfrm>
          <a:prstGeom prst="rect">
            <a:avLst/>
          </a:prstGeom>
        </p:spPr>
        <p:txBody>
          <a:bodyPr wrap="square">
            <a:spAutoFit/>
          </a:bodyPr>
          <a:lstStyle/>
          <a:p>
            <a:pPr algn="just"/>
            <a:r>
              <a:rPr lang="en-US" b="0" i="0" u="none" strike="noStrike" smtClean="0">
                <a:solidFill>
                  <a:srgbClr val="43464B"/>
                </a:solidFill>
                <a:effectLst/>
              </a:rPr>
              <a:t>Ehtiyat nüsxələrin kriptoqrafik mühafizəsi üçün mühafizə sistemlərinin ikinci qrupu, ehtiyat nüsxə üçün proqram təminatı və aparat tərtibatçıları tərəfindən müştərilərinə təklif olunan modullardan ibarətdir. Onlar bu sahədə bütün ən tanınmış məhsullar üçün mövcuddur: ArcServe, Veritas Backup Exec və s. Düzdür, onların da öz xüsusiyyətləri var. Ən başlıcası, yalnız "sizin" proqram təminatı və ya sürücü ilə işləməkdir. Bu arada bankın informasiya sistemi daim təkmilləşir. Və ola bilər ki, ehtiyat sisteminin dəyişdirilməsi və ya genişləndirilməsi mühafizə sisteminin dəyişdirilməsi üçün əlavə xərclər tələb edə bilər. Bundan əlavə, bu qrupdakı məhsulların əksəriyyəti köhnə yavaş şifrələmə alqoritmlərini tətbiq edir (məsələn, 3DES), əsas idarəetmə vasitələri yoxdur və xarici şifrələmə provayderlərini birləşdirmək imkanı yoxdur.</a:t>
            </a:r>
            <a:endParaRPr lang="ru-RU"/>
          </a:p>
        </p:txBody>
      </p:sp>
      <p:sp>
        <p:nvSpPr>
          <p:cNvPr id="4" name="Прямоугольник 3"/>
          <p:cNvSpPr/>
          <p:nvPr/>
        </p:nvSpPr>
        <p:spPr>
          <a:xfrm>
            <a:off x="955344" y="2882417"/>
            <a:ext cx="10140286" cy="3139321"/>
          </a:xfrm>
          <a:prstGeom prst="rect">
            <a:avLst/>
          </a:prstGeom>
        </p:spPr>
        <p:txBody>
          <a:bodyPr wrap="square">
            <a:spAutoFit/>
          </a:bodyPr>
          <a:lstStyle/>
          <a:p>
            <a:pPr algn="just"/>
            <a:r>
              <a:rPr lang="en-US" smtClean="0"/>
              <a:t>Bütün bunlar bizi üçüncü qrupdan olan ehtiyat nüsxələrin kriptoqrafik mühafizə sistemlərinə ciddi diqqət yetirməyə məcbur edir. Buraya xüsusi məlumat arxivləşdirmə sistemləri ilə bağlı olmayan xüsusi hazırlanmış proqram təminatı, proqram təminatı və aparat və aparat məhsulları daxildir. Onlar bankın bütün filialları da daxil olmaqla, bütün bankda istifadə etməyə imkan verən geniş çeşidli məlumatların qeydiyyatı cihazlarını dəstəkləyir. Bu, istifadə edilən qorumaların ardıcıl olmasını və əməliyyat xərclərinin minimuma endirilməsini təmin edir.</a:t>
            </a:r>
          </a:p>
          <a:p>
            <a:pPr algn="just"/>
            <a:endParaRPr lang="en-US" smtClean="0"/>
          </a:p>
          <a:p>
            <a:pPr algn="just"/>
            <a:r>
              <a:rPr lang="en-US" smtClean="0"/>
              <a:t>Bununla belə, qeyd etmək lazımdır ki, bütün üstünlüklərinə baxmayaraq, bazarda üçüncü qrupdan olan məhsullar çox azdır. Bu, çox güman ki, ehtiyat nüsxələri üçün kriptoqrafik mühafizə sistemlərinə böyük tələbatın olmaması ilə bağlıdır. Bankların və digər iri təşkilatların rəhbərliyi biznes məlumatlarının arxivləşdirilməsi ilə bağlı risklərin reallığını dərk etdikdən sonra bu bazarda oyunçuların sayı artacaq.</a:t>
            </a:r>
            <a:endParaRPr lang="ru-RU"/>
          </a:p>
        </p:txBody>
      </p:sp>
    </p:spTree>
    <p:extLst>
      <p:ext uri="{BB962C8B-B14F-4D97-AF65-F5344CB8AC3E}">
        <p14:creationId xmlns:p14="http://schemas.microsoft.com/office/powerpoint/2010/main" val="58661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50878" y="3734686"/>
            <a:ext cx="9874900" cy="1754326"/>
          </a:xfrm>
          <a:prstGeom prst="rect">
            <a:avLst/>
          </a:prstGeom>
        </p:spPr>
        <p:txBody>
          <a:bodyPr wrap="square">
            <a:spAutoFit/>
          </a:bodyPr>
          <a:lstStyle/>
          <a:p>
            <a:pPr algn="just"/>
            <a:r>
              <a:rPr lang="en-US" smtClean="0"/>
              <a:t>Əksər hallarda məxfi məlumatların oğurlanması mobil mediadan istifadə etməklə həyata keçirilir: CD və DVD-lər, ZIP qurğuları və ən əsası hər cür USB disklər. Məhz onların kütləvi şəkildə yayılması bütün dünyada insayder biliklərinin çiçəklənməsinə səbəb oldu. Əksər bankların rəhbərləri nə ilə təhdid oluna biləcəyini yaxşı bilirlər, məsələn, öz müştərilərinin şəxsi məlumatları olan məlumat bazasının və ya daha çox, onların hesabları üzrə əməliyyatların cinayət strukturlarının əlinə keçməsi. Və mümkün olan məlumat oğurluğu ilə əllərində olan təşkilati üsullarla mübarizə aparmağa çalışırlar.</a:t>
            </a:r>
            <a:endParaRPr lang="ru-RU"/>
          </a:p>
        </p:txBody>
      </p:sp>
      <p:sp>
        <p:nvSpPr>
          <p:cNvPr id="3" name="Прямоугольник 2"/>
          <p:cNvSpPr/>
          <p:nvPr/>
        </p:nvSpPr>
        <p:spPr>
          <a:xfrm>
            <a:off x="810681" y="289679"/>
            <a:ext cx="2127505" cy="461665"/>
          </a:xfrm>
          <a:prstGeom prst="rect">
            <a:avLst/>
          </a:prstGeom>
          <a:ln>
            <a:solidFill>
              <a:schemeClr val="bg2">
                <a:lumMod val="75000"/>
              </a:schemeClr>
            </a:solidFill>
          </a:ln>
        </p:spPr>
        <p:txBody>
          <a:bodyPr wrap="none">
            <a:spAutoFit/>
          </a:bodyPr>
          <a:lstStyle/>
          <a:p>
            <a:r>
              <a:rPr lang="en-US" sz="2400" smtClean="0"/>
              <a:t>Daxili mühafizə</a:t>
            </a:r>
            <a:endParaRPr lang="en-US" sz="2400"/>
          </a:p>
        </p:txBody>
      </p:sp>
      <p:pic>
        <p:nvPicPr>
          <p:cNvPr id="4" name="Рисунок 3"/>
          <p:cNvPicPr>
            <a:picLocks noChangeAspect="1"/>
          </p:cNvPicPr>
          <p:nvPr/>
        </p:nvPicPr>
        <p:blipFill rotWithShape="1">
          <a:blip r:embed="rId2" cstate="print">
            <a:extLst>
              <a:ext uri="{28A0092B-C50C-407E-A947-70E740481C1C}">
                <a14:useLocalDpi xmlns:a14="http://schemas.microsoft.com/office/drawing/2010/main" val="0"/>
              </a:ext>
            </a:extLst>
          </a:blip>
          <a:srcRect l="13976" t="8169" r="13976"/>
          <a:stretch/>
        </p:blipFill>
        <p:spPr>
          <a:xfrm>
            <a:off x="7743133" y="1426362"/>
            <a:ext cx="3182644" cy="2122908"/>
          </a:xfrm>
          <a:prstGeom prst="rect">
            <a:avLst/>
          </a:prstGeom>
        </p:spPr>
      </p:pic>
      <p:sp>
        <p:nvSpPr>
          <p:cNvPr id="5" name="Прямоугольник 4"/>
          <p:cNvSpPr/>
          <p:nvPr/>
        </p:nvSpPr>
        <p:spPr>
          <a:xfrm>
            <a:off x="1050878" y="1426362"/>
            <a:ext cx="6473891" cy="2308324"/>
          </a:xfrm>
          <a:prstGeom prst="rect">
            <a:avLst/>
          </a:prstGeom>
        </p:spPr>
        <p:txBody>
          <a:bodyPr wrap="square">
            <a:spAutoFit/>
          </a:bodyPr>
          <a:lstStyle/>
          <a:p>
            <a:pPr algn="just"/>
            <a:r>
              <a:rPr lang="en-US" smtClean="0"/>
              <a:t>İllik CSI / FBI Computer Crime and Security Survey kimi informasiya təhlükəsizliyi sahəsində son araşdırmalar göstərdi ki, şirkətlərin əksər təhlükələrdən maliyyə itkiləri ildən-ilə azalır. Bununla belə, itkilər getdikcə artan bir sıra risklər var. Onlardan biri xidməti vəzifələrini yerinə yetirmək üçün kommersiya məlumatlarına çıxışı zəruri olan işçilər tərəfindən məxfi məlumatların qəsdən oğurlanması və ya onlarla işləmə qaydalarının pozulmasıdır. Onlara insayderlər deyilir.</a:t>
            </a:r>
            <a:endParaRPr lang="en-US"/>
          </a:p>
        </p:txBody>
      </p:sp>
    </p:spTree>
    <p:extLst>
      <p:ext uri="{BB962C8B-B14F-4D97-AF65-F5344CB8AC3E}">
        <p14:creationId xmlns:p14="http://schemas.microsoft.com/office/powerpoint/2010/main" val="270428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2" name="Прямоугольник 1"/>
          <p:cNvSpPr/>
          <p:nvPr/>
        </p:nvSpPr>
        <p:spPr>
          <a:xfrm>
            <a:off x="791569" y="1512586"/>
            <a:ext cx="5895834" cy="3785652"/>
          </a:xfrm>
          <a:prstGeom prst="rect">
            <a:avLst/>
          </a:prstGeom>
        </p:spPr>
        <p:txBody>
          <a:bodyPr wrap="square">
            <a:spAutoFit/>
          </a:bodyPr>
          <a:lstStyle/>
          <a:p>
            <a:pPr algn="just"/>
            <a:r>
              <a:rPr lang="en-US" sz="2400" smtClean="0"/>
              <a:t>Bankomatların və ödəniş terminallarının təhlükəsizliyi ənənəvi vasitələrdən - antivirusdan qorunmaqla təmin edilməlidir. Ancaq eyni zamanda, bu cür cihazların spesifikliyi hər hansı üçüncü tərəf proqram təminatının quraşdırılmasını və xarici cihazların qoşulmasını tamamilə istisna edən "qapalı proqram və aparat mühitinin yaradılması" daxil olmaqla əlavə qorunma vasitələrinin istifadəsini tələb edir.</a:t>
            </a:r>
            <a:endParaRPr lang="ru-RU" sz="240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881" y="1512586"/>
            <a:ext cx="4605067" cy="3523438"/>
          </a:xfrm>
          <a:prstGeom prst="rect">
            <a:avLst/>
          </a:prstGeom>
        </p:spPr>
      </p:pic>
      <p:sp>
        <p:nvSpPr>
          <p:cNvPr id="5" name="Прямоугольник 4"/>
          <p:cNvSpPr/>
          <p:nvPr/>
        </p:nvSpPr>
        <p:spPr>
          <a:xfrm>
            <a:off x="655092" y="419247"/>
            <a:ext cx="5796010" cy="400110"/>
          </a:xfrm>
          <a:prstGeom prst="rect">
            <a:avLst/>
          </a:prstGeom>
          <a:ln>
            <a:solidFill>
              <a:schemeClr val="bg2">
                <a:lumMod val="75000"/>
              </a:schemeClr>
            </a:solidFill>
          </a:ln>
        </p:spPr>
        <p:txBody>
          <a:bodyPr wrap="none">
            <a:spAutoFit/>
          </a:bodyPr>
          <a:lstStyle/>
          <a:p>
            <a:r>
              <a:rPr lang="en-US" sz="2000" smtClean="0"/>
              <a:t>Bankomatların və ödəniş terminallarının təhlükəsizliyi</a:t>
            </a:r>
            <a:endParaRPr lang="ru-RU" sz="2000"/>
          </a:p>
        </p:txBody>
      </p:sp>
    </p:spTree>
    <p:extLst>
      <p:ext uri="{BB962C8B-B14F-4D97-AF65-F5344CB8AC3E}">
        <p14:creationId xmlns:p14="http://schemas.microsoft.com/office/powerpoint/2010/main" val="2275109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6" name="Прямоугольник 5"/>
          <p:cNvSpPr/>
          <p:nvPr/>
        </p:nvSpPr>
        <p:spPr>
          <a:xfrm>
            <a:off x="454926" y="1896239"/>
            <a:ext cx="5345374" cy="3970318"/>
          </a:xfrm>
          <a:prstGeom prst="rect">
            <a:avLst/>
          </a:prstGeom>
        </p:spPr>
        <p:txBody>
          <a:bodyPr wrap="square">
            <a:spAutoFit/>
          </a:bodyPr>
          <a:lstStyle/>
          <a:p>
            <a:pPr algn="just"/>
            <a:r>
              <a:rPr lang="en-US" smtClean="0"/>
              <a:t>İnformasiyaya icazəsiz giriş və məlumatların tutulması ilə uğurla mübarizə aparmağın açarı məlumat sızması kanallarının aydın şəkildə başa düşülməsidir.</a:t>
            </a:r>
          </a:p>
          <a:p>
            <a:pPr algn="just"/>
            <a:endParaRPr lang="en-US" smtClean="0"/>
          </a:p>
          <a:p>
            <a:pPr algn="just"/>
            <a:r>
              <a:rPr lang="en-US" smtClean="0"/>
              <a:t>Kompüterləri gücləndirən inteqrasiya edilmiş sxemlər gərginlik və cərəyan səviyyələrində yüksək tezlikli dəyişikliklər yaradır. Salınımlar tellər boyunca yayılır və yalnız başa düşülən bir formaya çevrilə bilməz, həm də xüsusi qurğular tərəfindən tutula bilər. Monitorda göstərilən və ya klaviaturadan daxil edilən məlumatları ələ keçirmək üçün qurğular kompüterə və ya monitora quraşdırıla bilər. Xarici rabitə kanalları, məsələn, telefon xətti ilə məlumat ötürərkən də ələ keçirilə bilər.</a:t>
            </a:r>
            <a:endParaRPr lang="ru-RU"/>
          </a:p>
        </p:txBody>
      </p:sp>
      <p:sp>
        <p:nvSpPr>
          <p:cNvPr id="7" name="Прямоугольник 6"/>
          <p:cNvSpPr/>
          <p:nvPr/>
        </p:nvSpPr>
        <p:spPr>
          <a:xfrm>
            <a:off x="3493827" y="292065"/>
            <a:ext cx="5155468" cy="461665"/>
          </a:xfrm>
          <a:prstGeom prst="rect">
            <a:avLst/>
          </a:prstGeom>
          <a:ln>
            <a:solidFill>
              <a:schemeClr val="bg2">
                <a:lumMod val="75000"/>
              </a:schemeClr>
            </a:solidFill>
          </a:ln>
        </p:spPr>
        <p:txBody>
          <a:bodyPr wrap="square">
            <a:spAutoFit/>
          </a:bodyPr>
          <a:lstStyle/>
          <a:p>
            <a:r>
              <a:rPr lang="en-US" sz="2400" smtClean="0"/>
              <a:t>İnformasiyaya qeyri-qanuni çıxış yolları</a:t>
            </a:r>
            <a:endParaRPr lang="en-US" sz="2400"/>
          </a:p>
        </p:txBody>
      </p:sp>
      <p:cxnSp>
        <p:nvCxnSpPr>
          <p:cNvPr id="8" name="Прямая соединительная линия 7">
            <a:extLst>
              <a:ext uri="{FF2B5EF4-FFF2-40B4-BE49-F238E27FC236}">
                <a16:creationId xmlns=""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649295" y="522898"/>
            <a:ext cx="354270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 xmlns:a16="http://schemas.microsoft.com/office/drawing/2014/main" id="{83E690F4-843A-47A5-8620-4FB01C0D8E68}"/>
              </a:ext>
              <a:ext uri="{C183D7F6-B498-43B3-948B-1728B52AA6E4}">
                <adec:decorative xmlns:adec="http://schemas.microsoft.com/office/drawing/2017/decorative" xmlns="" val="1"/>
              </a:ext>
            </a:extLst>
          </p:cNvPr>
          <p:cNvCxnSpPr>
            <a:cxnSpLocks/>
            <a:endCxn id="7" idx="1"/>
          </p:cNvCxnSpPr>
          <p:nvPr/>
        </p:nvCxnSpPr>
        <p:spPr>
          <a:xfrm>
            <a:off x="0" y="522898"/>
            <a:ext cx="349382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8" name="Рисунок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7913" y="1478802"/>
            <a:ext cx="5073247" cy="4387755"/>
          </a:xfrm>
          <a:prstGeom prst="rect">
            <a:avLst/>
          </a:prstGeom>
        </p:spPr>
      </p:pic>
    </p:spTree>
    <p:extLst>
      <p:ext uri="{BB962C8B-B14F-4D97-AF65-F5344CB8AC3E}">
        <p14:creationId xmlns:p14="http://schemas.microsoft.com/office/powerpoint/2010/main" val="1207856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2" name="Прямоугольник 1"/>
          <p:cNvSpPr/>
          <p:nvPr/>
        </p:nvSpPr>
        <p:spPr>
          <a:xfrm>
            <a:off x="1273790" y="2028673"/>
            <a:ext cx="9316872" cy="2308324"/>
          </a:xfrm>
          <a:prstGeom prst="rect">
            <a:avLst/>
          </a:prstGeom>
        </p:spPr>
        <p:txBody>
          <a:bodyPr wrap="square">
            <a:spAutoFit/>
          </a:bodyPr>
          <a:lstStyle/>
          <a:p>
            <a:pPr algn="just"/>
            <a:r>
              <a:rPr lang="en-US" sz="2400" smtClean="0"/>
              <a:t>Ümumiləşdirərək əsas nəticə çıxarmaq olar. Bankların informasiya sistemləri açıq bir spesifikliyə malikdir, lakin "adi" həyatda istifadə olunan eyni üsul və vasitələr bir çox cəhətdən məlumatın qorunması üçün uyğundur. Əsas odur ki, bütün darboğazları nəzərə alaraq təhlükəsizlik sisteminin qurulmasına mümkün qədər məsuliyyətlə yanaşmaqdır, çünki bu vəziyyətdə bir səhvin dəyəri çox yüksəkdir.</a:t>
            </a:r>
            <a:endParaRPr lang="ru-RU" sz="2400"/>
          </a:p>
        </p:txBody>
      </p:sp>
    </p:spTree>
    <p:extLst>
      <p:ext uri="{BB962C8B-B14F-4D97-AF65-F5344CB8AC3E}">
        <p14:creationId xmlns:p14="http://schemas.microsoft.com/office/powerpoint/2010/main" val="259220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4922293" y="292065"/>
            <a:ext cx="2345514" cy="461665"/>
          </a:xfrm>
          <a:prstGeom prst="rect">
            <a:avLst/>
          </a:prstGeom>
          <a:ln>
            <a:solidFill>
              <a:schemeClr val="bg2">
                <a:lumMod val="75000"/>
              </a:schemeClr>
            </a:solidFill>
          </a:ln>
        </p:spPr>
        <p:txBody>
          <a:bodyPr wrap="none">
            <a:spAutoFit/>
          </a:bodyPr>
          <a:lstStyle/>
          <a:p>
            <a:r>
              <a:rPr lang="en-US" sz="2400">
                <a:solidFill>
                  <a:srgbClr val="000000"/>
                </a:solidFill>
              </a:rPr>
              <a:t>Mühafizə üsulları</a:t>
            </a:r>
          </a:p>
        </p:txBody>
      </p:sp>
      <p:sp>
        <p:nvSpPr>
          <p:cNvPr id="5" name="Прямоугольник 4"/>
          <p:cNvSpPr/>
          <p:nvPr/>
        </p:nvSpPr>
        <p:spPr>
          <a:xfrm>
            <a:off x="838110" y="2057990"/>
            <a:ext cx="6096000" cy="4247317"/>
          </a:xfrm>
          <a:prstGeom prst="rect">
            <a:avLst/>
          </a:prstGeom>
          <a:ln>
            <a:solidFill>
              <a:schemeClr val="bg2">
                <a:lumMod val="75000"/>
              </a:schemeClr>
            </a:solidFill>
          </a:ln>
        </p:spPr>
        <p:txBody>
          <a:bodyPr>
            <a:spAutoFit/>
          </a:bodyPr>
          <a:lstStyle/>
          <a:p>
            <a:r>
              <a:rPr lang="en-US" smtClean="0"/>
              <a:t>Praktikada bir neçə mühafizə metodu qrupu istifadə olunur, o cümlədən:</a:t>
            </a:r>
          </a:p>
          <a:p>
            <a:endParaRPr lang="en-US" smtClean="0"/>
          </a:p>
          <a:p>
            <a:pPr marL="285750" indent="-285750">
              <a:buFont typeface="Arial" panose="020B0604020202020204" pitchFamily="34" charset="0"/>
              <a:buChar char="•"/>
            </a:pPr>
            <a:r>
              <a:rPr lang="en-US" smtClean="0"/>
              <a:t>adam oğurluğu törətmiş şəxsin yolunda fiziki və proqram vasitələri ilə yaradılmış maneə ;</a:t>
            </a:r>
          </a:p>
          <a:p>
            <a:pPr marL="285750" indent="-285750">
              <a:buFont typeface="Arial" panose="020B0604020202020204" pitchFamily="34" charset="0"/>
              <a:buChar char="•"/>
            </a:pPr>
            <a:r>
              <a:rPr lang="en-US" smtClean="0"/>
              <a:t>nəzarət , və ya qorunan sistemin elementlərinə təsir;</a:t>
            </a:r>
          </a:p>
          <a:p>
            <a:pPr marL="285750" indent="-285750">
              <a:buFont typeface="Arial" panose="020B0604020202020204" pitchFamily="34" charset="0"/>
              <a:buChar char="•"/>
            </a:pPr>
            <a:r>
              <a:rPr lang="en-US" smtClean="0"/>
              <a:t>maskalanma və ya məlumatların transformasiyası, adətən kriptoqrafik üsullarla;</a:t>
            </a:r>
          </a:p>
          <a:p>
            <a:pPr marL="285750" indent="-285750">
              <a:buFont typeface="Arial" panose="020B0604020202020204" pitchFamily="34" charset="0"/>
              <a:buChar char="•"/>
            </a:pPr>
            <a:r>
              <a:rPr lang="en-US" smtClean="0"/>
              <a:t>tənzimləmə və ya verilənlər bazası ilə qarşılıqlı əlaqədə olan istifadəçiləri müvafiq davranmağa həvəsləndirməyə yönəlmiş qaydaların və tədbirlər kompleksinin hazırlanması;</a:t>
            </a:r>
          </a:p>
          <a:p>
            <a:pPr marL="285750" indent="-285750">
              <a:buFont typeface="Arial" panose="020B0604020202020204" pitchFamily="34" charset="0"/>
              <a:buChar char="•"/>
            </a:pPr>
            <a:r>
              <a:rPr lang="en-US" smtClean="0"/>
              <a:t>məcbur etmə və ya istifadəçinin məlumatlarla işləmə</a:t>
            </a:r>
            <a:r>
              <a:rPr lang="az-Latn-AZ" smtClean="0"/>
              <a:t> </a:t>
            </a:r>
            <a:r>
              <a:rPr lang="en-US" smtClean="0"/>
              <a:t>qaydalarına əməl etməyə məcbur olacağı şəraitin yaradılması;</a:t>
            </a:r>
            <a:endParaRPr lang="ru-RU"/>
          </a:p>
        </p:txBody>
      </p:sp>
      <p:sp>
        <p:nvSpPr>
          <p:cNvPr id="6" name="Прямоугольник 5"/>
          <p:cNvSpPr/>
          <p:nvPr/>
        </p:nvSpPr>
        <p:spPr>
          <a:xfrm>
            <a:off x="838110" y="1183691"/>
            <a:ext cx="2345514" cy="461665"/>
          </a:xfrm>
          <a:prstGeom prst="rect">
            <a:avLst/>
          </a:prstGeom>
          <a:ln>
            <a:solidFill>
              <a:schemeClr val="bg2">
                <a:lumMod val="75000"/>
              </a:schemeClr>
            </a:solidFill>
          </a:ln>
        </p:spPr>
        <p:txBody>
          <a:bodyPr wrap="none">
            <a:spAutoFit/>
          </a:bodyPr>
          <a:lstStyle/>
          <a:p>
            <a:r>
              <a:rPr lang="en-US" sz="2400" smtClean="0"/>
              <a:t>Mühafizə üsulları</a:t>
            </a:r>
            <a:endParaRPr lang="en-US" sz="2400"/>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5945" y="2057989"/>
            <a:ext cx="4150291" cy="4247317"/>
          </a:xfrm>
          <a:prstGeom prst="rect">
            <a:avLst/>
          </a:prstGeom>
          <a:ln>
            <a:solidFill>
              <a:schemeClr val="bg2">
                <a:lumMod val="75000"/>
              </a:schemeClr>
            </a:solidFill>
          </a:ln>
        </p:spPr>
      </p:pic>
    </p:spTree>
    <p:extLst>
      <p:ext uri="{BB962C8B-B14F-4D97-AF65-F5344CB8AC3E}">
        <p14:creationId xmlns:p14="http://schemas.microsoft.com/office/powerpoint/2010/main" val="2922509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5" name="Прямоугольник 4"/>
          <p:cNvSpPr/>
          <p:nvPr/>
        </p:nvSpPr>
        <p:spPr>
          <a:xfrm>
            <a:off x="518615" y="112932"/>
            <a:ext cx="10877264" cy="2862322"/>
          </a:xfrm>
          <a:prstGeom prst="rect">
            <a:avLst/>
          </a:prstGeom>
        </p:spPr>
        <p:txBody>
          <a:bodyPr wrap="square">
            <a:spAutoFit/>
          </a:bodyPr>
          <a:lstStyle/>
          <a:p>
            <a:r>
              <a:rPr lang="en-US" sz="2000" smtClean="0"/>
              <a:t>İnformasiyanın mühafizəsi üsullarının hər biri müxtəlif kateqoriyalı vasitələrdən istifadə etməklə həyata keçirilir. </a:t>
            </a:r>
          </a:p>
          <a:p>
            <a:endParaRPr lang="en-US" sz="2000" smtClean="0"/>
          </a:p>
          <a:p>
            <a:r>
              <a:rPr lang="en-US" sz="2000" smtClean="0"/>
              <a:t> Əsas vəsaitlər</a:t>
            </a:r>
            <a:r>
              <a:rPr lang="az-Latn-AZ" sz="2000"/>
              <a:t> </a:t>
            </a:r>
            <a:r>
              <a:rPr lang="en-US" sz="2000" smtClean="0"/>
              <a:t>:</a:t>
            </a:r>
          </a:p>
          <a:p>
            <a:endParaRPr lang="en-US" sz="2000" smtClean="0"/>
          </a:p>
          <a:p>
            <a:r>
              <a:rPr lang="en-US" sz="2000" smtClean="0"/>
              <a:t> 1.Təşkilati</a:t>
            </a:r>
          </a:p>
          <a:p>
            <a:endParaRPr lang="en-US" sz="2000" smtClean="0"/>
          </a:p>
          <a:p>
            <a:r>
              <a:rPr lang="en-US" sz="2000" smtClean="0"/>
              <a:t> 2.Texniki.</a:t>
            </a:r>
          </a:p>
          <a:p>
            <a:endParaRPr lang="en-US" sz="2000"/>
          </a:p>
        </p:txBody>
      </p:sp>
      <p:sp>
        <p:nvSpPr>
          <p:cNvPr id="7" name="Прямоугольник 6"/>
          <p:cNvSpPr/>
          <p:nvPr/>
        </p:nvSpPr>
        <p:spPr>
          <a:xfrm>
            <a:off x="518615" y="2975254"/>
            <a:ext cx="11477768" cy="3539430"/>
          </a:xfrm>
          <a:prstGeom prst="rect">
            <a:avLst/>
          </a:prstGeom>
        </p:spPr>
        <p:txBody>
          <a:bodyPr wrap="square">
            <a:spAutoFit/>
          </a:bodyPr>
          <a:lstStyle/>
          <a:p>
            <a:pPr algn="just"/>
            <a:r>
              <a:rPr lang="en-US" sz="1600" smtClean="0"/>
              <a:t>1.T</a:t>
            </a:r>
            <a:r>
              <a:rPr lang="az-Latn-AZ" sz="1600" smtClean="0"/>
              <a:t>əşkilatı vasitələr </a:t>
            </a:r>
          </a:p>
          <a:p>
            <a:pPr algn="just"/>
            <a:endParaRPr lang="az-Latn-AZ" sz="1600" smtClean="0"/>
          </a:p>
          <a:p>
            <a:pPr algn="just"/>
            <a:r>
              <a:rPr lang="en-US" sz="1600" smtClean="0"/>
              <a:t>İnformasiyanın mühafizəsinin təşkilati vasitələri kompleksinin hazırlanması təhlükəsizlik xidmətinin səlahiyyətlərinə aid edilməlidir.</a:t>
            </a:r>
          </a:p>
          <a:p>
            <a:pPr algn="just"/>
            <a:endParaRPr lang="en-US" sz="1600" smtClean="0"/>
          </a:p>
          <a:p>
            <a:pPr algn="just"/>
            <a:r>
              <a:rPr lang="en-US" sz="1600" smtClean="0"/>
              <a:t>Çox vaxt təhlükəsizlik mütəxəssisləri:</a:t>
            </a:r>
          </a:p>
          <a:p>
            <a:pPr algn="just"/>
            <a:endParaRPr lang="en-US" sz="1600" smtClean="0"/>
          </a:p>
          <a:p>
            <a:pPr marL="285750" indent="-285750" algn="just">
              <a:buFont typeface="Arial" panose="020B0604020202020204" pitchFamily="34" charset="0"/>
              <a:buChar char="•"/>
            </a:pPr>
            <a:r>
              <a:rPr lang="en-US" sz="1600" smtClean="0"/>
              <a:t>kompüter avadanlığı və məxfi məlumatlarla işləmə qaydalarını müəyyən edən daxili sənədləri hazırlamaq ;</a:t>
            </a:r>
          </a:p>
          <a:p>
            <a:pPr marL="285750" indent="-285750" algn="just">
              <a:buFont typeface="Arial" panose="020B0604020202020204" pitchFamily="34" charset="0"/>
              <a:buChar char="•"/>
            </a:pPr>
            <a:r>
              <a:rPr lang="en-US" sz="1600" smtClean="0"/>
              <a:t>brifinqlər və personalın vaxtaşırı yoxlanılması; işdən məlum olmuş məlumatların açıqlanmasına və ya sui-istifadəsinə görə məsuliyyəti əks etdirən əmək müqavilələrinə əlavə müqavilələrin imzalanmasına təşəbbüs göstərmək;</a:t>
            </a:r>
          </a:p>
          <a:p>
            <a:pPr marL="285750" indent="-285750" algn="just">
              <a:buFont typeface="Arial" panose="020B0604020202020204" pitchFamily="34" charset="0"/>
              <a:buChar char="•"/>
            </a:pPr>
            <a:r>
              <a:rPr lang="en-US" sz="1600" smtClean="0"/>
              <a:t>ən vacib məlumat dəstlərinin işçilərdən birinin sərəncamında olduğu halları istisna etmək üçün məsuliyyət sahələrini ayırmaq ; ümumi iş axını proqramlarında işi təşkil edin və kritik faylların şəbəkə sürücülərindən kənarda saxlanmadığından əmin olun;</a:t>
            </a:r>
          </a:p>
          <a:p>
            <a:pPr marL="285750" indent="-285750" algn="just">
              <a:buFont typeface="Arial" panose="020B0604020202020204" pitchFamily="34" charset="0"/>
              <a:buChar char="•"/>
            </a:pPr>
            <a:r>
              <a:rPr lang="en-US" sz="1600" smtClean="0"/>
              <a:t>hər hansı bir istifadəçi, o cümlədən təşkilatın yuxarı rəhbərliyi tərəfindən məlumatları kopyalamaqdan və ya məhv etməkdən qoruyan proqram məhsullarını tətbiq etmək ;</a:t>
            </a:r>
          </a:p>
          <a:p>
            <a:pPr marL="285750" indent="-285750" algn="just">
              <a:buFont typeface="Arial" panose="020B0604020202020204" pitchFamily="34" charset="0"/>
              <a:buChar char="•"/>
            </a:pPr>
            <a:r>
              <a:rPr lang="en-US" sz="1600" smtClean="0"/>
              <a:t>hər hansı bir səbəbdən uğursuzluq halında sistemin bərpası üçün planlar hazırlayın .</a:t>
            </a:r>
            <a:endParaRPr lang="ru-RU" sz="1600"/>
          </a:p>
        </p:txBody>
      </p:sp>
      <p:pic>
        <p:nvPicPr>
          <p:cNvPr id="9" name="Рисунок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18389" y="725310"/>
            <a:ext cx="2249944" cy="2249944"/>
          </a:xfrm>
          <a:prstGeom prst="rect">
            <a:avLst/>
          </a:prstGeom>
        </p:spPr>
      </p:pic>
    </p:spTree>
    <p:extLst>
      <p:ext uri="{BB962C8B-B14F-4D97-AF65-F5344CB8AC3E}">
        <p14:creationId xmlns:p14="http://schemas.microsoft.com/office/powerpoint/2010/main" val="3309733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2" name="Прямоугольник 1"/>
          <p:cNvSpPr/>
          <p:nvPr/>
        </p:nvSpPr>
        <p:spPr>
          <a:xfrm>
            <a:off x="472738" y="803681"/>
            <a:ext cx="5969006" cy="461665"/>
          </a:xfrm>
          <a:prstGeom prst="rect">
            <a:avLst/>
          </a:prstGeom>
          <a:ln>
            <a:solidFill>
              <a:schemeClr val="bg2">
                <a:lumMod val="75000"/>
              </a:schemeClr>
            </a:solidFill>
          </a:ln>
        </p:spPr>
        <p:txBody>
          <a:bodyPr wrap="none">
            <a:spAutoFit/>
          </a:bodyPr>
          <a:lstStyle/>
          <a:p>
            <a:r>
              <a:rPr lang="en-US" sz="2400" smtClean="0"/>
              <a:t>İnformasiyanın mühafizəsinin texniki vasitələri</a:t>
            </a:r>
            <a:endParaRPr lang="ru-RU" sz="2400"/>
          </a:p>
        </p:txBody>
      </p:sp>
      <p:sp>
        <p:nvSpPr>
          <p:cNvPr id="11" name="Прямоугольник 10"/>
          <p:cNvSpPr/>
          <p:nvPr/>
        </p:nvSpPr>
        <p:spPr>
          <a:xfrm>
            <a:off x="886912" y="2351819"/>
            <a:ext cx="9712657" cy="4093428"/>
          </a:xfrm>
          <a:prstGeom prst="rect">
            <a:avLst/>
          </a:prstGeom>
          <a:ln>
            <a:solidFill>
              <a:schemeClr val="bg1"/>
            </a:solidFill>
          </a:ln>
        </p:spPr>
        <p:txBody>
          <a:bodyPr wrap="square">
            <a:spAutoFit/>
          </a:bodyPr>
          <a:lstStyle/>
          <a:p>
            <a:pPr algn="just"/>
            <a:r>
              <a:rPr lang="en-US" sz="2000" smtClean="0"/>
              <a:t>İnformasiyanın mühafizəsinin texniki vasitələri qrupu texniki və proqram təminatını birləşdirir.</a:t>
            </a:r>
          </a:p>
          <a:p>
            <a:pPr marL="285750" indent="-285750" algn="just">
              <a:buFont typeface="Arial" panose="020B0604020202020204" pitchFamily="34" charset="0"/>
              <a:buChar char="•"/>
            </a:pPr>
            <a:endParaRPr lang="en-US" sz="2000" smtClean="0"/>
          </a:p>
          <a:p>
            <a:pPr marL="285750" indent="-285750" algn="just">
              <a:buFont typeface="Arial" panose="020B0604020202020204" pitchFamily="34" charset="0"/>
              <a:buChar char="•"/>
            </a:pPr>
            <a:r>
              <a:rPr lang="az-Latn-AZ" sz="2000"/>
              <a:t>K</a:t>
            </a:r>
            <a:r>
              <a:rPr lang="en-US" sz="2000" smtClean="0"/>
              <a:t>ompüter sistemində ən vacib məlumat toplularının ehtiyat nüsxəsi və uzaqdan saxlanması - müntəzəm olaraq;</a:t>
            </a:r>
          </a:p>
          <a:p>
            <a:pPr marL="285750" indent="-285750" algn="just">
              <a:buFont typeface="Arial" panose="020B0604020202020204" pitchFamily="34" charset="0"/>
              <a:buChar char="•"/>
            </a:pPr>
            <a:r>
              <a:rPr lang="az-Latn-AZ" sz="2000"/>
              <a:t>M</a:t>
            </a:r>
            <a:r>
              <a:rPr lang="en-US" sz="2000" smtClean="0"/>
              <a:t>əlumatların təhlükəsizliyi üçün vacib olan bütün şəbəkə alt sistemlərinin təkrarlanması və ehtiyat nüsxəsi;</a:t>
            </a:r>
          </a:p>
          <a:p>
            <a:pPr marL="285750" indent="-285750" algn="just">
              <a:buFont typeface="Arial" panose="020B0604020202020204" pitchFamily="34" charset="0"/>
              <a:buChar char="•"/>
            </a:pPr>
            <a:r>
              <a:rPr lang="az-Latn-AZ" sz="2000"/>
              <a:t>A</a:t>
            </a:r>
            <a:r>
              <a:rPr lang="en-US" sz="2000" smtClean="0"/>
              <a:t>yrı-ayrı elementlərin nasazlığı hallarında şəbəkə resurslarının yenidən bölüşdürülməsi qabiliyyətinin yaradılması;</a:t>
            </a:r>
          </a:p>
          <a:p>
            <a:pPr marL="285750" indent="-285750" algn="just">
              <a:buFont typeface="Arial" panose="020B0604020202020204" pitchFamily="34" charset="0"/>
              <a:buChar char="•"/>
            </a:pPr>
            <a:r>
              <a:rPr lang="az-Latn-AZ" sz="2000"/>
              <a:t>E</a:t>
            </a:r>
            <a:r>
              <a:rPr lang="en-US" sz="2000" smtClean="0"/>
              <a:t>htiyat enerji təchizatı sistemlərindən istifadə imkanlarının təmin edilməsi;</a:t>
            </a:r>
          </a:p>
          <a:p>
            <a:pPr marL="285750" indent="-285750" algn="just">
              <a:buFont typeface="Arial" panose="020B0604020202020204" pitchFamily="34" charset="0"/>
              <a:buChar char="•"/>
            </a:pPr>
            <a:r>
              <a:rPr lang="az-Latn-AZ" sz="2000"/>
              <a:t>A</a:t>
            </a:r>
            <a:r>
              <a:rPr lang="en-US" sz="2000" smtClean="0"/>
              <a:t>vadanlığın yanğından və ya sudan zədələnməsindən təhlükəsizliyin təmin edilməsi;</a:t>
            </a:r>
          </a:p>
          <a:p>
            <a:pPr marL="285750" indent="-285750" algn="just">
              <a:buFont typeface="Arial" panose="020B0604020202020204" pitchFamily="34" charset="0"/>
              <a:buChar char="•"/>
            </a:pPr>
            <a:r>
              <a:rPr lang="az-Latn-AZ" sz="2000" smtClean="0"/>
              <a:t>V</a:t>
            </a:r>
            <a:r>
              <a:rPr lang="en-US" sz="2000" smtClean="0"/>
              <a:t>erilənlər bazalarını və digər məlumatları icazəsiz girişdən qoruyan proqram təminatının quraşdırılması.</a:t>
            </a:r>
            <a:endParaRPr lang="az-Latn-AZ" sz="2000" smtClean="0"/>
          </a:p>
        </p:txBody>
      </p:sp>
      <p:pic>
        <p:nvPicPr>
          <p:cNvPr id="15" name="Рисунок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2734" y="158342"/>
            <a:ext cx="1692645" cy="1752344"/>
          </a:xfrm>
          <a:prstGeom prst="rect">
            <a:avLst/>
          </a:prstGeom>
        </p:spPr>
      </p:pic>
    </p:spTree>
    <p:extLst>
      <p:ext uri="{BB962C8B-B14F-4D97-AF65-F5344CB8AC3E}">
        <p14:creationId xmlns:p14="http://schemas.microsoft.com/office/powerpoint/2010/main" val="266904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2" name="Прямоугольник 1"/>
          <p:cNvSpPr/>
          <p:nvPr/>
        </p:nvSpPr>
        <p:spPr>
          <a:xfrm>
            <a:off x="559557" y="949997"/>
            <a:ext cx="11054687" cy="5139869"/>
          </a:xfrm>
          <a:prstGeom prst="rect">
            <a:avLst/>
          </a:prstGeom>
        </p:spPr>
        <p:txBody>
          <a:bodyPr wrap="square">
            <a:spAutoFit/>
          </a:bodyPr>
          <a:lstStyle/>
          <a:p>
            <a:pPr algn="just"/>
            <a:r>
              <a:rPr lang="en-US" sz="2000" smtClean="0"/>
              <a:t>Müəssisə və təşkilatlar üçün mövcud olan məlumatların mühafizəsinin texniki vasitələrini bir neçə qrupa bölmək olar.</a:t>
            </a:r>
            <a:endParaRPr lang="az-Latn-AZ" sz="2000" smtClean="0"/>
          </a:p>
          <a:p>
            <a:pPr algn="just"/>
            <a:endParaRPr lang="en-US" smtClean="0"/>
          </a:p>
          <a:p>
            <a:pPr algn="just"/>
            <a:r>
              <a:rPr lang="az-Latn-AZ" smtClean="0"/>
              <a:t>1. </a:t>
            </a:r>
            <a:r>
              <a:rPr lang="en-US" smtClean="0"/>
              <a:t>İcazəsiz texniki kəşfiyyat vasitələrinin aşkarlanması və məhv edilməsi üçün qurğular:</a:t>
            </a:r>
            <a:endParaRPr lang="az-Latn-AZ" smtClean="0"/>
          </a:p>
          <a:p>
            <a:pPr algn="just"/>
            <a:endParaRPr lang="en-US" smtClean="0"/>
          </a:p>
          <a:p>
            <a:pPr algn="just"/>
            <a:r>
              <a:rPr lang="en-US" smtClean="0"/>
              <a:t>• qeyri-xətti lokatorlar (elektromaqnit sahəsinin təsirinə reaksiyanı araşdırmaq);</a:t>
            </a:r>
          </a:p>
          <a:p>
            <a:pPr algn="just"/>
            <a:r>
              <a:rPr lang="en-US" smtClean="0"/>
              <a:t>• məftil xətlərinin qeyri-xətti lokatorları;</a:t>
            </a:r>
          </a:p>
          <a:p>
            <a:pPr algn="just"/>
            <a:r>
              <a:rPr lang="en-US" smtClean="0"/>
              <a:t>• maqnit rezonans lokatorları;</a:t>
            </a:r>
          </a:p>
          <a:p>
            <a:pPr algn="just"/>
            <a:r>
              <a:rPr lang="en-US" smtClean="0"/>
              <a:t>• rentgenometrlər;</a:t>
            </a:r>
          </a:p>
          <a:p>
            <a:pPr algn="just"/>
            <a:r>
              <a:rPr lang="en-US" smtClean="0"/>
              <a:t>• akustik korrelyatorlar;</a:t>
            </a:r>
          </a:p>
          <a:p>
            <a:pPr algn="just"/>
            <a:r>
              <a:rPr lang="en-US" smtClean="0"/>
              <a:t>• metal detektorları;</a:t>
            </a:r>
          </a:p>
          <a:p>
            <a:pPr algn="just"/>
            <a:r>
              <a:rPr lang="en-US" smtClean="0"/>
              <a:t>• termal görüntülər;</a:t>
            </a:r>
          </a:p>
          <a:p>
            <a:pPr algn="just"/>
            <a:r>
              <a:rPr lang="en-US" smtClean="0"/>
              <a:t>• maqnit sahəsində dəyişikliklərin axtarışı üçün cihazlar;</a:t>
            </a:r>
          </a:p>
          <a:p>
            <a:pPr algn="just"/>
            <a:r>
              <a:rPr lang="en-US" smtClean="0"/>
              <a:t>• elektromaqnit şüalanma üçün axtarış cihazları- skanerlər, qəbuledicilər, tezlikölçənlər, səs səviyyəsi</a:t>
            </a:r>
            <a:r>
              <a:rPr lang="az-Latn-AZ"/>
              <a:t> </a:t>
            </a:r>
            <a:r>
              <a:rPr lang="en-US" smtClean="0"/>
              <a:t>ölçənlər, infraqırmızı detektorlar, spektr analizatorları, mikrovoltmetrlər, radio emissiya detektorları;</a:t>
            </a:r>
          </a:p>
          <a:p>
            <a:pPr algn="just"/>
            <a:r>
              <a:rPr lang="en-US" smtClean="0"/>
              <a:t>• telefon xəttinin parametrlərində dəyişikliklər üçün axtarış aparatları. Telefon xəttinə qoşulmaları müəyyən etmək üçün sxemlərdən istifadə olunur - telefon xətti analizatorları, mikrosxemlərə əsaslanan xəttin vəziyyəti göstəriciləri, paralel telefon blokerləri.</a:t>
            </a:r>
            <a:endParaRPr lang="ru-RU"/>
          </a:p>
        </p:txBody>
      </p:sp>
    </p:spTree>
    <p:extLst>
      <p:ext uri="{BB962C8B-B14F-4D97-AF65-F5344CB8AC3E}">
        <p14:creationId xmlns:p14="http://schemas.microsoft.com/office/powerpoint/2010/main" val="2459099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2" name="Прямоугольник 1"/>
          <p:cNvSpPr/>
          <p:nvPr/>
        </p:nvSpPr>
        <p:spPr>
          <a:xfrm>
            <a:off x="1260143" y="1787057"/>
            <a:ext cx="9630769" cy="3170099"/>
          </a:xfrm>
          <a:prstGeom prst="rect">
            <a:avLst/>
          </a:prstGeom>
          <a:ln>
            <a:solidFill>
              <a:schemeClr val="bg2">
                <a:lumMod val="75000"/>
              </a:schemeClr>
            </a:solidFill>
          </a:ln>
        </p:spPr>
        <p:txBody>
          <a:bodyPr wrap="square">
            <a:spAutoFit/>
          </a:bodyPr>
          <a:lstStyle/>
          <a:p>
            <a:r>
              <a:rPr lang="en-US" sz="2000" smtClean="0"/>
              <a:t>2</a:t>
            </a:r>
            <a:r>
              <a:rPr lang="az-Latn-AZ" sz="2000" smtClean="0"/>
              <a:t>.</a:t>
            </a:r>
            <a:r>
              <a:rPr lang="en-US" sz="2000" smtClean="0"/>
              <a:t> Binaların və avadanlıqların passiv mühafizə vasitələri:</a:t>
            </a:r>
            <a:endParaRPr lang="az-Latn-AZ" sz="2000" smtClean="0"/>
          </a:p>
          <a:p>
            <a:endParaRPr lang="en-US" sz="2000" smtClean="0"/>
          </a:p>
          <a:p>
            <a:r>
              <a:rPr lang="en-US" sz="2000" smtClean="0"/>
              <a:t>• tıxanma qurğuları. Otaqlarda və rabitə xətlərində səs siqnalını maskalayan akustik səs-küy generatorları (normal qanuna uyğun olaraq paylanmış amplituda spektrli ağ səs-küy). Pəncərə şüşəsi modulyatorları (şüşə vibrasiyasının amplitudasını insanın səsindən daha böyük edir) - səsli mesajların xüsusi qurğular tərəfindən ələ keçirilməsinin qarşısını almaq üçün. Enerji təchizatı sxemlərindən məlumat sızması ehtimalını istisna edən dalğalanma qoruyucuları.</a:t>
            </a:r>
          </a:p>
          <a:p>
            <a:r>
              <a:rPr lang="en-US" sz="2000" smtClean="0"/>
              <a:t>• müşahidə cihazları - açıq müşahidə sistemləri, gizli müşahidə sistemləri;</a:t>
            </a:r>
          </a:p>
          <a:p>
            <a:r>
              <a:rPr lang="en-US" sz="2000" smtClean="0"/>
              <a:t>• telefon danışıqlarının avtomatik qeydə alınması üçün cihazlar.</a:t>
            </a:r>
            <a:endParaRPr lang="ru-RU" sz="2000"/>
          </a:p>
        </p:txBody>
      </p:sp>
    </p:spTree>
    <p:extLst>
      <p:ext uri="{BB962C8B-B14F-4D97-AF65-F5344CB8AC3E}">
        <p14:creationId xmlns:p14="http://schemas.microsoft.com/office/powerpoint/2010/main" val="128342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2" name="Прямоугольник 1"/>
          <p:cNvSpPr/>
          <p:nvPr/>
        </p:nvSpPr>
        <p:spPr>
          <a:xfrm>
            <a:off x="345744" y="1002564"/>
            <a:ext cx="11500514" cy="4770537"/>
          </a:xfrm>
          <a:prstGeom prst="rect">
            <a:avLst/>
          </a:prstGeom>
          <a:ln>
            <a:solidFill>
              <a:schemeClr val="bg2">
                <a:lumMod val="75000"/>
              </a:schemeClr>
            </a:solidFill>
          </a:ln>
        </p:spPr>
        <p:txBody>
          <a:bodyPr wrap="square">
            <a:spAutoFit/>
          </a:bodyPr>
          <a:lstStyle/>
          <a:p>
            <a:pPr algn="just"/>
            <a:r>
              <a:rPr lang="az-Latn-AZ" sz="2400"/>
              <a:t>3</a:t>
            </a:r>
            <a:r>
              <a:rPr lang="az-Latn-AZ" sz="2400" smtClean="0"/>
              <a:t>. </a:t>
            </a:r>
            <a:r>
              <a:rPr lang="en-US" sz="2400" smtClean="0"/>
              <a:t> PC istifadəçilərinin tanınması üçün xüsusi texniki vasitələr.</a:t>
            </a:r>
          </a:p>
          <a:p>
            <a:pPr algn="just"/>
            <a:endParaRPr lang="en-US" sz="2000" smtClean="0"/>
          </a:p>
          <a:p>
            <a:pPr algn="just"/>
            <a:r>
              <a:rPr lang="en-US" sz="2000" smtClean="0"/>
              <a:t>• fərdi kompüterlərə girişin elektron açarları. Açarda mikroprosessor var; hər bir istifadəçiyə xas olan məlumat onun yaddaş qurğusuna daxil edilir.</a:t>
            </a:r>
          </a:p>
          <a:p>
            <a:pPr algn="just"/>
            <a:r>
              <a:rPr lang="en-US" sz="2000" smtClean="0"/>
              <a:t>• barmaq izi identifikasiyası cihazları.</a:t>
            </a:r>
          </a:p>
          <a:p>
            <a:pPr algn="just"/>
            <a:r>
              <a:rPr lang="en-US" sz="2000" smtClean="0"/>
              <a:t>• səs identifikasiyası cihazları. Səsin fərdiliyinə insanın həm anatomik xüsusiyyətləri, həm də qazanılmış </a:t>
            </a:r>
            <a:r>
              <a:rPr lang="az-Latn-AZ" sz="2000" smtClean="0"/>
              <a:t>   </a:t>
            </a:r>
            <a:r>
              <a:rPr lang="en-US" sz="2000" smtClean="0"/>
              <a:t>vərdişləri təsir göstərir: səs tellərinin vibrasiyasının tezlik diapazonu, səsin tezlik xüsusiyyətləri.</a:t>
            </a:r>
          </a:p>
          <a:p>
            <a:pPr algn="just"/>
            <a:endParaRPr lang="en-US" sz="2000" smtClean="0"/>
          </a:p>
          <a:p>
            <a:pPr algn="just"/>
            <a:r>
              <a:rPr lang="en-US" sz="2000" smtClean="0"/>
              <a:t>Texniki icra nöqteyi-nəzərindən ən məqbul olan dəqiq tezlik xüsusiyyətlərinin öyrənilməsidir. Bunun üçün xüsusi çoxkanallı filtrlərdən istifadə olunur. İstifadəçi əmrlərinin tanınması cari məlumatları hər bir tezlik kanalında istinad siqnalı ilə müqayisə etməklə həyata keçirilir.</a:t>
            </a:r>
          </a:p>
          <a:p>
            <a:pPr algn="just"/>
            <a:endParaRPr lang="en-US" sz="2000" smtClean="0"/>
          </a:p>
          <a:p>
            <a:pPr algn="just"/>
            <a:r>
              <a:rPr lang="en-US" sz="2000" smtClean="0"/>
              <a:t>İnformasiyanın mühafizəsinin texniki vasitələrinin yuxarıda göstərilən siyahısı tam deyil və müasir elm və texnologiya inkişaf etdikcə o, daim yenilənir, müəssisə və təşkilatları məxfi məlumatların və kommersiya sirrinin mühafizəsi üçün əlavə üsul və üsullarla təmin edir.</a:t>
            </a:r>
            <a:endParaRPr lang="ru-RU" sz="2000"/>
          </a:p>
        </p:txBody>
      </p:sp>
    </p:spTree>
    <p:extLst>
      <p:ext uri="{BB962C8B-B14F-4D97-AF65-F5344CB8AC3E}">
        <p14:creationId xmlns:p14="http://schemas.microsoft.com/office/powerpoint/2010/main" val="895683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2" name="Прямоугольник 1"/>
          <p:cNvSpPr/>
          <p:nvPr/>
        </p:nvSpPr>
        <p:spPr>
          <a:xfrm>
            <a:off x="281910" y="1418231"/>
            <a:ext cx="7019641" cy="4401205"/>
          </a:xfrm>
          <a:prstGeom prst="rect">
            <a:avLst/>
          </a:prstGeom>
        </p:spPr>
        <p:txBody>
          <a:bodyPr wrap="square">
            <a:spAutoFit/>
          </a:bodyPr>
          <a:lstStyle/>
          <a:p>
            <a:pPr algn="just"/>
            <a:r>
              <a:rPr lang="en-US" sz="2000" smtClean="0"/>
              <a:t>Məlumata icazəsiz girişi istisna etmək üçün identifikasiya və autentifikasiya kimi üsullardan istifadə olunur.</a:t>
            </a:r>
          </a:p>
          <a:p>
            <a:pPr algn="just"/>
            <a:endParaRPr lang="en-US" sz="2000" smtClean="0"/>
          </a:p>
          <a:p>
            <a:pPr algn="just"/>
            <a:r>
              <a:rPr lang="en-US" sz="2000" smtClean="0"/>
              <a:t>İdentifikasiya informasiya ilə qarşılıqlı əlaqədə olan istifadəçiyə özünəməxsus adını və ya şəklini təyin etmək mexanizmidir. </a:t>
            </a:r>
            <a:endParaRPr lang="az-Latn-AZ" sz="2000" smtClean="0"/>
          </a:p>
          <a:p>
            <a:pPr algn="just"/>
            <a:endParaRPr lang="en-US" sz="2000" smtClean="0"/>
          </a:p>
          <a:p>
            <a:pPr algn="just"/>
            <a:r>
              <a:rPr lang="en-US" sz="2000" smtClean="0"/>
              <a:t>Doğrulama istifadəçinin qəbul edilmiş təsvirə uyğunluğunu yoxlamaq üsulları sistemidir.</a:t>
            </a:r>
          </a:p>
          <a:p>
            <a:pPr algn="just"/>
            <a:r>
              <a:rPr lang="en-US" sz="2000" smtClean="0"/>
              <a:t>Bu vəsaitlər məlumatların əldə edilməsini təmin etmək və ya əksinə, rədd etmək məqsədi daşıyır. Həqiqilik, bir qayda olaraq, üç yolla müəyyən edilir: proqram, aparat, şəxs. Bu halda autentifikasiya obyekti təkcə şəxs deyil, həm də texniki qurğu (kompüter, monitor, media) və ya verilənlər ola bilər. Özünüzü qorumağın ən asan yolu paroldur.</a:t>
            </a:r>
            <a:endParaRPr lang="ru-RU" sz="2000"/>
          </a:p>
        </p:txBody>
      </p:sp>
      <p:sp>
        <p:nvSpPr>
          <p:cNvPr id="3" name="Прямоугольник 2"/>
          <p:cNvSpPr/>
          <p:nvPr/>
        </p:nvSpPr>
        <p:spPr>
          <a:xfrm>
            <a:off x="281910" y="569372"/>
            <a:ext cx="4519186" cy="523220"/>
          </a:xfrm>
          <a:prstGeom prst="rect">
            <a:avLst/>
          </a:prstGeom>
          <a:ln>
            <a:solidFill>
              <a:schemeClr val="bg2">
                <a:lumMod val="75000"/>
              </a:schemeClr>
            </a:solidFill>
          </a:ln>
        </p:spPr>
        <p:txBody>
          <a:bodyPr wrap="none">
            <a:spAutoFit/>
          </a:bodyPr>
          <a:lstStyle/>
          <a:p>
            <a:r>
              <a:rPr lang="en-US" sz="2800" smtClean="0"/>
              <a:t>İdentifikasiya və identifikasiya</a:t>
            </a:r>
            <a:endParaRPr lang="en-US" sz="2800"/>
          </a:p>
        </p:txBody>
      </p:sp>
      <p:pic>
        <p:nvPicPr>
          <p:cNvPr id="24" name="Рисунок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1010" y="1239475"/>
            <a:ext cx="4579961" cy="4579961"/>
          </a:xfrm>
          <a:prstGeom prst="rect">
            <a:avLst/>
          </a:prstGeom>
        </p:spPr>
      </p:pic>
    </p:spTree>
    <p:extLst>
      <p:ext uri="{BB962C8B-B14F-4D97-AF65-F5344CB8AC3E}">
        <p14:creationId xmlns:p14="http://schemas.microsoft.com/office/powerpoint/2010/main" val="2359735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Тема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20_TF78455520.potx" id="{6194D418-000E-4B18-8B3F-3A59BEE2D1E7}" vid="{6F7872A1-CC0E-4A91-8B87-352845EDF7F6}"/>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2471</Words>
  <Application>Microsoft Office PowerPoint</Application>
  <PresentationFormat>Широкоэкранный</PresentationFormat>
  <Paragraphs>163</Paragraphs>
  <Slides>20</Slides>
  <Notes>15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20</vt:i4>
      </vt:variant>
    </vt:vector>
  </HeadingPairs>
  <TitlesOfParts>
    <vt:vector size="26" baseType="lpstr">
      <vt:lpstr>Arial</vt:lpstr>
      <vt:lpstr>Calibri</vt:lpstr>
      <vt:lpstr>Century Gothic</vt:lpstr>
      <vt:lpstr>Segoe UI Light</vt:lpstr>
      <vt:lpstr>Times New Roman</vt:lpstr>
      <vt:lpstr>1_Тема Office</vt:lpstr>
      <vt:lpstr>Презентация PowerPoint</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Презентация PowerPoint</vt:lpstr>
      <vt:lpstr>Презентация PowerPoint</vt:lpstr>
      <vt:lpstr>Презентация PowerPoint</vt:lpstr>
      <vt:lpstr>Презентация PowerPoint</vt:lpstr>
      <vt:lpstr>Презентация PowerPoint</vt:lpstr>
      <vt:lpstr>Слайд 2 с анализом проекта</vt:lpstr>
      <vt:lpstr>Слайд 2 с анализом проекта</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H P</dc:creator>
  <cp:lastModifiedBy>H P</cp:lastModifiedBy>
  <cp:revision>11</cp:revision>
  <dcterms:created xsi:type="dcterms:W3CDTF">2021-12-23T22:34:34Z</dcterms:created>
  <dcterms:modified xsi:type="dcterms:W3CDTF">2021-12-24T00:05:42Z</dcterms:modified>
</cp:coreProperties>
</file>