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>
        <p:scale>
          <a:sx n="100" d="100"/>
          <a:sy n="100" d="100"/>
        </p:scale>
        <p:origin x="-24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D672-4019-40AD-9ABB-1B81F2418F30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B1380-8587-495D-A34B-701258AE4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0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fld id="{BE60DC36-8EFA-4378-9855-E019C55AC472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7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fld id="{BE60DC36-8EFA-4378-9855-E019C55AC472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5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487AC8-2E27-4521-B851-B6631051F3D3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92B142-FCBD-4EC4-8EEE-20AF3A45CBB5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623BE9-F292-4C48-9030-5DC41B0B2C7D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A523A-9522-4FC8-BF19-7168970C597F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448D71-62B7-4716-9BB5-CB3D729E920F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9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C37C4-1A33-40EC-A67A-49B496E25738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3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B0E952-F832-496E-ABEA-42AE0AFA6CCC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 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DD5508-11FB-4992-B00C-2F96E71032D7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36027D-058E-4138-A066-359F07C6D214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510823-F23A-4639-B218-6B9BC0CC18D8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8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5D43D7-3745-4F9A-8694-98B1E0E20033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9431-1E6E-4E07-A8B6-073D5DF11CA2}" type="datetime1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26.12.2021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7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sp>
        <p:nvSpPr>
          <p:cNvPr id="43" name="Rectangle 1"/>
          <p:cNvSpPr/>
          <p:nvPr/>
        </p:nvSpPr>
        <p:spPr>
          <a:xfrm>
            <a:off x="-1" y="98643"/>
            <a:ext cx="12191999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az-Latn-AZ" sz="240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endParaRPr lang="az-Latn-AZ" sz="2400">
              <a:solidFill>
                <a:srgbClr val="0062A9">
                  <a:lumMod val="75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</a:t>
            </a:r>
            <a:r>
              <a:rPr lang="az-Latn-AZ" sz="24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ərbaycan Respublikası </a:t>
            </a:r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Təhsil Nazirliyi</a:t>
            </a: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Azərbaycan </a:t>
            </a:r>
            <a:r>
              <a:rPr lang="az-Latn-AZ" sz="24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Texniki Universiteti</a:t>
            </a:r>
          </a:p>
          <a:p>
            <a:r>
              <a:rPr lang="az-Latn-AZ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r>
              <a:rPr lang="az-Latn-AZ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ctr"/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r>
              <a:rPr lang="az-Latn-AZ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pPr algn="ctr"/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Sərbəst İş</a:t>
            </a:r>
          </a:p>
          <a:p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Fakültə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İnformasiya Telekommunikasiya Texnologiyaları</a:t>
            </a: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Fənn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Database Proqramlaşdırma</a:t>
            </a:r>
          </a:p>
          <a:p>
            <a:pPr lvl="2"/>
            <a:r>
              <a:rPr lang="az-Latn-AZ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İxtisas</a:t>
            </a:r>
            <a:r>
              <a:rPr lang="en-US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b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İnformasiya texnologiyaları</a:t>
            </a: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Qrup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689 A1</a:t>
            </a:r>
            <a:endParaRPr lang="az-Latn-AZ" b="1" dirty="0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Mövzu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sz="1600" b="1" smtClean="0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MySQL verilənlər bazasında cədvəllərin yaradılması, atribut və əmrlərin tətbiqi</a:t>
            </a:r>
            <a:endParaRPr lang="en-US" sz="1600" b="1" smtClean="0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 smtClean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Müəllim</a:t>
            </a:r>
            <a:r>
              <a:rPr lang="en-US" sz="2000" b="1" smtClean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az-Latn-AZ" b="1" smtClean="0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Mülayim</a:t>
            </a:r>
            <a:r>
              <a:rPr lang="en-US" b="1" smtClean="0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smtClean="0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Rizvanova</a:t>
            </a:r>
          </a:p>
          <a:p>
            <a:pPr lvl="2"/>
            <a:r>
              <a:rPr lang="az-Latn-AZ" b="1" smtClean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Tələbə</a:t>
            </a:r>
            <a:r>
              <a:rPr lang="en-US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Rövşən</a:t>
            </a:r>
            <a:r>
              <a:rPr lang="en-US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Əmiraslanov </a:t>
            </a:r>
            <a:endParaRPr lang="en-US" b="1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az-Latn-AZ" b="1" dirty="0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34" y="1759463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437005" y="0"/>
            <a:ext cx="147508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U</a:t>
            </a:r>
            <a:r>
              <a:rPr lang="en-US" sz="3200" smtClean="0"/>
              <a:t>pdate</a:t>
            </a:r>
            <a:endParaRPr lang="en-US" sz="3200"/>
          </a:p>
        </p:txBody>
      </p:sp>
      <p:sp>
        <p:nvSpPr>
          <p:cNvPr id="7" name="Прямоугольник 6"/>
          <p:cNvSpPr/>
          <p:nvPr/>
        </p:nvSpPr>
        <p:spPr>
          <a:xfrm>
            <a:off x="406092" y="1027634"/>
            <a:ext cx="1153690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z-Latn-AZ" sz="2000" smtClean="0"/>
              <a:t> Öncədən D</a:t>
            </a:r>
            <a:r>
              <a:rPr lang="en-US" sz="2000" smtClean="0"/>
              <a:t>axil edilmiş </a:t>
            </a:r>
            <a:r>
              <a:rPr lang="en-US" sz="2000"/>
              <a:t>məlumatları yeniləmək, üzərində  dəyişiklik etmək </a:t>
            </a:r>
            <a:r>
              <a:rPr lang="az-Latn-AZ" sz="2000" smtClean="0"/>
              <a:t>üçüb </a:t>
            </a:r>
            <a:r>
              <a:rPr lang="en-US" sz="2000" smtClean="0"/>
              <a:t> update </a:t>
            </a:r>
            <a:r>
              <a:rPr lang="en-US" sz="2000"/>
              <a:t>əmrindən  istifadə olunur.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1" y="1735520"/>
            <a:ext cx="693516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383305" y="95534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600" smtClean="0"/>
              <a:t>Delete</a:t>
            </a:r>
            <a:endParaRPr lang="en-US" sz="3200"/>
          </a:p>
        </p:txBody>
      </p:sp>
      <p:sp>
        <p:nvSpPr>
          <p:cNvPr id="6" name="Прямоугольник 5"/>
          <p:cNvSpPr/>
          <p:nvPr/>
        </p:nvSpPr>
        <p:spPr>
          <a:xfrm>
            <a:off x="747930" y="1641481"/>
            <a:ext cx="10140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Cədvəldə</a:t>
            </a:r>
            <a:r>
              <a:rPr lang="az-Latn-AZ" sz="2400" smtClean="0"/>
              <a:t>n</a:t>
            </a:r>
            <a:r>
              <a:rPr lang="en-US" sz="2400" smtClean="0"/>
              <a:t> informasiya</a:t>
            </a:r>
            <a:r>
              <a:rPr lang="az-Latn-AZ" sz="2400" smtClean="0"/>
              <a:t>nı silmək üçün</a:t>
            </a:r>
            <a:r>
              <a:rPr lang="en-US" sz="2400" smtClean="0"/>
              <a:t> </a:t>
            </a:r>
            <a:r>
              <a:rPr lang="en-US" sz="2800" b="1" smtClean="0"/>
              <a:t>delete</a:t>
            </a:r>
            <a:r>
              <a:rPr lang="en-US" sz="2400" b="1" smtClean="0"/>
              <a:t> </a:t>
            </a:r>
            <a:r>
              <a:rPr lang="en-US" sz="2400" smtClean="0"/>
              <a:t> </a:t>
            </a:r>
            <a:r>
              <a:rPr lang="en-US" sz="2400"/>
              <a:t>əmrindən istifadə  olunur və bu şəkildə yazılır: </a:t>
            </a:r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920546" y="267782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DELETE </a:t>
            </a:r>
            <a:r>
              <a:rPr lang="en-US" sz="2400" smtClean="0"/>
              <a:t>from </a:t>
            </a:r>
            <a:r>
              <a:rPr lang="az-Latn-AZ" sz="2400" smtClean="0"/>
              <a:t>Heyvanlar</a:t>
            </a:r>
            <a:endParaRPr lang="en-US" sz="2400" smtClean="0"/>
          </a:p>
          <a:p>
            <a:r>
              <a:rPr lang="en-US" sz="2400" smtClean="0"/>
              <a:t>WHERE </a:t>
            </a:r>
            <a:r>
              <a:rPr lang="az-Latn-AZ" sz="2400" smtClean="0"/>
              <a:t>İd=1</a:t>
            </a:r>
            <a:r>
              <a:rPr lang="en-US" sz="2400" smtClean="0"/>
              <a:t>;</a:t>
            </a:r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692660" y="3652615"/>
            <a:ext cx="10580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z-Latn-AZ" sz="2400" smtClean="0"/>
              <a:t>Ş</a:t>
            </a:r>
            <a:r>
              <a:rPr lang="en-US" sz="2400" smtClean="0"/>
              <a:t>ərt </a:t>
            </a:r>
            <a:r>
              <a:rPr lang="en-US" sz="2400"/>
              <a:t>qoyulmasa </a:t>
            </a:r>
            <a:r>
              <a:rPr lang="en-US" sz="2400" smtClean="0"/>
              <a:t>sadəcə </a:t>
            </a:r>
            <a:r>
              <a:rPr lang="en-US" sz="2400"/>
              <a:t>delete from </a:t>
            </a:r>
            <a:r>
              <a:rPr lang="az-Latn-AZ" sz="2400" smtClean="0"/>
              <a:t>Heyvanlar </a:t>
            </a:r>
            <a:r>
              <a:rPr lang="en-US" sz="2400" smtClean="0"/>
              <a:t>, sorğusu  </a:t>
            </a:r>
            <a:r>
              <a:rPr lang="en-US" sz="2400"/>
              <a:t>ilə </a:t>
            </a:r>
            <a:r>
              <a:rPr lang="en-US" sz="2400" smtClean="0"/>
              <a:t>cədvəldə</a:t>
            </a:r>
            <a:r>
              <a:rPr lang="az-Latn-AZ" sz="2400" smtClean="0"/>
              <a:t>ki</a:t>
            </a:r>
            <a:r>
              <a:rPr lang="en-US" sz="2400" smtClean="0"/>
              <a:t> </a:t>
            </a:r>
            <a:r>
              <a:rPr lang="en-US" sz="2400"/>
              <a:t>bütün məlumatlar </a:t>
            </a:r>
            <a:r>
              <a:rPr lang="en-US" sz="2400" smtClean="0"/>
              <a:t>silinər</a:t>
            </a:r>
            <a:r>
              <a:rPr lang="az-Latn-AZ" sz="2400" smtClean="0"/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4720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542049" y="122788"/>
            <a:ext cx="310790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10" smtClean="0">
                <a:cs typeface="Times New Roman"/>
              </a:rPr>
              <a:t>SELECT</a:t>
            </a:r>
            <a:r>
              <a:rPr lang="az-Latn-AZ" sz="2000" spc="-10">
                <a:cs typeface="Times New Roman"/>
              </a:rPr>
              <a:t> </a:t>
            </a:r>
            <a:r>
              <a:rPr lang="az-Latn-AZ" sz="2000" spc="-10" smtClean="0">
                <a:cs typeface="Times New Roman"/>
              </a:rPr>
              <a:t>ilə İşlənilən sorğular</a:t>
            </a: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28871" y="994766"/>
            <a:ext cx="10754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Sorğu </a:t>
            </a:r>
            <a:r>
              <a:rPr lang="en-US"/>
              <a:t>yerinə yetirilərkən  təkrarlanan məlumatlar ala  bilərik. Bu təkrarlanmanın  qarşısını almaq üçün  </a:t>
            </a:r>
            <a:r>
              <a:rPr lang="en-US" sz="1600" b="1"/>
              <a:t>DİSTİNCT</a:t>
            </a:r>
            <a:r>
              <a:rPr lang="en-US" b="1"/>
              <a:t> </a:t>
            </a:r>
            <a:r>
              <a:rPr lang="en-US"/>
              <a:t>operatoru  istifadə olunur.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00249" y="1811437"/>
            <a:ext cx="1078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IN</a:t>
            </a:r>
            <a:r>
              <a:rPr lang="en-US" smtClean="0"/>
              <a:t> </a:t>
            </a:r>
            <a:r>
              <a:rPr lang="en-US"/>
              <a:t>operatoru vasitəsi  ilə bir neçə </a:t>
            </a:r>
            <a:r>
              <a:rPr lang="en-US" b="1"/>
              <a:t>OR</a:t>
            </a:r>
            <a:r>
              <a:rPr lang="en-US"/>
              <a:t>  komandasını əvəz  etmək olur. Məsələn,  id-si 3,4,6 olan  istifadəçiləri görmək  istəyirik.Bu zaman bu əmrlərdən istifadə olunur.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00250" y="2628108"/>
            <a:ext cx="10783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Cədvəllərdə </a:t>
            </a:r>
            <a:r>
              <a:rPr lang="az-Latn-AZ" smtClean="0"/>
              <a:t>    </a:t>
            </a:r>
            <a:r>
              <a:rPr lang="en-US" smtClean="0"/>
              <a:t>müəyyən </a:t>
            </a:r>
            <a:r>
              <a:rPr lang="az-Latn-AZ" smtClean="0"/>
              <a:t>    </a:t>
            </a:r>
            <a:r>
              <a:rPr lang="en-US" smtClean="0"/>
              <a:t> </a:t>
            </a:r>
            <a:r>
              <a:rPr lang="en-US"/>
              <a:t>aralıqda informasiyanı  seçmək üçün  </a:t>
            </a:r>
            <a:r>
              <a:rPr lang="en-US" b="1"/>
              <a:t>BETWEEN</a:t>
            </a:r>
            <a:r>
              <a:rPr lang="en-US"/>
              <a:t> operatoru  istifadə olunur.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00250" y="3240857"/>
            <a:ext cx="10783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Bəzən </a:t>
            </a:r>
            <a:r>
              <a:rPr lang="en-US"/>
              <a:t>cədvəldə olan məlumatlar dəqiq yadımızda olmaya  bilər(və ya bir qismini unuda bilərik).Bu halda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az-Latn-AZ" sz="2000" b="1" smtClean="0"/>
              <a:t>L</a:t>
            </a:r>
            <a:r>
              <a:rPr lang="en-US" sz="2000" b="1" smtClean="0"/>
              <a:t>ike  </a:t>
            </a:r>
            <a:r>
              <a:rPr lang="en-US"/>
              <a:t>komandası işimizə yarıya bilər.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00250" y="4331078"/>
            <a:ext cx="10783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ORDER </a:t>
            </a:r>
            <a:r>
              <a:rPr lang="en-US" b="1"/>
              <a:t>BY </a:t>
            </a:r>
            <a:r>
              <a:rPr lang="en-US"/>
              <a:t>konstruksiyası  cədvəldə müəyyən elementə  görə sıralanmaq funksiyasını  yerinə yetirir.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8870" y="5390523"/>
            <a:ext cx="10754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MySQL-də </a:t>
            </a:r>
            <a:r>
              <a:rPr lang="en-US" b="1"/>
              <a:t>ASC</a:t>
            </a:r>
            <a:r>
              <a:rPr lang="en-US"/>
              <a:t> (ascending/artan) və DESC  (descending/azalan) əmrləri vardır ki onlarla istənilən  sütünun məlumatlarına görə sıralama aparmaq  mümkündür.</a:t>
            </a:r>
          </a:p>
        </p:txBody>
      </p:sp>
    </p:spTree>
    <p:extLst>
      <p:ext uri="{BB962C8B-B14F-4D97-AF65-F5344CB8AC3E}">
        <p14:creationId xmlns:p14="http://schemas.microsoft.com/office/powerpoint/2010/main" val="184950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422" y="0"/>
            <a:ext cx="12534219" cy="66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534899" y="152106"/>
            <a:ext cx="312220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Aqregat Funksiyalar</a:t>
            </a:r>
            <a:endParaRPr lang="en-US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946244" y="1756223"/>
            <a:ext cx="95898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Count()- </a:t>
            </a:r>
            <a:r>
              <a:rPr lang="en-US" sz="2800" smtClean="0"/>
              <a:t>sətirlərin max </a:t>
            </a:r>
            <a:r>
              <a:rPr lang="en-US" sz="2800"/>
              <a:t>sayını verir: SELECT COUNT(*) FROM </a:t>
            </a:r>
            <a:r>
              <a:rPr lang="az-Latn-AZ" sz="2800"/>
              <a:t>*</a:t>
            </a:r>
            <a:r>
              <a:rPr lang="en-US" sz="2800" smtClean="0"/>
              <a:t>cedvelin ad</a:t>
            </a:r>
            <a:r>
              <a:rPr lang="az-Latn-AZ" sz="2800" smtClean="0"/>
              <a:t>ı</a:t>
            </a:r>
            <a:r>
              <a:rPr lang="az-Latn-AZ" sz="2800"/>
              <a:t>*</a:t>
            </a:r>
            <a:endParaRPr lang="en-US" sz="2800"/>
          </a:p>
          <a:p>
            <a:endParaRPr lang="en-US" sz="2800"/>
          </a:p>
          <a:p>
            <a:r>
              <a:rPr lang="en-US" sz="2800"/>
              <a:t>Avg() - </a:t>
            </a:r>
            <a:r>
              <a:rPr lang="az-Latn-AZ" sz="2800" smtClean="0"/>
              <a:t>O</a:t>
            </a:r>
            <a:r>
              <a:rPr lang="en-US" sz="2800" smtClean="0"/>
              <a:t>rta qiymə</a:t>
            </a:r>
            <a:r>
              <a:rPr lang="az-Latn-AZ" sz="2800" smtClean="0"/>
              <a:t>ti hesablayır.</a:t>
            </a:r>
            <a:endParaRPr lang="en-US" sz="2800"/>
          </a:p>
          <a:p>
            <a:endParaRPr lang="en-US" sz="2800"/>
          </a:p>
          <a:p>
            <a:r>
              <a:rPr lang="en-US" sz="2800"/>
              <a:t>Max() və Min() - </a:t>
            </a:r>
            <a:r>
              <a:rPr lang="az-Latn-AZ" sz="2800" smtClean="0"/>
              <a:t>Ə</a:t>
            </a:r>
            <a:r>
              <a:rPr lang="en-US" sz="2800" smtClean="0"/>
              <a:t>n </a:t>
            </a:r>
            <a:r>
              <a:rPr lang="en-US" sz="2800"/>
              <a:t>böyük və </a:t>
            </a:r>
            <a:r>
              <a:rPr lang="az-Latn-AZ" sz="2800" smtClean="0"/>
              <a:t>Ə</a:t>
            </a:r>
            <a:r>
              <a:rPr lang="en-US" sz="2800" smtClean="0"/>
              <a:t>n </a:t>
            </a:r>
            <a:r>
              <a:rPr lang="en-US" sz="2800"/>
              <a:t>kiçik </a:t>
            </a:r>
            <a:r>
              <a:rPr lang="en-US" sz="2800" smtClean="0"/>
              <a:t>qiymət</a:t>
            </a:r>
            <a:r>
              <a:rPr lang="az-Latn-AZ" sz="2800" smtClean="0"/>
              <a:t>lərin</a:t>
            </a:r>
            <a:r>
              <a:rPr lang="en-US" sz="2800" smtClean="0"/>
              <a:t> </a:t>
            </a:r>
            <a:r>
              <a:rPr lang="az-Latn-AZ" sz="2800" smtClean="0"/>
              <a:t>hesablayır</a:t>
            </a:r>
            <a:endParaRPr lang="en-US" sz="2800"/>
          </a:p>
          <a:p>
            <a:endParaRPr lang="en-US" sz="2800"/>
          </a:p>
          <a:p>
            <a:r>
              <a:rPr lang="en-US" sz="2800"/>
              <a:t>Sum()- </a:t>
            </a:r>
            <a:r>
              <a:rPr lang="az-Latn-AZ" sz="2800" smtClean="0"/>
              <a:t>Topluyub cəmin</a:t>
            </a:r>
            <a:r>
              <a:rPr lang="en-US" sz="2800" smtClean="0"/>
              <a:t> </a:t>
            </a:r>
            <a:r>
              <a:rPr lang="en-US" sz="2800"/>
              <a:t>verir.</a:t>
            </a:r>
          </a:p>
        </p:txBody>
      </p:sp>
    </p:spTree>
    <p:extLst>
      <p:ext uri="{BB962C8B-B14F-4D97-AF65-F5344CB8AC3E}">
        <p14:creationId xmlns:p14="http://schemas.microsoft.com/office/powerpoint/2010/main" val="321771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22" y="0"/>
            <a:ext cx="791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469229" y="107399"/>
            <a:ext cx="325354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-5">
                <a:cs typeface="Times New Roman"/>
              </a:rPr>
              <a:t>Cədvəllərarası</a:t>
            </a:r>
            <a:r>
              <a:rPr lang="en-US" sz="2400" spc="-60">
                <a:cs typeface="Times New Roman"/>
              </a:rPr>
              <a:t> </a:t>
            </a:r>
            <a:r>
              <a:rPr lang="az-Latn-AZ" sz="2400">
                <a:cs typeface="Times New Roman"/>
              </a:rPr>
              <a:t>Ə</a:t>
            </a:r>
            <a:r>
              <a:rPr lang="en-US" sz="2400" smtClean="0">
                <a:cs typeface="Times New Roman"/>
              </a:rPr>
              <a:t>laqələr</a:t>
            </a:r>
            <a:r>
              <a:rPr lang="az-Latn-AZ" sz="2400" smtClean="0">
                <a:cs typeface="Times New Roman"/>
              </a:rPr>
              <a:t> </a:t>
            </a:r>
            <a:r>
              <a:rPr lang="en-US" sz="2400" smtClean="0">
                <a:cs typeface="Times New Roman"/>
              </a:rPr>
              <a:t>(</a:t>
            </a:r>
            <a:r>
              <a:rPr lang="en-US" sz="2400">
                <a:cs typeface="Times New Roman"/>
              </a:rPr>
              <a:t>JOİN</a:t>
            </a:r>
            <a:r>
              <a:rPr lang="en-US" sz="2400" smtClean="0">
                <a:cs typeface="Times New Roman"/>
              </a:rPr>
              <a:t>)</a:t>
            </a:r>
            <a:endParaRPr lang="en-US" sz="2400" dirty="0"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963" y="1600539"/>
            <a:ext cx="856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/>
              <a:t>Verilənlər bazasında ən önəmli aspektlərdən biri də  cədvəllərarası əlaqənin təmin ediləsidir.Cədvəllər arasında  əlaqə join açar sözü ilə qurulur.Əsasən aşağıdakı əlaqə  növləri mövcuddur:</a:t>
            </a:r>
            <a:endParaRPr lang="az-Latn-AZ" sz="2400" smtClean="0"/>
          </a:p>
          <a:p>
            <a:pPr algn="ctr"/>
            <a:endParaRPr lang="az-Latn-AZ" sz="240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/>
              <a:t>inner join</a:t>
            </a:r>
            <a:endParaRPr lang="az-Latn-AZ" sz="240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/>
              <a:t>left join</a:t>
            </a:r>
            <a:endParaRPr lang="az-Latn-AZ" sz="240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/>
              <a:t>right join</a:t>
            </a:r>
            <a:endParaRPr lang="az-Latn-AZ" sz="2400" smtClean="0"/>
          </a:p>
          <a:p>
            <a:endParaRPr lang="az-Latn-AZ" sz="2400" smtClean="0"/>
          </a:p>
          <a:p>
            <a:pPr algn="ctr"/>
            <a:r>
              <a:rPr lang="az-Latn-AZ" sz="2400" smtClean="0"/>
              <a:t>Öz sözlərimlə izah edəcəm.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273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61" y="1501254"/>
            <a:ext cx="7556713" cy="535674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79109" y="261288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2800" smtClean="0"/>
              <a:t>İnner Join</a:t>
            </a:r>
            <a:endParaRPr lang="en-US" sz="240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735639" y="827753"/>
            <a:ext cx="10515600" cy="1500187"/>
          </a:xfrm>
        </p:spPr>
        <p:txBody>
          <a:bodyPr>
            <a:normAutofit/>
          </a:bodyPr>
          <a:lstStyle/>
          <a:p>
            <a:r>
              <a:rPr lang="az-Latn-AZ" sz="1800" smtClean="0">
                <a:solidFill>
                  <a:schemeClr val="tx1"/>
                </a:solidFill>
              </a:rPr>
              <a:t>Əgər hər iki cedveldeki beraberleşdiridyim sütunlar eynidirse 2 - ci cədvəldən Heyvanlar_yemi sütünuna birleşdirir.</a:t>
            </a:r>
            <a:endParaRPr 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1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153138" y="199732"/>
            <a:ext cx="205537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600" smtClean="0"/>
              <a:t>Right Join</a:t>
            </a:r>
            <a:endParaRPr lang="en-US" sz="32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78" y="1790613"/>
            <a:ext cx="7527690" cy="50673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6530" y="995172"/>
            <a:ext cx="11368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mtClean="0"/>
              <a:t>Birinci cədvəl yəni sol </a:t>
            </a:r>
            <a:r>
              <a:rPr lang="en-US" smtClean="0"/>
              <a:t>cədvəldəki </a:t>
            </a:r>
            <a:r>
              <a:rPr lang="az-Latn-AZ" smtClean="0"/>
              <a:t>Heyvan_a </a:t>
            </a:r>
            <a:r>
              <a:rPr lang="en-US" smtClean="0"/>
              <a:t> ilə, sağ cədvəldəki </a:t>
            </a:r>
            <a:r>
              <a:rPr lang="az-Latn-AZ" smtClean="0"/>
              <a:t>Heyvanların_yemi </a:t>
            </a:r>
            <a:r>
              <a:rPr lang="en-US" smtClean="0"/>
              <a:t> seçilir, eyni dəyərlər soldakı cədvəldə</a:t>
            </a:r>
            <a:r>
              <a:rPr lang="az-Latn-AZ" smtClean="0"/>
              <a:t> yəni ikinci cədvəldə</a:t>
            </a:r>
            <a:r>
              <a:rPr lang="en-US" smtClean="0"/>
              <a:t> varsa verilənlər seçilir yoxdursa boş (Null) qoyulur.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204794" y="199732"/>
            <a:ext cx="178241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600" smtClean="0"/>
              <a:t>Left Join</a:t>
            </a:r>
            <a:endParaRPr lang="en-US" sz="32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08" y="1566994"/>
            <a:ext cx="6160792" cy="5245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185E01-BF3A-4062-835F-648D7752817C}"/>
              </a:ext>
            </a:extLst>
          </p:cNvPr>
          <p:cNvSpPr txBox="1"/>
          <p:nvPr/>
        </p:nvSpPr>
        <p:spPr>
          <a:xfrm>
            <a:off x="186114" y="2877179"/>
            <a:ext cx="5600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az-Latn-AZ" sz="2400"/>
              <a:t>Sol cədvəldəki </a:t>
            </a:r>
            <a:r>
              <a:rPr lang="az-Latn-AZ" sz="2400" smtClean="0"/>
              <a:t>Heyvan_a ilə</a:t>
            </a:r>
            <a:r>
              <a:rPr lang="en-US" sz="2400"/>
              <a:t>, </a:t>
            </a:r>
            <a:r>
              <a:rPr lang="az-Latn-AZ" sz="2400"/>
              <a:t>sağ</a:t>
            </a:r>
            <a:r>
              <a:rPr lang="en-US" sz="2400"/>
              <a:t> c</a:t>
            </a:r>
            <a:r>
              <a:rPr lang="az-Latn-AZ" sz="2400"/>
              <a:t>ədvəldəki </a:t>
            </a:r>
            <a:r>
              <a:rPr lang="az-Latn-AZ" sz="2400" smtClean="0"/>
              <a:t>Heyvanların_yemi seçilir, </a:t>
            </a:r>
            <a:r>
              <a:rPr lang="az-Latn-AZ" sz="2400"/>
              <a:t>eyni dəyərlər sağdaki cədvəldə varsa </a:t>
            </a:r>
            <a:r>
              <a:rPr lang="az-Latn-AZ" sz="2400" smtClean="0"/>
              <a:t>verilənlər seçilir </a:t>
            </a:r>
            <a:r>
              <a:rPr lang="az-Latn-AZ" sz="2400"/>
              <a:t>yoxdursa </a:t>
            </a:r>
            <a:r>
              <a:rPr lang="az-Latn-AZ" sz="2400" smtClean="0"/>
              <a:t>boş (</a:t>
            </a:r>
            <a:r>
              <a:rPr lang="az-Latn-AZ" sz="2400"/>
              <a:t>Null) qoyulur.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262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421625" y="183716"/>
            <a:ext cx="3348750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2800" smtClean="0"/>
              <a:t>DataBase Yaradılması</a:t>
            </a:r>
            <a:endParaRPr lang="ru-RU" sz="2800"/>
          </a:p>
        </p:txBody>
      </p:sp>
      <p:sp>
        <p:nvSpPr>
          <p:cNvPr id="6" name="Текст 4"/>
          <p:cNvSpPr>
            <a:spLocks noGrp="1"/>
          </p:cNvSpPr>
          <p:nvPr/>
        </p:nvSpPr>
        <p:spPr>
          <a:xfrm>
            <a:off x="1735291" y="1131454"/>
            <a:ext cx="881670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Database qurmaq</a:t>
            </a:r>
            <a:r>
              <a:rPr lang="az-Latn-AZ" sz="2400"/>
              <a:t> </a:t>
            </a:r>
            <a:r>
              <a:rPr lang="az-Latn-AZ" sz="2400" smtClean="0"/>
              <a:t>üçün biz ~ Create Database~dən  istifadə edirik.</a:t>
            </a:r>
            <a:endParaRPr lang="ru-RU"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05" y="1701776"/>
            <a:ext cx="8911989" cy="50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521709" y="-47424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200" smtClean="0"/>
              <a:t>Cədvəl Qurmaq</a:t>
            </a:r>
            <a:endParaRPr lang="ru-RU" sz="3200"/>
          </a:p>
        </p:txBody>
      </p:sp>
      <p:sp>
        <p:nvSpPr>
          <p:cNvPr id="6" name="Текст 4"/>
          <p:cNvSpPr>
            <a:spLocks noGrp="1"/>
          </p:cNvSpPr>
          <p:nvPr/>
        </p:nvSpPr>
        <p:spPr>
          <a:xfrm>
            <a:off x="0" y="808228"/>
            <a:ext cx="12192000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z-Latn-AZ" sz="2400" smtClean="0"/>
              <a:t>Cədvəl qurmaq üçün biz </a:t>
            </a:r>
            <a:r>
              <a:rPr lang="en-US" sz="2400" smtClean="0"/>
              <a:t> * </a:t>
            </a:r>
            <a:r>
              <a:rPr lang="az-Latn-AZ" sz="2400" b="1" smtClean="0"/>
              <a:t>Create Table </a:t>
            </a:r>
            <a:r>
              <a:rPr lang="en-US" sz="2400" smtClean="0"/>
              <a:t>“Name” *  istifad</a:t>
            </a:r>
            <a:r>
              <a:rPr lang="az-Latn-AZ" sz="2400" smtClean="0"/>
              <a:t>ə edirik</a:t>
            </a:r>
            <a:r>
              <a:rPr lang="en-US" sz="2400" smtClean="0"/>
              <a:t>.</a:t>
            </a:r>
          </a:p>
          <a:p>
            <a:pPr algn="ctr"/>
            <a:r>
              <a:rPr lang="en-US" sz="2400" smtClean="0"/>
              <a:t>Biz</a:t>
            </a:r>
            <a:r>
              <a:rPr lang="az-Latn-AZ" sz="2400" smtClean="0"/>
              <a:t>ə hazır database verilir ama biz öz yaratdığımız databasedən istifadə edəciyik.Bunun üçün * </a:t>
            </a:r>
            <a:r>
              <a:rPr lang="az-Latn-AZ" sz="2400" b="1" smtClean="0"/>
              <a:t>use</a:t>
            </a:r>
            <a:r>
              <a:rPr lang="az-Latn-AZ" sz="2400" smtClean="0"/>
              <a:t> *dən</a:t>
            </a:r>
          </a:p>
          <a:p>
            <a:pPr algn="ctr"/>
            <a:r>
              <a:rPr lang="az-Latn-AZ" sz="2400" smtClean="0"/>
              <a:t>İstifadə edirik.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62" y="2150070"/>
            <a:ext cx="6696676" cy="47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533099" y="1418568"/>
            <a:ext cx="9935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Əsas açar nədir?</a:t>
            </a:r>
          </a:p>
          <a:p>
            <a:pPr algn="just"/>
            <a:r>
              <a:rPr lang="en-US" smtClean="0"/>
              <a:t>SQL-də istifadə olunan əsas açar və ya əsas açar SQL Unique məhdudiyyətinə bənzəyir.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Unikal məhdudiyyətdən fərq ondadır ki, o, dəyər kimi NULL-u ehtiva etmir və hər cədvələ yalnız bir əlavə edilə bilər.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Bundan əlavə, Primary açarı SQL Server, Oracle kimi geniş xüsusiyyətləri olan sistemlərdə Clustered index, Index-Organized Cədvəllər kimi xüsusiyyətlər üçün istifadə olunur.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Xülasə; Əsas açar hər bir sıranın unikal olmasını təmin etməkdir.</a:t>
            </a:r>
            <a:endParaRPr lang="ru-RU"/>
          </a:p>
        </p:txBody>
      </p:sp>
      <p:sp>
        <p:nvSpPr>
          <p:cNvPr id="6" name="Текст 4"/>
          <p:cNvSpPr>
            <a:spLocks noGrp="1"/>
          </p:cNvSpPr>
          <p:nvPr/>
        </p:nvSpPr>
        <p:spPr>
          <a:xfrm>
            <a:off x="4849255" y="129997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200" smtClean="0"/>
              <a:t>Primary Key</a:t>
            </a:r>
            <a:endParaRPr lang="ru-RU" sz="32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08" y="3746780"/>
            <a:ext cx="2859558" cy="2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89548" y="522898"/>
            <a:ext cx="4402452" cy="3077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7160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521709" y="-47424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/>
          </a:p>
        </p:txBody>
      </p:sp>
      <p:sp>
        <p:nvSpPr>
          <p:cNvPr id="7" name="TextBox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C5886A9-3FEF-4D48-BEE1-EDBF8E811E44}"/>
              </a:ext>
            </a:extLst>
          </p:cNvPr>
          <p:cNvSpPr txBox="1"/>
          <p:nvPr/>
        </p:nvSpPr>
        <p:spPr>
          <a:xfrm>
            <a:off x="4156541" y="322843"/>
            <a:ext cx="3633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mtClean="0"/>
              <a:t>AUTO</a:t>
            </a:r>
            <a:r>
              <a:rPr lang="az-Latn-AZ" sz="2400" smtClean="0"/>
              <a:t>    </a:t>
            </a:r>
            <a:r>
              <a:rPr lang="en-US" sz="2400" smtClean="0"/>
              <a:t>İNCREMENT</a:t>
            </a:r>
            <a:endParaRPr lang="en-US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1083336" y="1698093"/>
            <a:ext cx="8907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smtClean="0"/>
              <a:t>Auto_İncrement vasitəsi ilə biz sıralamanı əlnən etmirik özü automatik olaraq yerinə yetirir.</a:t>
            </a:r>
            <a:endParaRPr lang="en-US" sz="2400"/>
          </a:p>
        </p:txBody>
      </p:sp>
      <p:sp>
        <p:nvSpPr>
          <p:cNvPr id="10" name="Прямоугольник 9"/>
          <p:cNvSpPr/>
          <p:nvPr/>
        </p:nvSpPr>
        <p:spPr>
          <a:xfrm>
            <a:off x="2532909" y="2771068"/>
            <a:ext cx="5037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 İd INT PRIMARY KEY auto_increment,</a:t>
            </a:r>
            <a:endParaRPr lang="ru-RU" sz="2400"/>
          </a:p>
        </p:txBody>
      </p:sp>
      <p:sp>
        <p:nvSpPr>
          <p:cNvPr id="11" name="Прямоугольник 10"/>
          <p:cNvSpPr/>
          <p:nvPr/>
        </p:nvSpPr>
        <p:spPr>
          <a:xfrm>
            <a:off x="1083336" y="3673507"/>
            <a:ext cx="94978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Sütunların özünün xüsusi atributları olur</a:t>
            </a:r>
            <a:r>
              <a:rPr lang="az-Latn-AZ" sz="2000" smtClean="0"/>
              <a:t> </a:t>
            </a:r>
            <a:r>
              <a:rPr lang="en-US" sz="2000" smtClean="0"/>
              <a:t>.  </a:t>
            </a:r>
            <a:r>
              <a:rPr lang="az-Latn-AZ" sz="2000" smtClean="0"/>
              <a:t>Bulara daxildir </a:t>
            </a:r>
            <a:r>
              <a:rPr lang="en-US" sz="2000" smtClean="0"/>
              <a:t>: </a:t>
            </a:r>
          </a:p>
          <a:p>
            <a:r>
              <a:rPr lang="en-US" sz="2000" smtClean="0"/>
              <a:t>1-null </a:t>
            </a:r>
          </a:p>
          <a:p>
            <a:r>
              <a:rPr lang="en-US" sz="2000" smtClean="0"/>
              <a:t>2-not null</a:t>
            </a:r>
          </a:p>
          <a:p>
            <a:r>
              <a:rPr lang="en-US" sz="2000" smtClean="0"/>
              <a:t> Hansı sütuna informasiyanın daxil etm</a:t>
            </a:r>
            <a:r>
              <a:rPr lang="az-Latn-AZ" sz="2000" smtClean="0"/>
              <a:t>ək</a:t>
            </a:r>
            <a:r>
              <a:rPr lang="en-US" sz="2000" smtClean="0"/>
              <a:t>  mütləqdirsə ona not null yaz</a:t>
            </a:r>
            <a:r>
              <a:rPr lang="az-Latn-AZ" sz="2000" smtClean="0"/>
              <a:t>ırıq  </a:t>
            </a:r>
            <a:r>
              <a:rPr lang="en-US" sz="2000" smtClean="0"/>
              <a:t>.</a:t>
            </a:r>
            <a:r>
              <a:rPr lang="az-Latn-AZ" sz="2000" smtClean="0"/>
              <a:t>Not Null yazmasaq auvtomatik Null götürəcək</a:t>
            </a:r>
            <a:endParaRPr lang="en-US" sz="200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33961" r="53600" b="63136"/>
          <a:stretch/>
        </p:blipFill>
        <p:spPr>
          <a:xfrm>
            <a:off x="820839" y="5521091"/>
            <a:ext cx="10022839" cy="9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593443" y="-186082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58604" y="91852"/>
            <a:ext cx="2274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Foreign key </a:t>
            </a:r>
            <a:endParaRPr lang="en-US" sz="3200"/>
          </a:p>
        </p:txBody>
      </p:sp>
      <p:sp>
        <p:nvSpPr>
          <p:cNvPr id="8" name="Прямоугольник 7"/>
          <p:cNvSpPr/>
          <p:nvPr/>
        </p:nvSpPr>
        <p:spPr>
          <a:xfrm>
            <a:off x="693678" y="990401"/>
            <a:ext cx="10702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Bir cədvəldə foreingn key xarici açarı basqa cədvəlin primary  key daxili açarını göstərir.</a:t>
            </a:r>
            <a:endParaRPr lang="ru-RU" smtClean="0"/>
          </a:p>
          <a:p>
            <a:pPr algn="ctr"/>
            <a:r>
              <a:rPr lang="en-US" smtClean="0"/>
              <a:t>Foreign </a:t>
            </a:r>
            <a:r>
              <a:rPr lang="en-US" smtClean="0"/>
              <a:t>key</a:t>
            </a:r>
            <a:r>
              <a:rPr lang="az-Latn-AZ" smtClean="0"/>
              <a:t> əsas cədvəlin</a:t>
            </a:r>
            <a:r>
              <a:rPr lang="en-US" smtClean="0"/>
              <a:t> </a:t>
            </a:r>
            <a:r>
              <a:rPr lang="az-Latn-AZ" smtClean="0"/>
              <a:t> </a:t>
            </a:r>
            <a:r>
              <a:rPr lang="en-US" smtClean="0"/>
              <a:t>müvafiq  sütunundan asılı olduğuna görə ana cədvəldə bu sütunun  elementlərində dəyişilik oluna bilər</a:t>
            </a:r>
          </a:p>
          <a:p>
            <a:pPr algn="ctr"/>
            <a:r>
              <a:rPr lang="en-US" smtClean="0"/>
              <a:t>Bu halda gərək asılı olan cədvəldəki foreing key də avtomatik olaraq dəyişilmiş olsun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05" y="2226569"/>
            <a:ext cx="5184562" cy="4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4"/>
          <p:cNvSpPr>
            <a:spLocks noGrp="1"/>
          </p:cNvSpPr>
          <p:nvPr/>
        </p:nvSpPr>
        <p:spPr>
          <a:xfrm>
            <a:off x="5013028" y="116349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200" smtClean="0"/>
              <a:t>Əsas Əmrlər</a:t>
            </a:r>
            <a:endParaRPr lang="ru-RU" sz="3200"/>
          </a:p>
        </p:txBody>
      </p:sp>
      <p:sp>
        <p:nvSpPr>
          <p:cNvPr id="7" name="Текст 4"/>
          <p:cNvSpPr>
            <a:spLocks noGrp="1"/>
          </p:cNvSpPr>
          <p:nvPr/>
        </p:nvSpPr>
        <p:spPr>
          <a:xfrm>
            <a:off x="525190" y="1387865"/>
            <a:ext cx="11143646" cy="4494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200" smtClean="0"/>
              <a:t>SQL dillərində  4 əsas əmr vardır ki bunlara daxildir</a:t>
            </a:r>
            <a:r>
              <a:rPr lang="en-US" sz="3200" smtClean="0"/>
              <a:t> :</a:t>
            </a:r>
            <a:r>
              <a:rPr lang="az-Latn-AZ" sz="3200" smtClean="0"/>
              <a:t> </a:t>
            </a:r>
            <a:endParaRPr lang="en-US" sz="320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az-Latn-AZ" sz="3200" smtClean="0"/>
              <a:t>İnsert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az-Latn-AZ" sz="3200" smtClean="0"/>
              <a:t>Uptade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az-Latn-AZ" sz="3200" smtClean="0"/>
              <a:t>Select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az-Latn-AZ" sz="3200" smtClean="0"/>
              <a:t>Delete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9813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467118" y="136477"/>
            <a:ext cx="3638657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3200" smtClean="0"/>
              <a:t>İnsert - Daxil etmək</a:t>
            </a:r>
            <a:endParaRPr lang="ru-RU" sz="3200"/>
          </a:p>
        </p:txBody>
      </p:sp>
      <p:sp>
        <p:nvSpPr>
          <p:cNvPr id="6" name="Прямоугольник 5"/>
          <p:cNvSpPr/>
          <p:nvPr/>
        </p:nvSpPr>
        <p:spPr>
          <a:xfrm>
            <a:off x="512891" y="1663542"/>
            <a:ext cx="8496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İNSERT</a:t>
            </a:r>
            <a:r>
              <a:rPr lang="az-Latn-AZ" sz="2400" smtClean="0"/>
              <a:t> into</a:t>
            </a:r>
            <a:r>
              <a:rPr lang="az-Latn-AZ" sz="2400"/>
              <a:t> </a:t>
            </a:r>
            <a:r>
              <a:rPr lang="en-US" sz="2400" smtClean="0"/>
              <a:t>komandası</a:t>
            </a:r>
            <a:r>
              <a:rPr lang="az-Latn-AZ" sz="2400" smtClean="0"/>
              <a:t> </a:t>
            </a:r>
            <a:r>
              <a:rPr lang="en-US" sz="2400" smtClean="0"/>
              <a:t> ilə</a:t>
            </a:r>
            <a:r>
              <a:rPr lang="az-Latn-AZ" sz="2400" smtClean="0"/>
              <a:t> biz</a:t>
            </a:r>
            <a:r>
              <a:rPr lang="en-US" sz="2400" smtClean="0"/>
              <a:t> cədvə</a:t>
            </a:r>
            <a:r>
              <a:rPr lang="az-Latn-AZ" sz="2400" smtClean="0"/>
              <a:t>limizə</a:t>
            </a:r>
            <a:r>
              <a:rPr lang="en-US" sz="2400" smtClean="0"/>
              <a:t> </a:t>
            </a:r>
            <a:r>
              <a:rPr lang="az-Latn-AZ" sz="2400" smtClean="0"/>
              <a:t>verilənlə</a:t>
            </a:r>
            <a:r>
              <a:rPr lang="en-US" sz="2400" smtClean="0"/>
              <a:t>r daxil  edi</a:t>
            </a:r>
            <a:r>
              <a:rPr lang="az-Latn-AZ" sz="2400" smtClean="0"/>
              <a:t>rik.</a:t>
            </a:r>
            <a:endParaRPr lang="en-US" sz="24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61" y="2710034"/>
            <a:ext cx="7032214" cy="32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/>
        </p:nvSpPr>
        <p:spPr>
          <a:xfrm>
            <a:off x="4521709" y="0"/>
            <a:ext cx="2902673" cy="114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mtClean="0"/>
              <a:t>Select</a:t>
            </a:r>
            <a:endParaRPr lang="ru-RU" sz="4000"/>
          </a:p>
        </p:txBody>
      </p:sp>
      <p:sp>
        <p:nvSpPr>
          <p:cNvPr id="7" name="Прямоугольник 6"/>
          <p:cNvSpPr/>
          <p:nvPr/>
        </p:nvSpPr>
        <p:spPr>
          <a:xfrm>
            <a:off x="864359" y="907702"/>
            <a:ext cx="8962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SELECT əmri ilə verilənlər bazasından məlumatlar seçilir.</a:t>
            </a:r>
          </a:p>
          <a:p>
            <a:r>
              <a:rPr lang="en-US" sz="2400" smtClean="0"/>
              <a:t>bütün sütunları seçmək istəyiriksə o zaman select - dən sonra (*) yazılır :</a:t>
            </a:r>
            <a:endParaRPr lang="az-Latn-AZ" sz="240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9" y="591611"/>
            <a:ext cx="1964973" cy="19649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59" y="2259522"/>
            <a:ext cx="5140656" cy="45635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090013" y="3015733"/>
            <a:ext cx="384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z="2400" smtClean="0"/>
              <a:t>Əgər sütün seçmək</a:t>
            </a:r>
          </a:p>
          <a:p>
            <a:pPr algn="ctr"/>
            <a:r>
              <a:rPr lang="az-Latn-AZ" sz="2400" smtClean="0"/>
              <a:t>  </a:t>
            </a:r>
            <a:r>
              <a:rPr lang="az-Latn-AZ" sz="2000" smtClean="0"/>
              <a:t>istəyiriksə belə yazırıq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80504" y="4079618"/>
            <a:ext cx="4660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z="2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</a:t>
            </a:r>
            <a:r>
              <a:rPr lang="az-Latn-AZ" sz="2400" smtClean="0"/>
              <a:t> Heyvan_a </a:t>
            </a:r>
            <a:r>
              <a:rPr lang="az-Latn-AZ" sz="2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</a:t>
            </a:r>
            <a:r>
              <a:rPr lang="az-Latn-AZ" sz="2400" smtClean="0"/>
              <a:t> Heyvanlar</a:t>
            </a:r>
            <a:endParaRPr lang="az-Latn-AZ" sz="2000" smtClean="0"/>
          </a:p>
        </p:txBody>
      </p:sp>
    </p:spTree>
    <p:extLst>
      <p:ext uri="{BB962C8B-B14F-4D97-AF65-F5344CB8AC3E}">
        <p14:creationId xmlns:p14="http://schemas.microsoft.com/office/powerpoint/2010/main" val="33889044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645</Words>
  <Application>Microsoft Office PowerPoint</Application>
  <PresentationFormat>Широкоэкранный</PresentationFormat>
  <Paragraphs>99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Segoe UI Light</vt:lpstr>
      <vt:lpstr>Times New Roman</vt:lpstr>
      <vt:lpstr>Wingdings</vt:lpstr>
      <vt:lpstr>1_Тема Office</vt:lpstr>
      <vt:lpstr>Слайд 2 с анализом проекта</vt:lpstr>
      <vt:lpstr>Слайд 2 с анализом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2 с анализом проекта</dc:title>
  <dc:creator>H P</dc:creator>
  <cp:lastModifiedBy>H P</cp:lastModifiedBy>
  <cp:revision>15</cp:revision>
  <dcterms:created xsi:type="dcterms:W3CDTF">2021-12-26T00:47:02Z</dcterms:created>
  <dcterms:modified xsi:type="dcterms:W3CDTF">2021-12-26T06:26:52Z</dcterms:modified>
</cp:coreProperties>
</file>