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7" r:id="rId11"/>
    <p:sldId id="278" r:id="rId12"/>
    <p:sldId id="266" r:id="rId13"/>
    <p:sldId id="267" r:id="rId14"/>
    <p:sldId id="268" r:id="rId15"/>
    <p:sldId id="272" r:id="rId16"/>
    <p:sldId id="269" r:id="rId17"/>
    <p:sldId id="270" r:id="rId18"/>
    <p:sldId id="271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737" autoAdjust="0"/>
  </p:normalViewPr>
  <p:slideViewPr>
    <p:cSldViewPr snapToGrid="0">
      <p:cViewPr varScale="1">
        <p:scale>
          <a:sx n="82" d="100"/>
          <a:sy n="82" d="100"/>
        </p:scale>
        <p:origin x="6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ardo Copstein" userId="194b4f03e4c72262" providerId="LiveId" clId="{9727F56D-07C6-4B10-AC45-28E1227FD9CE}"/>
    <pc:docChg chg="delSld">
      <pc:chgData name="Bernardo Copstein" userId="194b4f03e4c72262" providerId="LiveId" clId="{9727F56D-07C6-4B10-AC45-28E1227FD9CE}" dt="2017-09-23T00:07:31.352" v="0" actId="2696"/>
      <pc:docMkLst>
        <pc:docMk/>
      </pc:docMkLst>
      <pc:sldChg chg="del">
        <pc:chgData name="Bernardo Copstein" userId="194b4f03e4c72262" providerId="LiveId" clId="{9727F56D-07C6-4B10-AC45-28E1227FD9CE}" dt="2017-09-23T00:07:31.352" v="0" actId="2696"/>
        <pc:sldMkLst>
          <pc:docMk/>
          <pc:sldMk cId="1661371219" sldId="279"/>
        </pc:sldMkLst>
      </pc:sldChg>
    </pc:docChg>
  </pc:docChgLst>
  <pc:docChgLst>
    <pc:chgData name="Bernardo Copstein" userId="194b4f03e4c72262" providerId="LiveId" clId="{21F8EF31-1F52-49B9-B5D6-22474025BD9F}"/>
    <pc:docChg chg="custSel modSld">
      <pc:chgData name="Bernardo Copstein" userId="194b4f03e4c72262" providerId="LiveId" clId="{21F8EF31-1F52-49B9-B5D6-22474025BD9F}" dt="2017-09-29T11:38:18.036" v="102" actId="1035"/>
      <pc:docMkLst>
        <pc:docMk/>
      </pc:docMkLst>
      <pc:sldChg chg="modSp">
        <pc:chgData name="Bernardo Copstein" userId="194b4f03e4c72262" providerId="LiveId" clId="{21F8EF31-1F52-49B9-B5D6-22474025BD9F}" dt="2017-09-29T11:38:18.036" v="102" actId="1035"/>
        <pc:sldMkLst>
          <pc:docMk/>
          <pc:sldMk cId="4002390666" sldId="262"/>
        </pc:sldMkLst>
        <pc:spChg chg="mod">
          <ac:chgData name="Bernardo Copstein" userId="194b4f03e4c72262" providerId="LiveId" clId="{21F8EF31-1F52-49B9-B5D6-22474025BD9F}" dt="2017-09-29T11:38:18.036" v="102" actId="1035"/>
          <ac:spMkLst>
            <pc:docMk/>
            <pc:sldMk cId="4002390666" sldId="262"/>
            <ac:spMk id="3" creationId="{00000000-0000-0000-0000-000000000000}"/>
          </ac:spMkLst>
        </pc:spChg>
        <pc:spChg chg="mod">
          <ac:chgData name="Bernardo Copstein" userId="194b4f03e4c72262" providerId="LiveId" clId="{21F8EF31-1F52-49B9-B5D6-22474025BD9F}" dt="2017-09-29T11:37:52.206" v="93" actId="27636"/>
          <ac:spMkLst>
            <pc:docMk/>
            <pc:sldMk cId="4002390666" sldId="262"/>
            <ac:spMk id="7" creationId="{00000000-0000-0000-0000-000000000000}"/>
          </ac:spMkLst>
        </pc:spChg>
        <pc:cxnChg chg="mod">
          <ac:chgData name="Bernardo Copstein" userId="194b4f03e4c72262" providerId="LiveId" clId="{21F8EF31-1F52-49B9-B5D6-22474025BD9F}" dt="2017-09-29T11:37:14.101" v="72" actId="1076"/>
          <ac:cxnSpMkLst>
            <pc:docMk/>
            <pc:sldMk cId="4002390666" sldId="262"/>
            <ac:cxnSpMk id="9" creationId="{00000000-0000-0000-0000-000000000000}"/>
          </ac:cxnSpMkLst>
        </pc:cxnChg>
        <pc:cxnChg chg="mod">
          <ac:chgData name="Bernardo Copstein" userId="194b4f03e4c72262" providerId="LiveId" clId="{21F8EF31-1F52-49B9-B5D6-22474025BD9F}" dt="2017-09-29T11:37:14.101" v="72" actId="1076"/>
          <ac:cxnSpMkLst>
            <pc:docMk/>
            <pc:sldMk cId="4002390666" sldId="262"/>
            <ac:cxnSpMk id="11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D52B3-3586-454B-AD77-100E03DD9485}" type="datetimeFigureOut">
              <a:rPr lang="pt-BR" smtClean="0"/>
              <a:t>29/09/2017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15ADC-49E2-49AD-9CB1-9807A0051D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38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8210-BE92-40DB-AE07-323DB90949D1}" type="datetimeFigureOut">
              <a:rPr lang="pt-BR" smtClean="0"/>
              <a:t>29/09/2017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40DC-3F4A-4D8F-9664-63AC7493D0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69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8210-BE92-40DB-AE07-323DB90949D1}" type="datetimeFigureOut">
              <a:rPr lang="pt-BR" smtClean="0"/>
              <a:t>29/09/2017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40DC-3F4A-4D8F-9664-63AC7493D0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1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8210-BE92-40DB-AE07-323DB90949D1}" type="datetimeFigureOut">
              <a:rPr lang="pt-BR" smtClean="0"/>
              <a:t>29/09/2017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40DC-3F4A-4D8F-9664-63AC7493D0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99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8210-BE92-40DB-AE07-323DB90949D1}" type="datetimeFigureOut">
              <a:rPr lang="pt-BR" smtClean="0"/>
              <a:t>29/09/2017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40DC-3F4A-4D8F-9664-63AC7493D0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708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8210-BE92-40DB-AE07-323DB90949D1}" type="datetimeFigureOut">
              <a:rPr lang="pt-BR" smtClean="0"/>
              <a:t>29/09/2017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40DC-3F4A-4D8F-9664-63AC7493D0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90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8210-BE92-40DB-AE07-323DB90949D1}" type="datetimeFigureOut">
              <a:rPr lang="pt-BR" smtClean="0"/>
              <a:t>29/09/2017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40DC-3F4A-4D8F-9664-63AC7493D0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03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8210-BE92-40DB-AE07-323DB90949D1}" type="datetimeFigureOut">
              <a:rPr lang="pt-BR" smtClean="0"/>
              <a:t>29/09/2017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40DC-3F4A-4D8F-9664-63AC7493D0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84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8210-BE92-40DB-AE07-323DB90949D1}" type="datetimeFigureOut">
              <a:rPr lang="pt-BR" smtClean="0"/>
              <a:t>29/09/2017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40DC-3F4A-4D8F-9664-63AC7493D0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02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8210-BE92-40DB-AE07-323DB90949D1}" type="datetimeFigureOut">
              <a:rPr lang="pt-BR" smtClean="0"/>
              <a:t>29/09/2017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40DC-3F4A-4D8F-9664-63AC7493D0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12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8210-BE92-40DB-AE07-323DB90949D1}" type="datetimeFigureOut">
              <a:rPr lang="pt-BR" smtClean="0"/>
              <a:t>29/09/2017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40DC-3F4A-4D8F-9664-63AC7493D0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93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8210-BE92-40DB-AE07-323DB90949D1}" type="datetimeFigureOut">
              <a:rPr lang="pt-BR" smtClean="0"/>
              <a:t>29/09/2017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40DC-3F4A-4D8F-9664-63AC7493D0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2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B8210-BE92-40DB-AE07-323DB90949D1}" type="datetimeFigureOut">
              <a:rPr lang="pt-BR" smtClean="0"/>
              <a:t>29/09/2017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140DC-3F4A-4D8F-9664-63AC7493D0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99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Tratamento de Exceções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</a:p>
          <a:p>
            <a:r>
              <a:rPr lang="pt-BR" dirty="0"/>
              <a:t>Prof. Bernardo Copstein </a:t>
            </a:r>
          </a:p>
        </p:txBody>
      </p:sp>
    </p:spTree>
    <p:extLst>
      <p:ext uri="{BB962C8B-B14F-4D97-AF65-F5344CB8AC3E}">
        <p14:creationId xmlns:p14="http://schemas.microsoft.com/office/powerpoint/2010/main" val="924735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tratamento de exceções</a:t>
            </a:r>
            <a:br>
              <a:rPr lang="pt-BR" dirty="0"/>
            </a:br>
            <a:r>
              <a:rPr lang="pt-BR" sz="1800" dirty="0"/>
              <a:t>(no método onde ocorreu)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public class Main 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public static double divide(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a,int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 marL="0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sz="18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resp</a:t>
            </a:r>
            <a:r>
              <a:rPr lang="pt-BR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a/b; </a:t>
            </a:r>
            <a:endParaRPr lang="en-US" sz="18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return (</a:t>
            </a:r>
            <a:r>
              <a:rPr lang="en-US" sz="18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resp</a:t>
            </a:r>
            <a:r>
              <a:rPr lang="en-US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}catch(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ArithMeticException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e){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        return(</a:t>
            </a:r>
            <a:r>
              <a:rPr lang="en-US" sz="18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Double.NaN</a:t>
            </a:r>
            <a:r>
              <a:rPr lang="en-US" sz="18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490280" y="4801704"/>
            <a:ext cx="693972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 public static void main(String[]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n1 = 10;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n2 = 0;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result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divide(n1,n2);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Resultado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“+result);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}</a:t>
            </a:r>
            <a:endParaRPr lang="pt-BR" dirty="0"/>
          </a:p>
        </p:txBody>
      </p:sp>
      <p:sp>
        <p:nvSpPr>
          <p:cNvPr id="5" name="Seta para a direita 4"/>
          <p:cNvSpPr/>
          <p:nvPr/>
        </p:nvSpPr>
        <p:spPr>
          <a:xfrm>
            <a:off x="1739900" y="5526467"/>
            <a:ext cx="20701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774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tratamento de exceções</a:t>
            </a:r>
            <a:br>
              <a:rPr lang="pt-BR" dirty="0"/>
            </a:br>
            <a:r>
              <a:rPr lang="pt-BR" sz="1800" dirty="0"/>
              <a:t>(no método onde ocorreu usando </a:t>
            </a:r>
            <a:r>
              <a:rPr lang="pt-BR" sz="1800" dirty="0" err="1"/>
              <a:t>finally</a:t>
            </a:r>
            <a:r>
              <a:rPr lang="pt-BR" sz="1800" dirty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public class Main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 static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 static double divide(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a,int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 marL="0" indent="0"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resp</a:t>
            </a:r>
            <a:r>
              <a:rPr lang="pt-B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a/b; </a:t>
            </a:r>
            <a:endParaRPr lang="en-US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return (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resp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}catch(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ArithMeticException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e){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        return(</a:t>
            </a:r>
            <a:r>
              <a:rPr lang="en-US" sz="16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Double.NaN</a:t>
            </a:r>
            <a:r>
              <a:rPr lang="en-US" sz="16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}finally{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cont</a:t>
            </a:r>
            <a:r>
              <a:rPr lang="en-US" sz="16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++; </a:t>
            </a:r>
            <a:r>
              <a:rPr lang="en-US" sz="16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 a </a:t>
            </a:r>
            <a:r>
              <a:rPr lang="en-US" sz="16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contagem</a:t>
            </a:r>
            <a:r>
              <a:rPr lang="en-US" sz="16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será</a:t>
            </a:r>
            <a:r>
              <a:rPr lang="en-US" sz="16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feita</a:t>
            </a:r>
            <a:r>
              <a:rPr lang="en-US" sz="16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independente</a:t>
            </a:r>
            <a:r>
              <a:rPr lang="en-US" sz="16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 da </a:t>
            </a:r>
            <a:r>
              <a:rPr lang="en-US" sz="16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ocorrência</a:t>
            </a:r>
            <a:r>
              <a:rPr lang="en-US" sz="16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 da </a:t>
            </a:r>
            <a:r>
              <a:rPr lang="en-US" sz="16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exceção</a:t>
            </a:r>
            <a:r>
              <a:rPr lang="en-US" sz="16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 !!</a:t>
            </a:r>
            <a:endParaRPr lang="en-US" sz="16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6523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exceções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Exceções em Java são modeladas por objetos</a:t>
            </a:r>
          </a:p>
          <a:p>
            <a:r>
              <a:rPr lang="pt-BR" dirty="0"/>
              <a:t>Os diferentes tipos de exceções são criados a partir de classes derivadas da classe </a:t>
            </a:r>
            <a:r>
              <a:rPr lang="pt-BR" i="1" dirty="0"/>
              <a:t>Throwable</a:t>
            </a:r>
            <a:r>
              <a:rPr lang="pt-BR" dirty="0"/>
              <a:t>.</a:t>
            </a:r>
          </a:p>
          <a:p>
            <a:r>
              <a:rPr lang="pt-BR" dirty="0"/>
              <a:t>Essa derivação é feita por herança</a:t>
            </a:r>
          </a:p>
          <a:p>
            <a:r>
              <a:rPr lang="pt-BR" dirty="0"/>
              <a:t>A grande maioria das exceções é derivada das classes “Error” ou “Exception”. </a:t>
            </a:r>
          </a:p>
          <a:p>
            <a:r>
              <a:rPr lang="pt-BR" dirty="0"/>
              <a:t>As derivadas de “Error” normalmente representam situações irrecuperáveis </a:t>
            </a:r>
          </a:p>
          <a:p>
            <a:pPr lvl="1"/>
            <a:r>
              <a:rPr lang="pt-BR" dirty="0"/>
              <a:t>Falta de memória</a:t>
            </a:r>
          </a:p>
          <a:p>
            <a:pPr lvl="1"/>
            <a:r>
              <a:rPr lang="pt-BR" dirty="0"/>
              <a:t>Problema de hardware</a:t>
            </a:r>
          </a:p>
          <a:p>
            <a:pPr lvl="1"/>
            <a:r>
              <a:rPr lang="pt-BR" dirty="0"/>
              <a:t>Arquivo corrompido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57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exceções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exceções derivadas de “Exception” indicam condições menos severas:</a:t>
            </a:r>
          </a:p>
          <a:p>
            <a:pPr lvl="1"/>
            <a:r>
              <a:rPr lang="pt-BR" dirty="0"/>
              <a:t>Operação aritmética inválida (ArithmeticException)</a:t>
            </a:r>
          </a:p>
          <a:p>
            <a:pPr lvl="1"/>
            <a:r>
              <a:rPr lang="pt-BR" dirty="0"/>
              <a:t>Referência nula (NullPointerException)</a:t>
            </a:r>
          </a:p>
          <a:p>
            <a:pPr lvl="1"/>
            <a:r>
              <a:rPr lang="pt-BR" dirty="0"/>
              <a:t>Fim de arquivo (IOError)</a:t>
            </a:r>
          </a:p>
          <a:p>
            <a:pPr lvl="1"/>
            <a:r>
              <a:rPr lang="pt-BR" dirty="0"/>
              <a:t>Indice de array inválido (IndexOutOfBoundsException)</a:t>
            </a:r>
          </a:p>
          <a:p>
            <a:pPr lvl="1"/>
            <a:r>
              <a:rPr lang="pt-BR" dirty="0"/>
              <a:t>Argumento inválido (IllegalArgumentException)</a:t>
            </a:r>
          </a:p>
          <a:p>
            <a:pPr lvl="1"/>
            <a:r>
              <a:rPr lang="pt-BR" dirty="0" err="1"/>
              <a:t>etc</a:t>
            </a:r>
            <a:endParaRPr lang="pt-BR" dirty="0"/>
          </a:p>
          <a:p>
            <a:endParaRPr lang="pt-BR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62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Exceções verificadas x não verificadas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Em Java as exceções podem ser verificadas ou não verificadas</a:t>
            </a:r>
          </a:p>
          <a:p>
            <a:r>
              <a:rPr lang="pt-BR" dirty="0"/>
              <a:t>Exceções não verificadas são aquelas que não podemos prever com antecedência (ex: Out of memory) e portanto não podemos prever código para seu tratamento.</a:t>
            </a:r>
          </a:p>
          <a:p>
            <a:r>
              <a:rPr lang="pt-BR" dirty="0"/>
              <a:t>Exceções verificadas são aquelas que podemos prever a possível ocorrência e portanto o Java exige um tratamento .</a:t>
            </a:r>
          </a:p>
          <a:p>
            <a:r>
              <a:rPr lang="pt-BR" dirty="0"/>
              <a:t>Todos os subtipos de “Error” são não verificados</a:t>
            </a:r>
          </a:p>
          <a:p>
            <a:r>
              <a:rPr lang="pt-BR" dirty="0"/>
              <a:t>Todos os subtipos de “Exception” são verificados. A exceção são os subtipos de “</a:t>
            </a:r>
            <a:r>
              <a:rPr lang="pt-BR" dirty="0" err="1"/>
              <a:t>RuntimeException</a:t>
            </a:r>
            <a:r>
              <a:rPr lang="pt-BR" dirty="0"/>
              <a:t>” (um subtipo de “</a:t>
            </a:r>
            <a:r>
              <a:rPr lang="pt-BR" dirty="0" err="1"/>
              <a:t>Exception</a:t>
            </a:r>
            <a:r>
              <a:rPr lang="pt-BR" dirty="0"/>
              <a:t>”) que também não são verificados.</a:t>
            </a:r>
          </a:p>
          <a:p>
            <a:r>
              <a:rPr lang="pt-BR" b="1" dirty="0">
                <a:solidFill>
                  <a:srgbClr val="FF0000"/>
                </a:solidFill>
              </a:rPr>
              <a:t>Se um trecho de código lança uma exceção verificada o compilador irá acusar erro caso o tratamento adequado não tenha sido previsto.</a:t>
            </a:r>
          </a:p>
          <a:p>
            <a:r>
              <a:rPr lang="pt-BR" b="1" dirty="0">
                <a:solidFill>
                  <a:srgbClr val="FF0000"/>
                </a:solidFill>
              </a:rPr>
              <a:t>Se um trecho de código lança uma exceção não verificada não há necessidade de prever tratamento.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622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Hierarquia de classes de exceções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25" y="1543050"/>
            <a:ext cx="56959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08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Repassando exceções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51689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pt-BR" sz="2000" dirty="0"/>
              <a:t>Eventualmente um método pode lançar uma exceção verificada que não deseja prever o tratamento.</a:t>
            </a:r>
          </a:p>
          <a:p>
            <a:pPr>
              <a:spcBef>
                <a:spcPts val="600"/>
              </a:spcBef>
            </a:pPr>
            <a:r>
              <a:rPr lang="pt-BR" sz="2000" dirty="0"/>
              <a:t>Neste caso o método pode repassar a exceção para o método chamador. Este por sua vez deverá providenciar o tratamento ou repassar também.</a:t>
            </a:r>
          </a:p>
          <a:p>
            <a:pPr>
              <a:spcBef>
                <a:spcPts val="600"/>
              </a:spcBef>
            </a:pPr>
            <a:r>
              <a:rPr lang="pt-BR" sz="2000" dirty="0"/>
              <a:t>Um método pode repassar automaticamente uma exceção para o método chamador declarando tal situação na definição do método.</a:t>
            </a:r>
          </a:p>
          <a:p>
            <a:pPr marL="0" indent="0">
              <a:spcBef>
                <a:spcPts val="600"/>
              </a:spcBef>
              <a:buNone/>
            </a:pPr>
            <a:endParaRPr lang="en-US" sz="23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f1() throws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pt-BR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("Espere um pouco ...");</a:t>
            </a:r>
          </a:p>
          <a:p>
            <a:pPr marL="457200" lvl="1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</a:t>
            </a:r>
            <a:r>
              <a:rPr lang="pt-BR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(200);</a:t>
            </a:r>
          </a:p>
          <a:p>
            <a:pPr marL="457200" lvl="1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pt-BR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("Obrigado");</a:t>
            </a:r>
          </a:p>
          <a:p>
            <a:pPr marL="457200" lvl="1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3841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58500" cy="1325563"/>
          </a:xfrm>
        </p:spPr>
        <p:txBody>
          <a:bodyPr>
            <a:normAutofit/>
          </a:bodyPr>
          <a:lstStyle/>
          <a:p>
            <a:r>
              <a:rPr lang="pt-BR" dirty="0"/>
              <a:t>Tratando várias exceções simultaneamente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458200" cy="487680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Se um método pode lançar diferentes tipos de exceções ...</a:t>
            </a:r>
          </a:p>
          <a:p>
            <a:pPr marL="0" indent="0">
              <a:buNone/>
            </a:pPr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public static double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fatorial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x){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if (x &lt; 0) {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    throw new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IllegalArgumentException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("x must be &gt;= 0");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} else if (x &gt; 100){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    throw new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ArithmeticException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("Valor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muito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grande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}else{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    double fact;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    for (fact = 1.0; x &gt; 1; x--) {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        fact = fact * x;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    return (fact);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Professores de Alpro II - FACIN/PUCRS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40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0700" cy="1325563"/>
          </a:xfrm>
        </p:spPr>
        <p:txBody>
          <a:bodyPr>
            <a:normAutofit/>
          </a:bodyPr>
          <a:lstStyle/>
          <a:p>
            <a:r>
              <a:rPr lang="pt-BR" dirty="0"/>
              <a:t>Tratando várias exceções simultaneamente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... então podemos capturar várias exceções em um mesmo comando try/catch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result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fatorial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(x);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Fatorial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de "+x+" = "+result);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}catch(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IllegalArgumentException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e){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("Valor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negativo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inv. p/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calculo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do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fatorial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Tente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novamente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}catch(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ArithmeticException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e){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("Valor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muito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grande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p/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calculo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do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fatorial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Tente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novamente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pt-BR" dirty="0"/>
              <a:t>Neste caso as exceções são analisadas na ordem em que aparecem nas clausulas “catch”.</a:t>
            </a:r>
          </a:p>
          <a:p>
            <a:r>
              <a:rPr lang="pt-BR" dirty="0"/>
              <a:t>Note que as regras de polimorfismo continuam valendo: se uma superclasse aparecer antes de uma subclasse acabará capturando todas as exceções derivadas.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05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 exemplo com </a:t>
            </a:r>
            <a:r>
              <a:rPr lang="pt-BR" b="1" dirty="0"/>
              <a:t>finally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1875"/>
          </a:xfrm>
        </p:spPr>
        <p:txBody>
          <a:bodyPr>
            <a:noAutofit/>
          </a:bodyPr>
          <a:lstStyle/>
          <a:p>
            <a:r>
              <a:rPr lang="pt-BR" sz="1800" dirty="0"/>
              <a:t>A clausula “finally” indica um trecho de código que</a:t>
            </a:r>
            <a:r>
              <a:rPr lang="pt-BR" sz="1800" u="sng" dirty="0"/>
              <a:t> sempre</a:t>
            </a:r>
            <a:r>
              <a:rPr lang="pt-BR" sz="1800" dirty="0"/>
              <a:t> será executado, ocorrendo exceção ou não.</a:t>
            </a:r>
          </a:p>
          <a:p>
            <a:r>
              <a:rPr lang="pt-BR" sz="1800" dirty="0"/>
              <a:t>Normalmente é usado para garantir que recursos que estão sendo utilizados no momento que ocorreu a exceção sejam liberados.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result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fatorial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(x);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Fatorial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de "+x+" = "+result);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}catch(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IllegalArgumentException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e){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("Valor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negativo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invalido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calculo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do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fatorial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Tente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novamente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}catch(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ArithmeticException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e){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("Valor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muito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grande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para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o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calculo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do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fatorial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Tente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novamente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finally{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Esse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trecho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sempre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é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executado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!!");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161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recomendada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Cay</a:t>
            </a:r>
            <a:r>
              <a:rPr lang="pt-BR" dirty="0"/>
              <a:t> </a:t>
            </a:r>
            <a:r>
              <a:rPr lang="pt-BR" dirty="0" err="1"/>
              <a:t>Horstmann</a:t>
            </a:r>
            <a:r>
              <a:rPr lang="pt-BR" dirty="0"/>
              <a:t>; Java for </a:t>
            </a:r>
            <a:r>
              <a:rPr lang="pt-BR" dirty="0" err="1"/>
              <a:t>Everyone</a:t>
            </a:r>
            <a:r>
              <a:rPr lang="pt-BR" dirty="0"/>
              <a:t>; Capítulo 7, seção 7.4</a:t>
            </a:r>
          </a:p>
        </p:txBody>
      </p:sp>
    </p:spTree>
    <p:extLst>
      <p:ext uri="{BB962C8B-B14F-4D97-AF65-F5344CB8AC3E}">
        <p14:creationId xmlns:p14="http://schemas.microsoft.com/office/powerpoint/2010/main" val="549942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classes para representar exceções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É conveniente criar classes para representar exceções quando as classes de exceção previstas na API do Java não expressam adequadamente a situação que se deseja sinalizar.</a:t>
            </a:r>
          </a:p>
          <a:p>
            <a:pPr lvl="1"/>
            <a:r>
              <a:rPr lang="pt-BR" dirty="0"/>
              <a:t>É uma questão de semântica e clareza ou</a:t>
            </a:r>
          </a:p>
          <a:p>
            <a:pPr lvl="1"/>
            <a:r>
              <a:rPr lang="pt-BR" dirty="0"/>
              <a:t>Quando se deseja que a “exceção” carregue mais informações.</a:t>
            </a:r>
          </a:p>
          <a:p>
            <a:r>
              <a:rPr lang="pt-BR" dirty="0"/>
              <a:t>Novas exceções são criadas por herança a partir das já existentes</a:t>
            </a:r>
          </a:p>
          <a:p>
            <a:r>
              <a:rPr lang="pt-BR" dirty="0"/>
              <a:t>É importante definir se a nova exceção necessita ser verificada ou não</a:t>
            </a:r>
          </a:p>
          <a:p>
            <a:pPr lvl="1"/>
            <a:r>
              <a:rPr lang="pt-BR" dirty="0"/>
              <a:t>Não verificadas: normalmente indicam mau uso dos métodos por parte do programador.</a:t>
            </a:r>
          </a:p>
          <a:p>
            <a:pPr lvl="1"/>
            <a:r>
              <a:rPr lang="pt-BR" dirty="0"/>
              <a:t>Verificadas: condições de exceção que podem ocorrer mesmo usando-se corretamente os métodos</a:t>
            </a:r>
          </a:p>
        </p:txBody>
      </p:sp>
    </p:spTree>
    <p:extLst>
      <p:ext uri="{BB962C8B-B14F-4D97-AF65-F5344CB8AC3E}">
        <p14:creationId xmlns:p14="http://schemas.microsoft.com/office/powerpoint/2010/main" val="742498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7086600" y="1825625"/>
            <a:ext cx="4965700" cy="4351338"/>
          </a:xfrm>
        </p:spPr>
        <p:txBody>
          <a:bodyPr>
            <a:normAutofit/>
          </a:bodyPr>
          <a:lstStyle/>
          <a:p>
            <a:r>
              <a:rPr lang="pt-BR" dirty="0"/>
              <a:t>Exceção não verificada: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FooRuntimeException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1"/>
          </p:nvPr>
        </p:nvSpPr>
        <p:spPr>
          <a:xfrm>
            <a:off x="177800" y="1825624"/>
            <a:ext cx="7010400" cy="4613275"/>
          </a:xfrm>
        </p:spPr>
        <p:txBody>
          <a:bodyPr>
            <a:noAutofit/>
          </a:bodyPr>
          <a:lstStyle/>
          <a:p>
            <a:r>
              <a:rPr lang="pt-BR" dirty="0"/>
              <a:t>Exceção verificada:</a:t>
            </a:r>
          </a:p>
          <a:p>
            <a:pPr marL="0" indent="0">
              <a:buNone/>
            </a:pP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FooException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FooException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FooException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FooException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cause){ 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cause);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FooException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cause) {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(cause);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dirty="0"/>
          </a:p>
        </p:txBody>
      </p:sp>
      <p:cxnSp>
        <p:nvCxnSpPr>
          <p:cNvPr id="10" name="Conector reto 9"/>
          <p:cNvCxnSpPr/>
          <p:nvPr/>
        </p:nvCxnSpPr>
        <p:spPr>
          <a:xfrm>
            <a:off x="6985000" y="1943100"/>
            <a:ext cx="12700" cy="4495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920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/>
          <p:cNvCxnSpPr/>
          <p:nvPr/>
        </p:nvCxnSpPr>
        <p:spPr>
          <a:xfrm>
            <a:off x="831850" y="45894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284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exceções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Uma </a:t>
            </a:r>
            <a:r>
              <a:rPr lang="pt-BR" b="1" dirty="0"/>
              <a:t>exceção</a:t>
            </a:r>
            <a:r>
              <a:rPr lang="pt-BR" dirty="0"/>
              <a:t> indica que alguma condição ou erro excepcional ocorreu.</a:t>
            </a:r>
          </a:p>
          <a:p>
            <a:r>
              <a:rPr lang="pt-BR" b="1" dirty="0"/>
              <a:t>Disparar uma exceção</a:t>
            </a:r>
            <a:r>
              <a:rPr lang="pt-BR" dirty="0"/>
              <a:t> é sinalizar uma condição excepcional.</a:t>
            </a:r>
          </a:p>
          <a:p>
            <a:r>
              <a:rPr lang="pt-BR" b="1" dirty="0"/>
              <a:t>Capturar uma exceção</a:t>
            </a:r>
            <a:r>
              <a:rPr lang="pt-BR" dirty="0"/>
              <a:t> é trata-la, ou seja, realizar as ações necessárias para se recuperar dela.</a:t>
            </a:r>
          </a:p>
          <a:p>
            <a:r>
              <a:rPr lang="pt-BR" dirty="0"/>
              <a:t>Em Java usa-se o comando </a:t>
            </a:r>
            <a:r>
              <a:rPr lang="pt-BR" b="1" dirty="0"/>
              <a:t>throw</a:t>
            </a:r>
            <a:r>
              <a:rPr lang="pt-BR" dirty="0"/>
              <a:t> para lançar uma exceção: </a:t>
            </a:r>
          </a:p>
          <a:p>
            <a:pPr marL="0" indent="0" algn="ctr">
              <a:buNone/>
            </a:pPr>
            <a:r>
              <a:rPr lang="pt-BR" b="1" dirty="0" err="1">
                <a:latin typeface="Courier New" pitchFamily="49" charset="0"/>
                <a:cs typeface="Courier New" pitchFamily="49" charset="0"/>
              </a:rPr>
              <a:t>throw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&lt;expressão&gt;</a:t>
            </a:r>
          </a:p>
          <a:p>
            <a:pPr lvl="1"/>
            <a:r>
              <a:rPr lang="pt-BR" dirty="0"/>
              <a:t>A &lt;expressão&gt; deve corresponder a um objeto que represente a condição ou erro excepcional que ocorreu</a:t>
            </a:r>
          </a:p>
          <a:p>
            <a:pPr lvl="1"/>
            <a:r>
              <a:rPr lang="pt-BR" dirty="0"/>
              <a:t>Ex: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throw new IlegalArgumentException(“x tem de ser &gt;= 0”);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93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lançar uma exceção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Um método pode lançar uma exceção sempre que atingir um estado de erro que é melhor tratado fora de seu contexto.</a:t>
            </a:r>
          </a:p>
          <a:p>
            <a:r>
              <a:rPr lang="pt-BR" dirty="0"/>
              <a:t>Ex: </a:t>
            </a:r>
          </a:p>
          <a:p>
            <a:pPr lvl="1"/>
            <a:r>
              <a:rPr lang="pt-BR" dirty="0"/>
              <a:t>método que calcula o fatorial de um número recebe como argumento um valor menor que zero.</a:t>
            </a:r>
          </a:p>
          <a:p>
            <a:pPr lvl="1"/>
            <a:r>
              <a:rPr lang="pt-BR" dirty="0"/>
              <a:t>nesta situação o cálculo não tem como prosseguir, não existe tratamento possível dentro do método, lança-se uma exceção (veja o código abaixo).</a:t>
            </a:r>
          </a:p>
          <a:p>
            <a:pPr marL="548640" lvl="2" indent="0">
              <a:buNone/>
            </a:pPr>
            <a:endParaRPr lang="pt-BR" sz="1700" dirty="0">
              <a:latin typeface="Courier New" pitchFamily="49" charset="0"/>
              <a:cs typeface="Courier New" pitchFamily="49" charset="0"/>
            </a:endParaRPr>
          </a:p>
          <a:p>
            <a:pPr marL="548640" lvl="2" indent="0">
              <a:buNone/>
            </a:pPr>
            <a:r>
              <a:rPr lang="pt-BR" sz="1700" b="1" dirty="0">
                <a:latin typeface="Courier New" pitchFamily="49" charset="0"/>
                <a:cs typeface="Courier New" pitchFamily="49" charset="0"/>
              </a:rPr>
              <a:t>public double fatorial(int x){</a:t>
            </a:r>
          </a:p>
          <a:p>
            <a:pPr marL="548640" lvl="2" indent="0">
              <a:buNone/>
            </a:pP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 if (x&lt;0){</a:t>
            </a:r>
          </a:p>
          <a:p>
            <a:pPr marL="548640" lvl="2" indent="0">
              <a:buNone/>
            </a:pP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   throw new IllegalArgumentException(“x must be &gt;= 0”);</a:t>
            </a:r>
          </a:p>
          <a:p>
            <a:pPr marL="548640" lvl="2" indent="0">
              <a:buNone/>
            </a:pP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 }else{</a:t>
            </a:r>
          </a:p>
          <a:p>
            <a:pPr marL="548640" lvl="2" indent="0">
              <a:buNone/>
            </a:pP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   double fact;</a:t>
            </a:r>
          </a:p>
          <a:p>
            <a:pPr marL="548640" lvl="2" indent="0">
              <a:buNone/>
            </a:pP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   for(fact = 1.0; x&gt;1; x--){</a:t>
            </a:r>
          </a:p>
          <a:p>
            <a:pPr marL="548640" lvl="2" indent="0">
              <a:buNone/>
            </a:pP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     fact = fact * x;</a:t>
            </a:r>
          </a:p>
          <a:p>
            <a:pPr marL="548640" lvl="2" indent="0">
              <a:buNone/>
            </a:pP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548640" lvl="2" indent="0">
              <a:buNone/>
            </a:pP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   return(fact);</a:t>
            </a:r>
          </a:p>
          <a:p>
            <a:pPr marL="548640" lvl="2" indent="0">
              <a:buNone/>
            </a:pP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48640" lvl="2" indent="0">
              <a:buNone/>
            </a:pPr>
            <a:r>
              <a:rPr lang="pt-BR" sz="17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7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056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o Java reage a ocorrência de uma exceção?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Quando uma exceção é lançada, a JVM interrompe a execução normal do programa e passa a procurar um “tratador” que possa capturar ou tratar a exceção.</a:t>
            </a:r>
          </a:p>
          <a:p>
            <a:r>
              <a:rPr lang="pt-BR" dirty="0"/>
              <a:t>Note que as exceções podem ser lançadas pelo programador (comando </a:t>
            </a:r>
            <a:r>
              <a:rPr lang="pt-BR" i="1" dirty="0"/>
              <a:t>throw</a:t>
            </a:r>
            <a:r>
              <a:rPr lang="pt-BR" dirty="0"/>
              <a:t>) ou pelo próprio sistema (ex: divisão por zero).</a:t>
            </a:r>
          </a:p>
          <a:p>
            <a:r>
              <a:rPr lang="pt-BR" dirty="0"/>
              <a:t>Tratadores de exceção são escritos com os comandos </a:t>
            </a:r>
            <a:r>
              <a:rPr lang="pt-BR" i="1" dirty="0"/>
              <a:t>try/catch/finally</a:t>
            </a:r>
            <a:r>
              <a:rPr lang="pt-BR" dirty="0"/>
              <a:t>.</a:t>
            </a:r>
          </a:p>
          <a:p>
            <a:r>
              <a:rPr lang="pt-BR" dirty="0"/>
              <a:t>Se o bloco de comandos ({...}) que envolve o lançamento da exceção contiver um tratador de exceção, o tratador é executado e o programa prossegue.</a:t>
            </a:r>
          </a:p>
          <a:p>
            <a:r>
              <a:rPr lang="pt-BR" dirty="0"/>
              <a:t>Caso contrário o tratador será procurado no bloco de comandos mais externo.</a:t>
            </a:r>
          </a:p>
          <a:p>
            <a:r>
              <a:rPr lang="pt-BR" dirty="0"/>
              <a:t>Não sendo encontrado nenhum tratador no método corrente, a execução do método é interrompida e a busca continua no método chamador.</a:t>
            </a:r>
          </a:p>
          <a:p>
            <a:r>
              <a:rPr lang="pt-BR" dirty="0"/>
              <a:t>Não sendo encontrado nenhum tratador a busca continuará, desempilhando os métodos chamadores, até chegar no método main.</a:t>
            </a:r>
          </a:p>
          <a:p>
            <a:r>
              <a:rPr lang="pt-BR" dirty="0"/>
              <a:t>Não havendo tratador no main a execução do programa é interrompida e a mensagem correspondente a exceção é exibida.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361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exceção sem tratamento</a:t>
            </a:r>
            <a:br>
              <a:rPr lang="pt-BR" dirty="0"/>
            </a:br>
            <a:r>
              <a:rPr lang="pt-BR" sz="1800" dirty="0"/>
              <a:t>(lançada pelo programador)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499" y="1760308"/>
            <a:ext cx="747563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public class Main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public static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fatorial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(x &lt; 0)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throw new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IllegalArgumentException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("x must be &gt;= 0");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fact;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for (fact = 1.0; x &gt; 1; x--)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fact = fact * x;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return (fact);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6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>
          <a:xfrm>
            <a:off x="5635690" y="3162298"/>
            <a:ext cx="6556310" cy="369570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public static void main(String[]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continua = 0;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Scanner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Scanner(System.in);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do{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Digite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o valor para 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calculo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:");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sc.nextInt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double result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fatorial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Fatorial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de "+x+" = "+result);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Digite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0 p/cont.");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continua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sc.nextInt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}while(continua == 0);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pt-BR" dirty="0"/>
          </a:p>
        </p:txBody>
      </p:sp>
      <p:cxnSp>
        <p:nvCxnSpPr>
          <p:cNvPr id="9" name="Conector reto 8"/>
          <p:cNvCxnSpPr/>
          <p:nvPr/>
        </p:nvCxnSpPr>
        <p:spPr>
          <a:xfrm flipH="1">
            <a:off x="5610290" y="3155038"/>
            <a:ext cx="25400" cy="3530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5628947" y="3155038"/>
            <a:ext cx="502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390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de exceção sem tratamento</a:t>
            </a:r>
            <a:br>
              <a:rPr lang="pt-BR" dirty="0"/>
            </a:br>
            <a:r>
              <a:rPr lang="pt-BR" sz="1800" dirty="0"/>
              <a:t>(lançada pelo sistema)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public class Main 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public static double divide(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a,int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pPr marL="0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       double resp = a/b; // se b == 0 lança ArithmeticException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return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resp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public static void main(String[]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n1 = 10;</a:t>
            </a:r>
          </a:p>
          <a:p>
            <a:pPr marL="0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n2 = 0;</a:t>
            </a:r>
          </a:p>
          <a:p>
            <a:pPr marL="0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     double result = divide(n1,n2);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Resultado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“+result);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7628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Tratando as exceções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comando try/catch/finally é o mecanismo de tratamento de exceções em Java.</a:t>
            </a:r>
          </a:p>
          <a:p>
            <a:r>
              <a:rPr lang="pt-BR" dirty="0"/>
              <a:t>O programa irá “tentar” executar o bloco de comandos associado a cláusula </a:t>
            </a:r>
            <a:r>
              <a:rPr lang="pt-BR" i="1" dirty="0"/>
              <a:t>try</a:t>
            </a:r>
            <a:r>
              <a:rPr lang="pt-BR" dirty="0"/>
              <a:t>. Em caso de sucesso, o bloco é executado e o fluxo do programa continua normalmente após a clausula </a:t>
            </a:r>
            <a:r>
              <a:rPr lang="pt-BR" i="1" dirty="0"/>
              <a:t>catch</a:t>
            </a:r>
            <a:r>
              <a:rPr lang="pt-BR" dirty="0"/>
              <a:t>. </a:t>
            </a:r>
          </a:p>
          <a:p>
            <a:r>
              <a:rPr lang="pt-BR" dirty="0"/>
              <a:t>No caso de ser lançada uma exceção dentro do bloco “try” o fluxo é desviado automaticamente para a clausula “catch” onde deve ser feito o tratamento adequado, e  depois segue normalmente.</a:t>
            </a:r>
          </a:p>
          <a:p>
            <a:r>
              <a:rPr lang="pt-BR" dirty="0"/>
              <a:t>A clausula “finally” é executada sempre, independente de ter ocorrido exceção ou não.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330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1325563"/>
          </a:xfrm>
        </p:spPr>
        <p:txBody>
          <a:bodyPr/>
          <a:lstStyle/>
          <a:p>
            <a:r>
              <a:rPr lang="pt-BR" dirty="0"/>
              <a:t>Exemplo de tratamento de exceções</a:t>
            </a:r>
            <a:br>
              <a:rPr lang="pt-BR" dirty="0"/>
            </a:br>
            <a:r>
              <a:rPr lang="pt-BR" sz="1800" dirty="0"/>
              <a:t>(fora do método onde ocorreu)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36700"/>
            <a:ext cx="11049000" cy="52197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continua = 0; double result = 0;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Scanner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new Scanner(System.in);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do{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Digite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o valor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para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o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calculo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:");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sc.nextInt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fatorial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(x);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Fatorial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de "+x+" = "+result);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}catch(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IllegalArgumentException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e){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("Valor </a:t>
            </a:r>
            <a:r>
              <a:rPr lang="en-US" sz="14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invalido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p/</a:t>
            </a:r>
            <a:r>
              <a:rPr lang="en-US" sz="14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calculo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do </a:t>
            </a:r>
            <a:r>
              <a:rPr lang="en-US" sz="14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fatorial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Tente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novamente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Digite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0 p/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qq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outro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nro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para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parar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continua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sc.nextInt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}while(continua == 0);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18500" y="5105400"/>
            <a:ext cx="3657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sistema tenta executar o trecho em verde ...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31200" y="5105400"/>
            <a:ext cx="3657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Em caso de execução normal o fluxo segue depois da cláusula “catch”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331200" y="5105400"/>
            <a:ext cx="3657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Em caso de exceção o fluxo é desviado para a clausula “catch” (trecho azul) e depois segue normalmente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20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6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2186</Words>
  <Application>Microsoft Office PowerPoint</Application>
  <PresentationFormat>Widescreen</PresentationFormat>
  <Paragraphs>252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Wingdings</vt:lpstr>
      <vt:lpstr>Tema do Office</vt:lpstr>
      <vt:lpstr>Tratamento de Exceções </vt:lpstr>
      <vt:lpstr>Leitura recomendada</vt:lpstr>
      <vt:lpstr>O que são exceções</vt:lpstr>
      <vt:lpstr>Quando lançar uma exceção</vt:lpstr>
      <vt:lpstr>Como o Java reage a ocorrência de uma exceção?</vt:lpstr>
      <vt:lpstr>Exemplo de exceção sem tratamento (lançada pelo programador)</vt:lpstr>
      <vt:lpstr>Exemplo de exceção sem tratamento (lançada pelo sistema)</vt:lpstr>
      <vt:lpstr>Tratando as exceções</vt:lpstr>
      <vt:lpstr>Exemplo de tratamento de exceções (fora do método onde ocorreu)</vt:lpstr>
      <vt:lpstr>Exemplo de tratamento de exceções (no método onde ocorreu)</vt:lpstr>
      <vt:lpstr>Exemplo de tratamento de exceções (no método onde ocorreu usando finally)</vt:lpstr>
      <vt:lpstr>Tipos de exceções (1)</vt:lpstr>
      <vt:lpstr>Tipos de exceções (2)</vt:lpstr>
      <vt:lpstr>Exceções verificadas x não verificadas</vt:lpstr>
      <vt:lpstr>Hierarquia de classes de exceções</vt:lpstr>
      <vt:lpstr>Repassando exceções</vt:lpstr>
      <vt:lpstr>Tratando várias exceções simultaneamente (1)</vt:lpstr>
      <vt:lpstr>Tratando várias exceções simultaneamente (2)</vt:lpstr>
      <vt:lpstr>Outro exemplo com finally</vt:lpstr>
      <vt:lpstr>Criando classes para representar exceções</vt:lpstr>
      <vt:lpstr>Exemplos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por Contratos</dc:title>
  <dc:creator>Bernardo Copstein</dc:creator>
  <cp:lastModifiedBy>Bernardo Copstein</cp:lastModifiedBy>
  <cp:revision>53</cp:revision>
  <dcterms:created xsi:type="dcterms:W3CDTF">2015-09-07T09:00:59Z</dcterms:created>
  <dcterms:modified xsi:type="dcterms:W3CDTF">2017-09-29T11:38:21Z</dcterms:modified>
</cp:coreProperties>
</file>