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34" r:id="rId4"/>
    <p:sldId id="344" r:id="rId5"/>
    <p:sldId id="346" r:id="rId6"/>
    <p:sldId id="347" r:id="rId7"/>
    <p:sldId id="345" r:id="rId8"/>
    <p:sldId id="348" r:id="rId9"/>
    <p:sldId id="349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05" r:id="rId18"/>
    <p:sldId id="350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3" autoAdjust="0"/>
  </p:normalViewPr>
  <p:slideViewPr>
    <p:cSldViewPr>
      <p:cViewPr varScale="1">
        <p:scale>
          <a:sx n="74" d="100"/>
          <a:sy n="74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F03AE410-014A-471F-99A9-554A17F7C749}"/>
    <pc:docChg chg="modSld">
      <pc:chgData name="Bernardo Copstein" userId="194b4f03e4c72262" providerId="LiveId" clId="{F03AE410-014A-471F-99A9-554A17F7C749}" dt="2017-11-07T11:20:02.728" v="44"/>
      <pc:docMkLst>
        <pc:docMk/>
      </pc:docMkLst>
      <pc:sldChg chg="modSp">
        <pc:chgData name="Bernardo Copstein" userId="194b4f03e4c72262" providerId="LiveId" clId="{F03AE410-014A-471F-99A9-554A17F7C749}" dt="2017-11-07T11:20:02.728" v="44"/>
        <pc:sldMkLst>
          <pc:docMk/>
          <pc:sldMk cId="3294546084" sldId="341"/>
        </pc:sldMkLst>
        <pc:spChg chg="mod">
          <ac:chgData name="Bernardo Copstein" userId="194b4f03e4c72262" providerId="LiveId" clId="{F03AE410-014A-471F-99A9-554A17F7C749}" dt="2017-11-07T11:20:02.728" v="44"/>
          <ac:spMkLst>
            <pc:docMk/>
            <pc:sldMk cId="3294546084" sldId="341"/>
            <ac:spMk id="3" creationId="{00000000-0000-0000-0000-000000000000}"/>
          </ac:spMkLst>
        </pc:spChg>
        <pc:spChg chg="mod">
          <ac:chgData name="Bernardo Copstein" userId="194b4f03e4c72262" providerId="LiveId" clId="{F03AE410-014A-471F-99A9-554A17F7C749}" dt="2017-11-07T11:19:53.864" v="43" actId="20577"/>
          <ac:spMkLst>
            <pc:docMk/>
            <pc:sldMk cId="3294546084" sldId="341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pPr/>
              <a:t>07/11/2017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SWING (criado em 1997)</a:t>
            </a:r>
          </a:p>
          <a:p>
            <a:r>
              <a:rPr lang="pt-BR" dirty="0" err="1"/>
              <a:t>JavaFX</a:t>
            </a:r>
            <a:r>
              <a:rPr lang="pt-BR" dirty="0"/>
              <a:t> (criado</a:t>
            </a:r>
            <a:r>
              <a:rPr lang="pt-BR" baseline="0" dirty="0"/>
              <a:t> em 2008)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58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3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Solicitar o restante </a:t>
            </a:r>
            <a:r>
              <a:rPr lang="pt-BR"/>
              <a:t>dos exercícios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4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2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3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10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Property	Description</a:t>
            </a:r>
          </a:p>
          <a:p>
            <a:pPr fontAlgn="t"/>
            <a:r>
              <a:rPr lang="en-US" dirty="0"/>
              <a:t>-------------------------------------------------------	</a:t>
            </a:r>
          </a:p>
          <a:p>
            <a:pPr fontAlgn="t"/>
            <a:r>
              <a:rPr lang="en-US" dirty="0"/>
              <a:t>Event type	</a:t>
            </a:r>
            <a:r>
              <a:rPr lang="en-US" dirty="0" err="1"/>
              <a:t>Type</a:t>
            </a:r>
            <a:r>
              <a:rPr lang="en-US" dirty="0"/>
              <a:t> of event that occurred.</a:t>
            </a:r>
          </a:p>
          <a:p>
            <a:pPr fontAlgn="t"/>
            <a:r>
              <a:rPr lang="en-US" dirty="0"/>
              <a:t>Source	Origin of the event, with respect to the location of the </a:t>
            </a:r>
          </a:p>
          <a:p>
            <a:pPr fontAlgn="t"/>
            <a:r>
              <a:rPr lang="en-US" dirty="0"/>
              <a:t>	event in the event dispatch chain. The source changes </a:t>
            </a:r>
          </a:p>
          <a:p>
            <a:pPr fontAlgn="t"/>
            <a:r>
              <a:rPr lang="en-US" dirty="0"/>
              <a:t>	as the event is passed along the chain.</a:t>
            </a:r>
          </a:p>
          <a:p>
            <a:pPr fontAlgn="t"/>
            <a:r>
              <a:rPr lang="en-US" dirty="0"/>
              <a:t>Target	Node on which the action occurred and the end node in </a:t>
            </a:r>
          </a:p>
          <a:p>
            <a:pPr fontAlgn="t"/>
            <a:r>
              <a:rPr lang="en-US" dirty="0"/>
              <a:t>	the event dispatch chain. The target does not change, </a:t>
            </a:r>
          </a:p>
          <a:p>
            <a:pPr fontAlgn="t"/>
            <a:r>
              <a:rPr lang="en-US" dirty="0"/>
              <a:t>	however if an event filter consumes the event during </a:t>
            </a:r>
          </a:p>
          <a:p>
            <a:pPr fontAlgn="t"/>
            <a:r>
              <a:rPr lang="en-US" dirty="0"/>
              <a:t>	the event capturing phase, the target will not receive </a:t>
            </a:r>
          </a:p>
          <a:p>
            <a:pPr fontAlgn="t"/>
            <a:r>
              <a:rPr lang="en-US" dirty="0"/>
              <a:t>	the event.</a:t>
            </a:r>
          </a:p>
          <a:p>
            <a:pPr fontAlgn="t"/>
            <a:endParaRPr lang="en-US" dirty="0"/>
          </a:p>
          <a:p>
            <a:pPr fontAlgn="t"/>
            <a:r>
              <a:rPr lang="en-US" dirty="0" err="1"/>
              <a:t>Método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getEventType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5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delivery process contains the following steps: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Target selection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Route construction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Event capturing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Event bubbling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difference between a filter and a handler is when each one is executed.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filter is executed during the event capturing phase. 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handler is executed during the event bubbling phase.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B102-F733-4D58-881F-06A4A98088F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7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30D7-F083-443A-A16A-2ECE4C1A880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</a:t>
            </a:r>
            <a:r>
              <a:rPr lang="pt-BR" dirty="0" err="1"/>
              <a:t>Copstein</a:t>
            </a:r>
            <a:endParaRPr lang="pt-BR" dirty="0"/>
          </a:p>
          <a:p>
            <a:r>
              <a:rPr lang="pt-BR" dirty="0" err="1"/>
              <a:t>Profa</a:t>
            </a:r>
            <a:r>
              <a:rPr lang="pt-BR" dirty="0"/>
              <a:t>. Isabel H. </a:t>
            </a:r>
            <a:r>
              <a:rPr lang="pt-BR" dirty="0" err="1"/>
              <a:t>Manssour</a:t>
            </a:r>
            <a:endParaRPr lang="pt-BR" dirty="0"/>
          </a:p>
          <a:p>
            <a:r>
              <a:rPr lang="pt-BR" dirty="0"/>
              <a:t>Prof. Marcelo Cohen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Tratando o evento de botão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0" y="2286000"/>
            <a:ext cx="30099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43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Tratamento de eventos (método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304825"/>
            <a:ext cx="5638800" cy="54007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public class Welcome extends Application {</a:t>
            </a:r>
            <a:br>
              <a:rPr lang="en-US" sz="1500" b="1" dirty="0"/>
            </a:br>
            <a:r>
              <a:rPr lang="en-US" sz="1500" b="1" dirty="0"/>
              <a:t>    @Override</a:t>
            </a:r>
            <a:br>
              <a:rPr lang="en-US" sz="1500" b="1" dirty="0"/>
            </a:br>
            <a:r>
              <a:rPr lang="en-US" sz="1500" b="1" dirty="0"/>
              <a:t>    public void start(Stage primaryStage) {</a:t>
            </a:r>
            <a:br>
              <a:rPr lang="en-US" sz="1500" b="1" dirty="0"/>
            </a:br>
            <a:r>
              <a:rPr lang="en-US" sz="1500" b="1" dirty="0"/>
              <a:t>        primaryStage.setTitle("JavaFX - Welcome");</a:t>
            </a:r>
            <a:br>
              <a:rPr lang="en-US" sz="1500" b="1" dirty="0"/>
            </a:br>
            <a:r>
              <a:rPr lang="en-US" sz="1500" b="1" dirty="0"/>
              <a:t>        GridPane grid = new GridPane();</a:t>
            </a:r>
            <a:br>
              <a:rPr lang="en-US" sz="1500" b="1" dirty="0"/>
            </a:br>
            <a:r>
              <a:rPr lang="en-US" sz="1500" b="1" dirty="0">
                <a:solidFill>
                  <a:srgbClr val="000000"/>
                </a:solidFill>
              </a:rPr>
              <a:t>        …</a:t>
            </a:r>
            <a:br>
              <a:rPr lang="en-US" sz="1500" b="1" dirty="0"/>
            </a:br>
            <a:r>
              <a:rPr lang="en-US" sz="1500" b="1" dirty="0"/>
              <a:t>        Button btn = new Button("Sign in");</a:t>
            </a:r>
            <a:br>
              <a:rPr lang="en-US" sz="1500" b="1" dirty="0"/>
            </a:br>
            <a:r>
              <a:rPr lang="en-US" sz="1500" b="1" dirty="0">
                <a:solidFill>
                  <a:srgbClr val="000000"/>
                </a:solidFill>
              </a:rPr>
              <a:t>        …</a:t>
            </a:r>
            <a:br>
              <a:rPr lang="en-US" sz="1500" b="1" dirty="0"/>
            </a:br>
            <a:r>
              <a:rPr lang="en-US" sz="1500" b="1" dirty="0"/>
              <a:t>        final Text actiontarget = new Text();</a:t>
            </a:r>
            <a:br>
              <a:rPr lang="en-US" sz="1500" b="1" dirty="0"/>
            </a:br>
            <a:r>
              <a:rPr lang="en-US" sz="1500" b="1" dirty="0"/>
              <a:t>        grid.add(</a:t>
            </a:r>
            <a:r>
              <a:rPr lang="en-US" sz="1500" b="1" dirty="0" err="1"/>
              <a:t>actiontarget</a:t>
            </a:r>
            <a:r>
              <a:rPr lang="en-US" sz="1500" b="1" dirty="0"/>
              <a:t>, 1, 6);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 </a:t>
            </a:r>
            <a:r>
              <a:rPr lang="en-US" sz="1500" b="1" dirty="0">
                <a:solidFill>
                  <a:srgbClr val="7030A0"/>
                </a:solidFill>
              </a:rPr>
              <a:t>       </a:t>
            </a:r>
            <a:r>
              <a:rPr lang="en-US" sz="1500" b="1" dirty="0" err="1">
                <a:solidFill>
                  <a:srgbClr val="7030A0"/>
                </a:solidFill>
              </a:rPr>
              <a:t>btn.setOnAction</a:t>
            </a:r>
            <a:r>
              <a:rPr lang="en-US" sz="1500" b="1" dirty="0">
                <a:solidFill>
                  <a:srgbClr val="7030A0"/>
                </a:solidFill>
              </a:rPr>
              <a:t>(e -&gt; {</a:t>
            </a:r>
            <a:br>
              <a:rPr lang="en-US" sz="1500" b="1" dirty="0"/>
            </a:br>
            <a:r>
              <a:rPr lang="en-US" sz="1500" b="1" dirty="0">
                <a:solidFill>
                  <a:srgbClr val="FF0000"/>
                </a:solidFill>
              </a:rPr>
              <a:t>                actiontarget.setFill(Color.FIREBRICK);</a:t>
            </a:r>
            <a:br>
              <a:rPr lang="en-US" sz="1500" b="1" dirty="0"/>
            </a:br>
            <a:r>
              <a:rPr lang="en-US" sz="1500" b="1" dirty="0">
                <a:solidFill>
                  <a:srgbClr val="FF0000"/>
                </a:solidFill>
              </a:rPr>
              <a:t>                actiontarget.setText("Sign in button pressed");</a:t>
            </a:r>
            <a:br>
              <a:rPr lang="en-US" sz="1500" b="1" dirty="0"/>
            </a:br>
            <a:r>
              <a:rPr lang="en-US" sz="1500" b="1" dirty="0">
                <a:solidFill>
                  <a:srgbClr val="7030A0"/>
                </a:solidFill>
              </a:rPr>
              <a:t>            });</a:t>
            </a:r>
            <a:br>
              <a:rPr lang="en-US" sz="1500" b="1" dirty="0"/>
            </a:br>
            <a:r>
              <a:rPr lang="en-US" sz="1500" b="1" dirty="0"/>
              <a:t>        Scene scene = new Scene(grid);</a:t>
            </a:r>
            <a:br>
              <a:rPr lang="en-US" sz="1500" b="1" dirty="0"/>
            </a:br>
            <a:r>
              <a:rPr lang="en-US" sz="1500" b="1" dirty="0"/>
              <a:t>        primaryStage.setScene(scene);</a:t>
            </a:r>
            <a:br>
              <a:rPr lang="en-US" sz="1500" b="1" dirty="0"/>
            </a:br>
            <a:r>
              <a:rPr lang="en-US" sz="1500" b="1" dirty="0"/>
              <a:t>        primaryStage.show();</a:t>
            </a:r>
            <a:br>
              <a:rPr lang="en-US" sz="1500" b="1" dirty="0"/>
            </a:br>
            <a:r>
              <a:rPr lang="en-US" sz="1500" b="1" dirty="0"/>
              <a:t>    }</a:t>
            </a:r>
            <a:br>
              <a:rPr lang="en-US" sz="1500" b="1" dirty="0"/>
            </a:br>
            <a:r>
              <a:rPr lang="en-US" sz="1500" b="1" dirty="0"/>
              <a:t>    ...    </a:t>
            </a:r>
            <a:br>
              <a:rPr lang="en-US" sz="1500" b="1" dirty="0"/>
            </a:br>
            <a:r>
              <a:rPr lang="en-US" sz="1500" b="1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0200" y="1973262"/>
            <a:ext cx="3886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Programação orientada a eventos:</a:t>
            </a:r>
          </a:p>
          <a:p>
            <a:pPr lvl="1"/>
            <a:r>
              <a:rPr lang="en-US" sz="1800" dirty="0"/>
              <a:t>Necessidade de definir um </a:t>
            </a:r>
            <a:r>
              <a:rPr lang="en-US" sz="1800" b="1" dirty="0">
                <a:solidFill>
                  <a:srgbClr val="7030A0"/>
                </a:solidFill>
              </a:rPr>
              <a:t>"EventHandler"</a:t>
            </a:r>
            <a:r>
              <a:rPr lang="en-US" sz="1800" b="1" dirty="0"/>
              <a:t> </a:t>
            </a:r>
            <a:r>
              <a:rPr lang="en-US" sz="1800" dirty="0"/>
              <a:t>que recebe um </a:t>
            </a:r>
            <a:r>
              <a:rPr lang="en-US" sz="1800" b="1" dirty="0">
                <a:solidFill>
                  <a:srgbClr val="7030A0"/>
                </a:solidFill>
              </a:rPr>
              <a:t>"ActionEvent"</a:t>
            </a:r>
          </a:p>
          <a:p>
            <a:pPr lvl="1"/>
            <a:r>
              <a:rPr lang="en-US" sz="1800" dirty="0"/>
              <a:t>Solução 1: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i="1" dirty="0" err="1"/>
              <a:t>EventHandler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b="1" dirty="0"/>
              <a:t>interface </a:t>
            </a:r>
            <a:r>
              <a:rPr lang="en-US" sz="1800" b="1" dirty="0" err="1"/>
              <a:t>funcional</a:t>
            </a:r>
            <a:r>
              <a:rPr lang="en-US" sz="1800" dirty="0"/>
              <a:t>, é </a:t>
            </a:r>
            <a:r>
              <a:rPr lang="en-US" sz="1800" dirty="0" err="1"/>
              <a:t>possível</a:t>
            </a:r>
            <a:r>
              <a:rPr lang="en-US" sz="1800" dirty="0"/>
              <a:t> </a:t>
            </a:r>
            <a:r>
              <a:rPr lang="en-US" sz="1800" dirty="0" err="1"/>
              <a:t>usar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expressão</a:t>
            </a:r>
            <a:r>
              <a:rPr lang="en-US" sz="1800" dirty="0"/>
              <a:t> lambda que trata o evento disparado pelo botão</a:t>
            </a:r>
          </a:p>
          <a:p>
            <a:r>
              <a:rPr lang="en-US" sz="2000" dirty="0"/>
              <a:t>Uso de métodos </a:t>
            </a:r>
            <a:r>
              <a:rPr lang="en-US" sz="2000" dirty="0">
                <a:solidFill>
                  <a:srgbClr val="FF0000"/>
                </a:solidFill>
              </a:rPr>
              <a:t>"set"</a:t>
            </a:r>
            <a:r>
              <a:rPr lang="en-US" sz="2000" dirty="0"/>
              <a:t> para alterar o conteúdo dos componentes</a:t>
            </a:r>
          </a:p>
        </p:txBody>
      </p:sp>
    </p:spTree>
    <p:extLst>
      <p:ext uri="{BB962C8B-B14F-4D97-AF65-F5344CB8AC3E}">
        <p14:creationId xmlns:p14="http://schemas.microsoft.com/office/powerpoint/2010/main" val="151777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Tratamento de eventos (método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333499"/>
            <a:ext cx="8959453" cy="53721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public class WelcomeV2 extends Application {</a:t>
            </a:r>
            <a:br>
              <a:rPr lang="en-US" sz="1600" b="1" dirty="0"/>
            </a:b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</a:rPr>
              <a:t>    @Override</a:t>
            </a:r>
            <a:br>
              <a:rPr lang="en-US" sz="1600" b="1" dirty="0"/>
            </a:br>
            <a:r>
              <a:rPr lang="en-US" sz="1600" b="1" dirty="0">
                <a:solidFill>
                  <a:srgbClr val="00B050"/>
                </a:solidFill>
              </a:rPr>
              <a:t>    public void </a:t>
            </a:r>
            <a:r>
              <a:rPr lang="en-US" sz="1600" b="1" dirty="0" err="1">
                <a:solidFill>
                  <a:srgbClr val="00B050"/>
                </a:solidFill>
              </a:rPr>
              <a:t>eventoSignIn</a:t>
            </a:r>
            <a:r>
              <a:rPr lang="en-US" sz="1600" b="1" dirty="0">
                <a:solidFill>
                  <a:srgbClr val="00B050"/>
                </a:solidFill>
              </a:rPr>
              <a:t>(Text target) {</a:t>
            </a:r>
            <a:br>
              <a:rPr lang="en-US" sz="1600" b="1" dirty="0"/>
            </a:br>
            <a:r>
              <a:rPr lang="en-US" sz="1600" b="1" dirty="0">
                <a:solidFill>
                  <a:srgbClr val="00B050"/>
                </a:solidFill>
              </a:rPr>
              <a:t>        </a:t>
            </a:r>
            <a:r>
              <a:rPr lang="en-US" sz="1600" b="1" dirty="0" err="1">
                <a:solidFill>
                  <a:srgbClr val="00B050"/>
                </a:solidFill>
              </a:rPr>
              <a:t>target.setFill</a:t>
            </a:r>
            <a:r>
              <a:rPr lang="en-US" sz="1600" b="1" dirty="0">
                <a:solidFill>
                  <a:srgbClr val="00B050"/>
                </a:solidFill>
              </a:rPr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Color.FIREBRICK</a:t>
            </a:r>
            <a:r>
              <a:rPr lang="en-US" sz="1600" b="1" dirty="0">
                <a:solidFill>
                  <a:srgbClr val="00B050"/>
                </a:solidFill>
              </a:rPr>
              <a:t>);</a:t>
            </a:r>
            <a:br>
              <a:rPr lang="en-US" sz="1600" b="1" dirty="0"/>
            </a:br>
            <a:r>
              <a:rPr lang="en-US" sz="1600" b="1" dirty="0">
                <a:solidFill>
                  <a:srgbClr val="00B050"/>
                </a:solidFill>
              </a:rPr>
              <a:t>        </a:t>
            </a:r>
            <a:r>
              <a:rPr lang="en-US" sz="1600" b="1" dirty="0" err="1">
                <a:solidFill>
                  <a:srgbClr val="00B050"/>
                </a:solidFill>
              </a:rPr>
              <a:t>target.setText</a:t>
            </a:r>
            <a:r>
              <a:rPr lang="en-US" sz="1600" b="1" dirty="0">
                <a:solidFill>
                  <a:srgbClr val="00B050"/>
                </a:solidFill>
              </a:rPr>
              <a:t>("Sign in button pressed");</a:t>
            </a:r>
            <a:br>
              <a:rPr lang="en-US" sz="1600" b="1" dirty="0"/>
            </a:br>
            <a:r>
              <a:rPr lang="en-US" sz="1600" b="1" dirty="0">
                <a:solidFill>
                  <a:srgbClr val="00B050"/>
                </a:solidFill>
              </a:rPr>
              <a:t>    }</a:t>
            </a:r>
            <a:r>
              <a:rPr lang="en-US" sz="1600" b="1" dirty="0"/>
              <a:t>    </a:t>
            </a:r>
            <a:br>
              <a:rPr lang="en-US" sz="1600" b="1" dirty="0"/>
            </a:br>
            <a:r>
              <a:rPr lang="en-US" sz="1600" b="1" dirty="0"/>
              <a:t>    @Override</a:t>
            </a:r>
            <a:br>
              <a:rPr lang="en-US" sz="1600" b="1" dirty="0"/>
            </a:br>
            <a:r>
              <a:rPr lang="en-US" sz="1600" b="1" dirty="0"/>
              <a:t>    public void start(Stage primaryStage)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        ...</a:t>
            </a:r>
            <a:br>
              <a:rPr lang="en-US" sz="1600" b="1" dirty="0"/>
            </a:br>
            <a:r>
              <a:rPr lang="en-US" sz="1600" b="1" dirty="0"/>
              <a:t>        Button btn = new Button("Sign in");</a:t>
            </a:r>
            <a:br>
              <a:rPr lang="en-US" sz="1600" b="1" dirty="0"/>
            </a:br>
            <a:r>
              <a:rPr lang="en-US" sz="1600" b="1" dirty="0"/>
              <a:t>        actiontarget = new Text();</a:t>
            </a:r>
            <a:br>
              <a:rPr lang="en-US" sz="1600" b="1" dirty="0"/>
            </a:br>
            <a:r>
              <a:rPr lang="en-US" sz="1600" b="1" dirty="0"/>
              <a:t>        grid.add(</a:t>
            </a:r>
            <a:r>
              <a:rPr lang="en-US" sz="1600" b="1" dirty="0" err="1"/>
              <a:t>actiontarget</a:t>
            </a:r>
            <a:r>
              <a:rPr lang="en-US" sz="1600" b="1" dirty="0"/>
              <a:t>, 1, 6);</a:t>
            </a:r>
            <a:br>
              <a:rPr lang="en-US" sz="1600" b="1" dirty="0"/>
            </a:br>
            <a:r>
              <a:rPr lang="en-US" sz="1600" b="1" dirty="0"/>
              <a:t>        actiontarget.setId("actiontarget");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      </a:t>
            </a:r>
            <a:r>
              <a:rPr lang="en-US" sz="1600" b="1" dirty="0">
                <a:solidFill>
                  <a:srgbClr val="FF0000"/>
                </a:solidFill>
              </a:rPr>
              <a:t>  </a:t>
            </a:r>
            <a:r>
              <a:rPr lang="en-US" sz="1600" b="1" dirty="0" err="1">
                <a:solidFill>
                  <a:srgbClr val="FF0000"/>
                </a:solidFill>
              </a:rPr>
              <a:t>btn.setOnAction</a:t>
            </a:r>
            <a:r>
              <a:rPr lang="en-US" sz="1600" b="1" dirty="0">
                <a:solidFill>
                  <a:srgbClr val="FF0000"/>
                </a:solidFill>
              </a:rPr>
              <a:t>(e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eventoSignIn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actionTarget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  <a:r>
              <a:rPr lang="en-US" sz="16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1" dirty="0"/>
            </a:br>
            <a:r>
              <a:rPr lang="en-US" sz="1600" b="1" dirty="0"/>
              <a:t>        Scene scene = new Scene(grid);</a:t>
            </a:r>
            <a:br>
              <a:rPr lang="en-US" sz="1600" b="1" dirty="0"/>
            </a:br>
            <a:r>
              <a:rPr lang="en-US" sz="1600" b="1" dirty="0"/>
              <a:t>        primaryStage.setScene(scene);</a:t>
            </a:r>
            <a:br>
              <a:rPr lang="en-US" sz="1600" b="1" dirty="0"/>
            </a:br>
            <a:r>
              <a:rPr lang="en-US" sz="1600" b="1" dirty="0"/>
              <a:t>        primaryStage.show();</a:t>
            </a:r>
            <a:br>
              <a:rPr lang="en-US" sz="1600" b="1" dirty="0"/>
            </a:br>
            <a:r>
              <a:rPr lang="en-US" sz="1600" b="1" dirty="0"/>
              <a:t>    }</a:t>
            </a:r>
            <a:br>
              <a:rPr lang="en-US" sz="1600" b="1" dirty="0"/>
            </a:br>
            <a:r>
              <a:rPr lang="en-US" sz="1600" b="1" dirty="0"/>
              <a:t>    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3274499"/>
            <a:ext cx="4343400" cy="3507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O método de tratamento de eventos é definido </a:t>
            </a:r>
            <a:r>
              <a:rPr lang="en-US" sz="2000" dirty="0" err="1">
                <a:solidFill>
                  <a:srgbClr val="00B050"/>
                </a:solidFill>
              </a:rPr>
              <a:t>na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classe</a:t>
            </a:r>
            <a:r>
              <a:rPr lang="en-US" sz="2000" dirty="0">
                <a:solidFill>
                  <a:srgbClr val="00B050"/>
                </a:solidFill>
              </a:rPr>
              <a:t> (</a:t>
            </a:r>
            <a:r>
              <a:rPr lang="en-US" sz="2000" dirty="0" err="1">
                <a:solidFill>
                  <a:srgbClr val="00B050"/>
                </a:solidFill>
              </a:rPr>
              <a:t>pode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haver</a:t>
            </a:r>
            <a:r>
              <a:rPr lang="en-US" sz="2000" dirty="0">
                <a:solidFill>
                  <a:srgbClr val="00B050"/>
                </a:solidFill>
              </a:rPr>
              <a:t> um </a:t>
            </a:r>
            <a:r>
              <a:rPr lang="en-US" sz="2000" dirty="0" err="1">
                <a:solidFill>
                  <a:srgbClr val="00B050"/>
                </a:solidFill>
              </a:rPr>
              <a:t>por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componente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</a:rPr>
              <a:t>expressão</a:t>
            </a:r>
            <a:r>
              <a:rPr lang="en-US" sz="2000" dirty="0">
                <a:solidFill>
                  <a:srgbClr val="FF0000"/>
                </a:solidFill>
              </a:rPr>
              <a:t> lambda é </a:t>
            </a:r>
            <a:r>
              <a:rPr lang="en-US" sz="2000" dirty="0" err="1">
                <a:solidFill>
                  <a:srgbClr val="FF0000"/>
                </a:solidFill>
              </a:rPr>
              <a:t>usada</a:t>
            </a:r>
            <a:r>
              <a:rPr lang="en-US" sz="2000" dirty="0">
                <a:solidFill>
                  <a:srgbClr val="FF0000"/>
                </a:solidFill>
              </a:rPr>
              <a:t> para </a:t>
            </a:r>
            <a:r>
              <a:rPr lang="en-US" sz="2000" dirty="0" err="1">
                <a:solidFill>
                  <a:srgbClr val="FF0000"/>
                </a:solidFill>
              </a:rPr>
              <a:t>chamar</a:t>
            </a:r>
            <a:r>
              <a:rPr lang="en-US" sz="2000" dirty="0">
                <a:solidFill>
                  <a:srgbClr val="FF0000"/>
                </a:solidFill>
              </a:rPr>
              <a:t> o </a:t>
            </a:r>
            <a:r>
              <a:rPr lang="en-US" sz="2000" dirty="0" err="1">
                <a:solidFill>
                  <a:srgbClr val="FF0000"/>
                </a:solidFill>
              </a:rPr>
              <a:t>método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tratamento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Observable collections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Úteis quando queremos trabalhar com componentes que exibem "coleções de dados</a:t>
            </a:r>
            <a:r>
              <a:rPr lang="en-US" dirty="0"/>
              <a:t>"</a:t>
            </a:r>
          </a:p>
          <a:p>
            <a:r>
              <a:rPr lang="en-US" dirty="0"/>
              <a:t>Ex: ComboBox, Tables, Trees etc</a:t>
            </a:r>
          </a:p>
          <a:p>
            <a:r>
              <a:rPr lang="en-US" dirty="0"/>
              <a:t>Informa-se por parâmetro uma "coleção observável". </a:t>
            </a:r>
          </a:p>
          <a:p>
            <a:pPr lvl="1"/>
            <a:r>
              <a:rPr lang="en-US" dirty="0"/>
              <a:t>Toda a vez que a coleção é alterada ela informa seu "observador" da modificação</a:t>
            </a:r>
          </a:p>
        </p:txBody>
      </p:sp>
    </p:spTree>
    <p:extLst>
      <p:ext uri="{BB962C8B-B14F-4D97-AF65-F5344CB8AC3E}">
        <p14:creationId xmlns:p14="http://schemas.microsoft.com/office/powerpoint/2010/main" val="83456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Definindo a coleção observável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327151"/>
            <a:ext cx="6076949" cy="53784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public class FlightData{</a:t>
            </a:r>
            <a:br>
              <a:rPr lang="en-US" sz="1700" dirty="0"/>
            </a:br>
            <a:r>
              <a:rPr lang="en-US" sz="1700" dirty="0"/>
              <a:t>   </a:t>
            </a:r>
            <a:r>
              <a:rPr lang="en-US" sz="1700" dirty="0">
                <a:solidFill>
                  <a:srgbClr val="00B0F0"/>
                </a:solidFill>
              </a:rPr>
              <a:t> private static FlightData fd = new FlightData()</a:t>
            </a:r>
            <a:r>
              <a:rPr lang="en-US" sz="1700" dirty="0"/>
              <a:t>;</a:t>
            </a:r>
            <a:br>
              <a:rPr lang="en-US" sz="1700" dirty="0"/>
            </a:br>
            <a:r>
              <a:rPr lang="en-US" sz="1700" dirty="0"/>
              <a:t>    private List&lt;String&gt; cidadesAtendidas;</a:t>
            </a:r>
            <a:br>
              <a:rPr lang="en-US" sz="1700" dirty="0"/>
            </a:br>
            <a:r>
              <a:rPr lang="en-US" sz="1700" dirty="0"/>
              <a:t>    private List&lt;String&gt; loadCidadesAtendidas(){</a:t>
            </a:r>
            <a:br>
              <a:rPr lang="en-US" sz="1700" dirty="0"/>
            </a:br>
            <a:r>
              <a:rPr lang="en-US" sz="1700" dirty="0"/>
              <a:t>         List&lt;String&gt; lst = new LinkedList&lt;String&gt;();</a:t>
            </a:r>
            <a:br>
              <a:rPr lang="en-US" sz="1700" dirty="0"/>
            </a:br>
            <a:r>
              <a:rPr lang="en-US" sz="1700" dirty="0"/>
              <a:t>         lst.add("Porto Alegre");</a:t>
            </a:r>
            <a:br>
              <a:rPr lang="en-US" sz="1700" dirty="0"/>
            </a:br>
            <a:r>
              <a:rPr lang="en-US" sz="1700" dirty="0">
                <a:solidFill>
                  <a:srgbClr val="000000"/>
                </a:solidFill>
              </a:rPr>
              <a:t>        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</a:rPr>
              <a:t> </a:t>
            </a:r>
            <a:r>
              <a:rPr lang="en-US" sz="1700" dirty="0"/>
              <a:t>        lst.add("Belo Horizonte");</a:t>
            </a:r>
            <a:br>
              <a:rPr lang="en-US" sz="1700" dirty="0"/>
            </a:br>
            <a:r>
              <a:rPr lang="en-US" sz="1700" dirty="0"/>
              <a:t>         return lst;</a:t>
            </a:r>
            <a:br>
              <a:rPr lang="en-US" sz="1700" dirty="0"/>
            </a:br>
            <a:r>
              <a:rPr lang="en-US" sz="1700" dirty="0"/>
              <a:t>    }     </a:t>
            </a:r>
            <a:br>
              <a:rPr lang="en-US" sz="1700" dirty="0"/>
            </a:br>
            <a:r>
              <a:rPr lang="en-US" sz="1700" dirty="0">
                <a:solidFill>
                  <a:srgbClr val="00B0F0"/>
                </a:solidFill>
              </a:rPr>
              <a:t>    private FlightData()</a:t>
            </a:r>
            <a:r>
              <a:rPr lang="en-US" sz="1700" dirty="0"/>
              <a:t>{</a:t>
            </a:r>
            <a:br>
              <a:rPr lang="en-US" sz="1700" dirty="0"/>
            </a:br>
            <a:r>
              <a:rPr lang="en-US" sz="1700" dirty="0"/>
              <a:t>         </a:t>
            </a:r>
            <a:r>
              <a:rPr lang="en-US" sz="1700" dirty="0" err="1"/>
              <a:t>cidadesAtendidas</a:t>
            </a:r>
            <a:r>
              <a:rPr lang="en-US" sz="1700" dirty="0"/>
              <a:t> = loadCidadesAtendidas();</a:t>
            </a:r>
            <a:br>
              <a:rPr lang="en-US" sz="1700" dirty="0"/>
            </a:br>
            <a:r>
              <a:rPr lang="en-US" sz="1700" dirty="0"/>
              <a:t>    }    </a:t>
            </a:r>
            <a:br>
              <a:rPr lang="en-US" sz="1700" dirty="0"/>
            </a:br>
            <a:r>
              <a:rPr lang="en-US" sz="1700" dirty="0"/>
              <a:t>   </a:t>
            </a:r>
            <a:r>
              <a:rPr lang="en-US" sz="1700" dirty="0">
                <a:solidFill>
                  <a:srgbClr val="00B0F0"/>
                </a:solidFill>
              </a:rPr>
              <a:t> public static FlightData getInstance(){</a:t>
            </a:r>
            <a:br>
              <a:rPr lang="en-US" sz="1700" dirty="0"/>
            </a:br>
            <a:r>
              <a:rPr lang="en-US" sz="1700" dirty="0">
                <a:solidFill>
                  <a:srgbClr val="00B0F0"/>
                </a:solidFill>
              </a:rPr>
              <a:t>         return(</a:t>
            </a:r>
            <a:r>
              <a:rPr lang="en-US" sz="1700" dirty="0" err="1">
                <a:solidFill>
                  <a:srgbClr val="00B0F0"/>
                </a:solidFill>
              </a:rPr>
              <a:t>fd</a:t>
            </a:r>
            <a:r>
              <a:rPr lang="en-US" sz="1700" dirty="0">
                <a:solidFill>
                  <a:srgbClr val="00B0F0"/>
                </a:solidFill>
              </a:rPr>
              <a:t>);</a:t>
            </a:r>
            <a:br>
              <a:rPr lang="en-US" sz="1700" dirty="0"/>
            </a:br>
            <a:r>
              <a:rPr lang="en-US" sz="1700" dirty="0">
                <a:solidFill>
                  <a:srgbClr val="00B0F0"/>
                </a:solidFill>
              </a:rPr>
              <a:t>    }</a:t>
            </a:r>
            <a:r>
              <a:rPr lang="en-US" sz="1700" dirty="0"/>
              <a:t>    </a:t>
            </a:r>
            <a:br>
              <a:rPr lang="en-US" sz="1700" dirty="0"/>
            </a:br>
            <a:r>
              <a:rPr lang="en-US" sz="1700" dirty="0"/>
              <a:t>   </a:t>
            </a:r>
            <a:r>
              <a:rPr lang="en-US" sz="1700" dirty="0">
                <a:solidFill>
                  <a:srgbClr val="FF0000"/>
                </a:solidFill>
              </a:rPr>
              <a:t> public ObservableList getCidadesAtendidas(){</a:t>
            </a:r>
            <a:br>
              <a:rPr lang="en-US" sz="1700" dirty="0"/>
            </a:br>
            <a:r>
              <a:rPr lang="en-US" sz="1700" dirty="0">
                <a:solidFill>
                  <a:srgbClr val="FF0000"/>
                </a:solidFill>
              </a:rPr>
              <a:t>         return FXCollections.observableList(cidadesAtendidas);</a:t>
            </a:r>
            <a:br>
              <a:rPr lang="en-US" sz="1700" dirty="0"/>
            </a:br>
            <a:r>
              <a:rPr lang="en-US" sz="1700" dirty="0">
                <a:solidFill>
                  <a:srgbClr val="FF0000"/>
                </a:solidFill>
              </a:rPr>
              <a:t>    }</a:t>
            </a:r>
            <a:br>
              <a:rPr lang="en-US" sz="1700" dirty="0"/>
            </a:br>
            <a:r>
              <a:rPr lang="en-US" sz="17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43600" y="2743200"/>
            <a:ext cx="2895600" cy="1676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Padrão </a:t>
            </a:r>
            <a:r>
              <a:rPr lang="en-US" sz="2000" i="1" dirty="0">
                <a:solidFill>
                  <a:srgbClr val="00B0F0"/>
                </a:solidFill>
              </a:rPr>
              <a:t>singleton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Retorna </a:t>
            </a:r>
            <a:r>
              <a:rPr lang="en-US" sz="2000" i="1" dirty="0">
                <a:solidFill>
                  <a:srgbClr val="FF0000"/>
                </a:solidFill>
              </a:rPr>
              <a:t>observable collection</a:t>
            </a:r>
          </a:p>
        </p:txBody>
      </p:sp>
    </p:spTree>
    <p:extLst>
      <p:ext uri="{BB962C8B-B14F-4D97-AF65-F5344CB8AC3E}">
        <p14:creationId xmlns:p14="http://schemas.microsoft.com/office/powerpoint/2010/main" val="278032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Associando a coleção ao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private </a:t>
            </a:r>
            <a:r>
              <a:rPr lang="en-US" sz="2000" dirty="0" err="1"/>
              <a:t>ComboBox</a:t>
            </a:r>
            <a:r>
              <a:rPr lang="en-US" sz="2000" dirty="0"/>
              <a:t>&lt;String&gt; </a:t>
            </a:r>
            <a:r>
              <a:rPr lang="en-US" sz="2000" dirty="0" err="1"/>
              <a:t>cbIda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….</a:t>
            </a:r>
          </a:p>
          <a:p>
            <a:pPr marL="0" indent="0">
              <a:buNone/>
            </a:pPr>
            <a:r>
              <a:rPr lang="en-US" sz="2000" dirty="0"/>
              <a:t>leftGrid.add(new Label("De:"), 0, 2);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cbIda = new </a:t>
            </a:r>
            <a:r>
              <a:rPr lang="en-US" sz="2000" dirty="0" err="1">
                <a:solidFill>
                  <a:srgbClr val="FF0000"/>
                </a:solidFill>
              </a:rPr>
              <a:t>ComboBox</a:t>
            </a:r>
            <a:r>
              <a:rPr lang="en-US" sz="2000" dirty="0">
                <a:solidFill>
                  <a:srgbClr val="FF000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cbIda.setItens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FlightData.getInstance</a:t>
            </a:r>
            <a:r>
              <a:rPr lang="en-US" sz="2000" dirty="0">
                <a:solidFill>
                  <a:srgbClr val="FF0000"/>
                </a:solidFill>
              </a:rPr>
              <a:t>().</a:t>
            </a:r>
            <a:r>
              <a:rPr lang="en-US" sz="2000" dirty="0" err="1">
                <a:solidFill>
                  <a:srgbClr val="FF0000"/>
                </a:solidFill>
              </a:rPr>
              <a:t>getCidadesAtendidas</a:t>
            </a:r>
            <a:r>
              <a:rPr lang="en-US" sz="2000" dirty="0">
                <a:solidFill>
                  <a:srgbClr val="FF0000"/>
                </a:solidFill>
              </a:rPr>
              <a:t>());</a:t>
            </a:r>
            <a:br>
              <a:rPr lang="en-US" sz="2000" dirty="0"/>
            </a:br>
            <a:r>
              <a:rPr lang="en-US" sz="2000" dirty="0"/>
              <a:t>leftGrid.add(cbIda, 1, 2);        </a:t>
            </a:r>
          </a:p>
          <a:p>
            <a:pPr marL="0" indent="0">
              <a:buNone/>
            </a:pPr>
            <a:r>
              <a:rPr lang="en-US" sz="2000" dirty="0"/>
              <a:t>….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953000" y="5029200"/>
            <a:ext cx="3810000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ComboBox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observable collection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4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Desenvolvendo layouts elaborados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É necessário compor layouts</a:t>
            </a:r>
          </a:p>
          <a:p>
            <a:r>
              <a:rPr lang="en-US" dirty="0"/>
              <a:t>Um gerenciador de layouts também é um componente</a:t>
            </a:r>
          </a:p>
          <a:p>
            <a:r>
              <a:rPr lang="en-US" dirty="0"/>
              <a:t>Pode-se associar grupos de componentes a um gerenciador de layout e depois vários gerenciadores de layout a um gerenciador de mais alto </a:t>
            </a:r>
            <a:r>
              <a:rPr lang="en-US" dirty="0" err="1"/>
              <a:t>nível</a:t>
            </a:r>
            <a:r>
              <a:rPr lang="en-US" dirty="0"/>
              <a:t> como se fosse um componente</a:t>
            </a:r>
          </a:p>
        </p:txBody>
      </p:sp>
    </p:spTree>
    <p:extLst>
      <p:ext uri="{BB962C8B-B14F-4D97-AF65-F5344CB8AC3E}">
        <p14:creationId xmlns:p14="http://schemas.microsoft.com/office/powerpoint/2010/main" val="265301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7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Exercício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600200"/>
            <a:ext cx="8016078" cy="129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Escreva uma aplicação JavaFX capaz de reproduzir a tela </a:t>
            </a:r>
            <a:r>
              <a:rPr lang="en-US" sz="2400" dirty="0" err="1"/>
              <a:t>abaixo</a:t>
            </a:r>
            <a:r>
              <a:rPr lang="en-US" sz="2400" dirty="0"/>
              <a:t>.</a:t>
            </a:r>
          </a:p>
          <a:p>
            <a:pPr marL="514350" indent="-514350">
              <a:buNone/>
            </a:pPr>
            <a:r>
              <a:rPr lang="en-US" sz="2000" dirty="0" err="1"/>
              <a:t>Dica</a:t>
            </a:r>
            <a:r>
              <a:rPr lang="en-US" sz="2000" dirty="0"/>
              <a:t>: use um </a:t>
            </a:r>
            <a:r>
              <a:rPr lang="en-US" sz="2000" dirty="0" err="1"/>
              <a:t>javafx.scene.control.DatePicker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as </a:t>
            </a:r>
            <a:r>
              <a:rPr lang="en-US" sz="2000" dirty="0" err="1"/>
              <a:t>datas</a:t>
            </a:r>
            <a:endParaRPr lang="en-US" sz="20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24" y="2971800"/>
            <a:ext cx="7476153" cy="35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62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ao </a:t>
            </a:r>
            <a:r>
              <a:rPr lang="pt-BR" dirty="0" err="1"/>
              <a:t>jAvafx</a:t>
            </a:r>
            <a:br>
              <a:rPr lang="pt-BR" dirty="0"/>
            </a:br>
            <a:r>
              <a:rPr lang="pt-BR" sz="2400" dirty="0"/>
              <a:t>Parte II: Tratamento de eventos, </a:t>
            </a:r>
            <a:r>
              <a:rPr lang="pt-BR" sz="2400" i="1" dirty="0" err="1"/>
              <a:t>observable</a:t>
            </a:r>
            <a:r>
              <a:rPr lang="pt-BR" sz="2400" i="1" dirty="0"/>
              <a:t> </a:t>
            </a:r>
            <a:r>
              <a:rPr lang="pt-BR" sz="2400" i="1" dirty="0" err="1"/>
              <a:t>collections</a:t>
            </a:r>
            <a:r>
              <a:rPr lang="pt-BR" sz="2400" dirty="0"/>
              <a:t>, layouts elaborados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Leitura recomendada:</a:t>
            </a:r>
          </a:p>
          <a:p>
            <a:pPr>
              <a:buFontTx/>
              <a:buChar char="-"/>
            </a:pPr>
            <a:r>
              <a:rPr lang="pt-BR" sz="2000" dirty="0"/>
              <a:t>http://docs.oracle.com/javase/8/javase-clienttechnologies.htm</a:t>
            </a:r>
          </a:p>
        </p:txBody>
      </p:sp>
    </p:spTree>
    <p:extLst>
      <p:ext uri="{BB962C8B-B14F-4D97-AF65-F5344CB8AC3E}">
        <p14:creationId xmlns:p14="http://schemas.microsoft.com/office/powerpoint/2010/main" val="19538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dirty="0"/>
              <a:t>Eventos são a forma utilizada por Java para adicionar interatividade em interfaces gráficas.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dirty="0"/>
              <a:t>Cada vez que um botão é pressionado ou o mouse é movimentado, por exemplo, ocorre um evento.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dirty="0"/>
              <a:t>Neste modelo de programação: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dirty="0"/>
              <a:t>Depois que os componentes da interface são criados, o sistema operacional se encarrega de monitorar as ações do usuário.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dirty="0"/>
              <a:t>Não precisa ter um laço aguardando uma entrada via mouse ou teclado na aplicação (isto passa a ser responsabilidade do sistema operacional).</a:t>
            </a:r>
          </a:p>
          <a:p>
            <a:pPr>
              <a:spcBef>
                <a:spcPct val="8000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07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71600"/>
            <a:ext cx="6172200" cy="2325065"/>
          </a:xfrm>
          <a:prstGeom prst="rect">
            <a:avLst/>
          </a:prstGeom>
          <a:noFill/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724400" y="2826437"/>
            <a:ext cx="4347147" cy="3955363"/>
            <a:chOff x="1786" y="2128"/>
            <a:chExt cx="2179" cy="188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588" y="2128"/>
            <a:ext cx="54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lip" r:id="rId5" imgW="3660480" imgH="3450600" progId="">
                    <p:embed/>
                  </p:oleObj>
                </mc:Choice>
                <mc:Fallback>
                  <p:oleObj name="Clip" r:id="rId5" imgW="3660480" imgH="3450600" progId="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2128"/>
                          <a:ext cx="546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341" y="2924"/>
              <a:ext cx="1032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latin typeface="Arial Narrow" pitchFamily="34" charset="0"/>
                </a:rPr>
                <a:t>Sistema</a:t>
              </a:r>
              <a:r>
                <a:rPr lang="en-US" sz="1400" b="1" dirty="0">
                  <a:latin typeface="Arial Narrow" pitchFamily="34" charset="0"/>
                </a:rPr>
                <a:t> </a:t>
              </a:r>
              <a:r>
                <a:rPr lang="en-US" sz="1400" b="1" dirty="0" err="1">
                  <a:latin typeface="Arial Narrow" pitchFamily="34" charset="0"/>
                </a:rPr>
                <a:t>Operacional</a:t>
              </a:r>
              <a:endParaRPr lang="en-US" sz="1400" b="1" dirty="0">
                <a:latin typeface="Arial Narrow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14" y="3285"/>
              <a:ext cx="1283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latin typeface="Arial Narrow" pitchFamily="34" charset="0"/>
                </a:rPr>
                <a:t>Biblioteca</a:t>
              </a:r>
              <a:r>
                <a:rPr lang="en-US" sz="1400" b="1" dirty="0">
                  <a:latin typeface="Arial Narrow" pitchFamily="34" charset="0"/>
                </a:rPr>
                <a:t> de classes Java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361" y="3757"/>
              <a:ext cx="45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Arial Narrow" pitchFamily="34" charset="0"/>
                </a:rPr>
                <a:t>método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74" y="2595"/>
              <a:ext cx="76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latin typeface="Arial Narrow" pitchFamily="34" charset="0"/>
                </a:rPr>
                <a:t>teclado</a:t>
              </a:r>
              <a:r>
                <a:rPr lang="en-US" sz="1400" b="1" dirty="0">
                  <a:latin typeface="Arial Narrow" pitchFamily="34" charset="0"/>
                </a:rPr>
                <a:t>, mouse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55" y="2733"/>
              <a:ext cx="1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734" y="3105"/>
              <a:ext cx="236" cy="145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902" y="3757"/>
              <a:ext cx="45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Arial Narrow" pitchFamily="34" charset="0"/>
                </a:rPr>
                <a:t>método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453" y="3757"/>
              <a:ext cx="45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Arial Narrow" pitchFamily="34" charset="0"/>
                </a:rPr>
                <a:t>método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829" y="3757"/>
              <a:ext cx="45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Arial Narrow" pitchFamily="34" charset="0"/>
                </a:rPr>
                <a:t>método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786" y="3684"/>
              <a:ext cx="2179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621" y="3536"/>
              <a:ext cx="4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 Narrow" pitchFamily="34" charset="0"/>
                </a:rPr>
                <a:t>Eventos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092" y="3432"/>
              <a:ext cx="19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28" y="3432"/>
              <a:ext cx="19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085" y="3432"/>
              <a:ext cx="38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588" y="3432"/>
              <a:ext cx="38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7314129" y="4095121"/>
            <a:ext cx="1071" cy="324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6400800" y="4095121"/>
            <a:ext cx="1071" cy="324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800" dirty="0"/>
              <a:t>Componentes envolvidos: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Componente que dá origem ao evento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Evento (</a:t>
            </a:r>
            <a:r>
              <a:rPr lang="pt-BR" sz="2400" dirty="0" err="1"/>
              <a:t>javafx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i="1" dirty="0" err="1"/>
              <a:t>Handler</a:t>
            </a:r>
            <a:endParaRPr lang="pt-BR" sz="2400" dirty="0"/>
          </a:p>
          <a:p>
            <a:pPr>
              <a:spcBef>
                <a:spcPct val="800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250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800" dirty="0"/>
              <a:t>Componentes envolvidos: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Componente que dá origem ao evento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BR" sz="2200" dirty="0"/>
              <a:t>Quando uma ação ocorre, é determinado qual nodo é o alvo com base em normas internas. Por exemplo:</a:t>
            </a:r>
          </a:p>
          <a:p>
            <a:pPr lvl="3">
              <a:lnSpc>
                <a:spcPct val="110000"/>
              </a:lnSpc>
              <a:spcBef>
                <a:spcPts val="600"/>
              </a:spcBef>
            </a:pPr>
            <a:r>
              <a:rPr lang="pt-BR" sz="2000" dirty="0"/>
              <a:t>Para eventos de teclado, o alvo é o nodo que tem foco.</a:t>
            </a:r>
          </a:p>
          <a:p>
            <a:pPr lvl="3">
              <a:lnSpc>
                <a:spcPct val="110000"/>
              </a:lnSpc>
              <a:spcBef>
                <a:spcPts val="600"/>
              </a:spcBef>
            </a:pPr>
            <a:r>
              <a:rPr lang="pt-BR" sz="2000" dirty="0"/>
              <a:t>Para os eventos do mouse, o alvo é o nodo na localização do cursor.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Evento (</a:t>
            </a:r>
            <a:r>
              <a:rPr lang="pt-BR" sz="2400" dirty="0" err="1"/>
              <a:t>javafx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i="1" dirty="0" err="1"/>
              <a:t>Handler</a:t>
            </a:r>
            <a:endParaRPr lang="pt-BR" sz="2400" dirty="0"/>
          </a:p>
          <a:p>
            <a:pPr>
              <a:spcBef>
                <a:spcPct val="800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250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scription of Figure 1-1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4730" y="3581400"/>
            <a:ext cx="6279270" cy="32766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800" dirty="0"/>
              <a:t>Componentes envolvidos: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Componente que dá origem ao evento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Evento (</a:t>
            </a:r>
            <a:r>
              <a:rPr lang="pt-BR" sz="2400" dirty="0" err="1"/>
              <a:t>javafx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BR" sz="2000" dirty="0"/>
              <a:t>Exemplos: </a:t>
            </a:r>
            <a:r>
              <a:rPr lang="pt-BR" sz="2000" dirty="0" err="1"/>
              <a:t>ActionEvent</a:t>
            </a:r>
            <a:r>
              <a:rPr lang="pt-BR" sz="2000" dirty="0"/>
              <a:t>, </a:t>
            </a:r>
            <a:r>
              <a:rPr lang="pt-BR" sz="2000" dirty="0" err="1"/>
              <a:t>KeyEvent</a:t>
            </a:r>
            <a:r>
              <a:rPr lang="pt-BR" sz="2000" dirty="0"/>
              <a:t>, </a:t>
            </a:r>
            <a:r>
              <a:rPr lang="pt-BR" sz="2000" dirty="0" err="1"/>
              <a:t>MouseEvent</a:t>
            </a:r>
            <a:r>
              <a:rPr lang="pt-BR" sz="2000" dirty="0"/>
              <a:t>, ...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i="1" dirty="0" err="1"/>
              <a:t>Handler</a:t>
            </a:r>
            <a:endParaRPr lang="pt-BR" sz="2400" dirty="0"/>
          </a:p>
          <a:p>
            <a:pPr>
              <a:spcBef>
                <a:spcPct val="800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2507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800" dirty="0"/>
              <a:t>Componentes envolvidos: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Componente que dá origem ao evento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dirty="0"/>
              <a:t>Evento (</a:t>
            </a:r>
            <a:r>
              <a:rPr lang="pt-BR" sz="2400" dirty="0" err="1"/>
              <a:t>javafx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.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pt-BR" sz="2400" i="1" dirty="0" err="1"/>
              <a:t>Handler</a:t>
            </a:r>
            <a:endParaRPr lang="pt-BR" sz="2400" i="1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BR" sz="2200" dirty="0"/>
              <a:t>Implementações da interface </a:t>
            </a:r>
            <a:r>
              <a:rPr lang="pt-BR" sz="2200" i="1" dirty="0" err="1"/>
              <a:t>EventHandler</a:t>
            </a:r>
            <a:endParaRPr lang="pt-BR" sz="2200" i="1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BR" sz="2200" dirty="0"/>
              <a:t>É necessário fazer o registro de um </a:t>
            </a:r>
            <a:r>
              <a:rPr lang="pt-BR" sz="2200" i="1" dirty="0" err="1"/>
              <a:t>EventHandler</a:t>
            </a:r>
            <a:r>
              <a:rPr lang="pt-BR" sz="2200" dirty="0"/>
              <a:t> para ser notificado da ocorrência de um evento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BR" sz="2200" dirty="0"/>
              <a:t>Executam conforme o nodo que o registrou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BR" sz="2200" dirty="0"/>
              <a:t>Um nodo pode registrar mais do que um </a:t>
            </a:r>
            <a:r>
              <a:rPr lang="pt-BR" sz="2200" i="1" dirty="0" err="1"/>
              <a:t>handler</a:t>
            </a:r>
            <a:r>
              <a:rPr lang="pt-BR" sz="2200" i="1" dirty="0"/>
              <a:t> </a:t>
            </a:r>
            <a:r>
              <a:rPr lang="pt-BR" sz="2200" dirty="0"/>
              <a:t>(ordem de execução é baseada na hierarquia de tipos de eventos)</a:t>
            </a:r>
          </a:p>
          <a:p>
            <a:pPr>
              <a:spcBef>
                <a:spcPct val="800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250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Tratamento de Eventos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2" y="1371600"/>
            <a:ext cx="8827815" cy="5257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7823</TotalTime>
  <Words>667</Words>
  <Application>Microsoft Office PowerPoint</Application>
  <PresentationFormat>Apresentação na tela (4:3)</PresentationFormat>
  <Paragraphs>134</Paragraphs>
  <Slides>19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Clarity</vt:lpstr>
      <vt:lpstr>Clip</vt:lpstr>
      <vt:lpstr>Programação Orientada a Objetos</vt:lpstr>
      <vt:lpstr>Introdução ao jAvafx Parte II: Tratamento de eventos, observable collections, layouts elaborados</vt:lpstr>
      <vt:lpstr>Introdução ao Tratamento de Eventos</vt:lpstr>
      <vt:lpstr>Introdução ao Tratamento de Eventos</vt:lpstr>
      <vt:lpstr>Introdução ao Tratamento de Eventos</vt:lpstr>
      <vt:lpstr>Introdução ao Tratamento de Eventos</vt:lpstr>
      <vt:lpstr>Introdução ao Tratamento de Eventos</vt:lpstr>
      <vt:lpstr>Introdução ao Tratamento de Eventos</vt:lpstr>
      <vt:lpstr>Introdução ao Tratamento de Eventos</vt:lpstr>
      <vt:lpstr>Tratando o evento de botão</vt:lpstr>
      <vt:lpstr>Tratamento de eventos (método 1)</vt:lpstr>
      <vt:lpstr>Tratamento de eventos (método 2)</vt:lpstr>
      <vt:lpstr>Observable collections</vt:lpstr>
      <vt:lpstr>Definindo a coleção observável</vt:lpstr>
      <vt:lpstr>Associando a coleção ao componente</vt:lpstr>
      <vt:lpstr>Desenvolvendo layouts elaborados</vt:lpstr>
      <vt:lpstr>exercícios</vt:lpstr>
      <vt:lpstr>Exercício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308</cp:revision>
  <dcterms:created xsi:type="dcterms:W3CDTF">2011-02-22T20:06:50Z</dcterms:created>
  <dcterms:modified xsi:type="dcterms:W3CDTF">2017-11-07T11:20:05Z</dcterms:modified>
</cp:coreProperties>
</file>