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7" r:id="rId13"/>
    <p:sldId id="279" r:id="rId14"/>
    <p:sldId id="278" r:id="rId15"/>
    <p:sldId id="280" r:id="rId16"/>
    <p:sldId id="28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2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os exercícios 1 e</a:t>
            </a:r>
            <a:r>
              <a:rPr lang="pt-BR" baseline="0" dirty="0"/>
              <a:t> 2 da lista 2.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2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o</a:t>
            </a:r>
            <a:r>
              <a:rPr lang="pt-BR" baseline="0" dirty="0"/>
              <a:t> exercício 3 da lista 2 de exercícios sobre herança.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9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Solicitar o restante </a:t>
            </a:r>
            <a:r>
              <a:rPr lang="pt-BR"/>
              <a:t>dos exercícios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4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Copstein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686050"/>
            <a:ext cx="42767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Passos para usar herança e 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dirty="0"/>
              <a:t>1) </a:t>
            </a:r>
            <a:r>
              <a:rPr lang="en-US" dirty="0" err="1"/>
              <a:t>Liste</a:t>
            </a:r>
            <a:r>
              <a:rPr lang="en-US" dirty="0"/>
              <a:t> as classes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parte da </a:t>
            </a:r>
            <a:r>
              <a:rPr lang="en-US" dirty="0" err="1"/>
              <a:t>hierarquia</a:t>
            </a:r>
            <a:endParaRPr lang="en-US" dirty="0"/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SavingsAccount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CheckingAccount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dirty="0"/>
              <a:t>2) Organize as classes em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dirty="0"/>
              <a:t>    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</a:t>
            </a:r>
            <a:r>
              <a:rPr lang="en-US" dirty="0" err="1"/>
              <a:t>herança</a:t>
            </a:r>
            <a:endParaRPr lang="en-US" dirty="0"/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dirty="0"/>
              <a:t>     </a:t>
            </a:r>
            <a:r>
              <a:rPr lang="en-US" sz="2000" dirty="0" err="1"/>
              <a:t>Derivadas</a:t>
            </a:r>
            <a:r>
              <a:rPr lang="en-US" sz="2000" dirty="0"/>
              <a:t> de </a:t>
            </a:r>
            <a:r>
              <a:rPr lang="en-US" sz="2000" dirty="0" err="1">
                <a:latin typeface="Consolas" panose="020B0609020204030204" pitchFamily="49" charset="0"/>
              </a:rPr>
              <a:t>BankAccount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dirty="0"/>
              <a:t>3) Determine as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r>
              <a:rPr lang="en-US" dirty="0" err="1"/>
              <a:t>comuns</a:t>
            </a:r>
            <a:endParaRPr lang="en-US" dirty="0"/>
          </a:p>
          <a:p>
            <a:pPr marL="1005840" lvl="2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err="1"/>
              <a:t>Escreva</a:t>
            </a:r>
            <a:r>
              <a:rPr lang="en-US" dirty="0"/>
              <a:t> pseudo-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tarefa</a:t>
            </a:r>
            <a:endParaRPr lang="en-US" dirty="0"/>
          </a:p>
          <a:p>
            <a:pPr marL="1005840" lvl="2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Determine as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comuns</a:t>
            </a:r>
            <a:endParaRPr lang="en-US" dirty="0"/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Para </a:t>
            </a:r>
            <a:r>
              <a:rPr lang="en-US" dirty="0" err="1">
                <a:latin typeface="Bradley Hand ITC" panose="03070402050302030203" pitchFamily="66" charset="0"/>
              </a:rPr>
              <a:t>cada</a:t>
            </a:r>
            <a:r>
              <a:rPr lang="en-US" dirty="0">
                <a:latin typeface="Bradley Hand ITC" panose="03070402050302030203" pitchFamily="66" charset="0"/>
              </a:rPr>
              <a:t> commando do </a:t>
            </a:r>
            <a:r>
              <a:rPr lang="en-US" dirty="0" err="1">
                <a:latin typeface="Bradley Hand ITC" panose="03070402050302030203" pitchFamily="66" charset="0"/>
              </a:rPr>
              <a:t>usuário</a:t>
            </a: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    Se for </a:t>
            </a:r>
            <a:r>
              <a:rPr lang="en-US" dirty="0" err="1">
                <a:latin typeface="Bradley Hand ITC" panose="03070402050302030203" pitchFamily="66" charset="0"/>
              </a:rPr>
              <a:t>uma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operação</a:t>
            </a:r>
            <a:r>
              <a:rPr lang="en-US" dirty="0">
                <a:latin typeface="Bradley Hand ITC" panose="03070402050302030203" pitchFamily="66" charset="0"/>
              </a:rPr>
              <a:t> de </a:t>
            </a:r>
            <a:r>
              <a:rPr lang="en-US" dirty="0" err="1">
                <a:latin typeface="Bradley Hand ITC" panose="03070402050302030203" pitchFamily="66" charset="0"/>
              </a:rPr>
              <a:t>depósito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ou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retirada</a:t>
            </a: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        execute o </a:t>
            </a:r>
            <a:r>
              <a:rPr lang="en-US" dirty="0" err="1">
                <a:latin typeface="Bradley Hand ITC" panose="03070402050302030203" pitchFamily="66" charset="0"/>
              </a:rPr>
              <a:t>depósito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ou</a:t>
            </a:r>
            <a:r>
              <a:rPr lang="en-US" dirty="0">
                <a:latin typeface="Bradley Hand ITC" panose="03070402050302030203" pitchFamily="66" charset="0"/>
              </a:rPr>
              <a:t> a </a:t>
            </a:r>
            <a:r>
              <a:rPr lang="en-US" dirty="0" err="1">
                <a:latin typeface="Bradley Hand ITC" panose="03070402050302030203" pitchFamily="66" charset="0"/>
              </a:rPr>
              <a:t>retirada</a:t>
            </a: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        </a:t>
            </a:r>
            <a:r>
              <a:rPr lang="en-US" dirty="0" err="1">
                <a:latin typeface="Bradley Hand ITC" panose="03070402050302030203" pitchFamily="66" charset="0"/>
              </a:rPr>
              <a:t>imprima</a:t>
            </a:r>
            <a:r>
              <a:rPr lang="en-US" dirty="0">
                <a:latin typeface="Bradley Hand ITC" panose="03070402050302030203" pitchFamily="66" charset="0"/>
              </a:rPr>
              <a:t> o </a:t>
            </a:r>
            <a:r>
              <a:rPr lang="en-US" dirty="0" err="1">
                <a:latin typeface="Bradley Hand ITC" panose="03070402050302030203" pitchFamily="66" charset="0"/>
              </a:rPr>
              <a:t>extrato</a:t>
            </a:r>
            <a:r>
              <a:rPr lang="en-US" dirty="0">
                <a:latin typeface="Bradley Hand ITC" panose="03070402050302030203" pitchFamily="66" charset="0"/>
              </a:rPr>
              <a:t> da </a:t>
            </a:r>
            <a:r>
              <a:rPr lang="en-US" dirty="0" err="1">
                <a:latin typeface="Bradley Hand ITC" panose="03070402050302030203" pitchFamily="66" charset="0"/>
              </a:rPr>
              <a:t>conta</a:t>
            </a: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    Se for a </a:t>
            </a:r>
            <a:r>
              <a:rPr lang="en-US" dirty="0" err="1">
                <a:latin typeface="Bradley Hand ITC" panose="03070402050302030203" pitchFamily="66" charset="0"/>
              </a:rPr>
              <a:t>operação</a:t>
            </a:r>
            <a:r>
              <a:rPr lang="en-US" dirty="0">
                <a:latin typeface="Bradley Hand ITC" panose="03070402050302030203" pitchFamily="66" charset="0"/>
              </a:rPr>
              <a:t> de </a:t>
            </a:r>
            <a:r>
              <a:rPr lang="en-US" dirty="0" err="1">
                <a:latin typeface="Bradley Hand ITC" panose="03070402050302030203" pitchFamily="66" charset="0"/>
              </a:rPr>
              <a:t>fim</a:t>
            </a:r>
            <a:r>
              <a:rPr lang="en-US" dirty="0">
                <a:latin typeface="Bradley Hand ITC" panose="03070402050302030203" pitchFamily="66" charset="0"/>
              </a:rPr>
              <a:t> do </a:t>
            </a:r>
            <a:r>
              <a:rPr lang="en-US" dirty="0" err="1">
                <a:latin typeface="Bradley Hand ITC" panose="03070402050302030203" pitchFamily="66" charset="0"/>
              </a:rPr>
              <a:t>mês</a:t>
            </a: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        execute o </a:t>
            </a:r>
            <a:r>
              <a:rPr lang="en-US" dirty="0" err="1">
                <a:latin typeface="Bradley Hand ITC" panose="03070402050302030203" pitchFamily="66" charset="0"/>
              </a:rPr>
              <a:t>fim</a:t>
            </a:r>
            <a:r>
              <a:rPr lang="en-US" dirty="0">
                <a:latin typeface="Bradley Hand ITC" panose="03070402050302030203" pitchFamily="66" charset="0"/>
              </a:rPr>
              <a:t> do </a:t>
            </a:r>
            <a:r>
              <a:rPr lang="en-US" dirty="0" err="1">
                <a:latin typeface="Bradley Hand ITC" panose="03070402050302030203" pitchFamily="66" charset="0"/>
              </a:rPr>
              <a:t>mês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sobre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todas</a:t>
            </a:r>
            <a:r>
              <a:rPr lang="en-US" dirty="0">
                <a:latin typeface="Bradley Hand ITC" panose="03070402050302030203" pitchFamily="66" charset="0"/>
              </a:rPr>
              <a:t> as </a:t>
            </a:r>
            <a:r>
              <a:rPr lang="en-US" dirty="0" err="1">
                <a:latin typeface="Bradley Hand ITC" panose="03070402050302030203" pitchFamily="66" charset="0"/>
              </a:rPr>
              <a:t>contas</a:t>
            </a:r>
            <a:endParaRPr lang="en-US" dirty="0">
              <a:latin typeface="Bradley Hand ITC" panose="03070402050302030203" pitchFamily="66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Bradley Hand ITC" panose="03070402050302030203" pitchFamily="66" charset="0"/>
              </a:rPr>
              <a:t>        </a:t>
            </a:r>
            <a:r>
              <a:rPr lang="en-US" dirty="0" err="1">
                <a:latin typeface="Bradley Hand ITC" panose="03070402050302030203" pitchFamily="66" charset="0"/>
              </a:rPr>
              <a:t>imprima</a:t>
            </a:r>
            <a:r>
              <a:rPr lang="en-US" dirty="0">
                <a:latin typeface="Bradley Hand ITC" panose="03070402050302030203" pitchFamily="66" charset="0"/>
              </a:rPr>
              <a:t> o </a:t>
            </a:r>
            <a:r>
              <a:rPr lang="en-US" dirty="0" err="1">
                <a:latin typeface="Bradley Hand ITC" panose="03070402050302030203" pitchFamily="66" charset="0"/>
              </a:rPr>
              <a:t>extrato</a:t>
            </a:r>
            <a:r>
              <a:rPr lang="en-US" dirty="0">
                <a:latin typeface="Bradley Hand ITC" panose="03070402050302030203" pitchFamily="66" charset="0"/>
              </a:rPr>
              <a:t> de </a:t>
            </a:r>
            <a:r>
              <a:rPr lang="en-US" dirty="0" err="1">
                <a:latin typeface="Bradley Hand ITC" panose="03070402050302030203" pitchFamily="66" charset="0"/>
              </a:rPr>
              <a:t>todas</a:t>
            </a:r>
            <a:r>
              <a:rPr lang="en-US" dirty="0">
                <a:latin typeface="Bradley Hand ITC" panose="03070402050302030203" pitchFamily="66" charset="0"/>
              </a:rPr>
              <a:t> as </a:t>
            </a:r>
            <a:r>
              <a:rPr lang="en-US" dirty="0" err="1">
                <a:latin typeface="Bradley Hand ITC" panose="03070402050302030203" pitchFamily="66" charset="0"/>
              </a:rPr>
              <a:t>contas</a:t>
            </a:r>
            <a:endParaRPr lang="en-US" dirty="0">
              <a:latin typeface="Bradley Hand ITC" panose="03070402050302030203" pitchFamily="66" charset="0"/>
            </a:endParaRP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124271"/>
            <a:ext cx="20269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Deposito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Retirada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FimDoMes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93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Passos para usar herança e 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dirty="0"/>
              <a:t>4) </a:t>
            </a:r>
            <a:r>
              <a:rPr lang="en-US" dirty="0" err="1"/>
              <a:t>Decida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sobrescritos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subclasses</a:t>
            </a:r>
          </a:p>
          <a:p>
            <a:pPr lvl="1">
              <a:spcBef>
                <a:spcPts val="200"/>
              </a:spcBef>
              <a:defRPr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</a:t>
            </a:r>
            <a:r>
              <a:rPr lang="en-US" dirty="0" err="1"/>
              <a:t>decida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herdado</a:t>
            </a:r>
            <a:r>
              <a:rPr lang="en-US" dirty="0"/>
              <a:t> 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sobrescrito</a:t>
            </a:r>
            <a:r>
              <a:rPr lang="en-US" dirty="0"/>
              <a:t>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dirty="0"/>
              <a:t>5) Declare a interface </a:t>
            </a:r>
            <a:r>
              <a:rPr lang="en-US" dirty="0" err="1"/>
              <a:t>pública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subclasse</a:t>
            </a:r>
            <a:endParaRPr lang="en-US" dirty="0"/>
          </a:p>
          <a:p>
            <a:pPr lvl="1">
              <a:spcBef>
                <a:spcPts val="200"/>
              </a:spcBef>
              <a:defRPr/>
            </a:pPr>
            <a:r>
              <a:rPr lang="en-US" dirty="0" err="1"/>
              <a:t>Normalmente</a:t>
            </a:r>
            <a:r>
              <a:rPr lang="en-US" dirty="0"/>
              <a:t> as subclasses tem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das da </a:t>
            </a:r>
            <a:r>
              <a:rPr lang="en-US" dirty="0" err="1"/>
              <a:t>superclasse</a:t>
            </a:r>
            <a:r>
              <a:rPr lang="en-US" dirty="0"/>
              <a:t>.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responsáveis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e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sobrescritos</a:t>
            </a:r>
            <a:r>
              <a:rPr lang="en-US" dirty="0"/>
              <a:t>. 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dirty="0"/>
              <a:t>6) </a:t>
            </a:r>
            <a:r>
              <a:rPr lang="en-US" dirty="0" err="1"/>
              <a:t>Identifique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instância</a:t>
            </a:r>
            <a:endParaRPr lang="en-US" dirty="0"/>
          </a:p>
          <a:p>
            <a:pPr lvl="1">
              <a:spcBef>
                <a:spcPts val="200"/>
              </a:spcBef>
              <a:defRPr/>
            </a:pPr>
            <a:r>
              <a:rPr lang="en-US" dirty="0" err="1"/>
              <a:t>Liste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instância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 Localize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instância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a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hierarquia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base.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dirty="0"/>
              <a:t>7)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construtores</a:t>
            </a:r>
            <a:r>
              <a:rPr lang="en-US" dirty="0"/>
              <a:t> e </a:t>
            </a:r>
            <a:r>
              <a:rPr lang="en-US" dirty="0" err="1"/>
              <a:t>métodos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1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i="1" dirty="0" err="1"/>
              <a:t>Object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Toda a classe Java que não é explicitamente derivada de uma classe é implicitamente derivada de </a:t>
            </a:r>
            <a:r>
              <a:rPr lang="pt-BR" i="1" dirty="0" err="1"/>
              <a:t>Object</a:t>
            </a:r>
            <a:r>
              <a:rPr lang="pt-BR" dirty="0"/>
              <a:t>. A classe </a:t>
            </a:r>
            <a:r>
              <a:rPr lang="pt-BR" i="1" dirty="0" err="1"/>
              <a:t>Object</a:t>
            </a:r>
            <a:r>
              <a:rPr lang="pt-BR" dirty="0"/>
              <a:t> oferece um conjunto de métodos bastante genéricos que normalmente precisamos sobrecarregar.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3733800"/>
            <a:ext cx="267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i="1" dirty="0" err="1"/>
              <a:t>Object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i="1" dirty="0" err="1"/>
              <a:t>Object</a:t>
            </a:r>
            <a:r>
              <a:rPr lang="pt-BR" dirty="0"/>
              <a:t> oferece uma interface comum que nos permite explorar polimorfismo com qualquer classe.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i="1" dirty="0" err="1"/>
              <a:t>toString</a:t>
            </a:r>
            <a:r>
              <a:rPr lang="pt-BR" i="1" dirty="0"/>
              <a:t>()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14600"/>
            <a:ext cx="7239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51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@</a:t>
            </a:r>
            <a:r>
              <a:rPr lang="pt-BR" dirty="0" err="1"/>
              <a:t>override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anotação @</a:t>
            </a:r>
            <a:r>
              <a:rPr lang="pt-BR" dirty="0" err="1"/>
              <a:t>override</a:t>
            </a:r>
            <a:r>
              <a:rPr lang="pt-BR" dirty="0"/>
              <a:t> não é obrigatória. Ela apenas indica para o compilador que o método abaixo é uma sobrescrita. Desta forma o compilador pode verificar se estamos realmente sobrescrevendo um método de uma das superclasses.</a:t>
            </a:r>
          </a:p>
          <a:p>
            <a:endParaRPr lang="pt-BR" dirty="0"/>
          </a:p>
          <a:p>
            <a:pPr marL="27432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getNroConta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()+”, Saldo: “+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81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Casts</a:t>
            </a:r>
            <a:r>
              <a:rPr lang="pt-BR" dirty="0"/>
              <a:t>” e o operador </a:t>
            </a:r>
            <a:r>
              <a:rPr lang="pt-BR" i="1" dirty="0" err="1"/>
              <a:t>instanceof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en-US" sz="2800" dirty="0"/>
              <a:t>É </a:t>
            </a:r>
            <a:r>
              <a:rPr lang="en-US" sz="2800" dirty="0" err="1"/>
              <a:t>possível</a:t>
            </a:r>
            <a:r>
              <a:rPr lang="en-US" sz="2800" dirty="0"/>
              <a:t> </a:t>
            </a:r>
            <a:r>
              <a:rPr lang="en-US" sz="2800" dirty="0" err="1"/>
              <a:t>armazenar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referência</a:t>
            </a:r>
            <a:r>
              <a:rPr lang="en-US" sz="2800" dirty="0"/>
              <a:t> para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subclasse</a:t>
            </a:r>
            <a:r>
              <a:rPr lang="en-US" sz="2800" dirty="0"/>
              <a:t> em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err="1"/>
              <a:t>declarada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superclasse</a:t>
            </a:r>
            <a:r>
              <a:rPr lang="en-US" sz="2800" dirty="0"/>
              <a:t>:</a:t>
            </a:r>
          </a:p>
          <a:p>
            <a:pPr algn="just">
              <a:defRPr/>
            </a:pPr>
            <a:endParaRPr lang="en-US" sz="2800" dirty="0"/>
          </a:p>
          <a:p>
            <a:pPr marL="0" indent="0" algn="ctr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x = new Question();</a:t>
            </a:r>
          </a:p>
          <a:p>
            <a:pPr marL="0" indent="0" algn="ctr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 err="1"/>
              <a:t>Neste</a:t>
            </a:r>
            <a:r>
              <a:rPr lang="en-US" sz="2800" dirty="0"/>
              <a:t> </a:t>
            </a:r>
            <a:r>
              <a:rPr lang="en-US" sz="2800" dirty="0" err="1"/>
              <a:t>caso</a:t>
            </a:r>
            <a:r>
              <a:rPr lang="en-US" sz="2800" dirty="0"/>
              <a:t> “x” é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referência</a:t>
            </a:r>
            <a:r>
              <a:rPr lang="en-US" sz="2800" dirty="0"/>
              <a:t> </a:t>
            </a:r>
            <a:r>
              <a:rPr lang="en-US" sz="2800" dirty="0" err="1"/>
              <a:t>genérica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só</a:t>
            </a:r>
            <a:r>
              <a:rPr lang="en-US" sz="2800" dirty="0"/>
              <a:t> </a:t>
            </a:r>
            <a:r>
              <a:rPr lang="en-US" sz="2800" dirty="0" err="1"/>
              <a:t>consegue</a:t>
            </a:r>
            <a:r>
              <a:rPr lang="en-US" sz="2800" dirty="0"/>
              <a:t> </a:t>
            </a:r>
            <a:r>
              <a:rPr lang="en-US" sz="2800" dirty="0" err="1"/>
              <a:t>acessar</a:t>
            </a:r>
            <a:r>
              <a:rPr lang="en-US" sz="2800" dirty="0"/>
              <a:t> a interface </a:t>
            </a:r>
            <a:r>
              <a:rPr lang="en-US" sz="2800" dirty="0" err="1"/>
              <a:t>pública</a:t>
            </a:r>
            <a:r>
              <a:rPr lang="en-US" sz="2800" dirty="0"/>
              <a:t> de </a:t>
            </a:r>
            <a:r>
              <a:rPr lang="en-US" sz="2800" i="1" dirty="0"/>
              <a:t>Object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/>
              <a:t>Se </a:t>
            </a:r>
            <a:r>
              <a:rPr lang="en-US" sz="2800" dirty="0" err="1"/>
              <a:t>temos</a:t>
            </a:r>
            <a:r>
              <a:rPr lang="en-US" sz="2800" dirty="0"/>
              <a:t> </a:t>
            </a:r>
            <a:r>
              <a:rPr lang="en-US" sz="2800" dirty="0" err="1"/>
              <a:t>certeza</a:t>
            </a:r>
            <a:r>
              <a:rPr lang="en-US" sz="2800" dirty="0"/>
              <a:t>, </a:t>
            </a:r>
            <a:r>
              <a:rPr lang="en-US" sz="2800" dirty="0" err="1"/>
              <a:t>porém</a:t>
            </a:r>
            <a:r>
              <a:rPr lang="en-US" sz="2800" dirty="0"/>
              <a:t>,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referência</a:t>
            </a:r>
            <a:r>
              <a:rPr lang="en-US" sz="2800" dirty="0"/>
              <a:t> </a:t>
            </a:r>
            <a:r>
              <a:rPr lang="en-US" sz="2800" dirty="0" err="1"/>
              <a:t>genérica</a:t>
            </a:r>
            <a:r>
              <a:rPr lang="en-US" sz="2800" dirty="0"/>
              <a:t> </a:t>
            </a:r>
            <a:r>
              <a:rPr lang="en-US" sz="2800" dirty="0" err="1"/>
              <a:t>aponta</a:t>
            </a:r>
            <a:r>
              <a:rPr lang="en-US" sz="2800" dirty="0"/>
              <a:t> para </a:t>
            </a:r>
            <a:r>
              <a:rPr lang="en-US" sz="2800" dirty="0" err="1"/>
              <a:t>uma</a:t>
            </a:r>
            <a:r>
              <a:rPr lang="en-US" sz="2800" dirty="0"/>
              <a:t> dada </a:t>
            </a:r>
            <a:r>
              <a:rPr lang="en-US" sz="2800" dirty="0" err="1"/>
              <a:t>instância</a:t>
            </a:r>
            <a:r>
              <a:rPr lang="en-US" sz="2800" dirty="0"/>
              <a:t> </a:t>
            </a:r>
            <a:r>
              <a:rPr lang="en-US" sz="2800" dirty="0" err="1"/>
              <a:t>específica</a:t>
            </a:r>
            <a:r>
              <a:rPr lang="en-US" sz="2800" dirty="0"/>
              <a:t>, </a:t>
            </a:r>
            <a:r>
              <a:rPr lang="en-US" sz="2800" dirty="0" err="1"/>
              <a:t>pode</a:t>
            </a:r>
            <a:r>
              <a:rPr lang="en-US" sz="2800" dirty="0"/>
              <a:t>-se </a:t>
            </a:r>
            <a:r>
              <a:rPr lang="en-US" sz="2800" dirty="0" err="1"/>
              <a:t>referenciar</a:t>
            </a:r>
            <a:r>
              <a:rPr lang="en-US" sz="2800" dirty="0"/>
              <a:t> </a:t>
            </a:r>
            <a:r>
              <a:rPr lang="en-US" sz="2800" dirty="0" err="1"/>
              <a:t>novamente</a:t>
            </a:r>
            <a:r>
              <a:rPr lang="en-US" sz="2800" dirty="0"/>
              <a:t>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instância</a:t>
            </a:r>
            <a:r>
              <a:rPr lang="en-US" sz="2800" dirty="0"/>
              <a:t> com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referência</a:t>
            </a:r>
            <a:r>
              <a:rPr lang="en-US" sz="2800" dirty="0"/>
              <a:t> </a:t>
            </a:r>
            <a:r>
              <a:rPr lang="en-US" sz="2800" dirty="0" err="1"/>
              <a:t>específica</a:t>
            </a:r>
            <a:r>
              <a:rPr lang="en-US" sz="2800" dirty="0"/>
              <a:t> </a:t>
            </a:r>
            <a:r>
              <a:rPr lang="en-US" sz="2800" dirty="0" err="1"/>
              <a:t>usando</a:t>
            </a:r>
            <a:r>
              <a:rPr lang="en-US" sz="2800" dirty="0"/>
              <a:t> “casts”:</a:t>
            </a:r>
          </a:p>
          <a:p>
            <a:pPr>
              <a:defRPr/>
            </a:pPr>
            <a:endParaRPr lang="en-US" sz="2800" dirty="0"/>
          </a:p>
          <a:p>
            <a:pPr marL="0" indent="0" algn="ctr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 q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(Question)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</p:txBody>
      </p:sp>
    </p:spTree>
    <p:extLst>
      <p:ext uri="{BB962C8B-B14F-4D97-AF65-F5344CB8AC3E}">
        <p14:creationId xmlns:p14="http://schemas.microsoft.com/office/powerpoint/2010/main" val="254617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Casts</a:t>
            </a:r>
            <a:r>
              <a:rPr lang="pt-BR" dirty="0"/>
              <a:t>” e o operador </a:t>
            </a:r>
            <a:r>
              <a:rPr lang="pt-BR" i="1" dirty="0" err="1"/>
              <a:t>instanceof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8768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a atribuição for incorreta, porém, será gerada uma exceção do tipo </a:t>
            </a:r>
            <a:r>
              <a:rPr lang="pt-BR" i="1" dirty="0" err="1"/>
              <a:t>ClassCastException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)x;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  <a:sym typeface="Wingdings" panose="05000000000000000000" pitchFamily="2" charset="2"/>
              </a:rPr>
              <a:t> ERRO !!</a:t>
            </a:r>
          </a:p>
          <a:p>
            <a:endParaRPr lang="pt-B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ter certeza que o objeto referenciado é do tipo correto pode-se usar o operador </a:t>
            </a:r>
            <a:r>
              <a:rPr lang="pt-BR" i="1" dirty="0" err="1">
                <a:sym typeface="Wingdings" panose="05000000000000000000" pitchFamily="2" charset="2"/>
              </a:rPr>
              <a:t>instanceof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q =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)x;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95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Leitura recomendada:</a:t>
            </a:r>
          </a:p>
          <a:p>
            <a:r>
              <a:rPr lang="pt-BR" dirty="0"/>
              <a:t>- HORSTMANN, </a:t>
            </a:r>
            <a:r>
              <a:rPr lang="pt-BR" dirty="0" err="1"/>
              <a:t>Cay</a:t>
            </a:r>
            <a:r>
              <a:rPr lang="pt-BR" dirty="0"/>
              <a:t>. </a:t>
            </a:r>
            <a:r>
              <a:rPr lang="pt-BR" b="1" dirty="0"/>
              <a:t>Java for </a:t>
            </a:r>
            <a:r>
              <a:rPr lang="pt-BR" b="1" dirty="0" err="1"/>
              <a:t>Everyone</a:t>
            </a:r>
            <a:r>
              <a:rPr lang="pt-BR" b="1" dirty="0"/>
              <a:t>, capítulo 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analisar novamente o método que segue (relativo ao exemplo da classe “Prova”):</a:t>
            </a:r>
          </a:p>
          <a:p>
            <a:pPr marL="274320" lvl="1" indent="0">
              <a:buNone/>
            </a:pPr>
            <a:r>
              <a:rPr lang="pt-BR" sz="1600" dirty="0"/>
              <a:t> </a:t>
            </a:r>
          </a:p>
          <a:p>
            <a:pPr marL="274320" lvl="1" indent="0">
              <a:buNone/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static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presentQuestion</a:t>
            </a:r>
            <a:r>
              <a:rPr lang="pt-BR" sz="1600" dirty="0"/>
              <a:t>(</a:t>
            </a:r>
            <a:r>
              <a:rPr lang="pt-BR" sz="1600" b="1" dirty="0" err="1">
                <a:solidFill>
                  <a:srgbClr val="FF0000"/>
                </a:solidFill>
              </a:rPr>
              <a:t>Question</a:t>
            </a:r>
            <a:r>
              <a:rPr lang="pt-BR" sz="1600" b="1" dirty="0">
                <a:solidFill>
                  <a:srgbClr val="FF0000"/>
                </a:solidFill>
              </a:rPr>
              <a:t> q</a:t>
            </a:r>
            <a:r>
              <a:rPr lang="pt-BR" sz="1600" dirty="0"/>
              <a:t>){</a:t>
            </a:r>
          </a:p>
          <a:p>
            <a:pPr marL="274320" lvl="1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q.display</a:t>
            </a:r>
            <a:r>
              <a:rPr lang="pt-BR" sz="1600" dirty="0"/>
              <a:t>();</a:t>
            </a:r>
          </a:p>
          <a:p>
            <a:pPr marL="274320" lvl="1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System.out.print</a:t>
            </a:r>
            <a:r>
              <a:rPr lang="pt-BR" sz="1600" dirty="0"/>
              <a:t>("</a:t>
            </a:r>
            <a:r>
              <a:rPr lang="pt-BR" sz="1600" dirty="0" err="1"/>
              <a:t>Your</a:t>
            </a:r>
            <a:r>
              <a:rPr lang="pt-BR" sz="1600" dirty="0"/>
              <a:t> </a:t>
            </a:r>
            <a:r>
              <a:rPr lang="pt-BR" sz="1600" dirty="0" err="1"/>
              <a:t>answer</a:t>
            </a:r>
            <a:r>
              <a:rPr lang="pt-BR" sz="1600" dirty="0"/>
              <a:t>: ");</a:t>
            </a:r>
          </a:p>
          <a:p>
            <a:pPr marL="274320" lvl="1" indent="0">
              <a:buNone/>
            </a:pPr>
            <a:r>
              <a:rPr lang="pt-BR" sz="1600" dirty="0"/>
              <a:t>      Scanner in = new Scanner(System.in);</a:t>
            </a:r>
          </a:p>
          <a:p>
            <a:pPr marL="274320" lvl="1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String</a:t>
            </a:r>
            <a:r>
              <a:rPr lang="pt-BR" sz="1600" dirty="0"/>
              <a:t> response = </a:t>
            </a:r>
            <a:r>
              <a:rPr lang="pt-BR" sz="1600" dirty="0" err="1"/>
              <a:t>in.nextLine</a:t>
            </a:r>
            <a:r>
              <a:rPr lang="pt-BR" sz="1600" dirty="0"/>
              <a:t>();</a:t>
            </a:r>
          </a:p>
          <a:p>
            <a:pPr marL="274320" lvl="1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System.out.println</a:t>
            </a:r>
            <a:r>
              <a:rPr lang="pt-BR" sz="1600" dirty="0"/>
              <a:t>(</a:t>
            </a:r>
            <a:r>
              <a:rPr lang="pt-BR" sz="1600" dirty="0" err="1"/>
              <a:t>q.checkAnswer</a:t>
            </a:r>
            <a:r>
              <a:rPr lang="pt-BR" sz="1600" dirty="0"/>
              <a:t>(response));</a:t>
            </a:r>
          </a:p>
          <a:p>
            <a:pPr marL="274320" lvl="1" indent="0">
              <a:buNone/>
            </a:pPr>
            <a:r>
              <a:rPr lang="pt-BR" sz="1600" dirty="0"/>
              <a:t>   }</a:t>
            </a:r>
          </a:p>
          <a:p>
            <a:pPr marL="274320" lvl="1" indent="0">
              <a:buNone/>
            </a:pPr>
            <a:endParaRPr lang="pt-BR" sz="1600" dirty="0"/>
          </a:p>
          <a:p>
            <a:r>
              <a:rPr lang="pt-BR" dirty="0"/>
              <a:t>O método recebe um parâmetro do tipo </a:t>
            </a:r>
            <a:r>
              <a:rPr lang="pt-BR" b="1" dirty="0" err="1">
                <a:solidFill>
                  <a:srgbClr val="FF0000"/>
                </a:solidFill>
              </a:rPr>
              <a:t>Question</a:t>
            </a:r>
            <a:r>
              <a:rPr lang="pt-BR" dirty="0"/>
              <a:t>, porém, na chamada, foi passado uma referência do tipo </a:t>
            </a:r>
            <a:r>
              <a:rPr lang="pt-BR" b="1" dirty="0" err="1">
                <a:solidFill>
                  <a:srgbClr val="FF0000"/>
                </a:solidFill>
              </a:rPr>
              <a:t>ChoiceQuestion</a:t>
            </a:r>
            <a:r>
              <a:rPr lang="pt-BR" dirty="0"/>
              <a:t>. </a:t>
            </a:r>
            <a:r>
              <a:rPr lang="pt-BR" b="1" u="sng" dirty="0"/>
              <a:t>Como isso é possível?</a:t>
            </a:r>
          </a:p>
        </p:txBody>
      </p:sp>
    </p:spTree>
    <p:extLst>
      <p:ext uri="{BB962C8B-B14F-4D97-AF65-F5344CB8AC3E}">
        <p14:creationId xmlns:p14="http://schemas.microsoft.com/office/powerpoint/2010/main" val="14086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b="1" dirty="0" err="1"/>
              <a:t>presentQuestion</a:t>
            </a:r>
            <a:r>
              <a:rPr lang="pt-BR" dirty="0"/>
              <a:t> ativa o método display independente do tipo de objeto que é passado !!</a:t>
            </a:r>
          </a:p>
          <a:p>
            <a:pPr lvl="1"/>
            <a:r>
              <a:rPr lang="pt-BR" dirty="0"/>
              <a:t>Lembrete: referências para subclasses podem ser usadas no lugar de referências para classes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Se o objeto informado é do tipo </a:t>
            </a:r>
            <a:r>
              <a:rPr lang="pt-BR" b="1" dirty="0" err="1"/>
              <a:t>Question</a:t>
            </a:r>
            <a:r>
              <a:rPr lang="pt-BR" dirty="0"/>
              <a:t>, então </a:t>
            </a:r>
            <a:r>
              <a:rPr lang="pt-BR" b="1" dirty="0" err="1"/>
              <a:t>Question.display</a:t>
            </a:r>
            <a:r>
              <a:rPr lang="pt-BR" b="1" dirty="0"/>
              <a:t>()</a:t>
            </a:r>
            <a:r>
              <a:rPr lang="pt-BR" dirty="0"/>
              <a:t> é ativado.</a:t>
            </a:r>
          </a:p>
          <a:p>
            <a:pPr lvl="1"/>
            <a:r>
              <a:rPr lang="pt-BR" dirty="0"/>
              <a:t>Se o objeto informado é do tipo </a:t>
            </a:r>
            <a:r>
              <a:rPr lang="pt-BR" b="1" dirty="0" err="1"/>
              <a:t>ChoiceQuestion</a:t>
            </a:r>
            <a:r>
              <a:rPr lang="pt-BR" dirty="0"/>
              <a:t>, então </a:t>
            </a:r>
            <a:r>
              <a:rPr lang="pt-BR" b="1" dirty="0" err="1"/>
              <a:t>ChoiceQuestion.display</a:t>
            </a:r>
            <a:r>
              <a:rPr lang="pt-BR" b="1" dirty="0"/>
              <a:t>()</a:t>
            </a:r>
            <a:r>
              <a:rPr lang="pt-BR" dirty="0"/>
              <a:t> é ativado.</a:t>
            </a:r>
          </a:p>
          <a:p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9200" y="3276600"/>
            <a:ext cx="69342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public static void presentQuestion(Question q)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q.display();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</a:t>
            </a:r>
            <a:r>
              <a:rPr lang="pt-BR" b="1" dirty="0">
                <a:solidFill>
                  <a:srgbClr val="FF0000"/>
                </a:solidFill>
              </a:rPr>
              <a:t>q</a:t>
            </a:r>
            <a:r>
              <a:rPr lang="pt-BR" dirty="0"/>
              <a:t> não conhece o tipo de objeto que ela referencia !!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2514600"/>
            <a:ext cx="67341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Em Java, </a:t>
            </a:r>
            <a:r>
              <a:rPr lang="en-US" sz="2800" dirty="0" err="1"/>
              <a:t>chamadas</a:t>
            </a:r>
            <a:r>
              <a:rPr lang="en-US" sz="2800" dirty="0"/>
              <a:t> de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sempre</a:t>
            </a:r>
            <a:r>
              <a:rPr lang="en-US" sz="2800" dirty="0"/>
              <a:t> </a:t>
            </a:r>
            <a:r>
              <a:rPr lang="en-US" sz="2800" dirty="0" err="1"/>
              <a:t>determinadas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do </a:t>
            </a:r>
            <a:r>
              <a:rPr lang="en-US" sz="2800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referenciado</a:t>
            </a:r>
            <a:r>
              <a:rPr lang="en-US" sz="2800" dirty="0"/>
              <a:t> e </a:t>
            </a:r>
            <a:r>
              <a:rPr lang="en-US" sz="2800" b="1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da </a:t>
            </a:r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contém</a:t>
            </a:r>
            <a:r>
              <a:rPr lang="en-US" sz="2800" dirty="0"/>
              <a:t> a </a:t>
            </a:r>
            <a:r>
              <a:rPr lang="en-US" sz="2800" dirty="0" err="1"/>
              <a:t>referência</a:t>
            </a:r>
            <a:r>
              <a:rPr lang="en-US" sz="2800" dirty="0"/>
              <a:t>.</a:t>
            </a:r>
          </a:p>
          <a:p>
            <a:pPr lvl="1">
              <a:defRPr/>
            </a:pPr>
            <a:r>
              <a:rPr lang="en-US" dirty="0" err="1"/>
              <a:t>Isto</a:t>
            </a:r>
            <a:r>
              <a:rPr lang="en-US" dirty="0"/>
              <a:t> é </a:t>
            </a:r>
            <a:r>
              <a:rPr lang="en-US" dirty="0" err="1"/>
              <a:t>chamado</a:t>
            </a:r>
            <a:r>
              <a:rPr lang="en-US" dirty="0"/>
              <a:t> de </a:t>
            </a:r>
            <a:r>
              <a:rPr lang="en-US" dirty="0" err="1"/>
              <a:t>ativação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r>
              <a:rPr lang="en-US" dirty="0"/>
              <a:t> de </a:t>
            </a:r>
            <a:r>
              <a:rPr lang="en-US" dirty="0" err="1"/>
              <a:t>método</a:t>
            </a:r>
            <a:r>
              <a:rPr lang="en-US" dirty="0"/>
              <a:t>.</a:t>
            </a:r>
            <a:endParaRPr lang="en-US" i="1" dirty="0"/>
          </a:p>
          <a:p>
            <a:pPr lvl="1">
              <a:defRPr/>
            </a:pPr>
            <a:r>
              <a:rPr lang="en-US" sz="2400" dirty="0"/>
              <a:t>A </a:t>
            </a:r>
            <a:r>
              <a:rPr lang="en-US" sz="2400" dirty="0" err="1"/>
              <a:t>ativação</a:t>
            </a:r>
            <a:r>
              <a:rPr lang="en-US" sz="2400" dirty="0"/>
              <a:t> </a:t>
            </a:r>
            <a:r>
              <a:rPr lang="en-US" sz="2400" dirty="0" err="1"/>
              <a:t>dinâmica</a:t>
            </a:r>
            <a:r>
              <a:rPr lang="en-US" sz="2400" dirty="0"/>
              <a:t> de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tratar</a:t>
            </a:r>
            <a:r>
              <a:rPr lang="en-US" sz="2400" dirty="0"/>
              <a:t> </a:t>
            </a:r>
            <a:r>
              <a:rPr lang="en-US" sz="2400" dirty="0" err="1"/>
              <a:t>objetos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classes de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padrão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800" dirty="0"/>
              <a:t>Este </a:t>
            </a:r>
            <a:r>
              <a:rPr lang="en-US" sz="2800" dirty="0" err="1"/>
              <a:t>recurso</a:t>
            </a:r>
            <a:r>
              <a:rPr lang="en-US" sz="2800" dirty="0"/>
              <a:t> é </a:t>
            </a:r>
            <a:r>
              <a:rPr lang="en-US" sz="2800" dirty="0" err="1"/>
              <a:t>chamado</a:t>
            </a:r>
            <a:r>
              <a:rPr lang="en-US" sz="2800" dirty="0"/>
              <a:t> de </a:t>
            </a:r>
            <a:r>
              <a:rPr lang="en-US" sz="2800" b="1" dirty="0" err="1"/>
              <a:t>polimorfismo</a:t>
            </a:r>
            <a:r>
              <a:rPr lang="en-US" sz="2800" dirty="0"/>
              <a:t> !!</a:t>
            </a:r>
            <a:endParaRPr lang="en-US" sz="2800" b="1" dirty="0"/>
          </a:p>
          <a:p>
            <a:pPr>
              <a:defRPr/>
            </a:pPr>
            <a:r>
              <a:rPr lang="en-US" sz="2800" dirty="0" err="1"/>
              <a:t>Solicita</a:t>
            </a:r>
            <a:r>
              <a:rPr lang="en-US" sz="2800" dirty="0"/>
              <a:t>-se a </a:t>
            </a:r>
            <a:r>
              <a:rPr lang="en-US" sz="2800" dirty="0" err="1"/>
              <a:t>diversos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executem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determinada</a:t>
            </a:r>
            <a:r>
              <a:rPr lang="en-US" sz="2800" dirty="0"/>
              <a:t> </a:t>
            </a:r>
            <a:r>
              <a:rPr lang="en-US" sz="2800" dirty="0" err="1"/>
              <a:t>tarefa</a:t>
            </a:r>
            <a:r>
              <a:rPr lang="en-US" sz="2800" dirty="0"/>
              <a:t> e </a:t>
            </a:r>
            <a:r>
              <a:rPr lang="en-US" sz="2800" dirty="0" err="1"/>
              <a:t>cada</a:t>
            </a:r>
            <a:r>
              <a:rPr lang="en-US" sz="2800" dirty="0"/>
              <a:t> um a </a:t>
            </a:r>
            <a:r>
              <a:rPr lang="en-US" sz="2800" dirty="0" err="1"/>
              <a:t>executa</a:t>
            </a:r>
            <a:r>
              <a:rPr lang="en-US" sz="2800" dirty="0"/>
              <a:t> da </a:t>
            </a:r>
            <a:r>
              <a:rPr lang="en-US" sz="2800" dirty="0" err="1"/>
              <a:t>sua</a:t>
            </a:r>
            <a:r>
              <a:rPr lang="en-US" sz="2800" dirty="0"/>
              <a:t> </a:t>
            </a:r>
            <a:r>
              <a:rPr lang="en-US" sz="2800" dirty="0" err="1"/>
              <a:t>própria</a:t>
            </a:r>
            <a:r>
              <a:rPr lang="en-US" sz="2800" dirty="0"/>
              <a:t> </a:t>
            </a:r>
            <a:r>
              <a:rPr lang="en-US" sz="2800" dirty="0" err="1"/>
              <a:t>maneira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i="1" dirty="0" err="1"/>
              <a:t>Polimorfismo</a:t>
            </a:r>
            <a:r>
              <a:rPr lang="en-US" sz="2800" i="1" dirty="0"/>
              <a:t> </a:t>
            </a:r>
            <a:r>
              <a:rPr lang="en-US" sz="2800" i="1" dirty="0" err="1"/>
              <a:t>torna</a:t>
            </a:r>
            <a:r>
              <a:rPr lang="en-US" sz="2800" i="1" dirty="0"/>
              <a:t> </a:t>
            </a:r>
            <a:r>
              <a:rPr lang="en-US" sz="2800" i="1" dirty="0" err="1"/>
              <a:t>os</a:t>
            </a:r>
            <a:r>
              <a:rPr lang="en-US" sz="2800" i="1" dirty="0"/>
              <a:t> </a:t>
            </a:r>
            <a:r>
              <a:rPr lang="en-US" sz="2800" i="1" dirty="0" err="1"/>
              <a:t>programas</a:t>
            </a:r>
            <a:r>
              <a:rPr lang="en-US" sz="2800" i="1" dirty="0"/>
              <a:t> </a:t>
            </a:r>
            <a:r>
              <a:rPr lang="en-US" sz="2800" i="1" dirty="0" err="1"/>
              <a:t>facilmente</a:t>
            </a:r>
            <a:r>
              <a:rPr lang="en-US" sz="2800" i="1" dirty="0"/>
              <a:t> </a:t>
            </a:r>
            <a:r>
              <a:rPr lang="en-US" sz="2800" i="1" dirty="0" err="1"/>
              <a:t>extensíveis</a:t>
            </a:r>
            <a:r>
              <a:rPr lang="en-US" sz="2800" i="1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07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Quando for necessário forçar a sobrescrita de um método em uma subclasse pode-se declarar um método como </a:t>
            </a:r>
            <a:r>
              <a:rPr lang="pt-BR" b="1" dirty="0"/>
              <a:t>abstrato</a:t>
            </a:r>
            <a:r>
              <a:rPr lang="pt-BR" dirty="0"/>
              <a:t>.</a:t>
            </a:r>
          </a:p>
          <a:p>
            <a:r>
              <a:rPr lang="pt-BR" dirty="0"/>
              <a:t>Classes que possuem pelo menos um método abstrato são ditas </a:t>
            </a:r>
            <a:r>
              <a:rPr lang="pt-BR" b="1" dirty="0"/>
              <a:t>classes abstratas</a:t>
            </a:r>
            <a:r>
              <a:rPr lang="pt-BR" dirty="0"/>
              <a:t> !!</a:t>
            </a:r>
          </a:p>
          <a:p>
            <a:pPr lvl="1"/>
            <a:r>
              <a:rPr lang="pt-BR" dirty="0"/>
              <a:t>Classes abstratas não podem ser instanciadas.</a:t>
            </a:r>
          </a:p>
          <a:p>
            <a:pPr lvl="1"/>
            <a:r>
              <a:rPr lang="pt-BR" dirty="0"/>
              <a:t>Classes derivadas de classes abstratas devem ter todos os seus métodos abstratos implementados (sobrescritos).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038600"/>
            <a:ext cx="8382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Arial" charset="0"/>
              </a:rPr>
              <a:t>abstract </a:t>
            </a:r>
            <a:r>
              <a:rPr lang="en-US" kern="0" dirty="0">
                <a:latin typeface="Consolas" pitchFamily="49" charset="0"/>
                <a:cs typeface="Arial" charset="0"/>
              </a:rPr>
              <a:t>class 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public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Arial" charset="0"/>
              </a:rPr>
              <a:t>abstract</a:t>
            </a:r>
            <a:r>
              <a:rPr lang="en-US" kern="0" dirty="0">
                <a:latin typeface="Consolas" pitchFamily="49" charset="0"/>
                <a:cs typeface="Arial" charset="0"/>
              </a:rPr>
              <a:t> void deductFees();  // no method implementation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. . .</a:t>
            </a:r>
            <a:endParaRPr lang="en-US" kern="0" dirty="0">
              <a:solidFill>
                <a:srgbClr val="333333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19200" y="5029200"/>
            <a:ext cx="77724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public class SavingsAccount extends Account // Not abstract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public void deductFees() // Provides an implementation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{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// method implementation. . .  </a:t>
            </a:r>
            <a:r>
              <a:rPr lang="en-US" kern="0" dirty="0">
                <a:latin typeface="Consolas" pitchFamily="49" charset="0"/>
                <a:cs typeface="Arial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abstratas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instanciada</a:t>
            </a:r>
            <a:r>
              <a:rPr lang="en-US" dirty="0"/>
              <a:t> é </a:t>
            </a:r>
            <a:r>
              <a:rPr lang="en-US" dirty="0" err="1"/>
              <a:t>dita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/>
              <a:t>concreta</a:t>
            </a:r>
            <a:endParaRPr lang="en-US" sz="2000" b="1" dirty="0"/>
          </a:p>
          <a:p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instanciar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tem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abstratos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sz="2200" dirty="0"/>
              <a:t>É </a:t>
            </a:r>
            <a:r>
              <a:rPr lang="en-US" sz="2200" dirty="0" err="1"/>
              <a:t>possível</a:t>
            </a:r>
            <a:r>
              <a:rPr lang="en-US" sz="2200" dirty="0"/>
              <a:t>, </a:t>
            </a:r>
            <a:r>
              <a:rPr lang="en-US" sz="2200" dirty="0" err="1"/>
              <a:t>porém</a:t>
            </a:r>
            <a:r>
              <a:rPr lang="en-US" sz="2200" dirty="0"/>
              <a:t>, </a:t>
            </a:r>
            <a:r>
              <a:rPr lang="en-US" sz="2200" dirty="0" err="1"/>
              <a:t>criar</a:t>
            </a:r>
            <a:r>
              <a:rPr lang="en-US" sz="2200" dirty="0"/>
              <a:t> </a:t>
            </a:r>
            <a:r>
              <a:rPr lang="en-US" sz="2200" dirty="0" err="1"/>
              <a:t>referências</a:t>
            </a:r>
            <a:r>
              <a:rPr lang="en-US" sz="2200" dirty="0"/>
              <a:t> </a:t>
            </a:r>
            <a:r>
              <a:rPr lang="en-US" sz="2200" dirty="0" err="1"/>
              <a:t>cujo</a:t>
            </a:r>
            <a:r>
              <a:rPr lang="en-US" sz="2200" dirty="0"/>
              <a:t> </a:t>
            </a:r>
            <a:r>
              <a:rPr lang="en-US" sz="2200" dirty="0" err="1"/>
              <a:t>tipo</a:t>
            </a:r>
            <a:r>
              <a:rPr lang="en-US" sz="2200" dirty="0"/>
              <a:t> é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classe</a:t>
            </a:r>
            <a:r>
              <a:rPr lang="en-US" sz="2200" dirty="0"/>
              <a:t> </a:t>
            </a:r>
            <a:r>
              <a:rPr lang="en-US" sz="2200" dirty="0" err="1"/>
              <a:t>abstrata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objetos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podem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referenciados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referência</a:t>
            </a:r>
            <a:r>
              <a:rPr lang="en-US" sz="2200" dirty="0"/>
              <a:t> de </a:t>
            </a:r>
            <a:r>
              <a:rPr lang="en-US" sz="2200" dirty="0" err="1"/>
              <a:t>classe</a:t>
            </a:r>
            <a:r>
              <a:rPr lang="en-US" sz="2200" dirty="0"/>
              <a:t> </a:t>
            </a:r>
            <a:r>
              <a:rPr lang="en-US" sz="2200" dirty="0" err="1"/>
              <a:t>abstrata</a:t>
            </a:r>
            <a:r>
              <a:rPr lang="en-US" sz="2200" dirty="0"/>
              <a:t> tem de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instâncias</a:t>
            </a:r>
            <a:r>
              <a:rPr lang="en-US" sz="2200" dirty="0"/>
              <a:t> de classes </a:t>
            </a:r>
            <a:r>
              <a:rPr lang="en-US" sz="2200" dirty="0" err="1"/>
              <a:t>concretas</a:t>
            </a:r>
            <a:r>
              <a:rPr lang="en-US" sz="2200" dirty="0"/>
              <a:t>:</a:t>
            </a:r>
          </a:p>
          <a:p>
            <a:pPr marL="274320" lvl="1" indent="0">
              <a:buNone/>
            </a:pPr>
            <a:endParaRPr lang="en-US" sz="2200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Ok: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Account();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Account é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!!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 Account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Ok,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concreta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!!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 // Ok</a:t>
            </a:r>
          </a:p>
          <a:p>
            <a:pPr lvl="1">
              <a:spcBef>
                <a:spcPts val="200"/>
              </a:spcBef>
            </a:pP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em classes </a:t>
            </a:r>
            <a:r>
              <a:rPr lang="en-US" dirty="0" err="1"/>
              <a:t>abstratas</a:t>
            </a:r>
            <a:r>
              <a:rPr lang="en-US" dirty="0"/>
              <a:t>.</a:t>
            </a:r>
          </a:p>
          <a:p>
            <a:pPr lvl="1">
              <a:spcBef>
                <a:spcPts val="200"/>
              </a:spcBef>
            </a:pP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Uma </a:t>
            </a:r>
            <a:r>
              <a:rPr lang="en-US" dirty="0" err="1"/>
              <a:t>razão</a:t>
            </a:r>
            <a:r>
              <a:rPr lang="en-US" dirty="0"/>
              <a:t> para se </a:t>
            </a:r>
            <a:r>
              <a:rPr lang="en-US" dirty="0" err="1"/>
              <a:t>usar</a:t>
            </a:r>
            <a:r>
              <a:rPr lang="en-US" dirty="0"/>
              <a:t> classes </a:t>
            </a:r>
            <a:r>
              <a:rPr lang="en-US" dirty="0" err="1"/>
              <a:t>abstratas</a:t>
            </a:r>
            <a:r>
              <a:rPr lang="en-US" dirty="0"/>
              <a:t> é </a:t>
            </a:r>
            <a:r>
              <a:rPr lang="en-US" dirty="0" err="1"/>
              <a:t>forçar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subclasses!!!</a:t>
            </a:r>
          </a:p>
        </p:txBody>
      </p:sp>
    </p:spTree>
    <p:extLst>
      <p:ext uri="{BB962C8B-B14F-4D97-AF65-F5344CB8AC3E}">
        <p14:creationId xmlns:p14="http://schemas.microsoft.com/office/powerpoint/2010/main" val="325293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Passos para usar herança e 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considere</a:t>
            </a:r>
            <a:r>
              <a:rPr lang="en-US" dirty="0"/>
              <a:t> um </a:t>
            </a:r>
            <a:r>
              <a:rPr lang="en-US" dirty="0" err="1"/>
              <a:t>banco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trabalha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contas</a:t>
            </a:r>
            <a:r>
              <a:rPr lang="en-US" dirty="0"/>
              <a:t>:</a:t>
            </a:r>
          </a:p>
          <a:p>
            <a:pPr lvl="1">
              <a:spcBef>
                <a:spcPts val="200"/>
              </a:spcBef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pupança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SavingAccount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juros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calculados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mensalmente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baseados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médio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spcBef>
                <a:spcPts val="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normal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CheckingAccount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retiradas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(withdraw)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livres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mês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cobra R$ 1,00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retirada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adicional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defRPr/>
            </a:pPr>
            <a:r>
              <a:rPr lang="en-US" dirty="0"/>
              <a:t>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contas</a:t>
            </a:r>
            <a:r>
              <a:rPr lang="en-US" dirty="0"/>
              <a:t>.</a:t>
            </a:r>
          </a:p>
          <a:p>
            <a:pPr>
              <a:spcBef>
                <a:spcPts val="200"/>
              </a:spcBef>
              <a:defRPr/>
            </a:pP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estruturado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acrescentados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afetar</a:t>
            </a:r>
            <a:r>
              <a:rPr lang="en-US" dirty="0"/>
              <a:t> o program principal. </a:t>
            </a:r>
          </a:p>
          <a:p>
            <a:pPr>
              <a:spcBef>
                <a:spcPts val="200"/>
              </a:spcBef>
              <a:defRPr/>
            </a:pPr>
            <a:r>
              <a:rPr lang="en-US" dirty="0" err="1"/>
              <a:t>Opções</a:t>
            </a:r>
            <a:r>
              <a:rPr lang="en-US" dirty="0"/>
              <a:t> do menu:   </a:t>
            </a:r>
          </a:p>
          <a:p>
            <a:pPr>
              <a:spcBef>
                <a:spcPts val="200"/>
              </a:spcBef>
              <a:defRPr/>
            </a:pPr>
            <a:endParaRPr lang="en-US" dirty="0"/>
          </a:p>
          <a:p>
            <a:pPr marL="274320" lvl="1" indent="0" algn="ctr">
              <a:spcBef>
                <a:spcPts val="200"/>
              </a:spcBef>
              <a:buNone/>
              <a:defRPr/>
            </a:pPr>
            <a:r>
              <a:rPr lang="en-US" dirty="0">
                <a:latin typeface="Consolas" pitchFamily="49" charset="0"/>
              </a:rPr>
              <a:t>D)</a:t>
            </a:r>
            <a:r>
              <a:rPr lang="en-US" dirty="0" err="1">
                <a:latin typeface="Consolas" pitchFamily="49" charset="0"/>
              </a:rPr>
              <a:t>eposito</a:t>
            </a:r>
            <a:r>
              <a:rPr lang="en-US" dirty="0">
                <a:latin typeface="Consolas" pitchFamily="49" charset="0"/>
              </a:rPr>
              <a:t> R)</a:t>
            </a:r>
            <a:r>
              <a:rPr lang="en-US" dirty="0" err="1">
                <a:latin typeface="Consolas" pitchFamily="49" charset="0"/>
              </a:rPr>
              <a:t>etirada</a:t>
            </a:r>
            <a:r>
              <a:rPr lang="en-US" dirty="0">
                <a:latin typeface="Consolas" pitchFamily="49" charset="0"/>
              </a:rPr>
              <a:t> F)</a:t>
            </a:r>
            <a:r>
              <a:rPr lang="en-US" dirty="0" err="1">
                <a:latin typeface="Consolas" pitchFamily="49" charset="0"/>
              </a:rPr>
              <a:t>im</a:t>
            </a:r>
            <a:r>
              <a:rPr lang="en-US" dirty="0">
                <a:latin typeface="Consolas" pitchFamily="49" charset="0"/>
              </a:rPr>
              <a:t> de </a:t>
            </a:r>
            <a:r>
              <a:rPr lang="en-US" dirty="0" err="1">
                <a:latin typeface="Consolas" pitchFamily="49" charset="0"/>
              </a:rPr>
              <a:t>mês</a:t>
            </a:r>
            <a:r>
              <a:rPr lang="en-US" dirty="0">
                <a:latin typeface="Consolas" pitchFamily="49" charset="0"/>
              </a:rPr>
              <a:t> S)air</a:t>
            </a:r>
          </a:p>
          <a:p>
            <a:pPr marL="274320" lvl="1" indent="0" algn="ctr">
              <a:spcBef>
                <a:spcPts val="200"/>
              </a:spcBef>
              <a:buNone/>
              <a:defRPr/>
            </a:pPr>
            <a:endParaRPr lang="en-US" dirty="0">
              <a:latin typeface="Consolas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en-US" dirty="0"/>
              <a:t>Para </a:t>
            </a:r>
            <a:r>
              <a:rPr lang="en-US" dirty="0" err="1"/>
              <a:t>depósitos</a:t>
            </a:r>
            <a:r>
              <a:rPr lang="en-US" dirty="0"/>
              <a:t> e </a:t>
            </a:r>
            <a:r>
              <a:rPr lang="en-US" dirty="0" err="1"/>
              <a:t>retiradas</a:t>
            </a:r>
            <a:r>
              <a:rPr lang="en-US" dirty="0"/>
              <a:t> solicitor o </a:t>
            </a:r>
            <a:r>
              <a:rPr lang="en-US" dirty="0" err="1"/>
              <a:t>número</a:t>
            </a:r>
            <a:r>
              <a:rPr lang="en-US" dirty="0"/>
              <a:t> da </a:t>
            </a:r>
            <a:r>
              <a:rPr lang="en-US" dirty="0" err="1"/>
              <a:t>conta</a:t>
            </a:r>
            <a:r>
              <a:rPr lang="en-US" dirty="0"/>
              <a:t> e o valor.</a:t>
            </a:r>
          </a:p>
          <a:p>
            <a:pPr>
              <a:spcBef>
                <a:spcPts val="200"/>
              </a:spcBef>
              <a:defRPr/>
            </a:pPr>
            <a:r>
              <a:rPr lang="en-US" dirty="0" err="1"/>
              <a:t>Imprimir</a:t>
            </a:r>
            <a:r>
              <a:rPr lang="en-US" dirty="0"/>
              <a:t> o </a:t>
            </a:r>
            <a:r>
              <a:rPr lang="en-US" dirty="0" err="1"/>
              <a:t>extrato</a:t>
            </a:r>
            <a:r>
              <a:rPr lang="en-US" dirty="0"/>
              <a:t> da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.</a:t>
            </a:r>
          </a:p>
          <a:p>
            <a:pPr>
              <a:spcBef>
                <a:spcPts val="200"/>
              </a:spcBef>
              <a:defRPr/>
            </a:pPr>
            <a:r>
              <a:rPr lang="en-US" dirty="0"/>
              <a:t>A </a:t>
            </a:r>
            <a:r>
              <a:rPr lang="en-US" dirty="0" err="1"/>
              <a:t>operação</a:t>
            </a:r>
            <a:r>
              <a:rPr lang="en-US" dirty="0"/>
              <a:t> “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mês</a:t>
            </a:r>
            <a:r>
              <a:rPr lang="en-US" dirty="0"/>
              <a:t>” </a:t>
            </a:r>
            <a:r>
              <a:rPr lang="en-US" dirty="0" err="1"/>
              <a:t>calcula</a:t>
            </a:r>
            <a:r>
              <a:rPr lang="en-US" dirty="0"/>
              <a:t> e </a:t>
            </a:r>
            <a:r>
              <a:rPr lang="en-US" dirty="0" err="1"/>
              <a:t>deposita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juros</a:t>
            </a:r>
            <a:r>
              <a:rPr lang="en-US" dirty="0"/>
              <a:t> das </a:t>
            </a:r>
            <a:r>
              <a:rPr lang="en-US" dirty="0" err="1"/>
              <a:t>poupanças</a:t>
            </a:r>
            <a:r>
              <a:rPr lang="en-US" dirty="0"/>
              <a:t> e </a:t>
            </a:r>
            <a:r>
              <a:rPr lang="en-US" dirty="0" err="1"/>
              <a:t>limpa</a:t>
            </a:r>
            <a:r>
              <a:rPr lang="en-US" dirty="0"/>
              <a:t> o </a:t>
            </a:r>
            <a:r>
              <a:rPr lang="en-US" dirty="0" err="1"/>
              <a:t>contador</a:t>
            </a:r>
            <a:r>
              <a:rPr lang="en-US" dirty="0"/>
              <a:t> de </a:t>
            </a:r>
            <a:r>
              <a:rPr lang="en-US" dirty="0" err="1"/>
              <a:t>retiradas</a:t>
            </a:r>
            <a:r>
              <a:rPr lang="en-US" dirty="0"/>
              <a:t> das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. Na </a:t>
            </a:r>
            <a:r>
              <a:rPr lang="en-US" dirty="0" err="1"/>
              <a:t>sequência</a:t>
            </a:r>
            <a:r>
              <a:rPr lang="en-US" dirty="0"/>
              <a:t> o </a:t>
            </a:r>
            <a:r>
              <a:rPr lang="en-US" dirty="0" err="1"/>
              <a:t>extrato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contas</a:t>
            </a:r>
            <a:r>
              <a:rPr lang="en-US" dirty="0"/>
              <a:t> é </a:t>
            </a:r>
            <a:r>
              <a:rPr lang="en-US" dirty="0" err="1"/>
              <a:t>impresso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06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1191</TotalTime>
  <Words>1221</Words>
  <Application>Microsoft Office PowerPoint</Application>
  <PresentationFormat>Apresentação na tela (4:3)</PresentationFormat>
  <Paragraphs>161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Calibri</vt:lpstr>
      <vt:lpstr>Consolas</vt:lpstr>
      <vt:lpstr>Courier New</vt:lpstr>
      <vt:lpstr>Times New Roman</vt:lpstr>
      <vt:lpstr>Wingdings</vt:lpstr>
      <vt:lpstr>Clarity</vt:lpstr>
      <vt:lpstr>Programação Orientada a Objetos</vt:lpstr>
      <vt:lpstr>Polimorfismo</vt:lpstr>
      <vt:lpstr>Polimorfismo</vt:lpstr>
      <vt:lpstr>Polimorfismo</vt:lpstr>
      <vt:lpstr>Polimorfismo</vt:lpstr>
      <vt:lpstr>Polimorfismo</vt:lpstr>
      <vt:lpstr>Classes abstratas</vt:lpstr>
      <vt:lpstr>Referências abstratas</vt:lpstr>
      <vt:lpstr>Passos para usar herança e polimorfismo</vt:lpstr>
      <vt:lpstr>Passos para usar herança e polimorfismo</vt:lpstr>
      <vt:lpstr>Passos para usar herança e polimorfismo</vt:lpstr>
      <vt:lpstr>A classe Object</vt:lpstr>
      <vt:lpstr>A classe Object</vt:lpstr>
      <vt:lpstr>Anotação @override</vt:lpstr>
      <vt:lpstr>“Casts” e o operador instanceof</vt:lpstr>
      <vt:lpstr>“Casts” e o operador instanceof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166</cp:revision>
  <dcterms:created xsi:type="dcterms:W3CDTF">2011-02-22T20:06:50Z</dcterms:created>
  <dcterms:modified xsi:type="dcterms:W3CDTF">2017-09-01T11:45:57Z</dcterms:modified>
</cp:coreProperties>
</file>