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6" r:id="rId3"/>
    <p:sldId id="279" r:id="rId4"/>
    <p:sldId id="280" r:id="rId5"/>
    <p:sldId id="281" r:id="rId6"/>
    <p:sldId id="282" r:id="rId7"/>
    <p:sldId id="283" r:id="rId8"/>
    <p:sldId id="278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ardo Copstein" initials="BC" lastIdx="1" clrIdx="0">
    <p:extLst>
      <p:ext uri="{19B8F6BF-5375-455C-9EA6-DF929625EA0E}">
        <p15:presenceInfo xmlns:p15="http://schemas.microsoft.com/office/powerpoint/2012/main" userId="194b4f03e4c722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19" autoAdjust="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o Copstein" userId="194b4f03e4c72262" providerId="LiveId" clId="{6F93E9EE-9B89-4BD5-A1AF-377346253BAF}"/>
    <pc:docChg chg="custSel modSld">
      <pc:chgData name="Bernardo Copstein" userId="194b4f03e4c72262" providerId="LiveId" clId="{6F93E9EE-9B89-4BD5-A1AF-377346253BAF}" dt="2018-04-25T21:29:31.735" v="22" actId="1076"/>
      <pc:docMkLst>
        <pc:docMk/>
      </pc:docMkLst>
      <pc:sldChg chg="delSp">
        <pc:chgData name="Bernardo Copstein" userId="194b4f03e4c72262" providerId="LiveId" clId="{6F93E9EE-9B89-4BD5-A1AF-377346253BAF}" dt="2018-04-25T21:27:46.433" v="0" actId="478"/>
        <pc:sldMkLst>
          <pc:docMk/>
          <pc:sldMk cId="2938633580" sldId="266"/>
        </pc:sldMkLst>
        <pc:spChg chg="del">
          <ac:chgData name="Bernardo Copstein" userId="194b4f03e4c72262" providerId="LiveId" clId="{6F93E9EE-9B89-4BD5-A1AF-377346253BAF}" dt="2018-04-25T21:27:46.433" v="0" actId="478"/>
          <ac:spMkLst>
            <pc:docMk/>
            <pc:sldMk cId="2938633580" sldId="266"/>
            <ac:spMk id="5" creationId="{00000000-0000-0000-0000-000000000000}"/>
          </ac:spMkLst>
        </pc:spChg>
      </pc:sldChg>
      <pc:sldChg chg="modSp">
        <pc:chgData name="Bernardo Copstein" userId="194b4f03e4c72262" providerId="LiveId" clId="{6F93E9EE-9B89-4BD5-A1AF-377346253BAF}" dt="2018-04-25T21:29:31.735" v="22" actId="1076"/>
        <pc:sldMkLst>
          <pc:docMk/>
          <pc:sldMk cId="3082176178" sldId="281"/>
        </pc:sldMkLst>
        <pc:spChg chg="mod">
          <ac:chgData name="Bernardo Copstein" userId="194b4f03e4c72262" providerId="LiveId" clId="{6F93E9EE-9B89-4BD5-A1AF-377346253BAF}" dt="2018-04-25T21:29:25.751" v="21" actId="403"/>
          <ac:spMkLst>
            <pc:docMk/>
            <pc:sldMk cId="3082176178" sldId="281"/>
            <ac:spMk id="3" creationId="{00000000-0000-0000-0000-000000000000}"/>
          </ac:spMkLst>
        </pc:spChg>
        <pc:graphicFrameChg chg="mod modGraphic">
          <ac:chgData name="Bernardo Copstein" userId="194b4f03e4c72262" providerId="LiveId" clId="{6F93E9EE-9B89-4BD5-A1AF-377346253BAF}" dt="2018-04-25T21:29:31.735" v="22" actId="1076"/>
          <ac:graphicFrameMkLst>
            <pc:docMk/>
            <pc:sldMk cId="3082176178" sldId="281"/>
            <ac:graphicFrameMk id="5" creationId="{00000000-0000-0000-0000-000000000000}"/>
          </ac:graphicFrameMkLst>
        </pc:graphicFrameChg>
      </pc:sldChg>
    </pc:docChg>
  </pc:docChgLst>
  <pc:docChgLst>
    <pc:chgData name="Bernardo Copstein" userId="194b4f03e4c72262" providerId="LiveId" clId="{9F1695BA-C895-4918-933C-2C67EB5ACC5A}"/>
  </pc:docChgLst>
  <pc:docChgLst>
    <pc:chgData name="Bernardo Copstein" userId="194b4f03e4c72262" providerId="LiveId" clId="{199B4817-EE86-411A-BA6E-BA71B759A041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A1615-031F-4154-8180-C7F65B318100}" type="datetimeFigureOut">
              <a:rPr lang="pt-BR" smtClean="0"/>
              <a:pPr/>
              <a:t>25/04/2018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9B102-F733-4D58-881F-06A4A98088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85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6493DC5-FFBB-4353-9014-CD5BEE3B640A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Bernardo Copstein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pt-BR" sz="3600" dirty="0"/>
            </a:br>
            <a:r>
              <a:rPr lang="pt-BR" sz="4000" dirty="0"/>
              <a:t>Tipos Genéricos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93863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Genéricos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Chama-se de programação genérica a criação de construções de programação que podem ser usadas com tipos de dados diferentes. </a:t>
            </a:r>
          </a:p>
          <a:p>
            <a:pPr lvl="1"/>
            <a:r>
              <a:rPr lang="pt-BR" dirty="0"/>
              <a:t>Exemplo: </a:t>
            </a:r>
            <a:r>
              <a:rPr lang="pt-BR" dirty="0" err="1"/>
              <a:t>ArrayList</a:t>
            </a:r>
            <a:r>
              <a:rPr lang="pt-BR" dirty="0"/>
              <a:t>&lt;</a:t>
            </a:r>
            <a:r>
              <a:rPr lang="pt-BR" i="1" dirty="0"/>
              <a:t>?&gt; - estrutura de dados que pode ser instanciada para armazenar coleções de diferentes tipos de dados.</a:t>
            </a:r>
            <a:endParaRPr lang="pt-BR" dirty="0"/>
          </a:p>
          <a:p>
            <a:r>
              <a:rPr lang="pt-BR" dirty="0"/>
              <a:t>Em Java pode-se fazer programação genérica usando-se herança (será visto mais adiante) ou </a:t>
            </a:r>
            <a:r>
              <a:rPr lang="pt-BR" b="1" dirty="0"/>
              <a:t>variáveis de tipo</a:t>
            </a:r>
            <a:r>
              <a:rPr lang="pt-BR" dirty="0"/>
              <a:t>.</a:t>
            </a:r>
          </a:p>
          <a:p>
            <a:r>
              <a:rPr lang="pt-BR" dirty="0"/>
              <a:t>Uma </a:t>
            </a:r>
            <a:r>
              <a:rPr lang="pt-BR" b="1" dirty="0"/>
              <a:t>classe genérica</a:t>
            </a:r>
            <a:r>
              <a:rPr lang="pt-BR" dirty="0"/>
              <a:t> terá uma ou mais </a:t>
            </a:r>
            <a:r>
              <a:rPr lang="pt-BR" b="1" dirty="0"/>
              <a:t>variáveis de tipo</a:t>
            </a:r>
            <a:r>
              <a:rPr lang="pt-BR" dirty="0"/>
              <a:t>.</a:t>
            </a:r>
          </a:p>
          <a:p>
            <a:r>
              <a:rPr lang="pt-BR" dirty="0"/>
              <a:t>O uso de variáveis de tipo torna o código mais seguro e simples de ler.</a:t>
            </a:r>
          </a:p>
        </p:txBody>
      </p:sp>
    </p:spTree>
    <p:extLst>
      <p:ext uri="{BB962C8B-B14F-4D97-AF65-F5344CB8AC3E}">
        <p14:creationId xmlns:p14="http://schemas.microsoft.com/office/powerpoint/2010/main" val="140864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Genéricos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Analise a classe ao lado</a:t>
            </a:r>
          </a:p>
          <a:p>
            <a:endParaRPr lang="pt-BR" dirty="0"/>
          </a:p>
          <a:p>
            <a:r>
              <a:rPr lang="pt-BR" dirty="0"/>
              <a:t>Imagine como poderíamos reutilizar esta classe se, dependendo da empresa onde o sistema </a:t>
            </a:r>
            <a:r>
              <a:rPr lang="pt-BR"/>
              <a:t>for implantado, </a:t>
            </a:r>
            <a:r>
              <a:rPr lang="pt-BR" dirty="0"/>
              <a:t>o código do produto pode ser um inteiro, ou uma “</a:t>
            </a:r>
            <a:r>
              <a:rPr lang="pt-BR" dirty="0" err="1"/>
              <a:t>string</a:t>
            </a:r>
            <a:r>
              <a:rPr lang="pt-BR" dirty="0"/>
              <a:t>” ou, eventualmente,  um objeto da classe </a:t>
            </a:r>
            <a:r>
              <a:rPr lang="pt-BR" i="1" dirty="0" err="1"/>
              <a:t>Codigo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Solução: usar parâmetros de tipo ...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495800" cy="58582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Produto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codigo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descricao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preco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Produto(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cod,String</a:t>
            </a:r>
            <a:r>
              <a:rPr lang="pt-BR" dirty="0"/>
              <a:t> </a:t>
            </a:r>
            <a:r>
              <a:rPr lang="pt-BR" dirty="0" err="1"/>
              <a:t>descr,double</a:t>
            </a:r>
            <a:r>
              <a:rPr lang="pt-BR" dirty="0"/>
              <a:t> </a:t>
            </a:r>
            <a:r>
              <a:rPr lang="pt-BR" dirty="0" err="1"/>
              <a:t>pr</a:t>
            </a:r>
            <a:r>
              <a:rPr lang="pt-BR" dirty="0"/>
              <a:t>){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codigo</a:t>
            </a:r>
            <a:r>
              <a:rPr lang="pt-BR" dirty="0"/>
              <a:t> = </a:t>
            </a:r>
            <a:r>
              <a:rPr lang="pt-BR" dirty="0" err="1"/>
              <a:t>cod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descricao</a:t>
            </a:r>
            <a:r>
              <a:rPr lang="pt-BR" dirty="0"/>
              <a:t> = </a:t>
            </a:r>
            <a:r>
              <a:rPr lang="pt-BR" dirty="0" err="1"/>
              <a:t>descr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preco</a:t>
            </a:r>
            <a:r>
              <a:rPr lang="pt-BR" dirty="0"/>
              <a:t> = </a:t>
            </a:r>
            <a:r>
              <a:rPr lang="pt-BR" dirty="0" err="1"/>
              <a:t>pr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getCodigo</a:t>
            </a:r>
            <a:r>
              <a:rPr lang="pt-BR" dirty="0"/>
              <a:t>() {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codigo</a:t>
            </a:r>
            <a:r>
              <a:rPr lang="pt-BR" dirty="0"/>
              <a:t>;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getDescricao</a:t>
            </a:r>
            <a:r>
              <a:rPr lang="pt-BR" dirty="0"/>
              <a:t>() {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descricao</a:t>
            </a:r>
            <a:r>
              <a:rPr lang="pt-BR" dirty="0"/>
              <a:t>;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getPreco</a:t>
            </a:r>
            <a:r>
              <a:rPr lang="pt-BR" dirty="0"/>
              <a:t>() {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preco</a:t>
            </a:r>
            <a:r>
              <a:rPr lang="pt-BR" dirty="0"/>
              <a:t>;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@</a:t>
            </a:r>
            <a:r>
              <a:rPr lang="pt-BR" dirty="0" err="1"/>
              <a:t>Override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toString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"Produto{" + "</a:t>
            </a:r>
            <a:r>
              <a:rPr lang="pt-BR" dirty="0" err="1"/>
              <a:t>codigo</a:t>
            </a:r>
            <a:r>
              <a:rPr lang="pt-BR" dirty="0"/>
              <a:t>=" + </a:t>
            </a:r>
            <a:r>
              <a:rPr lang="pt-BR" dirty="0" err="1"/>
              <a:t>codigo</a:t>
            </a:r>
            <a:r>
              <a:rPr lang="pt-BR" dirty="0"/>
              <a:t> + ",    </a:t>
            </a:r>
          </a:p>
          <a:p>
            <a:pPr marL="0" indent="0">
              <a:buNone/>
            </a:pPr>
            <a:r>
              <a:rPr lang="pt-BR" dirty="0"/>
              <a:t>                                    </a:t>
            </a:r>
            <a:r>
              <a:rPr lang="pt-BR" dirty="0" err="1"/>
              <a:t>descricao</a:t>
            </a:r>
            <a:r>
              <a:rPr lang="pt-BR" dirty="0"/>
              <a:t>=" + </a:t>
            </a:r>
            <a:r>
              <a:rPr lang="pt-BR" dirty="0" err="1"/>
              <a:t>descricao</a:t>
            </a:r>
            <a:r>
              <a:rPr lang="pt-BR" dirty="0"/>
              <a:t> +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            ", </a:t>
            </a:r>
            <a:r>
              <a:rPr lang="pt-BR" dirty="0" err="1"/>
              <a:t>preco</a:t>
            </a:r>
            <a:r>
              <a:rPr lang="pt-BR" dirty="0"/>
              <a:t>=" + </a:t>
            </a:r>
            <a:r>
              <a:rPr lang="pt-BR" dirty="0" err="1"/>
              <a:t>preco</a:t>
            </a:r>
            <a:r>
              <a:rPr lang="pt-BR" dirty="0"/>
              <a:t> + '}';</a:t>
            </a:r>
          </a:p>
          <a:p>
            <a:pPr marL="0" indent="0">
              <a:buNone/>
            </a:pPr>
            <a:r>
              <a:rPr lang="pt-BR" dirty="0"/>
              <a:t>    }   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606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Genéricos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73352"/>
            <a:ext cx="4495800" cy="4718304"/>
          </a:xfrm>
        </p:spPr>
        <p:txBody>
          <a:bodyPr>
            <a:noAutofit/>
          </a:bodyPr>
          <a:lstStyle/>
          <a:p>
            <a:r>
              <a:rPr lang="pt-BR" sz="1800" dirty="0"/>
              <a:t>Declarando parâmetros de tipo:</a:t>
            </a:r>
          </a:p>
          <a:p>
            <a:pPr lvl="1"/>
            <a:r>
              <a:rPr lang="pt-BR" sz="1600" dirty="0"/>
              <a:t>Parâmetros de tipo são declarados entre “&lt;“ e “&gt;” ao lado do nome da classe.</a:t>
            </a:r>
          </a:p>
          <a:p>
            <a:pPr lvl="1"/>
            <a:r>
              <a:rPr lang="pt-BR" sz="1600" dirty="0"/>
              <a:t>Uma vez declarado um parâmetro de tipo pode ser usado no lugar de qualquer tipo de dado</a:t>
            </a:r>
          </a:p>
          <a:p>
            <a:pPr lvl="1"/>
            <a:endParaRPr lang="pt-BR" sz="1600" dirty="0"/>
          </a:p>
          <a:p>
            <a:r>
              <a:rPr lang="pt-BR" sz="1800" dirty="0"/>
              <a:t>Convenções: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62965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ProdutoG</a:t>
            </a:r>
            <a:r>
              <a:rPr lang="pt-BR" b="1" dirty="0">
                <a:solidFill>
                  <a:srgbClr val="FF0000"/>
                </a:solidFill>
              </a:rPr>
              <a:t>&lt;T&gt;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T</a:t>
            </a:r>
            <a:r>
              <a:rPr lang="pt-BR" dirty="0"/>
              <a:t> </a:t>
            </a:r>
            <a:r>
              <a:rPr lang="pt-BR" dirty="0" err="1"/>
              <a:t>codigo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descricao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preco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ProdutoG</a:t>
            </a:r>
            <a:r>
              <a:rPr lang="pt-BR" dirty="0"/>
              <a:t>(</a:t>
            </a:r>
            <a:r>
              <a:rPr lang="pt-BR" b="1" dirty="0">
                <a:solidFill>
                  <a:srgbClr val="FF0000"/>
                </a:solidFill>
              </a:rPr>
              <a:t>T</a:t>
            </a:r>
            <a:r>
              <a:rPr lang="pt-BR" dirty="0"/>
              <a:t> </a:t>
            </a:r>
            <a:r>
              <a:rPr lang="pt-BR" dirty="0" err="1"/>
              <a:t>cod,String</a:t>
            </a:r>
            <a:r>
              <a:rPr lang="pt-BR" dirty="0"/>
              <a:t> </a:t>
            </a:r>
            <a:r>
              <a:rPr lang="pt-BR" dirty="0" err="1"/>
              <a:t>descr,double</a:t>
            </a:r>
            <a:r>
              <a:rPr lang="pt-BR" dirty="0"/>
              <a:t> </a:t>
            </a:r>
            <a:r>
              <a:rPr lang="pt-BR" dirty="0" err="1"/>
              <a:t>pr</a:t>
            </a:r>
            <a:r>
              <a:rPr lang="pt-BR" dirty="0"/>
              <a:t>){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codigo</a:t>
            </a:r>
            <a:r>
              <a:rPr lang="pt-BR" dirty="0"/>
              <a:t> = </a:t>
            </a:r>
            <a:r>
              <a:rPr lang="pt-BR" dirty="0" err="1"/>
              <a:t>cod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descricao</a:t>
            </a:r>
            <a:r>
              <a:rPr lang="pt-BR" dirty="0"/>
              <a:t> = </a:t>
            </a:r>
            <a:r>
              <a:rPr lang="pt-BR" dirty="0" err="1"/>
              <a:t>descr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preco</a:t>
            </a:r>
            <a:r>
              <a:rPr lang="pt-BR" dirty="0"/>
              <a:t> = </a:t>
            </a:r>
            <a:r>
              <a:rPr lang="pt-BR" dirty="0" err="1"/>
              <a:t>pr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T</a:t>
            </a:r>
            <a:r>
              <a:rPr lang="pt-BR" dirty="0"/>
              <a:t> </a:t>
            </a:r>
            <a:r>
              <a:rPr lang="pt-BR" dirty="0" err="1"/>
              <a:t>getCodigo</a:t>
            </a:r>
            <a:r>
              <a:rPr lang="pt-BR" dirty="0"/>
              <a:t>() {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codigo</a:t>
            </a:r>
            <a:r>
              <a:rPr lang="pt-BR" dirty="0"/>
              <a:t>;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getDescricao</a:t>
            </a:r>
            <a:r>
              <a:rPr lang="pt-BR" dirty="0"/>
              <a:t>() {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descricao</a:t>
            </a:r>
            <a:r>
              <a:rPr lang="pt-BR" dirty="0"/>
              <a:t>;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getPreco</a:t>
            </a:r>
            <a:r>
              <a:rPr lang="pt-BR" dirty="0"/>
              <a:t>() {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preco</a:t>
            </a:r>
            <a:r>
              <a:rPr lang="pt-BR" dirty="0"/>
              <a:t>;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@</a:t>
            </a:r>
            <a:r>
              <a:rPr lang="pt-BR" dirty="0" err="1"/>
              <a:t>Override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toString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"</a:t>
            </a:r>
            <a:r>
              <a:rPr lang="pt-BR" dirty="0" err="1"/>
              <a:t>ProdutoG</a:t>
            </a:r>
            <a:r>
              <a:rPr lang="pt-BR" dirty="0"/>
              <a:t>{" + "</a:t>
            </a:r>
            <a:r>
              <a:rPr lang="pt-BR" dirty="0" err="1"/>
              <a:t>codigo</a:t>
            </a:r>
            <a:r>
              <a:rPr lang="pt-BR" dirty="0"/>
              <a:t>=" + </a:t>
            </a:r>
            <a:r>
              <a:rPr lang="pt-BR" dirty="0" err="1"/>
              <a:t>codigo</a:t>
            </a:r>
            <a:r>
              <a:rPr lang="pt-BR" dirty="0"/>
              <a:t> +</a:t>
            </a:r>
          </a:p>
          <a:p>
            <a:pPr marL="0" indent="0">
              <a:buNone/>
            </a:pPr>
            <a:r>
              <a:rPr lang="pt-BR" dirty="0"/>
              <a:t>                                          ", </a:t>
            </a:r>
            <a:r>
              <a:rPr lang="pt-BR" dirty="0" err="1"/>
              <a:t>descricao</a:t>
            </a:r>
            <a:r>
              <a:rPr lang="pt-BR" dirty="0"/>
              <a:t>=" + </a:t>
            </a:r>
            <a:r>
              <a:rPr lang="pt-BR" dirty="0" err="1"/>
              <a:t>descricao</a:t>
            </a:r>
            <a:r>
              <a:rPr lang="pt-BR" dirty="0"/>
              <a:t> +</a:t>
            </a:r>
          </a:p>
          <a:p>
            <a:pPr marL="0" indent="0">
              <a:buNone/>
            </a:pPr>
            <a:r>
              <a:rPr lang="pt-BR" dirty="0"/>
              <a:t>                                          ", </a:t>
            </a:r>
            <a:r>
              <a:rPr lang="pt-BR" dirty="0" err="1"/>
              <a:t>preco</a:t>
            </a:r>
            <a:r>
              <a:rPr lang="pt-BR" dirty="0"/>
              <a:t>=" + </a:t>
            </a:r>
            <a:r>
              <a:rPr lang="pt-BR" dirty="0" err="1"/>
              <a:t>preco</a:t>
            </a:r>
            <a:r>
              <a:rPr lang="pt-BR" dirty="0"/>
              <a:t> + '}';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36737"/>
              </p:ext>
            </p:extLst>
          </p:nvPr>
        </p:nvGraphicFramePr>
        <p:xfrm>
          <a:off x="655320" y="4027424"/>
          <a:ext cx="3733800" cy="2646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5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Nome da variável</a:t>
                      </a:r>
                      <a:r>
                        <a:rPr lang="pt-BR" sz="1400" baseline="0" dirty="0"/>
                        <a:t> de 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59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Elemento</a:t>
                      </a:r>
                      <a:r>
                        <a:rPr lang="pt-BR" sz="1400" baseline="0" dirty="0"/>
                        <a:t> de coleção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59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Chave</a:t>
                      </a:r>
                      <a:r>
                        <a:rPr lang="pt-BR" sz="1400" baseline="0" dirty="0"/>
                        <a:t> de um mapa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59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Valor em um mapa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5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Tipo genérico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5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S,U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Tipos adicionais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17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Genéricos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 de instanciação: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1800" dirty="0" err="1"/>
              <a:t>ProdutoG</a:t>
            </a:r>
            <a:r>
              <a:rPr lang="pt-BR" sz="1800" dirty="0"/>
              <a:t>&lt;</a:t>
            </a:r>
            <a:r>
              <a:rPr lang="pt-BR" sz="1800" dirty="0" err="1"/>
              <a:t>String</a:t>
            </a:r>
            <a:r>
              <a:rPr lang="pt-BR" sz="1800" dirty="0"/>
              <a:t>&gt; p1 = new </a:t>
            </a:r>
            <a:r>
              <a:rPr lang="pt-BR" sz="1800" dirty="0" err="1"/>
              <a:t>ProdutoG</a:t>
            </a:r>
            <a:r>
              <a:rPr lang="pt-BR" sz="1800" dirty="0"/>
              <a:t>&lt;</a:t>
            </a:r>
            <a:r>
              <a:rPr lang="pt-BR" sz="1800" dirty="0" err="1"/>
              <a:t>String</a:t>
            </a:r>
            <a:r>
              <a:rPr lang="pt-BR" sz="1800" dirty="0"/>
              <a:t>&gt;("AA112","Radio",438L);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err="1"/>
              <a:t>ProdutoG</a:t>
            </a:r>
            <a:r>
              <a:rPr lang="pt-BR" sz="1800" dirty="0"/>
              <a:t>&lt;</a:t>
            </a:r>
            <a:r>
              <a:rPr lang="pt-BR" sz="1800" dirty="0" err="1"/>
              <a:t>Integer</a:t>
            </a:r>
            <a:r>
              <a:rPr lang="pt-BR" sz="1800" dirty="0"/>
              <a:t>&gt; p2 = new </a:t>
            </a:r>
            <a:r>
              <a:rPr lang="pt-BR" sz="1800" dirty="0" err="1"/>
              <a:t>ProdutoG</a:t>
            </a:r>
            <a:r>
              <a:rPr lang="pt-BR" sz="1800" dirty="0"/>
              <a:t>&lt;</a:t>
            </a:r>
            <a:r>
              <a:rPr lang="pt-BR" sz="1800" dirty="0" err="1"/>
              <a:t>Integer</a:t>
            </a:r>
            <a:r>
              <a:rPr lang="pt-BR" sz="1800" dirty="0"/>
              <a:t>&gt;(112,"Radio",438L);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err="1"/>
              <a:t>ProdutoG</a:t>
            </a:r>
            <a:r>
              <a:rPr lang="pt-BR" sz="1800" dirty="0"/>
              <a:t>&lt;Double&gt; p2 = new </a:t>
            </a:r>
            <a:r>
              <a:rPr lang="pt-BR" sz="1800" dirty="0" err="1"/>
              <a:t>ProdutoG</a:t>
            </a:r>
            <a:r>
              <a:rPr lang="pt-BR" sz="1800" dirty="0"/>
              <a:t>&lt;Double&gt;(112.3,"Radio",438L);</a:t>
            </a:r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26171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Genéricos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73352"/>
            <a:ext cx="4343400" cy="4718304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Classes com mais de um parâmetro de tipo</a:t>
            </a:r>
          </a:p>
          <a:p>
            <a:endParaRPr lang="pt-BR" dirty="0"/>
          </a:p>
          <a:p>
            <a:r>
              <a:rPr lang="pt-BR" dirty="0"/>
              <a:t>Exemplos de instanciação: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2500" dirty="0"/>
              <a:t>ProdutoG2P</a:t>
            </a:r>
            <a:r>
              <a:rPr lang="pt-BR" sz="2500" dirty="0">
                <a:solidFill>
                  <a:srgbClr val="00B0F0"/>
                </a:solidFill>
              </a:rPr>
              <a:t>&lt;</a:t>
            </a:r>
            <a:r>
              <a:rPr lang="pt-BR" sz="2500" dirty="0" err="1">
                <a:solidFill>
                  <a:srgbClr val="00B0F0"/>
                </a:solidFill>
              </a:rPr>
              <a:t>Integer,Float</a:t>
            </a:r>
            <a:r>
              <a:rPr lang="pt-BR" sz="2500" dirty="0">
                <a:solidFill>
                  <a:srgbClr val="00B0F0"/>
                </a:solidFill>
              </a:rPr>
              <a:t>&gt;</a:t>
            </a:r>
            <a:r>
              <a:rPr lang="pt-BR" sz="2500" dirty="0"/>
              <a:t> p2 </a:t>
            </a:r>
          </a:p>
          <a:p>
            <a:pPr marL="0" indent="0">
              <a:buNone/>
            </a:pPr>
            <a:r>
              <a:rPr lang="pt-BR" sz="2500" dirty="0"/>
              <a:t>                    = new ProdutoG2P</a:t>
            </a:r>
            <a:r>
              <a:rPr lang="pt-BR" sz="2500" dirty="0">
                <a:solidFill>
                  <a:srgbClr val="00B0F0"/>
                </a:solidFill>
              </a:rPr>
              <a:t>&lt;&gt;</a:t>
            </a:r>
            <a:r>
              <a:rPr lang="pt-BR" sz="2500" dirty="0"/>
              <a:t>(</a:t>
            </a:r>
            <a:r>
              <a:rPr lang="pt-BR" sz="2500" dirty="0">
                <a:solidFill>
                  <a:srgbClr val="00B0F0"/>
                </a:solidFill>
              </a:rPr>
              <a:t>112</a:t>
            </a:r>
            <a:r>
              <a:rPr lang="pt-BR" sz="2500" dirty="0"/>
              <a:t>,"TV",</a:t>
            </a:r>
            <a:r>
              <a:rPr lang="pt-BR" sz="2500" dirty="0">
                <a:solidFill>
                  <a:srgbClr val="00B0F0"/>
                </a:solidFill>
              </a:rPr>
              <a:t>1276F</a:t>
            </a:r>
            <a:r>
              <a:rPr lang="pt-BR" sz="2500" dirty="0"/>
              <a:t>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500" dirty="0"/>
              <a:t>ProdutoG2P</a:t>
            </a:r>
            <a:r>
              <a:rPr lang="pt-BR" sz="2500" dirty="0">
                <a:solidFill>
                  <a:srgbClr val="00B0F0"/>
                </a:solidFill>
              </a:rPr>
              <a:t>&lt;</a:t>
            </a:r>
            <a:r>
              <a:rPr lang="pt-BR" sz="2500" dirty="0" err="1">
                <a:solidFill>
                  <a:srgbClr val="00B0F0"/>
                </a:solidFill>
              </a:rPr>
              <a:t>String,Integer</a:t>
            </a:r>
            <a:r>
              <a:rPr lang="pt-BR" sz="2500" dirty="0">
                <a:solidFill>
                  <a:srgbClr val="00B0F0"/>
                </a:solidFill>
              </a:rPr>
              <a:t>&gt;</a:t>
            </a:r>
            <a:r>
              <a:rPr lang="pt-BR" sz="2500" dirty="0"/>
              <a:t> p2 </a:t>
            </a:r>
          </a:p>
          <a:p>
            <a:pPr marL="0" indent="0">
              <a:buNone/>
            </a:pPr>
            <a:r>
              <a:rPr lang="pt-BR" sz="2500" dirty="0"/>
              <a:t>                    = new ProdutoG2P</a:t>
            </a:r>
            <a:r>
              <a:rPr lang="pt-BR" sz="2500" dirty="0">
                <a:solidFill>
                  <a:srgbClr val="00B0F0"/>
                </a:solidFill>
              </a:rPr>
              <a:t>&lt;&gt;</a:t>
            </a:r>
            <a:r>
              <a:rPr lang="pt-BR" sz="2500" dirty="0"/>
              <a:t>(</a:t>
            </a:r>
            <a:r>
              <a:rPr lang="pt-BR" sz="2500" dirty="0">
                <a:solidFill>
                  <a:srgbClr val="00B0F0"/>
                </a:solidFill>
              </a:rPr>
              <a:t>“AB”</a:t>
            </a:r>
            <a:r>
              <a:rPr lang="pt-BR" sz="2500" dirty="0"/>
              <a:t>,"TV",</a:t>
            </a:r>
            <a:r>
              <a:rPr lang="pt-BR" sz="2500" dirty="0">
                <a:solidFill>
                  <a:srgbClr val="00B0F0"/>
                </a:solidFill>
              </a:rPr>
              <a:t>1276</a:t>
            </a:r>
            <a:r>
              <a:rPr lang="pt-BR" sz="2500" dirty="0"/>
              <a:t>);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r>
              <a:rPr lang="pt-BR" dirty="0"/>
              <a:t>Note que não é necessário repetir os parâmetros de tipo dos dois lados da atribuição (a partir do Java 7). Usa-se “&lt;&gt;” (valido para quaisquer quantidade de parâmetros de tipo).</a:t>
            </a:r>
          </a:p>
          <a:p>
            <a:endParaRPr lang="pt-BR" dirty="0"/>
          </a:p>
          <a:p>
            <a:r>
              <a:rPr lang="pt-BR" dirty="0"/>
              <a:t>Observação: a ausência do parâmetro de tipo em uma classe genérica implica na utilização do tipo </a:t>
            </a:r>
            <a:r>
              <a:rPr lang="pt-BR" i="1" dirty="0" err="1"/>
              <a:t>Object</a:t>
            </a:r>
            <a:r>
              <a:rPr lang="pt-BR" dirty="0"/>
              <a:t> como default.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495800" cy="58582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ProdutoG2P</a:t>
            </a:r>
            <a:r>
              <a:rPr lang="pt-BR" b="1" dirty="0">
                <a:solidFill>
                  <a:srgbClr val="00B0F0"/>
                </a:solidFill>
              </a:rPr>
              <a:t>&lt;T,U&gt;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b="1" dirty="0">
                <a:solidFill>
                  <a:srgbClr val="00B0F0"/>
                </a:solidFill>
              </a:rPr>
              <a:t>T</a:t>
            </a:r>
            <a:r>
              <a:rPr lang="pt-BR" dirty="0"/>
              <a:t> </a:t>
            </a:r>
            <a:r>
              <a:rPr lang="pt-BR" dirty="0" err="1"/>
              <a:t>codigo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descricao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b="1" dirty="0">
                <a:solidFill>
                  <a:srgbClr val="00B0F0"/>
                </a:solidFill>
              </a:rPr>
              <a:t>U</a:t>
            </a:r>
            <a:r>
              <a:rPr lang="pt-BR" dirty="0"/>
              <a:t> </a:t>
            </a:r>
            <a:r>
              <a:rPr lang="pt-BR" dirty="0" err="1"/>
              <a:t>preco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ProdutoG2P(</a:t>
            </a:r>
            <a:r>
              <a:rPr lang="pt-BR" b="1" dirty="0">
                <a:solidFill>
                  <a:srgbClr val="00B0F0"/>
                </a:solidFill>
              </a:rPr>
              <a:t>T</a:t>
            </a:r>
            <a:r>
              <a:rPr lang="pt-BR" dirty="0"/>
              <a:t> </a:t>
            </a:r>
            <a:r>
              <a:rPr lang="pt-BR" dirty="0" err="1"/>
              <a:t>cod,String</a:t>
            </a:r>
            <a:r>
              <a:rPr lang="pt-BR" dirty="0"/>
              <a:t> </a:t>
            </a:r>
            <a:r>
              <a:rPr lang="pt-BR" dirty="0" err="1"/>
              <a:t>descr</a:t>
            </a:r>
            <a:r>
              <a:rPr lang="pt-BR" b="1" dirty="0" err="1">
                <a:solidFill>
                  <a:srgbClr val="00B0F0"/>
                </a:solidFill>
              </a:rPr>
              <a:t>,U</a:t>
            </a:r>
            <a:r>
              <a:rPr lang="pt-BR" dirty="0"/>
              <a:t> </a:t>
            </a:r>
            <a:r>
              <a:rPr lang="pt-BR" dirty="0" err="1"/>
              <a:t>pr</a:t>
            </a:r>
            <a:r>
              <a:rPr lang="pt-BR" dirty="0"/>
              <a:t>){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codigo</a:t>
            </a:r>
            <a:r>
              <a:rPr lang="pt-BR" dirty="0"/>
              <a:t> = </a:t>
            </a:r>
            <a:r>
              <a:rPr lang="pt-BR" dirty="0" err="1"/>
              <a:t>cod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descricao</a:t>
            </a:r>
            <a:r>
              <a:rPr lang="pt-BR" dirty="0"/>
              <a:t> = </a:t>
            </a:r>
            <a:r>
              <a:rPr lang="pt-BR" dirty="0" err="1"/>
              <a:t>descr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preco</a:t>
            </a:r>
            <a:r>
              <a:rPr lang="pt-BR" dirty="0"/>
              <a:t> = </a:t>
            </a:r>
            <a:r>
              <a:rPr lang="pt-BR" dirty="0" err="1"/>
              <a:t>pr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b="1" dirty="0">
                <a:solidFill>
                  <a:srgbClr val="00B0F0"/>
                </a:solidFill>
              </a:rPr>
              <a:t> T </a:t>
            </a:r>
            <a:r>
              <a:rPr lang="pt-BR" dirty="0" err="1"/>
              <a:t>getCodigo</a:t>
            </a:r>
            <a:r>
              <a:rPr lang="pt-BR" dirty="0"/>
              <a:t>() {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codigo</a:t>
            </a:r>
            <a:r>
              <a:rPr lang="pt-BR" dirty="0"/>
              <a:t>;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getDescricao</a:t>
            </a:r>
            <a:r>
              <a:rPr lang="pt-BR" dirty="0"/>
              <a:t>() {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descricao</a:t>
            </a:r>
            <a:r>
              <a:rPr lang="pt-BR" dirty="0"/>
              <a:t>;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b="1" dirty="0">
                <a:solidFill>
                  <a:srgbClr val="00B0F0"/>
                </a:solidFill>
              </a:rPr>
              <a:t>U</a:t>
            </a:r>
            <a:r>
              <a:rPr lang="pt-BR" dirty="0"/>
              <a:t> </a:t>
            </a:r>
            <a:r>
              <a:rPr lang="pt-BR" dirty="0" err="1"/>
              <a:t>getPreco</a:t>
            </a:r>
            <a:r>
              <a:rPr lang="pt-BR" dirty="0"/>
              <a:t>() {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preco</a:t>
            </a:r>
            <a:r>
              <a:rPr lang="pt-BR" dirty="0"/>
              <a:t>;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@</a:t>
            </a:r>
            <a:r>
              <a:rPr lang="pt-BR" dirty="0" err="1"/>
              <a:t>Override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toString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"ProdutoG2P{" + "</a:t>
            </a:r>
            <a:r>
              <a:rPr lang="pt-BR" dirty="0" err="1"/>
              <a:t>codigo</a:t>
            </a:r>
            <a:r>
              <a:rPr lang="pt-BR" dirty="0"/>
              <a:t>=" + </a:t>
            </a:r>
          </a:p>
          <a:p>
            <a:pPr marL="0" indent="0">
              <a:buNone/>
            </a:pPr>
            <a:r>
              <a:rPr lang="pt-BR" dirty="0"/>
              <a:t>                   </a:t>
            </a:r>
            <a:r>
              <a:rPr lang="pt-BR" dirty="0" err="1"/>
              <a:t>codigo</a:t>
            </a:r>
            <a:r>
              <a:rPr lang="pt-BR" dirty="0"/>
              <a:t> + ", </a:t>
            </a:r>
            <a:r>
              <a:rPr lang="pt-BR" dirty="0" err="1"/>
              <a:t>descricao</a:t>
            </a:r>
            <a:r>
              <a:rPr lang="pt-BR" dirty="0"/>
              <a:t>=" + </a:t>
            </a:r>
            <a:r>
              <a:rPr lang="pt-BR" dirty="0" err="1"/>
              <a:t>descricao</a:t>
            </a:r>
            <a:r>
              <a:rPr lang="pt-BR" dirty="0"/>
              <a:t> + </a:t>
            </a:r>
          </a:p>
          <a:p>
            <a:pPr marL="0" indent="0">
              <a:buNone/>
            </a:pPr>
            <a:r>
              <a:rPr lang="pt-BR" dirty="0"/>
              <a:t>                    ", </a:t>
            </a:r>
            <a:r>
              <a:rPr lang="pt-BR" dirty="0" err="1"/>
              <a:t>preco</a:t>
            </a:r>
            <a:r>
              <a:rPr lang="pt-BR" dirty="0"/>
              <a:t>=" + </a:t>
            </a:r>
            <a:r>
              <a:rPr lang="pt-BR" dirty="0" err="1"/>
              <a:t>preco</a:t>
            </a:r>
            <a:r>
              <a:rPr lang="pt-BR" dirty="0"/>
              <a:t> + '}';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083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75E31F8-8295-44F7-B253-7D8863978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Veja a lista de exercícios</a:t>
            </a:r>
          </a:p>
        </p:txBody>
      </p:sp>
    </p:spTree>
    <p:extLst>
      <p:ext uri="{BB962C8B-B14F-4D97-AF65-F5344CB8AC3E}">
        <p14:creationId xmlns:p14="http://schemas.microsoft.com/office/powerpoint/2010/main" val="230029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44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1994</TotalTime>
  <Words>749</Words>
  <Application>Microsoft Office PowerPoint</Application>
  <PresentationFormat>Apresentação na tela (4:3)</PresentationFormat>
  <Paragraphs>130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Clarity</vt:lpstr>
      <vt:lpstr>Programação Orientada a objetos</vt:lpstr>
      <vt:lpstr> Tipos Genéricos</vt:lpstr>
      <vt:lpstr>Genéricos</vt:lpstr>
      <vt:lpstr>Genéricos</vt:lpstr>
      <vt:lpstr>Genéricos</vt:lpstr>
      <vt:lpstr>Genéricos</vt:lpstr>
      <vt:lpstr>Genéricos</vt:lpstr>
      <vt:lpstr>Veja a lista de exercícios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II</dc:title>
  <dc:creator>bcopstein</dc:creator>
  <cp:lastModifiedBy>Bernardo Copstein</cp:lastModifiedBy>
  <cp:revision>103</cp:revision>
  <dcterms:created xsi:type="dcterms:W3CDTF">2011-02-22T20:06:50Z</dcterms:created>
  <dcterms:modified xsi:type="dcterms:W3CDTF">2018-04-25T21:29:32Z</dcterms:modified>
</cp:coreProperties>
</file>