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Copstein" initials="BC" lastIdx="1" clrIdx="0">
    <p:extLst>
      <p:ext uri="{19B8F6BF-5375-455C-9EA6-DF929625EA0E}">
        <p15:presenceInfo xmlns:p15="http://schemas.microsoft.com/office/powerpoint/2012/main" userId="194b4f03e4c72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2" autoAdjust="0"/>
  </p:normalViewPr>
  <p:slideViewPr>
    <p:cSldViewPr>
      <p:cViewPr varScale="1">
        <p:scale>
          <a:sx n="76" d="100"/>
          <a:sy n="76" d="100"/>
        </p:scale>
        <p:origin x="10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o Copstein" userId="194b4f03e4c72262" providerId="LiveId" clId="{F1173FD7-D72F-4B75-B4EA-6D23E9A1ACD7}"/>
    <pc:docChg chg="custSel addSld modSld">
      <pc:chgData name="Bernardo Copstein" userId="194b4f03e4c72262" providerId="LiveId" clId="{F1173FD7-D72F-4B75-B4EA-6D23E9A1ACD7}" dt="2017-08-23T21:07:59.311" v="92" actId="20577"/>
      <pc:docMkLst>
        <pc:docMk/>
      </pc:docMkLst>
      <pc:sldChg chg="modSp">
        <pc:chgData name="Bernardo Copstein" userId="194b4f03e4c72262" providerId="LiveId" clId="{F1173FD7-D72F-4B75-B4EA-6D23E9A1ACD7}" dt="2017-08-23T20:58:37.404" v="61" actId="20577"/>
        <pc:sldMkLst>
          <pc:docMk/>
          <pc:sldMk cId="1953890909" sldId="257"/>
        </pc:sldMkLst>
        <pc:spChg chg="mod">
          <ac:chgData name="Bernardo Copstein" userId="194b4f03e4c72262" providerId="LiveId" clId="{F1173FD7-D72F-4B75-B4EA-6D23E9A1ACD7}" dt="2017-08-23T20:58:37.404" v="61" actId="20577"/>
          <ac:spMkLst>
            <pc:docMk/>
            <pc:sldMk cId="1953890909" sldId="257"/>
            <ac:spMk id="5" creationId="{00000000-0000-0000-0000-000000000000}"/>
          </ac:spMkLst>
        </pc:spChg>
      </pc:sldChg>
      <pc:sldChg chg="modSp">
        <pc:chgData name="Bernardo Copstein" userId="194b4f03e4c72262" providerId="LiveId" clId="{F1173FD7-D72F-4B75-B4EA-6D23E9A1ACD7}" dt="2017-08-23T21:07:59.311" v="92" actId="20577"/>
        <pc:sldMkLst>
          <pc:docMk/>
          <pc:sldMk cId="4203124036" sldId="285"/>
        </pc:sldMkLst>
        <pc:spChg chg="mod">
          <ac:chgData name="Bernardo Copstein" userId="194b4f03e4c72262" providerId="LiveId" clId="{F1173FD7-D72F-4B75-B4EA-6D23E9A1ACD7}" dt="2017-08-23T21:07:59.311" v="92" actId="20577"/>
          <ac:spMkLst>
            <pc:docMk/>
            <pc:sldMk cId="4203124036" sldId="285"/>
            <ac:spMk id="3" creationId="{00000000-0000-0000-0000-000000000000}"/>
          </ac:spMkLst>
        </pc:spChg>
      </pc:sldChg>
      <pc:sldChg chg="delSp modSp add">
        <pc:chgData name="Bernardo Copstein" userId="194b4f03e4c72262" providerId="LiveId" clId="{F1173FD7-D72F-4B75-B4EA-6D23E9A1ACD7}" dt="2017-08-23T21:01:28.596" v="91" actId="1076"/>
        <pc:sldMkLst>
          <pc:docMk/>
          <pc:sldMk cId="2903881573" sldId="286"/>
        </pc:sldMkLst>
        <pc:spChg chg="mod">
          <ac:chgData name="Bernardo Copstein" userId="194b4f03e4c72262" providerId="LiveId" clId="{F1173FD7-D72F-4B75-B4EA-6D23E9A1ACD7}" dt="2017-08-23T21:01:28.596" v="91" actId="1076"/>
          <ac:spMkLst>
            <pc:docMk/>
            <pc:sldMk cId="2903881573" sldId="286"/>
            <ac:spMk id="2" creationId="{FC803AC2-F30F-46FA-91CF-339ADF429871}"/>
          </ac:spMkLst>
        </pc:spChg>
        <pc:spChg chg="del">
          <ac:chgData name="Bernardo Copstein" userId="194b4f03e4c72262" providerId="LiveId" clId="{F1173FD7-D72F-4B75-B4EA-6D23E9A1ACD7}" dt="2017-08-23T21:01:02.357" v="87" actId="478"/>
          <ac:spMkLst>
            <pc:docMk/>
            <pc:sldMk cId="2903881573" sldId="286"/>
            <ac:spMk id="3" creationId="{83F72909-A82E-4B8C-9896-5D8D90CC24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1615-031F-4154-8180-C7F65B318100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B102-F733-4D58-881F-06A4A98088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493DC5-FFBB-4353-9014-CD5BEE3B640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Bernardo Copstein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QuestionDemo.java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24012"/>
            <a:ext cx="56197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133600"/>
            <a:ext cx="2514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 um objeto da classe </a:t>
            </a:r>
            <a:r>
              <a:rPr lang="pt-BR" i="1" dirty="0" err="1"/>
              <a:t>Question</a:t>
            </a:r>
            <a:r>
              <a:rPr lang="pt-BR" dirty="0"/>
              <a:t> e usa os métodos.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81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uma subclasse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Implementação de uma resposta de escolha simples</a:t>
            </a:r>
          </a:p>
          <a:p>
            <a:pPr lvl="1"/>
            <a:r>
              <a:rPr lang="pt-BR" dirty="0"/>
              <a:t>Em que país nasceu Dom Pedro I?</a:t>
            </a:r>
          </a:p>
          <a:p>
            <a:pPr marL="1005840" lvl="2" indent="-457200">
              <a:buFont typeface="+mj-lt"/>
              <a:buAutoNum type="arabicParenR"/>
            </a:pPr>
            <a:r>
              <a:rPr lang="pt-BR" dirty="0"/>
              <a:t>Brasil</a:t>
            </a:r>
          </a:p>
          <a:p>
            <a:pPr marL="1005840" lvl="2" indent="-457200">
              <a:buFont typeface="+mj-lt"/>
              <a:buAutoNum type="arabicParenR"/>
            </a:pPr>
            <a:r>
              <a:rPr lang="pt-BR" dirty="0"/>
              <a:t>Portugal</a:t>
            </a:r>
          </a:p>
          <a:p>
            <a:pPr marL="1005840" lvl="2" indent="-457200">
              <a:buFont typeface="+mj-lt"/>
              <a:buAutoNum type="arabicParenR"/>
            </a:pPr>
            <a:r>
              <a:rPr lang="pt-BR" dirty="0"/>
              <a:t>Espanha</a:t>
            </a:r>
          </a:p>
          <a:p>
            <a:pPr marL="1005840" lvl="2" indent="-457200">
              <a:buFont typeface="+mj-lt"/>
              <a:buAutoNum type="arabicParenR"/>
            </a:pPr>
            <a:r>
              <a:rPr lang="pt-BR" dirty="0"/>
              <a:t>Escócia</a:t>
            </a:r>
          </a:p>
          <a:p>
            <a:pPr marL="1005840" lvl="2" indent="-457200">
              <a:buFont typeface="+mj-lt"/>
              <a:buAutoNum type="arabicParenR"/>
            </a:pPr>
            <a:r>
              <a:rPr lang="pt-BR" dirty="0"/>
              <a:t>Dinamarca</a:t>
            </a:r>
          </a:p>
          <a:p>
            <a:pPr marL="1005840" lvl="2" indent="-457200">
              <a:buFont typeface="+mj-lt"/>
              <a:buAutoNum type="arabicParenR"/>
            </a:pPr>
            <a:endParaRPr lang="pt-BR" dirty="0"/>
          </a:p>
          <a:p>
            <a:r>
              <a:rPr lang="en-US" dirty="0"/>
              <a:t>No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i="1" dirty="0" err="1"/>
              <a:t>ChoiceQuestion</a:t>
            </a:r>
            <a:r>
              <a:rPr lang="en-US" dirty="0"/>
              <a:t> </a:t>
            </a:r>
            <a:r>
              <a:rPr lang="en-US" dirty="0" err="1"/>
              <a:t>difere</a:t>
            </a:r>
            <a:r>
              <a:rPr lang="en-US" dirty="0"/>
              <a:t> de </a:t>
            </a:r>
            <a:r>
              <a:rPr lang="en-US" i="1" dirty="0"/>
              <a:t>Question</a:t>
            </a:r>
            <a:r>
              <a:rPr lang="en-US" dirty="0"/>
              <a:t>?</a:t>
            </a:r>
          </a:p>
          <a:p>
            <a:pPr lvl="1"/>
            <a:r>
              <a:rPr lang="en-US" sz="2400" dirty="0" err="1"/>
              <a:t>Temos</a:t>
            </a:r>
            <a:r>
              <a:rPr lang="en-US" sz="2400" dirty="0"/>
              <a:t> de </a:t>
            </a:r>
            <a:r>
              <a:rPr lang="en-US" sz="2400" dirty="0" err="1"/>
              <a:t>armazenar</a:t>
            </a:r>
            <a:r>
              <a:rPr lang="en-US" sz="2400" dirty="0"/>
              <a:t> as </a:t>
            </a:r>
            <a:r>
              <a:rPr lang="en-US" sz="2400" dirty="0" err="1"/>
              <a:t>alternativas</a:t>
            </a:r>
            <a:r>
              <a:rPr lang="en-US" sz="2400" dirty="0"/>
              <a:t> (1,2,3,4 e 5) </a:t>
            </a:r>
            <a:r>
              <a:rPr lang="en-US" sz="2400" dirty="0" err="1"/>
              <a:t>além</a:t>
            </a:r>
            <a:r>
              <a:rPr lang="en-US" sz="2400" dirty="0"/>
              <a:t> da </a:t>
            </a:r>
            <a:r>
              <a:rPr lang="en-US" sz="2400" dirty="0" err="1"/>
              <a:t>questão</a:t>
            </a:r>
            <a:endParaRPr lang="en-US" sz="2400" dirty="0"/>
          </a:p>
          <a:p>
            <a:pPr lvl="1"/>
            <a:r>
              <a:rPr lang="en-US" sz="2400" dirty="0"/>
              <a:t>Tem de </a:t>
            </a:r>
            <a:r>
              <a:rPr lang="en-US" sz="2400" dirty="0" err="1"/>
              <a:t>existir</a:t>
            </a:r>
            <a:r>
              <a:rPr lang="en-US" sz="2400" dirty="0"/>
              <a:t> um </a:t>
            </a:r>
            <a:r>
              <a:rPr lang="en-US" sz="2400" dirty="0" err="1"/>
              <a:t>método</a:t>
            </a:r>
            <a:r>
              <a:rPr lang="en-US" sz="2400" dirty="0"/>
              <a:t> para </a:t>
            </a:r>
            <a:r>
              <a:rPr lang="en-US" sz="2400" dirty="0" err="1"/>
              <a:t>inserir</a:t>
            </a:r>
            <a:r>
              <a:rPr lang="en-US" sz="2400" dirty="0"/>
              <a:t> as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opções</a:t>
            </a:r>
            <a:endParaRPr lang="en-US" sz="2400" dirty="0"/>
          </a:p>
          <a:p>
            <a:pPr lvl="1"/>
            <a:r>
              <a:rPr lang="en-US" sz="2400" dirty="0"/>
              <a:t>O </a:t>
            </a:r>
            <a:r>
              <a:rPr lang="en-US" sz="2400" dirty="0" err="1"/>
              <a:t>método</a:t>
            </a:r>
            <a:r>
              <a:rPr lang="en-US" sz="2400" dirty="0"/>
              <a:t> de </a:t>
            </a:r>
            <a:r>
              <a:rPr lang="en-US" sz="2400" dirty="0" err="1"/>
              <a:t>exibição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exibir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opções</a:t>
            </a:r>
            <a:r>
              <a:rPr lang="en-US" sz="2400" dirty="0"/>
              <a:t> </a:t>
            </a:r>
            <a:r>
              <a:rPr lang="en-US" sz="2400" dirty="0" err="1"/>
              <a:t>abaixo</a:t>
            </a:r>
            <a:r>
              <a:rPr lang="en-US" sz="2400" dirty="0"/>
              <a:t> da </a:t>
            </a:r>
            <a:r>
              <a:rPr lang="en-US" sz="2400" dirty="0" err="1"/>
              <a:t>questão</a:t>
            </a:r>
            <a:r>
              <a:rPr lang="en-US" sz="2400" dirty="0"/>
              <a:t> </a:t>
            </a:r>
            <a:r>
              <a:rPr lang="en-US" sz="2400" dirty="0" err="1"/>
              <a:t>numeradas</a:t>
            </a:r>
            <a:r>
              <a:rPr lang="en-US" sz="2400" dirty="0"/>
              <a:t> </a:t>
            </a:r>
            <a:r>
              <a:rPr lang="en-US" sz="2400" dirty="0" err="1"/>
              <a:t>adequadamente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709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Herdando de uma superclasse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Subclasses </a:t>
            </a:r>
            <a:r>
              <a:rPr lang="en-US" sz="2800" dirty="0" err="1"/>
              <a:t>herdam</a:t>
            </a:r>
            <a:r>
              <a:rPr lang="en-US" sz="2800" dirty="0"/>
              <a:t> da </a:t>
            </a:r>
            <a:r>
              <a:rPr lang="en-US" sz="2800" dirty="0" err="1"/>
              <a:t>superclasse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sobrecarregados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instância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sz="2800" dirty="0"/>
              <a:t>A </a:t>
            </a:r>
            <a:r>
              <a:rPr lang="en-US" sz="2800" dirty="0" err="1"/>
              <a:t>subclasse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endParaRPr lang="en-US" sz="2800" dirty="0"/>
          </a:p>
          <a:p>
            <a:pPr lvl="1">
              <a:spcBef>
                <a:spcPts val="200"/>
              </a:spcBef>
            </a:pPr>
            <a:r>
              <a:rPr lang="en-US" sz="2400" dirty="0" err="1"/>
              <a:t>Acrescentar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de </a:t>
            </a:r>
            <a:r>
              <a:rPr lang="en-US" sz="2400" dirty="0" err="1"/>
              <a:t>instância</a:t>
            </a:r>
            <a:endParaRPr lang="en-US" sz="2400" dirty="0"/>
          </a:p>
          <a:p>
            <a:pPr lvl="1">
              <a:spcBef>
                <a:spcPts val="200"/>
              </a:spcBef>
            </a:pPr>
            <a:r>
              <a:rPr lang="en-US" sz="2400" dirty="0" err="1"/>
              <a:t>Acrescentar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endParaRPr lang="en-US" sz="2400" dirty="0"/>
          </a:p>
          <a:p>
            <a:pPr lvl="1">
              <a:spcBef>
                <a:spcPts val="200"/>
              </a:spcBef>
            </a:pPr>
            <a:r>
              <a:rPr lang="en-US" sz="2400" dirty="0" err="1"/>
              <a:t>Alterar</a:t>
            </a:r>
            <a:r>
              <a:rPr lang="en-US" sz="2400" dirty="0"/>
              <a:t> a </a:t>
            </a:r>
            <a:r>
              <a:rPr lang="en-US" sz="2400" dirty="0" err="1"/>
              <a:t>implementação</a:t>
            </a:r>
            <a:r>
              <a:rPr lang="en-US" sz="2400" dirty="0"/>
              <a:t> de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herdados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38675"/>
            <a:ext cx="5105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09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Sobrescrevendo 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reusar</a:t>
            </a:r>
            <a:r>
              <a:rPr lang="en-US" sz="2800" dirty="0"/>
              <a:t>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 da </a:t>
            </a:r>
            <a:r>
              <a:rPr lang="en-US" sz="2800" dirty="0" err="1"/>
              <a:t>classe</a:t>
            </a:r>
            <a:r>
              <a:rPr lang="en-US" sz="2800" dirty="0"/>
              <a:t> </a:t>
            </a:r>
            <a:r>
              <a:rPr lang="en-US" sz="2800" i="1" dirty="0"/>
              <a:t>Question</a:t>
            </a:r>
            <a:r>
              <a:rPr lang="en-US" sz="2800" dirty="0"/>
              <a:t>?</a:t>
            </a:r>
          </a:p>
          <a:p>
            <a:pPr lvl="1">
              <a:spcBef>
                <a:spcPts val="200"/>
              </a:spcBef>
            </a:pP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herdados</a:t>
            </a:r>
            <a:r>
              <a:rPr lang="en-US" sz="2400" dirty="0"/>
              <a:t> </a:t>
            </a:r>
            <a:r>
              <a:rPr lang="en-US" sz="2400" dirty="0" err="1"/>
              <a:t>fazem</a:t>
            </a:r>
            <a:r>
              <a:rPr lang="en-US" sz="2400" dirty="0"/>
              <a:t> </a:t>
            </a:r>
            <a:r>
              <a:rPr lang="en-US" sz="2400" dirty="0" err="1"/>
              <a:t>exatamente</a:t>
            </a:r>
            <a:r>
              <a:rPr lang="en-US" sz="2400" dirty="0"/>
              <a:t> o </a:t>
            </a:r>
            <a:r>
              <a:rPr lang="en-US" sz="2400" dirty="0" err="1"/>
              <a:t>mesmo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fazem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superclasse</a:t>
            </a:r>
            <a:r>
              <a:rPr lang="en-US" sz="24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/>
              <a:t>Se for </a:t>
            </a:r>
            <a:r>
              <a:rPr lang="en-US" sz="2400" dirty="0" err="1"/>
              <a:t>necessário</a:t>
            </a:r>
            <a:r>
              <a:rPr lang="en-US" sz="2400" dirty="0"/>
              <a:t> </a:t>
            </a:r>
            <a:r>
              <a:rPr lang="en-US" sz="2400" dirty="0" err="1"/>
              <a:t>alterar</a:t>
            </a:r>
            <a:r>
              <a:rPr lang="en-US" sz="2400" dirty="0"/>
              <a:t> a forma </a:t>
            </a:r>
            <a:r>
              <a:rPr lang="en-US" sz="2400" dirty="0" err="1"/>
              <a:t>como</a:t>
            </a:r>
            <a:r>
              <a:rPr lang="en-US" sz="2400" dirty="0"/>
              <a:t> um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trabalha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:</a:t>
            </a:r>
          </a:p>
          <a:p>
            <a:pPr lvl="2">
              <a:spcBef>
                <a:spcPts val="200"/>
              </a:spcBef>
            </a:pPr>
            <a:r>
              <a:rPr lang="en-US" dirty="0" err="1"/>
              <a:t>Escrever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especializado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subclasse</a:t>
            </a:r>
            <a:endParaRPr lang="en-US" dirty="0"/>
          </a:p>
          <a:p>
            <a:pPr lvl="2">
              <a:spcBef>
                <a:spcPts val="200"/>
              </a:spcBef>
            </a:pPr>
            <a:r>
              <a:rPr lang="en-US" dirty="0" err="1"/>
              <a:t>Usar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assinatura</a:t>
            </a:r>
            <a:r>
              <a:rPr lang="en-US" dirty="0"/>
              <a:t> de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substituido</a:t>
            </a:r>
            <a:endParaRPr lang="en-US" dirty="0"/>
          </a:p>
          <a:p>
            <a:pPr lvl="1">
              <a:spcBef>
                <a:spcPts val="200"/>
              </a:spcBef>
            </a:pPr>
            <a:r>
              <a:rPr lang="en-US" sz="2400" dirty="0"/>
              <a:t>Este </a:t>
            </a:r>
            <a:r>
              <a:rPr lang="en-US" sz="2400" dirty="0" err="1"/>
              <a:t>procedimento</a:t>
            </a:r>
            <a:r>
              <a:rPr lang="en-US" sz="2400" dirty="0"/>
              <a:t> </a:t>
            </a:r>
            <a:r>
              <a:rPr lang="en-US" sz="2400" dirty="0" err="1"/>
              <a:t>irá</a:t>
            </a:r>
            <a:r>
              <a:rPr lang="en-US" sz="2400" dirty="0"/>
              <a:t> </a:t>
            </a:r>
            <a:r>
              <a:rPr lang="en-US" sz="2400" dirty="0" err="1"/>
              <a:t>sobrescrever</a:t>
            </a:r>
            <a:r>
              <a:rPr lang="en-US" sz="2400" dirty="0"/>
              <a:t> (</a:t>
            </a:r>
            <a:r>
              <a:rPr lang="en-US" sz="2400" b="1" dirty="0"/>
              <a:t>override</a:t>
            </a:r>
            <a:r>
              <a:rPr lang="en-US" sz="2400" dirty="0"/>
              <a:t>) o </a:t>
            </a:r>
            <a:r>
              <a:rPr lang="en-US" sz="2400" dirty="0" err="1"/>
              <a:t>método</a:t>
            </a:r>
            <a:r>
              <a:rPr lang="en-US" sz="2400" dirty="0"/>
              <a:t> da </a:t>
            </a:r>
            <a:r>
              <a:rPr lang="en-US" sz="2400" dirty="0" err="1"/>
              <a:t>superclasse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5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a subclasse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r>
              <a:rPr lang="pt-BR" dirty="0"/>
              <a:t>Use a palavra reservada </a:t>
            </a:r>
            <a:r>
              <a:rPr lang="pt-BR" b="1" dirty="0" err="1"/>
              <a:t>extends</a:t>
            </a:r>
            <a:r>
              <a:rPr lang="pt-BR" dirty="0"/>
              <a:t> para herdar de </a:t>
            </a:r>
            <a:r>
              <a:rPr lang="pt-BR" i="1" dirty="0" err="1"/>
              <a:t>Question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Herde as variáveis de instância: </a:t>
            </a:r>
            <a:r>
              <a:rPr lang="pt-BR" i="1" dirty="0" err="1"/>
              <a:t>text</a:t>
            </a:r>
            <a:r>
              <a:rPr lang="pt-BR" dirty="0"/>
              <a:t> e </a:t>
            </a:r>
            <a:r>
              <a:rPr lang="pt-BR" i="1" dirty="0" err="1"/>
              <a:t>answer</a:t>
            </a:r>
            <a:endParaRPr lang="pt-BR" i="1" dirty="0"/>
          </a:p>
          <a:p>
            <a:pPr lvl="1"/>
            <a:r>
              <a:rPr lang="pt-BR" dirty="0"/>
              <a:t>Acrescente a variável de instância </a:t>
            </a:r>
            <a:r>
              <a:rPr lang="pt-BR" i="1" dirty="0" err="1"/>
              <a:t>choices</a:t>
            </a:r>
            <a:endParaRPr lang="pt-BR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581400"/>
            <a:ext cx="86868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public class ChoiceQuestion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Arial" charset="0"/>
              </a:rPr>
              <a:t>extends</a:t>
            </a:r>
            <a:r>
              <a:rPr lang="en-US" kern="0" dirty="0">
                <a:latin typeface="Consolas" pitchFamily="49" charset="0"/>
                <a:cs typeface="Arial" charset="0"/>
              </a:rPr>
              <a:t>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cs typeface="Arial" charset="0"/>
              </a:rPr>
              <a:t>Question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// This instance variable is added to the subclass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private ArrayList&lt;String&gt; choices;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cs typeface="Arial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// </a:t>
            </a:r>
            <a:r>
              <a:rPr lang="en-US" b="1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This method is added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to the subclass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public void addChoice(String choice, boolean correct) 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cs typeface="Arial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// </a:t>
            </a:r>
            <a:r>
              <a:rPr lang="en-US" b="1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This method overrides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a method from the superclass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  public void display() { . . . }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214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a subclasse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95600"/>
            <a:ext cx="79248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addChoice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choice,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correct)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display(){ ... 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1531825"/>
            <a:ext cx="1981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sz="1600" dirty="0"/>
              <a:t>A palavra reservada </a:t>
            </a:r>
            <a:r>
              <a:rPr lang="pt-BR" sz="1600" b="1" dirty="0" err="1"/>
              <a:t>extends</a:t>
            </a:r>
            <a:r>
              <a:rPr lang="pt-BR" sz="1600" dirty="0"/>
              <a:t> denota herança</a:t>
            </a:r>
          </a:p>
        </p:txBody>
      </p:sp>
      <p:cxnSp>
        <p:nvCxnSpPr>
          <p:cNvPr id="7" name="Straight Arrow Connector 6"/>
          <p:cNvCxnSpPr>
            <a:stCxn id="5" idx="2"/>
            <a:endCxn id="3" idx="0"/>
          </p:cNvCxnSpPr>
          <p:nvPr/>
        </p:nvCxnSpPr>
        <p:spPr>
          <a:xfrm flipH="1">
            <a:off x="4953000" y="2362822"/>
            <a:ext cx="228600" cy="53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6829" y="212875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Superclasse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6553200" y="2467308"/>
            <a:ext cx="809418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0322" y="216287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Subclasse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3024740" y="2501427"/>
            <a:ext cx="375478" cy="39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81" y="3515380"/>
            <a:ext cx="110214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Variável adicionada</a:t>
            </a: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1126721" y="3664695"/>
            <a:ext cx="244879" cy="11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277380"/>
            <a:ext cx="110214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Método adicionado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5420380"/>
            <a:ext cx="110214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Método sobrescrito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371600" y="5036295"/>
            <a:ext cx="457200" cy="37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1102140" y="4277380"/>
            <a:ext cx="26946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8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</a:t>
            </a:r>
            <a:r>
              <a:rPr lang="pt-BR" dirty="0" err="1"/>
              <a:t>addChoice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addChoice</a:t>
            </a:r>
            <a:r>
              <a:rPr lang="en-US" dirty="0"/>
              <a:t>(String choice, </a:t>
            </a:r>
            <a:r>
              <a:rPr lang="en-US" dirty="0" err="1"/>
              <a:t>boolean</a:t>
            </a:r>
            <a:r>
              <a:rPr lang="en-US" dirty="0"/>
              <a:t> correct)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choices.add</a:t>
            </a:r>
            <a:r>
              <a:rPr lang="pt-BR" dirty="0"/>
              <a:t>(</a:t>
            </a:r>
            <a:r>
              <a:rPr lang="pt-BR" dirty="0" err="1"/>
              <a:t>choice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correct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choiceString</a:t>
            </a:r>
            <a:r>
              <a:rPr lang="pt-BR" dirty="0"/>
              <a:t> = "" + </a:t>
            </a:r>
            <a:r>
              <a:rPr lang="pt-BR" dirty="0" err="1"/>
              <a:t>choices.size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setAnswer</a:t>
            </a:r>
            <a:r>
              <a:rPr lang="pt-BR" dirty="0"/>
              <a:t>(</a:t>
            </a:r>
            <a:r>
              <a:rPr lang="pt-BR" dirty="0" err="1"/>
              <a:t>choiceString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 }</a:t>
            </a:r>
          </a:p>
          <a:p>
            <a:endParaRPr lang="pt-BR" dirty="0"/>
          </a:p>
          <a:p>
            <a:r>
              <a:rPr lang="pt-BR" dirty="0"/>
              <a:t>O método </a:t>
            </a:r>
            <a:r>
              <a:rPr lang="pt-BR" i="1" dirty="0" err="1"/>
              <a:t>addChoice</a:t>
            </a:r>
            <a:r>
              <a:rPr lang="pt-BR" dirty="0"/>
              <a:t> se soma aos demais métodos herdados 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810000"/>
            <a:ext cx="3581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Note que </a:t>
            </a:r>
            <a:r>
              <a:rPr lang="pt-BR" i="1" dirty="0" err="1"/>
              <a:t>setAnswer</a:t>
            </a:r>
            <a:r>
              <a:rPr lang="pt-BR" dirty="0"/>
              <a:t> é um método herdado</a:t>
            </a:r>
          </a:p>
        </p:txBody>
      </p:sp>
    </p:spTree>
    <p:extLst>
      <p:ext uri="{BB962C8B-B14F-4D97-AF65-F5344CB8AC3E}">
        <p14:creationId xmlns:p14="http://schemas.microsoft.com/office/powerpoint/2010/main" val="171100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Sobrescrevendo 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i="1" dirty="0"/>
              <a:t>display</a:t>
            </a:r>
            <a:r>
              <a:rPr lang="pt-BR" dirty="0"/>
              <a:t> herdado de </a:t>
            </a:r>
            <a:r>
              <a:rPr lang="pt-BR" i="1" dirty="0" err="1"/>
              <a:t>Question</a:t>
            </a:r>
            <a:r>
              <a:rPr lang="pt-BR" dirty="0"/>
              <a:t> não é suficiente:</a:t>
            </a:r>
          </a:p>
          <a:p>
            <a:pPr lvl="1"/>
            <a:r>
              <a:rPr lang="pt-BR" dirty="0"/>
              <a:t>Exibe apenas o texto da questão</a:t>
            </a:r>
          </a:p>
          <a:p>
            <a:pPr lvl="1"/>
            <a:r>
              <a:rPr lang="pt-BR" dirty="0"/>
              <a:t>Não exibe as opções</a:t>
            </a:r>
          </a:p>
          <a:p>
            <a:pPr lvl="1"/>
            <a:endParaRPr lang="pt-BR" dirty="0"/>
          </a:p>
          <a:p>
            <a:r>
              <a:rPr lang="pt-BR" dirty="0"/>
              <a:t>Solução: sobrescrever o método </a:t>
            </a:r>
            <a:r>
              <a:rPr lang="pt-BR" i="1" dirty="0"/>
              <a:t>display</a:t>
            </a:r>
          </a:p>
          <a:p>
            <a:pPr lvl="1"/>
            <a:r>
              <a:rPr lang="pt-BR" dirty="0"/>
              <a:t>O novo método </a:t>
            </a:r>
            <a:r>
              <a:rPr lang="pt-BR" i="1" dirty="0"/>
              <a:t>display</a:t>
            </a:r>
            <a:r>
              <a:rPr lang="pt-BR" dirty="0"/>
              <a:t> necessita replicar a função do “antigo” (exibir o texto da questão)</a:t>
            </a:r>
          </a:p>
          <a:p>
            <a:pPr lvl="1"/>
            <a:r>
              <a:rPr lang="pt-BR" dirty="0"/>
              <a:t>Para tanto não precisamos repetir o código bastando acionar a versão herdada de </a:t>
            </a:r>
            <a:r>
              <a:rPr lang="pt-BR" i="1" dirty="0"/>
              <a:t>display</a:t>
            </a:r>
          </a:p>
          <a:p>
            <a:pPr lvl="1"/>
            <a:endParaRPr lang="pt-BR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267200" y="4724400"/>
            <a:ext cx="47244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void display()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Display the question text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super.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// Display the answer choices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. . 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4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Sobrescrevendo 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Questões:</a:t>
            </a:r>
          </a:p>
          <a:p>
            <a:endParaRPr lang="pt-BR" dirty="0"/>
          </a:p>
          <a:p>
            <a:pPr marL="731520" lvl="1" indent="-457200">
              <a:buFont typeface="+mj-lt"/>
              <a:buAutoNum type="arabicPeriod"/>
            </a:pPr>
            <a:r>
              <a:rPr lang="pt-BR" dirty="0"/>
              <a:t>Haveria outra maneira de exibir o texto da questão sem ser acionando a versão herdada de </a:t>
            </a:r>
            <a:r>
              <a:rPr lang="pt-BR" i="1" dirty="0"/>
              <a:t>display</a:t>
            </a:r>
            <a:r>
              <a:rPr lang="pt-BR" dirty="0"/>
              <a:t>?</a:t>
            </a:r>
          </a:p>
          <a:p>
            <a:pPr marL="731520" lvl="1" indent="-457200">
              <a:buFont typeface="+mj-lt"/>
              <a:buAutoNum type="arabicPeriod"/>
            </a:pPr>
            <a:endParaRPr lang="pt-BR" dirty="0"/>
          </a:p>
          <a:p>
            <a:pPr marL="731520" lvl="1" indent="-457200">
              <a:buFont typeface="+mj-lt"/>
              <a:buAutoNum type="arabicPeriod"/>
            </a:pPr>
            <a:r>
              <a:rPr lang="pt-BR" dirty="0"/>
              <a:t>A partir da versão da classe </a:t>
            </a:r>
            <a:r>
              <a:rPr lang="pt-BR" i="1" dirty="0" err="1"/>
              <a:t>ChoiceQuestion</a:t>
            </a:r>
            <a:r>
              <a:rPr lang="pt-BR" dirty="0"/>
              <a:t> do método </a:t>
            </a:r>
            <a:r>
              <a:rPr lang="pt-BR" i="1" dirty="0"/>
              <a:t>display</a:t>
            </a:r>
            <a:r>
              <a:rPr lang="pt-BR" dirty="0"/>
              <a:t>, qual a diferença entre estas duas chamadas de método:</a:t>
            </a:r>
          </a:p>
          <a:p>
            <a:pPr marL="731520" lvl="1" indent="-457200">
              <a:buFont typeface="+mj-lt"/>
              <a:buAutoNum type="arabicPeriod"/>
            </a:pPr>
            <a:endParaRPr lang="pt-BR" dirty="0"/>
          </a:p>
          <a:p>
            <a:pPr lvl="2"/>
            <a:r>
              <a:rPr lang="pt-BR" i="1" dirty="0"/>
              <a:t>display()</a:t>
            </a:r>
            <a:r>
              <a:rPr lang="pt-BR" dirty="0"/>
              <a:t>;</a:t>
            </a:r>
          </a:p>
          <a:p>
            <a:pPr lvl="2"/>
            <a:r>
              <a:rPr lang="pt-BR" i="1" dirty="0" err="1"/>
              <a:t>super.display</a:t>
            </a:r>
            <a:r>
              <a:rPr lang="pt-BR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1992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Sobrescrevendo 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display(){</a:t>
            </a:r>
          </a:p>
          <a:p>
            <a:pPr marL="0" indent="0">
              <a:buNone/>
            </a:pPr>
            <a:r>
              <a:rPr lang="pt-BR" dirty="0"/>
              <a:t>      // Exibe o texto da questão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super.display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// Exibe as opções</a:t>
            </a:r>
          </a:p>
          <a:p>
            <a:pPr marL="0" indent="0">
              <a:buNone/>
            </a:pPr>
            <a:r>
              <a:rPr lang="pt-BR" dirty="0"/>
              <a:t>      for 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choices.size</a:t>
            </a:r>
            <a:r>
              <a:rPr lang="pt-BR" dirty="0"/>
              <a:t>(); i++){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choiceNumber</a:t>
            </a:r>
            <a:r>
              <a:rPr lang="pt-BR" dirty="0"/>
              <a:t> = i + 1;</a:t>
            </a:r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choiceNumber</a:t>
            </a:r>
            <a:r>
              <a:rPr lang="pt-BR" dirty="0"/>
              <a:t> + ": " + </a:t>
            </a:r>
            <a:r>
              <a:rPr lang="pt-BR" dirty="0" err="1"/>
              <a:t>choices.get</a:t>
            </a:r>
            <a:r>
              <a:rPr lang="pt-BR" dirty="0"/>
              <a:t>(i));     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06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Leitura recomendada:</a:t>
            </a:r>
          </a:p>
          <a:p>
            <a:r>
              <a:rPr lang="pt-BR" dirty="0"/>
              <a:t>- HORSTMANN, capítulo 9</a:t>
            </a:r>
          </a:p>
        </p:txBody>
      </p:sp>
    </p:spTree>
    <p:extLst>
      <p:ext uri="{BB962C8B-B14F-4D97-AF65-F5344CB8AC3E}">
        <p14:creationId xmlns:p14="http://schemas.microsoft.com/office/powerpoint/2010/main" val="195389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428750"/>
            <a:ext cx="648652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2200" y="3352800"/>
            <a:ext cx="2362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Cria um objeto da classe </a:t>
            </a:r>
            <a:r>
              <a:rPr lang="pt-BR" i="1" dirty="0" err="1"/>
              <a:t>Question</a:t>
            </a:r>
            <a:endParaRPr lang="pt-BR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016910"/>
            <a:ext cx="2819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Cria um objeto da classe </a:t>
            </a:r>
            <a:r>
              <a:rPr lang="pt-BR" i="1" dirty="0" err="1"/>
              <a:t>ChoiceQuestion</a:t>
            </a:r>
            <a:r>
              <a:rPr lang="pt-BR" i="1" dirty="0"/>
              <a:t> </a:t>
            </a:r>
            <a:r>
              <a:rPr lang="pt-BR" dirty="0"/>
              <a:t>e usa o novo método </a:t>
            </a:r>
            <a:r>
              <a:rPr lang="pt-BR" i="1" dirty="0" err="1"/>
              <a:t>addChoice</a:t>
            </a:r>
            <a:endParaRPr lang="pt-BR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6021426"/>
            <a:ext cx="4495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Chama </a:t>
            </a:r>
            <a:r>
              <a:rPr lang="pt-BR" i="1" dirty="0" err="1"/>
              <a:t>presentQuestion</a:t>
            </a:r>
            <a:r>
              <a:rPr lang="pt-BR" dirty="0"/>
              <a:t> (prox. slide) usando os dois tipos de questão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32222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0674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4191000"/>
            <a:ext cx="33528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Ativa a versão correta de display em função do tipo do objeto recebido: </a:t>
            </a:r>
            <a:r>
              <a:rPr lang="pt-BR" i="1" dirty="0" err="1"/>
              <a:t>Question</a:t>
            </a:r>
            <a:r>
              <a:rPr lang="pt-BR" dirty="0"/>
              <a:t> ou </a:t>
            </a:r>
            <a:r>
              <a:rPr lang="pt-BR" i="1" dirty="0" err="1"/>
              <a:t>ChoiceQuestion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65929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Ativando o construtor da superclasse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uma subclasse é instanciada, a versão sem parâmetros do construtor da superclasse é ativada </a:t>
            </a:r>
            <a:r>
              <a:rPr lang="pt-BR"/>
              <a:t>automaticamente. </a:t>
            </a:r>
            <a:endParaRPr lang="pt-BR" dirty="0"/>
          </a:p>
          <a:p>
            <a:r>
              <a:rPr lang="pt-BR" dirty="0"/>
              <a:t>Se for o caso de acionar uma versão mais específica do construtor da superclasse será necessário ativa-lo explicitamente.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Deve ser o primeiro comando do construtor.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362200" y="4038600"/>
            <a:ext cx="63246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public ChoiceQuestion(String questionText)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{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 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Arial" charset="0"/>
              </a:rPr>
              <a:t>super</a:t>
            </a:r>
            <a:r>
              <a:rPr lang="en-US" sz="2000" kern="0" dirty="0">
                <a:latin typeface="Consolas" pitchFamily="49" charset="0"/>
                <a:cs typeface="Arial" charset="0"/>
              </a:rPr>
              <a:t>(questionText);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  choices = new ArrayList&lt;String&gt;();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Arial" charset="0"/>
              </a:rPr>
              <a:t>}</a:t>
            </a:r>
            <a:endParaRPr lang="en-US" sz="2000" kern="0" dirty="0">
              <a:solidFill>
                <a:srgbClr val="333333"/>
              </a:solidFill>
              <a:latin typeface="Consolas" pitchFamily="49" charset="0"/>
              <a:cs typeface="Arial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solidFill>
                <a:srgbClr val="333333"/>
              </a:solidFill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2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03AC2-F30F-46FA-91CF-339ADF4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38400"/>
            <a:ext cx="8153399" cy="2200275"/>
          </a:xfrm>
        </p:spPr>
        <p:txBody>
          <a:bodyPr/>
          <a:lstStyle/>
          <a:p>
            <a:r>
              <a:rPr lang="pt-BR" dirty="0"/>
              <a:t>Veja lista de Exercícios</a:t>
            </a:r>
          </a:p>
        </p:txBody>
      </p:sp>
    </p:spTree>
    <p:extLst>
      <p:ext uri="{BB962C8B-B14F-4D97-AF65-F5344CB8AC3E}">
        <p14:creationId xmlns:p14="http://schemas.microsoft.com/office/powerpoint/2010/main" val="290388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Herança é um relacionamento entre uma classe mais geral (</a:t>
            </a:r>
            <a:r>
              <a:rPr lang="pt-BR" b="1" dirty="0"/>
              <a:t>superclasse</a:t>
            </a:r>
            <a:r>
              <a:rPr lang="pt-BR" dirty="0"/>
              <a:t>) e uma classe mais especializada (</a:t>
            </a:r>
            <a:r>
              <a:rPr lang="pt-BR" b="1" dirty="0"/>
              <a:t>subclasse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As subclasses herdam dados e comportamento da superclasse.</a:t>
            </a:r>
          </a:p>
        </p:txBody>
      </p:sp>
    </p:spTree>
    <p:extLst>
      <p:ext uri="{BB962C8B-B14F-4D97-AF65-F5344CB8AC3E}">
        <p14:creationId xmlns:p14="http://schemas.microsoft.com/office/powerpoint/2010/main" val="140864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73352"/>
            <a:ext cx="3768214" cy="471830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 </a:t>
            </a:r>
            <a:r>
              <a:rPr lang="pt-BR" i="1" dirty="0"/>
              <a:t>Carro</a:t>
            </a:r>
            <a:r>
              <a:rPr lang="pt-BR" dirty="0"/>
              <a:t> </a:t>
            </a:r>
            <a:r>
              <a:rPr lang="pt-BR" b="1" dirty="0"/>
              <a:t>é um</a:t>
            </a:r>
            <a:r>
              <a:rPr lang="pt-BR" dirty="0"/>
              <a:t> </a:t>
            </a:r>
            <a:r>
              <a:rPr lang="pt-BR" b="1" dirty="0"/>
              <a:t>Veiculo</a:t>
            </a:r>
            <a:r>
              <a:rPr lang="pt-BR" dirty="0"/>
              <a:t> !!</a:t>
            </a:r>
          </a:p>
          <a:p>
            <a:r>
              <a:rPr lang="pt-BR" dirty="0"/>
              <a:t>Herança = “</a:t>
            </a:r>
            <a:r>
              <a:rPr lang="pt-BR" b="1" dirty="0"/>
              <a:t>é um tipo de</a:t>
            </a:r>
            <a:r>
              <a:rPr lang="pt-BR" dirty="0"/>
              <a:t>”</a:t>
            </a:r>
          </a:p>
          <a:p>
            <a:r>
              <a:rPr lang="pt-BR" i="1" dirty="0"/>
              <a:t>Veiculo</a:t>
            </a:r>
            <a:r>
              <a:rPr lang="pt-BR" dirty="0"/>
              <a:t> é o conceito mais geral (tem um dono e uma placa)</a:t>
            </a:r>
          </a:p>
          <a:p>
            <a:r>
              <a:rPr lang="pt-BR" i="1" dirty="0"/>
              <a:t>Carro</a:t>
            </a:r>
            <a:r>
              <a:rPr lang="pt-BR" dirty="0"/>
              <a:t> herda as características de </a:t>
            </a:r>
            <a:r>
              <a:rPr lang="pt-BR" i="1" dirty="0"/>
              <a:t>Veiculo</a:t>
            </a:r>
            <a:r>
              <a:rPr lang="pt-BR" dirty="0"/>
              <a:t> e acrescenta próprias (marca, cor)</a:t>
            </a:r>
          </a:p>
          <a:p>
            <a:r>
              <a:rPr lang="pt-BR" i="1" dirty="0"/>
              <a:t>SUV</a:t>
            </a:r>
            <a:r>
              <a:rPr lang="pt-BR" dirty="0"/>
              <a:t>, da mesma forma, herda e acrescenta (tipo de tração, potência)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"/>
          <a:stretch>
            <a:fillRect/>
          </a:stretch>
        </p:blipFill>
        <p:spPr bwMode="auto">
          <a:xfrm>
            <a:off x="4073014" y="2111437"/>
            <a:ext cx="5058696" cy="384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9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da substituição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“Sempre se pode usar uma subclasse no lugar de uma superclasse”</a:t>
            </a:r>
          </a:p>
          <a:p>
            <a:r>
              <a:rPr lang="pt-BR" dirty="0"/>
              <a:t>Supondo um algoritmo que manipula objetos </a:t>
            </a:r>
            <a:r>
              <a:rPr lang="pt-BR" i="1" dirty="0"/>
              <a:t>Veiculo</a:t>
            </a:r>
            <a:r>
              <a:rPr lang="pt-BR" dirty="0"/>
              <a:t>. Como </a:t>
            </a:r>
            <a:r>
              <a:rPr lang="pt-BR" i="1" dirty="0"/>
              <a:t>Carro</a:t>
            </a:r>
            <a:r>
              <a:rPr lang="pt-BR" dirty="0"/>
              <a:t> </a:t>
            </a:r>
            <a:r>
              <a:rPr lang="pt-BR" b="1" dirty="0"/>
              <a:t>é um tipo de</a:t>
            </a:r>
            <a:r>
              <a:rPr lang="pt-BR" dirty="0"/>
              <a:t> </a:t>
            </a:r>
            <a:r>
              <a:rPr lang="pt-BR" i="1" dirty="0"/>
              <a:t>Veiculo</a:t>
            </a:r>
            <a:r>
              <a:rPr lang="pt-BR" dirty="0"/>
              <a:t>, pode-se usar instâncias de </a:t>
            </a:r>
            <a:r>
              <a:rPr lang="pt-BR" i="1" dirty="0"/>
              <a:t>Carro</a:t>
            </a:r>
            <a:r>
              <a:rPr lang="pt-BR" dirty="0"/>
              <a:t> no lugar de instâncias de </a:t>
            </a:r>
            <a:r>
              <a:rPr lang="pt-BR" i="1" dirty="0"/>
              <a:t>Veiculo</a:t>
            </a:r>
            <a:r>
              <a:rPr lang="pt-BR" dirty="0"/>
              <a:t> e tudo irá funcionar corretamente.</a:t>
            </a:r>
          </a:p>
          <a:p>
            <a:pPr lvl="1"/>
            <a:r>
              <a:rPr lang="pt-BR" dirty="0"/>
              <a:t>Qual a vantagem?</a:t>
            </a:r>
          </a:p>
          <a:p>
            <a:pPr lvl="1"/>
            <a:r>
              <a:rPr lang="pt-BR" dirty="0"/>
              <a:t>Métodos que lidam com as superclasses são mais genéricos porque conseguem tratar todos os subtipos.</a:t>
            </a:r>
          </a:p>
        </p:txBody>
      </p:sp>
    </p:spTree>
    <p:extLst>
      <p:ext uri="{BB962C8B-B14F-4D97-AF65-F5344CB8AC3E}">
        <p14:creationId xmlns:p14="http://schemas.microsoft.com/office/powerpoint/2010/main" val="360806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i="1" dirty="0"/>
              <a:t>Carro</a:t>
            </a:r>
            <a:r>
              <a:rPr lang="pt-BR" dirty="0"/>
              <a:t> é uma subclasse de </a:t>
            </a:r>
            <a:r>
              <a:rPr lang="pt-BR" i="1" dirty="0"/>
              <a:t>Veiculo</a:t>
            </a:r>
            <a:r>
              <a:rPr lang="pt-BR" dirty="0"/>
              <a:t>.</a:t>
            </a:r>
          </a:p>
          <a:p>
            <a:r>
              <a:rPr lang="pt-BR" dirty="0"/>
              <a:t>Instancias de Carro possuem todos os atributos e métodos de </a:t>
            </a:r>
            <a:r>
              <a:rPr lang="pt-BR" i="1" dirty="0"/>
              <a:t>Veiculo</a:t>
            </a:r>
            <a:r>
              <a:rPr lang="pt-BR" dirty="0"/>
              <a:t> mais os atributos e métodos de </a:t>
            </a:r>
            <a:r>
              <a:rPr lang="pt-BR" i="1" dirty="0"/>
              <a:t>Carro</a:t>
            </a:r>
            <a:r>
              <a:rPr lang="pt-BR" dirty="0"/>
              <a:t>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2612" y="1789112"/>
            <a:ext cx="2009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8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de caso: hierarquia de questões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191000" cy="4718304"/>
          </a:xfrm>
        </p:spPr>
        <p:txBody>
          <a:bodyPr>
            <a:normAutofit/>
          </a:bodyPr>
          <a:lstStyle/>
          <a:p>
            <a:r>
              <a:rPr lang="pt-BR" sz="2400" dirty="0"/>
              <a:t>Um questionário pode ter:</a:t>
            </a:r>
          </a:p>
          <a:p>
            <a:pPr lvl="1"/>
            <a:r>
              <a:rPr lang="pt-BR" sz="2000" dirty="0"/>
              <a:t>Respostas numéricas</a:t>
            </a:r>
          </a:p>
          <a:p>
            <a:pPr lvl="1"/>
            <a:r>
              <a:rPr lang="pt-BR" sz="2000" dirty="0"/>
              <a:t>Respostas de escolha simples</a:t>
            </a:r>
          </a:p>
          <a:p>
            <a:pPr lvl="1"/>
            <a:r>
              <a:rPr lang="pt-BR" sz="2000" dirty="0"/>
              <a:t>Respostas de escolha múltipla</a:t>
            </a:r>
          </a:p>
          <a:p>
            <a:pPr lvl="1"/>
            <a:r>
              <a:rPr lang="pt-BR" sz="2000" dirty="0"/>
              <a:t>Respostas de texto livre</a:t>
            </a:r>
          </a:p>
          <a:p>
            <a:pPr lvl="1"/>
            <a:endParaRPr lang="pt-BR" sz="2000" dirty="0"/>
          </a:p>
          <a:p>
            <a:r>
              <a:rPr lang="pt-BR" sz="2400" dirty="0"/>
              <a:t>Uma questão pode:</a:t>
            </a:r>
          </a:p>
          <a:p>
            <a:pPr lvl="1"/>
            <a:r>
              <a:rPr lang="pt-BR" sz="2000" dirty="0"/>
              <a:t>Exibir </a:t>
            </a:r>
            <a:r>
              <a:rPr lang="pt-BR" sz="2000"/>
              <a:t>o texto da </a:t>
            </a:r>
            <a:r>
              <a:rPr lang="pt-BR" sz="2000" dirty="0"/>
              <a:t>questão</a:t>
            </a:r>
          </a:p>
          <a:p>
            <a:pPr lvl="1"/>
            <a:r>
              <a:rPr lang="pt-BR" sz="2000" dirty="0"/>
              <a:t>Corrigir a resposta</a:t>
            </a:r>
          </a:p>
          <a:p>
            <a:pPr lvl="1"/>
            <a:endParaRPr lang="pt-BR" sz="2000" dirty="0"/>
          </a:p>
          <a:p>
            <a:r>
              <a:rPr lang="pt-BR" sz="2000" dirty="0"/>
              <a:t>A raiz da hierarquia está sempre no topo</a:t>
            </a:r>
          </a:p>
          <a:p>
            <a:pPr lvl="1"/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54" y="1885100"/>
            <a:ext cx="4425746" cy="29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1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Question1.java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47793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24600" y="2133600"/>
            <a:ext cx="2514600" cy="36933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classe </a:t>
            </a:r>
            <a:r>
              <a:rPr lang="pt-BR" i="1" dirty="0" err="1"/>
              <a:t>Question</a:t>
            </a:r>
            <a:r>
              <a:rPr lang="pt-BR" dirty="0"/>
              <a:t> é raiz da hierarquia de herança (superclasse)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 apenas </a:t>
            </a:r>
            <a:r>
              <a:rPr lang="pt-BR" dirty="0" err="1"/>
              <a:t>strings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trata escolha simples/múltipla ou respostas aproximadas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81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Question1.java 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12972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984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1172</TotalTime>
  <Words>1021</Words>
  <Application>Microsoft Office PowerPoint</Application>
  <PresentationFormat>Apresentação na tela (4:3)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Wingdings</vt:lpstr>
      <vt:lpstr>Clarity</vt:lpstr>
      <vt:lpstr>Programação Orientada a Objetos</vt:lpstr>
      <vt:lpstr>Herança</vt:lpstr>
      <vt:lpstr>Herança</vt:lpstr>
      <vt:lpstr>Exemplo</vt:lpstr>
      <vt:lpstr>Princípio da substituição</vt:lpstr>
      <vt:lpstr>Diagrama de classes</vt:lpstr>
      <vt:lpstr>Estudo de caso: hierarquia de questões</vt:lpstr>
      <vt:lpstr>Question1.java</vt:lpstr>
      <vt:lpstr>Question1.java (cont)</vt:lpstr>
      <vt:lpstr>QuestionDemo.java</vt:lpstr>
      <vt:lpstr>Implementação de uma subclasse</vt:lpstr>
      <vt:lpstr>Herdando de uma superclasse</vt:lpstr>
      <vt:lpstr>Sobrescrevendo métodos</vt:lpstr>
      <vt:lpstr>Planejando a subclasse</vt:lpstr>
      <vt:lpstr>Declarando a subclasse</vt:lpstr>
      <vt:lpstr>Implementação de addChoice</vt:lpstr>
      <vt:lpstr>Sobrescrevendo métodos</vt:lpstr>
      <vt:lpstr>Sobrescrevendo métodos</vt:lpstr>
      <vt:lpstr>Sobrescrevendo métodos</vt:lpstr>
      <vt:lpstr>Exemplo de uso</vt:lpstr>
      <vt:lpstr>Exemplo de uso</vt:lpstr>
      <vt:lpstr>Ativando o construtor da superclasse</vt:lpstr>
      <vt:lpstr>Veja lista de 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II</dc:title>
  <dc:creator>bcopstein</dc:creator>
  <cp:lastModifiedBy>Bernardo Copstein</cp:lastModifiedBy>
  <cp:revision>130</cp:revision>
  <dcterms:created xsi:type="dcterms:W3CDTF">2011-02-22T20:06:50Z</dcterms:created>
  <dcterms:modified xsi:type="dcterms:W3CDTF">2017-08-23T21:08:01Z</dcterms:modified>
</cp:coreProperties>
</file>