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Executar algumas chamadas de função mostrando a alocação das variáveis.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4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Executar um pequeno trecho</a:t>
            </a:r>
            <a:r>
              <a:rPr lang="pt-BR" baseline="0" dirty="0"/>
              <a:t> de programa desenhando a alocação das variáveis.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desenhos e exemplos.</a:t>
            </a:r>
          </a:p>
          <a:p>
            <a:r>
              <a:rPr lang="pt-BR" dirty="0"/>
              <a:t>Fazer um exemplo de método que aloca objeto usando referência local.</a:t>
            </a:r>
          </a:p>
          <a:p>
            <a:r>
              <a:rPr lang="pt-BR" dirty="0"/>
              <a:t>Mostrar um exemplo de liberação em cadeia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2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i="1" dirty="0"/>
              <a:t>Mark </a:t>
            </a:r>
            <a:r>
              <a:rPr lang="pt-BR" sz="1200" i="1" dirty="0" err="1"/>
              <a:t>and</a:t>
            </a:r>
            <a:r>
              <a:rPr lang="pt-BR" sz="1200" i="1" dirty="0"/>
              <a:t> </a:t>
            </a:r>
            <a:r>
              <a:rPr lang="pt-BR" sz="1200" i="1" dirty="0" err="1"/>
              <a:t>sweep</a:t>
            </a:r>
            <a:r>
              <a:rPr lang="pt-BR" sz="1200" dirty="0"/>
              <a:t> (marca e varredura).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/>
              <a:t>Os objetos devem incluir um campo extra usado para marcação, mas o overhead de espaço é desprezível (1 bit por objeto).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8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Young Generation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novos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alocados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 Generation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armazenar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sobreviventes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surviving objects)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Permanent generation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contém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metadados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requeridos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descrever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classes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9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3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0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coleta de lixo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objetos Java são alocados no </a:t>
            </a:r>
            <a:r>
              <a:rPr lang="pt-BR" dirty="0" err="1"/>
              <a:t>Heap</a:t>
            </a:r>
            <a:r>
              <a:rPr lang="pt-BR" dirty="0"/>
              <a:t> e se tornam inacessíveis quando perdem as referências para si. Neste momento passam a ser candidatos a serem liberados. Quem faz a liberação é o “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colector</a:t>
            </a:r>
            <a:r>
              <a:rPr lang="pt-BR" dirty="0"/>
              <a:t>”</a:t>
            </a:r>
          </a:p>
          <a:p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colector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Executa de tempos em tempos</a:t>
            </a:r>
          </a:p>
          <a:p>
            <a:pPr lvl="1"/>
            <a:r>
              <a:rPr lang="pt-BR" dirty="0"/>
              <a:t>Pode ser manualmente ativado (</a:t>
            </a:r>
            <a:r>
              <a:rPr lang="pt-BR" dirty="0" err="1"/>
              <a:t>System.gc</a:t>
            </a:r>
            <a:r>
              <a:rPr lang="pt-BR" dirty="0"/>
              <a:t>())</a:t>
            </a:r>
          </a:p>
          <a:p>
            <a:pPr lvl="1"/>
            <a:r>
              <a:rPr lang="pt-BR" dirty="0"/>
              <a:t>Verifica todos os objetos inacessíveis e “marca” os mesmos como liberados (memória pode ser reusada)</a:t>
            </a:r>
          </a:p>
          <a:p>
            <a:pPr lvl="1"/>
            <a:r>
              <a:rPr lang="pt-BR" dirty="0"/>
              <a:t>De tempos em tempos executa uma rotina de desfragmentação</a:t>
            </a:r>
          </a:p>
        </p:txBody>
      </p:sp>
    </p:spTree>
    <p:extLst>
      <p:ext uri="{BB962C8B-B14F-4D97-AF65-F5344CB8AC3E}">
        <p14:creationId xmlns:p14="http://schemas.microsoft.com/office/powerpoint/2010/main" val="195488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Java: Nursery e </a:t>
            </a:r>
            <a:r>
              <a:rPr lang="pt-BR" dirty="0" err="1"/>
              <a:t>OldSpace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uma linguagem Orientada a Objetos cria e libera muitos objetos, todo objeto novo de Java é criado em uma área chamada “nursery”. Frequentemente uma thread varre essa área em busca de objetos para liberar. Aqueles que “resistiram” são promovidos para uma área chamada “</a:t>
            </a:r>
            <a:r>
              <a:rPr lang="pt-BR" dirty="0" err="1"/>
              <a:t>old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” onde a “limpeza” ocorre a intervalos menos frequentes por uma questão </a:t>
            </a:r>
            <a:r>
              <a:rPr lang="pt-BR"/>
              <a:t>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6078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/>
              <a:t>Funcionamento do GC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Algoritmo básico</a:t>
            </a:r>
          </a:p>
          <a:p>
            <a:pPr lvl="1"/>
            <a:r>
              <a:rPr lang="pt-BR" sz="2400" i="1" dirty="0"/>
              <a:t>Mark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sweep</a:t>
            </a:r>
            <a:r>
              <a:rPr lang="pt-BR" sz="2400" dirty="0"/>
              <a:t> </a:t>
            </a:r>
          </a:p>
          <a:p>
            <a:pPr lvl="1"/>
            <a:r>
              <a:rPr lang="pt-BR" sz="2400" i="1" dirty="0"/>
              <a:t>Mark</a:t>
            </a:r>
            <a:r>
              <a:rPr lang="pt-BR" sz="2400" dirty="0"/>
              <a:t>: começa da origem, segue as referências recursivamente, marca como </a:t>
            </a:r>
            <a:r>
              <a:rPr lang="pt-BR" sz="2400" i="1" dirty="0" err="1"/>
              <a:t>reachable</a:t>
            </a:r>
            <a:r>
              <a:rPr lang="pt-BR" sz="2400" dirty="0"/>
              <a:t> os objetos encontrados</a:t>
            </a:r>
          </a:p>
          <a:p>
            <a:pPr lvl="1"/>
            <a:r>
              <a:rPr lang="pt-BR" sz="2400" i="1" dirty="0" err="1"/>
              <a:t>Sweep</a:t>
            </a:r>
            <a:r>
              <a:rPr lang="pt-BR" sz="2400" i="1" dirty="0"/>
              <a:t>:</a:t>
            </a:r>
            <a:r>
              <a:rPr lang="pt-BR" sz="2400" dirty="0"/>
              <a:t> recupera elementos não marcados</a:t>
            </a:r>
          </a:p>
          <a:p>
            <a:pPr lvl="1"/>
            <a:r>
              <a:rPr lang="pt-BR" sz="2400" dirty="0"/>
              <a:t>Os objetos devem incluir um campo extra usado para marcação</a:t>
            </a:r>
          </a:p>
        </p:txBody>
      </p:sp>
    </p:spTree>
    <p:extLst>
      <p:ext uri="{BB962C8B-B14F-4D97-AF65-F5344CB8AC3E}">
        <p14:creationId xmlns:p14="http://schemas.microsoft.com/office/powerpoint/2010/main" val="140864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/>
              <a:t>Funcionamento do GC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9100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http://www.oracle.com/webfolder/technetwork/tutorials/obe/java/gc01/index.html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084" y="2362200"/>
            <a:ext cx="6463832" cy="34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53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/>
              <a:t>Funcionamento do GC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9100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http://www.oracle.com/webfolder/technetwork/tutorials/obe/java/gc01/index.html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00"/>
            <a:ext cx="5653088" cy="264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00200"/>
            <a:ext cx="5514975" cy="23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018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/>
              <a:t>Funcionamento do GC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Java</a:t>
            </a:r>
          </a:p>
          <a:p>
            <a:pPr lvl="1"/>
            <a:r>
              <a:rPr lang="pt-BR" sz="2400" dirty="0"/>
              <a:t>Informações aprendidas com o comportamento de alocação do objeto podem ser usadas para melhorar o desempenho da JVM</a:t>
            </a:r>
          </a:p>
          <a:p>
            <a:pPr lvl="1"/>
            <a:r>
              <a:rPr lang="pt-BR" sz="2400" i="1" dirty="0" err="1"/>
              <a:t>Heap</a:t>
            </a:r>
            <a:r>
              <a:rPr lang="pt-BR" sz="2400" i="1" dirty="0"/>
              <a:t> </a:t>
            </a:r>
            <a:r>
              <a:rPr lang="pt-BR" sz="2400" dirty="0"/>
              <a:t>é dividido em partes menores (</a:t>
            </a:r>
            <a:r>
              <a:rPr lang="pt-BR" sz="2400" i="1" dirty="0" err="1"/>
              <a:t>generation</a:t>
            </a:r>
            <a:r>
              <a:rPr lang="pt-BR" sz="2400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9100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http://www.oracle.com/webfolder/technetwork/tutorials/obe/java/gc01/index.html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3733800"/>
            <a:ext cx="7500938" cy="274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66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366" y="4419600"/>
            <a:ext cx="5579269" cy="204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/>
              <a:t>Funcionamento do GC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Java</a:t>
            </a:r>
          </a:p>
          <a:p>
            <a:pPr lvl="1"/>
            <a:r>
              <a:rPr lang="pt-BR" sz="2400" dirty="0"/>
              <a:t>Objetos novos são alocados no </a:t>
            </a:r>
            <a:r>
              <a:rPr lang="pt-BR" sz="2400" i="1" dirty="0" err="1"/>
              <a:t>eden</a:t>
            </a:r>
            <a:endParaRPr lang="pt-BR" sz="2400" i="1" dirty="0"/>
          </a:p>
          <a:p>
            <a:pPr lvl="1"/>
            <a:r>
              <a:rPr lang="pt-BR" sz="2400" dirty="0"/>
              <a:t>Quando este espaço está cheio, uma coleta de lixo (GC) menor é disparada</a:t>
            </a:r>
          </a:p>
          <a:p>
            <a:pPr lvl="1"/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referenciados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movidos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S0,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referenciados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apagados</a:t>
            </a:r>
            <a:r>
              <a:rPr lang="en-US" sz="2400" dirty="0"/>
              <a:t>, </a:t>
            </a:r>
            <a:r>
              <a:rPr lang="en-US" sz="2400" dirty="0" err="1"/>
              <a:t>liberando</a:t>
            </a:r>
            <a:r>
              <a:rPr lang="en-US" sz="2400" dirty="0"/>
              <a:t> o </a:t>
            </a:r>
            <a:r>
              <a:rPr lang="en-US" sz="2400" i="1" dirty="0" err="1"/>
              <a:t>eden</a:t>
            </a:r>
            <a:endParaRPr lang="en-US" sz="2400" i="1" dirty="0"/>
          </a:p>
        </p:txBody>
      </p:sp>
      <p:sp>
        <p:nvSpPr>
          <p:cNvPr id="6" name="Retângulo 5"/>
          <p:cNvSpPr/>
          <p:nvPr/>
        </p:nvSpPr>
        <p:spPr>
          <a:xfrm>
            <a:off x="419100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http://www.oracle.com/webfolder/technetwork/tutorials/obe/java/gc01/index.html</a:t>
            </a:r>
          </a:p>
        </p:txBody>
      </p:sp>
    </p:spTree>
    <p:extLst>
      <p:ext uri="{BB962C8B-B14F-4D97-AF65-F5344CB8AC3E}">
        <p14:creationId xmlns:p14="http://schemas.microsoft.com/office/powerpoint/2010/main" val="83182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366" y="4419600"/>
            <a:ext cx="5579269" cy="204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1" dirty="0" err="1"/>
              <a:t>Garbage</a:t>
            </a:r>
            <a:r>
              <a:rPr lang="pt-BR" sz="4400" i="1" dirty="0"/>
              <a:t> </a:t>
            </a:r>
            <a:r>
              <a:rPr lang="pt-BR" sz="4400" i="1" dirty="0" err="1"/>
              <a:t>Collector</a:t>
            </a:r>
            <a:endParaRPr lang="pt-BR" sz="4400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Java</a:t>
            </a:r>
          </a:p>
          <a:p>
            <a:pPr lvl="1"/>
            <a:r>
              <a:rPr lang="pt-BR" sz="2400" dirty="0"/>
              <a:t>No próximo GC, os objetos passam para S1, e os objetos de S0 tem a idade incrementada e são passados para </a:t>
            </a:r>
            <a:r>
              <a:rPr lang="pt-BR" sz="2400"/>
              <a:t>o S1</a:t>
            </a:r>
            <a:endParaRPr lang="pt-BR" sz="2400" dirty="0"/>
          </a:p>
          <a:p>
            <a:pPr lvl="1"/>
            <a:r>
              <a:rPr lang="pt-BR" sz="2400" dirty="0"/>
              <a:t>Quando os objetos alcançam uma “idade” vão para </a:t>
            </a:r>
            <a:r>
              <a:rPr lang="pt-BR" sz="2400" i="1" dirty="0" err="1"/>
              <a:t>old</a:t>
            </a:r>
            <a:r>
              <a:rPr lang="pt-BR" sz="2400" i="1" dirty="0"/>
              <a:t> </a:t>
            </a:r>
            <a:r>
              <a:rPr lang="pt-BR" sz="2400" i="1" dirty="0" err="1"/>
              <a:t>generation</a:t>
            </a:r>
            <a:endParaRPr lang="pt-BR" sz="2400" i="1" dirty="0"/>
          </a:p>
          <a:p>
            <a:pPr lvl="1"/>
            <a:endParaRPr lang="en-US" sz="2400" i="1" dirty="0"/>
          </a:p>
        </p:txBody>
      </p:sp>
      <p:sp>
        <p:nvSpPr>
          <p:cNvPr id="6" name="Retângulo 5"/>
          <p:cNvSpPr/>
          <p:nvPr/>
        </p:nvSpPr>
        <p:spPr>
          <a:xfrm>
            <a:off x="419100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http://www.oracle.com/webfolder/technetwork/tutorials/obe/java/gc01/index.html</a:t>
            </a:r>
          </a:p>
        </p:txBody>
      </p:sp>
    </p:spTree>
    <p:extLst>
      <p:ext uri="{BB962C8B-B14F-4D97-AF65-F5344CB8AC3E}">
        <p14:creationId xmlns:p14="http://schemas.microsoft.com/office/powerpoint/2010/main" val="352775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 de memória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Leitura recomendada:</a:t>
            </a:r>
          </a:p>
          <a:p>
            <a:r>
              <a:rPr lang="pt-BR" dirty="0"/>
              <a:t>- Livro do </a:t>
            </a:r>
            <a:r>
              <a:rPr lang="pt-BR" dirty="0" err="1"/>
              <a:t>Meyers</a:t>
            </a:r>
            <a:r>
              <a:rPr lang="pt-BR" dirty="0"/>
              <a:t>, capítulo 9</a:t>
            </a:r>
          </a:p>
        </p:txBody>
      </p:sp>
    </p:spTree>
    <p:extLst>
      <p:ext uri="{BB962C8B-B14F-4D97-AF65-F5344CB8AC3E}">
        <p14:creationId xmlns:p14="http://schemas.microsoft.com/office/powerpoint/2010/main" val="19538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Genericamente as variáveis (escalares) e os objetos de um programa pode ser alocados de 3 formas na memória:</a:t>
            </a:r>
          </a:p>
          <a:p>
            <a:pPr lvl="1"/>
            <a:r>
              <a:rPr lang="pt-BR" dirty="0"/>
              <a:t>Alocação estática (</a:t>
            </a:r>
            <a:r>
              <a:rPr lang="pt-BR" dirty="0" err="1"/>
              <a:t>static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Alocação na pilha (</a:t>
            </a:r>
            <a:r>
              <a:rPr lang="pt-BR" dirty="0" err="1"/>
              <a:t>stack-based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Alocação livre (</a:t>
            </a:r>
            <a:r>
              <a:rPr lang="pt-BR" dirty="0" err="1"/>
              <a:t>heap-based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4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estática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tem alocação fixa definida no início da execução do programa</a:t>
            </a:r>
          </a:p>
          <a:p>
            <a:pPr lvl="1"/>
            <a:r>
              <a:rPr lang="pt-BR" dirty="0"/>
              <a:t>Simples de implementar</a:t>
            </a:r>
          </a:p>
          <a:p>
            <a:pPr lvl="1"/>
            <a:r>
              <a:rPr lang="pt-BR" dirty="0"/>
              <a:t>Todas as variáveis ocupam memória o tempo todo</a:t>
            </a:r>
          </a:p>
          <a:p>
            <a:pPr lvl="1"/>
            <a:r>
              <a:rPr lang="pt-BR" dirty="0"/>
              <a:t>Não permite recursividade</a:t>
            </a:r>
          </a:p>
          <a:p>
            <a:pPr lvl="1"/>
            <a:r>
              <a:rPr lang="pt-BR" dirty="0"/>
              <a:t>A noção de escopo pode ser implementada se for o caso</a:t>
            </a:r>
          </a:p>
        </p:txBody>
      </p:sp>
    </p:spTree>
    <p:extLst>
      <p:ext uri="{BB962C8B-B14F-4D97-AF65-F5344CB8AC3E}">
        <p14:creationId xmlns:p14="http://schemas.microsoft.com/office/powerpoint/2010/main" val="238540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na pilha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vez que a execução do programa entra em um contexto, as variáveis “locais” (incluindo parâmetros) são “alocadas de forma estática” na pilha. </a:t>
            </a:r>
          </a:p>
          <a:p>
            <a:r>
              <a:rPr lang="pt-BR" dirty="0"/>
              <a:t>A cada novo contexto, um novo conjunto de variáveis é alocado na pilha.</a:t>
            </a:r>
          </a:p>
          <a:p>
            <a:r>
              <a:rPr lang="pt-BR" dirty="0"/>
              <a:t>Toda a vez que a execução deixa um contexto, o bloco de variáveis correspondente é “desempilhado”.</a:t>
            </a:r>
          </a:p>
          <a:p>
            <a:endParaRPr lang="pt-BR" dirty="0"/>
          </a:p>
          <a:p>
            <a:r>
              <a:rPr lang="pt-BR" dirty="0"/>
              <a:t>Atenção: a pilha armazena valores </a:t>
            </a:r>
            <a:r>
              <a:rPr lang="pt-BR" dirty="0">
                <a:sym typeface="Wingdings" panose="05000000000000000000" pitchFamily="2" charset="2"/>
              </a:rPr>
              <a:t> passagem por valor.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2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livre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área de alocação livre (ou alocação dinâmica) as variáveis e/ou objetos são </a:t>
            </a:r>
            <a:r>
              <a:rPr lang="pt-BR"/>
              <a:t>alocados dinamicamente por </a:t>
            </a:r>
            <a:r>
              <a:rPr lang="pt-BR" dirty="0"/>
              <a:t>solicitação de comandos tipo “new” (Java) ou “</a:t>
            </a:r>
            <a:r>
              <a:rPr lang="pt-BR" dirty="0" err="1"/>
              <a:t>malloc</a:t>
            </a:r>
            <a:r>
              <a:rPr lang="pt-BR" dirty="0"/>
              <a:t>” (C) e assemelhados. A memória é alocada por demanda em uma área chamada “</a:t>
            </a:r>
            <a:r>
              <a:rPr lang="pt-BR" dirty="0" err="1"/>
              <a:t>heap</a:t>
            </a:r>
            <a:r>
              <a:rPr lang="pt-BR" dirty="0"/>
              <a:t>” (monte).</a:t>
            </a:r>
          </a:p>
          <a:p>
            <a:r>
              <a:rPr lang="pt-BR" dirty="0"/>
              <a:t>Quando se solicita uma área no “</a:t>
            </a:r>
            <a:r>
              <a:rPr lang="pt-BR" dirty="0" err="1"/>
              <a:t>heap</a:t>
            </a:r>
            <a:r>
              <a:rPr lang="pt-BR" dirty="0"/>
              <a:t>” recebe-se de volta uma referência para a área alocada.</a:t>
            </a:r>
          </a:p>
        </p:txBody>
      </p:sp>
    </p:spTree>
    <p:extLst>
      <p:ext uri="{BB962C8B-B14F-4D97-AF65-F5344CB8AC3E}">
        <p14:creationId xmlns:p14="http://schemas.microsoft.com/office/powerpoint/2010/main" val="31427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 todos os objetos são criados por alocação livre na área de “</a:t>
            </a:r>
            <a:r>
              <a:rPr lang="pt-BR" dirty="0" err="1"/>
              <a:t>heap</a:t>
            </a:r>
            <a:r>
              <a:rPr lang="pt-BR" dirty="0"/>
              <a:t>”. Apenas as variáveis e as referências podem ser alocadas na pilha ou de forma </a:t>
            </a:r>
            <a:r>
              <a:rPr lang="pt-BR" dirty="0" err="1"/>
              <a:t>static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42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simplificado da memória de um programa Java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24200" y="220980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Programa executável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4200" y="2610114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Variáveis estáticas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24200" y="3010428"/>
            <a:ext cx="2743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Pilha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 err="1"/>
              <a:t>Heap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124200" y="3810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124200" y="4572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Cima 9"/>
          <p:cNvSpPr/>
          <p:nvPr/>
        </p:nvSpPr>
        <p:spPr>
          <a:xfrm>
            <a:off x="4343400" y="43434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Cima 10"/>
          <p:cNvSpPr/>
          <p:nvPr/>
        </p:nvSpPr>
        <p:spPr>
          <a:xfrm rot="10800000">
            <a:off x="4343400" y="3550945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7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r>
              <a:rPr lang="pt-BR" dirty="0"/>
              <a:t>: ao longo de toda a execução do programa</a:t>
            </a:r>
          </a:p>
          <a:p>
            <a:r>
              <a:rPr lang="pt-BR" dirty="0"/>
              <a:t>Locais: até o final da execução do contexto</a:t>
            </a:r>
          </a:p>
          <a:p>
            <a:r>
              <a:rPr lang="pt-BR" dirty="0"/>
              <a:t>Alocação dinâmica: até serem liberadas</a:t>
            </a:r>
          </a:p>
          <a:p>
            <a:pPr lvl="1"/>
            <a:r>
              <a:rPr lang="pt-BR" dirty="0"/>
              <a:t>Liberação explícita (C/C++):</a:t>
            </a:r>
          </a:p>
          <a:p>
            <a:pPr lvl="2"/>
            <a:r>
              <a:rPr lang="pt-BR" dirty="0"/>
              <a:t>Comandos </a:t>
            </a:r>
            <a:r>
              <a:rPr lang="pt-BR" dirty="0" err="1"/>
              <a:t>free</a:t>
            </a:r>
            <a:r>
              <a:rPr lang="pt-BR" dirty="0"/>
              <a:t>/delete</a:t>
            </a:r>
          </a:p>
          <a:p>
            <a:pPr lvl="2"/>
            <a:r>
              <a:rPr lang="pt-BR" dirty="0"/>
              <a:t>Mais eficiente</a:t>
            </a:r>
          </a:p>
          <a:p>
            <a:pPr lvl="2"/>
            <a:r>
              <a:rPr lang="pt-BR" dirty="0"/>
              <a:t>Mais responsabilidade para o programador</a:t>
            </a:r>
          </a:p>
          <a:p>
            <a:pPr lvl="2"/>
            <a:r>
              <a:rPr lang="pt-BR" dirty="0"/>
              <a:t>Menor nível de abstração</a:t>
            </a:r>
          </a:p>
          <a:p>
            <a:pPr lvl="2"/>
            <a:r>
              <a:rPr lang="pt-BR" dirty="0"/>
              <a:t>Risco: liberação usada</a:t>
            </a:r>
          </a:p>
          <a:p>
            <a:pPr lvl="1"/>
            <a:r>
              <a:rPr lang="pt-BR" dirty="0"/>
              <a:t>Liberação automática (Java):</a:t>
            </a:r>
          </a:p>
          <a:p>
            <a:pPr lvl="2"/>
            <a:r>
              <a:rPr lang="pt-BR" dirty="0"/>
              <a:t>Quando o objeto não é mais referenciado</a:t>
            </a:r>
          </a:p>
          <a:p>
            <a:pPr lvl="2"/>
            <a:r>
              <a:rPr lang="pt-BR" dirty="0"/>
              <a:t>Maior nível de abstração</a:t>
            </a:r>
          </a:p>
          <a:p>
            <a:pPr lvl="2"/>
            <a:r>
              <a:rPr lang="pt-BR" dirty="0"/>
              <a:t>Exige um “serviço de coleta de lixo”</a:t>
            </a:r>
          </a:p>
        </p:txBody>
      </p:sp>
    </p:spTree>
    <p:extLst>
      <p:ext uri="{BB962C8B-B14F-4D97-AF65-F5344CB8AC3E}">
        <p14:creationId xmlns:p14="http://schemas.microsoft.com/office/powerpoint/2010/main" val="162893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822</TotalTime>
  <Words>930</Words>
  <Application>Microsoft Office PowerPoint</Application>
  <PresentationFormat>Apresentação na tela (4:3)</PresentationFormat>
  <Paragraphs>107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Clarity</vt:lpstr>
      <vt:lpstr>Programação Orientada a Objetos</vt:lpstr>
      <vt:lpstr>Gerencia de memória</vt:lpstr>
      <vt:lpstr>Alocação de memória</vt:lpstr>
      <vt:lpstr>Alocação estática</vt:lpstr>
      <vt:lpstr>Alocação na pilha</vt:lpstr>
      <vt:lpstr>Alocação livre</vt:lpstr>
      <vt:lpstr>Variáveis em Java</vt:lpstr>
      <vt:lpstr>Modelo simplificado da memória de um programa Java</vt:lpstr>
      <vt:lpstr>Ciclo de vida das variáveis</vt:lpstr>
      <vt:lpstr>Sistema de coleta de lixo</vt:lpstr>
      <vt:lpstr>Modelo Java: Nursery e OldSpace</vt:lpstr>
      <vt:lpstr>Funcionamento do GC</vt:lpstr>
      <vt:lpstr>Funcionamento do GC</vt:lpstr>
      <vt:lpstr>Funcionamento do GC</vt:lpstr>
      <vt:lpstr>Funcionamento do GC</vt:lpstr>
      <vt:lpstr>Funcionamento do GC</vt:lpstr>
      <vt:lpstr>Garbage Collector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107</cp:revision>
  <dcterms:created xsi:type="dcterms:W3CDTF">2011-02-22T20:06:50Z</dcterms:created>
  <dcterms:modified xsi:type="dcterms:W3CDTF">2017-04-24T12:22:11Z</dcterms:modified>
</cp:coreProperties>
</file>