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67" r:id="rId4"/>
    <p:sldId id="269" r:id="rId5"/>
    <p:sldId id="277" r:id="rId6"/>
    <p:sldId id="271" r:id="rId7"/>
    <p:sldId id="273" r:id="rId8"/>
    <p:sldId id="272" r:id="rId9"/>
    <p:sldId id="279" r:id="rId10"/>
    <p:sldId id="27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ardo Copstein" initials="BC" lastIdx="1" clrIdx="0">
    <p:extLst>
      <p:ext uri="{19B8F6BF-5375-455C-9EA6-DF929625EA0E}">
        <p15:presenceInfo xmlns:p15="http://schemas.microsoft.com/office/powerpoint/2012/main" userId="194b4f03e4c722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19" autoAdjust="0"/>
  </p:normalViewPr>
  <p:slideViewPr>
    <p:cSldViewPr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o Copstein" userId="194b4f03e4c72262" providerId="LiveId" clId="{9F1695BA-C895-4918-933C-2C67EB5ACC5A}"/>
  </pc:docChgLst>
  <pc:docChgLst>
    <pc:chgData name="Bernardo Copstein" userId="194b4f03e4c72262" providerId="LiveId" clId="{2251F2B0-2211-45F9-BA6F-AFAD05045BB6}"/>
    <pc:docChg chg="addSld modSld">
      <pc:chgData name="Bernardo Copstein" userId="194b4f03e4c72262" providerId="LiveId" clId="{2251F2B0-2211-45F9-BA6F-AFAD05045BB6}" dt="2018-04-13T10:01:21.837" v="71" actId="20577"/>
      <pc:docMkLst>
        <pc:docMk/>
      </pc:docMkLst>
      <pc:sldChg chg="modSp add">
        <pc:chgData name="Bernardo Copstein" userId="194b4f03e4c72262" providerId="LiveId" clId="{2251F2B0-2211-45F9-BA6F-AFAD05045BB6}" dt="2018-04-13T10:01:21.837" v="71" actId="20577"/>
        <pc:sldMkLst>
          <pc:docMk/>
          <pc:sldMk cId="1006552007" sldId="279"/>
        </pc:sldMkLst>
        <pc:spChg chg="mod">
          <ac:chgData name="Bernardo Copstein" userId="194b4f03e4c72262" providerId="LiveId" clId="{2251F2B0-2211-45F9-BA6F-AFAD05045BB6}" dt="2018-04-13T10:00:59.670" v="25" actId="20577"/>
          <ac:spMkLst>
            <pc:docMk/>
            <pc:sldMk cId="1006552007" sldId="279"/>
            <ac:spMk id="2" creationId="{1AA9A47A-5DC9-4CCD-AC28-9B1EEF5C0E31}"/>
          </ac:spMkLst>
        </pc:spChg>
        <pc:spChg chg="mod">
          <ac:chgData name="Bernardo Copstein" userId="194b4f03e4c72262" providerId="LiveId" clId="{2251F2B0-2211-45F9-BA6F-AFAD05045BB6}" dt="2018-04-13T10:01:21.837" v="71" actId="20577"/>
          <ac:spMkLst>
            <pc:docMk/>
            <pc:sldMk cId="1006552007" sldId="279"/>
            <ac:spMk id="3" creationId="{400B550E-822B-4F87-B44A-FAA5B4A266A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A1615-031F-4154-8180-C7F65B318100}" type="datetimeFigureOut">
              <a:rPr lang="pt-BR" smtClean="0"/>
              <a:pPr/>
              <a:t>13/04/2018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9B102-F733-4D58-881F-06A4A98088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85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6493DC5-FFBB-4353-9014-CD5BEE3B640A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Bernardo Copstein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75E31F8-8295-44F7-B253-7D8863978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Veja a lista de exercícios</a:t>
            </a:r>
          </a:p>
        </p:txBody>
      </p:sp>
    </p:spTree>
    <p:extLst>
      <p:ext uri="{BB962C8B-B14F-4D97-AF65-F5344CB8AC3E}">
        <p14:creationId xmlns:p14="http://schemas.microsoft.com/office/powerpoint/2010/main" val="230029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4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pt-BR" sz="3600" dirty="0"/>
            </a:br>
            <a:r>
              <a:rPr lang="pt-BR" sz="4000" dirty="0"/>
              <a:t>Interfaces x Implementação</a:t>
            </a:r>
            <a:endParaRPr lang="pt-BR" sz="36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Leitura recomendada: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The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Oriented</a:t>
            </a:r>
            <a:r>
              <a:rPr lang="pt-BR" dirty="0"/>
              <a:t> </a:t>
            </a:r>
            <a:r>
              <a:rPr lang="pt-BR" dirty="0" err="1"/>
              <a:t>Thought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; Matt </a:t>
            </a:r>
            <a:r>
              <a:rPr lang="pt-BR" dirty="0" err="1"/>
              <a:t>Weisfeld</a:t>
            </a:r>
            <a:r>
              <a:rPr lang="pt-BR" dirty="0"/>
              <a:t>; capítulos 1,2 e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Java for </a:t>
            </a:r>
            <a:r>
              <a:rPr lang="pt-BR" dirty="0" err="1"/>
              <a:t>Everyone</a:t>
            </a:r>
            <a:r>
              <a:rPr lang="pt-BR" dirty="0"/>
              <a:t>; </a:t>
            </a:r>
            <a:r>
              <a:rPr lang="pt-BR" dirty="0" err="1"/>
              <a:t>Cay</a:t>
            </a:r>
            <a:r>
              <a:rPr lang="pt-BR" dirty="0"/>
              <a:t> </a:t>
            </a:r>
            <a:r>
              <a:rPr lang="pt-BR" dirty="0" err="1"/>
              <a:t>Horstmann</a:t>
            </a:r>
            <a:r>
              <a:rPr lang="pt-BR" dirty="0"/>
              <a:t>; capítulo 8</a:t>
            </a:r>
          </a:p>
        </p:txBody>
      </p:sp>
    </p:spTree>
    <p:extLst>
      <p:ext uri="{BB962C8B-B14F-4D97-AF65-F5344CB8AC3E}">
        <p14:creationId xmlns:p14="http://schemas.microsoft.com/office/powerpoint/2010/main" val="293863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Blocos de construção de um programa O.O</a:t>
            </a:r>
          </a:p>
          <a:p>
            <a:pPr lvl="1"/>
            <a:r>
              <a:rPr lang="pt-BR" dirty="0"/>
              <a:t>Um programa O.O. é basicamente uma coleção de objetos que se relacionam</a:t>
            </a:r>
          </a:p>
          <a:p>
            <a:r>
              <a:rPr lang="pt-BR" dirty="0"/>
              <a:t>Compreendem:</a:t>
            </a:r>
          </a:p>
          <a:p>
            <a:pPr marL="274320" lvl="1" indent="0">
              <a:buNone/>
            </a:pPr>
            <a:r>
              <a:rPr lang="pt-BR" b="1" dirty="0"/>
              <a:t>Estado</a:t>
            </a:r>
            <a:r>
              <a:rPr lang="pt-BR" dirty="0"/>
              <a:t> (definido por seus atributos)</a:t>
            </a:r>
          </a:p>
          <a:p>
            <a:pPr marL="274320" lvl="1" indent="0">
              <a:buNone/>
            </a:pPr>
            <a:r>
              <a:rPr lang="pt-BR" dirty="0"/>
              <a:t>   </a:t>
            </a:r>
            <a:r>
              <a:rPr lang="pt-BR" sz="2400" b="1" dirty="0"/>
              <a:t>  +</a:t>
            </a:r>
            <a:endParaRPr lang="pt-BR" b="1" dirty="0"/>
          </a:p>
          <a:p>
            <a:pPr marL="274320" lvl="1" indent="0">
              <a:buNone/>
            </a:pPr>
            <a:r>
              <a:rPr lang="pt-BR" b="1" dirty="0"/>
              <a:t>Comportamento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Conjunto de métodos públicos ou</a:t>
            </a:r>
          </a:p>
          <a:p>
            <a:pPr lvl="2"/>
            <a:r>
              <a:rPr lang="pt-BR" dirty="0"/>
              <a:t>Operações que disponibiliza</a:t>
            </a:r>
          </a:p>
        </p:txBody>
      </p:sp>
      <p:sp>
        <p:nvSpPr>
          <p:cNvPr id="6" name="Chave Direita 5"/>
          <p:cNvSpPr/>
          <p:nvPr/>
        </p:nvSpPr>
        <p:spPr>
          <a:xfrm>
            <a:off x="4634463" y="4267200"/>
            <a:ext cx="3048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948788" y="442543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“interface”</a:t>
            </a:r>
          </a:p>
        </p:txBody>
      </p:sp>
    </p:spTree>
    <p:extLst>
      <p:ext uri="{BB962C8B-B14F-4D97-AF65-F5344CB8AC3E}">
        <p14:creationId xmlns:p14="http://schemas.microsoft.com/office/powerpoint/2010/main" val="164467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Separação: interface x 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r>
              <a:rPr lang="pt-BR" dirty="0"/>
              <a:t>Separar as questões:</a:t>
            </a:r>
          </a:p>
          <a:p>
            <a:pPr lvl="1"/>
            <a:r>
              <a:rPr lang="pt-BR" dirty="0"/>
              <a:t>Interface da classe: operações que são disponibilizadas</a:t>
            </a:r>
          </a:p>
          <a:p>
            <a:pPr lvl="1"/>
            <a:r>
              <a:rPr lang="pt-BR" dirty="0"/>
              <a:t>Implementação da classe: maneira pela qual as operações são implementadas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 flipH="1">
            <a:off x="533399" y="3352801"/>
            <a:ext cx="46024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Exemplo:</a:t>
            </a:r>
            <a:r>
              <a:rPr lang="pt-BR" dirty="0"/>
              <a:t> o sistema de controle de uma universidade necessita armazenar as 3 notas que um aluno recebe durante o semestre. O aluno é identificado pelo número de matrícula e nome (informados pelo construtor). A média para aprovação é 7. Para tanto foi definida a interface </a:t>
            </a:r>
            <a:r>
              <a:rPr lang="pt-BR" i="1" dirty="0"/>
              <a:t>Aluno</a:t>
            </a:r>
            <a:r>
              <a:rPr lang="pt-BR" dirty="0"/>
              <a:t>.</a:t>
            </a:r>
            <a:r>
              <a:rPr lang="pt-BR" sz="1200" dirty="0"/>
              <a:t>.</a:t>
            </a:r>
            <a:endParaRPr lang="pt-BR" sz="1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3155276"/>
            <a:ext cx="34194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8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uma interface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 Aluno {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getMatricula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getNome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setNota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nota);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getNota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mediaFinal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aprovado();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00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177540"/>
            <a:ext cx="3200400" cy="36804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de uma Interface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781800" cy="2057400"/>
          </a:xfrm>
        </p:spPr>
        <p:txBody>
          <a:bodyPr/>
          <a:lstStyle/>
          <a:p>
            <a:r>
              <a:rPr lang="pt-BR" dirty="0"/>
              <a:t>Uma classe pode implementar uma interface</a:t>
            </a:r>
          </a:p>
          <a:p>
            <a:pPr lvl="1"/>
            <a:r>
              <a:rPr lang="pt-BR" dirty="0"/>
              <a:t>Deve prover implementação para todos os métodos definidos na interface;</a:t>
            </a:r>
          </a:p>
          <a:p>
            <a:pPr lvl="1"/>
            <a:r>
              <a:rPr lang="pt-BR" dirty="0"/>
              <a:t>Garante que esta classe se comporta como a abstração anteriormente definida;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85775" y="3505200"/>
            <a:ext cx="504817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Sintaxe </a:t>
            </a:r>
            <a:r>
              <a:rPr lang="pt-BR" b="1" dirty="0" err="1"/>
              <a:t>java</a:t>
            </a:r>
            <a:r>
              <a:rPr lang="pt-BR" b="1" dirty="0"/>
              <a:t>: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err="1">
                <a:solidFill>
                  <a:srgbClr val="800000"/>
                </a:solidFill>
                <a:latin typeface="Courier New"/>
              </a:rPr>
              <a:t>class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urier New"/>
              </a:rPr>
              <a:t>AlunoAtrib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2000" b="1" dirty="0" err="1">
                <a:solidFill>
                  <a:srgbClr val="800000"/>
                </a:solidFill>
                <a:latin typeface="Courier New"/>
              </a:rPr>
              <a:t>implements</a:t>
            </a:r>
            <a:r>
              <a:rPr lang="pt-BR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Aluno</a:t>
            </a:r>
            <a:r>
              <a:rPr lang="pt-BR" b="1" dirty="0">
                <a:solidFill>
                  <a:srgbClr val="800080"/>
                </a:solidFill>
                <a:latin typeface="Courier New"/>
              </a:rPr>
              <a:t>{</a:t>
            </a:r>
          </a:p>
          <a:p>
            <a:r>
              <a:rPr lang="pt-BR" b="1" dirty="0">
                <a:solidFill>
                  <a:srgbClr val="800080"/>
                </a:solidFill>
                <a:latin typeface="Courier New"/>
              </a:rPr>
              <a:t>  ...</a:t>
            </a:r>
            <a:endParaRPr lang="pt-BR" b="1" dirty="0">
              <a:solidFill>
                <a:srgbClr val="000000"/>
              </a:solidFill>
              <a:latin typeface="Courier New"/>
            </a:endParaRPr>
          </a:p>
          <a:p>
            <a:r>
              <a:rPr lang="pt-BR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pt-BR" b="1" dirty="0" err="1">
                <a:solidFill>
                  <a:srgbClr val="BB7977"/>
                </a:solidFill>
                <a:latin typeface="Courier New"/>
              </a:rPr>
              <a:t>public</a:t>
            </a:r>
            <a:r>
              <a:rPr lang="pt-BR" b="1" dirty="0">
                <a:solidFill>
                  <a:srgbClr val="BB7977"/>
                </a:solidFill>
                <a:latin typeface="Courier New"/>
              </a:rPr>
              <a:t> </a:t>
            </a:r>
            <a:r>
              <a:rPr lang="pt-BR" b="1" dirty="0" err="1">
                <a:solidFill>
                  <a:srgbClr val="BB7977"/>
                </a:solidFill>
                <a:latin typeface="Courier New"/>
              </a:rPr>
              <a:t>String</a:t>
            </a:r>
            <a:r>
              <a:rPr lang="pt-BR" b="1" dirty="0">
                <a:solidFill>
                  <a:srgbClr val="BB7977"/>
                </a:solidFill>
                <a:latin typeface="Courier New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urier New"/>
              </a:rPr>
              <a:t>getMatricula</a:t>
            </a:r>
            <a:r>
              <a:rPr lang="pt-BR" b="1" dirty="0">
                <a:solidFill>
                  <a:srgbClr val="808030"/>
                </a:solidFill>
                <a:latin typeface="Courier New"/>
              </a:rPr>
              <a:t>()</a:t>
            </a:r>
            <a:r>
              <a:rPr lang="pt-BR" b="1" dirty="0">
                <a:solidFill>
                  <a:srgbClr val="800080"/>
                </a:solidFill>
                <a:latin typeface="Courier New"/>
              </a:rPr>
              <a:t>{</a:t>
            </a:r>
            <a:endParaRPr lang="pt-BR" b="1" dirty="0">
              <a:solidFill>
                <a:srgbClr val="000000"/>
              </a:solidFill>
              <a:latin typeface="Courier New"/>
            </a:endParaRPr>
          </a:p>
          <a:p>
            <a:r>
              <a:rPr lang="pt-BR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pt-BR" b="1" dirty="0">
                <a:solidFill>
                  <a:srgbClr val="808030"/>
                </a:solidFill>
                <a:latin typeface="Courier New"/>
              </a:rPr>
              <a:t>...</a:t>
            </a:r>
            <a:endParaRPr lang="pt-BR" b="1" dirty="0">
              <a:solidFill>
                <a:srgbClr val="000000"/>
              </a:solidFill>
              <a:latin typeface="Courier New"/>
            </a:endParaRPr>
          </a:p>
          <a:p>
            <a:r>
              <a:rPr lang="pt-BR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pt-BR" b="1" dirty="0">
                <a:solidFill>
                  <a:srgbClr val="800080"/>
                </a:solidFill>
                <a:latin typeface="Courier New"/>
              </a:rPr>
              <a:t>}</a:t>
            </a:r>
            <a:endParaRPr lang="pt-BR" b="1" dirty="0">
              <a:solidFill>
                <a:srgbClr val="000000"/>
              </a:solidFill>
              <a:latin typeface="Courier New"/>
            </a:endParaRPr>
          </a:p>
          <a:p>
            <a:r>
              <a:rPr lang="pt-BR" b="1" dirty="0">
                <a:solidFill>
                  <a:srgbClr val="000000"/>
                </a:solidFill>
                <a:latin typeface="Courier New"/>
              </a:rPr>
              <a:t>  ...</a:t>
            </a:r>
          </a:p>
          <a:p>
            <a:r>
              <a:rPr lang="pt-BR" b="1" dirty="0">
                <a:solidFill>
                  <a:srgbClr val="BB7977"/>
                </a:solidFill>
                <a:latin typeface="Courier New"/>
              </a:rPr>
              <a:t>  </a:t>
            </a:r>
            <a:r>
              <a:rPr lang="pt-BR" b="1" dirty="0" err="1">
                <a:solidFill>
                  <a:srgbClr val="BB7977"/>
                </a:solidFill>
                <a:latin typeface="Courier New"/>
              </a:rPr>
              <a:t>public</a:t>
            </a:r>
            <a:r>
              <a:rPr lang="pt-BR" b="1" dirty="0">
                <a:solidFill>
                  <a:srgbClr val="BB7977"/>
                </a:solidFill>
                <a:latin typeface="Courier New"/>
              </a:rPr>
              <a:t> </a:t>
            </a:r>
            <a:r>
              <a:rPr lang="pt-BR" b="1" dirty="0" err="1">
                <a:solidFill>
                  <a:srgbClr val="BB7977"/>
                </a:solidFill>
                <a:latin typeface="Courier New"/>
              </a:rPr>
              <a:t>boolean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aprovado</a:t>
            </a:r>
            <a:r>
              <a:rPr lang="pt-BR" b="1" dirty="0">
                <a:solidFill>
                  <a:srgbClr val="808030"/>
                </a:solidFill>
                <a:latin typeface="Courier New"/>
              </a:rPr>
              <a:t>()</a:t>
            </a:r>
            <a:r>
              <a:rPr lang="pt-BR" b="1" dirty="0">
                <a:solidFill>
                  <a:srgbClr val="800080"/>
                </a:solidFill>
                <a:latin typeface="Courier New"/>
              </a:rPr>
              <a:t>{</a:t>
            </a:r>
            <a:endParaRPr lang="pt-BR" b="1" dirty="0">
              <a:solidFill>
                <a:srgbClr val="000000"/>
              </a:solidFill>
              <a:latin typeface="Courier New"/>
            </a:endParaRPr>
          </a:p>
          <a:p>
            <a:r>
              <a:rPr lang="pt-BR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pt-BR" b="1" dirty="0">
                <a:solidFill>
                  <a:srgbClr val="808030"/>
                </a:solidFill>
                <a:latin typeface="Courier New"/>
              </a:rPr>
              <a:t>...</a:t>
            </a:r>
            <a:endParaRPr lang="pt-BR" b="1" dirty="0">
              <a:solidFill>
                <a:srgbClr val="000000"/>
              </a:solidFill>
              <a:latin typeface="Courier New"/>
            </a:endParaRPr>
          </a:p>
          <a:p>
            <a:r>
              <a:rPr lang="pt-BR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pt-BR" b="1" dirty="0">
                <a:solidFill>
                  <a:srgbClr val="800080"/>
                </a:solidFill>
                <a:latin typeface="Courier New"/>
              </a:rPr>
              <a:t>}</a:t>
            </a:r>
            <a:endParaRPr lang="pt-BR" b="1" dirty="0">
              <a:solidFill>
                <a:srgbClr val="000000"/>
              </a:solidFill>
              <a:latin typeface="Courier New"/>
            </a:endParaRPr>
          </a:p>
          <a:p>
            <a:r>
              <a:rPr lang="pt-BR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pt-BR" b="1" dirty="0">
                <a:solidFill>
                  <a:srgbClr val="808030"/>
                </a:solidFill>
                <a:latin typeface="Courier New"/>
              </a:rPr>
              <a:t>...</a:t>
            </a:r>
            <a:endParaRPr lang="pt-BR" b="1" dirty="0">
              <a:solidFill>
                <a:srgbClr val="000000"/>
              </a:solidFill>
              <a:latin typeface="Courier New"/>
            </a:endParaRPr>
          </a:p>
          <a:p>
            <a:r>
              <a:rPr lang="pt-BR" b="1" dirty="0">
                <a:solidFill>
                  <a:srgbClr val="800080"/>
                </a:solidFill>
                <a:latin typeface="Courier New"/>
              </a:rPr>
              <a:t>}</a:t>
            </a:r>
            <a:endParaRPr lang="pt-BR" sz="1600" b="1" dirty="0">
              <a:solidFill>
                <a:srgbClr val="000000"/>
              </a:solidFill>
              <a:latin typeface="Courier New"/>
            </a:endParaRP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Conector de Seta Reta 8"/>
          <p:cNvCxnSpPr>
            <a:cxnSpLocks/>
          </p:cNvCxnSpPr>
          <p:nvPr/>
        </p:nvCxnSpPr>
        <p:spPr>
          <a:xfrm flipV="1">
            <a:off x="5105400" y="5730857"/>
            <a:ext cx="1752600" cy="671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 flipH="1">
            <a:off x="4419600" y="6324600"/>
            <a:ext cx="178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Realização</a:t>
            </a:r>
          </a:p>
        </p:txBody>
      </p:sp>
    </p:spTree>
    <p:extLst>
      <p:ext uri="{BB962C8B-B14F-4D97-AF65-F5344CB8AC3E}">
        <p14:creationId xmlns:p14="http://schemas.microsoft.com/office/powerpoint/2010/main" val="402917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Baixe do </a:t>
            </a:r>
            <a:r>
              <a:rPr lang="pt-BR" dirty="0" err="1"/>
              <a:t>moodle</a:t>
            </a:r>
            <a:r>
              <a:rPr lang="pt-BR" dirty="0"/>
              <a:t> o arquivo “Estacionamento.zip”. Ele contém os arquivos </a:t>
            </a:r>
            <a:r>
              <a:rPr lang="pt-BR" i="1" dirty="0"/>
              <a:t>Estacionamento.java</a:t>
            </a:r>
            <a:r>
              <a:rPr lang="pt-BR" dirty="0"/>
              <a:t> e </a:t>
            </a:r>
            <a:r>
              <a:rPr lang="pt-BR" i="1" dirty="0"/>
              <a:t>App.java</a:t>
            </a:r>
            <a:r>
              <a:rPr lang="pt-BR" dirty="0"/>
              <a:t>. Observe como a classe </a:t>
            </a:r>
            <a:r>
              <a:rPr lang="pt-BR" i="1" dirty="0"/>
              <a:t>App</a:t>
            </a:r>
            <a:r>
              <a:rPr lang="pt-BR" dirty="0"/>
              <a:t> depende minimamente da classe </a:t>
            </a:r>
            <a:r>
              <a:rPr lang="pt-BR" i="1" dirty="0" err="1"/>
              <a:t>EstacImplConv</a:t>
            </a:r>
            <a:r>
              <a:rPr lang="pt-BR" dirty="0"/>
              <a:t>, porém, depende fundamentalmente da interface </a:t>
            </a:r>
            <a:r>
              <a:rPr lang="pt-BR" i="1" dirty="0"/>
              <a:t>Estacionamento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099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Conclusões e considerações adicionais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separação da interface x implementação</a:t>
            </a:r>
          </a:p>
          <a:p>
            <a:pPr lvl="1"/>
            <a:r>
              <a:rPr lang="pt-BR" dirty="0"/>
              <a:t>Permite que “falar” de uma determinada abstração sem a necessidade de associar com uma determinada implementação</a:t>
            </a:r>
          </a:p>
          <a:p>
            <a:pPr lvl="1"/>
            <a:r>
              <a:rPr lang="pt-BR" dirty="0"/>
              <a:t>Facilita o </a:t>
            </a:r>
            <a:r>
              <a:rPr lang="pt-BR" i="1" dirty="0" err="1"/>
              <a:t>refactoring</a:t>
            </a:r>
            <a:r>
              <a:rPr lang="pt-BR" dirty="0"/>
              <a:t> do código simplificando a substituição das implementações</a:t>
            </a:r>
          </a:p>
          <a:p>
            <a:pPr lvl="1"/>
            <a:endParaRPr lang="pt-BR" dirty="0"/>
          </a:p>
          <a:p>
            <a:r>
              <a:rPr lang="pt-BR" dirty="0"/>
              <a:t>Uma classe Java pode:</a:t>
            </a:r>
          </a:p>
          <a:p>
            <a:pPr lvl="1"/>
            <a:r>
              <a:rPr lang="pt-BR" dirty="0"/>
              <a:t>Implementar uma ou mais interfaces</a:t>
            </a:r>
          </a:p>
          <a:p>
            <a:pPr lvl="1"/>
            <a:r>
              <a:rPr lang="pt-BR" dirty="0"/>
              <a:t>Implementar métodos adicionais aos previstos na interface</a:t>
            </a:r>
          </a:p>
          <a:p>
            <a:endParaRPr lang="pt-BR" dirty="0"/>
          </a:p>
          <a:p>
            <a:r>
              <a:rPr lang="pt-BR" b="1" dirty="0"/>
              <a:t>Uma referência para uma interface pode referenciar qualquer implementação daquela interface !!!</a:t>
            </a:r>
          </a:p>
        </p:txBody>
      </p:sp>
    </p:spTree>
    <p:extLst>
      <p:ext uri="{BB962C8B-B14F-4D97-AF65-F5344CB8AC3E}">
        <p14:creationId xmlns:p14="http://schemas.microsoft.com/office/powerpoint/2010/main" val="75548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9A47A-5DC9-4CCD-AC28-9B1EEF5C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 da API de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0B550E-822B-4F87-B44A-FAA5B4A26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Analise as interfaces:</a:t>
            </a:r>
          </a:p>
          <a:p>
            <a:pPr lvl="1"/>
            <a:r>
              <a:rPr lang="pt-BR" dirty="0" err="1"/>
              <a:t>Comparable</a:t>
            </a:r>
            <a:endParaRPr lang="pt-BR" dirty="0"/>
          </a:p>
          <a:p>
            <a:pPr lvl="1"/>
            <a:r>
              <a:rPr lang="pt-BR" dirty="0" err="1"/>
              <a:t>Comparator</a:t>
            </a:r>
            <a:endParaRPr lang="pt-BR"/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552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1989</TotalTime>
  <Words>361</Words>
  <Application>Microsoft Office PowerPoint</Application>
  <PresentationFormat>Apresentação na tela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Clarity</vt:lpstr>
      <vt:lpstr>Programação Orientada a objetos</vt:lpstr>
      <vt:lpstr> Interfaces x Implementação</vt:lpstr>
      <vt:lpstr>Objetos</vt:lpstr>
      <vt:lpstr>Separação: interface x implementação</vt:lpstr>
      <vt:lpstr>Declaração de uma interface</vt:lpstr>
      <vt:lpstr>Implementação de uma Interface</vt:lpstr>
      <vt:lpstr>Exemplo</vt:lpstr>
      <vt:lpstr>Conclusões e considerações adicionais</vt:lpstr>
      <vt:lpstr>Interfaces da API de Java</vt:lpstr>
      <vt:lpstr>Veja a lista de exercícios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 II</dc:title>
  <dc:creator>bcopstein</dc:creator>
  <cp:lastModifiedBy>Bernardo Copstein</cp:lastModifiedBy>
  <cp:revision>103</cp:revision>
  <dcterms:created xsi:type="dcterms:W3CDTF">2011-02-22T20:06:50Z</dcterms:created>
  <dcterms:modified xsi:type="dcterms:W3CDTF">2018-04-13T10:01:30Z</dcterms:modified>
</cp:coreProperties>
</file>