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7556500" cy="10693400"/>
  <p:notesSz cx="7556500" cy="106934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0" autoAdjust="0"/>
    <p:restoredTop sz="93333" autoAdjust="0"/>
  </p:normalViewPr>
  <p:slideViewPr>
    <p:cSldViewPr>
      <p:cViewPr varScale="1">
        <p:scale>
          <a:sx n="50" d="100"/>
          <a:sy n="50" d="100"/>
        </p:scale>
        <p:origin x="3154" y="3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7990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33A232-1DF3-4894-968E-01CE3C48C9A3}" type="datetimeFigureOut">
              <a:rPr lang="en-US" smtClean="0"/>
              <a:t>1/1/2024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03488" y="1336675"/>
            <a:ext cx="25495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6675"/>
            <a:ext cx="6045200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7990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429E83-C053-4E2E-A3CF-BB8C6058E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763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429E83-C053-4E2E-A3CF-BB8C6058EFB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858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0D0D0D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0D0D0D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7560945" cy="10692765"/>
          </a:xfrm>
          <a:custGeom>
            <a:avLst/>
            <a:gdLst/>
            <a:ahLst/>
            <a:cxnLst/>
            <a:rect l="l" t="t" r="r" b="b"/>
            <a:pathLst>
              <a:path w="7560945" h="10692765">
                <a:moveTo>
                  <a:pt x="7560564" y="0"/>
                </a:moveTo>
                <a:lnTo>
                  <a:pt x="0" y="0"/>
                </a:lnTo>
                <a:lnTo>
                  <a:pt x="0" y="10692383"/>
                </a:lnTo>
                <a:lnTo>
                  <a:pt x="7560564" y="10692383"/>
                </a:lnTo>
                <a:lnTo>
                  <a:pt x="7560564" y="0"/>
                </a:lnTo>
                <a:close/>
              </a:path>
            </a:pathLst>
          </a:custGeom>
          <a:solidFill>
            <a:srgbClr val="F8C8A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2960" y="1813559"/>
            <a:ext cx="2895600" cy="8305800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67200" y="1813559"/>
            <a:ext cx="2697479" cy="8305800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983480" y="2171699"/>
            <a:ext cx="1408938" cy="1334262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645920" y="2171699"/>
            <a:ext cx="1408938" cy="133426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0D0D0D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177848" y="3288918"/>
            <a:ext cx="2171700" cy="5727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627245" y="3247262"/>
            <a:ext cx="2101850" cy="64979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0D0D0D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787398" y="350011"/>
            <a:ext cx="4288790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0D0D0D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85420" y="4982082"/>
            <a:ext cx="7094220" cy="27501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71369" y="9944862"/>
            <a:ext cx="2420112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4525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audio" Target="../media/audio4.wav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audio" Target="../media/audio5.wav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10" Type="http://schemas.openxmlformats.org/officeDocument/2006/relationships/audio" Target="../media/audio5.wav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audio" Target="../media/audio6.wav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audio" Target="../media/audio7.wav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audio" Target="../media/audio8.wav"/><Relationship Id="rId2" Type="http://schemas.openxmlformats.org/officeDocument/2006/relationships/audio" Target="../media/audio8.wav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audio" Target="../media/audio9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object 3">
            <a:extLst>
              <a:ext uri="{FF2B5EF4-FFF2-40B4-BE49-F238E27FC236}">
                <a16:creationId xmlns:a16="http://schemas.microsoft.com/office/drawing/2014/main" id="{0CE49221-D000-5999-0C82-BE8FB4760D72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-143763"/>
            <a:ext cx="7560564" cy="1067714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5239"/>
            <a:ext cx="7560564" cy="1067714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30783" y="3723868"/>
            <a:ext cx="3463290" cy="267589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13900"/>
              </a:lnSpc>
              <a:spcBef>
                <a:spcPts val="70"/>
              </a:spcBef>
            </a:pPr>
            <a:r>
              <a:rPr sz="3200" b="1" spc="-10" dirty="0">
                <a:solidFill>
                  <a:srgbClr val="000000"/>
                </a:solidFill>
                <a:latin typeface="Source Sans 3 Black"/>
                <a:cs typeface="Source Sans 3 Black"/>
              </a:rPr>
              <a:t>EXPLORING </a:t>
            </a:r>
            <a:r>
              <a:rPr sz="3200" b="1" spc="-20" dirty="0">
                <a:solidFill>
                  <a:srgbClr val="000000"/>
                </a:solidFill>
                <a:latin typeface="Source Sans 3 Black"/>
                <a:cs typeface="Source Sans 3 Black"/>
              </a:rPr>
              <a:t>INFORMATION</a:t>
            </a:r>
            <a:r>
              <a:rPr sz="3200" b="1" spc="-105" dirty="0">
                <a:solidFill>
                  <a:srgbClr val="000000"/>
                </a:solidFill>
                <a:latin typeface="Source Sans 3 Black"/>
                <a:cs typeface="Source Sans 3 Black"/>
              </a:rPr>
              <a:t> </a:t>
            </a:r>
            <a:r>
              <a:rPr sz="3200" b="1" spc="-25" dirty="0">
                <a:solidFill>
                  <a:srgbClr val="000000"/>
                </a:solidFill>
                <a:latin typeface="Source Sans 3 Black"/>
                <a:cs typeface="Source Sans 3 Black"/>
              </a:rPr>
              <a:t>AND </a:t>
            </a:r>
            <a:r>
              <a:rPr sz="3200" b="1" spc="-10" dirty="0">
                <a:solidFill>
                  <a:srgbClr val="000000"/>
                </a:solidFill>
                <a:latin typeface="Source Sans 3 Black"/>
                <a:cs typeface="Source Sans 3 Black"/>
              </a:rPr>
              <a:t>COMMUNICATION </a:t>
            </a:r>
            <a:r>
              <a:rPr sz="3200" b="1" spc="-10" dirty="0">
                <a:solidFill>
                  <a:srgbClr val="6F2F9F"/>
                </a:solidFill>
                <a:latin typeface="Source Sans 3 Black"/>
                <a:cs typeface="Source Sans 3 Black"/>
              </a:rPr>
              <a:t>TECHNOLOGIES</a:t>
            </a:r>
            <a:endParaRPr sz="3200">
              <a:latin typeface="Source Sans 3 Black"/>
              <a:cs typeface="Source Sans 3 Black"/>
            </a:endParaRPr>
          </a:p>
          <a:p>
            <a:pPr marL="995680" marR="1005205" indent="-817244">
              <a:lnSpc>
                <a:spcPct val="109100"/>
              </a:lnSpc>
              <a:spcBef>
                <a:spcPts val="525"/>
              </a:spcBef>
            </a:pPr>
            <a:r>
              <a:rPr sz="1100" spc="-10" dirty="0">
                <a:solidFill>
                  <a:srgbClr val="000000"/>
                </a:solidFill>
                <a:latin typeface="Calibri"/>
                <a:cs typeface="Calibri"/>
              </a:rPr>
              <a:t>Reported</a:t>
            </a:r>
            <a:r>
              <a:rPr sz="1100" spc="-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0000"/>
                </a:solidFill>
                <a:latin typeface="Calibri"/>
                <a:cs typeface="Calibri"/>
              </a:rPr>
              <a:t>by</a:t>
            </a:r>
            <a:r>
              <a:rPr sz="1100" spc="-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0000"/>
                </a:solidFill>
                <a:latin typeface="Calibri"/>
                <a:cs typeface="Calibri"/>
              </a:rPr>
              <a:t>SI</a:t>
            </a:r>
            <a:r>
              <a:rPr sz="1100" spc="-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0000"/>
                </a:solidFill>
                <a:latin typeface="Calibri"/>
                <a:cs typeface="Calibri"/>
              </a:rPr>
              <a:t>MOHAMMED </a:t>
            </a:r>
            <a:r>
              <a:rPr sz="1100" spc="-10" dirty="0">
                <a:solidFill>
                  <a:srgbClr val="000000"/>
                </a:solidFill>
                <a:latin typeface="Calibri"/>
                <a:cs typeface="Calibri"/>
              </a:rPr>
              <a:t>Redouane, 12.30.2023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192266" y="-131292"/>
            <a:ext cx="2472183" cy="332483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454140" y="160019"/>
            <a:ext cx="1104150" cy="522808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158484" y="3922775"/>
            <a:ext cx="1399793" cy="3184397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353811" y="4756403"/>
            <a:ext cx="2204466" cy="297561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772155" y="1731263"/>
            <a:ext cx="3795522" cy="3777234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512564" y="5574791"/>
            <a:ext cx="3045714" cy="3848862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0" y="0"/>
            <a:ext cx="1469898" cy="1931669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0" y="-143763"/>
            <a:ext cx="1263650" cy="1251760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4591811" y="7997938"/>
            <a:ext cx="2968752" cy="2694444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5518299" y="8577534"/>
            <a:ext cx="2042264" cy="2114849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677672" y="8543390"/>
            <a:ext cx="4860290" cy="1171575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254"/>
              </a:spcBef>
            </a:pPr>
            <a:r>
              <a:rPr sz="2000" b="1" dirty="0">
                <a:latin typeface="Source Sans 3 Black"/>
                <a:cs typeface="Source Sans 3 Black"/>
              </a:rPr>
              <a:t>Allowing</a:t>
            </a:r>
            <a:r>
              <a:rPr sz="2000" b="1" spc="-65" dirty="0">
                <a:latin typeface="Source Sans 3 Black"/>
                <a:cs typeface="Source Sans 3 Black"/>
              </a:rPr>
              <a:t> </a:t>
            </a:r>
            <a:r>
              <a:rPr sz="2000" b="1" dirty="0">
                <a:latin typeface="Source Sans 3 Black"/>
                <a:cs typeface="Source Sans 3 Black"/>
              </a:rPr>
              <a:t>you</a:t>
            </a:r>
            <a:r>
              <a:rPr sz="2000" b="1" spc="-65" dirty="0">
                <a:latin typeface="Source Sans 3 Black"/>
                <a:cs typeface="Source Sans 3 Black"/>
              </a:rPr>
              <a:t> </a:t>
            </a:r>
            <a:r>
              <a:rPr sz="2000" b="1" spc="-25" dirty="0">
                <a:latin typeface="Source Sans 3 Black"/>
                <a:cs typeface="Source Sans 3 Black"/>
              </a:rPr>
              <a:t>to:</a:t>
            </a:r>
            <a:endParaRPr sz="2000">
              <a:latin typeface="Source Sans 3 Black"/>
              <a:cs typeface="Source Sans 3 Black"/>
            </a:endParaRPr>
          </a:p>
          <a:p>
            <a:pPr marL="12700" marR="5080">
              <a:lnSpc>
                <a:spcPts val="1960"/>
              </a:lnSpc>
              <a:spcBef>
                <a:spcPts val="585"/>
              </a:spcBef>
            </a:pPr>
            <a:r>
              <a:rPr sz="2000" spc="-10" dirty="0">
                <a:latin typeface="Calibri"/>
                <a:cs typeface="Calibri"/>
              </a:rPr>
              <a:t>Navigate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through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Technological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Landscape,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Comprehensive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Exploration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into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(ICT) Technologies.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sndAc>
          <p:stSnd>
            <p:snd r:embed="rId2" name="drumroll.wav"/>
          </p:stSnd>
        </p:sndAc>
      </p:transition>
    </mc:Choice>
    <mc:Fallback>
      <p:transition spd="slow">
        <p:sndAc>
          <p:stSnd>
            <p:snd r:embed="rId2" name="drumroll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7560945" cy="10656570"/>
          </a:xfrm>
          <a:custGeom>
            <a:avLst/>
            <a:gdLst/>
            <a:ahLst/>
            <a:cxnLst/>
            <a:rect l="l" t="t" r="r" b="b"/>
            <a:pathLst>
              <a:path w="7560945" h="10656570">
                <a:moveTo>
                  <a:pt x="0" y="10656569"/>
                </a:moveTo>
                <a:lnTo>
                  <a:pt x="7560564" y="10656569"/>
                </a:lnTo>
                <a:lnTo>
                  <a:pt x="7560564" y="0"/>
                </a:lnTo>
                <a:lnTo>
                  <a:pt x="0" y="0"/>
                </a:lnTo>
                <a:lnTo>
                  <a:pt x="0" y="10656569"/>
                </a:lnTo>
                <a:close/>
              </a:path>
            </a:pathLst>
          </a:custGeom>
          <a:solidFill>
            <a:srgbClr val="F8E99E">
              <a:alpha val="109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004060" y="662939"/>
            <a:ext cx="5535295" cy="0"/>
          </a:xfrm>
          <a:custGeom>
            <a:avLst/>
            <a:gdLst/>
            <a:ahLst/>
            <a:cxnLst/>
            <a:rect l="l" t="t" r="r" b="b"/>
            <a:pathLst>
              <a:path w="5535295">
                <a:moveTo>
                  <a:pt x="0" y="0"/>
                </a:moveTo>
                <a:lnTo>
                  <a:pt x="5535295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131822" y="635253"/>
            <a:ext cx="30422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10" dirty="0">
                <a:solidFill>
                  <a:srgbClr val="000000"/>
                </a:solidFill>
                <a:latin typeface="Times New Roman"/>
                <a:cs typeface="Times New Roman"/>
              </a:rPr>
              <a:t>CONTENT</a:t>
            </a:r>
            <a:endParaRPr sz="4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4436" y="1846834"/>
            <a:ext cx="6023610" cy="193992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2860">
              <a:lnSpc>
                <a:spcPct val="100000"/>
              </a:lnSpc>
              <a:spcBef>
                <a:spcPts val="795"/>
              </a:spcBef>
              <a:tabLst>
                <a:tab pos="5857875" algn="l"/>
              </a:tabLst>
            </a:pPr>
            <a:r>
              <a:rPr sz="1200" spc="-10" dirty="0">
                <a:latin typeface="Times New Roman"/>
                <a:cs typeface="Times New Roman"/>
              </a:rPr>
              <a:t>Introduction..................................................................................................................................</a:t>
            </a:r>
            <a:r>
              <a:rPr sz="1200" dirty="0">
                <a:latin typeface="Times New Roman"/>
                <a:cs typeface="Times New Roman"/>
              </a:rPr>
              <a:t>	</a:t>
            </a:r>
            <a:r>
              <a:rPr sz="1200" spc="-25" dirty="0">
                <a:latin typeface="Times New Roman"/>
                <a:cs typeface="Times New Roman"/>
              </a:rPr>
              <a:t>02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  <a:tabLst>
                <a:tab pos="5857875" algn="l"/>
              </a:tabLst>
            </a:pPr>
            <a:r>
              <a:rPr sz="1200" dirty="0">
                <a:latin typeface="Times New Roman"/>
                <a:cs typeface="Times New Roman"/>
              </a:rPr>
              <a:t>Google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Services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overview............................................................................................................</a:t>
            </a:r>
            <a:r>
              <a:rPr sz="1200" dirty="0">
                <a:latin typeface="Times New Roman"/>
                <a:cs typeface="Times New Roman"/>
              </a:rPr>
              <a:t>	</a:t>
            </a:r>
            <a:r>
              <a:rPr sz="1200" spc="-25" dirty="0">
                <a:latin typeface="Times New Roman"/>
                <a:cs typeface="Times New Roman"/>
              </a:rPr>
              <a:t>03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sz="1200" dirty="0">
                <a:latin typeface="Times New Roman"/>
                <a:cs typeface="Times New Roman"/>
              </a:rPr>
              <a:t>Microsoft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Office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tools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overview...................................................................................................</a:t>
            </a:r>
            <a:r>
              <a:rPr sz="1200" spc="110" dirty="0">
                <a:latin typeface="Times New Roman"/>
                <a:cs typeface="Times New Roman"/>
              </a:rPr>
              <a:t>  </a:t>
            </a:r>
            <a:r>
              <a:rPr sz="1200" spc="-25" dirty="0">
                <a:latin typeface="Times New Roman"/>
                <a:cs typeface="Times New Roman"/>
              </a:rPr>
              <a:t>04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  <a:tabLst>
                <a:tab pos="5857875" algn="l"/>
              </a:tabLst>
            </a:pPr>
            <a:r>
              <a:rPr sz="1200" dirty="0">
                <a:latin typeface="Times New Roman"/>
                <a:cs typeface="Times New Roman"/>
              </a:rPr>
              <a:t>Git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Github..............................................................................................................................</a:t>
            </a:r>
            <a:r>
              <a:rPr sz="1200" dirty="0">
                <a:latin typeface="Times New Roman"/>
                <a:cs typeface="Times New Roman"/>
              </a:rPr>
              <a:t>	</a:t>
            </a:r>
            <a:r>
              <a:rPr sz="1800" spc="-37" baseline="2314" dirty="0">
                <a:latin typeface="Times New Roman"/>
                <a:cs typeface="Times New Roman"/>
              </a:rPr>
              <a:t>05</a:t>
            </a:r>
            <a:endParaRPr sz="1800" baseline="2314">
              <a:latin typeface="Times New Roman"/>
              <a:cs typeface="Times New Roman"/>
            </a:endParaRPr>
          </a:p>
          <a:p>
            <a:pPr marL="22860">
              <a:lnSpc>
                <a:spcPct val="100000"/>
              </a:lnSpc>
              <a:spcBef>
                <a:spcPts val="705"/>
              </a:spcBef>
              <a:tabLst>
                <a:tab pos="5845810" algn="l"/>
              </a:tabLst>
            </a:pPr>
            <a:r>
              <a:rPr sz="1200" spc="-10" dirty="0">
                <a:latin typeface="Times New Roman"/>
                <a:cs typeface="Times New Roman"/>
              </a:rPr>
              <a:t>Comperative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Analysis</a:t>
            </a:r>
            <a:r>
              <a:rPr sz="1200" spc="-10" dirty="0">
                <a:latin typeface="Times New Roman"/>
                <a:cs typeface="Times New Roman"/>
              </a:rPr>
              <a:t> .................................................................................................................</a:t>
            </a:r>
            <a:r>
              <a:rPr sz="1200" dirty="0">
                <a:latin typeface="Times New Roman"/>
                <a:cs typeface="Times New Roman"/>
              </a:rPr>
              <a:t>	</a:t>
            </a:r>
            <a:r>
              <a:rPr sz="1200" spc="-25" dirty="0">
                <a:latin typeface="Times New Roman"/>
                <a:cs typeface="Times New Roman"/>
              </a:rPr>
              <a:t>06</a:t>
            </a:r>
            <a:endParaRPr sz="1200">
              <a:latin typeface="Times New Roman"/>
              <a:cs typeface="Times New Roman"/>
            </a:endParaRPr>
          </a:p>
          <a:p>
            <a:pPr marL="22860">
              <a:lnSpc>
                <a:spcPct val="100000"/>
              </a:lnSpc>
              <a:spcBef>
                <a:spcPts val="700"/>
              </a:spcBef>
            </a:pPr>
            <a:r>
              <a:rPr sz="1200" dirty="0">
                <a:latin typeface="Times New Roman"/>
                <a:cs typeface="Times New Roman"/>
              </a:rPr>
              <a:t>Innovative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cases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....................................................................................................................</a:t>
            </a:r>
            <a:r>
              <a:rPr sz="1200" spc="165" dirty="0">
                <a:latin typeface="Times New Roman"/>
                <a:cs typeface="Times New Roman"/>
              </a:rPr>
              <a:t>  </a:t>
            </a:r>
            <a:r>
              <a:rPr sz="1200" spc="-25" dirty="0">
                <a:latin typeface="Times New Roman"/>
                <a:cs typeface="Times New Roman"/>
              </a:rPr>
              <a:t>07</a:t>
            </a:r>
            <a:endParaRPr sz="1200">
              <a:latin typeface="Times New Roman"/>
              <a:cs typeface="Times New Roman"/>
            </a:endParaRPr>
          </a:p>
          <a:p>
            <a:pPr marL="22860">
              <a:lnSpc>
                <a:spcPct val="100000"/>
              </a:lnSpc>
              <a:spcBef>
                <a:spcPts val="795"/>
              </a:spcBef>
              <a:tabLst>
                <a:tab pos="5857875" algn="l"/>
              </a:tabLst>
            </a:pPr>
            <a:r>
              <a:rPr sz="1200" dirty="0">
                <a:latin typeface="Times New Roman"/>
                <a:cs typeface="Times New Roman"/>
              </a:rPr>
              <a:t>Conclusion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..................................................................................................................................</a:t>
            </a:r>
            <a:r>
              <a:rPr sz="1200" dirty="0">
                <a:latin typeface="Times New Roman"/>
                <a:cs typeface="Times New Roman"/>
              </a:rPr>
              <a:t>	</a:t>
            </a:r>
            <a:r>
              <a:rPr sz="1800" spc="-37" baseline="4629" dirty="0">
                <a:latin typeface="Times New Roman"/>
                <a:cs typeface="Times New Roman"/>
              </a:rPr>
              <a:t>08</a:t>
            </a:r>
            <a:endParaRPr sz="1800" baseline="4629"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sndAc>
          <p:stSnd>
            <p:snd r:embed="rId2" name="explode.wav"/>
          </p:stSnd>
        </p:sndAc>
      </p:transition>
    </mc:Choice>
    <mc:Fallback>
      <p:transition spd="slow">
        <p:sndAc>
          <p:stSnd>
            <p:snd r:embed="rId2" name="explode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9049"/>
            <a:ext cx="7560945" cy="10673715"/>
            <a:chOff x="0" y="19049"/>
            <a:chExt cx="7560945" cy="10673715"/>
          </a:xfrm>
        </p:grpSpPr>
        <p:sp>
          <p:nvSpPr>
            <p:cNvPr id="3" name="object 3"/>
            <p:cNvSpPr/>
            <p:nvPr/>
          </p:nvSpPr>
          <p:spPr>
            <a:xfrm>
              <a:off x="276732" y="537621"/>
              <a:ext cx="7226934" cy="9602470"/>
            </a:xfrm>
            <a:custGeom>
              <a:avLst/>
              <a:gdLst/>
              <a:ahLst/>
              <a:cxnLst/>
              <a:rect l="l" t="t" r="r" b="b"/>
              <a:pathLst>
                <a:path w="7226934" h="9602470">
                  <a:moveTo>
                    <a:pt x="7226779" y="0"/>
                  </a:moveTo>
                  <a:lnTo>
                    <a:pt x="1091438" y="0"/>
                  </a:lnTo>
                  <a:lnTo>
                    <a:pt x="1046761" y="2322"/>
                  </a:lnTo>
                  <a:lnTo>
                    <a:pt x="1002477" y="9244"/>
                  </a:lnTo>
                  <a:lnTo>
                    <a:pt x="958669" y="20696"/>
                  </a:lnTo>
                  <a:lnTo>
                    <a:pt x="915423" y="36611"/>
                  </a:lnTo>
                  <a:lnTo>
                    <a:pt x="872824" y="56919"/>
                  </a:lnTo>
                  <a:lnTo>
                    <a:pt x="789902" y="110442"/>
                  </a:lnTo>
                  <a:lnTo>
                    <a:pt x="710583" y="180717"/>
                  </a:lnTo>
                  <a:lnTo>
                    <a:pt x="635543" y="267195"/>
                  </a:lnTo>
                  <a:lnTo>
                    <a:pt x="599839" y="316339"/>
                  </a:lnTo>
                  <a:lnTo>
                    <a:pt x="534456" y="420158"/>
                  </a:lnTo>
                  <a:lnTo>
                    <a:pt x="460005" y="553318"/>
                  </a:lnTo>
                  <a:lnTo>
                    <a:pt x="402293" y="636030"/>
                  </a:lnTo>
                  <a:lnTo>
                    <a:pt x="341314" y="706623"/>
                  </a:lnTo>
                  <a:lnTo>
                    <a:pt x="277779" y="765076"/>
                  </a:lnTo>
                  <a:lnTo>
                    <a:pt x="235270" y="797253"/>
                  </a:lnTo>
                  <a:lnTo>
                    <a:pt x="191366" y="823865"/>
                  </a:lnTo>
                  <a:lnTo>
                    <a:pt x="146346" y="844784"/>
                  </a:lnTo>
                  <a:lnTo>
                    <a:pt x="100489" y="859884"/>
                  </a:lnTo>
                  <a:lnTo>
                    <a:pt x="54074" y="869037"/>
                  </a:lnTo>
                  <a:lnTo>
                    <a:pt x="0" y="872116"/>
                  </a:lnTo>
                  <a:lnTo>
                    <a:pt x="0" y="9602426"/>
                  </a:lnTo>
                  <a:lnTo>
                    <a:pt x="2232077" y="9602426"/>
                  </a:lnTo>
                  <a:lnTo>
                    <a:pt x="2279003" y="9599474"/>
                  </a:lnTo>
                  <a:lnTo>
                    <a:pt x="2324177" y="9590856"/>
                  </a:lnTo>
                  <a:lnTo>
                    <a:pt x="2367249" y="9576926"/>
                  </a:lnTo>
                  <a:lnTo>
                    <a:pt x="2407872" y="9558039"/>
                  </a:lnTo>
                  <a:lnTo>
                    <a:pt x="2445698" y="9534550"/>
                  </a:lnTo>
                  <a:lnTo>
                    <a:pt x="2480377" y="9506813"/>
                  </a:lnTo>
                  <a:lnTo>
                    <a:pt x="2511563" y="9475184"/>
                  </a:lnTo>
                  <a:lnTo>
                    <a:pt x="2538906" y="9440016"/>
                  </a:lnTo>
                  <a:lnTo>
                    <a:pt x="2562058" y="9401665"/>
                  </a:lnTo>
                  <a:lnTo>
                    <a:pt x="2580672" y="9360486"/>
                  </a:lnTo>
                  <a:lnTo>
                    <a:pt x="2594399" y="9316833"/>
                  </a:lnTo>
                  <a:lnTo>
                    <a:pt x="2602890" y="9271061"/>
                  </a:lnTo>
                  <a:lnTo>
                    <a:pt x="2605798" y="9223525"/>
                  </a:lnTo>
                  <a:lnTo>
                    <a:pt x="2607374" y="1017388"/>
                  </a:lnTo>
                  <a:lnTo>
                    <a:pt x="2619693" y="921472"/>
                  </a:lnTo>
                  <a:lnTo>
                    <a:pt x="2643577" y="829719"/>
                  </a:lnTo>
                  <a:lnTo>
                    <a:pt x="2678240" y="742926"/>
                  </a:lnTo>
                  <a:lnTo>
                    <a:pt x="2722894" y="661888"/>
                  </a:lnTo>
                  <a:lnTo>
                    <a:pt x="2776754" y="587402"/>
                  </a:lnTo>
                  <a:lnTo>
                    <a:pt x="2839033" y="520265"/>
                  </a:lnTo>
                  <a:lnTo>
                    <a:pt x="2908944" y="461272"/>
                  </a:lnTo>
                  <a:lnTo>
                    <a:pt x="2985700" y="411219"/>
                  </a:lnTo>
                  <a:lnTo>
                    <a:pt x="3068515" y="370904"/>
                  </a:lnTo>
                  <a:lnTo>
                    <a:pt x="3156603" y="341121"/>
                  </a:lnTo>
                  <a:lnTo>
                    <a:pt x="3249177" y="322667"/>
                  </a:lnTo>
                  <a:lnTo>
                    <a:pt x="3345450" y="316339"/>
                  </a:lnTo>
                  <a:lnTo>
                    <a:pt x="7226779" y="316339"/>
                  </a:lnTo>
                  <a:lnTo>
                    <a:pt x="7226779" y="0"/>
                  </a:lnTo>
                  <a:close/>
                </a:path>
              </a:pathLst>
            </a:custGeom>
            <a:solidFill>
              <a:srgbClr val="E1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19049"/>
              <a:ext cx="7560945" cy="10673715"/>
            </a:xfrm>
            <a:custGeom>
              <a:avLst/>
              <a:gdLst/>
              <a:ahLst/>
              <a:cxnLst/>
              <a:rect l="l" t="t" r="r" b="b"/>
              <a:pathLst>
                <a:path w="7560945" h="10673715">
                  <a:moveTo>
                    <a:pt x="0" y="10673334"/>
                  </a:moveTo>
                  <a:lnTo>
                    <a:pt x="7560564" y="10673334"/>
                  </a:lnTo>
                  <a:lnTo>
                    <a:pt x="7560564" y="0"/>
                  </a:lnTo>
                  <a:lnTo>
                    <a:pt x="0" y="0"/>
                  </a:lnTo>
                  <a:lnTo>
                    <a:pt x="0" y="10673334"/>
                  </a:lnTo>
                  <a:close/>
                </a:path>
              </a:pathLst>
            </a:custGeom>
            <a:solidFill>
              <a:srgbClr val="F8E99E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3497707" y="941577"/>
            <a:ext cx="3695700" cy="178562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5080">
              <a:lnSpc>
                <a:spcPts val="1380"/>
              </a:lnSpc>
              <a:spcBef>
                <a:spcPts val="195"/>
              </a:spcBef>
            </a:pP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era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defined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relentless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pursuit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10" dirty="0">
                <a:latin typeface="Times New Roman"/>
                <a:cs typeface="Times New Roman"/>
              </a:rPr>
              <a:t> efficiency, collaboration,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innovation,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Information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and </a:t>
            </a:r>
            <a:r>
              <a:rPr sz="1200" spc="-10" dirty="0">
                <a:latin typeface="Times New Roman"/>
                <a:cs typeface="Times New Roman"/>
              </a:rPr>
              <a:t>Communications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Technology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(ICT)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tools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have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emerged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as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unsung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heroes,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reshaping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way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work, communicate,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create.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From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ubiquitous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solutions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like </a:t>
            </a:r>
            <a:r>
              <a:rPr sz="1200" dirty="0">
                <a:latin typeface="Times New Roman"/>
                <a:cs typeface="Times New Roman"/>
              </a:rPr>
              <a:t>Microsoft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Office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tools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Google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services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indispensable </a:t>
            </a:r>
            <a:r>
              <a:rPr sz="1200" dirty="0">
                <a:latin typeface="Times New Roman"/>
                <a:cs typeface="Times New Roman"/>
              </a:rPr>
              <a:t>platforms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such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Git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GitHub,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elegant</a:t>
            </a:r>
            <a:r>
              <a:rPr sz="1200" spc="5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document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preparation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LaTeX,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digital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landscape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replete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instruments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designed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enhance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productivity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streamline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processes.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97707" y="2870961"/>
            <a:ext cx="3644900" cy="2136775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>
              <a:lnSpc>
                <a:spcPct val="95900"/>
              </a:lnSpc>
              <a:spcBef>
                <a:spcPts val="160"/>
              </a:spcBef>
            </a:pP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report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serves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detailed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exploration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into</a:t>
            </a:r>
            <a:r>
              <a:rPr sz="1200" spc="-25" dirty="0">
                <a:latin typeface="Times New Roman"/>
                <a:cs typeface="Times New Roman"/>
              </a:rPr>
              <a:t> the </a:t>
            </a:r>
            <a:r>
              <a:rPr sz="1200" spc="-10" dirty="0">
                <a:latin typeface="Times New Roman"/>
                <a:cs typeface="Times New Roman"/>
              </a:rPr>
              <a:t>multifaceted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world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ICT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tools,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examining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pivotal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role </a:t>
            </a:r>
            <a:r>
              <a:rPr sz="1200" dirty="0">
                <a:latin typeface="Times New Roman"/>
                <a:cs typeface="Times New Roman"/>
              </a:rPr>
              <a:t>played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these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technologies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empowering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individuals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organizations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alike. As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embark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journey,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we </a:t>
            </a:r>
            <a:r>
              <a:rPr sz="1200" dirty="0">
                <a:latin typeface="Times New Roman"/>
                <a:cs typeface="Times New Roman"/>
              </a:rPr>
              <a:t>will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dissect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functionalities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ubiquitous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tools</a:t>
            </a:r>
            <a:r>
              <a:rPr sz="1200" spc="-20" dirty="0">
                <a:latin typeface="Times New Roman"/>
                <a:cs typeface="Times New Roman"/>
              </a:rPr>
              <a:t> like </a:t>
            </a:r>
            <a:r>
              <a:rPr sz="1200" dirty="0">
                <a:latin typeface="Times New Roman"/>
                <a:cs typeface="Times New Roman"/>
              </a:rPr>
              <a:t>Microsoft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Office,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probing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how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they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have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become indispensable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 </a:t>
            </a:r>
            <a:r>
              <a:rPr sz="1200" spc="-10" dirty="0">
                <a:latin typeface="Times New Roman"/>
                <a:cs typeface="Times New Roman"/>
              </a:rPr>
              <a:t>facilitating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seamless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document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creation, collaboration,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analysis.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Concurrently,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will </a:t>
            </a:r>
            <a:r>
              <a:rPr sz="1200" dirty="0">
                <a:latin typeface="Times New Roman"/>
                <a:cs typeface="Times New Roman"/>
              </a:rPr>
              <a:t>unravel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vast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ecosystem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Google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services,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exploring </a:t>
            </a:r>
            <a:r>
              <a:rPr sz="1200" dirty="0">
                <a:latin typeface="Times New Roman"/>
                <a:cs typeface="Times New Roman"/>
              </a:rPr>
              <a:t>how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cloud-</a:t>
            </a:r>
            <a:r>
              <a:rPr sz="1200" dirty="0">
                <a:latin typeface="Times New Roman"/>
                <a:cs typeface="Times New Roman"/>
              </a:rPr>
              <a:t>based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applications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collaborative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platforms </a:t>
            </a:r>
            <a:r>
              <a:rPr sz="1200" dirty="0">
                <a:latin typeface="Times New Roman"/>
                <a:cs typeface="Times New Roman"/>
              </a:rPr>
              <a:t>have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become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integral</a:t>
            </a:r>
            <a:r>
              <a:rPr sz="1200" spc="-10" dirty="0">
                <a:latin typeface="Times New Roman"/>
                <a:cs typeface="Times New Roman"/>
              </a:rPr>
              <a:t> components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modern workspace.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97707" y="5152770"/>
            <a:ext cx="3651250" cy="1786255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>
              <a:lnSpc>
                <a:spcPct val="95800"/>
              </a:lnSpc>
              <a:spcBef>
                <a:spcPts val="160"/>
              </a:spcBef>
            </a:pP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addition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office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productivity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suites,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our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analysis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will </a:t>
            </a:r>
            <a:r>
              <a:rPr sz="1200" dirty="0">
                <a:latin typeface="Times New Roman"/>
                <a:cs typeface="Times New Roman"/>
              </a:rPr>
              <a:t>extend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realm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version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control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systems,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where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Git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GitHub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stand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cornerstones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collaborative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software development. </a:t>
            </a:r>
            <a:r>
              <a:rPr sz="1200" dirty="0">
                <a:latin typeface="Times New Roman"/>
                <a:cs typeface="Times New Roman"/>
              </a:rPr>
              <a:t>We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will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delve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into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mechanics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10" dirty="0">
                <a:latin typeface="Times New Roman"/>
                <a:cs typeface="Times New Roman"/>
              </a:rPr>
              <a:t>version </a:t>
            </a:r>
            <a:r>
              <a:rPr sz="1200" dirty="0">
                <a:latin typeface="Times New Roman"/>
                <a:cs typeface="Times New Roman"/>
              </a:rPr>
              <a:t>control,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showcasing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how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these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tools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facilitate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teamwork, </a:t>
            </a:r>
            <a:r>
              <a:rPr sz="1200" dirty="0">
                <a:latin typeface="Times New Roman"/>
                <a:cs typeface="Times New Roman"/>
              </a:rPr>
              <a:t>code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management,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rapid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evolution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software </a:t>
            </a:r>
            <a:r>
              <a:rPr sz="1200" dirty="0">
                <a:latin typeface="Times New Roman"/>
                <a:cs typeface="Times New Roman"/>
              </a:rPr>
              <a:t>projects.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Moreover,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report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will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spotlight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elegance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precision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LaTeX,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typesetting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has </a:t>
            </a:r>
            <a:r>
              <a:rPr sz="1200" dirty="0">
                <a:latin typeface="Times New Roman"/>
                <a:cs typeface="Times New Roman"/>
              </a:rPr>
              <a:t>become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staple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scholars,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researchers,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professionals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creation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complex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documents.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97707" y="7083932"/>
            <a:ext cx="3658870" cy="1260475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>
              <a:lnSpc>
                <a:spcPct val="95900"/>
              </a:lnSpc>
              <a:spcBef>
                <a:spcPts val="160"/>
              </a:spcBef>
            </a:pPr>
            <a:r>
              <a:rPr sz="1200" dirty="0">
                <a:latin typeface="Times New Roman"/>
                <a:cs typeface="Times New Roman"/>
              </a:rPr>
              <a:t>Our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exploration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goes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beyond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mere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functionality,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</a:t>
            </a:r>
            <a:r>
              <a:rPr sz="1200" spc="-20" dirty="0">
                <a:latin typeface="Times New Roman"/>
                <a:cs typeface="Times New Roman"/>
              </a:rPr>
              <a:t> also </a:t>
            </a:r>
            <a:r>
              <a:rPr sz="1200" dirty="0">
                <a:latin typeface="Times New Roman"/>
                <a:cs typeface="Times New Roman"/>
              </a:rPr>
              <a:t>scrutinize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inherent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challenges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considerations </a:t>
            </a:r>
            <a:r>
              <a:rPr sz="1200" dirty="0">
                <a:latin typeface="Times New Roman"/>
                <a:cs typeface="Times New Roman"/>
              </a:rPr>
              <a:t>associated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these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technologies.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From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security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privacy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concerns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evolving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landscape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remote collaboration,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aim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provide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10" dirty="0">
                <a:latin typeface="Times New Roman"/>
                <a:cs typeface="Times New Roman"/>
              </a:rPr>
              <a:t> comprehensive perspective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enables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nuanced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understanding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5" dirty="0">
                <a:latin typeface="Times New Roman"/>
                <a:cs typeface="Times New Roman"/>
              </a:rPr>
              <a:t> the </a:t>
            </a:r>
            <a:r>
              <a:rPr sz="1200" dirty="0">
                <a:latin typeface="Times New Roman"/>
                <a:cs typeface="Times New Roman"/>
              </a:rPr>
              <a:t>contemporary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ICT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toolkit.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97707" y="8487917"/>
            <a:ext cx="3678554" cy="143510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5080">
              <a:lnSpc>
                <a:spcPts val="1380"/>
              </a:lnSpc>
              <a:spcBef>
                <a:spcPts val="195"/>
              </a:spcBef>
            </a:pPr>
            <a:r>
              <a:rPr sz="1200" dirty="0">
                <a:latin typeface="Times New Roman"/>
                <a:cs typeface="Times New Roman"/>
              </a:rPr>
              <a:t>Join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navigate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intricate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landscape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ICT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tools, </a:t>
            </a:r>
            <a:r>
              <a:rPr sz="1200" dirty="0">
                <a:latin typeface="Times New Roman"/>
                <a:cs typeface="Times New Roman"/>
              </a:rPr>
              <a:t>unveiling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transformative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impact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they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have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individual productivity,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organizational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efficiency,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the</a:t>
            </a:r>
            <a:r>
              <a:rPr sz="1200" spc="5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collaborative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endeavors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drive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progress.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Through</a:t>
            </a:r>
            <a:r>
              <a:rPr sz="1200" spc="-20" dirty="0">
                <a:latin typeface="Times New Roman"/>
                <a:cs typeface="Times New Roman"/>
              </a:rPr>
              <a:t> this </a:t>
            </a:r>
            <a:r>
              <a:rPr sz="1200" dirty="0">
                <a:latin typeface="Times New Roman"/>
                <a:cs typeface="Times New Roman"/>
              </a:rPr>
              <a:t>examination,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seek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equip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readers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insights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that </a:t>
            </a:r>
            <a:r>
              <a:rPr sz="1200" dirty="0">
                <a:latin typeface="Times New Roman"/>
                <a:cs typeface="Times New Roman"/>
              </a:rPr>
              <a:t>transcend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surface-</a:t>
            </a:r>
            <a:r>
              <a:rPr sz="1200" dirty="0">
                <a:latin typeface="Times New Roman"/>
                <a:cs typeface="Times New Roman"/>
              </a:rPr>
              <a:t>level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functionalities,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fostering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 deeper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appreciation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role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these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technologies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play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in </a:t>
            </a:r>
            <a:r>
              <a:rPr sz="1200" dirty="0">
                <a:latin typeface="Times New Roman"/>
                <a:cs typeface="Times New Roman"/>
              </a:rPr>
              <a:t>shaping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digital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future.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55751" y="3176143"/>
            <a:ext cx="2172335" cy="5644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Times New Roman"/>
                <a:cs typeface="Times New Roman"/>
              </a:rPr>
              <a:t>INTRODUCTION</a:t>
            </a:r>
            <a:endParaRPr sz="2000">
              <a:latin typeface="Times New Roman"/>
              <a:cs typeface="Times New Roman"/>
            </a:endParaRPr>
          </a:p>
          <a:p>
            <a:pPr marL="469900" marR="129539" indent="-228600">
              <a:lnSpc>
                <a:spcPct val="96000"/>
              </a:lnSpc>
              <a:spcBef>
                <a:spcPts val="1580"/>
              </a:spcBef>
              <a:buFont typeface="Times New Roman"/>
              <a:buAutoNum type="arabicPeriod"/>
              <a:tabLst>
                <a:tab pos="469900" algn="l"/>
              </a:tabLst>
            </a:pPr>
            <a:r>
              <a:rPr sz="1400" b="1" dirty="0">
                <a:latin typeface="Times New Roman"/>
                <a:cs typeface="Times New Roman"/>
              </a:rPr>
              <a:t>Digital</a:t>
            </a:r>
            <a:r>
              <a:rPr sz="1400" b="1" spc="-2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Evolution: </a:t>
            </a:r>
            <a:r>
              <a:rPr sz="1400" dirty="0">
                <a:latin typeface="Times New Roman"/>
                <a:cs typeface="Times New Roman"/>
              </a:rPr>
              <a:t>Unveiling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ICT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tools' </a:t>
            </a:r>
            <a:r>
              <a:rPr sz="1400" dirty="0">
                <a:latin typeface="Times New Roman"/>
                <a:cs typeface="Times New Roman"/>
              </a:rPr>
              <a:t>transformative</a:t>
            </a:r>
            <a:r>
              <a:rPr sz="1400" spc="-7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impact </a:t>
            </a:r>
            <a:r>
              <a:rPr sz="1400" dirty="0">
                <a:latin typeface="Times New Roman"/>
                <a:cs typeface="Times New Roman"/>
              </a:rPr>
              <a:t>on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work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dynamics.</a:t>
            </a:r>
            <a:endParaRPr sz="1400">
              <a:latin typeface="Times New Roman"/>
              <a:cs typeface="Times New Roman"/>
            </a:endParaRPr>
          </a:p>
          <a:p>
            <a:pPr marL="469900" marR="187325" indent="-228600">
              <a:lnSpc>
                <a:spcPts val="1610"/>
              </a:lnSpc>
              <a:spcBef>
                <a:spcPts val="40"/>
              </a:spcBef>
              <a:buFont typeface="Times New Roman"/>
              <a:buAutoNum type="arabicPeriod"/>
              <a:tabLst>
                <a:tab pos="469900" algn="l"/>
              </a:tabLst>
            </a:pPr>
            <a:r>
              <a:rPr sz="1400" b="1" dirty="0">
                <a:latin typeface="Times New Roman"/>
                <a:cs typeface="Times New Roman"/>
              </a:rPr>
              <a:t>Tool</a:t>
            </a:r>
            <a:r>
              <a:rPr sz="1400" b="1" spc="-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Spotlight: </a:t>
            </a:r>
            <a:r>
              <a:rPr sz="1400" dirty="0">
                <a:latin typeface="Times New Roman"/>
                <a:cs typeface="Times New Roman"/>
              </a:rPr>
              <a:t>Microsoft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Office, </a:t>
            </a:r>
            <a:r>
              <a:rPr sz="1400" dirty="0">
                <a:latin typeface="Times New Roman"/>
                <a:cs typeface="Times New Roman"/>
              </a:rPr>
              <a:t>Google,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Git,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GitHub,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LaTeX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focus.</a:t>
            </a:r>
            <a:endParaRPr sz="1400">
              <a:latin typeface="Times New Roman"/>
              <a:cs typeface="Times New Roman"/>
            </a:endParaRPr>
          </a:p>
          <a:p>
            <a:pPr marL="469900" marR="5080" indent="-228600">
              <a:lnSpc>
                <a:spcPts val="1610"/>
              </a:lnSpc>
              <a:spcBef>
                <a:spcPts val="5"/>
              </a:spcBef>
              <a:buFont typeface="Times New Roman"/>
              <a:buAutoNum type="arabicPeriod"/>
              <a:tabLst>
                <a:tab pos="469900" algn="l"/>
              </a:tabLst>
            </a:pPr>
            <a:r>
              <a:rPr sz="1400" b="1" spc="-10" dirty="0">
                <a:latin typeface="Times New Roman"/>
                <a:cs typeface="Times New Roman"/>
              </a:rPr>
              <a:t>Efficiency</a:t>
            </a:r>
            <a:r>
              <a:rPr sz="1400" b="1" spc="50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Champions: </a:t>
            </a:r>
            <a:r>
              <a:rPr sz="1400" dirty="0">
                <a:latin typeface="Times New Roman"/>
                <a:cs typeface="Times New Roman"/>
              </a:rPr>
              <a:t>Streamlining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processes,</a:t>
            </a:r>
            <a:endParaRPr sz="1400">
              <a:latin typeface="Times New Roman"/>
              <a:cs typeface="Times New Roman"/>
            </a:endParaRPr>
          </a:p>
          <a:p>
            <a:pPr marL="469900">
              <a:lnSpc>
                <a:spcPts val="1530"/>
              </a:lnSpc>
            </a:pPr>
            <a:r>
              <a:rPr sz="1400" spc="-10" dirty="0">
                <a:latin typeface="Times New Roman"/>
                <a:cs typeface="Times New Roman"/>
              </a:rPr>
              <a:t>enhancing</a:t>
            </a:r>
            <a:endParaRPr sz="1400">
              <a:latin typeface="Times New Roman"/>
              <a:cs typeface="Times New Roman"/>
            </a:endParaRPr>
          </a:p>
          <a:p>
            <a:pPr marL="469900" marR="212090">
              <a:lnSpc>
                <a:spcPts val="1610"/>
              </a:lnSpc>
              <a:spcBef>
                <a:spcPts val="75"/>
              </a:spcBef>
            </a:pPr>
            <a:r>
              <a:rPr sz="1400" dirty="0">
                <a:latin typeface="Times New Roman"/>
                <a:cs typeface="Times New Roman"/>
              </a:rPr>
              <a:t>collaboration,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and </a:t>
            </a:r>
            <a:r>
              <a:rPr sz="1400" dirty="0">
                <a:latin typeface="Times New Roman"/>
                <a:cs typeface="Times New Roman"/>
              </a:rPr>
              <a:t>fostering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innovation.</a:t>
            </a:r>
            <a:endParaRPr sz="1400">
              <a:latin typeface="Times New Roman"/>
              <a:cs typeface="Times New Roman"/>
            </a:endParaRPr>
          </a:p>
          <a:p>
            <a:pPr marL="469900" marR="19050" indent="-228600">
              <a:lnSpc>
                <a:spcPts val="1610"/>
              </a:lnSpc>
              <a:spcBef>
                <a:spcPts val="10"/>
              </a:spcBef>
              <a:buFont typeface="Times New Roman"/>
              <a:buAutoNum type="arabicPeriod" startAt="4"/>
              <a:tabLst>
                <a:tab pos="469900" algn="l"/>
              </a:tabLst>
            </a:pPr>
            <a:r>
              <a:rPr sz="1400" b="1" dirty="0">
                <a:latin typeface="Times New Roman"/>
                <a:cs typeface="Times New Roman"/>
              </a:rPr>
              <a:t>In-depth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Exploration: </a:t>
            </a:r>
            <a:r>
              <a:rPr sz="1400" spc="-10" dirty="0">
                <a:latin typeface="Times New Roman"/>
                <a:cs typeface="Times New Roman"/>
              </a:rPr>
              <a:t>Scrutinizing functionalities, </a:t>
            </a:r>
            <a:r>
              <a:rPr sz="1400" dirty="0">
                <a:latin typeface="Times New Roman"/>
                <a:cs typeface="Times New Roman"/>
              </a:rPr>
              <a:t>challenges,</a:t>
            </a:r>
            <a:r>
              <a:rPr sz="1400" spc="-80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and </a:t>
            </a:r>
            <a:r>
              <a:rPr sz="1400" dirty="0">
                <a:latin typeface="Times New Roman"/>
                <a:cs typeface="Times New Roman"/>
              </a:rPr>
              <a:t>considerations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key </a:t>
            </a:r>
            <a:r>
              <a:rPr sz="1400" spc="-10" dirty="0">
                <a:latin typeface="Times New Roman"/>
                <a:cs typeface="Times New Roman"/>
              </a:rPr>
              <a:t>tools.</a:t>
            </a:r>
            <a:endParaRPr sz="1400">
              <a:latin typeface="Times New Roman"/>
              <a:cs typeface="Times New Roman"/>
            </a:endParaRPr>
          </a:p>
          <a:p>
            <a:pPr marL="469900" marR="66040" indent="-228600">
              <a:lnSpc>
                <a:spcPts val="1610"/>
              </a:lnSpc>
              <a:spcBef>
                <a:spcPts val="5"/>
              </a:spcBef>
              <a:buFont typeface="Times New Roman"/>
              <a:buAutoNum type="arabicPeriod" startAt="4"/>
              <a:tabLst>
                <a:tab pos="469900" algn="l"/>
              </a:tabLst>
            </a:pPr>
            <a:r>
              <a:rPr sz="1400" b="1" spc="-10" dirty="0">
                <a:latin typeface="Times New Roman"/>
                <a:cs typeface="Times New Roman"/>
              </a:rPr>
              <a:t>Productivity Revolution: </a:t>
            </a:r>
            <a:r>
              <a:rPr sz="1400" dirty="0">
                <a:latin typeface="Times New Roman"/>
                <a:cs typeface="Times New Roman"/>
              </a:rPr>
              <a:t>Understanding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role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ICT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shaping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the </a:t>
            </a:r>
            <a:r>
              <a:rPr sz="1400" dirty="0">
                <a:latin typeface="Times New Roman"/>
                <a:cs typeface="Times New Roman"/>
              </a:rPr>
              <a:t>digital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future.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17576" y="824483"/>
            <a:ext cx="2483485" cy="2449830"/>
            <a:chOff x="417576" y="824483"/>
            <a:chExt cx="2483485" cy="2449830"/>
          </a:xfrm>
        </p:grpSpPr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7576" y="824483"/>
              <a:ext cx="2483358" cy="244982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51992" y="1317624"/>
              <a:ext cx="1422146" cy="138684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sndAc>
          <p:stSnd>
            <p:snd r:embed="rId2" name="wind.wav"/>
          </p:stSnd>
        </p:sndAc>
      </p:transition>
    </mc:Choice>
    <mc:Fallback>
      <p:transition spd="slow">
        <p:sndAc>
          <p:stSnd>
            <p:snd r:embed="rId2" name="wind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7560945" cy="10692765"/>
          </a:xfrm>
          <a:custGeom>
            <a:avLst/>
            <a:gdLst/>
            <a:ahLst/>
            <a:cxnLst/>
            <a:rect l="l" t="t" r="r" b="b"/>
            <a:pathLst>
              <a:path w="7560945" h="10692765">
                <a:moveTo>
                  <a:pt x="7560564" y="0"/>
                </a:moveTo>
                <a:lnTo>
                  <a:pt x="0" y="0"/>
                </a:lnTo>
                <a:lnTo>
                  <a:pt x="0" y="10692383"/>
                </a:lnTo>
                <a:lnTo>
                  <a:pt x="7560564" y="10692383"/>
                </a:lnTo>
                <a:lnTo>
                  <a:pt x="7560564" y="0"/>
                </a:lnTo>
                <a:close/>
              </a:path>
            </a:pathLst>
          </a:custGeom>
          <a:solidFill>
            <a:srgbClr val="FFA2A2">
              <a:alpha val="7686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0520" y="1750186"/>
            <a:ext cx="2103120" cy="8305825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5227320" y="1750186"/>
            <a:ext cx="2103120" cy="8306434"/>
            <a:chOff x="5227320" y="1750186"/>
            <a:chExt cx="2103120" cy="8306434"/>
          </a:xfrm>
        </p:grpSpPr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27320" y="1750186"/>
              <a:ext cx="2103120" cy="830582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593080" y="2031491"/>
              <a:ext cx="1408937" cy="1334262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85800" y="2122931"/>
            <a:ext cx="1408938" cy="1334261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679195" y="3218814"/>
            <a:ext cx="1552575" cy="5523230"/>
          </a:xfrm>
          <a:prstGeom prst="rect">
            <a:avLst/>
          </a:prstGeom>
        </p:spPr>
        <p:txBody>
          <a:bodyPr vert="horz" wrap="square" lIns="0" tIns="207645" rIns="0" bIns="0" rtlCol="0">
            <a:spAutoFit/>
          </a:bodyPr>
          <a:lstStyle/>
          <a:p>
            <a:pPr marL="204470">
              <a:lnSpc>
                <a:spcPct val="100000"/>
              </a:lnSpc>
              <a:spcBef>
                <a:spcPts val="1635"/>
              </a:spcBef>
            </a:pP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Google</a:t>
            </a:r>
            <a:endParaRPr sz="2400" dirty="0">
              <a:latin typeface="Calibri"/>
              <a:cs typeface="Calibri"/>
            </a:endParaRPr>
          </a:p>
          <a:p>
            <a:pPr marL="12065" marR="5080" algn="ctr">
              <a:lnSpc>
                <a:spcPct val="110000"/>
              </a:lnSpc>
              <a:spcBef>
                <a:spcPts val="935"/>
              </a:spcBef>
            </a:pPr>
            <a:r>
              <a:rPr sz="1800" dirty="0">
                <a:latin typeface="Calibri"/>
                <a:cs typeface="Calibri"/>
              </a:rPr>
              <a:t>Google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Search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is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dominant</a:t>
            </a:r>
            <a:endParaRPr sz="1800" dirty="0">
              <a:latin typeface="Calibri"/>
              <a:cs typeface="Calibri"/>
            </a:endParaRPr>
          </a:p>
          <a:p>
            <a:pPr marL="133350" marR="125730" algn="ctr">
              <a:lnSpc>
                <a:spcPct val="109700"/>
              </a:lnSpc>
              <a:spcBef>
                <a:spcPts val="5"/>
              </a:spcBef>
            </a:pPr>
            <a:r>
              <a:rPr sz="1800" dirty="0">
                <a:latin typeface="Calibri"/>
                <a:cs typeface="Calibri"/>
              </a:rPr>
              <a:t>search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engine utilizing sophisticated </a:t>
            </a:r>
            <a:r>
              <a:rPr sz="1800" dirty="0">
                <a:latin typeface="Calibri"/>
                <a:cs typeface="Calibri"/>
              </a:rPr>
              <a:t>algorithms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to </a:t>
            </a:r>
            <a:r>
              <a:rPr sz="1800" spc="-10" dirty="0">
                <a:latin typeface="Calibri"/>
                <a:cs typeface="Calibri"/>
              </a:rPr>
              <a:t>organize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and</a:t>
            </a:r>
            <a:endParaRPr sz="1800" dirty="0">
              <a:latin typeface="Calibri"/>
              <a:cs typeface="Calibri"/>
            </a:endParaRPr>
          </a:p>
          <a:p>
            <a:pPr marL="99695" marR="45085" indent="-47625">
              <a:lnSpc>
                <a:spcPct val="109700"/>
              </a:lnSpc>
              <a:spcBef>
                <a:spcPts val="10"/>
              </a:spcBef>
            </a:pPr>
            <a:r>
              <a:rPr sz="1800" dirty="0">
                <a:latin typeface="Calibri"/>
                <a:cs typeface="Calibri"/>
              </a:rPr>
              <a:t>deliver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relevant information, </a:t>
            </a:r>
            <a:r>
              <a:rPr sz="1800" dirty="0">
                <a:latin typeface="Calibri"/>
                <a:cs typeface="Calibri"/>
              </a:rPr>
              <a:t>shaping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online information retrieval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and</a:t>
            </a:r>
            <a:endParaRPr sz="1800" dirty="0">
              <a:latin typeface="Calibri"/>
              <a:cs typeface="Calibri"/>
            </a:endParaRPr>
          </a:p>
          <a:p>
            <a:pPr marL="264160" marR="257810" indent="-635" algn="ctr">
              <a:lnSpc>
                <a:spcPct val="109500"/>
              </a:lnSpc>
              <a:spcBef>
                <a:spcPts val="10"/>
              </a:spcBef>
            </a:pPr>
            <a:r>
              <a:rPr sz="1800" spc="-10" dirty="0">
                <a:latin typeface="Calibri"/>
                <a:cs typeface="Calibri"/>
              </a:rPr>
              <a:t>influencing digital landscapes globally.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566409" y="3398646"/>
            <a:ext cx="1473835" cy="4780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46355" algn="ctr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Drive</a:t>
            </a:r>
            <a:endParaRPr sz="2400">
              <a:latin typeface="Calibri"/>
              <a:cs typeface="Calibri"/>
            </a:endParaRPr>
          </a:p>
          <a:p>
            <a:pPr marL="12065" marR="5080" indent="-3175" algn="ctr">
              <a:lnSpc>
                <a:spcPct val="95900"/>
              </a:lnSpc>
              <a:spcBef>
                <a:spcPts val="1430"/>
              </a:spcBef>
            </a:pPr>
            <a:r>
              <a:rPr sz="1800" dirty="0">
                <a:latin typeface="Times New Roman"/>
                <a:cs typeface="Times New Roman"/>
              </a:rPr>
              <a:t>Google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Drive, </a:t>
            </a:r>
            <a:r>
              <a:rPr sz="1800" dirty="0">
                <a:latin typeface="Times New Roman"/>
                <a:cs typeface="Times New Roman"/>
              </a:rPr>
              <a:t>launched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in </a:t>
            </a:r>
            <a:r>
              <a:rPr sz="1800" dirty="0">
                <a:latin typeface="Times New Roman"/>
                <a:cs typeface="Times New Roman"/>
              </a:rPr>
              <a:t>2012, is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cloud </a:t>
            </a:r>
            <a:r>
              <a:rPr sz="1800" dirty="0">
                <a:latin typeface="Times New Roman"/>
                <a:cs typeface="Times New Roman"/>
              </a:rPr>
              <a:t>storage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service </a:t>
            </a:r>
            <a:r>
              <a:rPr sz="1800" dirty="0">
                <a:latin typeface="Times New Roman"/>
                <a:cs typeface="Times New Roman"/>
              </a:rPr>
              <a:t>allowing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users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store,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share,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collaborate </a:t>
            </a:r>
            <a:r>
              <a:rPr sz="1800" dirty="0">
                <a:latin typeface="Times New Roman"/>
                <a:cs typeface="Times New Roman"/>
              </a:rPr>
              <a:t>on </a:t>
            </a:r>
            <a:r>
              <a:rPr sz="1800" spc="-10" dirty="0">
                <a:latin typeface="Times New Roman"/>
                <a:cs typeface="Times New Roman"/>
              </a:rPr>
              <a:t>documents, spreadsheets,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multimedia seamlessly, providing </a:t>
            </a:r>
            <a:r>
              <a:rPr sz="1800" dirty="0">
                <a:latin typeface="Times New Roman"/>
                <a:cs typeface="Times New Roman"/>
              </a:rPr>
              <a:t>convenient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and </a:t>
            </a:r>
            <a:r>
              <a:rPr sz="1800" dirty="0">
                <a:latin typeface="Times New Roman"/>
                <a:cs typeface="Times New Roman"/>
              </a:rPr>
              <a:t>accessible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file </a:t>
            </a:r>
            <a:r>
              <a:rPr sz="1800" dirty="0">
                <a:latin typeface="Times New Roman"/>
                <a:cs typeface="Times New Roman"/>
              </a:rPr>
              <a:t>management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in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digital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era.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55955" y="182879"/>
            <a:ext cx="6248400" cy="1249679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971801" y="305815"/>
            <a:ext cx="36144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14" dirty="0"/>
              <a:t>GOOGLE</a:t>
            </a:r>
            <a:r>
              <a:rPr spc="25" dirty="0"/>
              <a:t> </a:t>
            </a:r>
            <a:r>
              <a:rPr spc="175" dirty="0"/>
              <a:t>SERVICES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168398" y="848613"/>
            <a:ext cx="322580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310" dirty="0">
                <a:solidFill>
                  <a:srgbClr val="0D0D0D"/>
                </a:solidFill>
                <a:latin typeface="Georgia"/>
                <a:cs typeface="Georgia"/>
              </a:rPr>
              <a:t>key</a:t>
            </a:r>
            <a:r>
              <a:rPr sz="2600" spc="20" dirty="0">
                <a:solidFill>
                  <a:srgbClr val="0D0D0D"/>
                </a:solidFill>
                <a:latin typeface="Georgia"/>
                <a:cs typeface="Georgia"/>
              </a:rPr>
              <a:t> </a:t>
            </a:r>
            <a:r>
              <a:rPr sz="2600" spc="185" dirty="0">
                <a:solidFill>
                  <a:srgbClr val="0D0D0D"/>
                </a:solidFill>
                <a:latin typeface="Georgia"/>
                <a:cs typeface="Georgia"/>
              </a:rPr>
              <a:t>tools</a:t>
            </a:r>
            <a:r>
              <a:rPr sz="2600" spc="25" dirty="0">
                <a:solidFill>
                  <a:srgbClr val="0D0D0D"/>
                </a:solidFill>
                <a:latin typeface="Georgia"/>
                <a:cs typeface="Georgia"/>
              </a:rPr>
              <a:t> </a:t>
            </a:r>
            <a:r>
              <a:rPr sz="2600" spc="260" dirty="0">
                <a:solidFill>
                  <a:srgbClr val="0D0D0D"/>
                </a:solidFill>
                <a:latin typeface="Georgia"/>
                <a:cs typeface="Georgia"/>
              </a:rPr>
              <a:t>overview</a:t>
            </a:r>
            <a:endParaRPr sz="2600">
              <a:latin typeface="Georgia"/>
              <a:cs typeface="Georgia"/>
            </a:endParaRPr>
          </a:p>
        </p:txBody>
      </p:sp>
      <p:pic>
        <p:nvPicPr>
          <p:cNvPr id="13" name="object 1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728595" y="1750186"/>
            <a:ext cx="2103120" cy="8305825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3407790" y="3291966"/>
            <a:ext cx="7480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Gmail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15" name="object 1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078479" y="2031491"/>
            <a:ext cx="1408938" cy="1334262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3061842" y="3898519"/>
            <a:ext cx="1419225" cy="544703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411480">
              <a:lnSpc>
                <a:spcPct val="100000"/>
              </a:lnSpc>
              <a:spcBef>
                <a:spcPts val="315"/>
              </a:spcBef>
            </a:pPr>
            <a:r>
              <a:rPr sz="1800" spc="-10" dirty="0">
                <a:latin typeface="Calibri"/>
                <a:cs typeface="Calibri"/>
              </a:rPr>
              <a:t>Gmail,</a:t>
            </a:r>
            <a:endParaRPr sz="1800">
              <a:latin typeface="Calibri"/>
              <a:cs typeface="Calibri"/>
            </a:endParaRPr>
          </a:p>
          <a:p>
            <a:pPr marL="158750" marR="55880" indent="-93345">
              <a:lnSpc>
                <a:spcPct val="109700"/>
              </a:lnSpc>
              <a:spcBef>
                <a:spcPts val="5"/>
              </a:spcBef>
            </a:pPr>
            <a:r>
              <a:rPr sz="1800" spc="-10" dirty="0">
                <a:latin typeface="Calibri"/>
                <a:cs typeface="Calibri"/>
              </a:rPr>
              <a:t>introduced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by </a:t>
            </a:r>
            <a:r>
              <a:rPr sz="1800" dirty="0">
                <a:latin typeface="Calibri"/>
                <a:cs typeface="Calibri"/>
              </a:rPr>
              <a:t>Google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a </a:t>
            </a:r>
            <a:r>
              <a:rPr sz="1800" dirty="0">
                <a:latin typeface="Calibri"/>
                <a:cs typeface="Calibri"/>
              </a:rPr>
              <a:t>widely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used</a:t>
            </a:r>
            <a:endParaRPr sz="1800">
              <a:latin typeface="Calibri"/>
              <a:cs typeface="Calibri"/>
            </a:endParaRPr>
          </a:p>
          <a:p>
            <a:pPr marL="327660" marR="95250" indent="-224154">
              <a:lnSpc>
                <a:spcPct val="109800"/>
              </a:lnSpc>
              <a:spcBef>
                <a:spcPts val="5"/>
              </a:spcBef>
            </a:pPr>
            <a:r>
              <a:rPr sz="1800" dirty="0">
                <a:latin typeface="Calibri"/>
                <a:cs typeface="Calibri"/>
              </a:rPr>
              <a:t>email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service offering intuitive</a:t>
            </a:r>
            <a:endParaRPr sz="1800">
              <a:latin typeface="Calibri"/>
              <a:cs typeface="Calibri"/>
            </a:endParaRPr>
          </a:p>
          <a:p>
            <a:pPr marL="44450" marR="37465" algn="ctr">
              <a:lnSpc>
                <a:spcPct val="109700"/>
              </a:lnSpc>
              <a:spcBef>
                <a:spcPts val="5"/>
              </a:spcBef>
            </a:pPr>
            <a:r>
              <a:rPr sz="1800" spc="-10" dirty="0">
                <a:latin typeface="Calibri"/>
                <a:cs typeface="Calibri"/>
              </a:rPr>
              <a:t>features,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large </a:t>
            </a:r>
            <a:r>
              <a:rPr sz="1800" spc="-10" dirty="0">
                <a:latin typeface="Calibri"/>
                <a:cs typeface="Calibri"/>
              </a:rPr>
              <a:t>storage </a:t>
            </a:r>
            <a:r>
              <a:rPr sz="1800" spc="-20" dirty="0">
                <a:latin typeface="Calibri"/>
                <a:cs typeface="Calibri"/>
              </a:rPr>
              <a:t>capacity,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and </a:t>
            </a:r>
            <a:r>
              <a:rPr sz="1800" spc="-10" dirty="0">
                <a:latin typeface="Calibri"/>
                <a:cs typeface="Calibri"/>
              </a:rPr>
              <a:t>efficient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spam </a:t>
            </a:r>
            <a:r>
              <a:rPr sz="1800" spc="-10" dirty="0">
                <a:latin typeface="Calibri"/>
                <a:cs typeface="Calibri"/>
              </a:rPr>
              <a:t>filtering,</a:t>
            </a:r>
            <a:endParaRPr sz="1800">
              <a:latin typeface="Calibri"/>
              <a:cs typeface="Calibri"/>
            </a:endParaRPr>
          </a:p>
          <a:p>
            <a:pPr marL="111125" marR="101600" algn="ctr">
              <a:lnSpc>
                <a:spcPct val="109600"/>
              </a:lnSpc>
              <a:spcBef>
                <a:spcPts val="10"/>
              </a:spcBef>
            </a:pPr>
            <a:r>
              <a:rPr sz="1800" spc="-10" dirty="0">
                <a:latin typeface="Calibri"/>
                <a:cs typeface="Calibri"/>
              </a:rPr>
              <a:t>transforming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25" dirty="0">
                <a:latin typeface="Calibri"/>
                <a:cs typeface="Calibri"/>
              </a:rPr>
              <a:t> way</a:t>
            </a:r>
            <a:endParaRPr sz="1800">
              <a:latin typeface="Calibri"/>
              <a:cs typeface="Calibri"/>
            </a:endParaRPr>
          </a:p>
          <a:p>
            <a:pPr marL="12700" marR="5080" algn="ctr">
              <a:lnSpc>
                <a:spcPct val="109600"/>
              </a:lnSpc>
              <a:spcBef>
                <a:spcPts val="10"/>
              </a:spcBef>
            </a:pPr>
            <a:r>
              <a:rPr sz="1800" spc="-10" dirty="0">
                <a:latin typeface="Calibri"/>
                <a:cs typeface="Calibri"/>
              </a:rPr>
              <a:t>individuals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and </a:t>
            </a:r>
            <a:r>
              <a:rPr sz="1800" spc="-10" dirty="0">
                <a:latin typeface="Calibri"/>
                <a:cs typeface="Calibri"/>
              </a:rPr>
              <a:t>businesses communicate online.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sndAc>
          <p:stSnd>
            <p:snd r:embed="rId2" name="don-pollo-says-waza-o_WDBwXye7.wav"/>
          </p:stSnd>
        </p:sndAc>
      </p:transition>
    </mc:Choice>
    <mc:Fallback>
      <p:transition spd="slow">
        <p:sndAc>
          <p:stSnd>
            <p:snd r:embed="rId2" name="don-pollo-says-waza-o_WDBwXye7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/>
      <p:bldP spid="12" grpId="0"/>
      <p:bldP spid="14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5239"/>
            <a:ext cx="7560945" cy="10677525"/>
          </a:xfrm>
          <a:custGeom>
            <a:avLst/>
            <a:gdLst/>
            <a:ahLst/>
            <a:cxnLst/>
            <a:rect l="l" t="t" r="r" b="b"/>
            <a:pathLst>
              <a:path w="7560945" h="10677525">
                <a:moveTo>
                  <a:pt x="0" y="10677144"/>
                </a:moveTo>
                <a:lnTo>
                  <a:pt x="7560564" y="10677144"/>
                </a:lnTo>
                <a:lnTo>
                  <a:pt x="7560564" y="0"/>
                </a:lnTo>
                <a:lnTo>
                  <a:pt x="0" y="0"/>
                </a:lnTo>
                <a:lnTo>
                  <a:pt x="0" y="10677144"/>
                </a:lnTo>
                <a:close/>
              </a:path>
            </a:pathLst>
          </a:custGeom>
          <a:solidFill>
            <a:srgbClr val="85D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2919" y="1798319"/>
            <a:ext cx="2103120" cy="8305800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5303520" y="1798319"/>
            <a:ext cx="2103120" cy="8305800"/>
            <a:chOff x="5303520" y="1798319"/>
            <a:chExt cx="2103120" cy="8305800"/>
          </a:xfrm>
        </p:grpSpPr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03520" y="1798319"/>
              <a:ext cx="2103120" cy="83058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69280" y="2156459"/>
              <a:ext cx="1408937" cy="1334261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38200" y="2247899"/>
            <a:ext cx="1408938" cy="1334262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809040" y="3267582"/>
            <a:ext cx="1598295" cy="6729095"/>
          </a:xfrm>
          <a:prstGeom prst="rect">
            <a:avLst/>
          </a:prstGeom>
        </p:spPr>
        <p:txBody>
          <a:bodyPr vert="horz" wrap="square" lIns="0" tIns="207645" rIns="0" bIns="0" rtlCol="0">
            <a:spAutoFit/>
          </a:bodyPr>
          <a:lstStyle/>
          <a:p>
            <a:pPr marL="352425">
              <a:lnSpc>
                <a:spcPct val="100000"/>
              </a:lnSpc>
              <a:spcBef>
                <a:spcPts val="1635"/>
              </a:spcBef>
            </a:pP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Excel</a:t>
            </a:r>
            <a:endParaRPr sz="2400">
              <a:latin typeface="Calibri"/>
              <a:cs typeface="Calibri"/>
            </a:endParaRPr>
          </a:p>
          <a:p>
            <a:pPr marL="12700" marR="5080" algn="ctr">
              <a:lnSpc>
                <a:spcPct val="109800"/>
              </a:lnSpc>
              <a:spcBef>
                <a:spcPts val="940"/>
              </a:spcBef>
            </a:pPr>
            <a:r>
              <a:rPr sz="1800" spc="-10" dirty="0">
                <a:latin typeface="Calibri"/>
                <a:cs typeface="Calibri"/>
              </a:rPr>
              <a:t>Microsoft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Excel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a </a:t>
            </a:r>
            <a:r>
              <a:rPr sz="1800" spc="-10" dirty="0">
                <a:latin typeface="Calibri"/>
                <a:cs typeface="Calibri"/>
              </a:rPr>
              <a:t>powerful spreadsheet application</a:t>
            </a:r>
            <a:endParaRPr sz="1800">
              <a:latin typeface="Calibri"/>
              <a:cs typeface="Calibri"/>
            </a:endParaRPr>
          </a:p>
          <a:p>
            <a:pPr marL="175260" marR="62230" indent="-106680">
              <a:lnSpc>
                <a:spcPts val="238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Widely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used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for </a:t>
            </a:r>
            <a:r>
              <a:rPr sz="1800" dirty="0">
                <a:latin typeface="Calibri"/>
                <a:cs typeface="Calibri"/>
              </a:rPr>
              <a:t>data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analysis,</a:t>
            </a:r>
            <a:endParaRPr sz="1800">
              <a:latin typeface="Calibri"/>
              <a:cs typeface="Calibri"/>
            </a:endParaRPr>
          </a:p>
          <a:p>
            <a:pPr marL="198120" marR="17780" indent="-175260">
              <a:lnSpc>
                <a:spcPts val="2360"/>
              </a:lnSpc>
              <a:spcBef>
                <a:spcPts val="10"/>
              </a:spcBef>
            </a:pPr>
            <a:r>
              <a:rPr sz="1800" spc="-10" dirty="0">
                <a:latin typeface="Calibri"/>
                <a:cs typeface="Calibri"/>
              </a:rPr>
              <a:t>calculations,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and </a:t>
            </a:r>
            <a:r>
              <a:rPr sz="1800" spc="-10" dirty="0">
                <a:latin typeface="Calibri"/>
                <a:cs typeface="Calibri"/>
              </a:rPr>
              <a:t>visualization,</a:t>
            </a:r>
            <a:endParaRPr sz="1800">
              <a:latin typeface="Calibri"/>
              <a:cs typeface="Calibri"/>
            </a:endParaRPr>
          </a:p>
          <a:p>
            <a:pPr marL="113030" marR="107950" indent="65405">
              <a:lnSpc>
                <a:spcPts val="2360"/>
              </a:lnSpc>
              <a:spcBef>
                <a:spcPts val="20"/>
              </a:spcBef>
            </a:pPr>
            <a:r>
              <a:rPr sz="1800" dirty="0">
                <a:latin typeface="Calibri"/>
                <a:cs typeface="Calibri"/>
              </a:rPr>
              <a:t>Excel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enables </a:t>
            </a:r>
            <a:r>
              <a:rPr sz="1800" dirty="0">
                <a:latin typeface="Calibri"/>
                <a:cs typeface="Calibri"/>
              </a:rPr>
              <a:t>users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create</a:t>
            </a:r>
            <a:endParaRPr sz="1800">
              <a:latin typeface="Calibri"/>
              <a:cs typeface="Calibri"/>
            </a:endParaRPr>
          </a:p>
          <a:p>
            <a:pPr marL="405765">
              <a:lnSpc>
                <a:spcPct val="100000"/>
              </a:lnSpc>
              <a:spcBef>
                <a:spcPts val="110"/>
              </a:spcBef>
            </a:pPr>
            <a:r>
              <a:rPr sz="1800" spc="-10" dirty="0">
                <a:latin typeface="Calibri"/>
                <a:cs typeface="Calibri"/>
              </a:rPr>
              <a:t>dynamic</a:t>
            </a:r>
            <a:endParaRPr sz="1800">
              <a:latin typeface="Calibri"/>
              <a:cs typeface="Calibri"/>
            </a:endParaRPr>
          </a:p>
          <a:p>
            <a:pPr marL="236220" marR="229870" algn="ctr">
              <a:lnSpc>
                <a:spcPct val="109400"/>
              </a:lnSpc>
              <a:spcBef>
                <a:spcPts val="10"/>
              </a:spcBef>
            </a:pPr>
            <a:r>
              <a:rPr sz="1800" spc="-10" dirty="0">
                <a:latin typeface="Calibri"/>
                <a:cs typeface="Calibri"/>
              </a:rPr>
              <a:t>worksheets, </a:t>
            </a:r>
            <a:r>
              <a:rPr sz="1800" dirty="0">
                <a:latin typeface="Calibri"/>
                <a:cs typeface="Calibri"/>
              </a:rPr>
              <a:t>charts,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and</a:t>
            </a:r>
            <a:endParaRPr sz="1800">
              <a:latin typeface="Calibri"/>
              <a:cs typeface="Calibri"/>
            </a:endParaRPr>
          </a:p>
          <a:p>
            <a:pPr marL="97790" marR="92710" algn="ctr">
              <a:lnSpc>
                <a:spcPct val="109800"/>
              </a:lnSpc>
              <a:spcBef>
                <a:spcPts val="10"/>
              </a:spcBef>
            </a:pPr>
            <a:r>
              <a:rPr sz="1800" dirty="0">
                <a:latin typeface="Calibri"/>
                <a:cs typeface="Calibri"/>
              </a:rPr>
              <a:t>graphs,</a:t>
            </a:r>
            <a:r>
              <a:rPr sz="1800" spc="-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serving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10" dirty="0">
                <a:latin typeface="Calibri"/>
                <a:cs typeface="Calibri"/>
              </a:rPr>
              <a:t>versatile </a:t>
            </a:r>
            <a:r>
              <a:rPr sz="1800" dirty="0">
                <a:latin typeface="Calibri"/>
                <a:cs typeface="Calibri"/>
              </a:rPr>
              <a:t>tool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for </a:t>
            </a:r>
            <a:r>
              <a:rPr sz="1800" dirty="0">
                <a:latin typeface="Calibri"/>
                <a:cs typeface="Calibri"/>
              </a:rPr>
              <a:t>businesses</a:t>
            </a:r>
            <a:r>
              <a:rPr sz="1800" spc="-10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and </a:t>
            </a:r>
            <a:r>
              <a:rPr sz="1800" spc="-10" dirty="0">
                <a:latin typeface="Calibri"/>
                <a:cs typeface="Calibri"/>
              </a:rPr>
              <a:t>individuals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in </a:t>
            </a:r>
            <a:r>
              <a:rPr sz="1800" spc="-10" dirty="0">
                <a:latin typeface="Calibri"/>
                <a:cs typeface="Calibri"/>
              </a:rPr>
              <a:t>various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200"/>
              </a:spcBef>
            </a:pPr>
            <a:r>
              <a:rPr sz="1800" spc="-10" dirty="0">
                <a:latin typeface="Calibri"/>
                <a:cs typeface="Calibri"/>
              </a:rPr>
              <a:t>industries.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622797" y="3432175"/>
            <a:ext cx="1517015" cy="63722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0645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PowerPoint</a:t>
            </a:r>
            <a:endParaRPr sz="2400">
              <a:latin typeface="Calibri"/>
              <a:cs typeface="Calibri"/>
            </a:endParaRPr>
          </a:p>
          <a:p>
            <a:pPr marL="38100" marR="34290" indent="-635" algn="ctr">
              <a:lnSpc>
                <a:spcPct val="95800"/>
              </a:lnSpc>
              <a:spcBef>
                <a:spcPts val="1555"/>
              </a:spcBef>
            </a:pPr>
            <a:r>
              <a:rPr sz="1800" spc="-10" dirty="0">
                <a:latin typeface="Times New Roman"/>
                <a:cs typeface="Times New Roman"/>
              </a:rPr>
              <a:t>Microsoft </a:t>
            </a:r>
            <a:r>
              <a:rPr sz="1800" dirty="0">
                <a:latin typeface="Times New Roman"/>
                <a:cs typeface="Times New Roman"/>
              </a:rPr>
              <a:t>PowerPoint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is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50" dirty="0">
                <a:latin typeface="Times New Roman"/>
                <a:cs typeface="Times New Roman"/>
              </a:rPr>
              <a:t>a </a:t>
            </a:r>
            <a:r>
              <a:rPr sz="1800" spc="-10" dirty="0">
                <a:latin typeface="Times New Roman"/>
                <a:cs typeface="Times New Roman"/>
              </a:rPr>
              <a:t>prominent presentation </a:t>
            </a:r>
            <a:r>
              <a:rPr sz="1800" dirty="0">
                <a:latin typeface="Times New Roman"/>
                <a:cs typeface="Times New Roman"/>
              </a:rPr>
              <a:t>software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the </a:t>
            </a:r>
            <a:r>
              <a:rPr sz="1800" spc="-10" dirty="0">
                <a:latin typeface="Times New Roman"/>
                <a:cs typeface="Times New Roman"/>
              </a:rPr>
              <a:t>Microsoft </a:t>
            </a:r>
            <a:r>
              <a:rPr sz="1800" dirty="0">
                <a:latin typeface="Times New Roman"/>
                <a:cs typeface="Times New Roman"/>
              </a:rPr>
              <a:t>Office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suite.</a:t>
            </a:r>
            <a:endParaRPr sz="1800">
              <a:latin typeface="Times New Roman"/>
              <a:cs typeface="Times New Roman"/>
            </a:endParaRPr>
          </a:p>
          <a:p>
            <a:pPr algn="ctr">
              <a:lnSpc>
                <a:spcPts val="2020"/>
              </a:lnSpc>
            </a:pPr>
            <a:r>
              <a:rPr sz="1800" dirty="0">
                <a:latin typeface="Times New Roman"/>
                <a:cs typeface="Times New Roman"/>
              </a:rPr>
              <a:t>Widely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used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for</a:t>
            </a:r>
            <a:endParaRPr sz="1800">
              <a:latin typeface="Times New Roman"/>
              <a:cs typeface="Times New Roman"/>
            </a:endParaRPr>
          </a:p>
          <a:p>
            <a:pPr marL="12700" marR="9525" algn="ctr">
              <a:lnSpc>
                <a:spcPct val="95800"/>
              </a:lnSpc>
              <a:spcBef>
                <a:spcPts val="45"/>
              </a:spcBef>
            </a:pPr>
            <a:r>
              <a:rPr sz="1800" spc="-10" dirty="0">
                <a:latin typeface="Times New Roman"/>
                <a:cs typeface="Times New Roman"/>
              </a:rPr>
              <a:t>creating </a:t>
            </a:r>
            <a:r>
              <a:rPr sz="1800" dirty="0">
                <a:latin typeface="Times New Roman"/>
                <a:cs typeface="Times New Roman"/>
              </a:rPr>
              <a:t>slideshows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with </a:t>
            </a:r>
            <a:r>
              <a:rPr sz="1800" spc="-10" dirty="0">
                <a:latin typeface="Times New Roman"/>
                <a:cs typeface="Times New Roman"/>
              </a:rPr>
              <a:t>multimedia </a:t>
            </a:r>
            <a:r>
              <a:rPr sz="1800" dirty="0">
                <a:latin typeface="Times New Roman"/>
                <a:cs typeface="Times New Roman"/>
              </a:rPr>
              <a:t>elements,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it </a:t>
            </a:r>
            <a:r>
              <a:rPr sz="1800" dirty="0">
                <a:latin typeface="Times New Roman"/>
                <a:cs typeface="Times New Roman"/>
              </a:rPr>
              <a:t>enables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users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to </a:t>
            </a:r>
            <a:r>
              <a:rPr sz="1800" spc="-10" dirty="0">
                <a:latin typeface="Times New Roman"/>
                <a:cs typeface="Times New Roman"/>
              </a:rPr>
              <a:t>convey information </a:t>
            </a:r>
            <a:r>
              <a:rPr sz="1800" dirty="0">
                <a:latin typeface="Times New Roman"/>
                <a:cs typeface="Times New Roman"/>
              </a:rPr>
              <a:t>effectively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50" dirty="0">
                <a:latin typeface="Times New Roman"/>
                <a:cs typeface="Times New Roman"/>
              </a:rPr>
              <a:t>a </a:t>
            </a:r>
            <a:r>
              <a:rPr sz="1800" spc="-10" dirty="0">
                <a:latin typeface="Times New Roman"/>
                <a:cs typeface="Times New Roman"/>
              </a:rPr>
              <a:t>visually compelling </a:t>
            </a:r>
            <a:r>
              <a:rPr sz="1800" dirty="0">
                <a:latin typeface="Times New Roman"/>
                <a:cs typeface="Times New Roman"/>
              </a:rPr>
              <a:t>manner,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making </a:t>
            </a:r>
            <a:r>
              <a:rPr sz="1800" dirty="0">
                <a:latin typeface="Times New Roman"/>
                <a:cs typeface="Times New Roman"/>
              </a:rPr>
              <a:t>it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 key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tool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for </a:t>
            </a:r>
            <a:r>
              <a:rPr sz="1800" spc="-20" dirty="0">
                <a:latin typeface="Times New Roman"/>
                <a:cs typeface="Times New Roman"/>
              </a:rPr>
              <a:t>presentations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in </a:t>
            </a:r>
            <a:r>
              <a:rPr sz="1800" dirty="0">
                <a:latin typeface="Times New Roman"/>
                <a:cs typeface="Times New Roman"/>
              </a:rPr>
              <a:t>various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fields.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08355" y="228599"/>
            <a:ext cx="6248400" cy="1249679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10" dirty="0"/>
              <a:t>MICROSOFT</a:t>
            </a:r>
            <a:r>
              <a:rPr spc="70" dirty="0"/>
              <a:t> </a:t>
            </a:r>
            <a:r>
              <a:rPr spc="170" dirty="0"/>
              <a:t>SERVICES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320798" y="894333"/>
            <a:ext cx="322580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310" dirty="0">
                <a:solidFill>
                  <a:srgbClr val="0D0D0D"/>
                </a:solidFill>
                <a:latin typeface="Georgia"/>
                <a:cs typeface="Georgia"/>
              </a:rPr>
              <a:t>key</a:t>
            </a:r>
            <a:r>
              <a:rPr sz="2600" spc="20" dirty="0">
                <a:solidFill>
                  <a:srgbClr val="0D0D0D"/>
                </a:solidFill>
                <a:latin typeface="Georgia"/>
                <a:cs typeface="Georgia"/>
              </a:rPr>
              <a:t> </a:t>
            </a:r>
            <a:r>
              <a:rPr sz="2600" spc="185" dirty="0">
                <a:solidFill>
                  <a:srgbClr val="0D0D0D"/>
                </a:solidFill>
                <a:latin typeface="Georgia"/>
                <a:cs typeface="Georgia"/>
              </a:rPr>
              <a:t>tools</a:t>
            </a:r>
            <a:r>
              <a:rPr sz="2600" spc="25" dirty="0">
                <a:solidFill>
                  <a:srgbClr val="0D0D0D"/>
                </a:solidFill>
                <a:latin typeface="Georgia"/>
                <a:cs typeface="Georgia"/>
              </a:rPr>
              <a:t> </a:t>
            </a:r>
            <a:r>
              <a:rPr sz="2600" spc="260" dirty="0">
                <a:solidFill>
                  <a:srgbClr val="0D0D0D"/>
                </a:solidFill>
                <a:latin typeface="Georgia"/>
                <a:cs typeface="Georgia"/>
              </a:rPr>
              <a:t>overview</a:t>
            </a:r>
            <a:endParaRPr sz="2600">
              <a:latin typeface="Georgia"/>
              <a:cs typeface="Georgi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880995" y="1798319"/>
            <a:ext cx="2103120" cy="8305800"/>
            <a:chOff x="2880995" y="1798319"/>
            <a:chExt cx="2103120" cy="8305800"/>
          </a:xfrm>
        </p:grpSpPr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880995" y="1798319"/>
              <a:ext cx="2103120" cy="83058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230880" y="2156459"/>
              <a:ext cx="1408938" cy="1334261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3174619" y="3416934"/>
            <a:ext cx="1514475" cy="5675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3810" algn="ctr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Word</a:t>
            </a:r>
            <a:endParaRPr sz="2400">
              <a:latin typeface="Calibri"/>
              <a:cs typeface="Calibri"/>
            </a:endParaRPr>
          </a:p>
          <a:p>
            <a:pPr marL="21590" marR="12700" indent="290830">
              <a:lnSpc>
                <a:spcPct val="110000"/>
              </a:lnSpc>
              <a:spcBef>
                <a:spcPts val="1295"/>
              </a:spcBef>
            </a:pPr>
            <a:r>
              <a:rPr sz="1800" spc="-10" dirty="0">
                <a:latin typeface="Calibri"/>
                <a:cs typeface="Calibri"/>
              </a:rPr>
              <a:t>Microsoft Word,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launched</a:t>
            </a:r>
            <a:endParaRPr sz="1800">
              <a:latin typeface="Calibri"/>
              <a:cs typeface="Calibri"/>
            </a:endParaRPr>
          </a:p>
          <a:p>
            <a:pPr marL="154305" indent="53340">
              <a:lnSpc>
                <a:spcPct val="100000"/>
              </a:lnSpc>
              <a:spcBef>
                <a:spcPts val="204"/>
              </a:spcBef>
            </a:pPr>
            <a:r>
              <a:rPr sz="1800" dirty="0">
                <a:latin typeface="Calibri"/>
                <a:cs typeface="Calibri"/>
              </a:rPr>
              <a:t>in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1983,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  <a:p>
            <a:pPr marL="154305" marR="145415" algn="ctr">
              <a:lnSpc>
                <a:spcPct val="109400"/>
              </a:lnSpc>
              <a:spcBef>
                <a:spcPts val="10"/>
              </a:spcBef>
            </a:pPr>
            <a:r>
              <a:rPr sz="1800" dirty="0">
                <a:latin typeface="Calibri"/>
                <a:cs typeface="Calibri"/>
              </a:rPr>
              <a:t>leading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word </a:t>
            </a:r>
            <a:r>
              <a:rPr sz="1800" spc="-10" dirty="0">
                <a:latin typeface="Calibri"/>
                <a:cs typeface="Calibri"/>
              </a:rPr>
              <a:t>processing</a:t>
            </a:r>
            <a:endParaRPr sz="1800">
              <a:latin typeface="Calibri"/>
              <a:cs typeface="Calibri"/>
            </a:endParaRPr>
          </a:p>
          <a:p>
            <a:pPr marL="12700" marR="5080" algn="ctr">
              <a:lnSpc>
                <a:spcPct val="110000"/>
              </a:lnSpc>
              <a:spcBef>
                <a:spcPts val="5"/>
              </a:spcBef>
            </a:pPr>
            <a:r>
              <a:rPr sz="1800" spc="-10" dirty="0">
                <a:latin typeface="Calibri"/>
                <a:cs typeface="Calibri"/>
              </a:rPr>
              <a:t>software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known </a:t>
            </a:r>
            <a:r>
              <a:rPr sz="1800" dirty="0">
                <a:latin typeface="Calibri"/>
                <a:cs typeface="Calibri"/>
              </a:rPr>
              <a:t>for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its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user-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200"/>
              </a:spcBef>
            </a:pPr>
            <a:r>
              <a:rPr sz="1800" spc="-10" dirty="0">
                <a:latin typeface="Calibri"/>
                <a:cs typeface="Calibri"/>
              </a:rPr>
              <a:t>friendly</a:t>
            </a:r>
            <a:endParaRPr sz="1800">
              <a:latin typeface="Calibri"/>
              <a:cs typeface="Calibri"/>
            </a:endParaRPr>
          </a:p>
          <a:p>
            <a:pPr marL="347980" marR="136525" indent="-203200">
              <a:lnSpc>
                <a:spcPct val="109700"/>
              </a:lnSpc>
              <a:spcBef>
                <a:spcPts val="10"/>
              </a:spcBef>
            </a:pPr>
            <a:r>
              <a:rPr sz="1800" spc="-10" dirty="0">
                <a:latin typeface="Calibri"/>
                <a:cs typeface="Calibri"/>
              </a:rPr>
              <a:t>interface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and </a:t>
            </a:r>
            <a:r>
              <a:rPr sz="1800" spc="-10" dirty="0">
                <a:latin typeface="Calibri"/>
                <a:cs typeface="Calibri"/>
              </a:rPr>
              <a:t>versatile features,</a:t>
            </a:r>
            <a:endParaRPr sz="1800">
              <a:latin typeface="Calibri"/>
              <a:cs typeface="Calibri"/>
            </a:endParaRPr>
          </a:p>
          <a:p>
            <a:pPr marL="161925" marR="154305" indent="635" algn="ctr">
              <a:lnSpc>
                <a:spcPct val="109800"/>
              </a:lnSpc>
              <a:spcBef>
                <a:spcPts val="5"/>
              </a:spcBef>
            </a:pPr>
            <a:r>
              <a:rPr sz="1800" dirty="0">
                <a:latin typeface="Calibri"/>
                <a:cs typeface="Calibri"/>
              </a:rPr>
              <a:t>serving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a </a:t>
            </a:r>
            <a:r>
              <a:rPr sz="1800" spc="-10" dirty="0">
                <a:latin typeface="Calibri"/>
                <a:cs typeface="Calibri"/>
              </a:rPr>
              <a:t>fundamental </a:t>
            </a:r>
            <a:r>
              <a:rPr sz="1800" dirty="0">
                <a:latin typeface="Calibri"/>
                <a:cs typeface="Calibri"/>
              </a:rPr>
              <a:t>tool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for</a:t>
            </a:r>
            <a:endParaRPr sz="1800">
              <a:latin typeface="Calibri"/>
              <a:cs typeface="Calibri"/>
            </a:endParaRPr>
          </a:p>
          <a:p>
            <a:pPr marL="173990" marR="167640" indent="1905" algn="ctr">
              <a:lnSpc>
                <a:spcPct val="109400"/>
              </a:lnSpc>
              <a:spcBef>
                <a:spcPts val="10"/>
              </a:spcBef>
            </a:pPr>
            <a:r>
              <a:rPr sz="1800" spc="-10" dirty="0">
                <a:latin typeface="Calibri"/>
                <a:cs typeface="Calibri"/>
              </a:rPr>
              <a:t>document creation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and </a:t>
            </a:r>
            <a:r>
              <a:rPr sz="1800" spc="-10" dirty="0">
                <a:latin typeface="Calibri"/>
                <a:cs typeface="Calibri"/>
              </a:rPr>
              <a:t>editing.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2" name="don-pollo-says-waza-o_Hcw3yl4j.wav"/>
          </p:stSnd>
        </p:sndAc>
      </p:transition>
    </mc:Choice>
    <mc:Fallback xmlns="">
      <p:transition spd="slow">
        <p:sndAc>
          <p:stSnd>
            <p:snd r:embed="rId10" name="don-pollo-says-waza-o_Hcw3yl4j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/>
      <p:bldP spid="12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201295" rIns="0" bIns="0" rtlCol="0">
            <a:spAutoFit/>
          </a:bodyPr>
          <a:lstStyle/>
          <a:p>
            <a:pPr marL="37465" algn="ctr">
              <a:lnSpc>
                <a:spcPct val="100000"/>
              </a:lnSpc>
              <a:spcBef>
                <a:spcPts val="1585"/>
              </a:spcBef>
            </a:pPr>
            <a:r>
              <a:rPr spc="-25" dirty="0"/>
              <a:t>Git</a:t>
            </a:r>
          </a:p>
          <a:p>
            <a:pPr marL="43180" marR="38100" indent="-635" algn="ctr">
              <a:lnSpc>
                <a:spcPct val="143700"/>
              </a:lnSpc>
              <a:spcBef>
                <a:spcPts val="175"/>
              </a:spcBef>
            </a:pPr>
            <a:r>
              <a:rPr sz="1800" dirty="0">
                <a:solidFill>
                  <a:srgbClr val="000000"/>
                </a:solidFill>
                <a:latin typeface="Times New Roman"/>
                <a:cs typeface="Times New Roman"/>
              </a:rPr>
              <a:t>Git,</a:t>
            </a:r>
            <a:r>
              <a:rPr sz="1800" spc="-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Times New Roman"/>
                <a:cs typeface="Times New Roman"/>
              </a:rPr>
              <a:t>initiated</a:t>
            </a:r>
            <a:r>
              <a:rPr sz="1800" spc="-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Times New Roman"/>
                <a:cs typeface="Times New Roman"/>
              </a:rPr>
              <a:t>by</a:t>
            </a:r>
            <a:r>
              <a:rPr sz="1800" spc="-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spc="-20" dirty="0">
                <a:solidFill>
                  <a:srgbClr val="000000"/>
                </a:solidFill>
                <a:latin typeface="Times New Roman"/>
                <a:cs typeface="Times New Roman"/>
              </a:rPr>
              <a:t>Linus </a:t>
            </a:r>
            <a:r>
              <a:rPr sz="1800" dirty="0">
                <a:solidFill>
                  <a:srgbClr val="000000"/>
                </a:solidFill>
                <a:latin typeface="Times New Roman"/>
                <a:cs typeface="Times New Roman"/>
              </a:rPr>
              <a:t>Torvalds</a:t>
            </a:r>
            <a:r>
              <a:rPr sz="1800" spc="-3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Times New Roman"/>
                <a:cs typeface="Times New Roman"/>
              </a:rPr>
              <a:t>in</a:t>
            </a:r>
            <a:r>
              <a:rPr sz="1800" spc="-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Times New Roman"/>
                <a:cs typeface="Times New Roman"/>
              </a:rPr>
              <a:t>2005,</a:t>
            </a:r>
            <a:r>
              <a:rPr sz="1800" spc="-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Times New Roman"/>
                <a:cs typeface="Times New Roman"/>
              </a:rPr>
              <a:t>is</a:t>
            </a:r>
            <a:r>
              <a:rPr sz="1800" spc="-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spc="-50" dirty="0">
                <a:solidFill>
                  <a:srgbClr val="000000"/>
                </a:solidFill>
                <a:latin typeface="Times New Roman"/>
                <a:cs typeface="Times New Roman"/>
              </a:rPr>
              <a:t>a </a:t>
            </a:r>
            <a:r>
              <a:rPr sz="1800" dirty="0">
                <a:solidFill>
                  <a:srgbClr val="000000"/>
                </a:solidFill>
                <a:latin typeface="Times New Roman"/>
                <a:cs typeface="Times New Roman"/>
              </a:rPr>
              <a:t>distributed</a:t>
            </a:r>
            <a:r>
              <a:rPr sz="1800" spc="-3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000000"/>
                </a:solidFill>
                <a:latin typeface="Times New Roman"/>
                <a:cs typeface="Times New Roman"/>
              </a:rPr>
              <a:t>version </a:t>
            </a:r>
            <a:r>
              <a:rPr sz="1800" dirty="0">
                <a:solidFill>
                  <a:srgbClr val="000000"/>
                </a:solidFill>
                <a:latin typeface="Times New Roman"/>
                <a:cs typeface="Times New Roman"/>
              </a:rPr>
              <a:t>control</a:t>
            </a:r>
            <a:r>
              <a:rPr sz="1800" spc="-5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000000"/>
                </a:solidFill>
                <a:latin typeface="Times New Roman"/>
                <a:cs typeface="Times New Roman"/>
              </a:rPr>
              <a:t>system </a:t>
            </a:r>
            <a:r>
              <a:rPr sz="1800" dirty="0">
                <a:solidFill>
                  <a:srgbClr val="000000"/>
                </a:solidFill>
                <a:latin typeface="Times New Roman"/>
                <a:cs typeface="Times New Roman"/>
              </a:rPr>
              <a:t>essential</a:t>
            </a:r>
            <a:r>
              <a:rPr sz="1800" spc="-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Times New Roman"/>
                <a:cs typeface="Times New Roman"/>
              </a:rPr>
              <a:t>for</a:t>
            </a:r>
            <a:r>
              <a:rPr sz="1800" spc="-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000000"/>
                </a:solidFill>
                <a:latin typeface="Times New Roman"/>
                <a:cs typeface="Times New Roman"/>
              </a:rPr>
              <a:t>tracking </a:t>
            </a:r>
            <a:r>
              <a:rPr sz="1800" dirty="0">
                <a:solidFill>
                  <a:srgbClr val="000000"/>
                </a:solidFill>
                <a:latin typeface="Times New Roman"/>
                <a:cs typeface="Times New Roman"/>
              </a:rPr>
              <a:t>and</a:t>
            </a:r>
            <a:r>
              <a:rPr sz="1800" spc="-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Times New Roman"/>
                <a:cs typeface="Times New Roman"/>
              </a:rPr>
              <a:t>managing</a:t>
            </a:r>
            <a:r>
              <a:rPr sz="1800" spc="-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000000"/>
                </a:solidFill>
                <a:latin typeface="Times New Roman"/>
                <a:cs typeface="Times New Roman"/>
              </a:rPr>
              <a:t>changes </a:t>
            </a:r>
            <a:r>
              <a:rPr sz="1800" dirty="0">
                <a:solidFill>
                  <a:srgbClr val="000000"/>
                </a:solidFill>
                <a:latin typeface="Times New Roman"/>
                <a:cs typeface="Times New Roman"/>
              </a:rPr>
              <a:t>in</a:t>
            </a:r>
            <a:r>
              <a:rPr sz="1800" spc="-3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Times New Roman"/>
                <a:cs typeface="Times New Roman"/>
              </a:rPr>
              <a:t>source</a:t>
            </a:r>
            <a:r>
              <a:rPr sz="1800" spc="-3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Times New Roman"/>
                <a:cs typeface="Times New Roman"/>
              </a:rPr>
              <a:t>code</a:t>
            </a:r>
            <a:r>
              <a:rPr sz="1800" spc="-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000000"/>
                </a:solidFill>
                <a:latin typeface="Times New Roman"/>
                <a:cs typeface="Times New Roman"/>
              </a:rPr>
              <a:t>during </a:t>
            </a:r>
            <a:r>
              <a:rPr sz="1800" dirty="0">
                <a:solidFill>
                  <a:srgbClr val="000000"/>
                </a:solidFill>
                <a:latin typeface="Times New Roman"/>
                <a:cs typeface="Times New Roman"/>
              </a:rPr>
              <a:t>software</a:t>
            </a:r>
            <a:r>
              <a:rPr sz="1800" spc="-6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000000"/>
                </a:solidFill>
                <a:latin typeface="Times New Roman"/>
                <a:cs typeface="Times New Roman"/>
              </a:rPr>
              <a:t>development.</a:t>
            </a:r>
            <a:endParaRPr sz="1800">
              <a:latin typeface="Times New Roman"/>
              <a:cs typeface="Times New Roman"/>
            </a:endParaRPr>
          </a:p>
          <a:p>
            <a:pPr marL="12700" marR="5080" algn="ctr">
              <a:lnSpc>
                <a:spcPct val="143600"/>
              </a:lnSpc>
              <a:spcBef>
                <a:spcPts val="5"/>
              </a:spcBef>
            </a:pPr>
            <a:r>
              <a:rPr sz="1800" dirty="0">
                <a:solidFill>
                  <a:srgbClr val="000000"/>
                </a:solidFill>
                <a:latin typeface="Times New Roman"/>
                <a:cs typeface="Times New Roman"/>
              </a:rPr>
              <a:t>It</a:t>
            </a:r>
            <a:r>
              <a:rPr sz="1800" spc="-3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Times New Roman"/>
                <a:cs typeface="Times New Roman"/>
              </a:rPr>
              <a:t>enables</a:t>
            </a:r>
            <a:r>
              <a:rPr sz="1800" spc="-4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000000"/>
                </a:solidFill>
                <a:latin typeface="Times New Roman"/>
                <a:cs typeface="Times New Roman"/>
              </a:rPr>
              <a:t>collaboration </a:t>
            </a:r>
            <a:r>
              <a:rPr sz="1800" dirty="0">
                <a:solidFill>
                  <a:srgbClr val="000000"/>
                </a:solidFill>
                <a:latin typeface="Times New Roman"/>
                <a:cs typeface="Times New Roman"/>
              </a:rPr>
              <a:t>among</a:t>
            </a:r>
            <a:r>
              <a:rPr sz="1800" spc="-6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Times New Roman"/>
                <a:cs typeface="Times New Roman"/>
              </a:rPr>
              <a:t>developers</a:t>
            </a:r>
            <a:r>
              <a:rPr sz="1800" spc="-7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spc="-25" dirty="0">
                <a:solidFill>
                  <a:srgbClr val="000000"/>
                </a:solidFill>
                <a:latin typeface="Times New Roman"/>
                <a:cs typeface="Times New Roman"/>
              </a:rPr>
              <a:t>and </a:t>
            </a:r>
            <a:r>
              <a:rPr sz="1800" dirty="0">
                <a:solidFill>
                  <a:srgbClr val="000000"/>
                </a:solidFill>
                <a:latin typeface="Times New Roman"/>
                <a:cs typeface="Times New Roman"/>
              </a:rPr>
              <a:t>helps</a:t>
            </a:r>
            <a:r>
              <a:rPr sz="1800" spc="-3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Times New Roman"/>
                <a:cs typeface="Times New Roman"/>
              </a:rPr>
              <a:t>maintain</a:t>
            </a:r>
            <a:r>
              <a:rPr sz="1800" spc="-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spc="-50" dirty="0">
                <a:solidFill>
                  <a:srgbClr val="000000"/>
                </a:solidFill>
                <a:latin typeface="Times New Roman"/>
                <a:cs typeface="Times New Roman"/>
              </a:rPr>
              <a:t>a </a:t>
            </a:r>
            <a:r>
              <a:rPr sz="1800" spc="-10" dirty="0">
                <a:solidFill>
                  <a:srgbClr val="000000"/>
                </a:solidFill>
                <a:latin typeface="Times New Roman"/>
                <a:cs typeface="Times New Roman"/>
              </a:rPr>
              <a:t>structured</a:t>
            </a:r>
            <a:r>
              <a:rPr sz="1800" spc="-1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Times New Roman"/>
                <a:cs typeface="Times New Roman"/>
              </a:rPr>
              <a:t>history</a:t>
            </a:r>
            <a:r>
              <a:rPr sz="1800" spc="3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spc="-25" dirty="0">
                <a:solidFill>
                  <a:srgbClr val="000000"/>
                </a:solidFill>
                <a:latin typeface="Times New Roman"/>
                <a:cs typeface="Times New Roman"/>
              </a:rPr>
              <a:t>of </a:t>
            </a:r>
            <a:r>
              <a:rPr sz="1800" dirty="0">
                <a:solidFill>
                  <a:srgbClr val="000000"/>
                </a:solidFill>
                <a:latin typeface="Times New Roman"/>
                <a:cs typeface="Times New Roman"/>
              </a:rPr>
              <a:t>project</a:t>
            </a:r>
            <a:r>
              <a:rPr sz="1800" spc="-4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000000"/>
                </a:solidFill>
                <a:latin typeface="Times New Roman"/>
                <a:cs typeface="Times New Roman"/>
              </a:rPr>
              <a:t>modifications.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227965" rIns="0" bIns="0" rtlCol="0">
            <a:spAutoFit/>
          </a:bodyPr>
          <a:lstStyle/>
          <a:p>
            <a:pPr marL="59055" algn="ctr">
              <a:lnSpc>
                <a:spcPct val="100000"/>
              </a:lnSpc>
              <a:spcBef>
                <a:spcPts val="1795"/>
              </a:spcBef>
            </a:pPr>
            <a:r>
              <a:rPr spc="-10" dirty="0"/>
              <a:t>GitHub</a:t>
            </a:r>
          </a:p>
          <a:p>
            <a:pPr marL="29209" marR="22860" algn="ctr">
              <a:lnSpc>
                <a:spcPct val="117000"/>
              </a:lnSpc>
              <a:spcBef>
                <a:spcPts val="905"/>
              </a:spcBef>
            </a:pPr>
            <a:r>
              <a:rPr sz="1800" dirty="0">
                <a:solidFill>
                  <a:srgbClr val="000000"/>
                </a:solidFill>
              </a:rPr>
              <a:t>GitHub,</a:t>
            </a:r>
            <a:r>
              <a:rPr sz="1800" spc="-55" dirty="0">
                <a:solidFill>
                  <a:srgbClr val="000000"/>
                </a:solidFill>
              </a:rPr>
              <a:t> </a:t>
            </a:r>
            <a:r>
              <a:rPr sz="1800" spc="-10" dirty="0">
                <a:solidFill>
                  <a:srgbClr val="000000"/>
                </a:solidFill>
              </a:rPr>
              <a:t>established</a:t>
            </a:r>
            <a:r>
              <a:rPr sz="1800" spc="-55" dirty="0">
                <a:solidFill>
                  <a:srgbClr val="000000"/>
                </a:solidFill>
              </a:rPr>
              <a:t> </a:t>
            </a:r>
            <a:r>
              <a:rPr sz="1800" spc="-25" dirty="0">
                <a:solidFill>
                  <a:srgbClr val="000000"/>
                </a:solidFill>
              </a:rPr>
              <a:t>in </a:t>
            </a:r>
            <a:r>
              <a:rPr sz="1800" dirty="0">
                <a:solidFill>
                  <a:srgbClr val="000000"/>
                </a:solidFill>
              </a:rPr>
              <a:t>2008,</a:t>
            </a:r>
            <a:r>
              <a:rPr sz="1800" spc="-20" dirty="0">
                <a:solidFill>
                  <a:srgbClr val="000000"/>
                </a:solidFill>
              </a:rPr>
              <a:t> </a:t>
            </a:r>
            <a:r>
              <a:rPr sz="1800" dirty="0">
                <a:solidFill>
                  <a:srgbClr val="000000"/>
                </a:solidFill>
              </a:rPr>
              <a:t>is</a:t>
            </a:r>
            <a:r>
              <a:rPr sz="1800" spc="-10" dirty="0">
                <a:solidFill>
                  <a:srgbClr val="000000"/>
                </a:solidFill>
              </a:rPr>
              <a:t> </a:t>
            </a:r>
            <a:r>
              <a:rPr sz="1800" dirty="0">
                <a:solidFill>
                  <a:srgbClr val="000000"/>
                </a:solidFill>
              </a:rPr>
              <a:t>a</a:t>
            </a:r>
            <a:r>
              <a:rPr sz="1800" spc="-15" dirty="0">
                <a:solidFill>
                  <a:srgbClr val="000000"/>
                </a:solidFill>
              </a:rPr>
              <a:t> </a:t>
            </a:r>
            <a:r>
              <a:rPr sz="1800" spc="-20" dirty="0">
                <a:solidFill>
                  <a:srgbClr val="000000"/>
                </a:solidFill>
              </a:rPr>
              <a:t>web-</a:t>
            </a:r>
            <a:r>
              <a:rPr sz="1800" spc="-10" dirty="0">
                <a:solidFill>
                  <a:srgbClr val="000000"/>
                </a:solidFill>
              </a:rPr>
              <a:t>based platform</a:t>
            </a:r>
            <a:r>
              <a:rPr sz="1800" spc="-45" dirty="0">
                <a:solidFill>
                  <a:srgbClr val="000000"/>
                </a:solidFill>
              </a:rPr>
              <a:t> </a:t>
            </a:r>
            <a:r>
              <a:rPr sz="1800" dirty="0">
                <a:solidFill>
                  <a:srgbClr val="000000"/>
                </a:solidFill>
              </a:rPr>
              <a:t>built</a:t>
            </a:r>
            <a:r>
              <a:rPr sz="1800" spc="-50" dirty="0">
                <a:solidFill>
                  <a:srgbClr val="000000"/>
                </a:solidFill>
              </a:rPr>
              <a:t> </a:t>
            </a:r>
            <a:r>
              <a:rPr sz="1800" spc="-10" dirty="0">
                <a:solidFill>
                  <a:srgbClr val="000000"/>
                </a:solidFill>
              </a:rPr>
              <a:t>around </a:t>
            </a:r>
            <a:r>
              <a:rPr sz="1800" dirty="0">
                <a:solidFill>
                  <a:srgbClr val="000000"/>
                </a:solidFill>
              </a:rPr>
              <a:t>Git,</a:t>
            </a:r>
            <a:r>
              <a:rPr sz="1800" spc="-15" dirty="0">
                <a:solidFill>
                  <a:srgbClr val="000000"/>
                </a:solidFill>
              </a:rPr>
              <a:t> </a:t>
            </a:r>
            <a:r>
              <a:rPr sz="1800" spc="-10" dirty="0">
                <a:solidFill>
                  <a:srgbClr val="000000"/>
                </a:solidFill>
              </a:rPr>
              <a:t>offering</a:t>
            </a:r>
            <a:endParaRPr sz="1800"/>
          </a:p>
          <a:p>
            <a:pPr algn="ctr">
              <a:lnSpc>
                <a:spcPct val="100000"/>
              </a:lnSpc>
              <a:spcBef>
                <a:spcPts val="360"/>
              </a:spcBef>
            </a:pPr>
            <a:r>
              <a:rPr sz="1800" spc="-10" dirty="0">
                <a:solidFill>
                  <a:srgbClr val="000000"/>
                </a:solidFill>
              </a:rPr>
              <a:t>developers</a:t>
            </a:r>
            <a:r>
              <a:rPr sz="1800" spc="-25" dirty="0">
                <a:solidFill>
                  <a:srgbClr val="000000"/>
                </a:solidFill>
              </a:rPr>
              <a:t> </a:t>
            </a:r>
            <a:r>
              <a:rPr sz="1800" spc="-50" dirty="0">
                <a:solidFill>
                  <a:srgbClr val="000000"/>
                </a:solidFill>
              </a:rPr>
              <a:t>a</a:t>
            </a:r>
            <a:endParaRPr sz="1800"/>
          </a:p>
          <a:p>
            <a:pPr marL="38100" marR="30480" algn="ctr">
              <a:lnSpc>
                <a:spcPct val="116900"/>
              </a:lnSpc>
              <a:spcBef>
                <a:spcPts val="10"/>
              </a:spcBef>
            </a:pPr>
            <a:r>
              <a:rPr sz="1800" spc="-10" dirty="0">
                <a:solidFill>
                  <a:srgbClr val="000000"/>
                </a:solidFill>
              </a:rPr>
              <a:t>collaborative</a:t>
            </a:r>
            <a:r>
              <a:rPr sz="1800" spc="-50" dirty="0">
                <a:solidFill>
                  <a:srgbClr val="000000"/>
                </a:solidFill>
              </a:rPr>
              <a:t> </a:t>
            </a:r>
            <a:r>
              <a:rPr sz="1800" dirty="0">
                <a:solidFill>
                  <a:srgbClr val="000000"/>
                </a:solidFill>
              </a:rPr>
              <a:t>space</a:t>
            </a:r>
            <a:r>
              <a:rPr sz="1800" spc="-45" dirty="0">
                <a:solidFill>
                  <a:srgbClr val="000000"/>
                </a:solidFill>
              </a:rPr>
              <a:t> </a:t>
            </a:r>
            <a:r>
              <a:rPr sz="1800" spc="-25" dirty="0">
                <a:solidFill>
                  <a:srgbClr val="000000"/>
                </a:solidFill>
              </a:rPr>
              <a:t>to </a:t>
            </a:r>
            <a:r>
              <a:rPr sz="1800" dirty="0">
                <a:solidFill>
                  <a:srgbClr val="000000"/>
                </a:solidFill>
              </a:rPr>
              <a:t>host,</a:t>
            </a:r>
            <a:r>
              <a:rPr sz="1800" spc="-70" dirty="0">
                <a:solidFill>
                  <a:srgbClr val="000000"/>
                </a:solidFill>
              </a:rPr>
              <a:t> </a:t>
            </a:r>
            <a:r>
              <a:rPr sz="1800" dirty="0">
                <a:solidFill>
                  <a:srgbClr val="000000"/>
                </a:solidFill>
              </a:rPr>
              <a:t>share,</a:t>
            </a:r>
            <a:r>
              <a:rPr sz="1800" spc="-60" dirty="0">
                <a:solidFill>
                  <a:srgbClr val="000000"/>
                </a:solidFill>
              </a:rPr>
              <a:t> </a:t>
            </a:r>
            <a:r>
              <a:rPr sz="1800" spc="-25" dirty="0">
                <a:solidFill>
                  <a:srgbClr val="000000"/>
                </a:solidFill>
              </a:rPr>
              <a:t>and </a:t>
            </a:r>
            <a:r>
              <a:rPr sz="1800" dirty="0">
                <a:solidFill>
                  <a:srgbClr val="000000"/>
                </a:solidFill>
              </a:rPr>
              <a:t>manage</a:t>
            </a:r>
            <a:r>
              <a:rPr sz="1800" spc="-90" dirty="0">
                <a:solidFill>
                  <a:srgbClr val="000000"/>
                </a:solidFill>
              </a:rPr>
              <a:t> </a:t>
            </a:r>
            <a:r>
              <a:rPr sz="1800" spc="-20" dirty="0">
                <a:solidFill>
                  <a:srgbClr val="000000"/>
                </a:solidFill>
              </a:rPr>
              <a:t>code</a:t>
            </a:r>
            <a:endParaRPr sz="1800"/>
          </a:p>
          <a:p>
            <a:pPr marL="158750" marR="154940" indent="217804">
              <a:lnSpc>
                <a:spcPct val="116700"/>
              </a:lnSpc>
              <a:spcBef>
                <a:spcPts val="10"/>
              </a:spcBef>
            </a:pPr>
            <a:r>
              <a:rPr sz="1800" spc="-10" dirty="0">
                <a:solidFill>
                  <a:srgbClr val="000000"/>
                </a:solidFill>
              </a:rPr>
              <a:t>repositories.</a:t>
            </a:r>
            <a:r>
              <a:rPr sz="1800" spc="25" dirty="0">
                <a:solidFill>
                  <a:srgbClr val="000000"/>
                </a:solidFill>
              </a:rPr>
              <a:t> </a:t>
            </a:r>
            <a:r>
              <a:rPr sz="1800" spc="-25" dirty="0">
                <a:solidFill>
                  <a:srgbClr val="000000"/>
                </a:solidFill>
              </a:rPr>
              <a:t>It </a:t>
            </a:r>
            <a:r>
              <a:rPr sz="1800" spc="-10" dirty="0">
                <a:solidFill>
                  <a:srgbClr val="000000"/>
                </a:solidFill>
              </a:rPr>
              <a:t>facilitates</a:t>
            </a:r>
            <a:r>
              <a:rPr sz="1800" spc="-70" dirty="0">
                <a:solidFill>
                  <a:srgbClr val="000000"/>
                </a:solidFill>
              </a:rPr>
              <a:t> </a:t>
            </a:r>
            <a:r>
              <a:rPr sz="1800" spc="-10" dirty="0">
                <a:solidFill>
                  <a:srgbClr val="000000"/>
                </a:solidFill>
              </a:rPr>
              <a:t>seamless</a:t>
            </a:r>
            <a:endParaRPr sz="1800"/>
          </a:p>
          <a:p>
            <a:pPr marL="48895" marR="43180" algn="ctr">
              <a:lnSpc>
                <a:spcPct val="117100"/>
              </a:lnSpc>
            </a:pPr>
            <a:r>
              <a:rPr sz="1800" spc="-10" dirty="0">
                <a:solidFill>
                  <a:srgbClr val="000000"/>
                </a:solidFill>
              </a:rPr>
              <a:t>collaboration,</a:t>
            </a:r>
            <a:r>
              <a:rPr sz="1800" spc="-50" dirty="0">
                <a:solidFill>
                  <a:srgbClr val="000000"/>
                </a:solidFill>
              </a:rPr>
              <a:t> </a:t>
            </a:r>
            <a:r>
              <a:rPr sz="1800" spc="-10" dirty="0">
                <a:solidFill>
                  <a:srgbClr val="000000"/>
                </a:solidFill>
              </a:rPr>
              <a:t>version control,</a:t>
            </a:r>
            <a:r>
              <a:rPr sz="1800" spc="-45" dirty="0">
                <a:solidFill>
                  <a:srgbClr val="000000"/>
                </a:solidFill>
              </a:rPr>
              <a:t> </a:t>
            </a:r>
            <a:r>
              <a:rPr sz="1800" dirty="0">
                <a:solidFill>
                  <a:srgbClr val="000000"/>
                </a:solidFill>
              </a:rPr>
              <a:t>and</a:t>
            </a:r>
            <a:r>
              <a:rPr sz="1800" spc="-40" dirty="0">
                <a:solidFill>
                  <a:srgbClr val="000000"/>
                </a:solidFill>
              </a:rPr>
              <a:t> </a:t>
            </a:r>
            <a:r>
              <a:rPr sz="1800" spc="-10" dirty="0">
                <a:solidFill>
                  <a:srgbClr val="000000"/>
                </a:solidFill>
              </a:rPr>
              <a:t>project management,</a:t>
            </a:r>
            <a:r>
              <a:rPr sz="1800" spc="-55" dirty="0">
                <a:solidFill>
                  <a:srgbClr val="000000"/>
                </a:solidFill>
              </a:rPr>
              <a:t> </a:t>
            </a:r>
            <a:r>
              <a:rPr sz="1800" spc="-10" dirty="0">
                <a:solidFill>
                  <a:srgbClr val="000000"/>
                </a:solidFill>
              </a:rPr>
              <a:t>playing </a:t>
            </a:r>
            <a:r>
              <a:rPr sz="1800" dirty="0">
                <a:solidFill>
                  <a:srgbClr val="000000"/>
                </a:solidFill>
              </a:rPr>
              <a:t>a</a:t>
            </a:r>
            <a:r>
              <a:rPr sz="1800" spc="-50" dirty="0">
                <a:solidFill>
                  <a:srgbClr val="000000"/>
                </a:solidFill>
              </a:rPr>
              <a:t> </a:t>
            </a:r>
            <a:r>
              <a:rPr sz="1800" dirty="0">
                <a:solidFill>
                  <a:srgbClr val="000000"/>
                </a:solidFill>
              </a:rPr>
              <a:t>pivotal</a:t>
            </a:r>
            <a:r>
              <a:rPr sz="1800" spc="-40" dirty="0">
                <a:solidFill>
                  <a:srgbClr val="000000"/>
                </a:solidFill>
              </a:rPr>
              <a:t> </a:t>
            </a:r>
            <a:r>
              <a:rPr sz="1800" dirty="0">
                <a:solidFill>
                  <a:srgbClr val="000000"/>
                </a:solidFill>
              </a:rPr>
              <a:t>role</a:t>
            </a:r>
            <a:r>
              <a:rPr sz="1800" spc="-45" dirty="0">
                <a:solidFill>
                  <a:srgbClr val="000000"/>
                </a:solidFill>
              </a:rPr>
              <a:t> </a:t>
            </a:r>
            <a:r>
              <a:rPr sz="1800" spc="-25" dirty="0">
                <a:solidFill>
                  <a:srgbClr val="000000"/>
                </a:solidFill>
              </a:rPr>
              <a:t>in</a:t>
            </a:r>
            <a:endParaRPr sz="1800"/>
          </a:p>
          <a:p>
            <a:pPr marL="33655" marR="26034" algn="ctr">
              <a:lnSpc>
                <a:spcPts val="2530"/>
              </a:lnSpc>
              <a:spcBef>
                <a:spcPts val="140"/>
              </a:spcBef>
            </a:pPr>
            <a:r>
              <a:rPr sz="1800" spc="-10" dirty="0">
                <a:solidFill>
                  <a:srgbClr val="000000"/>
                </a:solidFill>
              </a:rPr>
              <a:t>fostering</a:t>
            </a:r>
            <a:r>
              <a:rPr sz="1800" spc="-35" dirty="0">
                <a:solidFill>
                  <a:srgbClr val="000000"/>
                </a:solidFill>
              </a:rPr>
              <a:t> </a:t>
            </a:r>
            <a:r>
              <a:rPr sz="1800" spc="-10" dirty="0">
                <a:solidFill>
                  <a:srgbClr val="000000"/>
                </a:solidFill>
              </a:rPr>
              <a:t>open-source contributions</a:t>
            </a:r>
            <a:r>
              <a:rPr sz="1800" spc="-15" dirty="0">
                <a:solidFill>
                  <a:srgbClr val="000000"/>
                </a:solidFill>
              </a:rPr>
              <a:t> </a:t>
            </a:r>
            <a:r>
              <a:rPr sz="1800" spc="-25" dirty="0">
                <a:solidFill>
                  <a:srgbClr val="000000"/>
                </a:solidFill>
              </a:rPr>
              <a:t>and</a:t>
            </a:r>
            <a:endParaRPr sz="1800"/>
          </a:p>
          <a:p>
            <a:pPr marL="12700" marR="5080" algn="ctr">
              <a:lnSpc>
                <a:spcPts val="2520"/>
              </a:lnSpc>
            </a:pPr>
            <a:r>
              <a:rPr sz="1800" spc="-20" dirty="0">
                <a:solidFill>
                  <a:srgbClr val="000000"/>
                </a:solidFill>
              </a:rPr>
              <a:t>software</a:t>
            </a:r>
            <a:r>
              <a:rPr sz="1800" spc="-105" dirty="0">
                <a:solidFill>
                  <a:srgbClr val="000000"/>
                </a:solidFill>
              </a:rPr>
              <a:t> </a:t>
            </a:r>
            <a:r>
              <a:rPr sz="1800" spc="-10" dirty="0">
                <a:solidFill>
                  <a:srgbClr val="000000"/>
                </a:solidFill>
              </a:rPr>
              <a:t>development teamwork.</a:t>
            </a:r>
            <a:endParaRPr sz="1800"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3594" y="243839"/>
            <a:ext cx="6248400" cy="124967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22325">
              <a:lnSpc>
                <a:spcPct val="100000"/>
              </a:lnSpc>
              <a:spcBef>
                <a:spcPts val="95"/>
              </a:spcBef>
            </a:pPr>
            <a:r>
              <a:rPr spc="160" dirty="0"/>
              <a:t>GIT</a:t>
            </a:r>
            <a:r>
              <a:rPr spc="20" dirty="0"/>
              <a:t> </a:t>
            </a:r>
            <a:r>
              <a:rPr spc="434" dirty="0"/>
              <a:t>&amp;</a:t>
            </a:r>
            <a:r>
              <a:rPr spc="25" dirty="0"/>
              <a:t> </a:t>
            </a:r>
            <a:r>
              <a:rPr spc="114" dirty="0"/>
              <a:t>GITHUB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144139" y="909573"/>
            <a:ext cx="160972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254" dirty="0">
                <a:solidFill>
                  <a:srgbClr val="0D0D0D"/>
                </a:solidFill>
                <a:latin typeface="Georgia"/>
                <a:cs typeface="Georgia"/>
              </a:rPr>
              <a:t>overview</a:t>
            </a:r>
            <a:endParaRPr sz="2600">
              <a:latin typeface="Georgia"/>
              <a:cs typeface="Georgi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sndAc>
          <p:stSnd>
            <p:snd r:embed="rId2" name="don-pollo-says-waza-o_ePaw6f8I.wav"/>
          </p:stSnd>
        </p:sndAc>
      </p:transition>
    </mc:Choice>
    <mc:Fallback>
      <p:transition spd="slow">
        <p:sndAc>
          <p:stSnd>
            <p:snd r:embed="rId2" name="don-pollo-says-waza-o_ePaw6f8I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3" grpId="0" uiExpand="1" build="p"/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0200" y="47427"/>
            <a:ext cx="4970145" cy="1019810"/>
          </a:xfrm>
          <a:prstGeom prst="rect">
            <a:avLst/>
          </a:prstGeom>
        </p:spPr>
        <p:txBody>
          <a:bodyPr vert="horz" wrap="square" lIns="0" tIns="165735" rIns="0" bIns="0" rtlCol="0">
            <a:spAutoFit/>
          </a:bodyPr>
          <a:lstStyle/>
          <a:p>
            <a:pPr marL="1940560">
              <a:lnSpc>
                <a:spcPct val="100000"/>
              </a:lnSpc>
              <a:spcBef>
                <a:spcPts val="1305"/>
              </a:spcBef>
            </a:pPr>
            <a:r>
              <a:rPr sz="2400" spc="-20" dirty="0">
                <a:latin typeface="Calibri"/>
                <a:cs typeface="Calibri"/>
              </a:rPr>
              <a:t>COMPERATIVE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ANALYSIS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00"/>
              </a:spcBef>
            </a:pPr>
            <a:r>
              <a:rPr sz="22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Google,</a:t>
            </a:r>
            <a:r>
              <a:rPr sz="2200" u="sng" spc="-5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2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Gmail,</a:t>
            </a:r>
            <a:r>
              <a:rPr sz="2200" u="sng" spc="-5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2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Drive</a:t>
            </a:r>
            <a:r>
              <a:rPr sz="2200" u="sng" spc="-5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200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comparison:</a:t>
            </a:r>
            <a:endParaRPr sz="2200">
              <a:latin typeface="Calibri"/>
              <a:cs typeface="Calibri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39852" y="1201165"/>
          <a:ext cx="6746874" cy="21393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043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86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53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8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9095">
                <a:tc>
                  <a:txBody>
                    <a:bodyPr/>
                    <a:lstStyle/>
                    <a:p>
                      <a:pPr marL="377825">
                        <a:lnSpc>
                          <a:spcPts val="2785"/>
                        </a:lnSpc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Feature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8E99E">
                        <a:alpha val="1097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27660">
                        <a:lnSpc>
                          <a:spcPts val="2785"/>
                        </a:lnSpc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Google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8E99E">
                        <a:alpha val="1097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41020">
                        <a:lnSpc>
                          <a:spcPts val="2785"/>
                        </a:lnSpc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Gmail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8E99E">
                        <a:alpha val="1097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22605">
                        <a:lnSpc>
                          <a:spcPts val="2785"/>
                        </a:lnSpc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Drive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8E99E">
                        <a:alpha val="1097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marL="67945">
                        <a:lnSpc>
                          <a:spcPts val="2320"/>
                        </a:lnSpc>
                      </a:pPr>
                      <a:r>
                        <a:rPr sz="2000" spc="-20" dirty="0">
                          <a:latin typeface="Calibri"/>
                          <a:cs typeface="Calibri"/>
                        </a:rPr>
                        <a:t>Type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8E99E">
                        <a:alpha val="1097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1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Search</a:t>
                      </a:r>
                      <a:r>
                        <a:rPr sz="1800" spc="-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Engine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8E99E">
                        <a:alpha val="1097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21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Email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Service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8E99E">
                        <a:alpha val="1097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1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Cloud</a:t>
                      </a:r>
                      <a:r>
                        <a:rPr sz="18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Storage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8E99E">
                        <a:alpha val="1097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865">
                <a:tc>
                  <a:txBody>
                    <a:bodyPr/>
                    <a:lstStyle/>
                    <a:p>
                      <a:pPr marL="67945">
                        <a:lnSpc>
                          <a:spcPts val="2320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Lunch</a:t>
                      </a:r>
                      <a:r>
                        <a:rPr sz="20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Year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8E99E">
                        <a:alpha val="1097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100"/>
                        </a:lnSpc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1998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8E99E">
                        <a:alpha val="1097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2100"/>
                        </a:lnSpc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2004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8E99E">
                        <a:alpha val="1097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100"/>
                        </a:lnSpc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2012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8E99E">
                        <a:alpha val="1097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3245">
                <a:tc>
                  <a:txBody>
                    <a:bodyPr/>
                    <a:lstStyle/>
                    <a:p>
                      <a:pPr marL="67945">
                        <a:lnSpc>
                          <a:spcPts val="2320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Main</a:t>
                      </a:r>
                      <a:r>
                        <a:rPr sz="2000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Function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8E99E">
                        <a:alpha val="1097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1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Info</a:t>
                      </a:r>
                      <a:r>
                        <a:rPr sz="1800" spc="-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retrieval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8E99E">
                        <a:alpha val="1097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2100"/>
                        </a:lnSpc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Email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Communication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8E99E">
                        <a:alpha val="1097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1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File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storage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and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sharing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8E99E">
                        <a:alpha val="1097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5150">
                <a:tc>
                  <a:txBody>
                    <a:bodyPr/>
                    <a:lstStyle/>
                    <a:p>
                      <a:pPr marL="67945">
                        <a:lnSpc>
                          <a:spcPts val="2320"/>
                        </a:lnSpc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Integration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8E99E">
                        <a:alpha val="1097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100"/>
                        </a:lnSpc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N/A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8E99E">
                        <a:alpha val="1097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2100"/>
                        </a:lnSpc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Integrated</a:t>
                      </a:r>
                      <a:r>
                        <a:rPr sz="1800" spc="-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with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Google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8E99E">
                        <a:alpha val="1097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100"/>
                        </a:lnSpc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Integrated</a:t>
                      </a:r>
                      <a:r>
                        <a:rPr sz="1800" spc="-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with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Google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8E99E">
                        <a:alpha val="1097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330200" y="3323971"/>
            <a:ext cx="544703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u="sng" spc="-5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M</a:t>
            </a:r>
            <a:r>
              <a:rPr sz="2200" u="sng" spc="-6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</a:t>
            </a:r>
            <a:r>
              <a:rPr sz="2200" u="sng" spc="-5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</a:t>
            </a:r>
            <a:r>
              <a:rPr sz="2200" u="sng" spc="-9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r</a:t>
            </a:r>
            <a:r>
              <a:rPr sz="2200" u="sng" spc="-5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</a:t>
            </a:r>
            <a:r>
              <a:rPr sz="2200" u="sng" spc="-6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</a:t>
            </a:r>
            <a:r>
              <a:rPr sz="2200" u="sng" spc="-4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</a:t>
            </a:r>
            <a:r>
              <a:rPr sz="2200" u="sng" spc="44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f</a:t>
            </a:r>
            <a:r>
              <a:rPr sz="2200" u="sng" spc="-5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</a:t>
            </a:r>
            <a:r>
              <a:rPr sz="2200" u="sng" spc="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2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Excel,</a:t>
            </a:r>
            <a:r>
              <a:rPr sz="2200" u="sng" spc="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200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Word,</a:t>
            </a:r>
            <a:r>
              <a:rPr sz="2200" u="sng" spc="4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200" u="sng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PowerPoint</a:t>
            </a:r>
            <a:r>
              <a:rPr sz="2200" u="sng" spc="3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200" u="sng" spc="-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Comparison:</a:t>
            </a:r>
            <a:endParaRPr sz="2200">
              <a:latin typeface="Calibri"/>
              <a:cs typeface="Calibri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39852" y="3818254"/>
          <a:ext cx="6746874" cy="23863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043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86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53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8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7825">
                <a:tc>
                  <a:txBody>
                    <a:bodyPr/>
                    <a:lstStyle/>
                    <a:p>
                      <a:pPr marL="377825">
                        <a:lnSpc>
                          <a:spcPts val="2785"/>
                        </a:lnSpc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Feature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8E99E">
                        <a:alpha val="1097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455930">
                        <a:lnSpc>
                          <a:spcPts val="2785"/>
                        </a:lnSpc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Excel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8E99E">
                        <a:alpha val="1097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61975">
                        <a:lnSpc>
                          <a:spcPts val="2785"/>
                        </a:lnSpc>
                      </a:pPr>
                      <a:r>
                        <a:rPr sz="2400" spc="-20" dirty="0">
                          <a:latin typeface="Calibri"/>
                          <a:cs typeface="Calibri"/>
                        </a:rPr>
                        <a:t>Word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8E99E">
                        <a:alpha val="1097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35255">
                        <a:lnSpc>
                          <a:spcPts val="2785"/>
                        </a:lnSpc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PowerPoint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8E99E">
                        <a:alpha val="1097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5150">
                <a:tc>
                  <a:txBody>
                    <a:bodyPr/>
                    <a:lstStyle/>
                    <a:p>
                      <a:pPr marL="67945">
                        <a:lnSpc>
                          <a:spcPts val="2320"/>
                        </a:lnSpc>
                      </a:pPr>
                      <a:r>
                        <a:rPr sz="2000" spc="-20" dirty="0">
                          <a:latin typeface="Calibri"/>
                          <a:cs typeface="Calibri"/>
                        </a:rPr>
                        <a:t>Type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8E99E">
                        <a:alpha val="1097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100"/>
                        </a:lnSpc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Spreadsheet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Software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8E99E">
                        <a:alpha val="1097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2100"/>
                        </a:lnSpc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Word</a:t>
                      </a:r>
                      <a:r>
                        <a:rPr sz="1800" spc="-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Processor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8E99E">
                        <a:alpha val="1097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100"/>
                        </a:lnSpc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Presentation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Software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8E99E">
                        <a:alpha val="1097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marL="67945">
                        <a:lnSpc>
                          <a:spcPts val="2320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Lunch</a:t>
                      </a:r>
                      <a:r>
                        <a:rPr sz="20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Year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8E99E">
                        <a:alpha val="1097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100"/>
                        </a:lnSpc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1985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8E99E">
                        <a:alpha val="1097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2100"/>
                        </a:lnSpc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1983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8E99E">
                        <a:alpha val="1097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100"/>
                        </a:lnSpc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1990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8E99E">
                        <a:alpha val="1097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5150">
                <a:tc>
                  <a:txBody>
                    <a:bodyPr/>
                    <a:lstStyle/>
                    <a:p>
                      <a:pPr marL="67945">
                        <a:lnSpc>
                          <a:spcPts val="2320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Main</a:t>
                      </a:r>
                      <a:r>
                        <a:rPr sz="2000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Function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8E99E">
                        <a:alpha val="1097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1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Data</a:t>
                      </a:r>
                      <a:r>
                        <a:rPr sz="1800" spc="-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Analysis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8E99E">
                        <a:alpha val="1097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2100"/>
                        </a:lnSpc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Document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Creation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8E99E">
                        <a:alpha val="1097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100"/>
                        </a:lnSpc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Presentation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Creation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8E99E">
                        <a:alpha val="1097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3245">
                <a:tc>
                  <a:txBody>
                    <a:bodyPr/>
                    <a:lstStyle/>
                    <a:p>
                      <a:pPr marL="67945">
                        <a:lnSpc>
                          <a:spcPts val="2320"/>
                        </a:lnSpc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Integration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8E99E">
                        <a:alpha val="1097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100"/>
                        </a:lnSpc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Microsoft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Office</a:t>
                      </a:r>
                      <a:r>
                        <a:rPr sz="18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Suite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8E99E">
                        <a:alpha val="1097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2100"/>
                        </a:lnSpc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Microsoft</a:t>
                      </a:r>
                      <a:r>
                        <a:rPr sz="18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Office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Suite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8E99E">
                        <a:alpha val="1097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100"/>
                        </a:lnSpc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Microsoft</a:t>
                      </a:r>
                      <a:r>
                        <a:rPr sz="18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Office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Suite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8E99E">
                        <a:alpha val="1097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330200" y="6184772"/>
            <a:ext cx="32505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Git</a:t>
            </a:r>
            <a:r>
              <a:rPr sz="2400" u="sng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&amp;</a:t>
            </a:r>
            <a:r>
              <a:rPr sz="2400" u="sng" spc="-3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GitHub</a:t>
            </a:r>
            <a:r>
              <a:rPr sz="2400" u="sng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Comparison:</a:t>
            </a:r>
            <a:endParaRPr sz="2400">
              <a:latin typeface="Calibri"/>
              <a:cs typeface="Calibri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339852" y="6715632"/>
          <a:ext cx="6745604" cy="1917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043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74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8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9095">
                <a:tc>
                  <a:txBody>
                    <a:bodyPr/>
                    <a:lstStyle/>
                    <a:p>
                      <a:pPr marL="377825">
                        <a:lnSpc>
                          <a:spcPts val="2785"/>
                        </a:lnSpc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Feature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8E99E">
                        <a:alpha val="1097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85"/>
                        </a:lnSpc>
                      </a:pPr>
                      <a:r>
                        <a:rPr sz="2400" spc="-25" dirty="0">
                          <a:latin typeface="Calibri"/>
                          <a:cs typeface="Calibri"/>
                        </a:rPr>
                        <a:t>Git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8E99E">
                        <a:alpha val="1097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85"/>
                        </a:lnSpc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GitHub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8E99E">
                        <a:alpha val="1097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marL="67945">
                        <a:lnSpc>
                          <a:spcPts val="2320"/>
                        </a:lnSpc>
                      </a:pPr>
                      <a:r>
                        <a:rPr sz="2000" spc="-20" dirty="0">
                          <a:latin typeface="Calibri"/>
                          <a:cs typeface="Calibri"/>
                        </a:rPr>
                        <a:t>Type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8E99E">
                        <a:alpha val="1097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100"/>
                        </a:lnSpc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Version</a:t>
                      </a:r>
                      <a:r>
                        <a:rPr sz="1800" spc="-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Control</a:t>
                      </a:r>
                      <a:r>
                        <a:rPr sz="1800" spc="-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system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8E99E">
                        <a:alpha val="1097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1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Cloud</a:t>
                      </a:r>
                      <a:r>
                        <a:rPr sz="18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Storage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8E99E">
                        <a:alpha val="1097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865">
                <a:tc>
                  <a:txBody>
                    <a:bodyPr/>
                    <a:lstStyle/>
                    <a:p>
                      <a:pPr marL="67945">
                        <a:lnSpc>
                          <a:spcPts val="2320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Lunch</a:t>
                      </a:r>
                      <a:r>
                        <a:rPr sz="20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Year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8E99E">
                        <a:alpha val="1097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100"/>
                        </a:lnSpc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2005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8E99E">
                        <a:alpha val="1097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100"/>
                        </a:lnSpc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2008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8E99E">
                        <a:alpha val="1097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3880">
                <a:tc>
                  <a:txBody>
                    <a:bodyPr/>
                    <a:lstStyle/>
                    <a:p>
                      <a:pPr marL="67945">
                        <a:lnSpc>
                          <a:spcPts val="2325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Main</a:t>
                      </a:r>
                      <a:r>
                        <a:rPr sz="2000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Function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8E99E">
                        <a:alpha val="1097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105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Code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Versioning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8E99E">
                        <a:alpha val="1097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105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Code</a:t>
                      </a:r>
                      <a:r>
                        <a:rPr sz="1800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Hosting</a:t>
                      </a:r>
                      <a:r>
                        <a:rPr sz="18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and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Collaboration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8E99E">
                        <a:alpha val="1097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67945">
                        <a:lnSpc>
                          <a:spcPts val="2320"/>
                        </a:lnSpc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Integration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8E99E">
                        <a:alpha val="1097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100"/>
                        </a:lnSpc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N/A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8E99E">
                        <a:alpha val="1097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100"/>
                        </a:lnSpc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Integrated</a:t>
                      </a:r>
                      <a:r>
                        <a:rPr sz="1800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with</a:t>
                      </a:r>
                      <a:r>
                        <a:rPr sz="1800" spc="-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Git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8E99E">
                        <a:alpha val="1097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30480" y="0"/>
            <a:ext cx="7530465" cy="10683240"/>
          </a:xfrm>
          <a:custGeom>
            <a:avLst/>
            <a:gdLst/>
            <a:ahLst/>
            <a:cxnLst/>
            <a:rect l="l" t="t" r="r" b="b"/>
            <a:pathLst>
              <a:path w="7530465" h="10683240">
                <a:moveTo>
                  <a:pt x="0" y="10683239"/>
                </a:moveTo>
                <a:lnTo>
                  <a:pt x="7530084" y="10683239"/>
                </a:lnTo>
                <a:lnTo>
                  <a:pt x="7530084" y="0"/>
                </a:lnTo>
                <a:lnTo>
                  <a:pt x="0" y="0"/>
                </a:lnTo>
                <a:lnTo>
                  <a:pt x="0" y="10683239"/>
                </a:lnTo>
                <a:close/>
              </a:path>
            </a:pathLst>
          </a:custGeom>
          <a:solidFill>
            <a:srgbClr val="F8E99E">
              <a:alpha val="109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sndAc>
          <p:stSnd>
            <p:snd r:embed="rId2" name="cashreg.wav"/>
          </p:stSnd>
        </p:sndAc>
      </p:transition>
    </mc:Choice>
    <mc:Fallback>
      <p:transition spd="slow">
        <p:sndAc>
          <p:stSnd>
            <p:snd r:embed="rId2" name="cashreg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0129" y="886714"/>
            <a:ext cx="29406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35" dirty="0">
                <a:solidFill>
                  <a:srgbClr val="000000"/>
                </a:solidFill>
                <a:latin typeface="Calibri"/>
                <a:cs typeface="Calibri"/>
              </a:rPr>
              <a:t>INNOVATIVE</a:t>
            </a:r>
            <a:r>
              <a:rPr sz="2400" spc="-3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0000"/>
                </a:solidFill>
                <a:latin typeface="Calibri"/>
                <a:cs typeface="Calibri"/>
              </a:rPr>
              <a:t>USE</a:t>
            </a:r>
            <a:r>
              <a:rPr sz="2400" spc="-4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0000"/>
                </a:solidFill>
                <a:latin typeface="Calibri"/>
                <a:cs typeface="Calibri"/>
              </a:rPr>
              <a:t>CASES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1376527"/>
            <a:ext cx="5737860" cy="6981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9800"/>
              </a:lnSpc>
              <a:spcBef>
                <a:spcPts val="100"/>
              </a:spcBef>
            </a:pPr>
            <a:r>
              <a:rPr sz="1400" spc="-10" dirty="0">
                <a:latin typeface="Calibri"/>
                <a:cs typeface="Calibri"/>
              </a:rPr>
              <a:t>Innovative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applications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for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these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tools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abound,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showcasing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their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versatility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and </a:t>
            </a:r>
            <a:r>
              <a:rPr sz="1400" spc="-20" dirty="0">
                <a:latin typeface="Calibri"/>
                <a:cs typeface="Calibri"/>
              </a:rPr>
              <a:t>adaptability.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Google's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prowess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extends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beyond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conventional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searches,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finding innovative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applications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in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advanced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data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analysis,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making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it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valuable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resource </a:t>
            </a:r>
            <a:r>
              <a:rPr sz="1400" dirty="0">
                <a:latin typeface="Calibri"/>
                <a:cs typeface="Calibri"/>
              </a:rPr>
              <a:t>for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uncovering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patterns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and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trends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in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vast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datasets.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Transitioning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to</a:t>
            </a:r>
            <a:endParaRPr sz="1400">
              <a:latin typeface="Calibri"/>
              <a:cs typeface="Calibri"/>
            </a:endParaRPr>
          </a:p>
          <a:p>
            <a:pPr marL="12700" marR="80645">
              <a:lnSpc>
                <a:spcPct val="109900"/>
              </a:lnSpc>
              <a:spcBef>
                <a:spcPts val="5"/>
              </a:spcBef>
            </a:pPr>
            <a:r>
              <a:rPr sz="1400" spc="-10" dirty="0">
                <a:latin typeface="Calibri"/>
                <a:cs typeface="Calibri"/>
              </a:rPr>
              <a:t>collaboration,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Google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Drive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emerges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as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dynamic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space,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fostering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real-</a:t>
            </a:r>
            <a:r>
              <a:rPr sz="1400" spc="-20" dirty="0">
                <a:latin typeface="Calibri"/>
                <a:cs typeface="Calibri"/>
              </a:rPr>
              <a:t>time </a:t>
            </a:r>
            <a:r>
              <a:rPr sz="1400" spc="-10" dirty="0">
                <a:latin typeface="Calibri"/>
                <a:cs typeface="Calibri"/>
              </a:rPr>
              <a:t>brainstorming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and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creative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teamwork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by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allowing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multiple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users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to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seamlessly contribute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ideas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and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edit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documents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simultaneously.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Gmail,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with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its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advanced filtering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capabilities,</a:t>
            </a:r>
            <a:r>
              <a:rPr sz="1400" spc="-20" dirty="0">
                <a:latin typeface="Calibri"/>
                <a:cs typeface="Calibri"/>
              </a:rPr>
              <a:t> takes </a:t>
            </a:r>
            <a:r>
              <a:rPr sz="1400" dirty="0">
                <a:latin typeface="Calibri"/>
                <a:cs typeface="Calibri"/>
              </a:rPr>
              <a:t>on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new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role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as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cornerstone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for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intelligent</a:t>
            </a:r>
            <a:r>
              <a:rPr sz="1400" spc="-20" dirty="0">
                <a:latin typeface="Calibri"/>
                <a:cs typeface="Calibri"/>
              </a:rPr>
              <a:t> task </a:t>
            </a:r>
            <a:r>
              <a:rPr sz="1400" spc="-10" dirty="0">
                <a:latin typeface="Calibri"/>
                <a:cs typeface="Calibri"/>
              </a:rPr>
              <a:t>management,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automating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organization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and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prioritization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of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emails</a:t>
            </a:r>
            <a:r>
              <a:rPr sz="1400" spc="-25" dirty="0">
                <a:latin typeface="Calibri"/>
                <a:cs typeface="Calibri"/>
              </a:rPr>
              <a:t> to</a:t>
            </a:r>
            <a:endParaRPr sz="1400">
              <a:latin typeface="Calibri"/>
              <a:cs typeface="Calibri"/>
            </a:endParaRPr>
          </a:p>
          <a:p>
            <a:pPr marL="12700" marR="239395">
              <a:lnSpc>
                <a:spcPts val="1850"/>
              </a:lnSpc>
              <a:spcBef>
                <a:spcPts val="75"/>
              </a:spcBef>
            </a:pPr>
            <a:r>
              <a:rPr sz="1400" spc="-10" dirty="0">
                <a:latin typeface="Calibri"/>
                <a:cs typeface="Calibri"/>
              </a:rPr>
              <a:t>streamline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workflows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and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boost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productivity. </a:t>
            </a:r>
            <a:r>
              <a:rPr sz="1400" spc="-10" dirty="0">
                <a:latin typeface="Calibri"/>
                <a:cs typeface="Calibri"/>
              </a:rPr>
              <a:t>Shifting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to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Microsoft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suite, </a:t>
            </a:r>
            <a:r>
              <a:rPr sz="1400" spc="-20" dirty="0">
                <a:latin typeface="Calibri"/>
                <a:cs typeface="Calibri"/>
              </a:rPr>
              <a:t>Word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transforms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into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canvas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for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interactive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storytelling,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enabling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users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to </a:t>
            </a:r>
            <a:r>
              <a:rPr sz="1400" spc="-10" dirty="0">
                <a:latin typeface="Calibri"/>
                <a:cs typeface="Calibri"/>
              </a:rPr>
              <a:t>incorporate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hyperlinks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and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multimedia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elements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for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engaging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content,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1400" dirty="0">
                <a:latin typeface="Calibri"/>
                <a:cs typeface="Calibri"/>
              </a:rPr>
              <a:t>especially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beneficial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in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educational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contexts.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Meanwhile,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Excel's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robust</a:t>
            </a:r>
            <a:endParaRPr sz="1400">
              <a:latin typeface="Calibri"/>
              <a:cs typeface="Calibri"/>
            </a:endParaRPr>
          </a:p>
          <a:p>
            <a:pPr marL="12700" marR="160020">
              <a:lnSpc>
                <a:spcPct val="110000"/>
              </a:lnSpc>
            </a:pPr>
            <a:r>
              <a:rPr sz="1400" spc="-10" dirty="0">
                <a:latin typeface="Calibri"/>
                <a:cs typeface="Calibri"/>
              </a:rPr>
              <a:t>calculations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and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visualization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features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find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innovative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applications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in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scenario planning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and </a:t>
            </a:r>
            <a:r>
              <a:rPr sz="1400" spc="-10" dirty="0">
                <a:latin typeface="Calibri"/>
                <a:cs typeface="Calibri"/>
              </a:rPr>
              <a:t>predictive modeling,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providing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data-</a:t>
            </a:r>
            <a:r>
              <a:rPr sz="1400" dirty="0">
                <a:latin typeface="Calibri"/>
                <a:cs typeface="Calibri"/>
              </a:rPr>
              <a:t>driven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decision-making</a:t>
            </a:r>
            <a:endParaRPr sz="1400">
              <a:latin typeface="Calibri"/>
              <a:cs typeface="Calibri"/>
            </a:endParaRPr>
          </a:p>
          <a:p>
            <a:pPr marL="12700" marR="142240">
              <a:lnSpc>
                <a:spcPts val="1850"/>
              </a:lnSpc>
              <a:spcBef>
                <a:spcPts val="75"/>
              </a:spcBef>
            </a:pPr>
            <a:r>
              <a:rPr sz="1400" spc="-10" dirty="0">
                <a:latin typeface="Calibri"/>
                <a:cs typeface="Calibri"/>
              </a:rPr>
              <a:t>framework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for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businesses.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PowerPoint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evolves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into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versatile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tool,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extending beyond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presentations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to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become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platform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for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crafting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interactive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e-</a:t>
            </a:r>
            <a:r>
              <a:rPr sz="1400" spc="-10" dirty="0">
                <a:latin typeface="Calibri"/>
                <a:cs typeface="Calibri"/>
              </a:rPr>
              <a:t>learning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1400" dirty="0">
                <a:latin typeface="Calibri"/>
                <a:cs typeface="Calibri"/>
              </a:rPr>
              <a:t>modules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that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deliver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engaging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educational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experiences.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In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realm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of</a:t>
            </a:r>
            <a:endParaRPr sz="1800">
              <a:latin typeface="Calibri"/>
              <a:cs typeface="Calibri"/>
            </a:endParaRPr>
          </a:p>
          <a:p>
            <a:pPr marL="12700" marR="47625">
              <a:lnSpc>
                <a:spcPts val="238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version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control,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Git's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adaptability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shines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it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creatively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tracks changes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not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only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code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but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also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non-</a:t>
            </a:r>
            <a:r>
              <a:rPr sz="1800" dirty="0">
                <a:latin typeface="Calibri"/>
                <a:cs typeface="Calibri"/>
              </a:rPr>
              <a:t>code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projects,</a:t>
            </a:r>
            <a:endParaRPr sz="1800">
              <a:latin typeface="Calibri"/>
              <a:cs typeface="Calibri"/>
            </a:endParaRPr>
          </a:p>
          <a:p>
            <a:pPr marL="12700" marR="130810">
              <a:lnSpc>
                <a:spcPts val="2360"/>
              </a:lnSpc>
              <a:spcBef>
                <a:spcPts val="5"/>
              </a:spcBef>
            </a:pPr>
            <a:r>
              <a:rPr sz="1800" dirty="0">
                <a:latin typeface="Calibri"/>
                <a:cs typeface="Calibri"/>
              </a:rPr>
              <a:t>ensuring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systematic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collaboration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endeavors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such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book </a:t>
            </a:r>
            <a:r>
              <a:rPr sz="1800" dirty="0">
                <a:latin typeface="Calibri"/>
                <a:cs typeface="Calibri"/>
              </a:rPr>
              <a:t>writing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or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design.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GitHub,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known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for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its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role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code</a:t>
            </a:r>
            <a:endParaRPr sz="1800">
              <a:latin typeface="Calibri"/>
              <a:cs typeface="Calibri"/>
            </a:endParaRPr>
          </a:p>
          <a:p>
            <a:pPr marL="12700" marR="191135">
              <a:lnSpc>
                <a:spcPts val="2360"/>
              </a:lnSpc>
              <a:spcBef>
                <a:spcPts val="20"/>
              </a:spcBef>
            </a:pPr>
            <a:r>
              <a:rPr sz="1800" spc="-10" dirty="0">
                <a:latin typeface="Calibri"/>
                <a:cs typeface="Calibri"/>
              </a:rPr>
              <a:t>collaboration,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transforms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into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community-</a:t>
            </a:r>
            <a:r>
              <a:rPr sz="1800" dirty="0">
                <a:latin typeface="Calibri"/>
                <a:cs typeface="Calibri"/>
              </a:rPr>
              <a:t>driven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portfolio platform,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providing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designers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writers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with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space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to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800" spc="-10" dirty="0">
                <a:latin typeface="Calibri"/>
                <a:cs typeface="Calibri"/>
              </a:rPr>
              <a:t>showcase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their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work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collaborate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on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diverse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creative</a:t>
            </a:r>
            <a:endParaRPr sz="1800">
              <a:latin typeface="Calibri"/>
              <a:cs typeface="Calibri"/>
            </a:endParaRPr>
          </a:p>
          <a:p>
            <a:pPr marL="12700" marR="274320">
              <a:lnSpc>
                <a:spcPct val="109300"/>
              </a:lnSpc>
              <a:spcBef>
                <a:spcPts val="20"/>
              </a:spcBef>
            </a:pPr>
            <a:r>
              <a:rPr sz="1800" dirty="0">
                <a:latin typeface="Calibri"/>
                <a:cs typeface="Calibri"/>
              </a:rPr>
              <a:t>projects.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These</a:t>
            </a:r>
            <a:r>
              <a:rPr sz="1800" spc="-25" dirty="0">
                <a:latin typeface="Calibri"/>
                <a:cs typeface="Calibri"/>
              </a:rPr>
              <a:t> innovative</a:t>
            </a:r>
            <a:r>
              <a:rPr sz="1800" spc="-15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use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cases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showcase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broad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utility </a:t>
            </a:r>
            <a:r>
              <a:rPr sz="1600" dirty="0">
                <a:latin typeface="Calibri"/>
                <a:cs typeface="Calibri"/>
              </a:rPr>
              <a:t>and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adaptability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of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these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tools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in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various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contexts.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17779"/>
            <a:ext cx="7560945" cy="10674985"/>
          </a:xfrm>
          <a:custGeom>
            <a:avLst/>
            <a:gdLst/>
            <a:ahLst/>
            <a:cxnLst/>
            <a:rect l="l" t="t" r="r" b="b"/>
            <a:pathLst>
              <a:path w="7560945" h="10674985">
                <a:moveTo>
                  <a:pt x="7560564" y="0"/>
                </a:moveTo>
                <a:lnTo>
                  <a:pt x="0" y="0"/>
                </a:lnTo>
                <a:lnTo>
                  <a:pt x="0" y="10674604"/>
                </a:lnTo>
                <a:lnTo>
                  <a:pt x="7560564" y="10674604"/>
                </a:lnTo>
                <a:lnTo>
                  <a:pt x="7560564" y="0"/>
                </a:lnTo>
                <a:close/>
              </a:path>
            </a:pathLst>
          </a:custGeom>
          <a:solidFill>
            <a:srgbClr val="F8E99E">
              <a:alpha val="109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2" name="don-pollo-says-waza-o_jZX8nv8l.wav"/>
          </p:stSnd>
        </p:sndAc>
      </p:transition>
    </mc:Choice>
    <mc:Fallback xmlns="">
      <p:transition spd="slow">
        <p:sndAc>
          <p:stSnd>
            <p:snd r:embed="rId3" name="don-pollo-says-waza-o_jZX8nv8l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9050" y="0"/>
            <a:ext cx="7541895" cy="10692765"/>
            <a:chOff x="19050" y="0"/>
            <a:chExt cx="7541895" cy="10692765"/>
          </a:xfrm>
        </p:grpSpPr>
        <p:pic>
          <p:nvPicPr>
            <p:cNvPr id="3" name="object 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050" y="0"/>
              <a:ext cx="7503159" cy="10692383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9050" y="0"/>
              <a:ext cx="7541895" cy="10683240"/>
            </a:xfrm>
            <a:custGeom>
              <a:avLst/>
              <a:gdLst/>
              <a:ahLst/>
              <a:cxnLst/>
              <a:rect l="l" t="t" r="r" b="b"/>
              <a:pathLst>
                <a:path w="7541895" h="10683240">
                  <a:moveTo>
                    <a:pt x="0" y="10683239"/>
                  </a:moveTo>
                  <a:lnTo>
                    <a:pt x="7541514" y="10683239"/>
                  </a:lnTo>
                  <a:lnTo>
                    <a:pt x="7541514" y="0"/>
                  </a:lnTo>
                  <a:lnTo>
                    <a:pt x="0" y="0"/>
                  </a:lnTo>
                  <a:lnTo>
                    <a:pt x="0" y="10683239"/>
                  </a:lnTo>
                  <a:close/>
                </a:path>
              </a:pathLst>
            </a:custGeom>
            <a:solidFill>
              <a:srgbClr val="F8E99E">
                <a:alpha val="1097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566542" y="4334382"/>
            <a:ext cx="21024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0000"/>
                </a:solidFill>
                <a:latin typeface="Calibri"/>
                <a:cs typeface="Calibri"/>
              </a:rPr>
              <a:t>IN</a:t>
            </a:r>
            <a:r>
              <a:rPr sz="2400" spc="-10" dirty="0">
                <a:solidFill>
                  <a:srgbClr val="000000"/>
                </a:solidFill>
                <a:latin typeface="Calibri"/>
                <a:cs typeface="Calibri"/>
              </a:rPr>
              <a:t> CONCLUSION: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>
              <a:lnSpc>
                <a:spcPct val="101800"/>
              </a:lnSpc>
              <a:spcBef>
                <a:spcPts val="60"/>
              </a:spcBef>
            </a:pPr>
            <a:r>
              <a:rPr dirty="0"/>
              <a:t>The</a:t>
            </a:r>
            <a:r>
              <a:rPr spc="-40" dirty="0"/>
              <a:t> </a:t>
            </a:r>
            <a:r>
              <a:rPr dirty="0"/>
              <a:t>multifaceted</a:t>
            </a:r>
            <a:r>
              <a:rPr spc="-35" dirty="0"/>
              <a:t> </a:t>
            </a:r>
            <a:r>
              <a:rPr dirty="0"/>
              <a:t>applications</a:t>
            </a:r>
            <a:r>
              <a:rPr spc="-35" dirty="0"/>
              <a:t> </a:t>
            </a:r>
            <a:r>
              <a:rPr dirty="0"/>
              <a:t>of</a:t>
            </a:r>
            <a:r>
              <a:rPr spc="-35" dirty="0"/>
              <a:t> </a:t>
            </a:r>
            <a:r>
              <a:rPr dirty="0"/>
              <a:t>tools</a:t>
            </a:r>
            <a:r>
              <a:rPr spc="-35" dirty="0"/>
              <a:t> </a:t>
            </a:r>
            <a:r>
              <a:rPr dirty="0"/>
              <a:t>such</a:t>
            </a:r>
            <a:r>
              <a:rPr spc="-40" dirty="0"/>
              <a:t> </a:t>
            </a:r>
            <a:r>
              <a:rPr dirty="0"/>
              <a:t>as</a:t>
            </a:r>
            <a:r>
              <a:rPr spc="-35" dirty="0"/>
              <a:t> </a:t>
            </a:r>
            <a:r>
              <a:rPr dirty="0"/>
              <a:t>Google,</a:t>
            </a:r>
            <a:r>
              <a:rPr spc="-30" dirty="0"/>
              <a:t> </a:t>
            </a:r>
            <a:r>
              <a:rPr dirty="0"/>
              <a:t>Microsoft</a:t>
            </a:r>
            <a:r>
              <a:rPr spc="-25" dirty="0"/>
              <a:t> </a:t>
            </a:r>
            <a:r>
              <a:rPr dirty="0"/>
              <a:t>Office,</a:t>
            </a:r>
            <a:r>
              <a:rPr spc="-35" dirty="0"/>
              <a:t> </a:t>
            </a:r>
            <a:r>
              <a:rPr dirty="0"/>
              <a:t>and</a:t>
            </a:r>
            <a:r>
              <a:rPr spc="-40" dirty="0"/>
              <a:t> </a:t>
            </a:r>
            <a:r>
              <a:rPr spc="-10" dirty="0"/>
              <a:t>version </a:t>
            </a:r>
            <a:r>
              <a:rPr dirty="0"/>
              <a:t>control</a:t>
            </a:r>
            <a:r>
              <a:rPr spc="-45" dirty="0"/>
              <a:t> </a:t>
            </a:r>
            <a:r>
              <a:rPr dirty="0"/>
              <a:t>systems</a:t>
            </a:r>
            <a:r>
              <a:rPr spc="-40" dirty="0"/>
              <a:t> </a:t>
            </a:r>
            <a:r>
              <a:rPr dirty="0"/>
              <a:t>like</a:t>
            </a:r>
            <a:r>
              <a:rPr spc="-40" dirty="0"/>
              <a:t> </a:t>
            </a:r>
            <a:r>
              <a:rPr dirty="0"/>
              <a:t>Git,</a:t>
            </a:r>
            <a:r>
              <a:rPr spc="-40" dirty="0"/>
              <a:t> </a:t>
            </a:r>
            <a:r>
              <a:rPr dirty="0"/>
              <a:t>alongside</a:t>
            </a:r>
            <a:r>
              <a:rPr spc="-40" dirty="0"/>
              <a:t> </a:t>
            </a:r>
            <a:r>
              <a:rPr dirty="0"/>
              <a:t>the</a:t>
            </a:r>
            <a:r>
              <a:rPr spc="-40" dirty="0"/>
              <a:t> </a:t>
            </a:r>
            <a:r>
              <a:rPr dirty="0"/>
              <a:t>broader</a:t>
            </a:r>
            <a:r>
              <a:rPr spc="-45" dirty="0"/>
              <a:t> </a:t>
            </a:r>
            <a:r>
              <a:rPr dirty="0"/>
              <a:t>landscape</a:t>
            </a:r>
            <a:r>
              <a:rPr spc="-40" dirty="0"/>
              <a:t> </a:t>
            </a:r>
            <a:r>
              <a:rPr dirty="0"/>
              <a:t>of</a:t>
            </a:r>
            <a:r>
              <a:rPr spc="-40" dirty="0"/>
              <a:t> </a:t>
            </a:r>
            <a:r>
              <a:rPr dirty="0"/>
              <a:t>Information</a:t>
            </a:r>
            <a:r>
              <a:rPr spc="-30" dirty="0"/>
              <a:t> </a:t>
            </a:r>
            <a:r>
              <a:rPr spc="-25" dirty="0"/>
              <a:t>and </a:t>
            </a:r>
            <a:r>
              <a:rPr dirty="0"/>
              <a:t>Communication</a:t>
            </a:r>
            <a:r>
              <a:rPr spc="-35" dirty="0"/>
              <a:t> </a:t>
            </a:r>
            <a:r>
              <a:rPr dirty="0"/>
              <a:t>Technologies</a:t>
            </a:r>
            <a:r>
              <a:rPr spc="-35" dirty="0"/>
              <a:t> </a:t>
            </a:r>
            <a:r>
              <a:rPr dirty="0"/>
              <a:t>(ICT),</a:t>
            </a:r>
            <a:r>
              <a:rPr spc="-30" dirty="0"/>
              <a:t> </a:t>
            </a:r>
            <a:r>
              <a:rPr dirty="0"/>
              <a:t>underscore</a:t>
            </a:r>
            <a:r>
              <a:rPr spc="-35" dirty="0"/>
              <a:t> </a:t>
            </a:r>
            <a:r>
              <a:rPr dirty="0"/>
              <a:t>their</a:t>
            </a:r>
            <a:r>
              <a:rPr spc="-35" dirty="0"/>
              <a:t> </a:t>
            </a:r>
            <a:r>
              <a:rPr spc="-10" dirty="0"/>
              <a:t>transformative</a:t>
            </a:r>
            <a:r>
              <a:rPr spc="-40" dirty="0"/>
              <a:t> </a:t>
            </a:r>
            <a:r>
              <a:rPr dirty="0"/>
              <a:t>impact</a:t>
            </a:r>
            <a:r>
              <a:rPr spc="-25" dirty="0"/>
              <a:t> </a:t>
            </a:r>
            <a:r>
              <a:rPr dirty="0"/>
              <a:t>on</a:t>
            </a:r>
            <a:r>
              <a:rPr spc="-35" dirty="0"/>
              <a:t> </a:t>
            </a:r>
            <a:r>
              <a:rPr spc="-25" dirty="0"/>
              <a:t>how </a:t>
            </a:r>
            <a:r>
              <a:rPr dirty="0"/>
              <a:t>we</a:t>
            </a:r>
            <a:r>
              <a:rPr spc="-35" dirty="0"/>
              <a:t> </a:t>
            </a:r>
            <a:r>
              <a:rPr dirty="0"/>
              <a:t>access,</a:t>
            </a:r>
            <a:r>
              <a:rPr spc="-25" dirty="0"/>
              <a:t> </a:t>
            </a:r>
            <a:r>
              <a:rPr dirty="0"/>
              <a:t>share,</a:t>
            </a:r>
            <a:r>
              <a:rPr spc="-20" dirty="0"/>
              <a:t> </a:t>
            </a:r>
            <a:r>
              <a:rPr dirty="0"/>
              <a:t>and</a:t>
            </a:r>
            <a:r>
              <a:rPr spc="-35" dirty="0"/>
              <a:t> </a:t>
            </a:r>
            <a:r>
              <a:rPr dirty="0"/>
              <a:t>collaborate</a:t>
            </a:r>
            <a:r>
              <a:rPr spc="-30" dirty="0"/>
              <a:t> </a:t>
            </a:r>
            <a:r>
              <a:rPr dirty="0"/>
              <a:t>on</a:t>
            </a:r>
            <a:r>
              <a:rPr spc="-25" dirty="0"/>
              <a:t> </a:t>
            </a:r>
            <a:r>
              <a:rPr spc="-10" dirty="0"/>
              <a:t>information.</a:t>
            </a:r>
            <a:r>
              <a:rPr spc="-25" dirty="0"/>
              <a:t> </a:t>
            </a:r>
            <a:r>
              <a:rPr dirty="0"/>
              <a:t>These</a:t>
            </a:r>
            <a:r>
              <a:rPr spc="-35" dirty="0"/>
              <a:t> </a:t>
            </a:r>
            <a:r>
              <a:rPr dirty="0"/>
              <a:t>tools</a:t>
            </a:r>
            <a:r>
              <a:rPr spc="-30" dirty="0"/>
              <a:t> </a:t>
            </a:r>
            <a:r>
              <a:rPr dirty="0"/>
              <a:t>not</a:t>
            </a:r>
            <a:r>
              <a:rPr spc="-35" dirty="0"/>
              <a:t> </a:t>
            </a:r>
            <a:r>
              <a:rPr dirty="0"/>
              <a:t>only</a:t>
            </a:r>
            <a:r>
              <a:rPr spc="-25" dirty="0"/>
              <a:t> </a:t>
            </a:r>
            <a:r>
              <a:rPr spc="-10" dirty="0"/>
              <a:t>enhance </a:t>
            </a:r>
            <a:r>
              <a:rPr dirty="0"/>
              <a:t>efficiency</a:t>
            </a:r>
            <a:r>
              <a:rPr spc="-50" dirty="0"/>
              <a:t> </a:t>
            </a:r>
            <a:r>
              <a:rPr dirty="0"/>
              <a:t>and</a:t>
            </a:r>
            <a:r>
              <a:rPr spc="-40" dirty="0"/>
              <a:t> </a:t>
            </a:r>
            <a:r>
              <a:rPr dirty="0"/>
              <a:t>productivity</a:t>
            </a:r>
            <a:r>
              <a:rPr spc="-45" dirty="0"/>
              <a:t> </a:t>
            </a:r>
            <a:r>
              <a:rPr dirty="0"/>
              <a:t>but</a:t>
            </a:r>
            <a:r>
              <a:rPr spc="-40" dirty="0"/>
              <a:t> </a:t>
            </a:r>
            <a:r>
              <a:rPr dirty="0"/>
              <a:t>also</a:t>
            </a:r>
            <a:r>
              <a:rPr spc="-40" dirty="0"/>
              <a:t> </a:t>
            </a:r>
            <a:r>
              <a:rPr dirty="0"/>
              <a:t>foster</a:t>
            </a:r>
            <a:r>
              <a:rPr spc="-45" dirty="0"/>
              <a:t> </a:t>
            </a:r>
            <a:r>
              <a:rPr dirty="0"/>
              <a:t>creativity</a:t>
            </a:r>
            <a:r>
              <a:rPr spc="-40" dirty="0"/>
              <a:t> </a:t>
            </a:r>
            <a:r>
              <a:rPr dirty="0"/>
              <a:t>and</a:t>
            </a:r>
            <a:r>
              <a:rPr spc="-45" dirty="0"/>
              <a:t> </a:t>
            </a:r>
            <a:r>
              <a:rPr dirty="0"/>
              <a:t>innovation</a:t>
            </a:r>
            <a:r>
              <a:rPr spc="-40" dirty="0"/>
              <a:t> </a:t>
            </a:r>
            <a:r>
              <a:rPr dirty="0"/>
              <a:t>across</a:t>
            </a:r>
            <a:r>
              <a:rPr spc="-45" dirty="0"/>
              <a:t> </a:t>
            </a:r>
            <a:r>
              <a:rPr spc="-10" dirty="0"/>
              <a:t>diverse </a:t>
            </a:r>
            <a:r>
              <a:rPr dirty="0"/>
              <a:t>fields.</a:t>
            </a:r>
            <a:r>
              <a:rPr spc="-40" dirty="0"/>
              <a:t> </a:t>
            </a:r>
            <a:r>
              <a:rPr dirty="0"/>
              <a:t>The</a:t>
            </a:r>
            <a:r>
              <a:rPr spc="-40" dirty="0"/>
              <a:t> </a:t>
            </a:r>
            <a:r>
              <a:rPr dirty="0"/>
              <a:t>evolution</a:t>
            </a:r>
            <a:r>
              <a:rPr spc="-45" dirty="0"/>
              <a:t> </a:t>
            </a:r>
            <a:r>
              <a:rPr dirty="0"/>
              <a:t>from</a:t>
            </a:r>
            <a:r>
              <a:rPr spc="-50" dirty="0"/>
              <a:t> </a:t>
            </a:r>
            <a:r>
              <a:rPr dirty="0"/>
              <a:t>conventional</a:t>
            </a:r>
            <a:r>
              <a:rPr spc="-40" dirty="0"/>
              <a:t> </a:t>
            </a:r>
            <a:r>
              <a:rPr dirty="0"/>
              <a:t>uses</a:t>
            </a:r>
            <a:r>
              <a:rPr spc="-45" dirty="0"/>
              <a:t> </a:t>
            </a:r>
            <a:r>
              <a:rPr dirty="0"/>
              <a:t>to</a:t>
            </a:r>
            <a:r>
              <a:rPr spc="-45" dirty="0"/>
              <a:t> </a:t>
            </a:r>
            <a:r>
              <a:rPr dirty="0"/>
              <a:t>more</a:t>
            </a:r>
            <a:r>
              <a:rPr spc="-35" dirty="0"/>
              <a:t> </a:t>
            </a:r>
            <a:r>
              <a:rPr dirty="0"/>
              <a:t>creative</a:t>
            </a:r>
            <a:r>
              <a:rPr spc="-50" dirty="0"/>
              <a:t> </a:t>
            </a:r>
            <a:r>
              <a:rPr dirty="0"/>
              <a:t>applications</a:t>
            </a:r>
            <a:r>
              <a:rPr spc="-45" dirty="0"/>
              <a:t> </a:t>
            </a:r>
            <a:r>
              <a:rPr spc="-25" dirty="0"/>
              <a:t>in </a:t>
            </a:r>
            <a:r>
              <a:rPr dirty="0"/>
              <a:t>education,</a:t>
            </a:r>
            <a:r>
              <a:rPr spc="-30" dirty="0"/>
              <a:t> </a:t>
            </a:r>
            <a:r>
              <a:rPr dirty="0"/>
              <a:t>collaboration,</a:t>
            </a:r>
            <a:r>
              <a:rPr spc="-30" dirty="0"/>
              <a:t> </a:t>
            </a:r>
            <a:r>
              <a:rPr dirty="0"/>
              <a:t>and</a:t>
            </a:r>
            <a:r>
              <a:rPr spc="-30" dirty="0"/>
              <a:t> </a:t>
            </a:r>
            <a:r>
              <a:rPr dirty="0"/>
              <a:t>data</a:t>
            </a:r>
            <a:r>
              <a:rPr spc="-30" dirty="0"/>
              <a:t> </a:t>
            </a:r>
            <a:r>
              <a:rPr dirty="0"/>
              <a:t>analysis</a:t>
            </a:r>
            <a:r>
              <a:rPr spc="-25" dirty="0"/>
              <a:t> </a:t>
            </a:r>
            <a:r>
              <a:rPr dirty="0"/>
              <a:t>exemplifies</a:t>
            </a:r>
            <a:r>
              <a:rPr spc="-30" dirty="0"/>
              <a:t> </a:t>
            </a:r>
            <a:r>
              <a:rPr dirty="0"/>
              <a:t>the</a:t>
            </a:r>
            <a:r>
              <a:rPr spc="-30" dirty="0"/>
              <a:t> </a:t>
            </a:r>
            <a:r>
              <a:rPr dirty="0"/>
              <a:t>dynamic</a:t>
            </a:r>
            <a:r>
              <a:rPr spc="-30" dirty="0"/>
              <a:t> </a:t>
            </a:r>
            <a:r>
              <a:rPr dirty="0"/>
              <a:t>nature</a:t>
            </a:r>
            <a:r>
              <a:rPr spc="-30" dirty="0"/>
              <a:t> </a:t>
            </a:r>
            <a:r>
              <a:rPr dirty="0"/>
              <a:t>of</a:t>
            </a:r>
            <a:r>
              <a:rPr spc="-30" dirty="0"/>
              <a:t> </a:t>
            </a:r>
            <a:r>
              <a:rPr spc="-25" dirty="0"/>
              <a:t>ICT </a:t>
            </a:r>
            <a:r>
              <a:rPr dirty="0"/>
              <a:t>tools.</a:t>
            </a:r>
            <a:r>
              <a:rPr spc="-30" dirty="0"/>
              <a:t> </a:t>
            </a:r>
            <a:r>
              <a:rPr dirty="0"/>
              <a:t>As</a:t>
            </a:r>
            <a:r>
              <a:rPr spc="-30" dirty="0"/>
              <a:t> </a:t>
            </a:r>
            <a:r>
              <a:rPr dirty="0"/>
              <a:t>we</a:t>
            </a:r>
            <a:r>
              <a:rPr spc="-25" dirty="0"/>
              <a:t> </a:t>
            </a:r>
            <a:r>
              <a:rPr dirty="0"/>
              <a:t>continue</a:t>
            </a:r>
            <a:r>
              <a:rPr spc="-30" dirty="0"/>
              <a:t> </a:t>
            </a:r>
            <a:r>
              <a:rPr dirty="0"/>
              <a:t>to</a:t>
            </a:r>
            <a:r>
              <a:rPr spc="-35" dirty="0"/>
              <a:t> </a:t>
            </a:r>
            <a:r>
              <a:rPr dirty="0"/>
              <a:t>integrate</a:t>
            </a:r>
            <a:r>
              <a:rPr spc="-30" dirty="0"/>
              <a:t> </a:t>
            </a:r>
            <a:r>
              <a:rPr dirty="0"/>
              <a:t>and</a:t>
            </a:r>
            <a:r>
              <a:rPr spc="-30" dirty="0"/>
              <a:t> </a:t>
            </a:r>
            <a:r>
              <a:rPr dirty="0"/>
              <a:t>leverage</a:t>
            </a:r>
            <a:r>
              <a:rPr spc="-30" dirty="0"/>
              <a:t> </a:t>
            </a:r>
            <a:r>
              <a:rPr dirty="0"/>
              <a:t>these</a:t>
            </a:r>
            <a:r>
              <a:rPr spc="-25" dirty="0"/>
              <a:t> </a:t>
            </a:r>
            <a:r>
              <a:rPr spc="-10" dirty="0"/>
              <a:t>technologies,</a:t>
            </a:r>
            <a:r>
              <a:rPr spc="-35" dirty="0"/>
              <a:t> </a:t>
            </a:r>
            <a:r>
              <a:rPr dirty="0"/>
              <a:t>their</a:t>
            </a:r>
            <a:r>
              <a:rPr spc="-20" dirty="0"/>
              <a:t> </a:t>
            </a:r>
            <a:r>
              <a:rPr dirty="0"/>
              <a:t>role</a:t>
            </a:r>
            <a:r>
              <a:rPr spc="-30" dirty="0"/>
              <a:t> </a:t>
            </a:r>
            <a:r>
              <a:rPr spc="-25" dirty="0"/>
              <a:t>in </a:t>
            </a:r>
            <a:r>
              <a:rPr dirty="0"/>
              <a:t>shaping</a:t>
            </a:r>
            <a:r>
              <a:rPr spc="-35" dirty="0"/>
              <a:t> </a:t>
            </a:r>
            <a:r>
              <a:rPr dirty="0"/>
              <a:t>the</a:t>
            </a:r>
            <a:r>
              <a:rPr spc="-40" dirty="0"/>
              <a:t> </a:t>
            </a:r>
            <a:r>
              <a:rPr dirty="0"/>
              <a:t>way</a:t>
            </a:r>
            <a:r>
              <a:rPr spc="-45" dirty="0"/>
              <a:t> </a:t>
            </a:r>
            <a:r>
              <a:rPr dirty="0"/>
              <a:t>we</a:t>
            </a:r>
            <a:r>
              <a:rPr spc="-40" dirty="0"/>
              <a:t> </a:t>
            </a:r>
            <a:r>
              <a:rPr dirty="0"/>
              <a:t>communicate,</a:t>
            </a:r>
            <a:r>
              <a:rPr spc="-35" dirty="0"/>
              <a:t> </a:t>
            </a:r>
            <a:r>
              <a:rPr dirty="0"/>
              <a:t>collaborate,</a:t>
            </a:r>
            <a:r>
              <a:rPr spc="-45" dirty="0"/>
              <a:t> </a:t>
            </a:r>
            <a:r>
              <a:rPr dirty="0"/>
              <a:t>and</a:t>
            </a:r>
            <a:r>
              <a:rPr spc="-40" dirty="0"/>
              <a:t> </a:t>
            </a:r>
            <a:r>
              <a:rPr dirty="0"/>
              <a:t>process</a:t>
            </a:r>
            <a:r>
              <a:rPr spc="-35" dirty="0"/>
              <a:t> </a:t>
            </a:r>
            <a:r>
              <a:rPr dirty="0"/>
              <a:t>information</a:t>
            </a:r>
            <a:r>
              <a:rPr spc="-30" dirty="0"/>
              <a:t> </a:t>
            </a:r>
            <a:r>
              <a:rPr dirty="0"/>
              <a:t>is</a:t>
            </a:r>
            <a:r>
              <a:rPr spc="-40" dirty="0"/>
              <a:t> </a:t>
            </a:r>
            <a:r>
              <a:rPr dirty="0"/>
              <a:t>not</a:t>
            </a:r>
            <a:r>
              <a:rPr spc="-35" dirty="0"/>
              <a:t> </a:t>
            </a:r>
            <a:r>
              <a:rPr spc="-20" dirty="0"/>
              <a:t>only </a:t>
            </a:r>
            <a:r>
              <a:rPr dirty="0"/>
              <a:t>pivotal</a:t>
            </a:r>
            <a:r>
              <a:rPr spc="-35" dirty="0"/>
              <a:t> </a:t>
            </a:r>
            <a:r>
              <a:rPr dirty="0"/>
              <a:t>but</a:t>
            </a:r>
            <a:r>
              <a:rPr spc="-30" dirty="0"/>
              <a:t> </a:t>
            </a:r>
            <a:r>
              <a:rPr dirty="0"/>
              <a:t>continuously</a:t>
            </a:r>
            <a:r>
              <a:rPr spc="-35" dirty="0"/>
              <a:t> </a:t>
            </a:r>
            <a:r>
              <a:rPr dirty="0"/>
              <a:t>expanding,</a:t>
            </a:r>
            <a:r>
              <a:rPr spc="-25" dirty="0"/>
              <a:t> </a:t>
            </a:r>
            <a:r>
              <a:rPr dirty="0"/>
              <a:t>promising</a:t>
            </a:r>
            <a:r>
              <a:rPr spc="-35" dirty="0"/>
              <a:t> </a:t>
            </a:r>
            <a:r>
              <a:rPr dirty="0"/>
              <a:t>a</a:t>
            </a:r>
            <a:r>
              <a:rPr spc="-35" dirty="0"/>
              <a:t> </a:t>
            </a:r>
            <a:r>
              <a:rPr dirty="0"/>
              <a:t>future</a:t>
            </a:r>
            <a:r>
              <a:rPr spc="-35" dirty="0"/>
              <a:t> </a:t>
            </a:r>
            <a:r>
              <a:rPr dirty="0"/>
              <a:t>where</a:t>
            </a:r>
            <a:r>
              <a:rPr spc="-35" dirty="0"/>
              <a:t> </a:t>
            </a:r>
            <a:r>
              <a:rPr dirty="0"/>
              <a:t>the</a:t>
            </a:r>
            <a:r>
              <a:rPr spc="-40" dirty="0"/>
              <a:t> </a:t>
            </a:r>
            <a:r>
              <a:rPr dirty="0"/>
              <a:t>boundaries</a:t>
            </a:r>
            <a:r>
              <a:rPr spc="-35" dirty="0"/>
              <a:t> </a:t>
            </a:r>
            <a:r>
              <a:rPr dirty="0"/>
              <a:t>of</a:t>
            </a:r>
            <a:r>
              <a:rPr spc="-35" dirty="0"/>
              <a:t> </a:t>
            </a:r>
            <a:r>
              <a:rPr spc="-20" dirty="0"/>
              <a:t>what </a:t>
            </a:r>
            <a:r>
              <a:rPr dirty="0"/>
              <a:t>is</a:t>
            </a:r>
            <a:r>
              <a:rPr spc="-30" dirty="0"/>
              <a:t> </a:t>
            </a:r>
            <a:r>
              <a:rPr dirty="0"/>
              <a:t>achievable</a:t>
            </a:r>
            <a:r>
              <a:rPr spc="-25" dirty="0"/>
              <a:t> </a:t>
            </a:r>
            <a:r>
              <a:rPr dirty="0"/>
              <a:t>through</a:t>
            </a:r>
            <a:r>
              <a:rPr spc="-20" dirty="0"/>
              <a:t> </a:t>
            </a:r>
            <a:r>
              <a:rPr dirty="0"/>
              <a:t>ICT</a:t>
            </a:r>
            <a:r>
              <a:rPr spc="-25" dirty="0"/>
              <a:t> </a:t>
            </a:r>
            <a:r>
              <a:rPr dirty="0"/>
              <a:t>tools</a:t>
            </a:r>
            <a:r>
              <a:rPr spc="-25" dirty="0"/>
              <a:t> </a:t>
            </a:r>
            <a:r>
              <a:rPr dirty="0"/>
              <a:t>are</a:t>
            </a:r>
            <a:r>
              <a:rPr spc="-25" dirty="0"/>
              <a:t> </a:t>
            </a:r>
            <a:r>
              <a:rPr dirty="0"/>
              <a:t>yet</a:t>
            </a:r>
            <a:r>
              <a:rPr spc="-20" dirty="0"/>
              <a:t> </a:t>
            </a:r>
            <a:r>
              <a:rPr dirty="0"/>
              <a:t>to</a:t>
            </a:r>
            <a:r>
              <a:rPr spc="-25" dirty="0"/>
              <a:t> </a:t>
            </a:r>
            <a:r>
              <a:rPr dirty="0"/>
              <a:t>be</a:t>
            </a:r>
            <a:r>
              <a:rPr spc="-25" dirty="0"/>
              <a:t> </a:t>
            </a:r>
            <a:r>
              <a:rPr dirty="0"/>
              <a:t>fully</a:t>
            </a:r>
            <a:r>
              <a:rPr spc="-25" dirty="0"/>
              <a:t> </a:t>
            </a:r>
            <a:r>
              <a:rPr spc="-10" dirty="0"/>
              <a:t>explored.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sndAc>
          <p:stSnd>
            <p:snd r:embed="rId3" name="applause.wav"/>
          </p:stSnd>
        </p:sndAc>
      </p:transition>
    </mc:Choice>
    <mc:Fallback>
      <p:transition spd="slow">
        <p:sndAc>
          <p:stSnd>
            <p:snd r:embed="rId3" name="applause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2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</TotalTime>
  <Words>1425</Words>
  <Application>Microsoft Office PowerPoint</Application>
  <PresentationFormat>Custom</PresentationFormat>
  <Paragraphs>165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Georgia</vt:lpstr>
      <vt:lpstr>Source Sans 3 Black</vt:lpstr>
      <vt:lpstr>Times New Roman</vt:lpstr>
      <vt:lpstr>Office Theme</vt:lpstr>
      <vt:lpstr>EXPLORING INFORMATION AND COMMUNICATION TECHNOLOGIES Reported by SI MOHAMMED Redouane, 12.30.2023</vt:lpstr>
      <vt:lpstr>CONTENT</vt:lpstr>
      <vt:lpstr>PowerPoint Presentation</vt:lpstr>
      <vt:lpstr>GOOGLE SERVICES</vt:lpstr>
      <vt:lpstr>MICROSOFT SERVICES</vt:lpstr>
      <vt:lpstr>GIT &amp; GITHUB</vt:lpstr>
      <vt:lpstr>PowerPoint Presentation</vt:lpstr>
      <vt:lpstr>INNOVATIVE USE CASES</vt:lpstr>
      <vt:lpstr>IN CONCLUSION: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INFORMATION AND COMMUNICATION TECHNOLOGIES Reported by SI MOHAMMED Redouane, 12.30.2023</dc:title>
  <dc:creator>c33</dc:creator>
  <cp:lastModifiedBy>c33</cp:lastModifiedBy>
  <cp:revision>2</cp:revision>
  <dcterms:created xsi:type="dcterms:W3CDTF">2023-12-30T22:00:42Z</dcterms:created>
  <dcterms:modified xsi:type="dcterms:W3CDTF">2024-01-01T00:33:58Z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2023-12-30T00:00:00Z</vt:filetime>
  </property>
  <property fmtid="{D5CDD505-2E9C-101B-9397-08002B2CF9AE}" pid="3" name="Creator">
    <vt:lpwstr>Microsoft® Word 2019</vt:lpwstr>
  </property>
  <property fmtid="{D5CDD505-2E9C-101B-9397-08002B2CF9AE}" pid="4" name="LastSaved">
    <vt:filetime>2023-12-30T00:00:00Z</vt:filetime>
  </property>
  <property fmtid="{D5CDD505-2E9C-101B-9397-08002B2CF9AE}" pid="5" name="Producer">
    <vt:lpwstr>Adobe PDF Services</vt:lpwstr>
  </property>
</Properties>
</file>