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5"/>
  </p:notesMasterIdLst>
  <p:sldIdLst>
    <p:sldId id="256" r:id="rId2"/>
    <p:sldId id="259" r:id="rId3"/>
    <p:sldId id="257" r:id="rId4"/>
    <p:sldId id="270" r:id="rId5"/>
    <p:sldId id="306" r:id="rId6"/>
    <p:sldId id="307" r:id="rId7"/>
    <p:sldId id="308" r:id="rId8"/>
    <p:sldId id="309" r:id="rId9"/>
    <p:sldId id="310" r:id="rId10"/>
    <p:sldId id="311" r:id="rId11"/>
    <p:sldId id="312" r:id="rId12"/>
    <p:sldId id="274" r:id="rId13"/>
    <p:sldId id="284" r:id="rId14"/>
  </p:sldIdLst>
  <p:sldSz cx="9144000" cy="5143500" type="screen16x9"/>
  <p:notesSz cx="6858000" cy="9144000"/>
  <p:embeddedFontLst>
    <p:embeddedFont>
      <p:font typeface="Century Gothic" panose="020B0502020202020204" pitchFamily="34" charset="0"/>
      <p:regular r:id="rId16"/>
      <p:bold r:id="rId17"/>
      <p:italic r:id="rId18"/>
      <p:boldItalic r:id="rId19"/>
    </p:embeddedFont>
    <p:embeddedFont>
      <p:font typeface="Didact Gothic" panose="00000500000000000000" pitchFamily="2" charset="0"/>
      <p:regular r:id="rId20"/>
    </p:embeddedFont>
    <p:embeddedFont>
      <p:font typeface="Old Standard TT" panose="020B0604020202020204" charset="0"/>
      <p:regular r:id="rId21"/>
      <p:bold r:id="rId22"/>
      <p: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FF7F35-2CC7-48E6-9155-849CCBE6AC89}">
  <a:tblStyle styleId="{DEFF7F35-2CC7-48E6-9155-849CCBE6AC8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18" d="100"/>
          <a:sy n="118" d="100"/>
        </p:scale>
        <p:origin x="44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136008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1dd3286a6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1dd3286a6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1874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11dd3286a66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11dd3286a66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2454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a:extLst>
            <a:ext uri="{FF2B5EF4-FFF2-40B4-BE49-F238E27FC236}">
              <a16:creationId xmlns:a16="http://schemas.microsoft.com/office/drawing/2014/main" id="{7A797C24-4F25-FDB4-DE12-41DD78ECE070}"/>
            </a:ext>
          </a:extLst>
        </p:cNvPr>
        <p:cNvGrpSpPr/>
        <p:nvPr/>
      </p:nvGrpSpPr>
      <p:grpSpPr>
        <a:xfrm>
          <a:off x="0" y="0"/>
          <a:ext cx="0" cy="0"/>
          <a:chOff x="0" y="0"/>
          <a:chExt cx="0" cy="0"/>
        </a:xfrm>
      </p:grpSpPr>
      <p:sp>
        <p:nvSpPr>
          <p:cNvPr id="555" name="Google Shape;555;g11dd3286a66_0_381:notes">
            <a:extLst>
              <a:ext uri="{FF2B5EF4-FFF2-40B4-BE49-F238E27FC236}">
                <a16:creationId xmlns:a16="http://schemas.microsoft.com/office/drawing/2014/main" id="{1FAAA09D-9B63-0232-8C32-8562B4F9A5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11dd3286a66_0_381:notes">
            <a:extLst>
              <a:ext uri="{FF2B5EF4-FFF2-40B4-BE49-F238E27FC236}">
                <a16:creationId xmlns:a16="http://schemas.microsoft.com/office/drawing/2014/main" id="{4949D7D1-D5AA-9775-5C99-98560AEE15F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3928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11dd3286a66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11dd3286a66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32874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99f2f57a71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99f2f57a71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6000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5971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6235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1dd3286a66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11dd3286a66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5979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1dd3286a66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11dd3286a66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874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1dd3286a66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11dd3286a66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9689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1dd3286a66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11dd3286a66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5850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1dd3286a66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11dd3286a66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8662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1dd3286a66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11dd3286a66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38187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84100" y="1479650"/>
            <a:ext cx="6175800" cy="1640400"/>
          </a:xfrm>
          <a:prstGeom prst="rect">
            <a:avLst/>
          </a:prstGeom>
        </p:spPr>
        <p:txBody>
          <a:bodyPr spcFirstLastPara="1" wrap="square" lIns="0" tIns="91425" rIns="91425" bIns="91425" anchor="b" anchorCtr="0">
            <a:noAutofit/>
          </a:bodyPr>
          <a:lstStyle>
            <a:lvl1pPr lvl="0" algn="ctr" rtl="0">
              <a:lnSpc>
                <a:spcPct val="90000"/>
              </a:lnSpc>
              <a:spcBef>
                <a:spcPts val="0"/>
              </a:spcBef>
              <a:spcAft>
                <a:spcPts val="0"/>
              </a:spcAft>
              <a:buClr>
                <a:srgbClr val="191919"/>
              </a:buClr>
              <a:buSzPts val="5200"/>
              <a:buNone/>
              <a:defRPr sz="55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724250" y="3265350"/>
            <a:ext cx="5695500" cy="393600"/>
          </a:xfrm>
          <a:prstGeom prst="rect">
            <a:avLst/>
          </a:prstGeom>
          <a:ln>
            <a:noFill/>
          </a:ln>
        </p:spPr>
        <p:txBody>
          <a:bodyPr spcFirstLastPara="1" wrap="square" lIns="0"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35700" y="-30000"/>
            <a:ext cx="9215400" cy="5203500"/>
            <a:chOff x="-35700" y="-30000"/>
            <a:chExt cx="9215400" cy="5203500"/>
          </a:xfrm>
        </p:grpSpPr>
        <p:cxnSp>
          <p:nvCxnSpPr>
            <p:cNvPr id="12" name="Google Shape;12;p2"/>
            <p:cNvCxnSpPr/>
            <p:nvPr/>
          </p:nvCxnSpPr>
          <p:spPr>
            <a:xfrm rot="5400000">
              <a:off x="-1965275" y="2571750"/>
              <a:ext cx="5203500" cy="0"/>
            </a:xfrm>
            <a:prstGeom prst="straightConnector1">
              <a:avLst/>
            </a:prstGeom>
            <a:noFill/>
            <a:ln w="9525" cap="flat" cmpd="sng">
              <a:solidFill>
                <a:srgbClr val="191919"/>
              </a:solidFill>
              <a:prstDash val="solid"/>
              <a:round/>
              <a:headEnd type="none" w="med" len="med"/>
              <a:tailEnd type="none" w="med" len="med"/>
            </a:ln>
          </p:spPr>
        </p:cxnSp>
        <p:cxnSp>
          <p:nvCxnSpPr>
            <p:cNvPr id="13" name="Google Shape;13;p2"/>
            <p:cNvCxnSpPr/>
            <p:nvPr/>
          </p:nvCxnSpPr>
          <p:spPr>
            <a:xfrm rot="5400000">
              <a:off x="5912100" y="2571750"/>
              <a:ext cx="5203500" cy="0"/>
            </a:xfrm>
            <a:prstGeom prst="straightConnector1">
              <a:avLst/>
            </a:prstGeom>
            <a:noFill/>
            <a:ln w="9525" cap="flat" cmpd="sng">
              <a:solidFill>
                <a:srgbClr val="191919"/>
              </a:solidFill>
              <a:prstDash val="solid"/>
              <a:round/>
              <a:headEnd type="none" w="med" len="med"/>
              <a:tailEnd type="none" w="med" len="med"/>
            </a:ln>
          </p:spPr>
        </p:cxnSp>
        <p:cxnSp>
          <p:nvCxnSpPr>
            <p:cNvPr id="14" name="Google Shape;14;p2"/>
            <p:cNvCxnSpPr/>
            <p:nvPr/>
          </p:nvCxnSpPr>
          <p:spPr>
            <a:xfrm>
              <a:off x="-35700" y="529972"/>
              <a:ext cx="9215400" cy="0"/>
            </a:xfrm>
            <a:prstGeom prst="straightConnector1">
              <a:avLst/>
            </a:prstGeom>
            <a:noFill/>
            <a:ln w="9525" cap="flat" cmpd="sng">
              <a:solidFill>
                <a:srgbClr val="191919"/>
              </a:solidFill>
              <a:prstDash val="solid"/>
              <a:round/>
              <a:headEnd type="none" w="med" len="med"/>
              <a:tailEnd type="none" w="med" len="med"/>
            </a:ln>
          </p:spPr>
        </p:cxnSp>
        <p:cxnSp>
          <p:nvCxnSpPr>
            <p:cNvPr id="15" name="Google Shape;15;p2"/>
            <p:cNvCxnSpPr/>
            <p:nvPr/>
          </p:nvCxnSpPr>
          <p:spPr>
            <a:xfrm>
              <a:off x="-21425" y="2571750"/>
              <a:ext cx="653400" cy="0"/>
            </a:xfrm>
            <a:prstGeom prst="straightConnector1">
              <a:avLst/>
            </a:prstGeom>
            <a:noFill/>
            <a:ln w="9525" cap="flat" cmpd="sng">
              <a:solidFill>
                <a:srgbClr val="191919"/>
              </a:solidFill>
              <a:prstDash val="solid"/>
              <a:round/>
              <a:headEnd type="none" w="med" len="med"/>
              <a:tailEnd type="none" w="med" len="med"/>
            </a:ln>
          </p:spPr>
        </p:cxnSp>
        <p:cxnSp>
          <p:nvCxnSpPr>
            <p:cNvPr id="16" name="Google Shape;16;p2"/>
            <p:cNvCxnSpPr/>
            <p:nvPr/>
          </p:nvCxnSpPr>
          <p:spPr>
            <a:xfrm>
              <a:off x="8509900" y="2571750"/>
              <a:ext cx="636900" cy="0"/>
            </a:xfrm>
            <a:prstGeom prst="straightConnector1">
              <a:avLst/>
            </a:prstGeom>
            <a:noFill/>
            <a:ln w="9525" cap="flat" cmpd="sng">
              <a:solidFill>
                <a:srgbClr val="191919"/>
              </a:solidFill>
              <a:prstDash val="solid"/>
              <a:round/>
              <a:headEnd type="none" w="med" len="med"/>
              <a:tailEnd type="none" w="med" len="med"/>
            </a:ln>
          </p:spPr>
        </p:cxnSp>
        <p:cxnSp>
          <p:nvCxnSpPr>
            <p:cNvPr id="17" name="Google Shape;17;p2"/>
            <p:cNvCxnSpPr/>
            <p:nvPr/>
          </p:nvCxnSpPr>
          <p:spPr>
            <a:xfrm>
              <a:off x="-35700" y="4623597"/>
              <a:ext cx="9215400" cy="0"/>
            </a:xfrm>
            <a:prstGeom prst="straightConnector1">
              <a:avLst/>
            </a:prstGeom>
            <a:noFill/>
            <a:ln w="9525" cap="flat" cmpd="sng">
              <a:solidFill>
                <a:srgbClr val="191919"/>
              </a:solidFill>
              <a:prstDash val="solid"/>
              <a:round/>
              <a:headEnd type="none" w="med" len="med"/>
              <a:tailEnd type="none" w="med" len="med"/>
            </a:ln>
          </p:spPr>
        </p:cxnSp>
      </p:grpSp>
      <p:sp>
        <p:nvSpPr>
          <p:cNvPr id="18" name="Google Shape;18;p2"/>
          <p:cNvSpPr/>
          <p:nvPr/>
        </p:nvSpPr>
        <p:spPr>
          <a:xfrm>
            <a:off x="8712900" y="124175"/>
            <a:ext cx="273300" cy="273300"/>
          </a:xfrm>
          <a:prstGeom prst="star4">
            <a:avLst>
              <a:gd name="adj" fmla="val 12500"/>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1925" y="4751950"/>
            <a:ext cx="273300" cy="273300"/>
          </a:xfrm>
          <a:prstGeom prst="star4">
            <a:avLst>
              <a:gd name="adj" fmla="val 12500"/>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1751250" y="2576650"/>
            <a:ext cx="5641500" cy="535800"/>
          </a:xfrm>
          <a:prstGeom prst="rect">
            <a:avLst/>
          </a:prstGeom>
          <a:ln>
            <a:noFill/>
          </a:ln>
        </p:spPr>
        <p:txBody>
          <a:bodyPr spcFirstLastPara="1" wrap="square" lIns="0" tIns="91425" rIns="91425" bIns="91425" anchor="ctr" anchorCtr="0">
            <a:noAutofit/>
          </a:bodyPr>
          <a:lstStyle>
            <a:lvl1pPr lvl="0" algn="ct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2996575" y="1057362"/>
            <a:ext cx="3150900" cy="1393500"/>
          </a:xfrm>
          <a:prstGeom prst="rect">
            <a:avLst/>
          </a:prstGeom>
        </p:spPr>
        <p:txBody>
          <a:bodyPr spcFirstLastPara="1" wrap="square" lIns="0" tIns="91425" rIns="91425" bIns="91425" anchor="ctr" anchorCtr="0">
            <a:noAutofit/>
          </a:bodyPr>
          <a:lstStyle>
            <a:lvl1pPr lvl="0" algn="ctr" rtl="0">
              <a:spcBef>
                <a:spcPts val="0"/>
              </a:spcBef>
              <a:spcAft>
                <a:spcPts val="0"/>
              </a:spcAft>
              <a:buSzPts val="6000"/>
              <a:buNone/>
              <a:defRPr sz="111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 name="Google Shape;23;p3"/>
          <p:cNvSpPr txBox="1">
            <a:spLocks noGrp="1"/>
          </p:cNvSpPr>
          <p:nvPr>
            <p:ph type="subTitle" idx="1"/>
          </p:nvPr>
        </p:nvSpPr>
        <p:spPr>
          <a:xfrm>
            <a:off x="3097150" y="3238237"/>
            <a:ext cx="2949900" cy="713400"/>
          </a:xfrm>
          <a:prstGeom prst="rect">
            <a:avLst/>
          </a:prstGeom>
        </p:spPr>
        <p:txBody>
          <a:bodyPr spcFirstLastPara="1" wrap="square" lIns="0"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4" name="Google Shape;24;p3"/>
          <p:cNvGrpSpPr/>
          <p:nvPr/>
        </p:nvGrpSpPr>
        <p:grpSpPr>
          <a:xfrm>
            <a:off x="-35700" y="-30000"/>
            <a:ext cx="9215400" cy="5203500"/>
            <a:chOff x="-35700" y="-30000"/>
            <a:chExt cx="9215400" cy="5203500"/>
          </a:xfrm>
        </p:grpSpPr>
        <p:cxnSp>
          <p:nvCxnSpPr>
            <p:cNvPr id="25" name="Google Shape;25;p3"/>
            <p:cNvCxnSpPr/>
            <p:nvPr/>
          </p:nvCxnSpPr>
          <p:spPr>
            <a:xfrm rot="5400000">
              <a:off x="-1965275" y="2571750"/>
              <a:ext cx="5203500" cy="0"/>
            </a:xfrm>
            <a:prstGeom prst="straightConnector1">
              <a:avLst/>
            </a:prstGeom>
            <a:noFill/>
            <a:ln w="9525" cap="flat" cmpd="sng">
              <a:solidFill>
                <a:srgbClr val="191919"/>
              </a:solidFill>
              <a:prstDash val="solid"/>
              <a:round/>
              <a:headEnd type="none" w="med" len="med"/>
              <a:tailEnd type="none" w="med" len="med"/>
            </a:ln>
          </p:spPr>
        </p:cxnSp>
        <p:cxnSp>
          <p:nvCxnSpPr>
            <p:cNvPr id="26" name="Google Shape;26;p3"/>
            <p:cNvCxnSpPr/>
            <p:nvPr/>
          </p:nvCxnSpPr>
          <p:spPr>
            <a:xfrm rot="5400000">
              <a:off x="5912100" y="2571750"/>
              <a:ext cx="5203500" cy="0"/>
            </a:xfrm>
            <a:prstGeom prst="straightConnector1">
              <a:avLst/>
            </a:prstGeom>
            <a:noFill/>
            <a:ln w="9525" cap="flat" cmpd="sng">
              <a:solidFill>
                <a:srgbClr val="191919"/>
              </a:solidFill>
              <a:prstDash val="solid"/>
              <a:round/>
              <a:headEnd type="none" w="med" len="med"/>
              <a:tailEnd type="none" w="med" len="med"/>
            </a:ln>
          </p:spPr>
        </p:cxnSp>
        <p:cxnSp>
          <p:nvCxnSpPr>
            <p:cNvPr id="27" name="Google Shape;27;p3"/>
            <p:cNvCxnSpPr/>
            <p:nvPr/>
          </p:nvCxnSpPr>
          <p:spPr>
            <a:xfrm>
              <a:off x="-35700" y="529972"/>
              <a:ext cx="9215400" cy="0"/>
            </a:xfrm>
            <a:prstGeom prst="straightConnector1">
              <a:avLst/>
            </a:prstGeom>
            <a:noFill/>
            <a:ln w="9525" cap="flat" cmpd="sng">
              <a:solidFill>
                <a:srgbClr val="191919"/>
              </a:solidFill>
              <a:prstDash val="solid"/>
              <a:round/>
              <a:headEnd type="none" w="med" len="med"/>
              <a:tailEnd type="none" w="med" len="med"/>
            </a:ln>
          </p:spPr>
        </p:cxnSp>
        <p:cxnSp>
          <p:nvCxnSpPr>
            <p:cNvPr id="28" name="Google Shape;28;p3"/>
            <p:cNvCxnSpPr/>
            <p:nvPr/>
          </p:nvCxnSpPr>
          <p:spPr>
            <a:xfrm>
              <a:off x="-21425" y="2571750"/>
              <a:ext cx="653400" cy="0"/>
            </a:xfrm>
            <a:prstGeom prst="straightConnector1">
              <a:avLst/>
            </a:prstGeom>
            <a:noFill/>
            <a:ln w="9525" cap="flat" cmpd="sng">
              <a:solidFill>
                <a:srgbClr val="191919"/>
              </a:solidFill>
              <a:prstDash val="solid"/>
              <a:round/>
              <a:headEnd type="none" w="med" len="med"/>
              <a:tailEnd type="none" w="med" len="med"/>
            </a:ln>
          </p:spPr>
        </p:cxnSp>
        <p:cxnSp>
          <p:nvCxnSpPr>
            <p:cNvPr id="29" name="Google Shape;29;p3"/>
            <p:cNvCxnSpPr/>
            <p:nvPr/>
          </p:nvCxnSpPr>
          <p:spPr>
            <a:xfrm>
              <a:off x="8509900" y="2571750"/>
              <a:ext cx="636900" cy="0"/>
            </a:xfrm>
            <a:prstGeom prst="straightConnector1">
              <a:avLst/>
            </a:prstGeom>
            <a:noFill/>
            <a:ln w="9525" cap="flat" cmpd="sng">
              <a:solidFill>
                <a:srgbClr val="191919"/>
              </a:solidFill>
              <a:prstDash val="solid"/>
              <a:round/>
              <a:headEnd type="none" w="med" len="med"/>
              <a:tailEnd type="none" w="med" len="med"/>
            </a:ln>
          </p:spPr>
        </p:cxnSp>
        <p:cxnSp>
          <p:nvCxnSpPr>
            <p:cNvPr id="30" name="Google Shape;30;p3"/>
            <p:cNvCxnSpPr/>
            <p:nvPr/>
          </p:nvCxnSpPr>
          <p:spPr>
            <a:xfrm>
              <a:off x="-35700" y="4623597"/>
              <a:ext cx="9215400" cy="0"/>
            </a:xfrm>
            <a:prstGeom prst="straightConnector1">
              <a:avLst/>
            </a:prstGeom>
            <a:noFill/>
            <a:ln w="9525" cap="flat" cmpd="sng">
              <a:solidFill>
                <a:srgbClr val="191919"/>
              </a:solidFill>
              <a:prstDash val="solid"/>
              <a:round/>
              <a:headEnd type="none" w="med" len="med"/>
              <a:tailEnd type="none" w="med" len="med"/>
            </a:ln>
          </p:spPr>
        </p:cxnSp>
      </p:grpSp>
      <p:sp>
        <p:nvSpPr>
          <p:cNvPr id="31" name="Google Shape;31;p3"/>
          <p:cNvSpPr/>
          <p:nvPr/>
        </p:nvSpPr>
        <p:spPr>
          <a:xfrm>
            <a:off x="8712900" y="124175"/>
            <a:ext cx="273300" cy="273300"/>
          </a:xfrm>
          <a:prstGeom prst="star4">
            <a:avLst>
              <a:gd name="adj" fmla="val 12500"/>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181925" y="4751950"/>
            <a:ext cx="273300" cy="273300"/>
          </a:xfrm>
          <a:prstGeom prst="star4">
            <a:avLst>
              <a:gd name="adj" fmla="val 12500"/>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1">
  <p:cSld name="CUSTOM_6_1">
    <p:bg>
      <p:bgPr>
        <a:blipFill>
          <a:blip r:embed="rId2">
            <a:alphaModFix/>
          </a:blip>
          <a:stretch>
            <a:fillRect/>
          </a:stretch>
        </a:blipFill>
        <a:effectLst/>
      </p:bgPr>
    </p:bg>
    <p:spTree>
      <p:nvGrpSpPr>
        <p:cNvPr id="1" name="Shape 198"/>
        <p:cNvGrpSpPr/>
        <p:nvPr/>
      </p:nvGrpSpPr>
      <p:grpSpPr>
        <a:xfrm>
          <a:off x="0" y="0"/>
          <a:ext cx="0" cy="0"/>
          <a:chOff x="0" y="0"/>
          <a:chExt cx="0" cy="0"/>
        </a:xfrm>
      </p:grpSpPr>
      <p:sp>
        <p:nvSpPr>
          <p:cNvPr id="199" name="Google Shape;199;p19"/>
          <p:cNvSpPr txBox="1">
            <a:spLocks noGrp="1"/>
          </p:cNvSpPr>
          <p:nvPr>
            <p:ph type="body" idx="1"/>
          </p:nvPr>
        </p:nvSpPr>
        <p:spPr>
          <a:xfrm>
            <a:off x="719975" y="1922886"/>
            <a:ext cx="3780600" cy="2562900"/>
          </a:xfrm>
          <a:prstGeom prst="rect">
            <a:avLst/>
          </a:prstGeom>
        </p:spPr>
        <p:txBody>
          <a:bodyPr spcFirstLastPara="1" wrap="square" lIns="0" tIns="91425" rIns="91425" bIns="91425" anchor="t" anchorCtr="0">
            <a:noAutofit/>
          </a:bodyPr>
          <a:lstStyle>
            <a:lvl1pPr marL="457200" lvl="0" indent="-304800" rtl="0">
              <a:lnSpc>
                <a:spcPct val="100000"/>
              </a:lnSpc>
              <a:spcBef>
                <a:spcPts val="0"/>
              </a:spcBef>
              <a:spcAft>
                <a:spcPts val="0"/>
              </a:spcAft>
              <a:buSzPts val="1200"/>
              <a:buChar char="●"/>
              <a:defRPr/>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1600"/>
              </a:spcBef>
              <a:spcAft>
                <a:spcPts val="0"/>
              </a:spcAft>
              <a:buSzPts val="1200"/>
              <a:buChar char="■"/>
              <a:defRPr/>
            </a:lvl3pPr>
            <a:lvl4pPr marL="1828800" lvl="3" indent="-304800" rtl="0">
              <a:lnSpc>
                <a:spcPct val="115000"/>
              </a:lnSpc>
              <a:spcBef>
                <a:spcPts val="1600"/>
              </a:spcBef>
              <a:spcAft>
                <a:spcPts val="0"/>
              </a:spcAft>
              <a:buSzPts val="1200"/>
              <a:buChar char="●"/>
              <a:defRPr/>
            </a:lvl4pPr>
            <a:lvl5pPr marL="2286000" lvl="4" indent="-304800" rtl="0">
              <a:lnSpc>
                <a:spcPct val="115000"/>
              </a:lnSpc>
              <a:spcBef>
                <a:spcPts val="1600"/>
              </a:spcBef>
              <a:spcAft>
                <a:spcPts val="0"/>
              </a:spcAft>
              <a:buSzPts val="1200"/>
              <a:buChar char="○"/>
              <a:defRPr/>
            </a:lvl5pPr>
            <a:lvl6pPr marL="2743200" lvl="5" indent="-304800" rtl="0">
              <a:lnSpc>
                <a:spcPct val="115000"/>
              </a:lnSpc>
              <a:spcBef>
                <a:spcPts val="1600"/>
              </a:spcBef>
              <a:spcAft>
                <a:spcPts val="0"/>
              </a:spcAft>
              <a:buSzPts val="1200"/>
              <a:buChar char="■"/>
              <a:defRPr/>
            </a:lvl6pPr>
            <a:lvl7pPr marL="3200400" lvl="6" indent="-304800" rtl="0">
              <a:lnSpc>
                <a:spcPct val="115000"/>
              </a:lnSpc>
              <a:spcBef>
                <a:spcPts val="1600"/>
              </a:spcBef>
              <a:spcAft>
                <a:spcPts val="0"/>
              </a:spcAft>
              <a:buSzPts val="1200"/>
              <a:buChar char="●"/>
              <a:defRPr/>
            </a:lvl7pPr>
            <a:lvl8pPr marL="3657600" lvl="7" indent="-304800" rtl="0">
              <a:lnSpc>
                <a:spcPct val="115000"/>
              </a:lnSpc>
              <a:spcBef>
                <a:spcPts val="1600"/>
              </a:spcBef>
              <a:spcAft>
                <a:spcPts val="0"/>
              </a:spcAft>
              <a:buSzPts val="1200"/>
              <a:buChar char="○"/>
              <a:defRPr/>
            </a:lvl8pPr>
            <a:lvl9pPr marL="4114800" lvl="8" indent="-304800" rtl="0">
              <a:lnSpc>
                <a:spcPct val="115000"/>
              </a:lnSpc>
              <a:spcBef>
                <a:spcPts val="1600"/>
              </a:spcBef>
              <a:spcAft>
                <a:spcPts val="1600"/>
              </a:spcAft>
              <a:buSzPts val="1200"/>
              <a:buChar char="■"/>
              <a:defRPr/>
            </a:lvl9pPr>
          </a:lstStyle>
          <a:p>
            <a:endParaRPr/>
          </a:p>
        </p:txBody>
      </p:sp>
      <p:sp>
        <p:nvSpPr>
          <p:cNvPr id="200" name="Google Shape;200;p19"/>
          <p:cNvSpPr txBox="1">
            <a:spLocks noGrp="1"/>
          </p:cNvSpPr>
          <p:nvPr>
            <p:ph type="body" idx="2"/>
          </p:nvPr>
        </p:nvSpPr>
        <p:spPr>
          <a:xfrm>
            <a:off x="4742425" y="1922886"/>
            <a:ext cx="3681600" cy="2562900"/>
          </a:xfrm>
          <a:prstGeom prst="rect">
            <a:avLst/>
          </a:prstGeom>
        </p:spPr>
        <p:txBody>
          <a:bodyPr spcFirstLastPara="1" wrap="square" lIns="0" tIns="91425" rIns="91425" bIns="91425" anchor="t" anchorCtr="0">
            <a:noAutofit/>
          </a:bodyPr>
          <a:lstStyle>
            <a:lvl1pPr marL="457200" lvl="0" indent="-304800" rtl="0">
              <a:lnSpc>
                <a:spcPct val="100000"/>
              </a:lnSpc>
              <a:spcBef>
                <a:spcPts val="0"/>
              </a:spcBef>
              <a:spcAft>
                <a:spcPts val="0"/>
              </a:spcAft>
              <a:buSzPts val="1200"/>
              <a:buChar char="●"/>
              <a:defRPr/>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1600"/>
              </a:spcBef>
              <a:spcAft>
                <a:spcPts val="0"/>
              </a:spcAft>
              <a:buSzPts val="1200"/>
              <a:buChar char="■"/>
              <a:defRPr/>
            </a:lvl3pPr>
            <a:lvl4pPr marL="1828800" lvl="3" indent="-304800" rtl="0">
              <a:lnSpc>
                <a:spcPct val="115000"/>
              </a:lnSpc>
              <a:spcBef>
                <a:spcPts val="1600"/>
              </a:spcBef>
              <a:spcAft>
                <a:spcPts val="0"/>
              </a:spcAft>
              <a:buSzPts val="1200"/>
              <a:buChar char="●"/>
              <a:defRPr/>
            </a:lvl4pPr>
            <a:lvl5pPr marL="2286000" lvl="4" indent="-304800" rtl="0">
              <a:lnSpc>
                <a:spcPct val="115000"/>
              </a:lnSpc>
              <a:spcBef>
                <a:spcPts val="1600"/>
              </a:spcBef>
              <a:spcAft>
                <a:spcPts val="0"/>
              </a:spcAft>
              <a:buSzPts val="1200"/>
              <a:buChar char="○"/>
              <a:defRPr/>
            </a:lvl5pPr>
            <a:lvl6pPr marL="2743200" lvl="5" indent="-304800" rtl="0">
              <a:lnSpc>
                <a:spcPct val="115000"/>
              </a:lnSpc>
              <a:spcBef>
                <a:spcPts val="1600"/>
              </a:spcBef>
              <a:spcAft>
                <a:spcPts val="0"/>
              </a:spcAft>
              <a:buSzPts val="1200"/>
              <a:buChar char="■"/>
              <a:defRPr/>
            </a:lvl6pPr>
            <a:lvl7pPr marL="3200400" lvl="6" indent="-304800" rtl="0">
              <a:lnSpc>
                <a:spcPct val="115000"/>
              </a:lnSpc>
              <a:spcBef>
                <a:spcPts val="1600"/>
              </a:spcBef>
              <a:spcAft>
                <a:spcPts val="0"/>
              </a:spcAft>
              <a:buSzPts val="1200"/>
              <a:buChar char="●"/>
              <a:defRPr/>
            </a:lvl7pPr>
            <a:lvl8pPr marL="3657600" lvl="7" indent="-304800" rtl="0">
              <a:lnSpc>
                <a:spcPct val="115000"/>
              </a:lnSpc>
              <a:spcBef>
                <a:spcPts val="1600"/>
              </a:spcBef>
              <a:spcAft>
                <a:spcPts val="0"/>
              </a:spcAft>
              <a:buSzPts val="1200"/>
              <a:buChar char="○"/>
              <a:defRPr/>
            </a:lvl8pPr>
            <a:lvl9pPr marL="4114800" lvl="8" indent="-304800" rtl="0">
              <a:lnSpc>
                <a:spcPct val="115000"/>
              </a:lnSpc>
              <a:spcBef>
                <a:spcPts val="1600"/>
              </a:spcBef>
              <a:spcAft>
                <a:spcPts val="1600"/>
              </a:spcAft>
              <a:buSzPts val="1200"/>
              <a:buChar char="■"/>
              <a:defRPr/>
            </a:lvl9pPr>
          </a:lstStyle>
          <a:p>
            <a:endParaRPr/>
          </a:p>
        </p:txBody>
      </p:sp>
      <p:sp>
        <p:nvSpPr>
          <p:cNvPr id="201" name="Google Shape;201;p19"/>
          <p:cNvSpPr txBox="1">
            <a:spLocks noGrp="1"/>
          </p:cNvSpPr>
          <p:nvPr>
            <p:ph type="title"/>
          </p:nvPr>
        </p:nvSpPr>
        <p:spPr>
          <a:xfrm>
            <a:off x="720000" y="1521225"/>
            <a:ext cx="3780600" cy="411900"/>
          </a:xfrm>
          <a:prstGeom prst="rect">
            <a:avLst/>
          </a:prstGeom>
          <a:ln>
            <a:noFill/>
          </a:ln>
        </p:spPr>
        <p:txBody>
          <a:bodyPr spcFirstLastPara="1" wrap="square" lIns="0" tIns="91425" rIns="91425" bIns="91425" anchor="b" anchorCtr="0">
            <a:noAutofit/>
          </a:bodyPr>
          <a:lstStyle>
            <a:lvl1pPr lvl="0" rtl="0">
              <a:spcBef>
                <a:spcPts val="0"/>
              </a:spcBef>
              <a:spcAft>
                <a:spcPts val="0"/>
              </a:spcAft>
              <a:buSzPts val="3500"/>
              <a:buNone/>
              <a:defRPr sz="2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2" name="Google Shape;202;p19"/>
          <p:cNvSpPr txBox="1">
            <a:spLocks noGrp="1"/>
          </p:cNvSpPr>
          <p:nvPr>
            <p:ph type="title" idx="3"/>
          </p:nvPr>
        </p:nvSpPr>
        <p:spPr>
          <a:xfrm>
            <a:off x="4742425" y="1521225"/>
            <a:ext cx="3681600" cy="411900"/>
          </a:xfrm>
          <a:prstGeom prst="rect">
            <a:avLst/>
          </a:prstGeom>
          <a:ln>
            <a:noFill/>
          </a:ln>
        </p:spPr>
        <p:txBody>
          <a:bodyPr spcFirstLastPara="1" wrap="square" lIns="0" tIns="91425" rIns="91425" bIns="91425" anchor="b" anchorCtr="0">
            <a:noAutofit/>
          </a:bodyPr>
          <a:lstStyle>
            <a:lvl1pPr lvl="0" rtl="0">
              <a:spcBef>
                <a:spcPts val="0"/>
              </a:spcBef>
              <a:spcAft>
                <a:spcPts val="0"/>
              </a:spcAft>
              <a:buSzPts val="3500"/>
              <a:buNone/>
              <a:defRPr sz="2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3" name="Google Shape;203;p19"/>
          <p:cNvSpPr txBox="1">
            <a:spLocks noGrp="1"/>
          </p:cNvSpPr>
          <p:nvPr>
            <p:ph type="title" idx="4"/>
          </p:nvPr>
        </p:nvSpPr>
        <p:spPr>
          <a:xfrm>
            <a:off x="720000" y="527825"/>
            <a:ext cx="7704000" cy="622800"/>
          </a:xfrm>
          <a:prstGeom prst="rect">
            <a:avLst/>
          </a:prstGeom>
          <a:ln>
            <a:noFill/>
          </a:ln>
        </p:spPr>
        <p:txBody>
          <a:bodyPr spcFirstLastPara="1" wrap="square" lIns="0" tIns="91425" rIns="91425" bIns="91425" anchor="b" anchorCtr="0">
            <a:noAutofit/>
          </a:bodyPr>
          <a:lstStyle>
            <a:lvl1pPr lvl="0" algn="ctr"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04" name="Google Shape;204;p19"/>
          <p:cNvGrpSpPr/>
          <p:nvPr/>
        </p:nvGrpSpPr>
        <p:grpSpPr>
          <a:xfrm>
            <a:off x="-35700" y="-30000"/>
            <a:ext cx="9215400" cy="5203500"/>
            <a:chOff x="-35700" y="-30000"/>
            <a:chExt cx="9215400" cy="5203500"/>
          </a:xfrm>
        </p:grpSpPr>
        <p:cxnSp>
          <p:nvCxnSpPr>
            <p:cNvPr id="205" name="Google Shape;205;p19"/>
            <p:cNvCxnSpPr/>
            <p:nvPr/>
          </p:nvCxnSpPr>
          <p:spPr>
            <a:xfrm>
              <a:off x="-21425" y="2571750"/>
              <a:ext cx="653400" cy="0"/>
            </a:xfrm>
            <a:prstGeom prst="straightConnector1">
              <a:avLst/>
            </a:prstGeom>
            <a:noFill/>
            <a:ln w="9525" cap="flat" cmpd="sng">
              <a:solidFill>
                <a:schemeClr val="dk1"/>
              </a:solidFill>
              <a:prstDash val="solid"/>
              <a:round/>
              <a:headEnd type="none" w="med" len="med"/>
              <a:tailEnd type="none" w="med" len="med"/>
            </a:ln>
          </p:spPr>
        </p:cxnSp>
        <p:cxnSp>
          <p:nvCxnSpPr>
            <p:cNvPr id="206" name="Google Shape;206;p19"/>
            <p:cNvCxnSpPr/>
            <p:nvPr/>
          </p:nvCxnSpPr>
          <p:spPr>
            <a:xfrm>
              <a:off x="-35700" y="529972"/>
              <a:ext cx="9215400" cy="0"/>
            </a:xfrm>
            <a:prstGeom prst="straightConnector1">
              <a:avLst/>
            </a:prstGeom>
            <a:noFill/>
            <a:ln w="9525" cap="flat" cmpd="sng">
              <a:solidFill>
                <a:schemeClr val="dk1"/>
              </a:solidFill>
              <a:prstDash val="solid"/>
              <a:round/>
              <a:headEnd type="none" w="med" len="med"/>
              <a:tailEnd type="none" w="med" len="med"/>
            </a:ln>
          </p:spPr>
        </p:cxnSp>
        <p:cxnSp>
          <p:nvCxnSpPr>
            <p:cNvPr id="207" name="Google Shape;207;p19"/>
            <p:cNvCxnSpPr/>
            <p:nvPr/>
          </p:nvCxnSpPr>
          <p:spPr>
            <a:xfrm rot="5400000">
              <a:off x="-1965275" y="2571750"/>
              <a:ext cx="52035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1">
  <p:cSld name="TITLE_ONLY_2">
    <p:bg>
      <p:bgPr>
        <a:blipFill>
          <a:blip r:embed="rId2">
            <a:alphaModFix/>
          </a:blip>
          <a:stretch>
            <a:fillRect/>
          </a:stretch>
        </a:blipFill>
        <a:effectLst/>
      </p:bgPr>
    </p:bg>
    <p:spTree>
      <p:nvGrpSpPr>
        <p:cNvPr id="1" name="Shape 259"/>
        <p:cNvGrpSpPr/>
        <p:nvPr/>
      </p:nvGrpSpPr>
      <p:grpSpPr>
        <a:xfrm>
          <a:off x="0" y="0"/>
          <a:ext cx="0" cy="0"/>
          <a:chOff x="0" y="0"/>
          <a:chExt cx="0" cy="0"/>
        </a:xfrm>
      </p:grpSpPr>
      <p:sp>
        <p:nvSpPr>
          <p:cNvPr id="260" name="Google Shape;260;p23"/>
          <p:cNvSpPr txBox="1">
            <a:spLocks noGrp="1"/>
          </p:cNvSpPr>
          <p:nvPr>
            <p:ph type="title"/>
          </p:nvPr>
        </p:nvSpPr>
        <p:spPr>
          <a:xfrm>
            <a:off x="720000" y="527825"/>
            <a:ext cx="7704000" cy="622800"/>
          </a:xfrm>
          <a:prstGeom prst="rect">
            <a:avLst/>
          </a:prstGeom>
          <a:ln>
            <a:noFill/>
          </a:ln>
        </p:spPr>
        <p:txBody>
          <a:bodyPr spcFirstLastPara="1" wrap="square" lIns="0" tIns="91425" rIns="91425" bIns="91425" anchor="b" anchorCtr="0">
            <a:noAutofit/>
          </a:bodyPr>
          <a:lstStyle>
            <a:lvl1pPr lvl="0" algn="ctr"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61" name="Google Shape;261;p23"/>
          <p:cNvGrpSpPr/>
          <p:nvPr/>
        </p:nvGrpSpPr>
        <p:grpSpPr>
          <a:xfrm>
            <a:off x="-35700" y="-30000"/>
            <a:ext cx="9215400" cy="5203500"/>
            <a:chOff x="-35700" y="-30000"/>
            <a:chExt cx="9215400" cy="5203500"/>
          </a:xfrm>
        </p:grpSpPr>
        <p:cxnSp>
          <p:nvCxnSpPr>
            <p:cNvPr id="262" name="Google Shape;262;p23"/>
            <p:cNvCxnSpPr/>
            <p:nvPr/>
          </p:nvCxnSpPr>
          <p:spPr>
            <a:xfrm>
              <a:off x="-21425" y="2571750"/>
              <a:ext cx="647100" cy="0"/>
            </a:xfrm>
            <a:prstGeom prst="straightConnector1">
              <a:avLst/>
            </a:prstGeom>
            <a:noFill/>
            <a:ln w="9525" cap="flat" cmpd="sng">
              <a:solidFill>
                <a:schemeClr val="dk1"/>
              </a:solidFill>
              <a:prstDash val="solid"/>
              <a:round/>
              <a:headEnd type="none" w="med" len="med"/>
              <a:tailEnd type="none" w="med" len="med"/>
            </a:ln>
          </p:spPr>
        </p:cxnSp>
        <p:cxnSp>
          <p:nvCxnSpPr>
            <p:cNvPr id="263" name="Google Shape;263;p23"/>
            <p:cNvCxnSpPr/>
            <p:nvPr/>
          </p:nvCxnSpPr>
          <p:spPr>
            <a:xfrm>
              <a:off x="-35700" y="529972"/>
              <a:ext cx="9215400" cy="0"/>
            </a:xfrm>
            <a:prstGeom prst="straightConnector1">
              <a:avLst/>
            </a:prstGeom>
            <a:noFill/>
            <a:ln w="9525" cap="flat" cmpd="sng">
              <a:solidFill>
                <a:schemeClr val="dk1"/>
              </a:solidFill>
              <a:prstDash val="solid"/>
              <a:round/>
              <a:headEnd type="none" w="med" len="med"/>
              <a:tailEnd type="none" w="med" len="med"/>
            </a:ln>
          </p:spPr>
        </p:cxnSp>
        <p:cxnSp>
          <p:nvCxnSpPr>
            <p:cNvPr id="264" name="Google Shape;264;p23"/>
            <p:cNvCxnSpPr/>
            <p:nvPr/>
          </p:nvCxnSpPr>
          <p:spPr>
            <a:xfrm rot="5400000">
              <a:off x="-1965275" y="2571750"/>
              <a:ext cx="5203500" cy="0"/>
            </a:xfrm>
            <a:prstGeom prst="straightConnector1">
              <a:avLst/>
            </a:prstGeom>
            <a:noFill/>
            <a:ln w="9525" cap="flat" cmpd="sng">
              <a:solidFill>
                <a:schemeClr val="dk1"/>
              </a:solidFill>
              <a:prstDash val="solid"/>
              <a:round/>
              <a:headEnd type="none" w="med" len="med"/>
              <a:tailEnd type="none" w="med" len="med"/>
            </a:ln>
          </p:spPr>
        </p:cxnSp>
      </p:grpSp>
      <p:sp>
        <p:nvSpPr>
          <p:cNvPr id="265" name="Google Shape;265;p23"/>
          <p:cNvSpPr/>
          <p:nvPr/>
        </p:nvSpPr>
        <p:spPr>
          <a:xfrm>
            <a:off x="181925" y="124175"/>
            <a:ext cx="273300" cy="2733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3">
    <p:bg>
      <p:bgPr>
        <a:blipFill>
          <a:blip r:embed="rId2">
            <a:alphaModFix/>
          </a:blip>
          <a:stretch>
            <a:fillRect/>
          </a:stretch>
        </a:blipFill>
        <a:effectLst/>
      </p:bgPr>
    </p:bg>
    <p:spTree>
      <p:nvGrpSpPr>
        <p:cNvPr id="1" name="Shape 266"/>
        <p:cNvGrpSpPr/>
        <p:nvPr/>
      </p:nvGrpSpPr>
      <p:grpSpPr>
        <a:xfrm>
          <a:off x="0" y="0"/>
          <a:ext cx="0" cy="0"/>
          <a:chOff x="0" y="0"/>
          <a:chExt cx="0" cy="0"/>
        </a:xfrm>
      </p:grpSpPr>
      <p:sp>
        <p:nvSpPr>
          <p:cNvPr id="267" name="Google Shape;267;p24"/>
          <p:cNvSpPr txBox="1">
            <a:spLocks noGrp="1"/>
          </p:cNvSpPr>
          <p:nvPr>
            <p:ph type="title"/>
          </p:nvPr>
        </p:nvSpPr>
        <p:spPr>
          <a:xfrm>
            <a:off x="2295150" y="691800"/>
            <a:ext cx="4553700" cy="1024200"/>
          </a:xfrm>
          <a:prstGeom prst="rect">
            <a:avLst/>
          </a:prstGeom>
        </p:spPr>
        <p:txBody>
          <a:bodyPr spcFirstLastPara="1" wrap="square" lIns="0" tIns="91425" rIns="91425" bIns="91425" anchor="b" anchorCtr="0">
            <a:noAutofit/>
          </a:bodyPr>
          <a:lstStyle>
            <a:lvl1pPr lvl="0" algn="ctr" rtl="0">
              <a:spcBef>
                <a:spcPts val="0"/>
              </a:spcBef>
              <a:spcAft>
                <a:spcPts val="0"/>
              </a:spcAft>
              <a:buSzPts val="3500"/>
              <a:buNone/>
              <a:defRPr sz="7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8" name="Google Shape;268;p24"/>
          <p:cNvSpPr txBox="1">
            <a:spLocks noGrp="1"/>
          </p:cNvSpPr>
          <p:nvPr>
            <p:ph type="subTitle" idx="1"/>
          </p:nvPr>
        </p:nvSpPr>
        <p:spPr>
          <a:xfrm>
            <a:off x="2854650" y="1609925"/>
            <a:ext cx="3434700" cy="1426500"/>
          </a:xfrm>
          <a:prstGeom prst="rect">
            <a:avLst/>
          </a:prstGeom>
        </p:spPr>
        <p:txBody>
          <a:bodyPr spcFirstLastPara="1" wrap="square" lIns="0"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9" name="Google Shape;269;p24"/>
          <p:cNvSpPr txBox="1"/>
          <p:nvPr/>
        </p:nvSpPr>
        <p:spPr>
          <a:xfrm>
            <a:off x="2685596" y="3795016"/>
            <a:ext cx="3772800" cy="434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000">
                <a:solidFill>
                  <a:schemeClr val="dk1"/>
                </a:solidFill>
                <a:latin typeface="Didact Gothic"/>
                <a:ea typeface="Didact Gothic"/>
                <a:cs typeface="Didact Gothic"/>
                <a:sym typeface="Didact Gothic"/>
              </a:rPr>
              <a:t>CREDITS: This presentation template was created by </a:t>
            </a:r>
            <a:r>
              <a:rPr lang="en" sz="1000" b="1">
                <a:solidFill>
                  <a:schemeClr val="dk1"/>
                </a:solidFill>
                <a:uFill>
                  <a:noFill/>
                </a:uFill>
                <a:latin typeface="Didact Gothic"/>
                <a:ea typeface="Didact Gothic"/>
                <a:cs typeface="Didact Gothic"/>
                <a:sym typeface="Didact Gothic"/>
                <a:hlinkClick r:id="rId3">
                  <a:extLst>
                    <a:ext uri="{A12FA001-AC4F-418D-AE19-62706E023703}">
                      <ahyp:hlinkClr xmlns:ahyp="http://schemas.microsoft.com/office/drawing/2018/hyperlinkcolor" val="tx"/>
                    </a:ext>
                  </a:extLst>
                </a:hlinkClick>
              </a:rPr>
              <a:t>Slidesgo</a:t>
            </a:r>
            <a:r>
              <a:rPr lang="en" sz="1000">
                <a:solidFill>
                  <a:schemeClr val="dk1"/>
                </a:solidFill>
                <a:latin typeface="Didact Gothic"/>
                <a:ea typeface="Didact Gothic"/>
                <a:cs typeface="Didact Gothic"/>
                <a:sym typeface="Didact Gothic"/>
              </a:rPr>
              <a:t>, including icons by </a:t>
            </a:r>
            <a:r>
              <a:rPr lang="en" sz="1000" b="1">
                <a:solidFill>
                  <a:schemeClr val="dk1"/>
                </a:solidFill>
                <a:uFill>
                  <a:noFill/>
                </a:uFill>
                <a:latin typeface="Didact Gothic"/>
                <a:ea typeface="Didact Gothic"/>
                <a:cs typeface="Didact Gothic"/>
                <a:sym typeface="Didact Gothic"/>
                <a:hlinkClick r:id="rId4">
                  <a:extLst>
                    <a:ext uri="{A12FA001-AC4F-418D-AE19-62706E023703}">
                      <ahyp:hlinkClr xmlns:ahyp="http://schemas.microsoft.com/office/drawing/2018/hyperlinkcolor" val="tx"/>
                    </a:ext>
                  </a:extLst>
                </a:hlinkClick>
              </a:rPr>
              <a:t>Flaticon</a:t>
            </a:r>
            <a:r>
              <a:rPr lang="en" sz="1000" b="1">
                <a:solidFill>
                  <a:schemeClr val="dk1"/>
                </a:solidFill>
                <a:latin typeface="Didact Gothic"/>
                <a:ea typeface="Didact Gothic"/>
                <a:cs typeface="Didact Gothic"/>
                <a:sym typeface="Didact Gothic"/>
              </a:rPr>
              <a:t> </a:t>
            </a:r>
            <a:r>
              <a:rPr lang="en" sz="1000">
                <a:solidFill>
                  <a:schemeClr val="dk1"/>
                </a:solidFill>
                <a:latin typeface="Didact Gothic"/>
                <a:ea typeface="Didact Gothic"/>
                <a:cs typeface="Didact Gothic"/>
                <a:sym typeface="Didact Gothic"/>
              </a:rPr>
              <a:t>and infographics &amp; images by </a:t>
            </a:r>
            <a:r>
              <a:rPr lang="en" sz="1000" b="1">
                <a:solidFill>
                  <a:schemeClr val="dk1"/>
                </a:solidFill>
                <a:uFill>
                  <a:noFill/>
                </a:uFill>
                <a:latin typeface="Didact Gothic"/>
                <a:ea typeface="Didact Gothic"/>
                <a:cs typeface="Didact Gothic"/>
                <a:sym typeface="Didact Gothic"/>
                <a:hlinkClick r:id="rId5">
                  <a:extLst>
                    <a:ext uri="{A12FA001-AC4F-418D-AE19-62706E023703}">
                      <ahyp:hlinkClr xmlns:ahyp="http://schemas.microsoft.com/office/drawing/2018/hyperlinkcolor" val="tx"/>
                    </a:ext>
                  </a:extLst>
                </a:hlinkClick>
              </a:rPr>
              <a:t>Freepik</a:t>
            </a:r>
            <a:endParaRPr sz="1000" b="1">
              <a:solidFill>
                <a:schemeClr val="dk1"/>
              </a:solidFill>
              <a:latin typeface="Didact Gothic"/>
              <a:ea typeface="Didact Gothic"/>
              <a:cs typeface="Didact Gothic"/>
              <a:sym typeface="Didact Gothic"/>
            </a:endParaRPr>
          </a:p>
        </p:txBody>
      </p:sp>
      <p:grpSp>
        <p:nvGrpSpPr>
          <p:cNvPr id="270" name="Google Shape;270;p24"/>
          <p:cNvGrpSpPr/>
          <p:nvPr/>
        </p:nvGrpSpPr>
        <p:grpSpPr>
          <a:xfrm>
            <a:off x="-35700" y="-30000"/>
            <a:ext cx="9215400" cy="5203500"/>
            <a:chOff x="-35700" y="-30000"/>
            <a:chExt cx="9215400" cy="5203500"/>
          </a:xfrm>
        </p:grpSpPr>
        <p:cxnSp>
          <p:nvCxnSpPr>
            <p:cNvPr id="271" name="Google Shape;271;p24"/>
            <p:cNvCxnSpPr/>
            <p:nvPr/>
          </p:nvCxnSpPr>
          <p:spPr>
            <a:xfrm rot="5400000">
              <a:off x="-1965275" y="2571750"/>
              <a:ext cx="5203500" cy="0"/>
            </a:xfrm>
            <a:prstGeom prst="straightConnector1">
              <a:avLst/>
            </a:prstGeom>
            <a:noFill/>
            <a:ln w="9525" cap="flat" cmpd="sng">
              <a:solidFill>
                <a:srgbClr val="191919"/>
              </a:solidFill>
              <a:prstDash val="solid"/>
              <a:round/>
              <a:headEnd type="none" w="med" len="med"/>
              <a:tailEnd type="none" w="med" len="med"/>
            </a:ln>
          </p:spPr>
        </p:cxnSp>
        <p:cxnSp>
          <p:nvCxnSpPr>
            <p:cNvPr id="272" name="Google Shape;272;p24"/>
            <p:cNvCxnSpPr/>
            <p:nvPr/>
          </p:nvCxnSpPr>
          <p:spPr>
            <a:xfrm rot="5400000">
              <a:off x="5912100" y="2571750"/>
              <a:ext cx="5203500" cy="0"/>
            </a:xfrm>
            <a:prstGeom prst="straightConnector1">
              <a:avLst/>
            </a:prstGeom>
            <a:noFill/>
            <a:ln w="9525" cap="flat" cmpd="sng">
              <a:solidFill>
                <a:srgbClr val="191919"/>
              </a:solidFill>
              <a:prstDash val="solid"/>
              <a:round/>
              <a:headEnd type="none" w="med" len="med"/>
              <a:tailEnd type="none" w="med" len="med"/>
            </a:ln>
          </p:spPr>
        </p:cxnSp>
        <p:cxnSp>
          <p:nvCxnSpPr>
            <p:cNvPr id="273" name="Google Shape;273;p24"/>
            <p:cNvCxnSpPr/>
            <p:nvPr/>
          </p:nvCxnSpPr>
          <p:spPr>
            <a:xfrm>
              <a:off x="-35700" y="529972"/>
              <a:ext cx="9215400" cy="0"/>
            </a:xfrm>
            <a:prstGeom prst="straightConnector1">
              <a:avLst/>
            </a:prstGeom>
            <a:noFill/>
            <a:ln w="9525" cap="flat" cmpd="sng">
              <a:solidFill>
                <a:srgbClr val="191919"/>
              </a:solidFill>
              <a:prstDash val="solid"/>
              <a:round/>
              <a:headEnd type="none" w="med" len="med"/>
              <a:tailEnd type="none" w="med" len="med"/>
            </a:ln>
          </p:spPr>
        </p:cxnSp>
        <p:cxnSp>
          <p:nvCxnSpPr>
            <p:cNvPr id="274" name="Google Shape;274;p24"/>
            <p:cNvCxnSpPr/>
            <p:nvPr/>
          </p:nvCxnSpPr>
          <p:spPr>
            <a:xfrm>
              <a:off x="-21425" y="2571750"/>
              <a:ext cx="653400" cy="0"/>
            </a:xfrm>
            <a:prstGeom prst="straightConnector1">
              <a:avLst/>
            </a:prstGeom>
            <a:noFill/>
            <a:ln w="9525" cap="flat" cmpd="sng">
              <a:solidFill>
                <a:srgbClr val="191919"/>
              </a:solidFill>
              <a:prstDash val="solid"/>
              <a:round/>
              <a:headEnd type="none" w="med" len="med"/>
              <a:tailEnd type="none" w="med" len="med"/>
            </a:ln>
          </p:spPr>
        </p:cxnSp>
        <p:cxnSp>
          <p:nvCxnSpPr>
            <p:cNvPr id="275" name="Google Shape;275;p24"/>
            <p:cNvCxnSpPr/>
            <p:nvPr/>
          </p:nvCxnSpPr>
          <p:spPr>
            <a:xfrm>
              <a:off x="8509900" y="2571750"/>
              <a:ext cx="636900" cy="0"/>
            </a:xfrm>
            <a:prstGeom prst="straightConnector1">
              <a:avLst/>
            </a:prstGeom>
            <a:noFill/>
            <a:ln w="9525" cap="flat" cmpd="sng">
              <a:solidFill>
                <a:srgbClr val="191919"/>
              </a:solidFill>
              <a:prstDash val="solid"/>
              <a:round/>
              <a:headEnd type="none" w="med" len="med"/>
              <a:tailEnd type="none" w="med" len="med"/>
            </a:ln>
          </p:spPr>
        </p:cxnSp>
        <p:cxnSp>
          <p:nvCxnSpPr>
            <p:cNvPr id="276" name="Google Shape;276;p24"/>
            <p:cNvCxnSpPr/>
            <p:nvPr/>
          </p:nvCxnSpPr>
          <p:spPr>
            <a:xfrm>
              <a:off x="-35700" y="4623597"/>
              <a:ext cx="9215400" cy="0"/>
            </a:xfrm>
            <a:prstGeom prst="straightConnector1">
              <a:avLst/>
            </a:prstGeom>
            <a:noFill/>
            <a:ln w="9525" cap="flat" cmpd="sng">
              <a:solidFill>
                <a:srgbClr val="191919"/>
              </a:solidFill>
              <a:prstDash val="solid"/>
              <a:round/>
              <a:headEnd type="none" w="med" len="med"/>
              <a:tailEnd type="none" w="med" len="med"/>
            </a:ln>
          </p:spPr>
        </p:cxnSp>
      </p:grpSp>
      <p:sp>
        <p:nvSpPr>
          <p:cNvPr id="277" name="Google Shape;277;p24"/>
          <p:cNvSpPr/>
          <p:nvPr/>
        </p:nvSpPr>
        <p:spPr>
          <a:xfrm>
            <a:off x="8712900" y="124175"/>
            <a:ext cx="273300" cy="273300"/>
          </a:xfrm>
          <a:prstGeom prst="star4">
            <a:avLst>
              <a:gd name="adj" fmla="val 12500"/>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4"/>
          <p:cNvSpPr/>
          <p:nvPr/>
        </p:nvSpPr>
        <p:spPr>
          <a:xfrm>
            <a:off x="181925" y="4751950"/>
            <a:ext cx="273300" cy="273300"/>
          </a:xfrm>
          <a:prstGeom prst="star4">
            <a:avLst>
              <a:gd name="adj" fmla="val 12500"/>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bg>
      <p:bgPr>
        <a:blipFill>
          <a:blip r:embed="rId2">
            <a:alphaModFix/>
          </a:blip>
          <a:stretch>
            <a:fillRect/>
          </a:stretch>
        </a:blipFill>
        <a:effectLst/>
      </p:bgPr>
    </p:bg>
    <p:spTree>
      <p:nvGrpSpPr>
        <p:cNvPr id="1" name="Shape 279"/>
        <p:cNvGrpSpPr/>
        <p:nvPr/>
      </p:nvGrpSpPr>
      <p:grpSpPr>
        <a:xfrm>
          <a:off x="0" y="0"/>
          <a:ext cx="0" cy="0"/>
          <a:chOff x="0" y="0"/>
          <a:chExt cx="0" cy="0"/>
        </a:xfrm>
      </p:grpSpPr>
      <p:grpSp>
        <p:nvGrpSpPr>
          <p:cNvPr id="280" name="Google Shape;280;p25"/>
          <p:cNvGrpSpPr/>
          <p:nvPr/>
        </p:nvGrpSpPr>
        <p:grpSpPr>
          <a:xfrm>
            <a:off x="-35700" y="-30000"/>
            <a:ext cx="9215400" cy="5203500"/>
            <a:chOff x="-35700" y="-30000"/>
            <a:chExt cx="9215400" cy="5203500"/>
          </a:xfrm>
        </p:grpSpPr>
        <p:cxnSp>
          <p:nvCxnSpPr>
            <p:cNvPr id="281" name="Google Shape;281;p25"/>
            <p:cNvCxnSpPr/>
            <p:nvPr/>
          </p:nvCxnSpPr>
          <p:spPr>
            <a:xfrm>
              <a:off x="-35700" y="4623597"/>
              <a:ext cx="9215400" cy="0"/>
            </a:xfrm>
            <a:prstGeom prst="straightConnector1">
              <a:avLst/>
            </a:prstGeom>
            <a:noFill/>
            <a:ln w="9525" cap="flat" cmpd="sng">
              <a:solidFill>
                <a:schemeClr val="dk1"/>
              </a:solidFill>
              <a:prstDash val="solid"/>
              <a:round/>
              <a:headEnd type="none" w="med" len="med"/>
              <a:tailEnd type="none" w="med" len="med"/>
            </a:ln>
          </p:spPr>
        </p:cxnSp>
        <p:cxnSp>
          <p:nvCxnSpPr>
            <p:cNvPr id="282" name="Google Shape;282;p25"/>
            <p:cNvCxnSpPr/>
            <p:nvPr/>
          </p:nvCxnSpPr>
          <p:spPr>
            <a:xfrm>
              <a:off x="8509900" y="2571750"/>
              <a:ext cx="636900" cy="0"/>
            </a:xfrm>
            <a:prstGeom prst="straightConnector1">
              <a:avLst/>
            </a:prstGeom>
            <a:noFill/>
            <a:ln w="9525" cap="flat" cmpd="sng">
              <a:solidFill>
                <a:schemeClr val="dk1"/>
              </a:solidFill>
              <a:prstDash val="solid"/>
              <a:round/>
              <a:headEnd type="none" w="med" len="med"/>
              <a:tailEnd type="none" w="med" len="med"/>
            </a:ln>
          </p:spPr>
        </p:cxnSp>
        <p:cxnSp>
          <p:nvCxnSpPr>
            <p:cNvPr id="283" name="Google Shape;283;p25"/>
            <p:cNvCxnSpPr/>
            <p:nvPr/>
          </p:nvCxnSpPr>
          <p:spPr>
            <a:xfrm rot="5400000">
              <a:off x="5912100" y="2571750"/>
              <a:ext cx="5203500" cy="0"/>
            </a:xfrm>
            <a:prstGeom prst="straightConnector1">
              <a:avLst/>
            </a:prstGeom>
            <a:noFill/>
            <a:ln w="9525" cap="flat" cmpd="sng">
              <a:solidFill>
                <a:schemeClr val="dk1"/>
              </a:solidFill>
              <a:prstDash val="solid"/>
              <a:round/>
              <a:headEnd type="none" w="med" len="med"/>
              <a:tailEnd type="none" w="med" len="med"/>
            </a:ln>
          </p:spPr>
        </p:cxnSp>
      </p:grpSp>
      <p:sp>
        <p:nvSpPr>
          <p:cNvPr id="284" name="Google Shape;284;p25"/>
          <p:cNvSpPr/>
          <p:nvPr/>
        </p:nvSpPr>
        <p:spPr>
          <a:xfrm>
            <a:off x="8712900" y="4751950"/>
            <a:ext cx="273300" cy="2733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bg>
      <p:bgPr>
        <a:blipFill>
          <a:blip r:embed="rId2">
            <a:alphaModFix/>
          </a:blip>
          <a:stretch>
            <a:fillRect/>
          </a:stretch>
        </a:blipFill>
        <a:effectLst/>
      </p:bgPr>
    </p:bg>
    <p:spTree>
      <p:nvGrpSpPr>
        <p:cNvPr id="1" name="Shape 285"/>
        <p:cNvGrpSpPr/>
        <p:nvPr/>
      </p:nvGrpSpPr>
      <p:grpSpPr>
        <a:xfrm>
          <a:off x="0" y="0"/>
          <a:ext cx="0" cy="0"/>
          <a:chOff x="0" y="0"/>
          <a:chExt cx="0" cy="0"/>
        </a:xfrm>
      </p:grpSpPr>
      <p:grpSp>
        <p:nvGrpSpPr>
          <p:cNvPr id="286" name="Google Shape;286;p26"/>
          <p:cNvGrpSpPr/>
          <p:nvPr/>
        </p:nvGrpSpPr>
        <p:grpSpPr>
          <a:xfrm>
            <a:off x="-35700" y="-30000"/>
            <a:ext cx="9215400" cy="5203500"/>
            <a:chOff x="-35700" y="-30000"/>
            <a:chExt cx="9215400" cy="5203500"/>
          </a:xfrm>
        </p:grpSpPr>
        <p:cxnSp>
          <p:nvCxnSpPr>
            <p:cNvPr id="287" name="Google Shape;287;p26"/>
            <p:cNvCxnSpPr/>
            <p:nvPr/>
          </p:nvCxnSpPr>
          <p:spPr>
            <a:xfrm>
              <a:off x="-21425" y="2571750"/>
              <a:ext cx="653400" cy="0"/>
            </a:xfrm>
            <a:prstGeom prst="straightConnector1">
              <a:avLst/>
            </a:prstGeom>
            <a:noFill/>
            <a:ln w="9525" cap="flat" cmpd="sng">
              <a:solidFill>
                <a:schemeClr val="dk1"/>
              </a:solidFill>
              <a:prstDash val="solid"/>
              <a:round/>
              <a:headEnd type="none" w="med" len="med"/>
              <a:tailEnd type="none" w="med" len="med"/>
            </a:ln>
          </p:spPr>
        </p:cxnSp>
        <p:cxnSp>
          <p:nvCxnSpPr>
            <p:cNvPr id="288" name="Google Shape;288;p26"/>
            <p:cNvCxnSpPr/>
            <p:nvPr/>
          </p:nvCxnSpPr>
          <p:spPr>
            <a:xfrm>
              <a:off x="-35700" y="529972"/>
              <a:ext cx="9215400" cy="0"/>
            </a:xfrm>
            <a:prstGeom prst="straightConnector1">
              <a:avLst/>
            </a:prstGeom>
            <a:noFill/>
            <a:ln w="9525" cap="flat" cmpd="sng">
              <a:solidFill>
                <a:schemeClr val="dk1"/>
              </a:solidFill>
              <a:prstDash val="solid"/>
              <a:round/>
              <a:headEnd type="none" w="med" len="med"/>
              <a:tailEnd type="none" w="med" len="med"/>
            </a:ln>
          </p:spPr>
        </p:cxnSp>
        <p:cxnSp>
          <p:nvCxnSpPr>
            <p:cNvPr id="289" name="Google Shape;289;p26"/>
            <p:cNvCxnSpPr/>
            <p:nvPr/>
          </p:nvCxnSpPr>
          <p:spPr>
            <a:xfrm rot="5400000">
              <a:off x="-1965275" y="2571750"/>
              <a:ext cx="5203500" cy="0"/>
            </a:xfrm>
            <a:prstGeom prst="straightConnector1">
              <a:avLst/>
            </a:prstGeom>
            <a:noFill/>
            <a:ln w="9525" cap="flat" cmpd="sng">
              <a:solidFill>
                <a:schemeClr val="dk1"/>
              </a:solidFill>
              <a:prstDash val="solid"/>
              <a:round/>
              <a:headEnd type="none" w="med" len="med"/>
              <a:tailEnd type="none" w="med" len="med"/>
            </a:ln>
          </p:spPr>
        </p:cxnSp>
      </p:grpSp>
      <p:sp>
        <p:nvSpPr>
          <p:cNvPr id="290" name="Google Shape;290;p26"/>
          <p:cNvSpPr/>
          <p:nvPr/>
        </p:nvSpPr>
        <p:spPr>
          <a:xfrm>
            <a:off x="181925" y="124175"/>
            <a:ext cx="273300" cy="2733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0" tIns="91425" rIns="91425" bIns="91425" anchor="t" anchorCtr="0">
            <a:noAutofit/>
          </a:bodyPr>
          <a:lstStyle>
            <a:lvl1pPr lvl="0" rtl="0">
              <a:spcBef>
                <a:spcPts val="0"/>
              </a:spcBef>
              <a:spcAft>
                <a:spcPts val="0"/>
              </a:spcAft>
              <a:buClr>
                <a:schemeClr val="dk1"/>
              </a:buClr>
              <a:buSzPts val="3500"/>
              <a:buFont typeface="Old Standard TT"/>
              <a:buNone/>
              <a:defRPr sz="3500" b="1">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500"/>
              <a:buFont typeface="Old Standard TT"/>
              <a:buNone/>
              <a:defRPr sz="3500" b="1">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500"/>
              <a:buFont typeface="Old Standard TT"/>
              <a:buNone/>
              <a:defRPr sz="3500" b="1">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500"/>
              <a:buFont typeface="Old Standard TT"/>
              <a:buNone/>
              <a:defRPr sz="3500" b="1">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500"/>
              <a:buFont typeface="Old Standard TT"/>
              <a:buNone/>
              <a:defRPr sz="3500" b="1">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500"/>
              <a:buFont typeface="Old Standard TT"/>
              <a:buNone/>
              <a:defRPr sz="3500" b="1">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500"/>
              <a:buFont typeface="Old Standard TT"/>
              <a:buNone/>
              <a:defRPr sz="3500" b="1">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500"/>
              <a:buFont typeface="Old Standard TT"/>
              <a:buNone/>
              <a:defRPr sz="3500" b="1">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500"/>
              <a:buFont typeface="Old Standard TT"/>
              <a:buNone/>
              <a:defRPr sz="3500" b="1">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0" tIns="91425" rIns="91425" bIns="91425" anchor="t" anchorCtr="0">
            <a:noAutofit/>
          </a:bodyPr>
          <a:lstStyle>
            <a:lvl1pPr marL="457200" lvl="0" indent="-317500">
              <a:lnSpc>
                <a:spcPct val="115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65" r:id="rId4"/>
    <p:sldLayoutId id="2147483669" r:id="rId5"/>
    <p:sldLayoutId id="2147483670" r:id="rId6"/>
    <p:sldLayoutId id="2147483671" r:id="rId7"/>
    <p:sldLayoutId id="2147483672"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link.springer.com/article/10.1007/s12027-020-00617-7"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www.mdpi.com/2079-9292/12/7/1542"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cyberleninka.ru/article/n/cryptocurrency-in-the-system-of-money-laundering"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repositum.tuwien.at/bitstream/20.500.12708/175703/2/Salisu%20Saminu%20-%202023%20-%20Blockchain%20Forensics%20A%20Modern%20Approach%20to%20Investigating...pdf"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onlinelibrary.wiley.com/doi/pdf/10.1002/nem.2259"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0"/>
        <p:cNvGrpSpPr/>
        <p:nvPr/>
      </p:nvGrpSpPr>
      <p:grpSpPr>
        <a:xfrm>
          <a:off x="0" y="0"/>
          <a:ext cx="0" cy="0"/>
          <a:chOff x="0" y="0"/>
          <a:chExt cx="0" cy="0"/>
        </a:xfrm>
      </p:grpSpPr>
      <p:sp>
        <p:nvSpPr>
          <p:cNvPr id="301" name="Google Shape;301;p30"/>
          <p:cNvSpPr txBox="1">
            <a:spLocks noGrp="1"/>
          </p:cNvSpPr>
          <p:nvPr>
            <p:ph type="ctrTitle"/>
          </p:nvPr>
        </p:nvSpPr>
        <p:spPr>
          <a:xfrm>
            <a:off x="1484100" y="1479650"/>
            <a:ext cx="6175800" cy="1640400"/>
          </a:xfrm>
          <a:prstGeom prst="rect">
            <a:avLst/>
          </a:prstGeom>
        </p:spPr>
        <p:txBody>
          <a:bodyPr spcFirstLastPara="1" wrap="square" lIns="0" tIns="91425" rIns="91425" bIns="91425" anchor="b" anchorCtr="0">
            <a:noAutofit/>
          </a:bodyPr>
          <a:lstStyle/>
          <a:p>
            <a:pPr marL="0" lvl="0" indent="0" algn="ctr" rtl="0">
              <a:spcBef>
                <a:spcPts val="0"/>
              </a:spcBef>
              <a:spcAft>
                <a:spcPts val="0"/>
              </a:spcAft>
              <a:buNone/>
            </a:pPr>
            <a:r>
              <a:rPr lang="en-IN" dirty="0">
                <a:solidFill>
                  <a:schemeClr val="dk1"/>
                </a:solidFill>
              </a:rPr>
              <a:t>De-anonymisation</a:t>
            </a:r>
            <a:br>
              <a:rPr lang="en-IN" dirty="0">
                <a:solidFill>
                  <a:schemeClr val="dk1"/>
                </a:solidFill>
              </a:rPr>
            </a:br>
            <a:r>
              <a:rPr lang="en-IN" dirty="0">
                <a:solidFill>
                  <a:schemeClr val="dk1"/>
                </a:solidFill>
              </a:rPr>
              <a:t>of Cryptocurrency Transactions</a:t>
            </a:r>
          </a:p>
        </p:txBody>
      </p:sp>
      <p:sp>
        <p:nvSpPr>
          <p:cNvPr id="302" name="Google Shape;302;p30"/>
          <p:cNvSpPr txBox="1">
            <a:spLocks noGrp="1"/>
          </p:cNvSpPr>
          <p:nvPr>
            <p:ph type="subTitle" idx="1"/>
          </p:nvPr>
        </p:nvSpPr>
        <p:spPr>
          <a:xfrm>
            <a:off x="1724250" y="2978276"/>
            <a:ext cx="5695500" cy="1640399"/>
          </a:xfrm>
          <a:prstGeom prst="rect">
            <a:avLst/>
          </a:prstGeom>
        </p:spPr>
        <p:txBody>
          <a:bodyPr spcFirstLastPara="1" wrap="square" lIns="0" tIns="91425" rIns="91425" bIns="91425" anchor="t" anchorCtr="0">
            <a:noAutofit/>
          </a:bodyPr>
          <a:lstStyle/>
          <a:p>
            <a:pPr marL="0" lvl="0" indent="0" algn="ctr" rtl="0">
              <a:spcBef>
                <a:spcPts val="0"/>
              </a:spcBef>
              <a:spcAft>
                <a:spcPts val="0"/>
              </a:spcAft>
              <a:buNone/>
            </a:pPr>
            <a:r>
              <a:rPr lang="en-US" dirty="0"/>
              <a:t>We will explore Mini Project overview in this ppt.</a:t>
            </a:r>
          </a:p>
          <a:p>
            <a:pPr marL="0" lvl="0" indent="0" algn="ctr" rtl="0">
              <a:spcBef>
                <a:spcPts val="0"/>
              </a:spcBef>
              <a:spcAft>
                <a:spcPts val="0"/>
              </a:spcAft>
              <a:buNone/>
            </a:pPr>
            <a:endParaRPr lang="en-US" dirty="0"/>
          </a:p>
          <a:p>
            <a:pPr marL="285750" lvl="0" indent="-285750" algn="l" rtl="0">
              <a:spcBef>
                <a:spcPts val="0"/>
              </a:spcBef>
              <a:spcAft>
                <a:spcPts val="0"/>
              </a:spcAft>
              <a:buFont typeface="Arial" panose="020B0604020202020204" pitchFamily="34" charset="0"/>
              <a:buChar char="•"/>
            </a:pPr>
            <a:r>
              <a:rPr lang="en-US" dirty="0"/>
              <a:t>Niranjan Ambi</a:t>
            </a:r>
          </a:p>
          <a:p>
            <a:pPr marL="285750" lvl="0" indent="-285750" algn="l" rtl="0">
              <a:spcBef>
                <a:spcPts val="0"/>
              </a:spcBef>
              <a:spcAft>
                <a:spcPts val="0"/>
              </a:spcAft>
              <a:buFont typeface="Arial" panose="020B0604020202020204" pitchFamily="34" charset="0"/>
              <a:buChar char="•"/>
            </a:pPr>
            <a:r>
              <a:rPr lang="en-US" dirty="0"/>
              <a:t>Tirth </a:t>
            </a:r>
            <a:r>
              <a:rPr lang="en-US" dirty="0" err="1"/>
              <a:t>Katkar</a:t>
            </a:r>
            <a:endParaRPr lang="en-US" dirty="0"/>
          </a:p>
          <a:p>
            <a:pPr marL="285750" lvl="0" indent="-285750" algn="l" rtl="0">
              <a:spcBef>
                <a:spcPts val="0"/>
              </a:spcBef>
              <a:spcAft>
                <a:spcPts val="0"/>
              </a:spcAft>
              <a:buFont typeface="Arial" panose="020B0604020202020204" pitchFamily="34" charset="0"/>
              <a:buChar char="•"/>
            </a:pPr>
            <a:r>
              <a:rPr lang="en-US" dirty="0"/>
              <a:t>Sakshi Patil</a:t>
            </a:r>
          </a:p>
          <a:p>
            <a:pPr marL="285750" lvl="0" indent="-285750" algn="l" rtl="0">
              <a:spcBef>
                <a:spcPts val="0"/>
              </a:spcBef>
              <a:spcAft>
                <a:spcPts val="0"/>
              </a:spcAft>
              <a:buFont typeface="Arial" panose="020B0604020202020204" pitchFamily="34" charset="0"/>
              <a:buChar char="•"/>
            </a:pPr>
            <a:r>
              <a:rPr lang="en-US" dirty="0" err="1"/>
              <a:t>Srushti</a:t>
            </a:r>
            <a:r>
              <a:rPr lang="en-US" dirty="0"/>
              <a:t> </a:t>
            </a:r>
            <a:r>
              <a:rPr lang="en-US" dirty="0" err="1"/>
              <a:t>Shete</a:t>
            </a:r>
            <a:endParaRPr lang="en-US" dirty="0"/>
          </a:p>
          <a:p>
            <a:pPr marL="0" lvl="0" indent="0" algn="ctr" rtl="0">
              <a:spcBef>
                <a:spcPts val="0"/>
              </a:spcBef>
              <a:spcAft>
                <a:spcPts val="0"/>
              </a:spcAft>
              <a:buNone/>
            </a:pPr>
            <a:endParaRPr dirty="0"/>
          </a:p>
        </p:txBody>
      </p:sp>
      <p:sp>
        <p:nvSpPr>
          <p:cNvPr id="303" name="Google Shape;303;p30"/>
          <p:cNvSpPr txBox="1">
            <a:spLocks noGrp="1"/>
          </p:cNvSpPr>
          <p:nvPr>
            <p:ph type="subTitle" idx="1"/>
          </p:nvPr>
        </p:nvSpPr>
        <p:spPr>
          <a:xfrm>
            <a:off x="1724250" y="-7954"/>
            <a:ext cx="5695500" cy="53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i="1" dirty="0">
                <a:latin typeface="Old Standard TT"/>
                <a:ea typeface="Old Standard TT"/>
                <a:cs typeface="Old Standard TT"/>
                <a:sym typeface="Old Standard TT"/>
              </a:rPr>
              <a:t>Mini Project</a:t>
            </a:r>
            <a:endParaRPr lang="en-IN" i="1" dirty="0">
              <a:latin typeface="Old Standard TT"/>
              <a:ea typeface="Old Standard TT"/>
              <a:cs typeface="Old Standard TT"/>
              <a:sym typeface="Old Standard TT"/>
            </a:endParaRPr>
          </a:p>
        </p:txBody>
      </p:sp>
      <p:sp>
        <p:nvSpPr>
          <p:cNvPr id="304" name="Google Shape;304;p30"/>
          <p:cNvSpPr txBox="1">
            <a:spLocks noGrp="1"/>
          </p:cNvSpPr>
          <p:nvPr>
            <p:ph type="subTitle" idx="1"/>
          </p:nvPr>
        </p:nvSpPr>
        <p:spPr>
          <a:xfrm>
            <a:off x="0" y="-7950"/>
            <a:ext cx="622500" cy="53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latin typeface="Old Standard TT"/>
                <a:ea typeface="Old Standard TT"/>
                <a:cs typeface="Old Standard TT"/>
                <a:sym typeface="Old Standard TT"/>
              </a:rPr>
              <a:t>20</a:t>
            </a:r>
            <a:endParaRPr sz="1400" dirty="0">
              <a:latin typeface="Old Standard TT"/>
              <a:ea typeface="Old Standard TT"/>
              <a:cs typeface="Old Standard TT"/>
              <a:sym typeface="Old Standard TT"/>
            </a:endParaRPr>
          </a:p>
          <a:p>
            <a:pPr marL="0" lvl="0" indent="0" algn="ctr" rtl="0">
              <a:spcBef>
                <a:spcPts val="0"/>
              </a:spcBef>
              <a:spcAft>
                <a:spcPts val="0"/>
              </a:spcAft>
              <a:buNone/>
            </a:pPr>
            <a:r>
              <a:rPr lang="en" sz="1400" dirty="0">
                <a:latin typeface="Old Standard TT"/>
                <a:ea typeface="Old Standard TT"/>
                <a:cs typeface="Old Standard TT"/>
                <a:sym typeface="Old Standard TT"/>
              </a:rPr>
              <a:t>24</a:t>
            </a:r>
            <a:endParaRPr sz="1400" dirty="0">
              <a:latin typeface="Old Standard TT"/>
              <a:ea typeface="Old Standard TT"/>
              <a:cs typeface="Old Standard TT"/>
              <a:sym typeface="Old Standard TT"/>
            </a:endParaRPr>
          </a:p>
        </p:txBody>
      </p:sp>
      <p:sp>
        <p:nvSpPr>
          <p:cNvPr id="306" name="Google Shape;306;p30"/>
          <p:cNvSpPr txBox="1">
            <a:spLocks noGrp="1"/>
          </p:cNvSpPr>
          <p:nvPr>
            <p:ph type="subTitle" idx="1"/>
          </p:nvPr>
        </p:nvSpPr>
        <p:spPr>
          <a:xfrm>
            <a:off x="8521600" y="4618675"/>
            <a:ext cx="622500" cy="53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latin typeface="Old Standard TT"/>
                <a:ea typeface="Old Standard TT"/>
                <a:cs typeface="Old Standard TT"/>
                <a:sym typeface="Old Standard TT"/>
              </a:rPr>
              <a:t>20</a:t>
            </a:r>
            <a:endParaRPr sz="1400" dirty="0">
              <a:latin typeface="Old Standard TT"/>
              <a:ea typeface="Old Standard TT"/>
              <a:cs typeface="Old Standard TT"/>
              <a:sym typeface="Old Standard TT"/>
            </a:endParaRPr>
          </a:p>
          <a:p>
            <a:pPr marL="0" lvl="0" indent="0" algn="ctr" rtl="0">
              <a:spcBef>
                <a:spcPts val="0"/>
              </a:spcBef>
              <a:spcAft>
                <a:spcPts val="0"/>
              </a:spcAft>
              <a:buNone/>
            </a:pPr>
            <a:r>
              <a:rPr lang="en" sz="1400" dirty="0">
                <a:latin typeface="Old Standard TT"/>
                <a:ea typeface="Old Standard TT"/>
                <a:cs typeface="Old Standard TT"/>
                <a:sym typeface="Old Standard TT"/>
              </a:rPr>
              <a:t>24</a:t>
            </a:r>
            <a:endParaRPr sz="1400" dirty="0">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48"/>
          <p:cNvSpPr txBox="1">
            <a:spLocks noGrp="1"/>
          </p:cNvSpPr>
          <p:nvPr>
            <p:ph type="title" idx="4"/>
          </p:nvPr>
        </p:nvSpPr>
        <p:spPr>
          <a:xfrm>
            <a:off x="720000" y="527825"/>
            <a:ext cx="7704000" cy="622800"/>
          </a:xfrm>
          <a:prstGeom prst="rect">
            <a:avLst/>
          </a:prstGeom>
        </p:spPr>
        <p:txBody>
          <a:bodyPr spcFirstLastPara="1" wrap="square" lIns="0" tIns="91425" rIns="91425" bIns="91425" anchor="b" anchorCtr="0">
            <a:noAutofit/>
          </a:bodyPr>
          <a:lstStyle/>
          <a:p>
            <a:pPr marL="0" lvl="0" indent="0" algn="ctr" rtl="0">
              <a:spcBef>
                <a:spcPts val="0"/>
              </a:spcBef>
              <a:spcAft>
                <a:spcPts val="0"/>
              </a:spcAft>
              <a:buNone/>
            </a:pPr>
            <a:r>
              <a:rPr lang="en-US" dirty="0"/>
              <a:t>OUTPUT</a:t>
            </a:r>
            <a:endParaRPr dirty="0"/>
          </a:p>
        </p:txBody>
      </p:sp>
      <p:sp>
        <p:nvSpPr>
          <p:cNvPr id="563" name="Google Shape;563;p48"/>
          <p:cNvSpPr/>
          <p:nvPr/>
        </p:nvSpPr>
        <p:spPr>
          <a:xfrm>
            <a:off x="181925" y="124175"/>
            <a:ext cx="273300" cy="2733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4984DBAD-6606-8BDD-319E-11E4002C3926}"/>
              </a:ext>
            </a:extLst>
          </p:cNvPr>
          <p:cNvSpPr txBox="1"/>
          <p:nvPr/>
        </p:nvSpPr>
        <p:spPr>
          <a:xfrm>
            <a:off x="682283" y="1232395"/>
            <a:ext cx="7779434" cy="2031325"/>
          </a:xfrm>
          <a:prstGeom prst="rect">
            <a:avLst/>
          </a:prstGeom>
          <a:noFill/>
        </p:spPr>
        <p:txBody>
          <a:bodyPr wrap="square" rtlCol="0">
            <a:spAutoFit/>
          </a:bodyPr>
          <a:lstStyle/>
          <a:p>
            <a:pPr marL="285750" indent="-285750">
              <a:buFont typeface="Arial" panose="020B0604020202020204" pitchFamily="34" charset="0"/>
              <a:buChar char="•"/>
            </a:pPr>
            <a:r>
              <a:rPr lang="en-US" dirty="0"/>
              <a:t>1. Fraud Detection Insights:  Identifies high-risk addresses </a:t>
            </a:r>
          </a:p>
          <a:p>
            <a:r>
              <a:rPr lang="en-US" dirty="0"/>
              <a:t>                                                   Generates detailed behavioral patterns for each cluster.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2. Advanced Visualizations:  Risk score distributions</a:t>
            </a:r>
          </a:p>
          <a:p>
            <a:r>
              <a:rPr lang="en-US" dirty="0"/>
              <a:t>                                                    Network graphs of suspicious addresses</a:t>
            </a:r>
          </a:p>
          <a:p>
            <a:r>
              <a:rPr lang="en-US" dirty="0"/>
              <a:t>                                                    Transaction patterns over time.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3. Comprehensive Report:  Provides actionable intelligence and recommendations for fraud monitoring.</a:t>
            </a:r>
          </a:p>
        </p:txBody>
      </p:sp>
    </p:spTree>
    <p:extLst>
      <p:ext uri="{BB962C8B-B14F-4D97-AF65-F5344CB8AC3E}">
        <p14:creationId xmlns:p14="http://schemas.microsoft.com/office/powerpoint/2010/main" val="1878923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7">
          <a:extLst>
            <a:ext uri="{FF2B5EF4-FFF2-40B4-BE49-F238E27FC236}">
              <a16:creationId xmlns:a16="http://schemas.microsoft.com/office/drawing/2014/main" id="{CE2A6BD9-DEB4-B2F8-8E78-E57DD22201D3}"/>
            </a:ext>
          </a:extLst>
        </p:cNvPr>
        <p:cNvGrpSpPr/>
        <p:nvPr/>
      </p:nvGrpSpPr>
      <p:grpSpPr>
        <a:xfrm>
          <a:off x="0" y="0"/>
          <a:ext cx="0" cy="0"/>
          <a:chOff x="0" y="0"/>
          <a:chExt cx="0" cy="0"/>
        </a:xfrm>
      </p:grpSpPr>
      <p:sp>
        <p:nvSpPr>
          <p:cNvPr id="558" name="Google Shape;558;p48">
            <a:extLst>
              <a:ext uri="{FF2B5EF4-FFF2-40B4-BE49-F238E27FC236}">
                <a16:creationId xmlns:a16="http://schemas.microsoft.com/office/drawing/2014/main" id="{BCCC3D62-5110-25DE-DFE1-33E47C964D32}"/>
              </a:ext>
            </a:extLst>
          </p:cNvPr>
          <p:cNvSpPr txBox="1">
            <a:spLocks noGrp="1"/>
          </p:cNvSpPr>
          <p:nvPr>
            <p:ph type="title" idx="4"/>
          </p:nvPr>
        </p:nvSpPr>
        <p:spPr>
          <a:xfrm>
            <a:off x="720000" y="527825"/>
            <a:ext cx="7704000" cy="622800"/>
          </a:xfrm>
          <a:prstGeom prst="rect">
            <a:avLst/>
          </a:prstGeom>
        </p:spPr>
        <p:txBody>
          <a:bodyPr spcFirstLastPara="1" wrap="square" lIns="0" tIns="91425" rIns="91425" bIns="91425" anchor="b" anchorCtr="0">
            <a:noAutofit/>
          </a:bodyPr>
          <a:lstStyle/>
          <a:p>
            <a:pPr marL="0" lvl="0" indent="0" algn="ctr" rtl="0">
              <a:spcBef>
                <a:spcPts val="0"/>
              </a:spcBef>
              <a:spcAft>
                <a:spcPts val="0"/>
              </a:spcAft>
              <a:buNone/>
            </a:pPr>
            <a:r>
              <a:rPr lang="en-US" dirty="0"/>
              <a:t>K-Means Visualization </a:t>
            </a:r>
            <a:endParaRPr dirty="0"/>
          </a:p>
        </p:txBody>
      </p:sp>
      <p:sp>
        <p:nvSpPr>
          <p:cNvPr id="563" name="Google Shape;563;p48">
            <a:extLst>
              <a:ext uri="{FF2B5EF4-FFF2-40B4-BE49-F238E27FC236}">
                <a16:creationId xmlns:a16="http://schemas.microsoft.com/office/drawing/2014/main" id="{76058284-EF01-F132-D0E4-9590582E3DA1}"/>
              </a:ext>
            </a:extLst>
          </p:cNvPr>
          <p:cNvSpPr/>
          <p:nvPr/>
        </p:nvSpPr>
        <p:spPr>
          <a:xfrm>
            <a:off x="181925" y="124175"/>
            <a:ext cx="273300" cy="2733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FE8A1301-DCE5-5DBA-8D87-8F76434C6C2D}"/>
              </a:ext>
            </a:extLst>
          </p:cNvPr>
          <p:cNvPicPr>
            <a:picLocks noChangeAspect="1"/>
          </p:cNvPicPr>
          <p:nvPr/>
        </p:nvPicPr>
        <p:blipFill>
          <a:blip r:embed="rId3"/>
          <a:stretch>
            <a:fillRect/>
          </a:stretch>
        </p:blipFill>
        <p:spPr>
          <a:xfrm>
            <a:off x="863873" y="1249956"/>
            <a:ext cx="2358173" cy="2321036"/>
          </a:xfrm>
          <a:prstGeom prst="rect">
            <a:avLst/>
          </a:prstGeom>
          <a:ln>
            <a:solidFill>
              <a:schemeClr val="tx1"/>
            </a:solidFill>
          </a:ln>
        </p:spPr>
      </p:pic>
      <p:pic>
        <p:nvPicPr>
          <p:cNvPr id="5" name="Picture 4">
            <a:extLst>
              <a:ext uri="{FF2B5EF4-FFF2-40B4-BE49-F238E27FC236}">
                <a16:creationId xmlns:a16="http://schemas.microsoft.com/office/drawing/2014/main" id="{AE5BA471-98FA-AA2E-11C6-7FD7971F04ED}"/>
              </a:ext>
            </a:extLst>
          </p:cNvPr>
          <p:cNvPicPr>
            <a:picLocks noChangeAspect="1"/>
          </p:cNvPicPr>
          <p:nvPr/>
        </p:nvPicPr>
        <p:blipFill>
          <a:blip r:embed="rId4"/>
          <a:stretch>
            <a:fillRect/>
          </a:stretch>
        </p:blipFill>
        <p:spPr>
          <a:xfrm>
            <a:off x="3600920" y="1249956"/>
            <a:ext cx="2321036" cy="2321036"/>
          </a:xfrm>
          <a:prstGeom prst="rect">
            <a:avLst/>
          </a:prstGeom>
          <a:ln>
            <a:solidFill>
              <a:schemeClr val="tx1"/>
            </a:solidFill>
          </a:ln>
        </p:spPr>
      </p:pic>
      <p:pic>
        <p:nvPicPr>
          <p:cNvPr id="7" name="Picture 6">
            <a:extLst>
              <a:ext uri="{FF2B5EF4-FFF2-40B4-BE49-F238E27FC236}">
                <a16:creationId xmlns:a16="http://schemas.microsoft.com/office/drawing/2014/main" id="{5C7427DA-7ED9-2686-35B7-91D145BBDD8D}"/>
              </a:ext>
            </a:extLst>
          </p:cNvPr>
          <p:cNvPicPr>
            <a:picLocks noChangeAspect="1"/>
          </p:cNvPicPr>
          <p:nvPr/>
        </p:nvPicPr>
        <p:blipFill>
          <a:blip r:embed="rId5"/>
          <a:stretch>
            <a:fillRect/>
          </a:stretch>
        </p:blipFill>
        <p:spPr>
          <a:xfrm>
            <a:off x="6346106" y="1249955"/>
            <a:ext cx="2321037" cy="2321037"/>
          </a:xfrm>
          <a:prstGeom prst="rect">
            <a:avLst/>
          </a:prstGeom>
          <a:ln>
            <a:solidFill>
              <a:schemeClr val="tx1"/>
            </a:solidFill>
          </a:ln>
        </p:spPr>
      </p:pic>
      <p:sp>
        <p:nvSpPr>
          <p:cNvPr id="9" name="TextBox 8">
            <a:extLst>
              <a:ext uri="{FF2B5EF4-FFF2-40B4-BE49-F238E27FC236}">
                <a16:creationId xmlns:a16="http://schemas.microsoft.com/office/drawing/2014/main" id="{973EF38E-518B-FFC5-6596-6D54A3465457}"/>
              </a:ext>
            </a:extLst>
          </p:cNvPr>
          <p:cNvSpPr txBox="1"/>
          <p:nvPr/>
        </p:nvSpPr>
        <p:spPr>
          <a:xfrm>
            <a:off x="935925" y="3724534"/>
            <a:ext cx="2109873" cy="307777"/>
          </a:xfrm>
          <a:prstGeom prst="rect">
            <a:avLst/>
          </a:prstGeom>
          <a:noFill/>
        </p:spPr>
        <p:txBody>
          <a:bodyPr wrap="none" rtlCol="0">
            <a:spAutoFit/>
          </a:bodyPr>
          <a:lstStyle/>
          <a:p>
            <a:r>
              <a:rPr lang="en-IN" b="1" dirty="0">
                <a:latin typeface="Century Gothic" panose="020B0502020202020204" pitchFamily="34" charset="0"/>
              </a:rPr>
              <a:t>Risk Score Distribution </a:t>
            </a:r>
          </a:p>
        </p:txBody>
      </p:sp>
      <p:sp>
        <p:nvSpPr>
          <p:cNvPr id="11" name="TextBox 10">
            <a:extLst>
              <a:ext uri="{FF2B5EF4-FFF2-40B4-BE49-F238E27FC236}">
                <a16:creationId xmlns:a16="http://schemas.microsoft.com/office/drawing/2014/main" id="{A9C52CBB-B93A-80E0-B58C-E6B53A471DF1}"/>
              </a:ext>
            </a:extLst>
          </p:cNvPr>
          <p:cNvSpPr txBox="1"/>
          <p:nvPr/>
        </p:nvSpPr>
        <p:spPr>
          <a:xfrm>
            <a:off x="3728943" y="3739653"/>
            <a:ext cx="2064989" cy="307777"/>
          </a:xfrm>
          <a:prstGeom prst="rect">
            <a:avLst/>
          </a:prstGeom>
          <a:noFill/>
        </p:spPr>
        <p:txBody>
          <a:bodyPr wrap="none" rtlCol="0">
            <a:spAutoFit/>
          </a:bodyPr>
          <a:lstStyle/>
          <a:p>
            <a:r>
              <a:rPr lang="en-IN" b="1" dirty="0">
                <a:latin typeface="Century Gothic" panose="020B0502020202020204" pitchFamily="34" charset="0"/>
              </a:rPr>
              <a:t>Addresses per cluster</a:t>
            </a:r>
          </a:p>
        </p:txBody>
      </p:sp>
      <p:sp>
        <p:nvSpPr>
          <p:cNvPr id="12" name="TextBox 11">
            <a:extLst>
              <a:ext uri="{FF2B5EF4-FFF2-40B4-BE49-F238E27FC236}">
                <a16:creationId xmlns:a16="http://schemas.microsoft.com/office/drawing/2014/main" id="{04C9A40E-A58C-769F-FA86-3F43568C8927}"/>
              </a:ext>
            </a:extLst>
          </p:cNvPr>
          <p:cNvSpPr txBox="1"/>
          <p:nvPr/>
        </p:nvSpPr>
        <p:spPr>
          <a:xfrm>
            <a:off x="6182383" y="3748604"/>
            <a:ext cx="2648482" cy="307777"/>
          </a:xfrm>
          <a:prstGeom prst="rect">
            <a:avLst/>
          </a:prstGeom>
          <a:noFill/>
        </p:spPr>
        <p:txBody>
          <a:bodyPr wrap="none" rtlCol="0">
            <a:spAutoFit/>
          </a:bodyPr>
          <a:lstStyle/>
          <a:p>
            <a:r>
              <a:rPr lang="en-IN" b="1" dirty="0">
                <a:latin typeface="Century Gothic" panose="020B0502020202020204" pitchFamily="34" charset="0"/>
              </a:rPr>
              <a:t>Transaction time distribution</a:t>
            </a:r>
          </a:p>
        </p:txBody>
      </p:sp>
    </p:spTree>
    <p:extLst>
      <p:ext uri="{BB962C8B-B14F-4D97-AF65-F5344CB8AC3E}">
        <p14:creationId xmlns:p14="http://schemas.microsoft.com/office/powerpoint/2010/main" val="1872874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48"/>
          <p:cNvSpPr txBox="1">
            <a:spLocks noGrp="1"/>
          </p:cNvSpPr>
          <p:nvPr>
            <p:ph type="title" idx="4"/>
          </p:nvPr>
        </p:nvSpPr>
        <p:spPr>
          <a:xfrm>
            <a:off x="720000" y="527825"/>
            <a:ext cx="7704000" cy="622800"/>
          </a:xfrm>
          <a:prstGeom prst="rect">
            <a:avLst/>
          </a:prstGeom>
        </p:spPr>
        <p:txBody>
          <a:bodyPr spcFirstLastPara="1" wrap="square" lIns="0" tIns="91425" rIns="91425" bIns="91425" anchor="b" anchorCtr="0">
            <a:noAutofit/>
          </a:bodyPr>
          <a:lstStyle/>
          <a:p>
            <a:pPr marL="0" lvl="0" indent="0" algn="ctr" rtl="0">
              <a:spcBef>
                <a:spcPts val="0"/>
              </a:spcBef>
              <a:spcAft>
                <a:spcPts val="0"/>
              </a:spcAft>
              <a:buNone/>
            </a:pPr>
            <a:r>
              <a:rPr lang="en-US" dirty="0"/>
              <a:t>FUTURE SCOPE</a:t>
            </a:r>
            <a:endParaRPr dirty="0"/>
          </a:p>
        </p:txBody>
      </p:sp>
      <p:sp>
        <p:nvSpPr>
          <p:cNvPr id="563" name="Google Shape;563;p48"/>
          <p:cNvSpPr/>
          <p:nvPr/>
        </p:nvSpPr>
        <p:spPr>
          <a:xfrm>
            <a:off x="181925" y="124175"/>
            <a:ext cx="273300" cy="2733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4984DBAD-6606-8BDD-319E-11E4002C3926}"/>
              </a:ext>
            </a:extLst>
          </p:cNvPr>
          <p:cNvSpPr txBox="1"/>
          <p:nvPr/>
        </p:nvSpPr>
        <p:spPr>
          <a:xfrm>
            <a:off x="682283" y="1232395"/>
            <a:ext cx="7779434" cy="2677656"/>
          </a:xfrm>
          <a:prstGeom prst="rect">
            <a:avLst/>
          </a:prstGeom>
          <a:noFill/>
        </p:spPr>
        <p:txBody>
          <a:bodyPr wrap="square" rtlCol="0">
            <a:spAutoFit/>
          </a:bodyPr>
          <a:lstStyle/>
          <a:p>
            <a:pPr marL="285750" indent="-285750">
              <a:buFont typeface="Arial" panose="020B0604020202020204" pitchFamily="34" charset="0"/>
              <a:buChar char="•"/>
            </a:pPr>
            <a:r>
              <a:rPr lang="en-US" b="1" dirty="0"/>
              <a:t>Heuristic Limitations:</a:t>
            </a:r>
            <a:r>
              <a:rPr lang="en-US" dirty="0"/>
              <a:t> Existing rule-based methods are becoming less effective as users adopt advanced privacy techniques, and attackers learn to bypass these heuristics.</a:t>
            </a:r>
          </a:p>
          <a:p>
            <a:pPr marL="285750" indent="-285750">
              <a:buFont typeface="Arial" panose="020B0604020202020204" pitchFamily="34" charset="0"/>
              <a:buChar char="•"/>
            </a:pPr>
            <a:r>
              <a:rPr lang="en-US" b="1" dirty="0"/>
              <a:t>Need for Labelled Data:</a:t>
            </a:r>
            <a:r>
              <a:rPr lang="en-US" dirty="0"/>
              <a:t> The advancement of AI and machine learning models is hindered by a lack of labelled data. Increased availability of such data could drive progress in this field.</a:t>
            </a:r>
          </a:p>
          <a:p>
            <a:pPr marL="285750" indent="-285750">
              <a:buFont typeface="Arial" panose="020B0604020202020204" pitchFamily="34" charset="0"/>
              <a:buChar char="•"/>
            </a:pPr>
            <a:r>
              <a:rPr lang="en-US" b="1" dirty="0"/>
              <a:t>Combining AI with Heuristics:</a:t>
            </a:r>
            <a:r>
              <a:rPr lang="en-US" dirty="0"/>
              <a:t> Integrating probabilistic models, machine learning, and deep learning with existing heuristics holds promise for more accurate illicit activity detection</a:t>
            </a:r>
            <a:r>
              <a:rPr lang="en-US" b="1" dirty="0"/>
              <a:t>.</a:t>
            </a:r>
          </a:p>
          <a:p>
            <a:pPr marL="285750" indent="-285750">
              <a:buFont typeface="Arial" panose="020B0604020202020204" pitchFamily="34" charset="0"/>
              <a:buChar char="•"/>
            </a:pPr>
            <a:r>
              <a:rPr lang="en-US" b="1" dirty="0"/>
              <a:t>Transaction Topology Analysis:</a:t>
            </a:r>
            <a:r>
              <a:rPr lang="en-US" dirty="0"/>
              <a:t> New methods for analyzing transaction networks could reveal connections between malicious actors and larger criminal networks.</a:t>
            </a:r>
          </a:p>
          <a:p>
            <a:pPr marL="285750" indent="-285750">
              <a:buFont typeface="Arial" panose="020B0604020202020204" pitchFamily="34" charset="0"/>
              <a:buChar char="•"/>
            </a:pPr>
            <a:r>
              <a:rPr lang="en-US" b="1" dirty="0"/>
              <a:t>Data </a:t>
            </a:r>
            <a:r>
              <a:rPr lang="en-US" b="1" dirty="0" err="1"/>
              <a:t>Imbalance:</a:t>
            </a:r>
            <a:r>
              <a:rPr lang="en-US" dirty="0" err="1"/>
              <a:t>With</a:t>
            </a:r>
            <a:r>
              <a:rPr lang="en-US" dirty="0"/>
              <a:t> most transactions being legitimate, addressing data imbalance through techniques like oversampling, </a:t>
            </a:r>
            <a:r>
              <a:rPr lang="en-US" dirty="0" err="1"/>
              <a:t>undersampling</a:t>
            </a:r>
            <a:r>
              <a:rPr lang="en-US" dirty="0"/>
              <a:t>, and novel loss functions is crucial.</a:t>
            </a:r>
          </a:p>
          <a:p>
            <a:pPr marL="285750" indent="-285750">
              <a:buFont typeface="Arial" panose="020B0604020202020204" pitchFamily="34" charset="0"/>
              <a:buChar char="•"/>
            </a:pPr>
            <a:r>
              <a:rPr lang="en-US" b="1" dirty="0"/>
              <a:t>Evolving Cybercrime:</a:t>
            </a:r>
            <a:r>
              <a:rPr lang="en-US" dirty="0"/>
              <a:t> As criminal methods evolve, continuous innovation in blockchain analytics, particularly in anomaly detection and money laundering patterns, is essential.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2" name="Rectangle 1">
            <a:extLst>
              <a:ext uri="{FF2B5EF4-FFF2-40B4-BE49-F238E27FC236}">
                <a16:creationId xmlns:a16="http://schemas.microsoft.com/office/drawing/2014/main" id="{0602D1DE-535E-3C61-9CAD-674E04AEED48}"/>
              </a:ext>
            </a:extLst>
          </p:cNvPr>
          <p:cNvSpPr/>
          <p:nvPr/>
        </p:nvSpPr>
        <p:spPr>
          <a:xfrm>
            <a:off x="2715065" y="3706837"/>
            <a:ext cx="3734972" cy="563655"/>
          </a:xfrm>
          <a:prstGeom prst="rect">
            <a:avLst/>
          </a:prstGeom>
          <a:solidFill>
            <a:schemeClr val="accent2">
              <a:lumMod val="8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1" name="Google Shape;751;p58"/>
          <p:cNvSpPr txBox="1">
            <a:spLocks noGrp="1"/>
          </p:cNvSpPr>
          <p:nvPr>
            <p:ph type="title"/>
          </p:nvPr>
        </p:nvSpPr>
        <p:spPr>
          <a:xfrm>
            <a:off x="2295150" y="691800"/>
            <a:ext cx="4553700" cy="64463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t>Conclusion</a:t>
            </a:r>
            <a:endParaRPr lang="en-IN" sz="4000" dirty="0"/>
          </a:p>
        </p:txBody>
      </p:sp>
      <p:sp>
        <p:nvSpPr>
          <p:cNvPr id="753" name="Google Shape;753;p58"/>
          <p:cNvSpPr txBox="1">
            <a:spLocks noGrp="1"/>
          </p:cNvSpPr>
          <p:nvPr>
            <p:ph type="subTitle" idx="1"/>
          </p:nvPr>
        </p:nvSpPr>
        <p:spPr>
          <a:xfrm>
            <a:off x="752621" y="1259058"/>
            <a:ext cx="7638757" cy="334864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US" dirty="0"/>
              <a:t>In conclusion, implementing a project to identify illicit cryptocurrency activity involves integrating advanced heuristics with machine learning and deep learning models, addressing data imbalance, and analyzing transaction topologies. Incorporating privacy-enhancing tools further strengthens the system. This technology can also be adapted for UPI (Unified Payments Interface) transactions, where similar techniques can detect fraudulent activities, analyze transaction patterns, and enhance security measures. By leveraging these approaches, you can create robust systems to safeguard both cryptocurrency and UPI transactions from illicit activities, ensuring a more secure financial environment.</a:t>
            </a:r>
          </a:p>
        </p:txBody>
      </p:sp>
      <p:sp>
        <p:nvSpPr>
          <p:cNvPr id="754" name="Google Shape;754;p58"/>
          <p:cNvSpPr txBox="1"/>
          <p:nvPr/>
        </p:nvSpPr>
        <p:spPr>
          <a:xfrm>
            <a:off x="1724250" y="-7954"/>
            <a:ext cx="5695500" cy="53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i="1" dirty="0">
                <a:solidFill>
                  <a:srgbClr val="191919"/>
                </a:solidFill>
                <a:latin typeface="Old Standard TT"/>
                <a:ea typeface="Old Standard TT"/>
                <a:cs typeface="Old Standard TT"/>
                <a:sym typeface="Old Standard TT"/>
              </a:rPr>
              <a:t>Mini Project</a:t>
            </a:r>
            <a:endParaRPr sz="1600" i="1" dirty="0">
              <a:solidFill>
                <a:srgbClr val="191919"/>
              </a:solidFill>
              <a:latin typeface="Old Standard TT"/>
              <a:ea typeface="Old Standard TT"/>
              <a:cs typeface="Old Standard TT"/>
              <a:sym typeface="Old Standard TT"/>
            </a:endParaRPr>
          </a:p>
        </p:txBody>
      </p:sp>
      <p:sp>
        <p:nvSpPr>
          <p:cNvPr id="755" name="Google Shape;755;p58"/>
          <p:cNvSpPr txBox="1"/>
          <p:nvPr/>
        </p:nvSpPr>
        <p:spPr>
          <a:xfrm>
            <a:off x="0" y="-7950"/>
            <a:ext cx="622500" cy="53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191919"/>
                </a:solidFill>
                <a:latin typeface="Old Standard TT"/>
                <a:ea typeface="Old Standard TT"/>
                <a:cs typeface="Old Standard TT"/>
                <a:sym typeface="Old Standard TT"/>
              </a:rPr>
              <a:t>20</a:t>
            </a:r>
            <a:endParaRPr dirty="0">
              <a:solidFill>
                <a:srgbClr val="191919"/>
              </a:solidFill>
              <a:latin typeface="Old Standard TT"/>
              <a:ea typeface="Old Standard TT"/>
              <a:cs typeface="Old Standard TT"/>
              <a:sym typeface="Old Standard TT"/>
            </a:endParaRPr>
          </a:p>
          <a:p>
            <a:pPr marL="0" lvl="0" indent="0" algn="ctr" rtl="0">
              <a:spcBef>
                <a:spcPts val="0"/>
              </a:spcBef>
              <a:spcAft>
                <a:spcPts val="0"/>
              </a:spcAft>
              <a:buNone/>
            </a:pPr>
            <a:r>
              <a:rPr lang="en" dirty="0">
                <a:solidFill>
                  <a:srgbClr val="191919"/>
                </a:solidFill>
                <a:latin typeface="Old Standard TT"/>
                <a:ea typeface="Old Standard TT"/>
                <a:cs typeface="Old Standard TT"/>
                <a:sym typeface="Old Standard TT"/>
              </a:rPr>
              <a:t>24</a:t>
            </a:r>
            <a:endParaRPr dirty="0">
              <a:solidFill>
                <a:srgbClr val="191919"/>
              </a:solidFill>
              <a:latin typeface="Old Standard TT"/>
              <a:ea typeface="Old Standard TT"/>
              <a:cs typeface="Old Standard TT"/>
              <a:sym typeface="Old Standard TT"/>
            </a:endParaRPr>
          </a:p>
        </p:txBody>
      </p:sp>
      <p:sp>
        <p:nvSpPr>
          <p:cNvPr id="757" name="Google Shape;757;p58"/>
          <p:cNvSpPr txBox="1"/>
          <p:nvPr/>
        </p:nvSpPr>
        <p:spPr>
          <a:xfrm>
            <a:off x="8521500" y="4607700"/>
            <a:ext cx="622500" cy="53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191919"/>
                </a:solidFill>
                <a:latin typeface="Old Standard TT"/>
                <a:ea typeface="Old Standard TT"/>
                <a:cs typeface="Old Standard TT"/>
                <a:sym typeface="Old Standard TT"/>
              </a:rPr>
              <a:t>20</a:t>
            </a:r>
            <a:endParaRPr dirty="0">
              <a:solidFill>
                <a:srgbClr val="191919"/>
              </a:solidFill>
              <a:latin typeface="Old Standard TT"/>
              <a:ea typeface="Old Standard TT"/>
              <a:cs typeface="Old Standard TT"/>
              <a:sym typeface="Old Standard TT"/>
            </a:endParaRPr>
          </a:p>
          <a:p>
            <a:pPr marL="0" lvl="0" indent="0" algn="ctr" rtl="0">
              <a:spcBef>
                <a:spcPts val="0"/>
              </a:spcBef>
              <a:spcAft>
                <a:spcPts val="0"/>
              </a:spcAft>
              <a:buNone/>
            </a:pPr>
            <a:r>
              <a:rPr lang="en" dirty="0">
                <a:solidFill>
                  <a:srgbClr val="191919"/>
                </a:solidFill>
                <a:latin typeface="Old Standard TT"/>
                <a:ea typeface="Old Standard TT"/>
                <a:cs typeface="Old Standard TT"/>
                <a:sym typeface="Old Standard TT"/>
              </a:rPr>
              <a:t>24</a:t>
            </a:r>
            <a:endParaRPr dirty="0">
              <a:solidFill>
                <a:srgbClr val="191919"/>
              </a:solidFill>
              <a:latin typeface="Old Standard TT"/>
              <a:ea typeface="Old Standard TT"/>
              <a:cs typeface="Old Standard TT"/>
              <a:sym typeface="Old Standard T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2"/>
        <p:cNvGrpSpPr/>
        <p:nvPr/>
      </p:nvGrpSpPr>
      <p:grpSpPr>
        <a:xfrm>
          <a:off x="0" y="0"/>
          <a:ext cx="0" cy="0"/>
          <a:chOff x="0" y="0"/>
          <a:chExt cx="0" cy="0"/>
        </a:xfrm>
      </p:grpSpPr>
      <p:sp>
        <p:nvSpPr>
          <p:cNvPr id="344" name="Google Shape;344;p33"/>
          <p:cNvSpPr txBox="1">
            <a:spLocks noGrp="1"/>
          </p:cNvSpPr>
          <p:nvPr>
            <p:ph type="title"/>
          </p:nvPr>
        </p:nvSpPr>
        <p:spPr>
          <a:xfrm>
            <a:off x="1778250" y="583370"/>
            <a:ext cx="5641500" cy="53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Problem statement</a:t>
            </a:r>
            <a:endParaRPr dirty="0"/>
          </a:p>
        </p:txBody>
      </p:sp>
      <p:sp>
        <p:nvSpPr>
          <p:cNvPr id="345" name="Google Shape;345;p33"/>
          <p:cNvSpPr txBox="1">
            <a:spLocks noGrp="1"/>
          </p:cNvSpPr>
          <p:nvPr>
            <p:ph type="subTitle" idx="1"/>
          </p:nvPr>
        </p:nvSpPr>
        <p:spPr>
          <a:xfrm>
            <a:off x="712800" y="1174694"/>
            <a:ext cx="7718400" cy="3385436"/>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b="1" dirty="0"/>
              <a:t>Background: </a:t>
            </a:r>
            <a:r>
              <a:rPr lang="en-US" dirty="0"/>
              <a:t>Cryptocurrencies enable illegal activities due to pseudonymity.</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b="1" dirty="0"/>
              <a:t>Problem: </a:t>
            </a:r>
            <a:r>
              <a:rPr lang="en-US" dirty="0"/>
              <a:t>Difficult to monitor illicit activities like fraud and money laundering.</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b="1" dirty="0"/>
              <a:t>Objective: </a:t>
            </a:r>
            <a:r>
              <a:rPr lang="en-US" dirty="0"/>
              <a:t>De-anonymize transactions to track illegal activities.</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b="1" dirty="0"/>
              <a:t>Approach: </a:t>
            </a:r>
            <a:r>
              <a:rPr lang="en-US" dirty="0"/>
              <a:t>Use data analysis, graph theory, and machine learning to link blockchain addresses to real-world entities.</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b="1" dirty="0"/>
              <a:t>Outcome: </a:t>
            </a:r>
            <a:r>
              <a:rPr lang="en-US" dirty="0"/>
              <a:t>Improve detection of illicit activities in the crypto space.</a:t>
            </a:r>
            <a:endParaRPr dirty="0"/>
          </a:p>
        </p:txBody>
      </p:sp>
      <p:sp>
        <p:nvSpPr>
          <p:cNvPr id="346" name="Google Shape;346;p33"/>
          <p:cNvSpPr txBox="1"/>
          <p:nvPr/>
        </p:nvSpPr>
        <p:spPr>
          <a:xfrm>
            <a:off x="0" y="-7950"/>
            <a:ext cx="712800" cy="53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191919"/>
                </a:solidFill>
                <a:latin typeface="Old Standard TT"/>
                <a:ea typeface="Old Standard TT"/>
                <a:cs typeface="Old Standard TT"/>
                <a:sym typeface="Old Standard TT"/>
              </a:rPr>
              <a:t>20</a:t>
            </a:r>
            <a:endParaRPr dirty="0">
              <a:solidFill>
                <a:srgbClr val="191919"/>
              </a:solidFill>
              <a:latin typeface="Old Standard TT"/>
              <a:ea typeface="Old Standard TT"/>
              <a:cs typeface="Old Standard TT"/>
              <a:sym typeface="Old Standard TT"/>
            </a:endParaRPr>
          </a:p>
          <a:p>
            <a:pPr marL="0" lvl="0" indent="0" algn="ctr" rtl="0">
              <a:spcBef>
                <a:spcPts val="0"/>
              </a:spcBef>
              <a:spcAft>
                <a:spcPts val="0"/>
              </a:spcAft>
              <a:buNone/>
            </a:pPr>
            <a:r>
              <a:rPr lang="en" dirty="0">
                <a:solidFill>
                  <a:srgbClr val="191919"/>
                </a:solidFill>
                <a:latin typeface="Old Standard TT"/>
                <a:ea typeface="Old Standard TT"/>
                <a:cs typeface="Old Standard TT"/>
                <a:sym typeface="Old Standard TT"/>
              </a:rPr>
              <a:t>24</a:t>
            </a:r>
            <a:endParaRPr dirty="0">
              <a:solidFill>
                <a:srgbClr val="191919"/>
              </a:solidFill>
              <a:latin typeface="Old Standard TT"/>
              <a:ea typeface="Old Standard TT"/>
              <a:cs typeface="Old Standard TT"/>
              <a:sym typeface="Old Standard TT"/>
            </a:endParaRPr>
          </a:p>
        </p:txBody>
      </p:sp>
      <p:sp>
        <p:nvSpPr>
          <p:cNvPr id="347" name="Google Shape;347;p33"/>
          <p:cNvSpPr txBox="1"/>
          <p:nvPr/>
        </p:nvSpPr>
        <p:spPr>
          <a:xfrm>
            <a:off x="8431200" y="4618675"/>
            <a:ext cx="712800" cy="53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191919"/>
                </a:solidFill>
                <a:latin typeface="Old Standard TT"/>
                <a:ea typeface="Old Standard TT"/>
                <a:cs typeface="Old Standard TT"/>
                <a:sym typeface="Old Standard TT"/>
              </a:rPr>
              <a:t>20</a:t>
            </a:r>
            <a:endParaRPr dirty="0">
              <a:solidFill>
                <a:srgbClr val="191919"/>
              </a:solidFill>
              <a:latin typeface="Old Standard TT"/>
              <a:ea typeface="Old Standard TT"/>
              <a:cs typeface="Old Standard TT"/>
              <a:sym typeface="Old Standard TT"/>
            </a:endParaRPr>
          </a:p>
          <a:p>
            <a:pPr marL="0" lvl="0" indent="0" algn="ctr" rtl="0">
              <a:spcBef>
                <a:spcPts val="0"/>
              </a:spcBef>
              <a:spcAft>
                <a:spcPts val="0"/>
              </a:spcAft>
              <a:buNone/>
            </a:pPr>
            <a:r>
              <a:rPr lang="en" dirty="0">
                <a:solidFill>
                  <a:srgbClr val="191919"/>
                </a:solidFill>
                <a:latin typeface="Old Standard TT"/>
                <a:ea typeface="Old Standard TT"/>
                <a:cs typeface="Old Standard TT"/>
                <a:sym typeface="Old Standard TT"/>
              </a:rPr>
              <a:t>24</a:t>
            </a:r>
            <a:endParaRPr dirty="0">
              <a:solidFill>
                <a:srgbClr val="191919"/>
              </a:solidFill>
              <a:latin typeface="Old Standard TT"/>
              <a:ea typeface="Old Standard TT"/>
              <a:cs typeface="Old Standard TT"/>
              <a:sym typeface="Old Standard TT"/>
            </a:endParaRPr>
          </a:p>
        </p:txBody>
      </p:sp>
      <p:sp>
        <p:nvSpPr>
          <p:cNvPr id="348" name="Google Shape;348;p33"/>
          <p:cNvSpPr txBox="1"/>
          <p:nvPr/>
        </p:nvSpPr>
        <p:spPr>
          <a:xfrm>
            <a:off x="1724250" y="-7954"/>
            <a:ext cx="5695500" cy="53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i="1" dirty="0">
                <a:solidFill>
                  <a:srgbClr val="191919"/>
                </a:solidFill>
                <a:latin typeface="Old Standard TT"/>
                <a:ea typeface="Old Standard TT"/>
                <a:cs typeface="Old Standard TT"/>
                <a:sym typeface="Old Standard TT"/>
              </a:rPr>
              <a:t>Mini Project</a:t>
            </a:r>
            <a:endParaRPr sz="1600" i="1" dirty="0">
              <a:solidFill>
                <a:srgbClr val="191919"/>
              </a:solidFill>
              <a:latin typeface="Old Standard TT"/>
              <a:ea typeface="Old Standard TT"/>
              <a:cs typeface="Old Standard TT"/>
              <a:sym typeface="Old Standard TT"/>
            </a:endParaRPr>
          </a:p>
        </p:txBody>
      </p:sp>
      <p:sp>
        <p:nvSpPr>
          <p:cNvPr id="349" name="Google Shape;349;p33"/>
          <p:cNvSpPr txBox="1"/>
          <p:nvPr/>
        </p:nvSpPr>
        <p:spPr>
          <a:xfrm>
            <a:off x="1724250" y="4618671"/>
            <a:ext cx="5695500" cy="53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i="1" dirty="0">
              <a:solidFill>
                <a:srgbClr val="191919"/>
              </a:solidFill>
              <a:latin typeface="Old Standard TT"/>
              <a:ea typeface="Old Standard TT"/>
              <a:cs typeface="Old Standard TT"/>
              <a:sym typeface="Old Standard T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0"/>
        <p:cNvGrpSpPr/>
        <p:nvPr/>
      </p:nvGrpSpPr>
      <p:grpSpPr>
        <a:xfrm>
          <a:off x="0" y="0"/>
          <a:ext cx="0" cy="0"/>
          <a:chOff x="0" y="0"/>
          <a:chExt cx="0" cy="0"/>
        </a:xfrm>
      </p:grpSpPr>
      <p:graphicFrame>
        <p:nvGraphicFramePr>
          <p:cNvPr id="311" name="Google Shape;311;p31"/>
          <p:cNvGraphicFramePr/>
          <p:nvPr>
            <p:extLst>
              <p:ext uri="{D42A27DB-BD31-4B8C-83A1-F6EECF244321}">
                <p14:modId xmlns:p14="http://schemas.microsoft.com/office/powerpoint/2010/main" val="1095358589"/>
              </p:ext>
            </p:extLst>
          </p:nvPr>
        </p:nvGraphicFramePr>
        <p:xfrm>
          <a:off x="1872341" y="1262923"/>
          <a:ext cx="5079909" cy="3351090"/>
        </p:xfrm>
        <a:graphic>
          <a:graphicData uri="http://schemas.openxmlformats.org/drawingml/2006/table">
            <a:tbl>
              <a:tblPr>
                <a:noFill/>
                <a:tableStyleId>{DEFF7F35-2CC7-48E6-9155-849CCBE6AC89}</a:tableStyleId>
              </a:tblPr>
              <a:tblGrid>
                <a:gridCol w="243842">
                  <a:extLst>
                    <a:ext uri="{9D8B030D-6E8A-4147-A177-3AD203B41FA5}">
                      <a16:colId xmlns:a16="http://schemas.microsoft.com/office/drawing/2014/main" val="20000"/>
                    </a:ext>
                  </a:extLst>
                </a:gridCol>
                <a:gridCol w="4836067">
                  <a:extLst>
                    <a:ext uri="{9D8B030D-6E8A-4147-A177-3AD203B41FA5}">
                      <a16:colId xmlns:a16="http://schemas.microsoft.com/office/drawing/2014/main" val="20001"/>
                    </a:ext>
                  </a:extLst>
                </a:gridCol>
              </a:tblGrid>
              <a:tr h="644013">
                <a:tc>
                  <a:txBody>
                    <a:bodyPr/>
                    <a:lstStyle/>
                    <a:p>
                      <a:pPr marL="0" lvl="0" indent="0" algn="l" rtl="0">
                        <a:spcBef>
                          <a:spcPts val="0"/>
                        </a:spcBef>
                        <a:spcAft>
                          <a:spcPts val="0"/>
                        </a:spcAft>
                        <a:buNone/>
                      </a:pPr>
                      <a:r>
                        <a:rPr lang="en-US" sz="1300" b="1" dirty="0">
                          <a:solidFill>
                            <a:schemeClr val="dk1"/>
                          </a:solidFill>
                          <a:latin typeface="Old Standard TT" panose="020B0604020202020204" charset="0"/>
                          <a:ea typeface="Old Standard TT"/>
                          <a:cs typeface="Old Standard TT"/>
                          <a:sym typeface="Old Standard TT"/>
                        </a:rPr>
                        <a:t>1</a:t>
                      </a:r>
                      <a:endParaRPr sz="1300" b="1" dirty="0">
                        <a:solidFill>
                          <a:schemeClr val="dk1"/>
                        </a:solidFill>
                        <a:latin typeface="Old Standard TT" panose="020B0604020202020204" charset="0"/>
                        <a:ea typeface="Old Standard TT"/>
                        <a:cs typeface="Old Standard TT"/>
                        <a:sym typeface="Old Standard TT"/>
                      </a:endParaRPr>
                    </a:p>
                  </a:txBody>
                  <a:tcPr marL="91425" marR="91425" marT="91425" marB="91425" anchor="ctr">
                    <a:lnL w="9525" cap="flat" cmpd="sng">
                      <a:solidFill>
                        <a:srgbClr val="191919"/>
                      </a:solidFill>
                      <a:prstDash val="solid"/>
                      <a:round/>
                      <a:headEnd type="none" w="sm" len="sm"/>
                      <a:tailEnd type="none" w="sm" len="sm"/>
                    </a:lnL>
                    <a:lnR w="9525" cap="flat" cmpd="sng">
                      <a:solidFill>
                        <a:srgbClr val="191919"/>
                      </a:solidFill>
                      <a:prstDash val="solid"/>
                      <a:round/>
                      <a:headEnd type="none" w="sm" len="sm"/>
                      <a:tailEnd type="none" w="sm" len="sm"/>
                    </a:lnR>
                    <a:lnT w="9525" cap="flat" cmpd="sng">
                      <a:solidFill>
                        <a:srgbClr val="191919"/>
                      </a:solidFill>
                      <a:prstDash val="solid"/>
                      <a:round/>
                      <a:headEnd type="none" w="sm" len="sm"/>
                      <a:tailEnd type="none" w="sm" len="sm"/>
                    </a:lnT>
                    <a:lnB w="9525" cap="flat" cmpd="sng">
                      <a:solidFill>
                        <a:srgbClr val="191919"/>
                      </a:solidFill>
                      <a:prstDash val="solid"/>
                      <a:round/>
                      <a:headEnd type="none" w="sm" len="sm"/>
                      <a:tailEnd type="none" w="sm" len="sm"/>
                    </a:lnB>
                  </a:tcPr>
                </a:tc>
                <a:tc>
                  <a:txBody>
                    <a:bodyPr/>
                    <a:lstStyle/>
                    <a:p>
                      <a:pPr marL="0" lvl="0" indent="0" algn="l" rtl="0">
                        <a:spcBef>
                          <a:spcPts val="0"/>
                        </a:spcBef>
                        <a:spcAft>
                          <a:spcPts val="1600"/>
                        </a:spcAft>
                        <a:buNone/>
                      </a:pPr>
                      <a:r>
                        <a:rPr lang="en-US" sz="1200" dirty="0"/>
                        <a:t>Analyze Transaction Data to Identify Suspicious Addresses</a:t>
                      </a:r>
                      <a:endParaRPr sz="1200" dirty="0">
                        <a:solidFill>
                          <a:schemeClr val="dk1"/>
                        </a:solidFill>
                        <a:latin typeface="Didact Gothic" panose="00000500000000000000" pitchFamily="2" charset="0"/>
                        <a:ea typeface="Didact Gothic"/>
                        <a:cs typeface="Didact Gothic"/>
                        <a:sym typeface="Didact Gothic"/>
                      </a:endParaRPr>
                    </a:p>
                  </a:txBody>
                  <a:tcPr marL="91425" marR="91425" marT="91425" marB="91425" anchor="ctr">
                    <a:lnL w="9525" cap="flat" cmpd="sng">
                      <a:solidFill>
                        <a:srgbClr val="191919"/>
                      </a:solidFill>
                      <a:prstDash val="solid"/>
                      <a:round/>
                      <a:headEnd type="none" w="sm" len="sm"/>
                      <a:tailEnd type="none" w="sm" len="sm"/>
                    </a:lnL>
                    <a:lnR w="9525" cap="flat" cmpd="sng">
                      <a:solidFill>
                        <a:srgbClr val="191919"/>
                      </a:solidFill>
                      <a:prstDash val="solid"/>
                      <a:round/>
                      <a:headEnd type="none" w="sm" len="sm"/>
                      <a:tailEnd type="none" w="sm" len="sm"/>
                    </a:lnR>
                    <a:lnT w="9525" cap="flat" cmpd="sng">
                      <a:solidFill>
                        <a:srgbClr val="191919"/>
                      </a:solidFill>
                      <a:prstDash val="solid"/>
                      <a:round/>
                      <a:headEnd type="none" w="sm" len="sm"/>
                      <a:tailEnd type="none" w="sm" len="sm"/>
                    </a:lnT>
                    <a:lnB w="9525" cap="flat" cmpd="sng">
                      <a:solidFill>
                        <a:srgbClr val="191919"/>
                      </a:solidFill>
                      <a:prstDash val="solid"/>
                      <a:round/>
                      <a:headEnd type="none" w="sm" len="sm"/>
                      <a:tailEnd type="none" w="sm" len="sm"/>
                    </a:lnB>
                  </a:tcPr>
                </a:tc>
                <a:extLst>
                  <a:ext uri="{0D108BD9-81ED-4DB2-BD59-A6C34878D82A}">
                    <a16:rowId xmlns:a16="http://schemas.microsoft.com/office/drawing/2014/main" val="10000"/>
                  </a:ext>
                </a:extLst>
              </a:tr>
              <a:tr h="497888">
                <a:tc>
                  <a:txBody>
                    <a:bodyPr/>
                    <a:lstStyle/>
                    <a:p>
                      <a:pPr marL="0" lvl="0" indent="0" algn="l" rtl="0">
                        <a:spcBef>
                          <a:spcPts val="0"/>
                        </a:spcBef>
                        <a:spcAft>
                          <a:spcPts val="0"/>
                        </a:spcAft>
                        <a:buNone/>
                      </a:pPr>
                      <a:r>
                        <a:rPr lang="en-US" sz="1300" b="1" dirty="0">
                          <a:solidFill>
                            <a:schemeClr val="dk1"/>
                          </a:solidFill>
                          <a:latin typeface="Old Standard TT" panose="020B0604020202020204" charset="0"/>
                          <a:ea typeface="Old Standard TT"/>
                          <a:cs typeface="Old Standard TT"/>
                          <a:sym typeface="Old Standard TT"/>
                        </a:rPr>
                        <a:t>2</a:t>
                      </a:r>
                      <a:endParaRPr sz="1300" b="1" dirty="0">
                        <a:solidFill>
                          <a:schemeClr val="dk1"/>
                        </a:solidFill>
                        <a:latin typeface="Old Standard TT" panose="020B0604020202020204" charset="0"/>
                        <a:ea typeface="Old Standard TT"/>
                        <a:cs typeface="Old Standard TT"/>
                        <a:sym typeface="Old Standard TT"/>
                      </a:endParaRPr>
                    </a:p>
                  </a:txBody>
                  <a:tcPr marL="91425" marR="91425" marT="91425" marB="91425" anchor="ctr">
                    <a:lnL w="9525" cap="flat" cmpd="sng">
                      <a:solidFill>
                        <a:srgbClr val="191919"/>
                      </a:solidFill>
                      <a:prstDash val="solid"/>
                      <a:round/>
                      <a:headEnd type="none" w="sm" len="sm"/>
                      <a:tailEnd type="none" w="sm" len="sm"/>
                    </a:lnL>
                    <a:lnR w="9525" cap="flat" cmpd="sng">
                      <a:solidFill>
                        <a:srgbClr val="191919"/>
                      </a:solidFill>
                      <a:prstDash val="solid"/>
                      <a:round/>
                      <a:headEnd type="none" w="sm" len="sm"/>
                      <a:tailEnd type="none" w="sm" len="sm"/>
                    </a:lnR>
                    <a:lnT w="9525" cap="flat" cmpd="sng">
                      <a:solidFill>
                        <a:srgbClr val="191919"/>
                      </a:solidFill>
                      <a:prstDash val="solid"/>
                      <a:round/>
                      <a:headEnd type="none" w="sm" len="sm"/>
                      <a:tailEnd type="none" w="sm" len="sm"/>
                    </a:lnT>
                    <a:lnB w="9525" cap="flat" cmpd="sng">
                      <a:solidFill>
                        <a:srgbClr val="191919"/>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IN" sz="1200" dirty="0"/>
                        <a:t>Detect Anomalous Transaction Patterns </a:t>
                      </a:r>
                      <a:endParaRPr sz="1200" dirty="0">
                        <a:solidFill>
                          <a:schemeClr val="dk1"/>
                        </a:solidFill>
                        <a:latin typeface="Didact Gothic" panose="00000500000000000000" pitchFamily="2" charset="0"/>
                        <a:ea typeface="Didact Gothic"/>
                        <a:cs typeface="Didact Gothic"/>
                        <a:sym typeface="Didact Gothic"/>
                      </a:endParaRPr>
                    </a:p>
                  </a:txBody>
                  <a:tcPr marL="91425" marR="91425" marT="91425" marB="91425" anchor="ctr">
                    <a:lnL w="9525" cap="flat" cmpd="sng">
                      <a:solidFill>
                        <a:srgbClr val="191919"/>
                      </a:solidFill>
                      <a:prstDash val="solid"/>
                      <a:round/>
                      <a:headEnd type="none" w="sm" len="sm"/>
                      <a:tailEnd type="none" w="sm" len="sm"/>
                    </a:lnL>
                    <a:lnR w="9525" cap="flat" cmpd="sng">
                      <a:solidFill>
                        <a:srgbClr val="191919"/>
                      </a:solidFill>
                      <a:prstDash val="solid"/>
                      <a:round/>
                      <a:headEnd type="none" w="sm" len="sm"/>
                      <a:tailEnd type="none" w="sm" len="sm"/>
                    </a:lnR>
                    <a:lnT w="9525" cap="flat" cmpd="sng">
                      <a:solidFill>
                        <a:srgbClr val="191919"/>
                      </a:solidFill>
                      <a:prstDash val="solid"/>
                      <a:round/>
                      <a:headEnd type="none" w="sm" len="sm"/>
                      <a:tailEnd type="none" w="sm" len="sm"/>
                    </a:lnT>
                    <a:lnB w="9525" cap="flat" cmpd="sng">
                      <a:solidFill>
                        <a:srgbClr val="191919"/>
                      </a:solidFill>
                      <a:prstDash val="solid"/>
                      <a:round/>
                      <a:headEnd type="none" w="sm" len="sm"/>
                      <a:tailEnd type="none" w="sm" len="sm"/>
                    </a:lnB>
                  </a:tcPr>
                </a:tc>
                <a:extLst>
                  <a:ext uri="{0D108BD9-81ED-4DB2-BD59-A6C34878D82A}">
                    <a16:rowId xmlns:a16="http://schemas.microsoft.com/office/drawing/2014/main" val="10001"/>
                  </a:ext>
                </a:extLst>
              </a:tr>
              <a:tr h="497888">
                <a:tc>
                  <a:txBody>
                    <a:bodyPr/>
                    <a:lstStyle/>
                    <a:p>
                      <a:pPr marL="0" lvl="0" indent="0" algn="l" rtl="0">
                        <a:spcBef>
                          <a:spcPts val="0"/>
                        </a:spcBef>
                        <a:spcAft>
                          <a:spcPts val="0"/>
                        </a:spcAft>
                        <a:buNone/>
                      </a:pPr>
                      <a:r>
                        <a:rPr lang="en-US" sz="1300" b="1" dirty="0">
                          <a:solidFill>
                            <a:schemeClr val="dk1"/>
                          </a:solidFill>
                          <a:latin typeface="Old Standard TT" panose="020B0604020202020204" charset="0"/>
                          <a:ea typeface="Old Standard TT"/>
                          <a:cs typeface="Old Standard TT"/>
                          <a:sym typeface="Old Standard TT"/>
                        </a:rPr>
                        <a:t>3</a:t>
                      </a:r>
                      <a:endParaRPr sz="1300" b="1" dirty="0">
                        <a:solidFill>
                          <a:schemeClr val="dk1"/>
                        </a:solidFill>
                        <a:latin typeface="Old Standard TT" panose="020B0604020202020204" charset="0"/>
                        <a:ea typeface="Old Standard TT"/>
                        <a:cs typeface="Old Standard TT"/>
                        <a:sym typeface="Old Standard TT"/>
                      </a:endParaRPr>
                    </a:p>
                  </a:txBody>
                  <a:tcPr marL="91425" marR="91425" marT="91425" marB="91425" anchor="ctr">
                    <a:lnL w="9525" cap="flat" cmpd="sng">
                      <a:solidFill>
                        <a:srgbClr val="191919"/>
                      </a:solidFill>
                      <a:prstDash val="solid"/>
                      <a:round/>
                      <a:headEnd type="none" w="sm" len="sm"/>
                      <a:tailEnd type="none" w="sm" len="sm"/>
                    </a:lnL>
                    <a:lnR w="9525" cap="flat" cmpd="sng">
                      <a:solidFill>
                        <a:srgbClr val="191919"/>
                      </a:solidFill>
                      <a:prstDash val="solid"/>
                      <a:round/>
                      <a:headEnd type="none" w="sm" len="sm"/>
                      <a:tailEnd type="none" w="sm" len="sm"/>
                    </a:lnR>
                    <a:lnT w="9525" cap="flat" cmpd="sng">
                      <a:solidFill>
                        <a:srgbClr val="191919"/>
                      </a:solidFill>
                      <a:prstDash val="solid"/>
                      <a:round/>
                      <a:headEnd type="none" w="sm" len="sm"/>
                      <a:tailEnd type="none" w="sm" len="sm"/>
                    </a:lnT>
                    <a:lnB w="9525" cap="flat" cmpd="sng">
                      <a:solidFill>
                        <a:srgbClr val="191919"/>
                      </a:solidFill>
                      <a:prstDash val="solid"/>
                      <a:round/>
                      <a:headEnd type="none" w="sm" len="sm"/>
                      <a:tailEnd type="none" w="sm" len="sm"/>
                    </a:lnB>
                  </a:tcPr>
                </a:tc>
                <a:tc>
                  <a:txBody>
                    <a:bodyPr/>
                    <a:lstStyle/>
                    <a:p>
                      <a:pPr marL="0" lvl="0" indent="0" algn="l" rtl="0">
                        <a:spcBef>
                          <a:spcPts val="0"/>
                        </a:spcBef>
                        <a:spcAft>
                          <a:spcPts val="1600"/>
                        </a:spcAft>
                        <a:buNone/>
                      </a:pPr>
                      <a:r>
                        <a:rPr lang="en-US" sz="1200" dirty="0"/>
                        <a:t>Cluster Addresses Based on Behavioral Characteristics </a:t>
                      </a:r>
                      <a:endParaRPr sz="1200" dirty="0">
                        <a:solidFill>
                          <a:schemeClr val="dk1"/>
                        </a:solidFill>
                        <a:latin typeface="Didact Gothic" panose="00000500000000000000" pitchFamily="2" charset="0"/>
                        <a:ea typeface="Didact Gothic"/>
                        <a:cs typeface="Didact Gothic"/>
                        <a:sym typeface="Didact Gothic"/>
                      </a:endParaRPr>
                    </a:p>
                  </a:txBody>
                  <a:tcPr marL="91425" marR="91425" marT="91425" marB="91425" anchor="ctr">
                    <a:lnL w="9525" cap="flat" cmpd="sng">
                      <a:solidFill>
                        <a:srgbClr val="191919"/>
                      </a:solidFill>
                      <a:prstDash val="solid"/>
                      <a:round/>
                      <a:headEnd type="none" w="sm" len="sm"/>
                      <a:tailEnd type="none" w="sm" len="sm"/>
                    </a:lnL>
                    <a:lnR w="9525" cap="flat" cmpd="sng">
                      <a:solidFill>
                        <a:srgbClr val="191919"/>
                      </a:solidFill>
                      <a:prstDash val="solid"/>
                      <a:round/>
                      <a:headEnd type="none" w="sm" len="sm"/>
                      <a:tailEnd type="none" w="sm" len="sm"/>
                    </a:lnR>
                    <a:lnT w="9525" cap="flat" cmpd="sng">
                      <a:solidFill>
                        <a:srgbClr val="191919"/>
                      </a:solidFill>
                      <a:prstDash val="solid"/>
                      <a:round/>
                      <a:headEnd type="none" w="sm" len="sm"/>
                      <a:tailEnd type="none" w="sm" len="sm"/>
                    </a:lnT>
                    <a:lnB w="9525" cap="flat" cmpd="sng">
                      <a:solidFill>
                        <a:srgbClr val="191919"/>
                      </a:solidFill>
                      <a:prstDash val="solid"/>
                      <a:round/>
                      <a:headEnd type="none" w="sm" len="sm"/>
                      <a:tailEnd type="none" w="sm" len="sm"/>
                    </a:lnB>
                  </a:tcPr>
                </a:tc>
                <a:extLst>
                  <a:ext uri="{0D108BD9-81ED-4DB2-BD59-A6C34878D82A}">
                    <a16:rowId xmlns:a16="http://schemas.microsoft.com/office/drawing/2014/main" val="10002"/>
                  </a:ext>
                </a:extLst>
              </a:tr>
              <a:tr h="497888">
                <a:tc>
                  <a:txBody>
                    <a:bodyPr/>
                    <a:lstStyle/>
                    <a:p>
                      <a:pPr marL="0" lvl="0" indent="0" algn="l" rtl="0">
                        <a:spcBef>
                          <a:spcPts val="0"/>
                        </a:spcBef>
                        <a:spcAft>
                          <a:spcPts val="0"/>
                        </a:spcAft>
                        <a:buNone/>
                      </a:pPr>
                      <a:r>
                        <a:rPr lang="en-US" sz="1300" b="1" dirty="0">
                          <a:solidFill>
                            <a:schemeClr val="dk1"/>
                          </a:solidFill>
                          <a:latin typeface="Old Standard TT" panose="020B0604020202020204" charset="0"/>
                          <a:ea typeface="Old Standard TT"/>
                          <a:cs typeface="Old Standard TT"/>
                          <a:sym typeface="Old Standard TT"/>
                        </a:rPr>
                        <a:t>4</a:t>
                      </a:r>
                      <a:endParaRPr sz="1300" b="1" dirty="0">
                        <a:solidFill>
                          <a:schemeClr val="dk1"/>
                        </a:solidFill>
                        <a:latin typeface="Old Standard TT" panose="020B0604020202020204" charset="0"/>
                        <a:ea typeface="Old Standard TT"/>
                        <a:cs typeface="Old Standard TT"/>
                        <a:sym typeface="Old Standard TT"/>
                      </a:endParaRPr>
                    </a:p>
                  </a:txBody>
                  <a:tcPr marL="91425" marR="91425" marT="91425" marB="91425" anchor="ctr">
                    <a:lnL w="9525" cap="flat" cmpd="sng">
                      <a:solidFill>
                        <a:srgbClr val="191919"/>
                      </a:solidFill>
                      <a:prstDash val="solid"/>
                      <a:round/>
                      <a:headEnd type="none" w="sm" len="sm"/>
                      <a:tailEnd type="none" w="sm" len="sm"/>
                    </a:lnL>
                    <a:lnR w="9525" cap="flat" cmpd="sng">
                      <a:solidFill>
                        <a:srgbClr val="191919"/>
                      </a:solidFill>
                      <a:prstDash val="solid"/>
                      <a:round/>
                      <a:headEnd type="none" w="sm" len="sm"/>
                      <a:tailEnd type="none" w="sm" len="sm"/>
                    </a:lnR>
                    <a:lnT w="9525" cap="flat" cmpd="sng">
                      <a:solidFill>
                        <a:srgbClr val="191919"/>
                      </a:solidFill>
                      <a:prstDash val="solid"/>
                      <a:round/>
                      <a:headEnd type="none" w="sm" len="sm"/>
                      <a:tailEnd type="none" w="sm" len="sm"/>
                    </a:lnT>
                    <a:lnB w="9525" cap="flat" cmpd="sng">
                      <a:solidFill>
                        <a:srgbClr val="191919"/>
                      </a:solidFill>
                      <a:prstDash val="solid"/>
                      <a:round/>
                      <a:headEnd type="none" w="sm" len="sm"/>
                      <a:tailEnd type="none" w="sm" len="sm"/>
                    </a:lnB>
                  </a:tcPr>
                </a:tc>
                <a:tc>
                  <a:txBody>
                    <a:bodyPr/>
                    <a:lstStyle/>
                    <a:p>
                      <a:pPr marL="0" lvl="0" indent="0" algn="l" rtl="0">
                        <a:spcBef>
                          <a:spcPts val="0"/>
                        </a:spcBef>
                        <a:spcAft>
                          <a:spcPts val="1600"/>
                        </a:spcAft>
                        <a:buNone/>
                      </a:pPr>
                      <a:r>
                        <a:rPr lang="en-US" sz="1200" dirty="0"/>
                        <a:t>Provide Risk Assessment and Visualization of Potential Fraudulent Activities</a:t>
                      </a:r>
                      <a:endParaRPr sz="1200" dirty="0">
                        <a:solidFill>
                          <a:schemeClr val="dk1"/>
                        </a:solidFill>
                        <a:latin typeface="Didact Gothic" panose="00000500000000000000" pitchFamily="2" charset="0"/>
                        <a:ea typeface="Didact Gothic"/>
                        <a:cs typeface="Didact Gothic"/>
                        <a:sym typeface="Didact Gothic"/>
                      </a:endParaRPr>
                    </a:p>
                  </a:txBody>
                  <a:tcPr marL="91425" marR="91425" marT="91425" marB="91425" anchor="ctr">
                    <a:lnL w="9525" cap="flat" cmpd="sng">
                      <a:solidFill>
                        <a:srgbClr val="191919"/>
                      </a:solidFill>
                      <a:prstDash val="solid"/>
                      <a:round/>
                      <a:headEnd type="none" w="sm" len="sm"/>
                      <a:tailEnd type="none" w="sm" len="sm"/>
                    </a:lnL>
                    <a:lnR w="9525" cap="flat" cmpd="sng">
                      <a:solidFill>
                        <a:srgbClr val="191919"/>
                      </a:solidFill>
                      <a:prstDash val="solid"/>
                      <a:round/>
                      <a:headEnd type="none" w="sm" len="sm"/>
                      <a:tailEnd type="none" w="sm" len="sm"/>
                    </a:lnR>
                    <a:lnT w="9525" cap="flat" cmpd="sng">
                      <a:solidFill>
                        <a:srgbClr val="191919"/>
                      </a:solidFill>
                      <a:prstDash val="solid"/>
                      <a:round/>
                      <a:headEnd type="none" w="sm" len="sm"/>
                      <a:tailEnd type="none" w="sm" len="sm"/>
                    </a:lnT>
                    <a:lnB w="9525" cap="flat" cmpd="sng">
                      <a:solidFill>
                        <a:srgbClr val="191919"/>
                      </a:solidFill>
                      <a:prstDash val="solid"/>
                      <a:round/>
                      <a:headEnd type="none" w="sm" len="sm"/>
                      <a:tailEnd type="none" w="sm" len="sm"/>
                    </a:lnB>
                  </a:tcPr>
                </a:tc>
                <a:extLst>
                  <a:ext uri="{0D108BD9-81ED-4DB2-BD59-A6C34878D82A}">
                    <a16:rowId xmlns:a16="http://schemas.microsoft.com/office/drawing/2014/main" val="10003"/>
                  </a:ext>
                </a:extLst>
              </a:tr>
              <a:tr h="497888">
                <a:tc>
                  <a:txBody>
                    <a:bodyPr/>
                    <a:lstStyle/>
                    <a:p>
                      <a:pPr marL="0" lvl="0" indent="0" algn="l" rtl="0">
                        <a:spcBef>
                          <a:spcPts val="0"/>
                        </a:spcBef>
                        <a:spcAft>
                          <a:spcPts val="0"/>
                        </a:spcAft>
                        <a:buNone/>
                      </a:pPr>
                      <a:r>
                        <a:rPr lang="en-US" sz="1300" b="1" dirty="0">
                          <a:solidFill>
                            <a:schemeClr val="dk1"/>
                          </a:solidFill>
                          <a:latin typeface="Old Standard TT" panose="020B0604020202020204" charset="0"/>
                          <a:ea typeface="Old Standard TT"/>
                          <a:cs typeface="Old Standard TT"/>
                          <a:sym typeface="Old Standard TT"/>
                        </a:rPr>
                        <a:t>5</a:t>
                      </a:r>
                      <a:endParaRPr sz="1300" b="1" dirty="0">
                        <a:solidFill>
                          <a:schemeClr val="dk1"/>
                        </a:solidFill>
                        <a:latin typeface="Old Standard TT" panose="020B0604020202020204" charset="0"/>
                        <a:ea typeface="Old Standard TT"/>
                        <a:cs typeface="Old Standard TT"/>
                        <a:sym typeface="Old Standard TT"/>
                      </a:endParaRPr>
                    </a:p>
                  </a:txBody>
                  <a:tcPr marL="91425" marR="91425" marT="91425" marB="91425" anchor="ctr">
                    <a:lnL w="9525" cap="flat" cmpd="sng">
                      <a:solidFill>
                        <a:srgbClr val="191919"/>
                      </a:solidFill>
                      <a:prstDash val="solid"/>
                      <a:round/>
                      <a:headEnd type="none" w="sm" len="sm"/>
                      <a:tailEnd type="none" w="sm" len="sm"/>
                    </a:lnL>
                    <a:lnR w="9525" cap="flat" cmpd="sng">
                      <a:solidFill>
                        <a:srgbClr val="191919"/>
                      </a:solidFill>
                      <a:prstDash val="solid"/>
                      <a:round/>
                      <a:headEnd type="none" w="sm" len="sm"/>
                      <a:tailEnd type="none" w="sm" len="sm"/>
                    </a:lnR>
                    <a:lnT w="9525" cap="flat" cmpd="sng">
                      <a:solidFill>
                        <a:srgbClr val="191919"/>
                      </a:solidFill>
                      <a:prstDash val="solid"/>
                      <a:round/>
                      <a:headEnd type="none" w="sm" len="sm"/>
                      <a:tailEnd type="none" w="sm" len="sm"/>
                    </a:lnT>
                    <a:lnB w="9525" cap="flat" cmpd="sng">
                      <a:solidFill>
                        <a:srgbClr val="191919"/>
                      </a:solidFill>
                      <a:prstDash val="solid"/>
                      <a:round/>
                      <a:headEnd type="none" w="sm" len="sm"/>
                      <a:tailEnd type="none" w="sm" len="sm"/>
                    </a:lnB>
                  </a:tcPr>
                </a:tc>
                <a:tc>
                  <a:txBody>
                    <a:bodyPr/>
                    <a:lstStyle/>
                    <a:p>
                      <a:pPr marL="0" lvl="0" indent="0" algn="l" rtl="0">
                        <a:spcBef>
                          <a:spcPts val="0"/>
                        </a:spcBef>
                        <a:spcAft>
                          <a:spcPts val="0"/>
                        </a:spcAft>
                        <a:buNone/>
                      </a:pPr>
                      <a:r>
                        <a:rPr lang="en-US" sz="1200" dirty="0"/>
                        <a:t>Generate Detailed Analysis Reports for Further Investigation </a:t>
                      </a:r>
                      <a:endParaRPr sz="1200" dirty="0">
                        <a:solidFill>
                          <a:schemeClr val="dk1"/>
                        </a:solidFill>
                        <a:latin typeface="Didact Gothic" panose="00000500000000000000" pitchFamily="2" charset="0"/>
                        <a:ea typeface="Didact Gothic"/>
                        <a:cs typeface="Didact Gothic"/>
                        <a:sym typeface="Didact Gothic"/>
                      </a:endParaRPr>
                    </a:p>
                  </a:txBody>
                  <a:tcPr marL="91425" marR="91425" marT="91425" marB="91425" anchor="ctr">
                    <a:lnL w="9525" cap="flat" cmpd="sng">
                      <a:solidFill>
                        <a:srgbClr val="191919"/>
                      </a:solidFill>
                      <a:prstDash val="solid"/>
                      <a:round/>
                      <a:headEnd type="none" w="sm" len="sm"/>
                      <a:tailEnd type="none" w="sm" len="sm"/>
                    </a:lnL>
                    <a:lnR w="9525" cap="flat" cmpd="sng">
                      <a:solidFill>
                        <a:srgbClr val="191919"/>
                      </a:solidFill>
                      <a:prstDash val="solid"/>
                      <a:round/>
                      <a:headEnd type="none" w="sm" len="sm"/>
                      <a:tailEnd type="none" w="sm" len="sm"/>
                    </a:lnR>
                    <a:lnT w="9525" cap="flat" cmpd="sng">
                      <a:solidFill>
                        <a:srgbClr val="191919"/>
                      </a:solidFill>
                      <a:prstDash val="solid"/>
                      <a:round/>
                      <a:headEnd type="none" w="sm" len="sm"/>
                      <a:tailEnd type="none" w="sm" len="sm"/>
                    </a:lnT>
                    <a:lnB w="9525" cap="flat" cmpd="sng">
                      <a:solidFill>
                        <a:srgbClr val="191919"/>
                      </a:solidFill>
                      <a:prstDash val="solid"/>
                      <a:round/>
                      <a:headEnd type="none" w="sm" len="sm"/>
                      <a:tailEnd type="none" w="sm" len="sm"/>
                    </a:lnB>
                  </a:tcPr>
                </a:tc>
                <a:extLst>
                  <a:ext uri="{0D108BD9-81ED-4DB2-BD59-A6C34878D82A}">
                    <a16:rowId xmlns:a16="http://schemas.microsoft.com/office/drawing/2014/main" val="10004"/>
                  </a:ext>
                </a:extLst>
              </a:tr>
              <a:tr h="664803">
                <a:tc>
                  <a:txBody>
                    <a:bodyPr/>
                    <a:lstStyle/>
                    <a:p>
                      <a:pPr marL="0" lvl="0" indent="0" algn="l" rtl="0">
                        <a:spcBef>
                          <a:spcPts val="0"/>
                        </a:spcBef>
                        <a:spcAft>
                          <a:spcPts val="0"/>
                        </a:spcAft>
                        <a:buNone/>
                      </a:pPr>
                      <a:r>
                        <a:rPr lang="en-US" sz="1300" b="1" dirty="0">
                          <a:solidFill>
                            <a:schemeClr val="dk1"/>
                          </a:solidFill>
                          <a:latin typeface="Old Standard TT" panose="020B0604020202020204" charset="0"/>
                          <a:ea typeface="Old Standard TT"/>
                          <a:cs typeface="Old Standard TT"/>
                          <a:sym typeface="Old Standard TT"/>
                        </a:rPr>
                        <a:t>6</a:t>
                      </a:r>
                      <a:endParaRPr sz="1300" b="1" dirty="0">
                        <a:solidFill>
                          <a:schemeClr val="dk1"/>
                        </a:solidFill>
                        <a:latin typeface="Old Standard TT" panose="020B0604020202020204" charset="0"/>
                        <a:ea typeface="Old Standard TT"/>
                        <a:cs typeface="Old Standard TT"/>
                        <a:sym typeface="Old Standard TT"/>
                      </a:endParaRPr>
                    </a:p>
                  </a:txBody>
                  <a:tcPr marL="91425" marR="91425" marT="91425" marB="91425" anchor="ctr">
                    <a:lnL w="9525" cap="flat" cmpd="sng">
                      <a:solidFill>
                        <a:srgbClr val="191919"/>
                      </a:solidFill>
                      <a:prstDash val="solid"/>
                      <a:round/>
                      <a:headEnd type="none" w="sm" len="sm"/>
                      <a:tailEnd type="none" w="sm" len="sm"/>
                    </a:lnL>
                    <a:lnR w="9525" cap="flat" cmpd="sng">
                      <a:solidFill>
                        <a:srgbClr val="191919"/>
                      </a:solidFill>
                      <a:prstDash val="solid"/>
                      <a:round/>
                      <a:headEnd type="none" w="sm" len="sm"/>
                      <a:tailEnd type="none" w="sm" len="sm"/>
                    </a:lnR>
                    <a:lnT w="9525" cap="flat" cmpd="sng">
                      <a:solidFill>
                        <a:srgbClr val="191919"/>
                      </a:solidFill>
                      <a:prstDash val="solid"/>
                      <a:round/>
                      <a:headEnd type="none" w="sm" len="sm"/>
                      <a:tailEnd type="none" w="sm" len="sm"/>
                    </a:lnT>
                    <a:lnB w="9525" cap="flat" cmpd="sng">
                      <a:solidFill>
                        <a:srgbClr val="191919"/>
                      </a:solidFill>
                      <a:prstDash val="solid"/>
                      <a:round/>
                      <a:headEnd type="none" w="sm" len="sm"/>
                      <a:tailEnd type="none" w="sm" len="sm"/>
                    </a:lnB>
                  </a:tcPr>
                </a:tc>
                <a:tc>
                  <a:txBody>
                    <a:bodyPr/>
                    <a:lstStyle/>
                    <a:p>
                      <a:pPr marL="0" lvl="0" indent="0" algn="l" rtl="0">
                        <a:spcBef>
                          <a:spcPts val="0"/>
                        </a:spcBef>
                        <a:spcAft>
                          <a:spcPts val="1600"/>
                        </a:spcAft>
                        <a:buNone/>
                      </a:pPr>
                      <a:r>
                        <a:rPr lang="en-US" sz="1100" dirty="0"/>
                        <a:t>Optimize the system to handle large-scale </a:t>
                      </a:r>
                      <a:r>
                        <a:rPr lang="en-US" sz="1100" dirty="0" err="1"/>
                        <a:t>Bitcoin</a:t>
                      </a:r>
                      <a:r>
                        <a:rPr lang="en-US" sz="1100" dirty="0"/>
                        <a:t> transaction datasets </a:t>
                      </a:r>
                      <a:endParaRPr sz="1100" dirty="0">
                        <a:solidFill>
                          <a:schemeClr val="dk1"/>
                        </a:solidFill>
                        <a:latin typeface="Didact Gothic"/>
                        <a:ea typeface="Didact Gothic"/>
                        <a:cs typeface="Didact Gothic"/>
                        <a:sym typeface="Didact Gothic"/>
                      </a:endParaRPr>
                    </a:p>
                  </a:txBody>
                  <a:tcPr marL="91425" marR="91425" marT="91425" marB="91425" anchor="ctr">
                    <a:lnL w="9525" cap="flat" cmpd="sng">
                      <a:solidFill>
                        <a:srgbClr val="191919"/>
                      </a:solidFill>
                      <a:prstDash val="solid"/>
                      <a:round/>
                      <a:headEnd type="none" w="sm" len="sm"/>
                      <a:tailEnd type="none" w="sm" len="sm"/>
                    </a:lnL>
                    <a:lnR w="9525" cap="flat" cmpd="sng">
                      <a:solidFill>
                        <a:srgbClr val="191919"/>
                      </a:solidFill>
                      <a:prstDash val="solid"/>
                      <a:round/>
                      <a:headEnd type="none" w="sm" len="sm"/>
                      <a:tailEnd type="none" w="sm" len="sm"/>
                    </a:lnR>
                    <a:lnT w="9525" cap="flat" cmpd="sng">
                      <a:solidFill>
                        <a:srgbClr val="191919"/>
                      </a:solidFill>
                      <a:prstDash val="solid"/>
                      <a:round/>
                      <a:headEnd type="none" w="sm" len="sm"/>
                      <a:tailEnd type="none" w="sm" len="sm"/>
                    </a:lnT>
                    <a:lnB w="9525" cap="flat" cmpd="sng">
                      <a:solidFill>
                        <a:srgbClr val="191919"/>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313" name="Google Shape;313;p31"/>
          <p:cNvSpPr txBox="1">
            <a:spLocks noGrp="1"/>
          </p:cNvSpPr>
          <p:nvPr>
            <p:ph type="title"/>
          </p:nvPr>
        </p:nvSpPr>
        <p:spPr>
          <a:xfrm>
            <a:off x="720000" y="527825"/>
            <a:ext cx="7704000" cy="6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Objectives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4"/>
          <p:cNvSpPr txBox="1">
            <a:spLocks noGrp="1"/>
          </p:cNvSpPr>
          <p:nvPr>
            <p:ph type="title"/>
          </p:nvPr>
        </p:nvSpPr>
        <p:spPr>
          <a:xfrm>
            <a:off x="720000" y="527825"/>
            <a:ext cx="7704000" cy="622800"/>
          </a:xfrm>
          <a:prstGeom prst="rect">
            <a:avLst/>
          </a:prstGeom>
        </p:spPr>
        <p:txBody>
          <a:bodyPr spcFirstLastPara="1" wrap="square" lIns="0" tIns="91425" rIns="91425" bIns="91425" anchor="b" anchorCtr="0">
            <a:noAutofit/>
          </a:bodyPr>
          <a:lstStyle/>
          <a:p>
            <a:pPr marL="0" lvl="0" indent="0" algn="ctr" rtl="0">
              <a:spcBef>
                <a:spcPts val="0"/>
              </a:spcBef>
              <a:spcAft>
                <a:spcPts val="0"/>
              </a:spcAft>
              <a:buNone/>
            </a:pPr>
            <a:r>
              <a:rPr lang="en-US" dirty="0"/>
              <a:t>RESEARCH PAPER</a:t>
            </a:r>
            <a:endParaRPr dirty="0"/>
          </a:p>
        </p:txBody>
      </p:sp>
      <p:graphicFrame>
        <p:nvGraphicFramePr>
          <p:cNvPr id="509" name="Google Shape;509;p44"/>
          <p:cNvGraphicFramePr/>
          <p:nvPr>
            <p:extLst>
              <p:ext uri="{D42A27DB-BD31-4B8C-83A1-F6EECF244321}">
                <p14:modId xmlns:p14="http://schemas.microsoft.com/office/powerpoint/2010/main" val="2577836171"/>
              </p:ext>
            </p:extLst>
          </p:nvPr>
        </p:nvGraphicFramePr>
        <p:xfrm>
          <a:off x="881013" y="1328317"/>
          <a:ext cx="7381975" cy="3680293"/>
        </p:xfrm>
        <a:graphic>
          <a:graphicData uri="http://schemas.openxmlformats.org/drawingml/2006/table">
            <a:tbl>
              <a:tblPr>
                <a:noFill/>
                <a:tableStyleId>{DEFF7F35-2CC7-48E6-9155-849CCBE6AC89}</a:tableStyleId>
              </a:tblPr>
              <a:tblGrid>
                <a:gridCol w="2154650">
                  <a:extLst>
                    <a:ext uri="{9D8B030D-6E8A-4147-A177-3AD203B41FA5}">
                      <a16:colId xmlns:a16="http://schemas.microsoft.com/office/drawing/2014/main" val="20000"/>
                    </a:ext>
                  </a:extLst>
                </a:gridCol>
                <a:gridCol w="2414525">
                  <a:extLst>
                    <a:ext uri="{9D8B030D-6E8A-4147-A177-3AD203B41FA5}">
                      <a16:colId xmlns:a16="http://schemas.microsoft.com/office/drawing/2014/main" val="20001"/>
                    </a:ext>
                  </a:extLst>
                </a:gridCol>
                <a:gridCol w="2812800">
                  <a:extLst>
                    <a:ext uri="{9D8B030D-6E8A-4147-A177-3AD203B41FA5}">
                      <a16:colId xmlns:a16="http://schemas.microsoft.com/office/drawing/2014/main" val="20003"/>
                    </a:ext>
                  </a:extLst>
                </a:gridCol>
              </a:tblGrid>
              <a:tr h="748706">
                <a:tc gridSpan="2">
                  <a:txBody>
                    <a:bodyPr/>
                    <a:lstStyle/>
                    <a:p>
                      <a:pPr marL="0" lvl="0" indent="0" algn="ctr" rtl="0">
                        <a:spcBef>
                          <a:spcPts val="0"/>
                        </a:spcBef>
                        <a:spcAft>
                          <a:spcPts val="0"/>
                        </a:spcAft>
                        <a:buNone/>
                      </a:pPr>
                      <a:r>
                        <a:rPr lang="en-US" sz="2000" b="1" i="0" u="none" strike="noStrike" cap="none" dirty="0">
                          <a:solidFill>
                            <a:srgbClr val="000000"/>
                          </a:solidFill>
                          <a:effectLst/>
                          <a:latin typeface="Old Standard TT" panose="020B0604020202020204" charset="0"/>
                          <a:ea typeface="Arial"/>
                          <a:cs typeface="Arial"/>
                          <a:sym typeface="Arial"/>
                          <a:hlinkClick r:id="rId3"/>
                        </a:rPr>
                        <a:t>Regulating Blockchain, DLT and Smart Contracts</a:t>
                      </a:r>
                      <a:endParaRPr sz="2000" b="1" dirty="0">
                        <a:solidFill>
                          <a:schemeClr val="dk1"/>
                        </a:solidFill>
                        <a:latin typeface="Old Standard TT" panose="020B0604020202020204" charset="0"/>
                        <a:ea typeface="Old Standard TT"/>
                        <a:cs typeface="Old Standard TT"/>
                        <a:sym typeface="Old Standard T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en-US"/>
                    </a:p>
                  </a:txBody>
                  <a:tcPr/>
                </a:tc>
                <a:tc>
                  <a:txBody>
                    <a:bodyPr/>
                    <a:lstStyle/>
                    <a:p>
                      <a:pPr marL="0" lvl="0" indent="0" algn="ctr" rtl="0">
                        <a:spcBef>
                          <a:spcPts val="0"/>
                        </a:spcBef>
                        <a:spcAft>
                          <a:spcPts val="0"/>
                        </a:spcAft>
                        <a:buNone/>
                      </a:pPr>
                      <a:r>
                        <a:rPr lang="en-US" sz="2200" b="1" dirty="0">
                          <a:solidFill>
                            <a:schemeClr val="dk1"/>
                          </a:solidFill>
                          <a:latin typeface="Old Standard TT"/>
                          <a:ea typeface="Old Standard TT"/>
                          <a:cs typeface="Old Standard TT"/>
                          <a:sym typeface="Old Standard TT"/>
                        </a:rPr>
                        <a:t>LITERATURE REVIEW</a:t>
                      </a:r>
                      <a:endParaRPr sz="2200" b="1" dirty="0">
                        <a:solidFill>
                          <a:schemeClr val="dk1"/>
                        </a:solidFill>
                        <a:latin typeface="Old Standard TT"/>
                        <a:ea typeface="Old Standard TT"/>
                        <a:cs typeface="Old Standard TT"/>
                        <a:sym typeface="Old Standard TT"/>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60544">
                <a:tc>
                  <a:txBody>
                    <a:bodyPr/>
                    <a:lstStyle/>
                    <a:p>
                      <a:pPr marL="0" lvl="0" indent="0" algn="ctr" rtl="0">
                        <a:spcBef>
                          <a:spcPts val="0"/>
                        </a:spcBef>
                        <a:spcAft>
                          <a:spcPts val="0"/>
                        </a:spcAft>
                        <a:buNone/>
                      </a:pPr>
                      <a:r>
                        <a:rPr lang="en-US" sz="2200" b="1" dirty="0">
                          <a:solidFill>
                            <a:schemeClr val="dk1"/>
                          </a:solidFill>
                          <a:latin typeface="Old Standard TT"/>
                          <a:ea typeface="Old Standard TT"/>
                          <a:cs typeface="Old Standard TT"/>
                          <a:sym typeface="Old Standard TT"/>
                        </a:rPr>
                        <a:t>AUTHORS</a:t>
                      </a:r>
                      <a:endParaRPr sz="2200" b="1" dirty="0">
                        <a:solidFill>
                          <a:schemeClr val="dk1"/>
                        </a:solidFill>
                        <a:latin typeface="Old Standard TT"/>
                        <a:ea typeface="Old Standard TT"/>
                        <a:cs typeface="Old Standard TT"/>
                        <a:sym typeface="Old Standard T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000" b="1" dirty="0">
                          <a:solidFill>
                            <a:schemeClr val="dk1"/>
                          </a:solidFill>
                          <a:latin typeface="Old Standard TT"/>
                          <a:ea typeface="Old Standard TT"/>
                          <a:cs typeface="Old Standard TT"/>
                          <a:sym typeface="Old Standard TT"/>
                        </a:rPr>
                        <a:t>METHODOLOGY </a:t>
                      </a:r>
                      <a:endParaRPr sz="2000" b="1" dirty="0">
                        <a:solidFill>
                          <a:schemeClr val="dk1"/>
                        </a:solidFill>
                        <a:latin typeface="Old Standard TT"/>
                        <a:ea typeface="Old Standard TT"/>
                        <a:cs typeface="Old Standard TT"/>
                        <a:sym typeface="Old Standard T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rowSpan="2">
                  <a:txBody>
                    <a:bodyPr/>
                    <a:lstStyle/>
                    <a:p>
                      <a:pPr marL="0" lvl="0" indent="0" algn="ctr" rtl="0">
                        <a:spcBef>
                          <a:spcPts val="0"/>
                        </a:spcBef>
                        <a:spcAft>
                          <a:spcPts val="0"/>
                        </a:spcAft>
                        <a:buNone/>
                      </a:pPr>
                      <a:r>
                        <a:rPr lang="en-US" sz="1400" b="0" i="0" u="none" strike="noStrike" cap="none" dirty="0">
                          <a:solidFill>
                            <a:srgbClr val="000000"/>
                          </a:solidFill>
                          <a:effectLst/>
                          <a:latin typeface="Arial"/>
                          <a:ea typeface="Arial"/>
                          <a:cs typeface="Arial"/>
                          <a:sym typeface="Arial"/>
                        </a:rPr>
                        <a:t>This paper discusses existing regulatory frameworks for cryptocurrencies and DLT, highlighting their focus on financial aspects and lack of technology assurance requirements.</a:t>
                      </a:r>
                      <a:endParaRPr dirty="0">
                        <a:solidFill>
                          <a:schemeClr val="dk1"/>
                        </a:solidFill>
                        <a:latin typeface="Didact Gothic"/>
                        <a:ea typeface="Didact Gothic"/>
                        <a:cs typeface="Didact Gothic"/>
                        <a:sym typeface="Didact Gothic"/>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308753">
                <a:tc>
                  <a:txBody>
                    <a:bodyPr/>
                    <a:lstStyle/>
                    <a:p>
                      <a:pPr marL="457200" lvl="0" indent="-317500" algn="l" rtl="0">
                        <a:spcBef>
                          <a:spcPts val="0"/>
                        </a:spcBef>
                        <a:spcAft>
                          <a:spcPts val="0"/>
                        </a:spcAft>
                        <a:buClr>
                          <a:schemeClr val="dk1"/>
                        </a:buClr>
                        <a:buSzPts val="1400"/>
                        <a:buFont typeface="Didact Gothic"/>
                        <a:buChar char="●"/>
                      </a:pPr>
                      <a:r>
                        <a:rPr lang="en-IN" dirty="0">
                          <a:solidFill>
                            <a:schemeClr val="dk1"/>
                          </a:solidFill>
                          <a:latin typeface="Didact Gothic"/>
                          <a:ea typeface="Didact Gothic"/>
                          <a:cs typeface="Didact Gothic"/>
                          <a:sym typeface="Didact Gothic"/>
                        </a:rPr>
                        <a:t>Joshua Ellul </a:t>
                      </a:r>
                      <a:endParaRPr dirty="0">
                        <a:solidFill>
                          <a:schemeClr val="dk1"/>
                        </a:solidFill>
                        <a:latin typeface="Didact Gothic"/>
                        <a:ea typeface="Didact Gothic"/>
                        <a:cs typeface="Didact Gothic"/>
                        <a:sym typeface="Didact Gothic"/>
                      </a:endParaRPr>
                    </a:p>
                    <a:p>
                      <a:pPr marL="457200" lvl="0" indent="-317500" algn="l" rtl="0">
                        <a:spcBef>
                          <a:spcPts val="0"/>
                        </a:spcBef>
                        <a:spcAft>
                          <a:spcPts val="0"/>
                        </a:spcAft>
                        <a:buClr>
                          <a:schemeClr val="dk1"/>
                        </a:buClr>
                        <a:buSzPts val="1400"/>
                        <a:buFont typeface="Didact Gothic"/>
                        <a:buChar char="●"/>
                      </a:pPr>
                      <a:r>
                        <a:rPr lang="en-IN" dirty="0">
                          <a:solidFill>
                            <a:schemeClr val="dk1"/>
                          </a:solidFill>
                          <a:latin typeface="Didact Gothic"/>
                          <a:ea typeface="Didact Gothic"/>
                          <a:cs typeface="Didact Gothic"/>
                          <a:sym typeface="Didact Gothic"/>
                        </a:rPr>
                        <a:t>Jonathan Galea</a:t>
                      </a:r>
                      <a:endParaRPr dirty="0">
                        <a:solidFill>
                          <a:schemeClr val="dk1"/>
                        </a:solidFill>
                        <a:latin typeface="Didact Gothic"/>
                        <a:ea typeface="Didact Gothic"/>
                        <a:cs typeface="Didact Gothic"/>
                        <a:sym typeface="Didact Gothic"/>
                      </a:endParaRPr>
                    </a:p>
                    <a:p>
                      <a:pPr marL="457200" lvl="0" indent="-317500" algn="l" rtl="0">
                        <a:spcBef>
                          <a:spcPts val="0"/>
                        </a:spcBef>
                        <a:spcAft>
                          <a:spcPts val="0"/>
                        </a:spcAft>
                        <a:buClr>
                          <a:schemeClr val="dk1"/>
                        </a:buClr>
                        <a:buSzPts val="1400"/>
                        <a:buFont typeface="Didact Gothic"/>
                        <a:buChar char="●"/>
                      </a:pPr>
                      <a:r>
                        <a:rPr lang="en-IN" dirty="0">
                          <a:solidFill>
                            <a:schemeClr val="dk1"/>
                          </a:solidFill>
                          <a:latin typeface="Didact Gothic"/>
                          <a:ea typeface="Didact Gothic"/>
                          <a:cs typeface="Didact Gothic"/>
                          <a:sym typeface="Didact Gothic"/>
                        </a:rPr>
                        <a:t>Max Ganado</a:t>
                      </a:r>
                    </a:p>
                    <a:p>
                      <a:pPr marL="457200" lvl="0" indent="-317500" algn="l" rtl="0">
                        <a:spcBef>
                          <a:spcPts val="0"/>
                        </a:spcBef>
                        <a:spcAft>
                          <a:spcPts val="0"/>
                        </a:spcAft>
                        <a:buClr>
                          <a:schemeClr val="dk1"/>
                        </a:buClr>
                        <a:buSzPts val="1400"/>
                        <a:buFont typeface="Didact Gothic"/>
                        <a:buChar char="●"/>
                      </a:pPr>
                      <a:r>
                        <a:rPr lang="en-IN" dirty="0">
                          <a:solidFill>
                            <a:schemeClr val="dk1"/>
                          </a:solidFill>
                          <a:latin typeface="Didact Gothic"/>
                          <a:ea typeface="Didact Gothic"/>
                          <a:cs typeface="Didact Gothic"/>
                          <a:sym typeface="Didact Gothic"/>
                        </a:rPr>
                        <a:t>Stephen McCarthy </a:t>
                      </a:r>
                    </a:p>
                    <a:p>
                      <a:pPr marL="457200" lvl="0" indent="-317500" algn="l" rtl="0">
                        <a:spcBef>
                          <a:spcPts val="0"/>
                        </a:spcBef>
                        <a:spcAft>
                          <a:spcPts val="0"/>
                        </a:spcAft>
                        <a:buClr>
                          <a:schemeClr val="dk1"/>
                        </a:buClr>
                        <a:buSzPts val="1400"/>
                        <a:buFont typeface="Didact Gothic"/>
                        <a:buChar char="●"/>
                      </a:pPr>
                      <a:r>
                        <a:rPr lang="en-IN" dirty="0">
                          <a:solidFill>
                            <a:schemeClr val="dk1"/>
                          </a:solidFill>
                          <a:latin typeface="Didact Gothic"/>
                          <a:ea typeface="Didact Gothic"/>
                          <a:cs typeface="Didact Gothic"/>
                          <a:sym typeface="Didact Gothic"/>
                        </a:rPr>
                        <a:t>Gordon J. Pace</a:t>
                      </a:r>
                      <a:endParaRPr dirty="0">
                        <a:solidFill>
                          <a:schemeClr val="dk1"/>
                        </a:solidFill>
                        <a:latin typeface="Didact Gothic"/>
                        <a:ea typeface="Didact Gothic"/>
                        <a:cs typeface="Didact Gothic"/>
                        <a:sym typeface="Didact Goth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400" b="0" i="0" u="none" strike="noStrike" cap="none" dirty="0">
                          <a:solidFill>
                            <a:srgbClr val="000000"/>
                          </a:solidFill>
                          <a:effectLst/>
                          <a:latin typeface="Arial"/>
                          <a:ea typeface="Arial"/>
                          <a:cs typeface="Arial"/>
                          <a:sym typeface="Arial"/>
                        </a:rPr>
                        <a:t>The paper proposes a "world-first technology regulatory framework" for blockchain, DLT, and smart contracts.</a:t>
                      </a:r>
                      <a:endParaRPr sz="2200" b="1" dirty="0">
                        <a:solidFill>
                          <a:schemeClr val="dk1"/>
                        </a:solidFill>
                        <a:latin typeface="Old Standard TT"/>
                        <a:ea typeface="Old Standard TT"/>
                        <a:cs typeface="Old Standard TT"/>
                        <a:sym typeface="Old Standard T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4"/>
          <p:cNvSpPr txBox="1">
            <a:spLocks noGrp="1"/>
          </p:cNvSpPr>
          <p:nvPr>
            <p:ph type="title"/>
          </p:nvPr>
        </p:nvSpPr>
        <p:spPr>
          <a:xfrm>
            <a:off x="720000" y="527825"/>
            <a:ext cx="7704000" cy="622800"/>
          </a:xfrm>
          <a:prstGeom prst="rect">
            <a:avLst/>
          </a:prstGeom>
        </p:spPr>
        <p:txBody>
          <a:bodyPr spcFirstLastPara="1" wrap="square" lIns="0" tIns="91425" rIns="91425" bIns="91425" anchor="b" anchorCtr="0">
            <a:noAutofit/>
          </a:bodyPr>
          <a:lstStyle/>
          <a:p>
            <a:pPr marL="0" lvl="0" indent="0" algn="ctr" rtl="0">
              <a:spcBef>
                <a:spcPts val="0"/>
              </a:spcBef>
              <a:spcAft>
                <a:spcPts val="0"/>
              </a:spcAft>
              <a:buNone/>
            </a:pPr>
            <a:r>
              <a:rPr lang="en-US" dirty="0"/>
              <a:t>RESEARCH PAPER</a:t>
            </a:r>
            <a:endParaRPr dirty="0"/>
          </a:p>
        </p:txBody>
      </p:sp>
      <p:graphicFrame>
        <p:nvGraphicFramePr>
          <p:cNvPr id="509" name="Google Shape;509;p44"/>
          <p:cNvGraphicFramePr/>
          <p:nvPr>
            <p:extLst>
              <p:ext uri="{D42A27DB-BD31-4B8C-83A1-F6EECF244321}">
                <p14:modId xmlns:p14="http://schemas.microsoft.com/office/powerpoint/2010/main" val="2173767709"/>
              </p:ext>
            </p:extLst>
          </p:nvPr>
        </p:nvGraphicFramePr>
        <p:xfrm>
          <a:off x="881013" y="1150626"/>
          <a:ext cx="7381975" cy="3913744"/>
        </p:xfrm>
        <a:graphic>
          <a:graphicData uri="http://schemas.openxmlformats.org/drawingml/2006/table">
            <a:tbl>
              <a:tblPr>
                <a:noFill/>
                <a:tableStyleId>{DEFF7F35-2CC7-48E6-9155-849CCBE6AC89}</a:tableStyleId>
              </a:tblPr>
              <a:tblGrid>
                <a:gridCol w="2154650">
                  <a:extLst>
                    <a:ext uri="{9D8B030D-6E8A-4147-A177-3AD203B41FA5}">
                      <a16:colId xmlns:a16="http://schemas.microsoft.com/office/drawing/2014/main" val="20000"/>
                    </a:ext>
                  </a:extLst>
                </a:gridCol>
                <a:gridCol w="2414525">
                  <a:extLst>
                    <a:ext uri="{9D8B030D-6E8A-4147-A177-3AD203B41FA5}">
                      <a16:colId xmlns:a16="http://schemas.microsoft.com/office/drawing/2014/main" val="20001"/>
                    </a:ext>
                  </a:extLst>
                </a:gridCol>
                <a:gridCol w="2812800">
                  <a:extLst>
                    <a:ext uri="{9D8B030D-6E8A-4147-A177-3AD203B41FA5}">
                      <a16:colId xmlns:a16="http://schemas.microsoft.com/office/drawing/2014/main" val="20003"/>
                    </a:ext>
                  </a:extLst>
                </a:gridCol>
              </a:tblGrid>
              <a:tr h="1118200">
                <a:tc gridSpan="2">
                  <a:txBody>
                    <a:bodyPr/>
                    <a:lstStyle/>
                    <a:p>
                      <a:pPr algn="ctr"/>
                      <a:r>
                        <a:rPr lang="en-US" sz="2000" b="1" dirty="0">
                          <a:effectLst/>
                          <a:latin typeface="Old Standard TT" panose="020B0604020202020204" charset="0"/>
                          <a:hlinkClick r:id="rId3"/>
                        </a:rPr>
                        <a:t>Detection of Illegal Transactions of</a:t>
                      </a:r>
                    </a:p>
                    <a:p>
                      <a:pPr algn="ctr"/>
                      <a:r>
                        <a:rPr lang="en-US" sz="2000" b="1" dirty="0">
                          <a:effectLst/>
                          <a:latin typeface="Old Standard TT" panose="020B0604020202020204" charset="0"/>
                          <a:hlinkClick r:id="rId3"/>
                        </a:rPr>
                        <a:t>Cryptocurrency Based on Mutual</a:t>
                      </a:r>
                    </a:p>
                    <a:p>
                      <a:pPr algn="ctr"/>
                      <a:r>
                        <a:rPr lang="en-US" sz="2000" b="1" dirty="0">
                          <a:effectLst/>
                          <a:latin typeface="Old Standard TT" panose="020B0604020202020204" charset="0"/>
                          <a:hlinkClick r:id="rId3"/>
                        </a:rPr>
                        <a:t>Information.</a:t>
                      </a:r>
                      <a:endParaRPr lang="en-US" sz="2000" b="1" dirty="0">
                        <a:effectLst/>
                        <a:latin typeface="Old Standard TT" panose="020B0604020202020204" charset="0"/>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en-US"/>
                    </a:p>
                  </a:txBody>
                  <a:tcPr/>
                </a:tc>
                <a:tc>
                  <a:txBody>
                    <a:bodyPr/>
                    <a:lstStyle/>
                    <a:p>
                      <a:pPr marL="0" lvl="0" indent="0" algn="ctr" rtl="0">
                        <a:spcBef>
                          <a:spcPts val="0"/>
                        </a:spcBef>
                        <a:spcAft>
                          <a:spcPts val="0"/>
                        </a:spcAft>
                        <a:buNone/>
                      </a:pPr>
                      <a:r>
                        <a:rPr lang="en-US" sz="2200" b="1" dirty="0">
                          <a:solidFill>
                            <a:schemeClr val="dk1"/>
                          </a:solidFill>
                          <a:latin typeface="Old Standard TT"/>
                          <a:ea typeface="Old Standard TT"/>
                          <a:cs typeface="Old Standard TT"/>
                          <a:sym typeface="Old Standard TT"/>
                        </a:rPr>
                        <a:t>LITERATURE REVIEW</a:t>
                      </a:r>
                      <a:endParaRPr sz="2200" b="1" dirty="0">
                        <a:solidFill>
                          <a:schemeClr val="dk1"/>
                        </a:solidFill>
                        <a:latin typeface="Old Standard TT"/>
                        <a:ea typeface="Old Standard TT"/>
                        <a:cs typeface="Old Standard TT"/>
                        <a:sym typeface="Old Standard TT"/>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28022">
                <a:tc>
                  <a:txBody>
                    <a:bodyPr/>
                    <a:lstStyle/>
                    <a:p>
                      <a:pPr marL="0" lvl="0" indent="0" algn="ctr" rtl="0">
                        <a:spcBef>
                          <a:spcPts val="0"/>
                        </a:spcBef>
                        <a:spcAft>
                          <a:spcPts val="0"/>
                        </a:spcAft>
                        <a:buNone/>
                      </a:pPr>
                      <a:r>
                        <a:rPr lang="en-US" sz="2200" b="1" dirty="0">
                          <a:solidFill>
                            <a:schemeClr val="dk1"/>
                          </a:solidFill>
                          <a:latin typeface="Old Standard TT"/>
                          <a:ea typeface="Old Standard TT"/>
                          <a:cs typeface="Old Standard TT"/>
                          <a:sym typeface="Old Standard TT"/>
                        </a:rPr>
                        <a:t>AUTHORS</a:t>
                      </a:r>
                      <a:endParaRPr sz="2200" b="1" dirty="0">
                        <a:solidFill>
                          <a:schemeClr val="dk1"/>
                        </a:solidFill>
                        <a:latin typeface="Old Standard TT"/>
                        <a:ea typeface="Old Standard TT"/>
                        <a:cs typeface="Old Standard TT"/>
                        <a:sym typeface="Old Standard T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000" b="1" dirty="0">
                          <a:solidFill>
                            <a:schemeClr val="dk1"/>
                          </a:solidFill>
                          <a:latin typeface="Old Standard TT"/>
                          <a:ea typeface="Old Standard TT"/>
                          <a:cs typeface="Old Standard TT"/>
                          <a:sym typeface="Old Standard TT"/>
                        </a:rPr>
                        <a:t>METHODOLOGY </a:t>
                      </a:r>
                      <a:endParaRPr sz="2000" b="1" dirty="0">
                        <a:solidFill>
                          <a:schemeClr val="dk1"/>
                        </a:solidFill>
                        <a:latin typeface="Old Standard TT"/>
                        <a:ea typeface="Old Standard TT"/>
                        <a:cs typeface="Old Standard TT"/>
                        <a:sym typeface="Old Standard T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rowSpan="2">
                  <a:txBody>
                    <a:bodyPr/>
                    <a:lstStyle/>
                    <a:p>
                      <a:pPr marL="0" lvl="0" indent="0" algn="ctr" rtl="0">
                        <a:spcBef>
                          <a:spcPts val="0"/>
                        </a:spcBef>
                        <a:spcAft>
                          <a:spcPts val="0"/>
                        </a:spcAft>
                        <a:buNone/>
                      </a:pPr>
                      <a:r>
                        <a:rPr lang="en-US" dirty="0">
                          <a:solidFill>
                            <a:schemeClr val="dk1"/>
                          </a:solidFill>
                          <a:latin typeface="Didact Gothic"/>
                          <a:ea typeface="Didact Gothic"/>
                          <a:cs typeface="Didact Gothic"/>
                          <a:sym typeface="Didact Gothic"/>
                        </a:rPr>
                        <a:t>The paper reviews methods for detecting illegal cryptocurrency activities, focusing on data imbalance and graph neural networks. It also covers self-supervised learning techniques for graphs, like auto-encoders and contrastive learning, and discusses strategies to address data imbalance, such as oversampling, </a:t>
                      </a:r>
                      <a:r>
                        <a:rPr lang="en-US" dirty="0" err="1">
                          <a:solidFill>
                            <a:schemeClr val="dk1"/>
                          </a:solidFill>
                          <a:latin typeface="Didact Gothic"/>
                          <a:ea typeface="Didact Gothic"/>
                          <a:cs typeface="Didact Gothic"/>
                          <a:sym typeface="Didact Gothic"/>
                        </a:rPr>
                        <a:t>undersampling</a:t>
                      </a:r>
                      <a:r>
                        <a:rPr lang="en-US" dirty="0">
                          <a:solidFill>
                            <a:schemeClr val="dk1"/>
                          </a:solidFill>
                          <a:latin typeface="Didact Gothic"/>
                          <a:ea typeface="Didact Gothic"/>
                          <a:cs typeface="Didact Gothic"/>
                          <a:sym typeface="Didact Gothic"/>
                        </a:rPr>
                        <a:t>, and new loss functions.</a:t>
                      </a:r>
                      <a:endParaRPr dirty="0">
                        <a:solidFill>
                          <a:schemeClr val="dk1"/>
                        </a:solidFill>
                        <a:latin typeface="Didact Gothic"/>
                        <a:ea typeface="Didact Gothic"/>
                        <a:cs typeface="Didact Gothic"/>
                        <a:sym typeface="Didact Gothic"/>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267522">
                <a:tc>
                  <a:txBody>
                    <a:bodyPr/>
                    <a:lstStyle/>
                    <a:p>
                      <a:pPr marL="457200" lvl="0" indent="-317500" algn="l" rtl="0">
                        <a:spcBef>
                          <a:spcPts val="0"/>
                        </a:spcBef>
                        <a:spcAft>
                          <a:spcPts val="0"/>
                        </a:spcAft>
                        <a:buClr>
                          <a:schemeClr val="dk1"/>
                        </a:buClr>
                        <a:buSzPts val="1400"/>
                        <a:buFont typeface="Didact Gothic"/>
                        <a:buChar char="●"/>
                      </a:pPr>
                      <a:r>
                        <a:rPr lang="en-IN" sz="1400" b="0" i="0" u="none" strike="noStrike" cap="none" dirty="0" err="1">
                          <a:solidFill>
                            <a:srgbClr val="000000"/>
                          </a:solidFill>
                          <a:effectLst/>
                          <a:latin typeface="Arial"/>
                          <a:ea typeface="Arial"/>
                          <a:cs typeface="Arial"/>
                          <a:sym typeface="Arial"/>
                        </a:rPr>
                        <a:t>Kewei</a:t>
                      </a:r>
                      <a:r>
                        <a:rPr lang="en-IN" sz="1400" b="0" i="0" u="none" strike="noStrike" cap="none" dirty="0">
                          <a:solidFill>
                            <a:srgbClr val="000000"/>
                          </a:solidFill>
                          <a:effectLst/>
                          <a:latin typeface="Arial"/>
                          <a:ea typeface="Arial"/>
                          <a:cs typeface="Arial"/>
                          <a:sym typeface="Arial"/>
                        </a:rPr>
                        <a:t> Zhao</a:t>
                      </a:r>
                    </a:p>
                    <a:p>
                      <a:pPr marL="457200" lvl="0" indent="-317500" algn="l" rtl="0">
                        <a:spcBef>
                          <a:spcPts val="0"/>
                        </a:spcBef>
                        <a:spcAft>
                          <a:spcPts val="0"/>
                        </a:spcAft>
                        <a:buClr>
                          <a:schemeClr val="dk1"/>
                        </a:buClr>
                        <a:buSzPts val="1400"/>
                        <a:buFont typeface="Didact Gothic"/>
                        <a:buChar char="●"/>
                      </a:pPr>
                      <a:r>
                        <a:rPr lang="en-IN" sz="1400" b="0" i="0" u="none" strike="noStrike" cap="none" dirty="0" err="1">
                          <a:solidFill>
                            <a:srgbClr val="000000"/>
                          </a:solidFill>
                          <a:effectLst/>
                          <a:latin typeface="Arial"/>
                          <a:ea typeface="Arial"/>
                          <a:cs typeface="Arial"/>
                          <a:sym typeface="Arial"/>
                        </a:rPr>
                        <a:t>Guixin</a:t>
                      </a:r>
                      <a:r>
                        <a:rPr lang="en-IN" sz="1400" b="0" i="0" u="none" strike="noStrike" cap="none" dirty="0">
                          <a:solidFill>
                            <a:srgbClr val="000000"/>
                          </a:solidFill>
                          <a:effectLst/>
                          <a:latin typeface="Arial"/>
                          <a:ea typeface="Arial"/>
                          <a:cs typeface="Arial"/>
                          <a:sym typeface="Arial"/>
                        </a:rPr>
                        <a:t> Dong</a:t>
                      </a:r>
                    </a:p>
                    <a:p>
                      <a:pPr marL="457200" lvl="0" indent="-317500" algn="l" rtl="0">
                        <a:spcBef>
                          <a:spcPts val="0"/>
                        </a:spcBef>
                        <a:spcAft>
                          <a:spcPts val="0"/>
                        </a:spcAft>
                        <a:buClr>
                          <a:schemeClr val="dk1"/>
                        </a:buClr>
                        <a:buSzPts val="1400"/>
                        <a:buFont typeface="Didact Gothic"/>
                        <a:buChar char="●"/>
                      </a:pPr>
                      <a:r>
                        <a:rPr lang="en-IN" sz="1400" b="0" i="0" u="none" strike="noStrike" cap="none" dirty="0">
                          <a:solidFill>
                            <a:srgbClr val="000000"/>
                          </a:solidFill>
                          <a:effectLst/>
                          <a:latin typeface="Arial"/>
                          <a:ea typeface="Arial"/>
                          <a:cs typeface="Arial"/>
                          <a:sym typeface="Arial"/>
                        </a:rPr>
                        <a:t>Dong Bian</a:t>
                      </a:r>
                      <a:endParaRPr dirty="0">
                        <a:solidFill>
                          <a:schemeClr val="dk1"/>
                        </a:solidFill>
                        <a:latin typeface="Didact Gothic"/>
                        <a:ea typeface="Didact Gothic"/>
                        <a:cs typeface="Didact Gothic"/>
                        <a:sym typeface="Didact Goth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200" b="0" i="0" u="none" strike="noStrike" cap="none" dirty="0">
                          <a:solidFill>
                            <a:srgbClr val="000000"/>
                          </a:solidFill>
                          <a:effectLst/>
                          <a:latin typeface="Arial"/>
                          <a:ea typeface="Arial"/>
                          <a:cs typeface="Arial"/>
                          <a:sym typeface="Arial"/>
                        </a:rPr>
                        <a:t>The paper focuses on developing a self-supervised graph neural network model to detect illegal cryptocurrency transactions.</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29123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4"/>
          <p:cNvSpPr txBox="1">
            <a:spLocks noGrp="1"/>
          </p:cNvSpPr>
          <p:nvPr>
            <p:ph type="title"/>
          </p:nvPr>
        </p:nvSpPr>
        <p:spPr>
          <a:xfrm>
            <a:off x="720000" y="527825"/>
            <a:ext cx="7704000" cy="622800"/>
          </a:xfrm>
          <a:prstGeom prst="rect">
            <a:avLst/>
          </a:prstGeom>
        </p:spPr>
        <p:txBody>
          <a:bodyPr spcFirstLastPara="1" wrap="square" lIns="0" tIns="91425" rIns="91425" bIns="91425" anchor="b" anchorCtr="0">
            <a:noAutofit/>
          </a:bodyPr>
          <a:lstStyle/>
          <a:p>
            <a:pPr marL="0" lvl="0" indent="0" algn="ctr" rtl="0">
              <a:spcBef>
                <a:spcPts val="0"/>
              </a:spcBef>
              <a:spcAft>
                <a:spcPts val="0"/>
              </a:spcAft>
              <a:buNone/>
            </a:pPr>
            <a:r>
              <a:rPr lang="en-US" dirty="0"/>
              <a:t>RESEARCH PAPER</a:t>
            </a:r>
            <a:endParaRPr dirty="0"/>
          </a:p>
        </p:txBody>
      </p:sp>
      <p:graphicFrame>
        <p:nvGraphicFramePr>
          <p:cNvPr id="509" name="Google Shape;509;p44"/>
          <p:cNvGraphicFramePr/>
          <p:nvPr>
            <p:extLst>
              <p:ext uri="{D42A27DB-BD31-4B8C-83A1-F6EECF244321}">
                <p14:modId xmlns:p14="http://schemas.microsoft.com/office/powerpoint/2010/main" val="1939680734"/>
              </p:ext>
            </p:extLst>
          </p:nvPr>
        </p:nvGraphicFramePr>
        <p:xfrm>
          <a:off x="881013" y="1150626"/>
          <a:ext cx="7381975" cy="3871994"/>
        </p:xfrm>
        <a:graphic>
          <a:graphicData uri="http://schemas.openxmlformats.org/drawingml/2006/table">
            <a:tbl>
              <a:tblPr>
                <a:noFill/>
                <a:tableStyleId>{DEFF7F35-2CC7-48E6-9155-849CCBE6AC89}</a:tableStyleId>
              </a:tblPr>
              <a:tblGrid>
                <a:gridCol w="2154650">
                  <a:extLst>
                    <a:ext uri="{9D8B030D-6E8A-4147-A177-3AD203B41FA5}">
                      <a16:colId xmlns:a16="http://schemas.microsoft.com/office/drawing/2014/main" val="20000"/>
                    </a:ext>
                  </a:extLst>
                </a:gridCol>
                <a:gridCol w="2414525">
                  <a:extLst>
                    <a:ext uri="{9D8B030D-6E8A-4147-A177-3AD203B41FA5}">
                      <a16:colId xmlns:a16="http://schemas.microsoft.com/office/drawing/2014/main" val="20001"/>
                    </a:ext>
                  </a:extLst>
                </a:gridCol>
                <a:gridCol w="2812800">
                  <a:extLst>
                    <a:ext uri="{9D8B030D-6E8A-4147-A177-3AD203B41FA5}">
                      <a16:colId xmlns:a16="http://schemas.microsoft.com/office/drawing/2014/main" val="20003"/>
                    </a:ext>
                  </a:extLst>
                </a:gridCol>
              </a:tblGrid>
              <a:tr h="966562">
                <a:tc gridSpan="2">
                  <a:txBody>
                    <a:bodyPr/>
                    <a:lstStyle/>
                    <a:p>
                      <a:pPr algn="ctr"/>
                      <a:r>
                        <a:rPr lang="en-US" sz="1400" b="1" i="0" u="none" strike="noStrike" cap="none" dirty="0">
                          <a:solidFill>
                            <a:srgbClr val="000000"/>
                          </a:solidFill>
                          <a:effectLst/>
                          <a:latin typeface="Old Standard TT" panose="020B0604020202020204" charset="0"/>
                          <a:ea typeface="Arial"/>
                          <a:cs typeface="Arial"/>
                          <a:sym typeface="Arial"/>
                          <a:hlinkClick r:id="rId3"/>
                        </a:rPr>
                        <a:t>CRYPTOCURRENCY IN THE SYSTEM OF MONEY LAUNDERING</a:t>
                      </a:r>
                      <a:endParaRPr lang="en-US" sz="2000" b="1" dirty="0">
                        <a:effectLst/>
                        <a:latin typeface="Old Standard TT" panose="020B0604020202020204" charset="0"/>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en-US"/>
                    </a:p>
                  </a:txBody>
                  <a:tcPr/>
                </a:tc>
                <a:tc>
                  <a:txBody>
                    <a:bodyPr/>
                    <a:lstStyle/>
                    <a:p>
                      <a:pPr marL="0" lvl="0" indent="0" algn="ctr" rtl="0">
                        <a:spcBef>
                          <a:spcPts val="0"/>
                        </a:spcBef>
                        <a:spcAft>
                          <a:spcPts val="0"/>
                        </a:spcAft>
                        <a:buNone/>
                      </a:pPr>
                      <a:r>
                        <a:rPr lang="en-US" sz="2200" b="1" dirty="0">
                          <a:solidFill>
                            <a:schemeClr val="dk1"/>
                          </a:solidFill>
                          <a:latin typeface="Old Standard TT"/>
                          <a:ea typeface="Old Standard TT"/>
                          <a:cs typeface="Old Standard TT"/>
                          <a:sym typeface="Old Standard TT"/>
                        </a:rPr>
                        <a:t>LITERATURE REVIEW</a:t>
                      </a:r>
                      <a:endParaRPr sz="2200" b="1" dirty="0">
                        <a:solidFill>
                          <a:schemeClr val="dk1"/>
                        </a:solidFill>
                        <a:latin typeface="Old Standard TT"/>
                        <a:ea typeface="Old Standard TT"/>
                        <a:cs typeface="Old Standard TT"/>
                        <a:sym typeface="Old Standard TT"/>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28022">
                <a:tc>
                  <a:txBody>
                    <a:bodyPr/>
                    <a:lstStyle/>
                    <a:p>
                      <a:pPr marL="0" lvl="0" indent="0" algn="ctr" rtl="0">
                        <a:spcBef>
                          <a:spcPts val="0"/>
                        </a:spcBef>
                        <a:spcAft>
                          <a:spcPts val="0"/>
                        </a:spcAft>
                        <a:buNone/>
                      </a:pPr>
                      <a:r>
                        <a:rPr lang="en-US" sz="2200" b="1" dirty="0">
                          <a:solidFill>
                            <a:schemeClr val="dk1"/>
                          </a:solidFill>
                          <a:latin typeface="Old Standard TT"/>
                          <a:ea typeface="Old Standard TT"/>
                          <a:cs typeface="Old Standard TT"/>
                          <a:sym typeface="Old Standard TT"/>
                        </a:rPr>
                        <a:t>AUTHORS</a:t>
                      </a:r>
                      <a:endParaRPr sz="2200" b="1" dirty="0">
                        <a:solidFill>
                          <a:schemeClr val="dk1"/>
                        </a:solidFill>
                        <a:latin typeface="Old Standard TT"/>
                        <a:ea typeface="Old Standard TT"/>
                        <a:cs typeface="Old Standard TT"/>
                        <a:sym typeface="Old Standard T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000" b="1" dirty="0">
                          <a:solidFill>
                            <a:schemeClr val="dk1"/>
                          </a:solidFill>
                          <a:latin typeface="Old Standard TT"/>
                          <a:ea typeface="Old Standard TT"/>
                          <a:cs typeface="Old Standard TT"/>
                          <a:sym typeface="Old Standard TT"/>
                        </a:rPr>
                        <a:t>METHODOLOGY </a:t>
                      </a:r>
                      <a:endParaRPr sz="2000" b="1" dirty="0">
                        <a:solidFill>
                          <a:schemeClr val="dk1"/>
                        </a:solidFill>
                        <a:latin typeface="Old Standard TT"/>
                        <a:ea typeface="Old Standard TT"/>
                        <a:cs typeface="Old Standard TT"/>
                        <a:sym typeface="Old Standard T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rowSpan="2">
                  <a:txBody>
                    <a:bodyPr/>
                    <a:lstStyle/>
                    <a:p>
                      <a:pPr marL="0" lvl="0" indent="0" algn="ctr" rtl="0">
                        <a:spcBef>
                          <a:spcPts val="0"/>
                        </a:spcBef>
                        <a:spcAft>
                          <a:spcPts val="0"/>
                        </a:spcAft>
                        <a:buNone/>
                      </a:pPr>
                      <a:r>
                        <a:rPr lang="en-US" dirty="0">
                          <a:solidFill>
                            <a:schemeClr val="dk1"/>
                          </a:solidFill>
                          <a:latin typeface="Didact Gothic"/>
                          <a:ea typeface="Didact Gothic"/>
                          <a:cs typeface="Didact Gothic"/>
                          <a:sym typeface="Didact Gothic"/>
                        </a:rPr>
                        <a:t>The review covers research on cryptocurrency and illegal activities, the historical and economic context of money and virtual currencies, and legal regulations, citing sources like the European Central Bank and National Bank of Ukraine.</a:t>
                      </a:r>
                      <a:endParaRPr dirty="0">
                        <a:solidFill>
                          <a:schemeClr val="dk1"/>
                        </a:solidFill>
                        <a:latin typeface="Didact Gothic"/>
                        <a:ea typeface="Didact Gothic"/>
                        <a:cs typeface="Didact Gothic"/>
                        <a:sym typeface="Didact Gothic"/>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267522">
                <a:tc>
                  <a:txBody>
                    <a:bodyPr/>
                    <a:lstStyle/>
                    <a:p>
                      <a:pPr marL="457200" lvl="0" indent="-317500" algn="l" rtl="0">
                        <a:spcBef>
                          <a:spcPts val="0"/>
                        </a:spcBef>
                        <a:spcAft>
                          <a:spcPts val="0"/>
                        </a:spcAft>
                        <a:buClr>
                          <a:schemeClr val="dk1"/>
                        </a:buClr>
                        <a:buSzPts val="1400"/>
                        <a:buFont typeface="Didact Gothic"/>
                        <a:buChar char="●"/>
                      </a:pPr>
                      <a:r>
                        <a:rPr lang="en-IN" sz="1400" b="0" i="0" u="none" strike="noStrike" cap="none" dirty="0" err="1">
                          <a:solidFill>
                            <a:srgbClr val="000000"/>
                          </a:solidFill>
                          <a:effectLst/>
                          <a:latin typeface="Arial"/>
                          <a:ea typeface="Arial"/>
                          <a:cs typeface="Arial"/>
                          <a:sym typeface="Arial"/>
                        </a:rPr>
                        <a:t>Valeriia</a:t>
                      </a:r>
                      <a:r>
                        <a:rPr lang="en-IN" sz="1400" b="0" i="0" u="none" strike="noStrike" cap="none" dirty="0">
                          <a:solidFill>
                            <a:srgbClr val="000000"/>
                          </a:solidFill>
                          <a:effectLst/>
                          <a:latin typeface="Arial"/>
                          <a:ea typeface="Arial"/>
                          <a:cs typeface="Arial"/>
                          <a:sym typeface="Arial"/>
                        </a:rPr>
                        <a:t> </a:t>
                      </a:r>
                      <a:r>
                        <a:rPr lang="en-IN" sz="1400" b="0" i="0" u="none" strike="noStrike" cap="none" dirty="0" err="1">
                          <a:solidFill>
                            <a:srgbClr val="000000"/>
                          </a:solidFill>
                          <a:effectLst/>
                          <a:latin typeface="Arial"/>
                          <a:ea typeface="Arial"/>
                          <a:cs typeface="Arial"/>
                          <a:sym typeface="Arial"/>
                        </a:rPr>
                        <a:t>Dyntu</a:t>
                      </a:r>
                      <a:r>
                        <a:rPr lang="en-IN" sz="1400" b="0" i="0" u="none" strike="noStrike" cap="none" dirty="0">
                          <a:solidFill>
                            <a:srgbClr val="000000"/>
                          </a:solidFill>
                          <a:effectLst/>
                          <a:latin typeface="Arial"/>
                          <a:ea typeface="Arial"/>
                          <a:cs typeface="Arial"/>
                          <a:sym typeface="Arial"/>
                        </a:rPr>
                        <a:t>, National University “Odessa Law Academy”, Ukraine.</a:t>
                      </a:r>
                    </a:p>
                    <a:p>
                      <a:pPr marL="457200" lvl="0" indent="-317500" algn="l" rtl="0">
                        <a:spcBef>
                          <a:spcPts val="0"/>
                        </a:spcBef>
                        <a:spcAft>
                          <a:spcPts val="0"/>
                        </a:spcAft>
                        <a:buClr>
                          <a:schemeClr val="dk1"/>
                        </a:buClr>
                        <a:buSzPts val="1400"/>
                        <a:buFont typeface="Didact Gothic"/>
                        <a:buChar char="●"/>
                      </a:pPr>
                      <a:r>
                        <a:rPr lang="en-IN" sz="1400" b="0" i="0" u="none" strike="noStrike" cap="none" dirty="0">
                          <a:solidFill>
                            <a:srgbClr val="000000"/>
                          </a:solidFill>
                          <a:effectLst/>
                          <a:latin typeface="Arial"/>
                          <a:ea typeface="Arial"/>
                          <a:cs typeface="Arial"/>
                          <a:sym typeface="Arial"/>
                        </a:rPr>
                        <a:t>Oleh </a:t>
                      </a:r>
                      <a:r>
                        <a:rPr lang="en-IN" sz="1400" b="0" i="0" u="none" strike="noStrike" cap="none" dirty="0" err="1">
                          <a:solidFill>
                            <a:srgbClr val="000000"/>
                          </a:solidFill>
                          <a:effectLst/>
                          <a:latin typeface="Arial"/>
                          <a:ea typeface="Arial"/>
                          <a:cs typeface="Arial"/>
                          <a:sym typeface="Arial"/>
                        </a:rPr>
                        <a:t>Dykyi</a:t>
                      </a:r>
                      <a:r>
                        <a:rPr lang="en-IN" sz="1400" b="0" i="0" u="none" strike="noStrike" cap="none" dirty="0">
                          <a:solidFill>
                            <a:srgbClr val="000000"/>
                          </a:solidFill>
                          <a:effectLst/>
                          <a:latin typeface="Arial"/>
                          <a:ea typeface="Arial"/>
                          <a:cs typeface="Arial"/>
                          <a:sym typeface="Arial"/>
                        </a:rPr>
                        <a:t>, National University “Odessa Law Academy”, Ukraine.</a:t>
                      </a:r>
                      <a:endParaRPr dirty="0">
                        <a:solidFill>
                          <a:schemeClr val="dk1"/>
                        </a:solidFill>
                        <a:latin typeface="Didact Gothic"/>
                        <a:ea typeface="Didact Gothic"/>
                        <a:cs typeface="Didact Gothic"/>
                        <a:sym typeface="Didact Goth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200" b="0" i="0" u="none" strike="noStrike" cap="none" dirty="0">
                          <a:solidFill>
                            <a:srgbClr val="000000"/>
                          </a:solidFill>
                          <a:effectLst/>
                          <a:latin typeface="Arial"/>
                          <a:ea typeface="Arial"/>
                          <a:cs typeface="Arial"/>
                          <a:sym typeface="Arial"/>
                        </a:rPr>
                        <a:t>The paper employs several methodologies, including historical analysis tracing cryptocurrency's evolution from Friedrich August von Hayek's ideas, case study analysis of criminal cases involving cryptocurrency money laundering, and comparative analysis contrasting global perspectives and regulations, with a focus on Ukraine.</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54677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4"/>
          <p:cNvSpPr txBox="1">
            <a:spLocks noGrp="1"/>
          </p:cNvSpPr>
          <p:nvPr>
            <p:ph type="title"/>
          </p:nvPr>
        </p:nvSpPr>
        <p:spPr>
          <a:xfrm>
            <a:off x="720000" y="527825"/>
            <a:ext cx="7704000" cy="622800"/>
          </a:xfrm>
          <a:prstGeom prst="rect">
            <a:avLst/>
          </a:prstGeom>
        </p:spPr>
        <p:txBody>
          <a:bodyPr spcFirstLastPara="1" wrap="square" lIns="0" tIns="91425" rIns="91425" bIns="91425" anchor="b" anchorCtr="0">
            <a:noAutofit/>
          </a:bodyPr>
          <a:lstStyle/>
          <a:p>
            <a:pPr marL="0" lvl="0" indent="0" algn="ctr" rtl="0">
              <a:spcBef>
                <a:spcPts val="0"/>
              </a:spcBef>
              <a:spcAft>
                <a:spcPts val="0"/>
              </a:spcAft>
              <a:buNone/>
            </a:pPr>
            <a:r>
              <a:rPr lang="en-US" dirty="0"/>
              <a:t>RESEARCH PAPER</a:t>
            </a:r>
            <a:endParaRPr dirty="0"/>
          </a:p>
        </p:txBody>
      </p:sp>
      <p:graphicFrame>
        <p:nvGraphicFramePr>
          <p:cNvPr id="509" name="Google Shape;509;p44"/>
          <p:cNvGraphicFramePr/>
          <p:nvPr>
            <p:extLst>
              <p:ext uri="{D42A27DB-BD31-4B8C-83A1-F6EECF244321}">
                <p14:modId xmlns:p14="http://schemas.microsoft.com/office/powerpoint/2010/main" val="202094693"/>
              </p:ext>
            </p:extLst>
          </p:nvPr>
        </p:nvGraphicFramePr>
        <p:xfrm>
          <a:off x="881013" y="1150626"/>
          <a:ext cx="7381975" cy="3762106"/>
        </p:xfrm>
        <a:graphic>
          <a:graphicData uri="http://schemas.openxmlformats.org/drawingml/2006/table">
            <a:tbl>
              <a:tblPr>
                <a:noFill/>
                <a:tableStyleId>{DEFF7F35-2CC7-48E6-9155-849CCBE6AC89}</a:tableStyleId>
              </a:tblPr>
              <a:tblGrid>
                <a:gridCol w="2154650">
                  <a:extLst>
                    <a:ext uri="{9D8B030D-6E8A-4147-A177-3AD203B41FA5}">
                      <a16:colId xmlns:a16="http://schemas.microsoft.com/office/drawing/2014/main" val="20000"/>
                    </a:ext>
                  </a:extLst>
                </a:gridCol>
                <a:gridCol w="2414525">
                  <a:extLst>
                    <a:ext uri="{9D8B030D-6E8A-4147-A177-3AD203B41FA5}">
                      <a16:colId xmlns:a16="http://schemas.microsoft.com/office/drawing/2014/main" val="20001"/>
                    </a:ext>
                  </a:extLst>
                </a:gridCol>
                <a:gridCol w="2812800">
                  <a:extLst>
                    <a:ext uri="{9D8B030D-6E8A-4147-A177-3AD203B41FA5}">
                      <a16:colId xmlns:a16="http://schemas.microsoft.com/office/drawing/2014/main" val="20003"/>
                    </a:ext>
                  </a:extLst>
                </a:gridCol>
              </a:tblGrid>
              <a:tr h="966562">
                <a:tc gridSpan="2">
                  <a:txBody>
                    <a:bodyPr/>
                    <a:lstStyle/>
                    <a:p>
                      <a:pPr algn="ctr"/>
                      <a:r>
                        <a:rPr lang="en-US" sz="1400" b="1" i="0" u="none" strike="noStrike" cap="none" dirty="0">
                          <a:solidFill>
                            <a:srgbClr val="000000"/>
                          </a:solidFill>
                          <a:effectLst/>
                          <a:latin typeface="Old Standard TT" panose="020B0604020202020204" charset="0"/>
                          <a:ea typeface="Arial"/>
                          <a:cs typeface="Arial"/>
                          <a:sym typeface="Arial"/>
                          <a:hlinkClick r:id="rId3"/>
                        </a:rPr>
                        <a:t>Blockchain Forensics: A Modern Approach to Investigating Cybercrime in the Age of </a:t>
                      </a:r>
                      <a:r>
                        <a:rPr lang="en-US" sz="1400" b="1" i="0" u="none" strike="noStrike" cap="none" dirty="0" err="1">
                          <a:solidFill>
                            <a:srgbClr val="000000"/>
                          </a:solidFill>
                          <a:effectLst/>
                          <a:latin typeface="Old Standard TT" panose="020B0604020202020204" charset="0"/>
                          <a:ea typeface="Arial"/>
                          <a:cs typeface="Arial"/>
                          <a:sym typeface="Arial"/>
                          <a:hlinkClick r:id="rId3"/>
                        </a:rPr>
                        <a:t>Decentralisation</a:t>
                      </a:r>
                      <a:endParaRPr lang="en-US" sz="2000" b="1" dirty="0">
                        <a:effectLst/>
                        <a:latin typeface="Old Standard TT" panose="020B0604020202020204" charset="0"/>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en-US"/>
                    </a:p>
                  </a:txBody>
                  <a:tcPr/>
                </a:tc>
                <a:tc>
                  <a:txBody>
                    <a:bodyPr/>
                    <a:lstStyle/>
                    <a:p>
                      <a:pPr marL="0" lvl="0" indent="0" algn="ctr" rtl="0">
                        <a:spcBef>
                          <a:spcPts val="0"/>
                        </a:spcBef>
                        <a:spcAft>
                          <a:spcPts val="0"/>
                        </a:spcAft>
                        <a:buNone/>
                      </a:pPr>
                      <a:r>
                        <a:rPr lang="en-US" sz="2200" b="1" dirty="0">
                          <a:solidFill>
                            <a:schemeClr val="dk1"/>
                          </a:solidFill>
                          <a:latin typeface="Old Standard TT"/>
                          <a:ea typeface="Old Standard TT"/>
                          <a:cs typeface="Old Standard TT"/>
                          <a:sym typeface="Old Standard TT"/>
                        </a:rPr>
                        <a:t>LITERATURE REVIEW</a:t>
                      </a:r>
                      <a:endParaRPr sz="2200" b="1" dirty="0">
                        <a:solidFill>
                          <a:schemeClr val="dk1"/>
                        </a:solidFill>
                        <a:latin typeface="Old Standard TT"/>
                        <a:ea typeface="Old Standard TT"/>
                        <a:cs typeface="Old Standard TT"/>
                        <a:sym typeface="Old Standard TT"/>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28022">
                <a:tc>
                  <a:txBody>
                    <a:bodyPr/>
                    <a:lstStyle/>
                    <a:p>
                      <a:pPr marL="0" lvl="0" indent="0" algn="ctr" rtl="0">
                        <a:spcBef>
                          <a:spcPts val="0"/>
                        </a:spcBef>
                        <a:spcAft>
                          <a:spcPts val="0"/>
                        </a:spcAft>
                        <a:buNone/>
                      </a:pPr>
                      <a:r>
                        <a:rPr lang="en-US" sz="2200" b="1" dirty="0">
                          <a:solidFill>
                            <a:schemeClr val="dk1"/>
                          </a:solidFill>
                          <a:latin typeface="Old Standard TT"/>
                          <a:ea typeface="Old Standard TT"/>
                          <a:cs typeface="Old Standard TT"/>
                          <a:sym typeface="Old Standard TT"/>
                        </a:rPr>
                        <a:t>AUTHORS</a:t>
                      </a:r>
                      <a:endParaRPr sz="2200" b="1" dirty="0">
                        <a:solidFill>
                          <a:schemeClr val="dk1"/>
                        </a:solidFill>
                        <a:latin typeface="Old Standard TT"/>
                        <a:ea typeface="Old Standard TT"/>
                        <a:cs typeface="Old Standard TT"/>
                        <a:sym typeface="Old Standard T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000" b="1" dirty="0">
                          <a:solidFill>
                            <a:schemeClr val="dk1"/>
                          </a:solidFill>
                          <a:latin typeface="Old Standard TT"/>
                          <a:ea typeface="Old Standard TT"/>
                          <a:cs typeface="Old Standard TT"/>
                          <a:sym typeface="Old Standard TT"/>
                        </a:rPr>
                        <a:t>METHODOLOGY </a:t>
                      </a:r>
                      <a:endParaRPr sz="2000" b="1" dirty="0">
                        <a:solidFill>
                          <a:schemeClr val="dk1"/>
                        </a:solidFill>
                        <a:latin typeface="Old Standard TT"/>
                        <a:ea typeface="Old Standard TT"/>
                        <a:cs typeface="Old Standard TT"/>
                        <a:sym typeface="Old Standard T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rowSpan="2">
                  <a:txBody>
                    <a:bodyPr/>
                    <a:lstStyle/>
                    <a:p>
                      <a:pPr marL="0" lvl="0" indent="0" algn="ctr" rtl="0">
                        <a:spcBef>
                          <a:spcPts val="0"/>
                        </a:spcBef>
                        <a:spcAft>
                          <a:spcPts val="0"/>
                        </a:spcAft>
                        <a:buNone/>
                      </a:pPr>
                      <a:r>
                        <a:rPr lang="en-US" dirty="0">
                          <a:solidFill>
                            <a:schemeClr val="dk1"/>
                          </a:solidFill>
                          <a:latin typeface="Didact Gothic"/>
                          <a:ea typeface="Didact Gothic"/>
                          <a:cs typeface="Didact Gothic"/>
                          <a:sym typeface="Didact Gothic"/>
                        </a:rPr>
                        <a:t>The paper cites a range of sources on topics such as blockchain forensics from </a:t>
                      </a:r>
                      <a:r>
                        <a:rPr lang="en-US" dirty="0" err="1">
                          <a:solidFill>
                            <a:schemeClr val="dk1"/>
                          </a:solidFill>
                          <a:latin typeface="Didact Gothic"/>
                          <a:ea typeface="Didact Gothic"/>
                          <a:cs typeface="Didact Gothic"/>
                          <a:sym typeface="Didact Gothic"/>
                        </a:rPr>
                        <a:t>CipherBlade</a:t>
                      </a:r>
                      <a:r>
                        <a:rPr lang="en-US" dirty="0">
                          <a:solidFill>
                            <a:schemeClr val="dk1"/>
                          </a:solidFill>
                          <a:latin typeface="Didact Gothic"/>
                          <a:ea typeface="Didact Gothic"/>
                          <a:cs typeface="Didact Gothic"/>
                          <a:sym typeface="Didact Gothic"/>
                        </a:rPr>
                        <a:t>, cryptocurrency thefts from news outlets like The Washington Post, DeFi regulation insights from CoinDesk, and AML regulations from sources like </a:t>
                      </a:r>
                      <a:r>
                        <a:rPr lang="en-US" dirty="0" err="1">
                          <a:solidFill>
                            <a:schemeClr val="dk1"/>
                          </a:solidFill>
                          <a:latin typeface="Didact Gothic"/>
                          <a:ea typeface="Didact Gothic"/>
                          <a:cs typeface="Didact Gothic"/>
                          <a:sym typeface="Didact Gothic"/>
                        </a:rPr>
                        <a:t>NotaBene</a:t>
                      </a:r>
                      <a:r>
                        <a:rPr lang="en-US" dirty="0">
                          <a:solidFill>
                            <a:schemeClr val="dk1"/>
                          </a:solidFill>
                          <a:latin typeface="Didact Gothic"/>
                          <a:ea typeface="Didact Gothic"/>
                          <a:cs typeface="Didact Gothic"/>
                          <a:sym typeface="Didact Gothic"/>
                        </a:rPr>
                        <a:t> and The Law Society.</a:t>
                      </a:r>
                      <a:endParaRPr dirty="0">
                        <a:solidFill>
                          <a:schemeClr val="dk1"/>
                        </a:solidFill>
                        <a:latin typeface="Didact Gothic"/>
                        <a:ea typeface="Didact Gothic"/>
                        <a:cs typeface="Didact Gothic"/>
                        <a:sym typeface="Didact Gothic"/>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267522">
                <a:tc>
                  <a:txBody>
                    <a:bodyPr/>
                    <a:lstStyle/>
                    <a:p>
                      <a:pPr marL="457200" lvl="0" indent="-317500" algn="l" rtl="0">
                        <a:spcBef>
                          <a:spcPts val="0"/>
                        </a:spcBef>
                        <a:spcAft>
                          <a:spcPts val="0"/>
                        </a:spcAft>
                        <a:buClr>
                          <a:schemeClr val="dk1"/>
                        </a:buClr>
                        <a:buSzPts val="1400"/>
                        <a:buFont typeface="Didact Gothic"/>
                        <a:buChar char="●"/>
                      </a:pPr>
                      <a:r>
                        <a:rPr lang="en-US" sz="1400" b="0" i="0" u="none" strike="noStrike" cap="none" dirty="0" err="1">
                          <a:solidFill>
                            <a:srgbClr val="000000"/>
                          </a:solidFill>
                          <a:effectLst/>
                          <a:latin typeface="Arial"/>
                          <a:ea typeface="Arial"/>
                          <a:cs typeface="Arial"/>
                          <a:sym typeface="Arial"/>
                        </a:rPr>
                        <a:t>Saminu</a:t>
                      </a:r>
                      <a:r>
                        <a:rPr lang="en-US" sz="1400" b="0" i="0" u="none" strike="noStrike" cap="none" dirty="0">
                          <a:solidFill>
                            <a:srgbClr val="000000"/>
                          </a:solidFill>
                          <a:effectLst/>
                          <a:latin typeface="Arial"/>
                          <a:ea typeface="Arial"/>
                          <a:cs typeface="Arial"/>
                          <a:sym typeface="Arial"/>
                        </a:rPr>
                        <a:t> Salisu, Bilic, London, United Kingdom.</a:t>
                      </a:r>
                    </a:p>
                    <a:p>
                      <a:pPr marL="457200" marR="0" lvl="0" indent="-317500" algn="l" defTabSz="914400" rtl="0" eaLnBrk="1" fontAlgn="auto" latinLnBrk="0" hangingPunct="1">
                        <a:lnSpc>
                          <a:spcPct val="100000"/>
                        </a:lnSpc>
                        <a:spcBef>
                          <a:spcPts val="0"/>
                        </a:spcBef>
                        <a:spcAft>
                          <a:spcPts val="0"/>
                        </a:spcAft>
                        <a:buClr>
                          <a:schemeClr val="dk1"/>
                        </a:buClr>
                        <a:buSzPts val="1400"/>
                        <a:buFont typeface="Didact Gothic"/>
                        <a:buChar char="●"/>
                        <a:tabLst/>
                        <a:defRPr/>
                      </a:pPr>
                      <a:r>
                        <a:rPr lang="en-IN" sz="1400" b="0" i="0" u="none" strike="noStrike" cap="none" dirty="0" err="1">
                          <a:solidFill>
                            <a:srgbClr val="000000"/>
                          </a:solidFill>
                          <a:effectLst/>
                          <a:latin typeface="Arial"/>
                          <a:ea typeface="Arial"/>
                          <a:cs typeface="Arial"/>
                          <a:sym typeface="Arial"/>
                        </a:rPr>
                        <a:t>Velitchko</a:t>
                      </a:r>
                      <a:r>
                        <a:rPr lang="en-IN" sz="1400" b="0" i="0" u="none" strike="noStrike" cap="none" dirty="0">
                          <a:solidFill>
                            <a:srgbClr val="000000"/>
                          </a:solidFill>
                          <a:effectLst/>
                          <a:latin typeface="Arial"/>
                          <a:ea typeface="Arial"/>
                          <a:cs typeface="Arial"/>
                          <a:sym typeface="Arial"/>
                        </a:rPr>
                        <a:t> </a:t>
                      </a:r>
                      <a:r>
                        <a:rPr lang="en-IN" sz="1400" b="0" i="0" u="none" strike="noStrike" cap="none" dirty="0" err="1">
                          <a:solidFill>
                            <a:srgbClr val="000000"/>
                          </a:solidFill>
                          <a:effectLst/>
                          <a:latin typeface="Arial"/>
                          <a:ea typeface="Arial"/>
                          <a:cs typeface="Arial"/>
                          <a:sym typeface="Arial"/>
                        </a:rPr>
                        <a:t>Filipov</a:t>
                      </a:r>
                      <a:r>
                        <a:rPr lang="en-IN" sz="1400" b="0" i="0" u="none" strike="noStrike" cap="none" dirty="0">
                          <a:solidFill>
                            <a:srgbClr val="000000"/>
                          </a:solidFill>
                          <a:effectLst/>
                          <a:latin typeface="Arial"/>
                          <a:ea typeface="Arial"/>
                          <a:cs typeface="Arial"/>
                          <a:sym typeface="Arial"/>
                        </a:rPr>
                        <a:t>, TU Wien, Vienna, Austria.</a:t>
                      </a:r>
                    </a:p>
                    <a:p>
                      <a:pPr marL="457200" lvl="0" indent="-317500" algn="l" rtl="0">
                        <a:spcBef>
                          <a:spcPts val="0"/>
                        </a:spcBef>
                        <a:spcAft>
                          <a:spcPts val="0"/>
                        </a:spcAft>
                        <a:buClr>
                          <a:schemeClr val="dk1"/>
                        </a:buClr>
                        <a:buSzPts val="1400"/>
                        <a:buFont typeface="Didact Gothic"/>
                        <a:buChar char="●"/>
                      </a:pPr>
                      <a:r>
                        <a:rPr lang="en-US" sz="1400" b="0" i="0" u="none" strike="noStrike" cap="none" dirty="0">
                          <a:solidFill>
                            <a:srgbClr val="000000"/>
                          </a:solidFill>
                          <a:effectLst/>
                          <a:latin typeface="Arial"/>
                          <a:ea typeface="Arial"/>
                          <a:cs typeface="Arial"/>
                          <a:sym typeface="Arial"/>
                        </a:rPr>
                        <a:t>Barry Pene, Bilic, London, United Kingdom.</a:t>
                      </a:r>
                      <a:endParaRPr dirty="0">
                        <a:solidFill>
                          <a:schemeClr val="dk1"/>
                        </a:solidFill>
                        <a:latin typeface="Didact Gothic"/>
                        <a:ea typeface="Didact Gothic"/>
                        <a:cs typeface="Didact Gothic"/>
                        <a:sym typeface="Didact Goth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200" b="0" i="0" u="none" strike="noStrike" cap="none" dirty="0">
                          <a:solidFill>
                            <a:srgbClr val="000000"/>
                          </a:solidFill>
                          <a:effectLst/>
                          <a:latin typeface="Arial"/>
                          <a:ea typeface="Arial"/>
                          <a:cs typeface="Arial"/>
                          <a:sym typeface="Arial"/>
                        </a:rPr>
                        <a:t>The paper outlines a framework for investigating blockchain financial crimes, involving tracing transaction origins, analyzing patterns, identifying fund recipients, and using tools like </a:t>
                      </a:r>
                      <a:r>
                        <a:rPr lang="en-US" sz="1200" b="0" i="0" u="none" strike="noStrike" cap="none" dirty="0" err="1">
                          <a:solidFill>
                            <a:srgbClr val="000000"/>
                          </a:solidFill>
                          <a:effectLst/>
                          <a:latin typeface="Arial"/>
                          <a:ea typeface="Arial"/>
                          <a:cs typeface="Arial"/>
                          <a:sym typeface="Arial"/>
                        </a:rPr>
                        <a:t>Bitquery</a:t>
                      </a:r>
                      <a:r>
                        <a:rPr lang="en-US" sz="1200" b="0" i="0" u="none" strike="noStrike" cap="none" dirty="0">
                          <a:solidFill>
                            <a:srgbClr val="000000"/>
                          </a:solidFill>
                          <a:effectLst/>
                          <a:latin typeface="Arial"/>
                          <a:ea typeface="Arial"/>
                          <a:cs typeface="Arial"/>
                          <a:sym typeface="Arial"/>
                        </a:rPr>
                        <a:t> for tracking.</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40918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4"/>
          <p:cNvSpPr txBox="1">
            <a:spLocks noGrp="1"/>
          </p:cNvSpPr>
          <p:nvPr>
            <p:ph type="title"/>
          </p:nvPr>
        </p:nvSpPr>
        <p:spPr>
          <a:xfrm>
            <a:off x="720000" y="527825"/>
            <a:ext cx="7704000" cy="622800"/>
          </a:xfrm>
          <a:prstGeom prst="rect">
            <a:avLst/>
          </a:prstGeom>
        </p:spPr>
        <p:txBody>
          <a:bodyPr spcFirstLastPara="1" wrap="square" lIns="0" tIns="91425" rIns="91425" bIns="91425" anchor="b" anchorCtr="0">
            <a:noAutofit/>
          </a:bodyPr>
          <a:lstStyle/>
          <a:p>
            <a:pPr marL="0" lvl="0" indent="0" algn="ctr" rtl="0">
              <a:spcBef>
                <a:spcPts val="0"/>
              </a:spcBef>
              <a:spcAft>
                <a:spcPts val="0"/>
              </a:spcAft>
              <a:buNone/>
            </a:pPr>
            <a:r>
              <a:rPr lang="en-US" dirty="0"/>
              <a:t>RESEARCH PAPER</a:t>
            </a:r>
            <a:endParaRPr dirty="0"/>
          </a:p>
        </p:txBody>
      </p:sp>
      <p:graphicFrame>
        <p:nvGraphicFramePr>
          <p:cNvPr id="509" name="Google Shape;509;p44"/>
          <p:cNvGraphicFramePr/>
          <p:nvPr>
            <p:extLst>
              <p:ext uri="{D42A27DB-BD31-4B8C-83A1-F6EECF244321}">
                <p14:modId xmlns:p14="http://schemas.microsoft.com/office/powerpoint/2010/main" val="2348080566"/>
              </p:ext>
            </p:extLst>
          </p:nvPr>
        </p:nvGraphicFramePr>
        <p:xfrm>
          <a:off x="881013" y="1150626"/>
          <a:ext cx="7381975" cy="3762106"/>
        </p:xfrm>
        <a:graphic>
          <a:graphicData uri="http://schemas.openxmlformats.org/drawingml/2006/table">
            <a:tbl>
              <a:tblPr>
                <a:noFill/>
                <a:tableStyleId>{DEFF7F35-2CC7-48E6-9155-849CCBE6AC89}</a:tableStyleId>
              </a:tblPr>
              <a:tblGrid>
                <a:gridCol w="2154650">
                  <a:extLst>
                    <a:ext uri="{9D8B030D-6E8A-4147-A177-3AD203B41FA5}">
                      <a16:colId xmlns:a16="http://schemas.microsoft.com/office/drawing/2014/main" val="20000"/>
                    </a:ext>
                  </a:extLst>
                </a:gridCol>
                <a:gridCol w="2414525">
                  <a:extLst>
                    <a:ext uri="{9D8B030D-6E8A-4147-A177-3AD203B41FA5}">
                      <a16:colId xmlns:a16="http://schemas.microsoft.com/office/drawing/2014/main" val="20001"/>
                    </a:ext>
                  </a:extLst>
                </a:gridCol>
                <a:gridCol w="2812800">
                  <a:extLst>
                    <a:ext uri="{9D8B030D-6E8A-4147-A177-3AD203B41FA5}">
                      <a16:colId xmlns:a16="http://schemas.microsoft.com/office/drawing/2014/main" val="20003"/>
                    </a:ext>
                  </a:extLst>
                </a:gridCol>
              </a:tblGrid>
              <a:tr h="966562">
                <a:tc gridSpan="2">
                  <a:txBody>
                    <a:bodyPr/>
                    <a:lstStyle/>
                    <a:p>
                      <a:pPr algn="ctr"/>
                      <a:r>
                        <a:rPr lang="en-US" sz="1400" b="1" i="0" u="none" strike="noStrike" cap="none" dirty="0">
                          <a:solidFill>
                            <a:srgbClr val="000000"/>
                          </a:solidFill>
                          <a:effectLst/>
                          <a:latin typeface="Old Standard TT" panose="020B0604020202020204" charset="0"/>
                          <a:ea typeface="Arial"/>
                          <a:cs typeface="Arial"/>
                          <a:sym typeface="Arial"/>
                          <a:hlinkClick r:id="rId3"/>
                        </a:rPr>
                        <a:t>The next phase of identifying illicit activity in Bitcoin</a:t>
                      </a:r>
                      <a:endParaRPr lang="en-US" sz="2000" b="1" i="0" dirty="0">
                        <a:effectLst/>
                        <a:latin typeface="Old Standard TT" panose="020B0604020202020204" charset="0"/>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en-US"/>
                    </a:p>
                  </a:txBody>
                  <a:tcPr/>
                </a:tc>
                <a:tc>
                  <a:txBody>
                    <a:bodyPr/>
                    <a:lstStyle/>
                    <a:p>
                      <a:pPr marL="0" lvl="0" indent="0" algn="ctr" rtl="0">
                        <a:spcBef>
                          <a:spcPts val="0"/>
                        </a:spcBef>
                        <a:spcAft>
                          <a:spcPts val="0"/>
                        </a:spcAft>
                        <a:buNone/>
                      </a:pPr>
                      <a:r>
                        <a:rPr lang="en-US" sz="2200" b="1" dirty="0">
                          <a:solidFill>
                            <a:schemeClr val="dk1"/>
                          </a:solidFill>
                          <a:latin typeface="Old Standard TT"/>
                          <a:ea typeface="Old Standard TT"/>
                          <a:cs typeface="Old Standard TT"/>
                          <a:sym typeface="Old Standard TT"/>
                        </a:rPr>
                        <a:t>LITERATURE REVIEW</a:t>
                      </a:r>
                      <a:endParaRPr sz="2200" b="1" dirty="0">
                        <a:solidFill>
                          <a:schemeClr val="dk1"/>
                        </a:solidFill>
                        <a:latin typeface="Old Standard TT"/>
                        <a:ea typeface="Old Standard TT"/>
                        <a:cs typeface="Old Standard TT"/>
                        <a:sym typeface="Old Standard TT"/>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28022">
                <a:tc>
                  <a:txBody>
                    <a:bodyPr/>
                    <a:lstStyle/>
                    <a:p>
                      <a:pPr marL="0" lvl="0" indent="0" algn="ctr" rtl="0">
                        <a:spcBef>
                          <a:spcPts val="0"/>
                        </a:spcBef>
                        <a:spcAft>
                          <a:spcPts val="0"/>
                        </a:spcAft>
                        <a:buNone/>
                      </a:pPr>
                      <a:r>
                        <a:rPr lang="en-US" sz="2200" b="1" dirty="0">
                          <a:solidFill>
                            <a:schemeClr val="dk1"/>
                          </a:solidFill>
                          <a:latin typeface="Old Standard TT"/>
                          <a:ea typeface="Old Standard TT"/>
                          <a:cs typeface="Old Standard TT"/>
                          <a:sym typeface="Old Standard TT"/>
                        </a:rPr>
                        <a:t>AUTHORS</a:t>
                      </a:r>
                      <a:endParaRPr sz="2200" b="1" dirty="0">
                        <a:solidFill>
                          <a:schemeClr val="dk1"/>
                        </a:solidFill>
                        <a:latin typeface="Old Standard TT"/>
                        <a:ea typeface="Old Standard TT"/>
                        <a:cs typeface="Old Standard TT"/>
                        <a:sym typeface="Old Standard T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000" b="1" dirty="0">
                          <a:solidFill>
                            <a:schemeClr val="dk1"/>
                          </a:solidFill>
                          <a:latin typeface="Old Standard TT"/>
                          <a:ea typeface="Old Standard TT"/>
                          <a:cs typeface="Old Standard TT"/>
                          <a:sym typeface="Old Standard TT"/>
                        </a:rPr>
                        <a:t>METHODOLOGY </a:t>
                      </a:r>
                      <a:endParaRPr sz="2000" b="1" dirty="0">
                        <a:solidFill>
                          <a:schemeClr val="dk1"/>
                        </a:solidFill>
                        <a:latin typeface="Old Standard TT"/>
                        <a:ea typeface="Old Standard TT"/>
                        <a:cs typeface="Old Standard TT"/>
                        <a:sym typeface="Old Standard T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rowSpan="2">
                  <a:txBody>
                    <a:bodyPr/>
                    <a:lstStyle/>
                    <a:p>
                      <a:pPr marL="0" lvl="0" indent="0" algn="ctr" rtl="0">
                        <a:spcBef>
                          <a:spcPts val="0"/>
                        </a:spcBef>
                        <a:spcAft>
                          <a:spcPts val="0"/>
                        </a:spcAft>
                        <a:buNone/>
                      </a:pPr>
                      <a:r>
                        <a:rPr lang="en-US" dirty="0">
                          <a:solidFill>
                            <a:schemeClr val="dk1"/>
                          </a:solidFill>
                          <a:latin typeface="Didact Gothic"/>
                          <a:ea typeface="Didact Gothic"/>
                          <a:cs typeface="Didact Gothic"/>
                          <a:sym typeface="Didact Gothic"/>
                        </a:rPr>
                        <a:t>The paper offers a structured literature review covering techniques for Bitcoin deanonymization, methods of cryptocurrency money laundering, privacy-enhancing technologies, applications of machine learning and deep learning for detecting illicit activities, and law enforcement needs for digital forensics.</a:t>
                      </a:r>
                      <a:endParaRPr dirty="0">
                        <a:solidFill>
                          <a:schemeClr val="dk1"/>
                        </a:solidFill>
                        <a:latin typeface="Didact Gothic"/>
                        <a:ea typeface="Didact Gothic"/>
                        <a:cs typeface="Didact Gothic"/>
                        <a:sym typeface="Didact Gothic"/>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267522">
                <a:tc>
                  <a:txBody>
                    <a:bodyPr/>
                    <a:lstStyle/>
                    <a:p>
                      <a:pPr marL="457200" lvl="0" indent="-317500" algn="l" rtl="0">
                        <a:spcBef>
                          <a:spcPts val="0"/>
                        </a:spcBef>
                        <a:spcAft>
                          <a:spcPts val="0"/>
                        </a:spcAft>
                        <a:buClr>
                          <a:schemeClr val="dk1"/>
                        </a:buClr>
                        <a:buSzPts val="1400"/>
                        <a:buFont typeface="Didact Gothic"/>
                        <a:buChar char="●"/>
                      </a:pPr>
                      <a:r>
                        <a:rPr lang="en-IN" sz="1400" b="0" i="0" u="none" strike="noStrike" cap="none" dirty="0">
                          <a:solidFill>
                            <a:srgbClr val="000000"/>
                          </a:solidFill>
                          <a:effectLst/>
                          <a:latin typeface="Didact Gothic" panose="00000500000000000000" pitchFamily="2" charset="0"/>
                          <a:ea typeface="Arial"/>
                          <a:cs typeface="Arial"/>
                          <a:sym typeface="Arial"/>
                        </a:rPr>
                        <a:t>Jack Nicholls</a:t>
                      </a:r>
                    </a:p>
                    <a:p>
                      <a:pPr marL="457200" lvl="0" indent="-317500" algn="l" rtl="0">
                        <a:spcBef>
                          <a:spcPts val="0"/>
                        </a:spcBef>
                        <a:spcAft>
                          <a:spcPts val="0"/>
                        </a:spcAft>
                        <a:buClr>
                          <a:schemeClr val="dk1"/>
                        </a:buClr>
                        <a:buSzPts val="1400"/>
                        <a:buFont typeface="Didact Gothic"/>
                        <a:buChar char="●"/>
                      </a:pPr>
                      <a:r>
                        <a:rPr lang="en-IN" sz="1400" b="0" i="0" u="none" strike="noStrike" cap="none" dirty="0">
                          <a:solidFill>
                            <a:srgbClr val="000000"/>
                          </a:solidFill>
                          <a:effectLst/>
                          <a:latin typeface="Didact Gothic" panose="00000500000000000000" pitchFamily="2" charset="0"/>
                          <a:ea typeface="Arial"/>
                          <a:cs typeface="Arial"/>
                          <a:sym typeface="Arial"/>
                        </a:rPr>
                        <a:t>Aditya Kuppa</a:t>
                      </a:r>
                    </a:p>
                    <a:p>
                      <a:pPr marL="457200" lvl="0" indent="-317500" algn="l" rtl="0">
                        <a:spcBef>
                          <a:spcPts val="0"/>
                        </a:spcBef>
                        <a:spcAft>
                          <a:spcPts val="0"/>
                        </a:spcAft>
                        <a:buClr>
                          <a:schemeClr val="dk1"/>
                        </a:buClr>
                        <a:buSzPts val="1400"/>
                        <a:buFont typeface="Didact Gothic"/>
                        <a:buChar char="●"/>
                      </a:pPr>
                      <a:r>
                        <a:rPr lang="en-IN" sz="1400" b="0" i="0" u="none" strike="noStrike" cap="none" dirty="0" err="1">
                          <a:solidFill>
                            <a:srgbClr val="000000"/>
                          </a:solidFill>
                          <a:effectLst/>
                          <a:latin typeface="Didact Gothic" panose="00000500000000000000" pitchFamily="2" charset="0"/>
                          <a:ea typeface="Arial"/>
                          <a:cs typeface="Arial"/>
                          <a:sym typeface="Arial"/>
                        </a:rPr>
                        <a:t>Nhien</a:t>
                      </a:r>
                      <a:r>
                        <a:rPr lang="en-IN" sz="1400" b="0" i="0" u="none" strike="noStrike" cap="none" dirty="0">
                          <a:solidFill>
                            <a:srgbClr val="000000"/>
                          </a:solidFill>
                          <a:effectLst/>
                          <a:latin typeface="Didact Gothic" panose="00000500000000000000" pitchFamily="2" charset="0"/>
                          <a:ea typeface="Arial"/>
                          <a:cs typeface="Arial"/>
                          <a:sym typeface="Arial"/>
                        </a:rPr>
                        <a:t>-An Le-Khac</a:t>
                      </a:r>
                      <a:endParaRPr dirty="0">
                        <a:solidFill>
                          <a:schemeClr val="dk1"/>
                        </a:solidFill>
                        <a:latin typeface="Didact Gothic" panose="00000500000000000000" pitchFamily="2" charset="0"/>
                        <a:ea typeface="Didact Gothic"/>
                        <a:cs typeface="Didact Gothic"/>
                        <a:sym typeface="Didact Goth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200" b="0" i="0" u="none" strike="noStrike" cap="none" dirty="0">
                          <a:solidFill>
                            <a:srgbClr val="000000"/>
                          </a:solidFill>
                          <a:effectLst/>
                          <a:latin typeface="Didact Gothic" panose="00000500000000000000" pitchFamily="2" charset="0"/>
                          <a:ea typeface="Arial"/>
                          <a:cs typeface="Arial"/>
                          <a:sym typeface="Arial"/>
                        </a:rPr>
                        <a:t>The paper uses a "systematization of knowledge" (</a:t>
                      </a:r>
                      <a:r>
                        <a:rPr lang="en-US" sz="1200" b="0" i="0" u="none" strike="noStrike" cap="none" dirty="0" err="1">
                          <a:solidFill>
                            <a:srgbClr val="000000"/>
                          </a:solidFill>
                          <a:effectLst/>
                          <a:latin typeface="Didact Gothic" panose="00000500000000000000" pitchFamily="2" charset="0"/>
                          <a:ea typeface="Arial"/>
                          <a:cs typeface="Arial"/>
                          <a:sym typeface="Arial"/>
                        </a:rPr>
                        <a:t>SoK</a:t>
                      </a:r>
                      <a:r>
                        <a:rPr lang="en-US" sz="1200" b="0" i="0" u="none" strike="noStrike" cap="none" dirty="0">
                          <a:solidFill>
                            <a:srgbClr val="000000"/>
                          </a:solidFill>
                          <a:effectLst/>
                          <a:latin typeface="Didact Gothic" panose="00000500000000000000" pitchFamily="2" charset="0"/>
                          <a:ea typeface="Arial"/>
                          <a:cs typeface="Arial"/>
                          <a:sym typeface="Arial"/>
                        </a:rPr>
                        <a:t>) approach to review Bitcoin transaction obfuscation, analyze heuristics for deanonymization, discuss improvements via machine learning, and propose future research on detecting illicit activity.</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02929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4"/>
          <p:cNvSpPr txBox="1">
            <a:spLocks noGrp="1"/>
          </p:cNvSpPr>
          <p:nvPr>
            <p:ph type="title"/>
          </p:nvPr>
        </p:nvSpPr>
        <p:spPr>
          <a:xfrm>
            <a:off x="-1097793" y="562660"/>
            <a:ext cx="8188868" cy="622800"/>
          </a:xfrm>
          <a:prstGeom prst="rect">
            <a:avLst/>
          </a:prstGeom>
        </p:spPr>
        <p:txBody>
          <a:bodyPr spcFirstLastPara="1" wrap="square" lIns="0" tIns="91425" rIns="91425" bIns="91425" anchor="b" anchorCtr="0">
            <a:noAutofit/>
          </a:bodyPr>
          <a:lstStyle/>
          <a:p>
            <a:pPr marL="0" lvl="0" indent="0" algn="ctr" rtl="0">
              <a:spcBef>
                <a:spcPts val="0"/>
              </a:spcBef>
              <a:spcAft>
                <a:spcPts val="0"/>
              </a:spcAft>
              <a:buNone/>
            </a:pPr>
            <a:r>
              <a:rPr lang="en-US" sz="2800" dirty="0"/>
              <a:t>KEY TECHNOLOGIES</a:t>
            </a:r>
            <a:endParaRPr sz="2800" dirty="0"/>
          </a:p>
        </p:txBody>
      </p:sp>
      <p:graphicFrame>
        <p:nvGraphicFramePr>
          <p:cNvPr id="2" name="Table 1"/>
          <p:cNvGraphicFramePr>
            <a:graphicFrameLocks noGrp="1"/>
          </p:cNvGraphicFramePr>
          <p:nvPr>
            <p:extLst>
              <p:ext uri="{D42A27DB-BD31-4B8C-83A1-F6EECF244321}">
                <p14:modId xmlns:p14="http://schemas.microsoft.com/office/powerpoint/2010/main" val="2693623486"/>
              </p:ext>
            </p:extLst>
          </p:nvPr>
        </p:nvGraphicFramePr>
        <p:xfrm>
          <a:off x="819498" y="1262743"/>
          <a:ext cx="4354286" cy="1319092"/>
        </p:xfrm>
        <a:graphic>
          <a:graphicData uri="http://schemas.openxmlformats.org/drawingml/2006/table">
            <a:tbl>
              <a:tblPr firstRow="1" bandRow="1">
                <a:tableStyleId>{DEFF7F35-2CC7-48E6-9155-849CCBE6AC89}</a:tableStyleId>
              </a:tblPr>
              <a:tblGrid>
                <a:gridCol w="4354286">
                  <a:extLst>
                    <a:ext uri="{9D8B030D-6E8A-4147-A177-3AD203B41FA5}">
                      <a16:colId xmlns:a16="http://schemas.microsoft.com/office/drawing/2014/main" val="20000"/>
                    </a:ext>
                  </a:extLst>
                </a:gridCol>
              </a:tblGrid>
              <a:tr h="1319092">
                <a:tc>
                  <a:txBody>
                    <a:bodyPr/>
                    <a:lstStyle/>
                    <a:p>
                      <a:r>
                        <a:rPr lang="en-IN" dirty="0"/>
                        <a:t>1.Python (Pandas, </a:t>
                      </a:r>
                      <a:r>
                        <a:rPr lang="en-IN" dirty="0" err="1"/>
                        <a:t>NumPy</a:t>
                      </a:r>
                      <a:r>
                        <a:rPr lang="en-IN" dirty="0"/>
                        <a:t>, </a:t>
                      </a:r>
                      <a:r>
                        <a:rPr lang="en-IN" dirty="0" err="1"/>
                        <a:t>scikit</a:t>
                      </a:r>
                      <a:r>
                        <a:rPr lang="en-IN" dirty="0"/>
                        <a:t>-learn, </a:t>
                      </a:r>
                      <a:r>
                        <a:rPr lang="en-IN" dirty="0" err="1"/>
                        <a:t>NetworkX</a:t>
                      </a:r>
                      <a:r>
                        <a:rPr lang="en-IN" dirty="0"/>
                        <a:t>)</a:t>
                      </a:r>
                    </a:p>
                    <a:p>
                      <a:endParaRPr lang="en-IN" dirty="0"/>
                    </a:p>
                    <a:p>
                      <a:r>
                        <a:rPr lang="en-IN" dirty="0"/>
                        <a:t>2.Machine Learning: Isolation Forest, K-</a:t>
                      </a:r>
                      <a:r>
                        <a:rPr lang="en-IN" dirty="0" err="1"/>
                        <a:t>MeansGraph</a:t>
                      </a:r>
                      <a:r>
                        <a:rPr lang="en-IN" dirty="0"/>
                        <a:t> </a:t>
                      </a:r>
                    </a:p>
                    <a:p>
                      <a:endParaRPr lang="en-IN" dirty="0"/>
                    </a:p>
                    <a:p>
                      <a:r>
                        <a:rPr lang="en-IN" dirty="0"/>
                        <a:t>3.Analysis &amp; Visualization: </a:t>
                      </a:r>
                      <a:r>
                        <a:rPr lang="en-IN" dirty="0" err="1"/>
                        <a:t>Matplotlib</a:t>
                      </a:r>
                      <a:r>
                        <a:rPr lang="en-IN" dirty="0"/>
                        <a:t>, </a:t>
                      </a:r>
                      <a:r>
                        <a:rPr lang="en-IN" dirty="0" err="1"/>
                        <a:t>Seaborn</a:t>
                      </a:r>
                      <a:endParaRPr lang="en-IN" dirty="0"/>
                    </a:p>
                  </a:txBody>
                  <a:tcPr/>
                </a:tc>
                <a:extLst>
                  <a:ext uri="{0D108BD9-81ED-4DB2-BD59-A6C34878D82A}">
                    <a16:rowId xmlns:a16="http://schemas.microsoft.com/office/drawing/2014/main" val="10000"/>
                  </a:ext>
                </a:extLst>
              </a:tr>
            </a:tbl>
          </a:graphicData>
        </a:graphic>
      </p:graphicFrame>
      <p:sp>
        <p:nvSpPr>
          <p:cNvPr id="4" name="Rectangle 3"/>
          <p:cNvSpPr/>
          <p:nvPr/>
        </p:nvSpPr>
        <p:spPr>
          <a:xfrm>
            <a:off x="5423652" y="581672"/>
            <a:ext cx="3720348" cy="523220"/>
          </a:xfrm>
          <a:prstGeom prst="rect">
            <a:avLst/>
          </a:prstGeom>
        </p:spPr>
        <p:txBody>
          <a:bodyPr wrap="square">
            <a:spAutoFit/>
          </a:bodyPr>
          <a:lstStyle/>
          <a:p>
            <a:pPr algn="ctr"/>
            <a:r>
              <a:rPr lang="en-US" sz="2800" b="1" dirty="0">
                <a:solidFill>
                  <a:srgbClr val="191919"/>
                </a:solidFill>
                <a:latin typeface="Old Standard TT"/>
                <a:sym typeface="Old Standard TT"/>
              </a:rPr>
              <a:t> KEY FEATURES</a:t>
            </a:r>
            <a:endParaRPr lang="en-IN" sz="2800" dirty="0"/>
          </a:p>
        </p:txBody>
      </p:sp>
      <p:graphicFrame>
        <p:nvGraphicFramePr>
          <p:cNvPr id="7" name="Table 6"/>
          <p:cNvGraphicFramePr>
            <a:graphicFrameLocks noGrp="1"/>
          </p:cNvGraphicFramePr>
          <p:nvPr>
            <p:extLst>
              <p:ext uri="{D42A27DB-BD31-4B8C-83A1-F6EECF244321}">
                <p14:modId xmlns:p14="http://schemas.microsoft.com/office/powerpoint/2010/main" val="922860192"/>
              </p:ext>
            </p:extLst>
          </p:nvPr>
        </p:nvGraphicFramePr>
        <p:xfrm>
          <a:off x="5620870" y="1281505"/>
          <a:ext cx="3310479" cy="3711836"/>
        </p:xfrm>
        <a:graphic>
          <a:graphicData uri="http://schemas.openxmlformats.org/drawingml/2006/table">
            <a:tbl>
              <a:tblPr firstRow="1" bandRow="1">
                <a:tableStyleId>{DEFF7F35-2CC7-48E6-9155-849CCBE6AC89}</a:tableStyleId>
              </a:tblPr>
              <a:tblGrid>
                <a:gridCol w="3310479">
                  <a:extLst>
                    <a:ext uri="{9D8B030D-6E8A-4147-A177-3AD203B41FA5}">
                      <a16:colId xmlns:a16="http://schemas.microsoft.com/office/drawing/2014/main" val="20000"/>
                    </a:ext>
                  </a:extLst>
                </a:gridCol>
              </a:tblGrid>
              <a:tr h="3711836">
                <a:tc>
                  <a:txBody>
                    <a:bodyPr/>
                    <a:lstStyle/>
                    <a:p>
                      <a:r>
                        <a:rPr lang="en-IN" sz="1400" b="1" i="0" u="none" strike="noStrike" cap="none" dirty="0">
                          <a:solidFill>
                            <a:srgbClr val="000000"/>
                          </a:solidFill>
                          <a:effectLst/>
                          <a:latin typeface="Arial"/>
                          <a:ea typeface="Arial"/>
                          <a:cs typeface="Arial"/>
                          <a:sym typeface="Arial"/>
                        </a:rPr>
                        <a:t>1.Multi-Layered Approach:</a:t>
                      </a:r>
                    </a:p>
                    <a:p>
                      <a:r>
                        <a:rPr lang="en-IN" sz="1400" b="0" i="0" u="none" strike="noStrike" cap="none" dirty="0">
                          <a:solidFill>
                            <a:srgbClr val="000000"/>
                          </a:solidFill>
                          <a:effectLst/>
                          <a:latin typeface="Arial"/>
                          <a:ea typeface="Arial"/>
                          <a:cs typeface="Arial"/>
                          <a:sym typeface="Arial"/>
                        </a:rPr>
                        <a:t>   </a:t>
                      </a:r>
                      <a:r>
                        <a:rPr lang="en-IN" sz="1400" b="0" i="0" u="none" strike="noStrike" cap="none" dirty="0" err="1">
                          <a:solidFill>
                            <a:srgbClr val="000000"/>
                          </a:solidFill>
                          <a:effectLst/>
                          <a:latin typeface="Arial"/>
                          <a:ea typeface="Arial"/>
                          <a:cs typeface="Arial"/>
                          <a:sym typeface="Arial"/>
                        </a:rPr>
                        <a:t>i</a:t>
                      </a:r>
                      <a:r>
                        <a:rPr lang="en-IN" sz="1400" b="0" i="0" u="none" strike="noStrike" cap="none" dirty="0">
                          <a:solidFill>
                            <a:srgbClr val="000000"/>
                          </a:solidFill>
                          <a:effectLst/>
                          <a:latin typeface="Arial"/>
                          <a:ea typeface="Arial"/>
                          <a:cs typeface="Arial"/>
                          <a:sym typeface="Arial"/>
                        </a:rPr>
                        <a:t>) Data Preprocessing</a:t>
                      </a:r>
                    </a:p>
                    <a:p>
                      <a:r>
                        <a:rPr lang="en-IN" sz="1400" b="0" i="0" u="none" strike="noStrike" cap="none" dirty="0">
                          <a:solidFill>
                            <a:srgbClr val="000000"/>
                          </a:solidFill>
                          <a:effectLst/>
                          <a:latin typeface="Arial"/>
                          <a:ea typeface="Arial"/>
                          <a:cs typeface="Arial"/>
                          <a:sym typeface="Arial"/>
                        </a:rPr>
                        <a:t>   ii) Feature Engineering</a:t>
                      </a:r>
                    </a:p>
                    <a:p>
                      <a:r>
                        <a:rPr lang="en-IN" sz="1400" b="0" i="0" u="none" strike="noStrike" cap="none" dirty="0">
                          <a:solidFill>
                            <a:srgbClr val="000000"/>
                          </a:solidFill>
                          <a:effectLst/>
                          <a:latin typeface="Arial"/>
                          <a:ea typeface="Arial"/>
                          <a:cs typeface="Arial"/>
                          <a:sym typeface="Arial"/>
                        </a:rPr>
                        <a:t>   iii) Anomaly Detection</a:t>
                      </a:r>
                    </a:p>
                    <a:p>
                      <a:r>
                        <a:rPr lang="en-IN" sz="1400" b="0" i="0" u="none" strike="noStrike" cap="none" dirty="0">
                          <a:solidFill>
                            <a:srgbClr val="000000"/>
                          </a:solidFill>
                          <a:effectLst/>
                          <a:latin typeface="Arial"/>
                          <a:ea typeface="Arial"/>
                          <a:cs typeface="Arial"/>
                          <a:sym typeface="Arial"/>
                        </a:rPr>
                        <a:t>   iv) Risk Assessment</a:t>
                      </a:r>
                    </a:p>
                    <a:p>
                      <a:r>
                        <a:rPr lang="en-IN" sz="1400" b="0" i="0" u="none" strike="noStrike" cap="none" dirty="0">
                          <a:solidFill>
                            <a:srgbClr val="000000"/>
                          </a:solidFill>
                          <a:effectLst/>
                          <a:latin typeface="Arial"/>
                          <a:ea typeface="Arial"/>
                          <a:cs typeface="Arial"/>
                          <a:sym typeface="Arial"/>
                        </a:rPr>
                        <a:t>   v) Network Analysis</a:t>
                      </a:r>
                    </a:p>
                    <a:p>
                      <a:r>
                        <a:rPr lang="en-IN" sz="1400" b="0" i="0" u="none" strike="noStrike" cap="none" dirty="0">
                          <a:solidFill>
                            <a:srgbClr val="000000"/>
                          </a:solidFill>
                          <a:effectLst/>
                          <a:latin typeface="Arial"/>
                          <a:ea typeface="Arial"/>
                          <a:cs typeface="Arial"/>
                          <a:sym typeface="Arial"/>
                        </a:rPr>
                        <a:t>   vi) </a:t>
                      </a:r>
                      <a:r>
                        <a:rPr lang="en-IN" sz="1400" b="0" i="0" u="none" strike="noStrike" cap="none" dirty="0" err="1">
                          <a:solidFill>
                            <a:srgbClr val="000000"/>
                          </a:solidFill>
                          <a:effectLst/>
                          <a:latin typeface="Arial"/>
                          <a:ea typeface="Arial"/>
                          <a:cs typeface="Arial"/>
                          <a:sym typeface="Arial"/>
                        </a:rPr>
                        <a:t>Behavioral</a:t>
                      </a:r>
                      <a:r>
                        <a:rPr lang="en-IN" sz="1400" b="0" i="0" u="none" strike="noStrike" cap="none" dirty="0">
                          <a:solidFill>
                            <a:srgbClr val="000000"/>
                          </a:solidFill>
                          <a:effectLst/>
                          <a:latin typeface="Arial"/>
                          <a:ea typeface="Arial"/>
                          <a:cs typeface="Arial"/>
                          <a:sym typeface="Arial"/>
                        </a:rPr>
                        <a:t> Clustering</a:t>
                      </a:r>
                    </a:p>
                    <a:p>
                      <a:endParaRPr lang="en-IN" sz="1400" b="0" i="0" u="none" strike="noStrike" cap="none" dirty="0">
                        <a:solidFill>
                          <a:srgbClr val="000000"/>
                        </a:solidFill>
                        <a:effectLst/>
                        <a:latin typeface="Arial"/>
                        <a:ea typeface="Arial"/>
                        <a:cs typeface="Arial"/>
                        <a:sym typeface="Arial"/>
                      </a:endParaRPr>
                    </a:p>
                    <a:p>
                      <a:r>
                        <a:rPr lang="en-IN" sz="1400" b="1" i="0" u="none" strike="noStrike" cap="none" dirty="0">
                          <a:solidFill>
                            <a:srgbClr val="000000"/>
                          </a:solidFill>
                          <a:effectLst/>
                          <a:latin typeface="Arial"/>
                          <a:ea typeface="Arial"/>
                          <a:cs typeface="Arial"/>
                          <a:sym typeface="Arial"/>
                        </a:rPr>
                        <a:t>2. Machine Learning Techniques:</a:t>
                      </a:r>
                    </a:p>
                    <a:p>
                      <a:r>
                        <a:rPr lang="en-IN" sz="1400" b="0" i="0" u="none" strike="noStrike" cap="none" dirty="0">
                          <a:solidFill>
                            <a:srgbClr val="000000"/>
                          </a:solidFill>
                          <a:effectLst/>
                          <a:latin typeface="Arial"/>
                          <a:ea typeface="Arial"/>
                          <a:cs typeface="Arial"/>
                          <a:sym typeface="Arial"/>
                        </a:rPr>
                        <a:t>   </a:t>
                      </a:r>
                      <a:r>
                        <a:rPr lang="en-IN" sz="1400" b="0" i="0" u="none" strike="noStrike" cap="none" dirty="0" err="1">
                          <a:solidFill>
                            <a:srgbClr val="000000"/>
                          </a:solidFill>
                          <a:effectLst/>
                          <a:latin typeface="Arial"/>
                          <a:ea typeface="Arial"/>
                          <a:cs typeface="Arial"/>
                          <a:sym typeface="Arial"/>
                        </a:rPr>
                        <a:t>i</a:t>
                      </a:r>
                      <a:r>
                        <a:rPr lang="en-IN" sz="1400" b="0" i="0" u="none" strike="noStrike" cap="none" dirty="0">
                          <a:solidFill>
                            <a:srgbClr val="000000"/>
                          </a:solidFill>
                          <a:effectLst/>
                          <a:latin typeface="Arial"/>
                          <a:ea typeface="Arial"/>
                          <a:cs typeface="Arial"/>
                          <a:sym typeface="Arial"/>
                        </a:rPr>
                        <a:t>) Isolation Forest</a:t>
                      </a:r>
                    </a:p>
                    <a:p>
                      <a:r>
                        <a:rPr lang="en-IN" sz="1400" b="0" i="0" u="none" strike="noStrike" cap="none" dirty="0">
                          <a:solidFill>
                            <a:srgbClr val="000000"/>
                          </a:solidFill>
                          <a:effectLst/>
                          <a:latin typeface="Arial"/>
                          <a:ea typeface="Arial"/>
                          <a:cs typeface="Arial"/>
                          <a:sym typeface="Arial"/>
                        </a:rPr>
                        <a:t>  ii) K-Means Clustering</a:t>
                      </a:r>
                    </a:p>
                    <a:p>
                      <a:endParaRPr lang="en-IN" sz="1400" b="0" i="0" u="none" strike="noStrike" cap="none" dirty="0">
                        <a:solidFill>
                          <a:srgbClr val="000000"/>
                        </a:solidFill>
                        <a:effectLst/>
                        <a:latin typeface="Arial"/>
                        <a:ea typeface="Arial"/>
                        <a:cs typeface="Arial"/>
                        <a:sym typeface="Arial"/>
                      </a:endParaRPr>
                    </a:p>
                    <a:p>
                      <a:r>
                        <a:rPr lang="en-IN" sz="1400" b="1" i="0" u="none" strike="noStrike" cap="none" dirty="0">
                          <a:solidFill>
                            <a:srgbClr val="000000"/>
                          </a:solidFill>
                          <a:effectLst/>
                          <a:latin typeface="Arial"/>
                          <a:ea typeface="Arial"/>
                          <a:cs typeface="Arial"/>
                          <a:sym typeface="Arial"/>
                        </a:rPr>
                        <a:t>3. Graph Analytics:</a:t>
                      </a:r>
                    </a:p>
                    <a:p>
                      <a:r>
                        <a:rPr lang="en-IN" sz="1400" b="0" i="0" u="none" strike="noStrike" cap="none" dirty="0">
                          <a:solidFill>
                            <a:srgbClr val="000000"/>
                          </a:solidFill>
                          <a:effectLst/>
                          <a:latin typeface="Arial"/>
                          <a:ea typeface="Arial"/>
                          <a:cs typeface="Arial"/>
                          <a:sym typeface="Arial"/>
                        </a:rPr>
                        <a:t>   Constructs a network graph </a:t>
                      </a:r>
                    </a:p>
                  </a:txBody>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5423652" y="562660"/>
            <a:ext cx="0" cy="4580840"/>
          </a:xfrm>
          <a:prstGeom prst="line">
            <a:avLst/>
          </a:prstGeom>
        </p:spPr>
        <p:style>
          <a:lnRef idx="1">
            <a:schemeClr val="dk1"/>
          </a:lnRef>
          <a:fillRef idx="0">
            <a:schemeClr val="dk1"/>
          </a:fillRef>
          <a:effectRef idx="0">
            <a:schemeClr val="dk1"/>
          </a:effectRef>
          <a:fontRef idx="minor">
            <a:schemeClr val="tx1"/>
          </a:fontRef>
        </p:style>
      </p:cxnSp>
      <p:sp>
        <p:nvSpPr>
          <p:cNvPr id="9" name="Rectangle 8"/>
          <p:cNvSpPr/>
          <p:nvPr/>
        </p:nvSpPr>
        <p:spPr>
          <a:xfrm>
            <a:off x="710641" y="2687426"/>
            <a:ext cx="4572000" cy="1969770"/>
          </a:xfrm>
          <a:prstGeom prst="rect">
            <a:avLst/>
          </a:prstGeom>
        </p:spPr>
        <p:txBody>
          <a:bodyPr>
            <a:spAutoFit/>
          </a:bodyPr>
          <a:lstStyle/>
          <a:p>
            <a:pPr algn="ctr"/>
            <a:r>
              <a:rPr lang="en-IN" sz="2400" b="1" dirty="0">
                <a:latin typeface="Old Standard TT" panose="020B0604020202020204" charset="0"/>
              </a:rPr>
              <a:t>KEY METRICS ANALYSED</a:t>
            </a:r>
            <a:endParaRPr lang="en-IN" sz="3200" b="1" dirty="0">
              <a:latin typeface="Old Standard TT" panose="020B0604020202020204" charset="0"/>
            </a:endParaRPr>
          </a:p>
          <a:p>
            <a:endParaRPr lang="en-IN" dirty="0"/>
          </a:p>
          <a:p>
            <a:r>
              <a:rPr lang="en-IN" dirty="0"/>
              <a:t>1. Transaction Volume &amp; Frequency</a:t>
            </a:r>
          </a:p>
          <a:p>
            <a:r>
              <a:rPr lang="en-IN" dirty="0"/>
              <a:t>2. Deposit-Withdraw Ratios</a:t>
            </a:r>
          </a:p>
          <a:p>
            <a:r>
              <a:rPr lang="en-IN" dirty="0"/>
              <a:t>3. Time-Based Features: Activity periods, transaction intervals</a:t>
            </a:r>
          </a:p>
          <a:p>
            <a:r>
              <a:rPr lang="en-IN" dirty="0"/>
              <a:t>4. Network Metrics: Degree centrality, clustering coefficient</a:t>
            </a:r>
          </a:p>
        </p:txBody>
      </p:sp>
      <p:graphicFrame>
        <p:nvGraphicFramePr>
          <p:cNvPr id="10" name="Table 9"/>
          <p:cNvGraphicFramePr>
            <a:graphicFrameLocks noGrp="1"/>
          </p:cNvGraphicFramePr>
          <p:nvPr>
            <p:extLst>
              <p:ext uri="{D42A27DB-BD31-4B8C-83A1-F6EECF244321}">
                <p14:modId xmlns:p14="http://schemas.microsoft.com/office/powerpoint/2010/main" val="2816050357"/>
              </p:ext>
            </p:extLst>
          </p:nvPr>
        </p:nvGraphicFramePr>
        <p:xfrm>
          <a:off x="772696" y="3232298"/>
          <a:ext cx="4341564" cy="1594883"/>
        </p:xfrm>
        <a:graphic>
          <a:graphicData uri="http://schemas.openxmlformats.org/drawingml/2006/table">
            <a:tbl>
              <a:tblPr firstRow="1" bandRow="1">
                <a:tableStyleId>{DEFF7F35-2CC7-48E6-9155-849CCBE6AC89}</a:tableStyleId>
              </a:tblPr>
              <a:tblGrid>
                <a:gridCol w="4341564">
                  <a:extLst>
                    <a:ext uri="{9D8B030D-6E8A-4147-A177-3AD203B41FA5}">
                      <a16:colId xmlns:a16="http://schemas.microsoft.com/office/drawing/2014/main" val="20000"/>
                    </a:ext>
                  </a:extLst>
                </a:gridCol>
              </a:tblGrid>
              <a:tr h="1594883">
                <a:tc>
                  <a:txBody>
                    <a:bodyPr/>
                    <a:lstStyle/>
                    <a:p>
                      <a:endParaRPr lang="en-IN"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33950904"/>
      </p:ext>
    </p:extLst>
  </p:cSld>
  <p:clrMapOvr>
    <a:masterClrMapping/>
  </p:clrMapOvr>
</p:sld>
</file>

<file path=ppt/theme/theme1.xml><?xml version="1.0" encoding="utf-8"?>
<a:theme xmlns:a="http://schemas.openxmlformats.org/drawingml/2006/main" name="Formal Research Paper Slideshow by Slidesgo">
  <a:themeElements>
    <a:clrScheme name="Simple Light">
      <a:dk1>
        <a:srgbClr val="191919"/>
      </a:dk1>
      <a:lt1>
        <a:srgbClr val="FFFFFF"/>
      </a:lt1>
      <a:dk2>
        <a:srgbClr val="DDD9D5"/>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TotalTime>
  <Words>1119</Words>
  <Application>Microsoft Office PowerPoint</Application>
  <PresentationFormat>On-screen Show (16:9)</PresentationFormat>
  <Paragraphs>147</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Didact Gothic</vt:lpstr>
      <vt:lpstr>Arial</vt:lpstr>
      <vt:lpstr>Century Gothic</vt:lpstr>
      <vt:lpstr>Old Standard TT</vt:lpstr>
      <vt:lpstr>Formal Research Paper Slideshow by Slidesgo</vt:lpstr>
      <vt:lpstr>De-anonymisation of Cryptocurrency Transactions</vt:lpstr>
      <vt:lpstr>Problem statement</vt:lpstr>
      <vt:lpstr>Objectives</vt:lpstr>
      <vt:lpstr>RESEARCH PAPER</vt:lpstr>
      <vt:lpstr>RESEARCH PAPER</vt:lpstr>
      <vt:lpstr>RESEARCH PAPER</vt:lpstr>
      <vt:lpstr>RESEARCH PAPER</vt:lpstr>
      <vt:lpstr>RESEARCH PAPER</vt:lpstr>
      <vt:lpstr>KEY TECHNOLOGIES</vt:lpstr>
      <vt:lpstr>OUTPUT</vt:lpstr>
      <vt:lpstr>K-Means Visualization </vt:lpstr>
      <vt:lpstr>FUTURE SCOPE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De-anonymisation of Cryptocurrency Transactions</dc:title>
  <dc:creator>Niranjan</dc:creator>
  <cp:lastModifiedBy>Tirth Katkar</cp:lastModifiedBy>
  <cp:revision>9</cp:revision>
  <dcterms:modified xsi:type="dcterms:W3CDTF">2024-11-28T07:12:21Z</dcterms:modified>
</cp:coreProperties>
</file>