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Garamond" panose="02020404030301010803"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LEVWgAqz6AeVyRl3+IzA/zk5j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15"/>
          <p:cNvGrpSpPr/>
          <p:nvPr/>
        </p:nvGrpSpPr>
        <p:grpSpPr>
          <a:xfrm>
            <a:off x="-16934" y="0"/>
            <a:ext cx="12231160" cy="6856214"/>
            <a:chOff x="-16934" y="0"/>
            <a:chExt cx="12231160" cy="6856214"/>
          </a:xfrm>
        </p:grpSpPr>
        <p:pic>
          <p:nvPicPr>
            <p:cNvPr id="18" name="Google Shape;18;p15"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15"/>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15"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15"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15"/>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15"/>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27" name="Google Shape;27;p15"/>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24"/>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98" name="Google Shape;98;p25"/>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26"/>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06" name="Google Shape;106;p26"/>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chemeClr val="dk1"/>
                </a:solidFill>
                <a:latin typeface="Garamond"/>
                <a:ea typeface="Garamond"/>
                <a:cs typeface="Garamond"/>
                <a:sym typeface="Garamond"/>
              </a:rPr>
              <a:t>“</a:t>
            </a:r>
            <a:endParaRPr/>
          </a:p>
        </p:txBody>
      </p:sp>
      <p:sp>
        <p:nvSpPr>
          <p:cNvPr id="107" name="Google Shape;107;p26"/>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CA" sz="8000" b="0" i="0" u="none" strike="noStrike" cap="none">
                <a:solidFill>
                  <a:schemeClr val="dk1"/>
                </a:solidFill>
                <a:latin typeface="Garamond"/>
                <a:ea typeface="Garamond"/>
                <a:cs typeface="Garamond"/>
                <a:sym typeface="Garamond"/>
              </a:rPr>
              <a:t>”</a:t>
            </a:r>
            <a:endParaRPr/>
          </a:p>
        </p:txBody>
      </p:sp>
      <p:cxnSp>
        <p:nvCxnSpPr>
          <p:cNvPr id="108" name="Google Shape;108;p26"/>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7"/>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7"/>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8"/>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28"/>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2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22" name="Google Shape;122;p28"/>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chemeClr val="dk1"/>
                </a:solidFill>
                <a:latin typeface="Garamond"/>
                <a:ea typeface="Garamond"/>
                <a:cs typeface="Garamond"/>
                <a:sym typeface="Garamond"/>
              </a:rPr>
              <a:t>“</a:t>
            </a:r>
            <a:endParaRPr/>
          </a:p>
        </p:txBody>
      </p:sp>
      <p:sp>
        <p:nvSpPr>
          <p:cNvPr id="123" name="Google Shape;123;p28"/>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CA" sz="8000" b="0" i="0" u="none" strike="noStrike" cap="none">
                <a:solidFill>
                  <a:schemeClr val="dk1"/>
                </a:solidFill>
                <a:latin typeface="Garamond"/>
                <a:ea typeface="Garamond"/>
                <a:cs typeface="Garamond"/>
                <a:sym typeface="Garamond"/>
              </a:rPr>
              <a:t>”</a:t>
            </a:r>
            <a:endParaRPr/>
          </a:p>
        </p:txBody>
      </p:sp>
      <p:cxnSp>
        <p:nvCxnSpPr>
          <p:cNvPr id="124" name="Google Shape;124;p28"/>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9"/>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29"/>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2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132" name="Google Shape;132;p29"/>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3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139" name="Google Shape;139;p3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1"/>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3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146" name="Google Shape;146;p31"/>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1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1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41" name="Google Shape;41;p17"/>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18"/>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1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18"/>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19"/>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19"/>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19"/>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59" name="Google Shape;59;p1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65" name="Google Shape;65;p2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22"/>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cxnSp>
        <p:nvCxnSpPr>
          <p:cNvPr id="77" name="Google Shape;77;p22"/>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23"/>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5736" y="0"/>
            <a:ext cx="12229962" cy="6856214"/>
            <a:chOff x="-15736" y="0"/>
            <a:chExt cx="12229962" cy="6856214"/>
          </a:xfrm>
        </p:grpSpPr>
        <p:pic>
          <p:nvPicPr>
            <p:cNvPr id="7" name="Google Shape;7;p14"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4"/>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4"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4"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400"/>
              <a:buFont typeface="Garamond"/>
              <a:buNone/>
            </a:pPr>
            <a:r>
              <a:rPr lang="en-CA"/>
              <a:t>Sorting</a:t>
            </a:r>
            <a:endParaRPr/>
          </a:p>
        </p:txBody>
      </p:sp>
      <p:sp>
        <p:nvSpPr>
          <p:cNvPr id="152" name="Google Shape;152;p1"/>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15"/>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Bubble Sort (Cont’d)</a:t>
            </a:r>
            <a:endParaRPr/>
          </a:p>
        </p:txBody>
      </p:sp>
      <p:sp>
        <p:nvSpPr>
          <p:cNvPr id="206" name="Google Shape;206;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760"/>
              <a:buChar char="•"/>
            </a:pPr>
            <a:r>
              <a:rPr lang="en-CA"/>
              <a:t>7, 8, 10, 5, 1, 11, -9 (Rearrange in ascending order)</a:t>
            </a:r>
            <a:endParaRPr/>
          </a:p>
          <a:p>
            <a:pPr marL="285750" lvl="0" indent="-285750" algn="l" rtl="0">
              <a:lnSpc>
                <a:spcPct val="90000"/>
              </a:lnSpc>
              <a:spcBef>
                <a:spcPts val="1080"/>
              </a:spcBef>
              <a:spcAft>
                <a:spcPts val="0"/>
              </a:spcAft>
              <a:buSzPts val="2760"/>
              <a:buChar char="•"/>
            </a:pPr>
            <a:r>
              <a:rPr lang="en-CA"/>
              <a:t>7, 8, 5, 1, 10, -9, 11</a:t>
            </a:r>
            <a:endParaRPr/>
          </a:p>
          <a:p>
            <a:pPr marL="285750" lvl="0" indent="-285750" algn="l" rtl="0">
              <a:lnSpc>
                <a:spcPct val="90000"/>
              </a:lnSpc>
              <a:spcBef>
                <a:spcPts val="1080"/>
              </a:spcBef>
              <a:spcAft>
                <a:spcPts val="0"/>
              </a:spcAft>
              <a:buSzPts val="2760"/>
              <a:buChar char="•"/>
            </a:pPr>
            <a:r>
              <a:rPr lang="en-CA"/>
              <a:t>7, 5, 1, 8, -9, 10, 11</a:t>
            </a:r>
            <a:endParaRPr/>
          </a:p>
          <a:p>
            <a:pPr marL="285750" lvl="0" indent="-285750" algn="l" rtl="0">
              <a:lnSpc>
                <a:spcPct val="90000"/>
              </a:lnSpc>
              <a:spcBef>
                <a:spcPts val="1080"/>
              </a:spcBef>
              <a:spcAft>
                <a:spcPts val="0"/>
              </a:spcAft>
              <a:buSzPts val="2760"/>
              <a:buChar char="•"/>
            </a:pPr>
            <a:r>
              <a:rPr lang="en-CA"/>
              <a:t>5, 1, 7, -9, 8, 10, 11 </a:t>
            </a:r>
            <a:endParaRPr/>
          </a:p>
          <a:p>
            <a:pPr marL="285750" lvl="0" indent="-285750" algn="l" rtl="0">
              <a:lnSpc>
                <a:spcPct val="90000"/>
              </a:lnSpc>
              <a:spcBef>
                <a:spcPts val="1080"/>
              </a:spcBef>
              <a:spcAft>
                <a:spcPts val="0"/>
              </a:spcAft>
              <a:buSzPts val="2760"/>
              <a:buChar char="•"/>
            </a:pPr>
            <a:r>
              <a:rPr lang="en-CA"/>
              <a:t>1, 5, -9, 7, 8, 10, 11</a:t>
            </a:r>
            <a:endParaRPr/>
          </a:p>
          <a:p>
            <a:pPr marL="285750" lvl="0" indent="-285750" algn="l" rtl="0">
              <a:lnSpc>
                <a:spcPct val="90000"/>
              </a:lnSpc>
              <a:spcBef>
                <a:spcPts val="1080"/>
              </a:spcBef>
              <a:spcAft>
                <a:spcPts val="0"/>
              </a:spcAft>
              <a:buSzPts val="2760"/>
              <a:buChar char="•"/>
            </a:pPr>
            <a:r>
              <a:rPr lang="en-CA"/>
              <a:t>1, -9, 5, 7, 8, 10, 11</a:t>
            </a:r>
            <a:endParaRPr/>
          </a:p>
          <a:p>
            <a:pPr marL="285750" lvl="0" indent="-285750" algn="l" rtl="0">
              <a:lnSpc>
                <a:spcPct val="90000"/>
              </a:lnSpc>
              <a:spcBef>
                <a:spcPts val="1080"/>
              </a:spcBef>
              <a:spcAft>
                <a:spcPts val="0"/>
              </a:spcAft>
              <a:buSzPts val="2760"/>
              <a:buChar char="•"/>
            </a:pPr>
            <a:r>
              <a:rPr lang="en-CA"/>
              <a:t>-9, 1, 5, 7, 8, 10, 11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Insertion Sort (O(n</a:t>
            </a:r>
            <a:r>
              <a:rPr lang="en-CA" baseline="30000"/>
              <a:t>2</a:t>
            </a:r>
            <a:r>
              <a:rPr lang="en-CA"/>
              <a:t>))</a:t>
            </a:r>
            <a:endParaRPr/>
          </a:p>
        </p:txBody>
      </p:sp>
      <p:sp>
        <p:nvSpPr>
          <p:cNvPr id="158" name="Google Shape;158;p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CA" b="1"/>
              <a:t>Insertion sort</a:t>
            </a:r>
            <a:r>
              <a:rPr lang="en-CA"/>
              <a:t> is a simple sorting algorithm that builds the final sorted array (or list) one item at a time. (from Wikipedia)</a:t>
            </a:r>
            <a:endParaRPr/>
          </a:p>
          <a:p>
            <a:pPr marL="285750" lvl="0" indent="-285750" algn="l" rtl="0">
              <a:spcBef>
                <a:spcPts val="1080"/>
              </a:spcBef>
              <a:spcAft>
                <a:spcPts val="0"/>
              </a:spcAft>
              <a:buSzPts val="2760"/>
              <a:buChar char="•"/>
            </a:pPr>
            <a:r>
              <a:rPr lang="en-CA"/>
              <a:t>It is much less efficient on large lists than more advanced algorithms such as quicksort, heapsort, or merge sort.</a:t>
            </a:r>
            <a:endParaRPr/>
          </a:p>
          <a:p>
            <a:pPr marL="285750" lvl="0" indent="-285750" algn="l" rtl="0">
              <a:spcBef>
                <a:spcPts val="1080"/>
              </a:spcBef>
              <a:spcAft>
                <a:spcPts val="0"/>
              </a:spcAft>
              <a:buSzPts val="2760"/>
              <a:buChar char="•"/>
            </a:pPr>
            <a:r>
              <a:rPr lang="en-CA"/>
              <a:t>However, it’s very simple and efficient in handling small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Insertion Sort</a:t>
            </a:r>
            <a:endParaRPr/>
          </a:p>
        </p:txBody>
      </p:sp>
      <p:sp>
        <p:nvSpPr>
          <p:cNvPr id="164" name="Google Shape;164;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CA"/>
              <a:t>Insertion sort iterates, consuming one input element each repetition, and growing a sorted output list. At each iteration, insertion sort removes one element from the input data, finds the location it belongs within the sorted list, and inserts it there. It repeats until no input elements remain. (Wikipedia)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Insertion Sort (Cont’d)</a:t>
            </a:r>
            <a:endParaRPr/>
          </a:p>
        </p:txBody>
      </p:sp>
      <p:sp>
        <p:nvSpPr>
          <p:cNvPr id="170" name="Google Shape;170;p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760"/>
              <a:buChar char="•"/>
            </a:pPr>
            <a:r>
              <a:rPr lang="en-CA"/>
              <a:t>Let’s say we want to sort the following in ascending order:</a:t>
            </a:r>
            <a:endParaRPr/>
          </a:p>
          <a:p>
            <a:pPr marL="285750" lvl="0" indent="-285750" algn="l" rtl="0">
              <a:lnSpc>
                <a:spcPct val="90000"/>
              </a:lnSpc>
              <a:spcBef>
                <a:spcPts val="1080"/>
              </a:spcBef>
              <a:spcAft>
                <a:spcPts val="0"/>
              </a:spcAft>
              <a:buSzPts val="2760"/>
              <a:buChar char="•"/>
            </a:pPr>
            <a:r>
              <a:rPr lang="en-CA"/>
              <a:t>7, 8, 10, 5, 1, 11, -9</a:t>
            </a:r>
            <a:endParaRPr/>
          </a:p>
          <a:p>
            <a:pPr marL="285750" lvl="0" indent="-285750" algn="l" rtl="0">
              <a:lnSpc>
                <a:spcPct val="90000"/>
              </a:lnSpc>
              <a:spcBef>
                <a:spcPts val="1080"/>
              </a:spcBef>
              <a:spcAft>
                <a:spcPts val="0"/>
              </a:spcAft>
              <a:buSzPts val="2760"/>
              <a:buChar char="•"/>
            </a:pPr>
            <a:r>
              <a:rPr lang="en-CA"/>
              <a:t>Using insertion, we first looking at the second element 8, and 8 bigger than 7, so:</a:t>
            </a:r>
            <a:endParaRPr/>
          </a:p>
          <a:p>
            <a:pPr marL="285750" lvl="0" indent="-285750" algn="l" rtl="0">
              <a:lnSpc>
                <a:spcPct val="90000"/>
              </a:lnSpc>
              <a:spcBef>
                <a:spcPts val="1080"/>
              </a:spcBef>
              <a:spcAft>
                <a:spcPts val="0"/>
              </a:spcAft>
              <a:buSzPts val="2760"/>
              <a:buChar char="•"/>
            </a:pPr>
            <a:r>
              <a:rPr lang="en-CA"/>
              <a:t>7, 8, 10, 5, 1, 11, -9 (first iteration)</a:t>
            </a:r>
            <a:endParaRPr/>
          </a:p>
          <a:p>
            <a:pPr marL="285750" lvl="0" indent="-285750" algn="l" rtl="0">
              <a:lnSpc>
                <a:spcPct val="90000"/>
              </a:lnSpc>
              <a:spcBef>
                <a:spcPts val="1080"/>
              </a:spcBef>
              <a:spcAft>
                <a:spcPts val="0"/>
              </a:spcAft>
              <a:buSzPts val="2760"/>
              <a:buChar char="•"/>
            </a:pPr>
            <a:r>
              <a:rPr lang="en-CA"/>
              <a:t>Then look at 10</a:t>
            </a:r>
            <a:endParaRPr/>
          </a:p>
          <a:p>
            <a:pPr marL="285750" lvl="0" indent="-285750" algn="l" rtl="0">
              <a:lnSpc>
                <a:spcPct val="90000"/>
              </a:lnSpc>
              <a:spcBef>
                <a:spcPts val="1080"/>
              </a:spcBef>
              <a:spcAft>
                <a:spcPts val="0"/>
              </a:spcAft>
              <a:buSzPts val="2760"/>
              <a:buChar char="•"/>
            </a:pPr>
            <a:r>
              <a:rPr lang="en-CA"/>
              <a:t>7, 8, 10, 5, 1, 11, -9 (second iteration)</a:t>
            </a:r>
            <a:endParaRPr/>
          </a:p>
          <a:p>
            <a:pPr marL="285750" lvl="0" indent="-110490" algn="l" rtl="0">
              <a:lnSpc>
                <a:spcPct val="90000"/>
              </a:lnSpc>
              <a:spcBef>
                <a:spcPts val="1080"/>
              </a:spcBef>
              <a:spcAft>
                <a:spcPts val="0"/>
              </a:spcAft>
              <a:buSzPts val="276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Insertion Sort (Cont’d)</a:t>
            </a:r>
            <a:endParaRPr/>
          </a:p>
        </p:txBody>
      </p:sp>
      <p:sp>
        <p:nvSpPr>
          <p:cNvPr id="176" name="Google Shape;176;p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80000"/>
              </a:lnSpc>
              <a:spcBef>
                <a:spcPts val="0"/>
              </a:spcBef>
              <a:spcAft>
                <a:spcPts val="0"/>
              </a:spcAft>
              <a:buSzPts val="1931"/>
              <a:buChar char="•"/>
            </a:pPr>
            <a:r>
              <a:rPr lang="en-CA" sz="1679"/>
              <a:t>7, 8, 10, 5, 1, 11, -9 (first iteration)</a:t>
            </a:r>
            <a:endParaRPr/>
          </a:p>
          <a:p>
            <a:pPr marL="285750" lvl="0" indent="-285750" algn="l" rtl="0">
              <a:lnSpc>
                <a:spcPct val="80000"/>
              </a:lnSpc>
              <a:spcBef>
                <a:spcPts val="936"/>
              </a:spcBef>
              <a:spcAft>
                <a:spcPts val="0"/>
              </a:spcAft>
              <a:buSzPts val="1931"/>
              <a:buChar char="•"/>
            </a:pPr>
            <a:r>
              <a:rPr lang="en-CA" sz="1679"/>
              <a:t>Then look at 10</a:t>
            </a:r>
            <a:endParaRPr/>
          </a:p>
          <a:p>
            <a:pPr marL="285750" lvl="0" indent="-285750" algn="l" rtl="0">
              <a:lnSpc>
                <a:spcPct val="80000"/>
              </a:lnSpc>
              <a:spcBef>
                <a:spcPts val="936"/>
              </a:spcBef>
              <a:spcAft>
                <a:spcPts val="0"/>
              </a:spcAft>
              <a:buSzPts val="1931"/>
              <a:buChar char="•"/>
            </a:pPr>
            <a:r>
              <a:rPr lang="en-CA" sz="1679"/>
              <a:t>7, 8, 10, 5, 1, 11, -9 (second iteration)</a:t>
            </a:r>
            <a:endParaRPr/>
          </a:p>
          <a:p>
            <a:pPr marL="285750" lvl="0" indent="-285750" algn="l" rtl="0">
              <a:lnSpc>
                <a:spcPct val="80000"/>
              </a:lnSpc>
              <a:spcBef>
                <a:spcPts val="936"/>
              </a:spcBef>
              <a:spcAft>
                <a:spcPts val="0"/>
              </a:spcAft>
              <a:buSzPts val="1931"/>
              <a:buChar char="•"/>
            </a:pPr>
            <a:r>
              <a:rPr lang="en-CA" sz="1679"/>
              <a:t>5:</a:t>
            </a:r>
            <a:endParaRPr/>
          </a:p>
          <a:p>
            <a:pPr marL="285750" lvl="0" indent="-285750" algn="l" rtl="0">
              <a:lnSpc>
                <a:spcPct val="80000"/>
              </a:lnSpc>
              <a:spcBef>
                <a:spcPts val="936"/>
              </a:spcBef>
              <a:spcAft>
                <a:spcPts val="0"/>
              </a:spcAft>
              <a:buSzPts val="1931"/>
              <a:buChar char="•"/>
            </a:pPr>
            <a:r>
              <a:rPr lang="en-CA" sz="1679"/>
              <a:t>5, 7, 8, 10, 1, 11, -9 (third iteration)</a:t>
            </a:r>
            <a:endParaRPr/>
          </a:p>
          <a:p>
            <a:pPr marL="285750" lvl="0" indent="-163068" algn="l" rtl="0">
              <a:lnSpc>
                <a:spcPct val="80000"/>
              </a:lnSpc>
              <a:spcBef>
                <a:spcPts val="936"/>
              </a:spcBef>
              <a:spcAft>
                <a:spcPts val="0"/>
              </a:spcAft>
              <a:buSzPts val="1932"/>
              <a:buNone/>
            </a:pPr>
            <a:endParaRPr sz="1679"/>
          </a:p>
          <a:p>
            <a:pPr marL="285750" lvl="0" indent="-163068" algn="l" rtl="0">
              <a:lnSpc>
                <a:spcPct val="80000"/>
              </a:lnSpc>
              <a:spcBef>
                <a:spcPts val="936"/>
              </a:spcBef>
              <a:spcAft>
                <a:spcPts val="0"/>
              </a:spcAft>
              <a:buSzPts val="1932"/>
              <a:buNone/>
            </a:pPr>
            <a:endParaRPr sz="1679"/>
          </a:p>
          <a:p>
            <a:pPr marL="285750" lvl="0" indent="-163068" algn="l" rtl="0">
              <a:lnSpc>
                <a:spcPct val="80000"/>
              </a:lnSpc>
              <a:spcBef>
                <a:spcPts val="936"/>
              </a:spcBef>
              <a:spcAft>
                <a:spcPts val="0"/>
              </a:spcAft>
              <a:buSzPts val="1932"/>
              <a:buNone/>
            </a:pPr>
            <a:endParaRPr sz="1679"/>
          </a:p>
          <a:p>
            <a:pPr marL="285750" lvl="0" indent="-163068" algn="l" rtl="0">
              <a:lnSpc>
                <a:spcPct val="80000"/>
              </a:lnSpc>
              <a:spcBef>
                <a:spcPts val="936"/>
              </a:spcBef>
              <a:spcAft>
                <a:spcPts val="0"/>
              </a:spcAft>
              <a:buSzPts val="1932"/>
              <a:buNone/>
            </a:pPr>
            <a:endParaRPr sz="1679"/>
          </a:p>
          <a:p>
            <a:pPr marL="285750" lvl="0" indent="-285750" algn="l" rtl="0">
              <a:lnSpc>
                <a:spcPct val="80000"/>
              </a:lnSpc>
              <a:spcBef>
                <a:spcPts val="936"/>
              </a:spcBef>
              <a:spcAft>
                <a:spcPts val="0"/>
              </a:spcAft>
              <a:buSzPts val="1931"/>
              <a:buChar char="•"/>
            </a:pPr>
            <a:r>
              <a:rPr lang="en-CA" sz="1679"/>
              <a:t>1:</a:t>
            </a:r>
            <a:endParaRPr/>
          </a:p>
          <a:p>
            <a:pPr marL="285750" lvl="0" indent="-285750" algn="l" rtl="0">
              <a:lnSpc>
                <a:spcPct val="80000"/>
              </a:lnSpc>
              <a:spcBef>
                <a:spcPts val="936"/>
              </a:spcBef>
              <a:spcAft>
                <a:spcPts val="0"/>
              </a:spcAft>
              <a:buSzPts val="1931"/>
              <a:buChar char="•"/>
            </a:pPr>
            <a:r>
              <a:rPr lang="en-CA" sz="1679"/>
              <a:t>1, 5, 7, 8, 10, 11, -9 (fourth iteration)</a:t>
            </a:r>
            <a:endParaRPr/>
          </a:p>
          <a:p>
            <a:pPr marL="285750" lvl="0" indent="-285750" algn="l" rtl="0">
              <a:lnSpc>
                <a:spcPct val="80000"/>
              </a:lnSpc>
              <a:spcBef>
                <a:spcPts val="936"/>
              </a:spcBef>
              <a:spcAft>
                <a:spcPts val="0"/>
              </a:spcAft>
              <a:buSzPts val="1931"/>
              <a:buChar char="•"/>
            </a:pPr>
            <a:r>
              <a:rPr lang="en-CA" sz="1679"/>
              <a:t>11:</a:t>
            </a:r>
            <a:endParaRPr/>
          </a:p>
          <a:p>
            <a:pPr marL="285750" lvl="0" indent="-285750" algn="l" rtl="0">
              <a:lnSpc>
                <a:spcPct val="80000"/>
              </a:lnSpc>
              <a:spcBef>
                <a:spcPts val="936"/>
              </a:spcBef>
              <a:spcAft>
                <a:spcPts val="0"/>
              </a:spcAft>
              <a:buSzPts val="1931"/>
              <a:buChar char="•"/>
            </a:pPr>
            <a:r>
              <a:rPr lang="en-CA" sz="1679"/>
              <a:t>1, 5, 7, 8, 10, 11, -9 (fifth iteration)</a:t>
            </a:r>
            <a:endParaRPr/>
          </a:p>
          <a:p>
            <a:pPr marL="285750" lvl="0" indent="-285750" algn="l" rtl="0">
              <a:lnSpc>
                <a:spcPct val="80000"/>
              </a:lnSpc>
              <a:spcBef>
                <a:spcPts val="936"/>
              </a:spcBef>
              <a:spcAft>
                <a:spcPts val="0"/>
              </a:spcAft>
              <a:buSzPts val="1931"/>
              <a:buChar char="•"/>
            </a:pPr>
            <a:r>
              <a:rPr lang="en-CA" sz="1679"/>
              <a:t>Finally -9:</a:t>
            </a:r>
            <a:endParaRPr/>
          </a:p>
          <a:p>
            <a:pPr marL="285750" lvl="0" indent="-285750" algn="l" rtl="0">
              <a:lnSpc>
                <a:spcPct val="80000"/>
              </a:lnSpc>
              <a:spcBef>
                <a:spcPts val="936"/>
              </a:spcBef>
              <a:spcAft>
                <a:spcPts val="0"/>
              </a:spcAft>
              <a:buSzPts val="1931"/>
              <a:buChar char="•"/>
            </a:pPr>
            <a:r>
              <a:rPr lang="en-CA" sz="1679"/>
              <a:t>-9, 1, 5, 7, 8, 10, 11 (sixth iteration and done)</a:t>
            </a:r>
            <a:endParaRPr sz="1679"/>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Selection Sort (O(n</a:t>
            </a:r>
            <a:r>
              <a:rPr lang="en-CA" baseline="30000"/>
              <a:t>2</a:t>
            </a:r>
            <a:r>
              <a:rPr lang="en-CA"/>
              <a:t>))</a:t>
            </a:r>
            <a:endParaRPr/>
          </a:p>
        </p:txBody>
      </p:sp>
      <p:sp>
        <p:nvSpPr>
          <p:cNvPr id="182" name="Google Shape;182;p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CA"/>
              <a:t>The difference between insertion sort and selection sort is that, once you sort a number that number will always stay in that position for the rest of iteration.</a:t>
            </a:r>
            <a:endParaRPr/>
          </a:p>
          <a:p>
            <a:pPr marL="285750" lvl="0" indent="-285750" algn="l" rtl="0">
              <a:spcBef>
                <a:spcPts val="1080"/>
              </a:spcBef>
              <a:spcAft>
                <a:spcPts val="0"/>
              </a:spcAft>
              <a:buSzPts val="2760"/>
              <a:buChar char="•"/>
            </a:pPr>
            <a:r>
              <a:rPr lang="en-CA"/>
              <a:t>It is still inefficient in sorting large data. However it is sufficient in sorting small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Selection Sort (Cont’d)</a:t>
            </a:r>
            <a:endParaRPr/>
          </a:p>
        </p:txBody>
      </p:sp>
      <p:sp>
        <p:nvSpPr>
          <p:cNvPr id="188" name="Google Shape;188;p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346"/>
              <a:buChar char="•"/>
            </a:pPr>
            <a:r>
              <a:rPr lang="en-CA" sz="2040"/>
              <a:t>Let’s try to sort the following item in ascending order:</a:t>
            </a:r>
            <a:endParaRPr/>
          </a:p>
          <a:p>
            <a:pPr marL="285750" lvl="0" indent="-285750" algn="l" rtl="0">
              <a:lnSpc>
                <a:spcPct val="90000"/>
              </a:lnSpc>
              <a:spcBef>
                <a:spcPts val="1008"/>
              </a:spcBef>
              <a:spcAft>
                <a:spcPts val="0"/>
              </a:spcAft>
              <a:buSzPts val="2346"/>
              <a:buChar char="•"/>
            </a:pPr>
            <a:r>
              <a:rPr lang="en-CA" sz="2040"/>
              <a:t>7, 8, 10, 5, 1, 11, -9</a:t>
            </a:r>
            <a:endParaRPr/>
          </a:p>
          <a:p>
            <a:pPr marL="285750" lvl="0" indent="-285750" algn="l" rtl="0">
              <a:lnSpc>
                <a:spcPct val="90000"/>
              </a:lnSpc>
              <a:spcBef>
                <a:spcPts val="1008"/>
              </a:spcBef>
              <a:spcAft>
                <a:spcPts val="0"/>
              </a:spcAft>
              <a:buSzPts val="2346"/>
              <a:buChar char="•"/>
            </a:pPr>
            <a:r>
              <a:rPr lang="en-CA" sz="2040"/>
              <a:t>The biggest element is 11, so we swap 11 and -9</a:t>
            </a:r>
            <a:endParaRPr/>
          </a:p>
          <a:p>
            <a:pPr marL="285750" lvl="0" indent="-285750" algn="l" rtl="0">
              <a:lnSpc>
                <a:spcPct val="90000"/>
              </a:lnSpc>
              <a:spcBef>
                <a:spcPts val="1008"/>
              </a:spcBef>
              <a:spcAft>
                <a:spcPts val="0"/>
              </a:spcAft>
              <a:buSzPts val="2346"/>
              <a:buChar char="•"/>
            </a:pPr>
            <a:r>
              <a:rPr lang="en-CA" sz="2040"/>
              <a:t>7, 8, 10, 5, 1, -9, 11 (first iteration)</a:t>
            </a:r>
            <a:endParaRPr/>
          </a:p>
          <a:p>
            <a:pPr marL="285750" lvl="0" indent="-285750" algn="l" rtl="0">
              <a:lnSpc>
                <a:spcPct val="90000"/>
              </a:lnSpc>
              <a:spcBef>
                <a:spcPts val="1008"/>
              </a:spcBef>
              <a:spcAft>
                <a:spcPts val="0"/>
              </a:spcAft>
              <a:buSzPts val="2346"/>
              <a:buChar char="•"/>
            </a:pPr>
            <a:r>
              <a:rPr lang="en-CA" sz="2040"/>
              <a:t>Now we longer consider the last position because that place already has the largest number</a:t>
            </a:r>
            <a:endParaRPr/>
          </a:p>
          <a:p>
            <a:pPr marL="285750" lvl="0" indent="-285750" algn="l" rtl="0">
              <a:lnSpc>
                <a:spcPct val="90000"/>
              </a:lnSpc>
              <a:spcBef>
                <a:spcPts val="1008"/>
              </a:spcBef>
              <a:spcAft>
                <a:spcPts val="0"/>
              </a:spcAft>
              <a:buSzPts val="2346"/>
              <a:buChar char="•"/>
            </a:pPr>
            <a:r>
              <a:rPr lang="en-CA" sz="2040"/>
              <a:t>Look at from 7 to -9, the largest number is 10, swap 10 and -9</a:t>
            </a:r>
            <a:endParaRPr/>
          </a:p>
          <a:p>
            <a:pPr marL="285750" lvl="0" indent="-285750" algn="l" rtl="0">
              <a:lnSpc>
                <a:spcPct val="90000"/>
              </a:lnSpc>
              <a:spcBef>
                <a:spcPts val="1008"/>
              </a:spcBef>
              <a:spcAft>
                <a:spcPts val="0"/>
              </a:spcAft>
              <a:buSzPts val="2346"/>
              <a:buChar char="•"/>
            </a:pPr>
            <a:r>
              <a:rPr lang="en-CA" sz="2040"/>
              <a:t>7, 8, -9, 5, 1, 10, 11 (second iteration)</a:t>
            </a:r>
            <a:endParaRPr/>
          </a:p>
          <a:p>
            <a:pPr marL="285750" lvl="0" indent="-285750" algn="l" rtl="0">
              <a:lnSpc>
                <a:spcPct val="90000"/>
              </a:lnSpc>
              <a:spcBef>
                <a:spcPts val="1008"/>
              </a:spcBef>
              <a:spcAft>
                <a:spcPts val="0"/>
              </a:spcAft>
              <a:buSzPts val="2346"/>
              <a:buChar char="•"/>
            </a:pPr>
            <a:r>
              <a:rPr lang="en-CA" sz="2040"/>
              <a:t>Look at 7 to 1, and continue the pattern: </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Selection Sort (Cont’d)</a:t>
            </a:r>
            <a:endParaRPr/>
          </a:p>
        </p:txBody>
      </p:sp>
      <p:sp>
        <p:nvSpPr>
          <p:cNvPr id="194" name="Google Shape;194;p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553"/>
              <a:buChar char="•"/>
            </a:pPr>
            <a:r>
              <a:rPr lang="en-CA" sz="2220"/>
              <a:t>7, 8, 10, 5, 1, 11, -9</a:t>
            </a:r>
            <a:endParaRPr/>
          </a:p>
          <a:p>
            <a:pPr marL="285750" lvl="0" indent="-285750" algn="l" rtl="0">
              <a:lnSpc>
                <a:spcPct val="90000"/>
              </a:lnSpc>
              <a:spcBef>
                <a:spcPts val="1044"/>
              </a:spcBef>
              <a:spcAft>
                <a:spcPts val="0"/>
              </a:spcAft>
              <a:buSzPts val="2553"/>
              <a:buChar char="•"/>
            </a:pPr>
            <a:r>
              <a:rPr lang="en-CA" sz="2220"/>
              <a:t>7, 8, 10, 5, 1, -9, 11 (first iteration)</a:t>
            </a:r>
            <a:endParaRPr/>
          </a:p>
          <a:p>
            <a:pPr marL="285750" lvl="0" indent="-285750" algn="l" rtl="0">
              <a:lnSpc>
                <a:spcPct val="90000"/>
              </a:lnSpc>
              <a:spcBef>
                <a:spcPts val="1044"/>
              </a:spcBef>
              <a:spcAft>
                <a:spcPts val="0"/>
              </a:spcAft>
              <a:buSzPts val="2553"/>
              <a:buChar char="•"/>
            </a:pPr>
            <a:r>
              <a:rPr lang="en-CA" sz="2220"/>
              <a:t>7, 8, -9, 5, 1, 10, 11 (second iteration)</a:t>
            </a:r>
            <a:endParaRPr/>
          </a:p>
          <a:p>
            <a:pPr marL="285750" lvl="0" indent="-285750" algn="l" rtl="0">
              <a:lnSpc>
                <a:spcPct val="90000"/>
              </a:lnSpc>
              <a:spcBef>
                <a:spcPts val="1044"/>
              </a:spcBef>
              <a:spcAft>
                <a:spcPts val="0"/>
              </a:spcAft>
              <a:buSzPts val="2553"/>
              <a:buChar char="•"/>
            </a:pPr>
            <a:r>
              <a:rPr lang="en-CA" sz="2220"/>
              <a:t>7, 1, -9, 5, 8, 10, 11 (third iteration)</a:t>
            </a:r>
            <a:endParaRPr/>
          </a:p>
          <a:p>
            <a:pPr marL="285750" lvl="0" indent="-285750" algn="l" rtl="0">
              <a:lnSpc>
                <a:spcPct val="90000"/>
              </a:lnSpc>
              <a:spcBef>
                <a:spcPts val="1044"/>
              </a:spcBef>
              <a:spcAft>
                <a:spcPts val="0"/>
              </a:spcAft>
              <a:buSzPts val="2553"/>
              <a:buChar char="•"/>
            </a:pPr>
            <a:r>
              <a:rPr lang="en-CA" sz="2220"/>
              <a:t>5, 1, -9, 7, 8, 10, 11 (fourth iteration)</a:t>
            </a:r>
            <a:endParaRPr/>
          </a:p>
          <a:p>
            <a:pPr marL="285750" lvl="0" indent="-285750" algn="l" rtl="0">
              <a:lnSpc>
                <a:spcPct val="90000"/>
              </a:lnSpc>
              <a:spcBef>
                <a:spcPts val="1044"/>
              </a:spcBef>
              <a:spcAft>
                <a:spcPts val="0"/>
              </a:spcAft>
              <a:buSzPts val="2553"/>
              <a:buChar char="•"/>
            </a:pPr>
            <a:r>
              <a:rPr lang="en-CA" sz="2220"/>
              <a:t>-9, 1, 5, 7, 8, 10, 11 (fifth iteration)</a:t>
            </a:r>
            <a:endParaRPr/>
          </a:p>
          <a:p>
            <a:pPr marL="285750" lvl="0" indent="-285750" algn="l" rtl="0">
              <a:lnSpc>
                <a:spcPct val="90000"/>
              </a:lnSpc>
              <a:spcBef>
                <a:spcPts val="1044"/>
              </a:spcBef>
              <a:spcAft>
                <a:spcPts val="0"/>
              </a:spcAft>
              <a:buSzPts val="2553"/>
              <a:buChar char="•"/>
            </a:pPr>
            <a:r>
              <a:rPr lang="en-CA" sz="2220"/>
              <a:t>-9, 1, 5, 7, 8, 10, 11 (sixth iteration and done)</a:t>
            </a:r>
            <a:endParaRPr sz="2220"/>
          </a:p>
          <a:p>
            <a:pPr marL="285750" lvl="0" indent="-123634" algn="l" rtl="0">
              <a:lnSpc>
                <a:spcPct val="90000"/>
              </a:lnSpc>
              <a:spcBef>
                <a:spcPts val="1044"/>
              </a:spcBef>
              <a:spcAft>
                <a:spcPts val="0"/>
              </a:spcAft>
              <a:buSzPts val="2553"/>
              <a:buNone/>
            </a:pPr>
            <a:endParaRPr sz="2220"/>
          </a:p>
          <a:p>
            <a:pPr marL="285750" lvl="0" indent="-123634" algn="l" rtl="0">
              <a:lnSpc>
                <a:spcPct val="90000"/>
              </a:lnSpc>
              <a:spcBef>
                <a:spcPts val="1044"/>
              </a:spcBef>
              <a:spcAft>
                <a:spcPts val="0"/>
              </a:spcAft>
              <a:buSzPts val="2553"/>
              <a:buNone/>
            </a:pPr>
            <a:endParaRPr sz="222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CA"/>
              <a:t>Bubble Sort (O(n</a:t>
            </a:r>
            <a:r>
              <a:rPr lang="en-CA" baseline="30000"/>
              <a:t>2</a:t>
            </a:r>
            <a:r>
              <a:rPr lang="en-CA"/>
              <a:t>))</a:t>
            </a:r>
            <a:endParaRPr/>
          </a:p>
        </p:txBody>
      </p:sp>
      <p:sp>
        <p:nvSpPr>
          <p:cNvPr id="200" name="Google Shape;200;p9"/>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2760"/>
              <a:buChar char="•"/>
            </a:pPr>
            <a:r>
              <a:rPr lang="en-CA" b="1"/>
              <a:t>Bubble sort</a:t>
            </a:r>
            <a:r>
              <a:rPr lang="en-CA"/>
              <a:t>, sometimes referred to as </a:t>
            </a:r>
            <a:r>
              <a:rPr lang="en-CA" b="1"/>
              <a:t>sinking sort</a:t>
            </a:r>
            <a:r>
              <a:rPr lang="en-CA"/>
              <a:t>, is a simple sorting algorithm that repeatedly steps through the list to be sorted, compares each pair of adjacent items and swaps them if they are in the wrong order. The pass through the list is repeated until no swaps are needed, which indicates that the list is sorted. (Wikipedia)</a:t>
            </a:r>
            <a:endParaRPr/>
          </a:p>
          <a:p>
            <a:pPr marL="285750" lvl="0" indent="-285750" algn="l" rtl="0">
              <a:lnSpc>
                <a:spcPct val="90000"/>
              </a:lnSpc>
              <a:spcBef>
                <a:spcPts val="1080"/>
              </a:spcBef>
              <a:spcAft>
                <a:spcPts val="0"/>
              </a:spcAft>
              <a:buSzPts val="2760"/>
              <a:buChar char="•"/>
            </a:pPr>
            <a:r>
              <a:rPr lang="en-CA"/>
              <a:t>It’s like bubble coming up to the surface of water</a:t>
            </a:r>
            <a:endParaRPr/>
          </a:p>
          <a:p>
            <a:pPr marL="285750" lvl="0" indent="-285750" algn="l" rtl="0">
              <a:lnSpc>
                <a:spcPct val="90000"/>
              </a:lnSpc>
              <a:spcBef>
                <a:spcPts val="1080"/>
              </a:spcBef>
              <a:spcAft>
                <a:spcPts val="0"/>
              </a:spcAft>
              <a:buSzPts val="2760"/>
              <a:buChar char="•"/>
            </a:pPr>
            <a:r>
              <a:rPr lang="en-CA"/>
              <a:t>Advantage: The code is simple</a:t>
            </a:r>
            <a:endParaRPr/>
          </a:p>
          <a:p>
            <a:pPr marL="285750" lvl="0" indent="-285750" algn="l" rtl="0">
              <a:lnSpc>
                <a:spcPct val="90000"/>
              </a:lnSpc>
              <a:spcBef>
                <a:spcPts val="1080"/>
              </a:spcBef>
              <a:spcAft>
                <a:spcPts val="0"/>
              </a:spcAft>
              <a:buSzPts val="2760"/>
              <a:buChar char="•"/>
            </a:pPr>
            <a:r>
              <a:rPr lang="en-CA"/>
              <a:t>Disadvantage: It’s slow for large data</a:t>
            </a:r>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Garamond</vt:lpstr>
      <vt:lpstr>Arial</vt:lpstr>
      <vt:lpstr>Organic</vt:lpstr>
      <vt:lpstr>Sorting</vt:lpstr>
      <vt:lpstr>Insertion Sort (O(n2))</vt:lpstr>
      <vt:lpstr>Insertion Sort</vt:lpstr>
      <vt:lpstr>Insertion Sort (Cont’d)</vt:lpstr>
      <vt:lpstr>Insertion Sort (Cont’d)</vt:lpstr>
      <vt:lpstr>Selection Sort (O(n2))</vt:lpstr>
      <vt:lpstr>Selection Sort (Cont’d)</vt:lpstr>
      <vt:lpstr>Selection Sort (Cont’d)</vt:lpstr>
      <vt:lpstr>Bubble Sort (O(n2))</vt:lpstr>
      <vt:lpstr>Bubble Sort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Kwan, Chi Tat</dc:creator>
  <cp:lastModifiedBy>Hassan</cp:lastModifiedBy>
  <cp:revision>1</cp:revision>
  <dcterms:created xsi:type="dcterms:W3CDTF">2017-09-20T11:37:34Z</dcterms:created>
  <dcterms:modified xsi:type="dcterms:W3CDTF">2020-10-31T19:20:39Z</dcterms:modified>
</cp:coreProperties>
</file>