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342" r:id="rId1"/>
  </p:sldMasterIdLst>
  <p:notesMasterIdLst>
    <p:notesMasterId r:id="rId54"/>
  </p:notesMasterIdLst>
  <p:sldIdLst>
    <p:sldId id="276" r:id="rId2"/>
    <p:sldId id="631" r:id="rId3"/>
    <p:sldId id="579" r:id="rId4"/>
    <p:sldId id="580" r:id="rId5"/>
    <p:sldId id="581" r:id="rId6"/>
    <p:sldId id="582" r:id="rId7"/>
    <p:sldId id="583" r:id="rId8"/>
    <p:sldId id="584" r:id="rId9"/>
    <p:sldId id="585" r:id="rId10"/>
    <p:sldId id="586" r:id="rId11"/>
    <p:sldId id="587" r:id="rId12"/>
    <p:sldId id="588" r:id="rId13"/>
    <p:sldId id="589" r:id="rId14"/>
    <p:sldId id="590" r:id="rId15"/>
    <p:sldId id="591" r:id="rId16"/>
    <p:sldId id="592" r:id="rId17"/>
    <p:sldId id="593" r:id="rId18"/>
    <p:sldId id="594" r:id="rId19"/>
    <p:sldId id="595" r:id="rId20"/>
    <p:sldId id="596" r:id="rId21"/>
    <p:sldId id="597" r:id="rId22"/>
    <p:sldId id="598" r:id="rId23"/>
    <p:sldId id="599" r:id="rId24"/>
    <p:sldId id="600" r:id="rId25"/>
    <p:sldId id="601" r:id="rId26"/>
    <p:sldId id="602" r:id="rId27"/>
    <p:sldId id="603" r:id="rId28"/>
    <p:sldId id="604" r:id="rId29"/>
    <p:sldId id="605" r:id="rId30"/>
    <p:sldId id="606" r:id="rId31"/>
    <p:sldId id="607" r:id="rId32"/>
    <p:sldId id="632" r:id="rId33"/>
    <p:sldId id="633" r:id="rId34"/>
    <p:sldId id="634" r:id="rId35"/>
    <p:sldId id="635" r:id="rId36"/>
    <p:sldId id="636" r:id="rId37"/>
    <p:sldId id="637" r:id="rId38"/>
    <p:sldId id="638" r:id="rId39"/>
    <p:sldId id="639" r:id="rId40"/>
    <p:sldId id="640" r:id="rId41"/>
    <p:sldId id="641" r:id="rId42"/>
    <p:sldId id="647" r:id="rId43"/>
    <p:sldId id="648" r:id="rId44"/>
    <p:sldId id="642" r:id="rId45"/>
    <p:sldId id="643" r:id="rId46"/>
    <p:sldId id="649" r:id="rId47"/>
    <p:sldId id="650" r:id="rId48"/>
    <p:sldId id="578" r:id="rId49"/>
    <p:sldId id="570" r:id="rId50"/>
    <p:sldId id="652" r:id="rId51"/>
    <p:sldId id="651" r:id="rId52"/>
    <p:sldId id="275" r:id="rId53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D23010"/>
    <a:srgbClr val="F54E0B"/>
    <a:srgbClr val="942F06"/>
    <a:srgbClr val="F5B605"/>
    <a:srgbClr val="CE4108"/>
    <a:srgbClr val="777777"/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89167" autoAdjust="0"/>
  </p:normalViewPr>
  <p:slideViewPr>
    <p:cSldViewPr showGuides="1">
      <p:cViewPr varScale="1">
        <p:scale>
          <a:sx n="70" d="100"/>
          <a:sy n="70" d="100"/>
        </p:scale>
        <p:origin x="-114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es-ES"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es-ES"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6B6A53AA-C4D9-49A6-87D3-C0B6E96F0654}" type="datetimeFigureOut">
              <a:rPr/>
              <a:pPr>
                <a:defRPr/>
              </a:pPr>
              <a:t>21/05/2009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pPr lvl="0"/>
            <a:endParaRPr lang="es-E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es-ES"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es-ES"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907F02D7-0EA1-4AE3-959A-5506A9525505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es-ES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263BFBF-A774-4F4C-B7D0-80E592D71F19}" type="slidenum">
              <a:rPr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7F02D7-0EA1-4AE3-959A-5506A9525505}" type="slidenum">
              <a:rPr lang="es-ES" smtClean="0"/>
              <a:pPr>
                <a:defRPr/>
              </a:pPr>
              <a:t>51</a:t>
            </a:fld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00BF497-992E-4491-8013-26E4059C6148}" type="slidenum">
              <a:rPr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52</a:t>
            </a:fld>
            <a:endParaRPr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s-ES" smtClean="0"/>
              <a:pPr/>
              <a:t>3</a:t>
            </a:fld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s-ES" smtClean="0"/>
              <a:pPr/>
              <a:t>32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s-ES" smtClean="0"/>
              <a:pPr/>
              <a:t>39</a:t>
            </a:fld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s-ES" smtClean="0"/>
              <a:pPr/>
              <a:t>44</a:t>
            </a:fld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s-ES" smtClean="0"/>
              <a:pPr/>
              <a:t>46</a:t>
            </a:fld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7F02D7-0EA1-4AE3-959A-5506A9525505}" type="slidenum">
              <a:rPr lang="es-ES" smtClean="0"/>
              <a:pPr>
                <a:defRPr/>
              </a:pPr>
              <a:t>48</a:t>
            </a:fld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7F02D7-0EA1-4AE3-959A-5506A9525505}" type="slidenum">
              <a:rPr lang="es-ES" smtClean="0"/>
              <a:pPr>
                <a:defRPr/>
              </a:pPr>
              <a:t>49</a:t>
            </a:fld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7F02D7-0EA1-4AE3-959A-5506A9525505}" type="slidenum">
              <a:rPr lang="es-ES" smtClean="0"/>
              <a:pPr>
                <a:defRPr/>
              </a:pPr>
              <a:t>50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4 Rectángulo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5 Rectángulo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7" name="27 Marcador de fecha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7C74426-1F67-41A4-BF93-1EDA2E69306B}" type="datetimeFigureOut">
              <a:rPr lang="es-ES"/>
              <a:pPr>
                <a:defRPr/>
              </a:pPr>
              <a:t>11/11/2010</a:t>
            </a:fld>
            <a:endParaRPr lang="es-ES"/>
          </a:p>
        </p:txBody>
      </p:sp>
      <p:sp>
        <p:nvSpPr>
          <p:cNvPr id="10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1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 algn="ctr">
              <a:defRPr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387976C-6660-4FD9-84C4-92EC5699CCF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1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AB7AF8-EF09-4B0C-85E7-5B98E3C40E4D}" type="datetimeFigureOut">
              <a:rPr lang="es-ES"/>
              <a:pPr>
                <a:defRPr/>
              </a:pPr>
              <a:t>11/11/2010</a:t>
            </a:fld>
            <a:endParaRPr lang="es-ES" sz="1100"/>
          </a:p>
        </p:txBody>
      </p:sp>
      <p:sp>
        <p:nvSpPr>
          <p:cNvPr id="5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2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24121-A42D-4A0F-8F5E-C87AD6E35BA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4 Rectángulo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5 Rectángulo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77A4C9-1126-469E-B474-F9C9C44E5F93}" type="datetimeFigureOut">
              <a:rPr lang="es-ES"/>
              <a:pPr>
                <a:defRPr/>
              </a:pPr>
              <a:t>11/11/2010</a:t>
            </a:fld>
            <a:endParaRPr lang="es-ES" sz="110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E8C595-9F47-4875-AAF8-7ACE87BFBA8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912FC0-C757-4704-803A-DA5142145A7A}" type="datetimeFigureOut">
              <a:rPr lang="es-ES" smtClean="0"/>
              <a:pPr>
                <a:defRPr/>
              </a:pPr>
              <a:t>11/11/2010</a:t>
            </a:fld>
            <a:endParaRPr lang="es-ES" sz="110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8AE8E6E-2639-493A-81A8-E5DF6B050E44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11" name="10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4 Rectángulo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5 Rectángulo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7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162B0A-0945-4F73-8B45-292B1EC3AC31}" type="datetimeFigureOut">
              <a:rPr lang="es-ES"/>
              <a:pPr>
                <a:defRPr/>
              </a:pPr>
              <a:t>11/11/2010</a:t>
            </a:fld>
            <a:endParaRPr lang="es-ES"/>
          </a:p>
        </p:txBody>
      </p:sp>
      <p:sp>
        <p:nvSpPr>
          <p:cNvPr id="8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 algn="ctr">
              <a:defRPr sz="2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E7C0E66-A049-4AE6-9944-08BF88934AA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9" name="13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7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C2D1E8B-0F73-42D3-8C56-52DAD94CC9C8}" type="datetimeFigureOut">
              <a:rPr lang="es-ES"/>
              <a:pPr>
                <a:defRPr/>
              </a:pPr>
              <a:t>11/11/2010</a:t>
            </a:fld>
            <a:endParaRPr lang="es-ES"/>
          </a:p>
        </p:txBody>
      </p:sp>
      <p:sp>
        <p:nvSpPr>
          <p:cNvPr id="6" name="9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 algn="ctr"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CC17871-9CBA-4075-B475-B9ED44CACE1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7" name="11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 sz="1400"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9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AEFCC9B-E5B0-4CC1-951F-13853D3AB556}" type="datetimeFigureOut">
              <a:rPr lang="es-ES"/>
              <a:pPr>
                <a:defRPr/>
              </a:pPr>
              <a:t>11/11/2010</a:t>
            </a:fld>
            <a:endParaRPr lang="es-ES"/>
          </a:p>
        </p:txBody>
      </p:sp>
      <p:sp>
        <p:nvSpPr>
          <p:cNvPr id="8" name="11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 algn="ctr"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D8EE95C-884A-4848-9952-53448EDC785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9" name="13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 sz="1400"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C1070E-FD9A-412C-858C-159280C6F4DF}" type="datetimeFigureOut">
              <a:rPr lang="es-ES"/>
              <a:pPr>
                <a:defRPr/>
              </a:pPr>
              <a:t>11/11/2010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B656D07-215A-4B2C-96B9-E6B2DF009D5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09F5EB-E613-41E1-86DD-1D628DA9541C}" type="datetimeFigureOut">
              <a:rPr lang="es-ES"/>
              <a:pPr>
                <a:defRPr/>
              </a:pPr>
              <a:t>11/11/2010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 algn="ctr">
              <a:defRPr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A9866AC-5589-4267-8E50-A1063D0E32C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F79DDC-E5DD-404D-9B27-B0007C7E5950}" type="datetimeFigureOut">
              <a:rPr lang="es-ES"/>
              <a:pPr>
                <a:defRPr/>
              </a:pPr>
              <a:t>11/11/2010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z="1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2DDF9A4-F94D-44CC-A4F9-B62BEE6D101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5 Rectángulo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6 Rectángulo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7 Rectángulo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/>
          </a:p>
        </p:txBody>
      </p:sp>
      <p:sp>
        <p:nvSpPr>
          <p:cNvPr id="9" name="11 Marcador de fecha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49F59BC-AEE9-4C7D-AC01-FED0E202A1E0}" type="datetimeFigureOut">
              <a:rPr lang="es-ES"/>
              <a:pPr>
                <a:defRPr/>
              </a:pPr>
              <a:t>11/11/2010</a:t>
            </a:fld>
            <a:endParaRPr lang="es-ES"/>
          </a:p>
        </p:txBody>
      </p:sp>
      <p:sp>
        <p:nvSpPr>
          <p:cNvPr id="10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 algn="ctr">
              <a:defRPr sz="28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DCE00D8-65B3-42E2-8CF1-EA4EC464F19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11" name="13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 sz="1400"/>
            </a:lvl1pPr>
          </a:lstStyle>
          <a:p>
            <a:pPr>
              <a:defRPr/>
            </a:pPr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21 Marcador de título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1027" name="12 Marcador de texto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D912FC0-C757-4704-803A-DA5142145A7A}" type="datetimeFigureOut">
              <a:rPr lang="es-ES"/>
              <a:pPr>
                <a:defRPr/>
              </a:pPr>
              <a:t>11/11/2010</a:t>
            </a:fld>
            <a:endParaRPr lang="es-ES" sz="110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Rectángulo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7 Rectángulo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8 Rectángulo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b="1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8AE8E6E-2639-493A-81A8-E5DF6B050E4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65" r:id="rId1"/>
    <p:sldLayoutId id="2147484366" r:id="rId2"/>
    <p:sldLayoutId id="2147484367" r:id="rId3"/>
    <p:sldLayoutId id="2147484368" r:id="rId4"/>
    <p:sldLayoutId id="2147484369" r:id="rId5"/>
    <p:sldLayoutId id="2147484370" r:id="rId6"/>
    <p:sldLayoutId id="2147484371" r:id="rId7"/>
    <p:sldLayoutId id="2147484372" r:id="rId8"/>
    <p:sldLayoutId id="2147484373" r:id="rId9"/>
    <p:sldLayoutId id="2147484364" r:id="rId10"/>
    <p:sldLayoutId id="2147484374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ranklin Gothic Book" pitchFamily="34" charset="0"/>
        </a:defRPr>
      </a:lvl9pPr>
    </p:titleStyle>
    <p:bodyStyle>
      <a:lvl1pPr marL="319088" indent="-319088" algn="l" rtl="0" fontAlgn="base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fontAlgn="base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fontAlgn="base">
        <a:spcBef>
          <a:spcPts val="400"/>
        </a:spcBef>
        <a:spcAft>
          <a:spcPct val="0"/>
        </a:spcAft>
        <a:buClr>
          <a:srgbClr val="0BD0D9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fontAlgn="base">
        <a:spcBef>
          <a:spcPts val="400"/>
        </a:spcBef>
        <a:spcAft>
          <a:spcPct val="0"/>
        </a:spcAft>
        <a:buClr>
          <a:srgbClr val="10CF9B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mmersonmiranda.blogspot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creativecommons.org/licenses/by/3.0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hyperlink" Target="http://emmersonmiranda.blogspot.com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hyperlink" Target="http://emmersonmiranda.blogspot.com/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hyperlink" Target="http://emmersonmiranda.blogspot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hyperlink" Target="http://emmersonmiranda.blogspot.com/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hyperlink" Target="http://emmersonmiranda.blogspot.com/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emmersonmiranda.blogspot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emmerson-miranda.appspot.com/Proyectos/json/MostrarElementos/MostrarElementos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emmersonmiranda.blogspot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hyperlink" Target="http://emmersonmiranda.blogspot.com/" TargetMode="External"/><Relationship Id="rId4" Type="http://schemas.openxmlformats.org/officeDocument/2006/relationships/hyperlink" Target="http://creativecommons.org/licenses/by/3.0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/>
          </p:cNvSpPr>
          <p:nvPr>
            <p:ph type="title"/>
          </p:nvPr>
        </p:nvSpPr>
        <p:spPr>
          <a:xfrm>
            <a:off x="1214414" y="1428750"/>
            <a:ext cx="7929586" cy="1428750"/>
          </a:xfrm>
        </p:spPr>
        <p:txBody>
          <a:bodyPr/>
          <a:lstStyle/>
          <a:p>
            <a:pPr algn="ctr"/>
            <a:r>
              <a:rPr lang="es-ES" sz="3600" dirty="0" smtClean="0"/>
              <a:t>Manual  de  JSON</a:t>
            </a:r>
          </a:p>
        </p:txBody>
      </p:sp>
      <p:sp>
        <p:nvSpPr>
          <p:cNvPr id="6" name="Rectangle 3"/>
          <p:cNvSpPr txBox="1">
            <a:spLocks/>
          </p:cNvSpPr>
          <p:nvPr/>
        </p:nvSpPr>
        <p:spPr>
          <a:xfrm>
            <a:off x="1214414" y="2714625"/>
            <a:ext cx="7858149" cy="2187575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pPr algn="ctr" fontAlgn="auto">
              <a:spcAft>
                <a:spcPts val="0"/>
              </a:spcAft>
              <a:defRPr/>
            </a:pPr>
            <a:r>
              <a:rPr lang="es-ES" sz="28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Formatos ligeros de intercambio de datos en aplicaciones web</a:t>
            </a:r>
            <a:endParaRPr lang="es-ES" sz="28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2292" name="8 Grupo"/>
          <p:cNvGrpSpPr>
            <a:grpSpLocks/>
          </p:cNvGrpSpPr>
          <p:nvPr/>
        </p:nvGrpSpPr>
        <p:grpSpPr bwMode="auto">
          <a:xfrm>
            <a:off x="214313" y="5357809"/>
            <a:ext cx="5857850" cy="1333499"/>
            <a:chOff x="214282" y="5357826"/>
            <a:chExt cx="5857891" cy="1333509"/>
          </a:xfrm>
        </p:grpSpPr>
        <p:sp>
          <p:nvSpPr>
            <p:cNvPr id="8" name="7 CuadroTexto">
              <a:hlinkClick r:id="rId3"/>
            </p:cNvPr>
            <p:cNvSpPr txBox="1"/>
            <p:nvPr/>
          </p:nvSpPr>
          <p:spPr>
            <a:xfrm>
              <a:off x="1000074" y="5786474"/>
              <a:ext cx="5072099" cy="83100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" sz="1600" dirty="0">
                  <a:latin typeface="+mj-lt"/>
                  <a:cs typeface="+mn-cs"/>
                </a:rPr>
                <a:t>Emmerson Miranda  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" sz="1600" dirty="0">
                  <a:latin typeface="+mj-lt"/>
                  <a:cs typeface="+mn-cs"/>
                </a:rPr>
                <a:t>SCJP </a:t>
              </a:r>
              <a:r>
                <a:rPr lang="es-ES" sz="1600" dirty="0" smtClean="0">
                  <a:latin typeface="+mj-lt"/>
                  <a:cs typeface="+mn-cs"/>
                </a:rPr>
                <a:t>1.5  -  SCWCD  </a:t>
              </a:r>
              <a:r>
                <a:rPr lang="es-ES" sz="1600" dirty="0">
                  <a:latin typeface="+mj-lt"/>
                  <a:cs typeface="+mn-cs"/>
                </a:rPr>
                <a:t>J2EE </a:t>
              </a:r>
              <a:r>
                <a:rPr lang="es-ES" sz="1600" dirty="0" smtClean="0">
                  <a:latin typeface="+mj-lt"/>
                  <a:cs typeface="+mn-cs"/>
                </a:rPr>
                <a:t>1.5  -  SCEA 5</a:t>
              </a:r>
              <a:endParaRPr lang="es-ES" sz="1600" dirty="0">
                <a:latin typeface="+mj-lt"/>
                <a:cs typeface="+mn-cs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" sz="1600" dirty="0">
                  <a:latin typeface="+mn-lt"/>
                  <a:cs typeface="+mn-cs"/>
                </a:rPr>
                <a:t>Blog : </a:t>
              </a:r>
              <a:r>
                <a:rPr lang="es-ES" sz="1600" dirty="0">
                  <a:latin typeface="+mj-lt"/>
                  <a:cs typeface="+mn-cs"/>
                </a:rPr>
                <a:t>http://emmersonmiranda.blogspot.com/ </a:t>
              </a:r>
              <a:r>
                <a:rPr lang="es-ES" sz="1600" dirty="0" smtClean="0">
                  <a:latin typeface="+mn-lt"/>
                  <a:cs typeface="+mn-cs"/>
                </a:rPr>
                <a:t> </a:t>
              </a:r>
              <a:endParaRPr lang="es-ES" sz="1600" dirty="0">
                <a:latin typeface="+mj-lt"/>
                <a:cs typeface="+mn-cs"/>
              </a:endParaRPr>
            </a:p>
          </p:txBody>
        </p:sp>
        <p:pic>
          <p:nvPicPr>
            <p:cNvPr id="12294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4282" y="5357826"/>
              <a:ext cx="800105" cy="13335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9 CuadroTexto">
            <a:hlinkClick r:id="rId5"/>
          </p:cNvPr>
          <p:cNvSpPr txBox="1"/>
          <p:nvPr/>
        </p:nvSpPr>
        <p:spPr>
          <a:xfrm>
            <a:off x="2571736" y="4786322"/>
            <a:ext cx="50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Licensed under Creative Commons Attribution 3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 cap="all" smtClean="0">
                <a:ln/>
                <a:solidFill>
                  <a:schemeClr val="accent1"/>
                </a:solidFill>
                <a:effectLst>
                  <a:reflection blurRad="12700" stA="50000" endPos="50000" dir="5400000" sy="-100000" rotWithShape="0"/>
                </a:effectLst>
              </a:rPr>
              <a:t>Forma  de  object / clase</a:t>
            </a:r>
            <a:endParaRPr b="1" cap="all" dirty="0" smtClean="0">
              <a:ln/>
              <a:solidFill>
                <a:schemeClr val="accent1"/>
              </a:solidFill>
              <a:effectLst>
                <a:reflection blurRad="12700" stA="50000" endPos="50000" dir="5400000" sy="-100000" rotWithShape="0"/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914400" y="1783560"/>
            <a:ext cx="7772400" cy="4860150"/>
          </a:xfrm>
        </p:spPr>
        <p:txBody>
          <a:bodyPr>
            <a:normAutofit/>
          </a:bodyPr>
          <a:lstStyle/>
          <a:p>
            <a:r>
              <a:rPr lang="es-ES" sz="2000" smtClean="0"/>
              <a:t>Es </a:t>
            </a:r>
            <a:r>
              <a:rPr sz="2000" smtClean="0"/>
              <a:t>un conjunto de propiedades , cada una con su valor</a:t>
            </a:r>
          </a:p>
          <a:p>
            <a:r>
              <a:rPr sz="2000" smtClean="0"/>
              <a:t>Notación</a:t>
            </a:r>
          </a:p>
          <a:p>
            <a:pPr lvl="1"/>
            <a:r>
              <a:rPr sz="2000" smtClean="0"/>
              <a:t>Empieza con una llave de apertura {</a:t>
            </a:r>
          </a:p>
          <a:p>
            <a:pPr lvl="1"/>
            <a:r>
              <a:rPr sz="2000" smtClean="0"/>
              <a:t>Terminan con una llave de cierre }</a:t>
            </a:r>
          </a:p>
          <a:p>
            <a:pPr lvl="1"/>
            <a:r>
              <a:rPr sz="2000" smtClean="0"/>
              <a:t>Sus propiedades</a:t>
            </a:r>
          </a:p>
          <a:p>
            <a:pPr lvl="2"/>
            <a:r>
              <a:rPr sz="2000" smtClean="0"/>
              <a:t>Se separan con comas</a:t>
            </a:r>
          </a:p>
          <a:p>
            <a:pPr lvl="2"/>
            <a:r>
              <a:rPr sz="2000" smtClean="0"/>
              <a:t>El nombre y el valor estan separados por dos puntos :</a:t>
            </a:r>
          </a:p>
          <a:p>
            <a:endParaRPr sz="2000" smtClean="0"/>
          </a:p>
        </p:txBody>
      </p:sp>
      <p:pic>
        <p:nvPicPr>
          <p:cNvPr id="1026" name="Picture 2" descr="C:\Documents and Settings\emmersonm\Mis documentos\Mis imágenes\json\object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19256" y="5067319"/>
            <a:ext cx="5695950" cy="1076325"/>
          </a:xfrm>
          <a:prstGeom prst="rect">
            <a:avLst/>
          </a:prstGeom>
          <a:noFill/>
        </p:spPr>
      </p:pic>
      <p:pic>
        <p:nvPicPr>
          <p:cNvPr id="6" name="Picture 2" descr="C:\Archivos de programa\Microsoft Office\MEDIA\CAGCAT10\j0299125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1" y="5920222"/>
            <a:ext cx="571503" cy="93777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 cap="all" smtClean="0">
                <a:ln/>
                <a:solidFill>
                  <a:schemeClr val="accent1"/>
                </a:solidFill>
                <a:effectLst>
                  <a:reflection blurRad="12700" stA="50000" endPos="50000" dir="5400000" sy="-100000" rotWithShape="0"/>
                </a:effectLst>
              </a:rPr>
              <a:t>Forma  de  object / clase</a:t>
            </a:r>
            <a:endParaRPr b="1" cap="all" dirty="0" smtClean="0">
              <a:ln/>
              <a:solidFill>
                <a:schemeClr val="accent1"/>
              </a:solidFill>
              <a:effectLst>
                <a:reflection blurRad="12700" stA="50000" endPos="50000" dir="5400000" sy="-100000" rotWithShape="0"/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914400" y="1783560"/>
            <a:ext cx="7772400" cy="486015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sz="2000" smtClean="0"/>
              <a:t>[</a:t>
            </a:r>
          </a:p>
          <a:p>
            <a:pPr>
              <a:buNone/>
            </a:pPr>
            <a:r>
              <a:rPr lang="es-ES" sz="2000" b="1" smtClean="0"/>
              <a:t>  { </a:t>
            </a:r>
          </a:p>
          <a:p>
            <a:pPr>
              <a:buNone/>
            </a:pPr>
            <a:r>
              <a:rPr lang="es-ES" sz="2000" b="1" smtClean="0"/>
              <a:t>      “country”: “New Zealand”,</a:t>
            </a:r>
          </a:p>
          <a:p>
            <a:pPr>
              <a:buNone/>
            </a:pPr>
            <a:r>
              <a:rPr lang="es-ES" sz="2000" b="1" smtClean="0"/>
              <a:t>      “population”: 3993817,</a:t>
            </a:r>
          </a:p>
          <a:p>
            <a:pPr>
              <a:buNone/>
            </a:pPr>
            <a:r>
              <a:rPr lang="en-US" sz="2000" b="1" smtClean="0"/>
              <a:t>      “animals”: [“sheep”, “kiwi”]</a:t>
            </a:r>
          </a:p>
          <a:p>
            <a:pPr>
              <a:buNone/>
            </a:pPr>
            <a:r>
              <a:rPr lang="es-ES" sz="2000" b="1" smtClean="0"/>
              <a:t>  },</a:t>
            </a:r>
          </a:p>
          <a:p>
            <a:pPr>
              <a:buNone/>
            </a:pPr>
            <a:r>
              <a:rPr lang="es-ES" sz="2000" b="1" smtClean="0"/>
              <a:t>  {</a:t>
            </a:r>
          </a:p>
          <a:p>
            <a:pPr>
              <a:buNone/>
            </a:pPr>
            <a:r>
              <a:rPr lang="es-ES" sz="2000" b="1" smtClean="0"/>
              <a:t>      “country”: “Singapore”,</a:t>
            </a:r>
          </a:p>
          <a:p>
            <a:pPr>
              <a:buNone/>
            </a:pPr>
            <a:r>
              <a:rPr lang="es-ES" sz="2000" b="1" smtClean="0"/>
              <a:t>      “population”: 4353893,</a:t>
            </a:r>
          </a:p>
          <a:p>
            <a:pPr>
              <a:buNone/>
            </a:pPr>
            <a:r>
              <a:rPr lang="de-DE" sz="2000" b="1" smtClean="0"/>
              <a:t>      “animals”: [“merlion”, “tiger”]</a:t>
            </a:r>
          </a:p>
          <a:p>
            <a:pPr>
              <a:buNone/>
            </a:pPr>
            <a:r>
              <a:rPr lang="es-ES" sz="2000" b="1" smtClean="0"/>
              <a:t>  }</a:t>
            </a:r>
            <a:endParaRPr lang="es-ES" sz="2000" smtClean="0"/>
          </a:p>
          <a:p>
            <a:pPr>
              <a:buNone/>
            </a:pPr>
            <a:r>
              <a:rPr lang="es-ES" sz="2000" smtClean="0"/>
              <a:t>]</a:t>
            </a:r>
            <a:endParaRPr sz="2000" smtClean="0"/>
          </a:p>
          <a:p>
            <a:pPr>
              <a:buNone/>
            </a:pPr>
            <a:endParaRPr sz="2000" smtClean="0"/>
          </a:p>
        </p:txBody>
      </p:sp>
      <p:pic>
        <p:nvPicPr>
          <p:cNvPr id="6" name="Picture 2" descr="C:\Archivos de programa\Microsoft Office\MEDIA\CAGCAT10\j0299125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1" y="5920222"/>
            <a:ext cx="571503" cy="937778"/>
          </a:xfrm>
          <a:prstGeom prst="rect">
            <a:avLst/>
          </a:prstGeom>
          <a:noFill/>
        </p:spPr>
      </p:pic>
      <p:sp>
        <p:nvSpPr>
          <p:cNvPr id="7" name="6 Rectángulo redondeado"/>
          <p:cNvSpPr/>
          <p:nvPr/>
        </p:nvSpPr>
        <p:spPr>
          <a:xfrm>
            <a:off x="1000100" y="2214554"/>
            <a:ext cx="5143536" cy="19288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 redondeado"/>
          <p:cNvSpPr/>
          <p:nvPr/>
        </p:nvSpPr>
        <p:spPr>
          <a:xfrm>
            <a:off x="1000100" y="4214818"/>
            <a:ext cx="5143536" cy="19288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cap="all" smtClean="0">
                <a:ln/>
                <a:solidFill>
                  <a:schemeClr val="accent1"/>
                </a:solidFill>
                <a:effectLst>
                  <a:reflection blurRad="12700" stA="50000" endPos="50000" dir="5400000" sy="-100000" rotWithShape="0"/>
                </a:effectLst>
              </a:rPr>
              <a:t>Forma  de  array</a:t>
            </a:r>
            <a:endParaRPr b="1" cap="all" dirty="0" smtClean="0">
              <a:ln/>
              <a:solidFill>
                <a:schemeClr val="accent1"/>
              </a:solidFill>
              <a:effectLst>
                <a:reflection blurRad="12700" stA="50000" endPos="50000" dir="5400000" sy="-100000" rotWithShape="0"/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914400" y="1783560"/>
            <a:ext cx="7772400" cy="4860150"/>
          </a:xfrm>
        </p:spPr>
        <p:txBody>
          <a:bodyPr>
            <a:normAutofit/>
          </a:bodyPr>
          <a:lstStyle/>
          <a:p>
            <a:r>
              <a:rPr sz="2000" smtClean="0"/>
              <a:t>Colección </a:t>
            </a:r>
            <a:r>
              <a:rPr lang="es-ES" sz="2000" smtClean="0"/>
              <a:t>ordenada </a:t>
            </a:r>
            <a:r>
              <a:rPr sz="2000" smtClean="0"/>
              <a:t>de valores u objetos</a:t>
            </a:r>
          </a:p>
          <a:p>
            <a:r>
              <a:rPr sz="2000" smtClean="0"/>
              <a:t>Notación</a:t>
            </a:r>
          </a:p>
          <a:p>
            <a:pPr lvl="1"/>
            <a:r>
              <a:rPr sz="2000" smtClean="0"/>
              <a:t>Empieza con  un corchete izquierdo [</a:t>
            </a:r>
          </a:p>
          <a:p>
            <a:pPr lvl="1"/>
            <a:r>
              <a:rPr sz="2000" smtClean="0"/>
              <a:t>Termina con un corchete derecho ]</a:t>
            </a:r>
          </a:p>
          <a:p>
            <a:pPr lvl="1"/>
            <a:r>
              <a:rPr sz="2000" smtClean="0"/>
              <a:t>Los valores se separan con una coma ,</a:t>
            </a:r>
          </a:p>
          <a:p>
            <a:endParaRPr sz="2000" smtClean="0"/>
          </a:p>
        </p:txBody>
      </p:sp>
      <p:pic>
        <p:nvPicPr>
          <p:cNvPr id="2050" name="Picture 2" descr="C:\Documents and Settings\emmersonm\Mis documentos\Mis imágenes\json\array.PN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24025" y="4143380"/>
            <a:ext cx="5695950" cy="1076325"/>
          </a:xfrm>
          <a:prstGeom prst="rect">
            <a:avLst/>
          </a:prstGeom>
          <a:noFill/>
        </p:spPr>
      </p:pic>
      <p:pic>
        <p:nvPicPr>
          <p:cNvPr id="6" name="Picture 2" descr="C:\Archivos de programa\Microsoft Office\MEDIA\CAGCAT10\j0299125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1" y="5920222"/>
            <a:ext cx="571503" cy="93777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 cap="all" smtClean="0">
                <a:ln/>
                <a:solidFill>
                  <a:schemeClr val="accent1"/>
                </a:solidFill>
                <a:effectLst>
                  <a:reflection blurRad="12700" stA="50000" endPos="50000" dir="5400000" sy="-100000" rotWithShape="0"/>
                </a:effectLst>
              </a:rPr>
              <a:t>Forma  de  </a:t>
            </a:r>
            <a:r>
              <a:rPr lang="es-ES" b="1" cap="all" smtClean="0">
                <a:ln/>
                <a:solidFill>
                  <a:schemeClr val="accent1"/>
                </a:solidFill>
                <a:effectLst>
                  <a:reflection blurRad="12700" stA="50000" endPos="50000" dir="5400000" sy="-100000" rotWithShape="0"/>
                </a:effectLst>
              </a:rPr>
              <a:t>array</a:t>
            </a:r>
            <a:endParaRPr b="1" cap="all" dirty="0" smtClean="0">
              <a:ln/>
              <a:solidFill>
                <a:schemeClr val="accent1"/>
              </a:solidFill>
              <a:effectLst>
                <a:reflection blurRad="12700" stA="50000" endPos="50000" dir="5400000" sy="-100000" rotWithShape="0"/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914400" y="1783560"/>
            <a:ext cx="7772400" cy="486015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sz="2000" smtClean="0"/>
              <a:t>[</a:t>
            </a:r>
          </a:p>
          <a:p>
            <a:pPr>
              <a:buNone/>
            </a:pPr>
            <a:r>
              <a:rPr lang="es-ES" sz="2000" b="1" smtClean="0"/>
              <a:t>  { </a:t>
            </a:r>
          </a:p>
          <a:p>
            <a:pPr>
              <a:buNone/>
            </a:pPr>
            <a:r>
              <a:rPr lang="es-ES" sz="2000" b="1" smtClean="0"/>
              <a:t>      “country”: “New Zealand”,</a:t>
            </a:r>
          </a:p>
          <a:p>
            <a:pPr>
              <a:buNone/>
            </a:pPr>
            <a:r>
              <a:rPr lang="es-ES" sz="2000" b="1" smtClean="0"/>
              <a:t>      “population”: 3993817,</a:t>
            </a:r>
          </a:p>
          <a:p>
            <a:pPr>
              <a:buNone/>
            </a:pPr>
            <a:r>
              <a:rPr lang="en-US" sz="2000" b="1" smtClean="0"/>
              <a:t>      “animals”: [“sheep”, “kiwi”]</a:t>
            </a:r>
          </a:p>
          <a:p>
            <a:pPr>
              <a:buNone/>
            </a:pPr>
            <a:r>
              <a:rPr lang="es-ES" sz="2000" b="1" smtClean="0"/>
              <a:t>  }  ,</a:t>
            </a:r>
          </a:p>
          <a:p>
            <a:pPr>
              <a:buNone/>
            </a:pPr>
            <a:r>
              <a:rPr lang="es-ES" sz="2000" b="1" smtClean="0"/>
              <a:t>  {</a:t>
            </a:r>
          </a:p>
          <a:p>
            <a:pPr>
              <a:buNone/>
            </a:pPr>
            <a:r>
              <a:rPr lang="es-ES" sz="2000" b="1" smtClean="0"/>
              <a:t>      “country”: “Singapore”,</a:t>
            </a:r>
          </a:p>
          <a:p>
            <a:pPr>
              <a:buNone/>
            </a:pPr>
            <a:r>
              <a:rPr lang="es-ES" sz="2000" b="1" smtClean="0"/>
              <a:t>      “population”: 4353893,</a:t>
            </a:r>
          </a:p>
          <a:p>
            <a:pPr>
              <a:buNone/>
            </a:pPr>
            <a:r>
              <a:rPr lang="de-DE" sz="2000" b="1" smtClean="0"/>
              <a:t>      “animals”: [“merlion”, “tiger”]</a:t>
            </a:r>
          </a:p>
          <a:p>
            <a:pPr>
              <a:buNone/>
            </a:pPr>
            <a:r>
              <a:rPr lang="es-ES" sz="2000" b="1" smtClean="0"/>
              <a:t>  }</a:t>
            </a:r>
            <a:endParaRPr lang="es-ES" sz="2000" smtClean="0"/>
          </a:p>
          <a:p>
            <a:pPr>
              <a:buNone/>
            </a:pPr>
            <a:r>
              <a:rPr lang="es-ES" sz="2000" smtClean="0"/>
              <a:t>]</a:t>
            </a:r>
            <a:endParaRPr sz="2000" smtClean="0"/>
          </a:p>
          <a:p>
            <a:pPr>
              <a:buNone/>
            </a:pPr>
            <a:endParaRPr sz="2000" smtClean="0"/>
          </a:p>
        </p:txBody>
      </p:sp>
      <p:pic>
        <p:nvPicPr>
          <p:cNvPr id="6" name="Picture 2" descr="C:\Archivos de programa\Microsoft Office\MEDIA\CAGCAT10\j0299125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1" y="5920222"/>
            <a:ext cx="571503" cy="937778"/>
          </a:xfrm>
          <a:prstGeom prst="rect">
            <a:avLst/>
          </a:prstGeom>
          <a:noFill/>
        </p:spPr>
      </p:pic>
      <p:sp>
        <p:nvSpPr>
          <p:cNvPr id="7" name="6 Rectángulo redondeado"/>
          <p:cNvSpPr/>
          <p:nvPr/>
        </p:nvSpPr>
        <p:spPr>
          <a:xfrm>
            <a:off x="785786" y="1571612"/>
            <a:ext cx="5143536" cy="7143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Rectángulo redondeado"/>
          <p:cNvSpPr/>
          <p:nvPr/>
        </p:nvSpPr>
        <p:spPr>
          <a:xfrm>
            <a:off x="785786" y="6143644"/>
            <a:ext cx="5143536" cy="571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Rectángulo redondeado"/>
          <p:cNvSpPr/>
          <p:nvPr/>
        </p:nvSpPr>
        <p:spPr>
          <a:xfrm>
            <a:off x="1285852" y="3786190"/>
            <a:ext cx="2214578" cy="4286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cap="all" smtClean="0">
                <a:ln/>
                <a:solidFill>
                  <a:schemeClr val="accent1"/>
                </a:solidFill>
                <a:effectLst>
                  <a:reflection blurRad="12700" stA="50000" endPos="50000" dir="5400000" sy="-100000" rotWithShape="0"/>
                </a:effectLst>
              </a:rPr>
              <a:t>Forma  de  value</a:t>
            </a:r>
            <a:endParaRPr b="1" cap="all" dirty="0" smtClean="0">
              <a:ln/>
              <a:solidFill>
                <a:schemeClr val="accent1"/>
              </a:solidFill>
              <a:effectLst>
                <a:reflection blurRad="12700" stA="50000" endPos="50000" dir="5400000" sy="-100000" rotWithShape="0"/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914400" y="1783560"/>
            <a:ext cx="7772400" cy="4860150"/>
          </a:xfrm>
        </p:spPr>
        <p:txBody>
          <a:bodyPr>
            <a:normAutofit/>
          </a:bodyPr>
          <a:lstStyle/>
          <a:p>
            <a:r>
              <a:rPr sz="2000" smtClean="0"/>
              <a:t>Puede ser </a:t>
            </a:r>
          </a:p>
          <a:p>
            <a:pPr lvl="1"/>
            <a:r>
              <a:rPr sz="2000" smtClean="0"/>
              <a:t>Una cadena de caracteres con comillas dobles</a:t>
            </a:r>
          </a:p>
          <a:p>
            <a:pPr lvl="1"/>
            <a:r>
              <a:rPr sz="2000" smtClean="0"/>
              <a:t>Un número</a:t>
            </a:r>
          </a:p>
          <a:p>
            <a:pPr lvl="1"/>
            <a:r>
              <a:rPr lang="es-ES" sz="2000" smtClean="0"/>
              <a:t>T</a:t>
            </a:r>
            <a:r>
              <a:rPr sz="2000" smtClean="0"/>
              <a:t>rue, false, null</a:t>
            </a:r>
          </a:p>
          <a:p>
            <a:pPr lvl="1"/>
            <a:r>
              <a:rPr sz="2000" smtClean="0"/>
              <a:t>Un objeto</a:t>
            </a:r>
          </a:p>
          <a:p>
            <a:pPr lvl="1"/>
            <a:r>
              <a:rPr sz="2000" smtClean="0"/>
              <a:t>Un array</a:t>
            </a:r>
          </a:p>
          <a:p>
            <a:endParaRPr sz="2000" smtClean="0"/>
          </a:p>
        </p:txBody>
      </p:sp>
      <p:pic>
        <p:nvPicPr>
          <p:cNvPr id="3074" name="Picture 2" descr="C:\Documents and Settings\emmersonm\Mis documentos\Mis imágenes\json\valu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4025" y="4071942"/>
            <a:ext cx="5695950" cy="2647950"/>
          </a:xfrm>
          <a:prstGeom prst="rect">
            <a:avLst/>
          </a:prstGeom>
          <a:noFill/>
        </p:spPr>
      </p:pic>
      <p:pic>
        <p:nvPicPr>
          <p:cNvPr id="6" name="Picture 2" descr="C:\Archivos de programa\Microsoft Office\MEDIA\CAGCAT10\j0299125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1" y="5920222"/>
            <a:ext cx="571503" cy="93777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cap="all" smtClean="0">
                <a:ln/>
                <a:solidFill>
                  <a:schemeClr val="accent1"/>
                </a:solidFill>
                <a:effectLst>
                  <a:reflection blurRad="12700" stA="50000" endPos="50000" dir="5400000" sy="-100000" rotWithShape="0"/>
                </a:effectLst>
              </a:rPr>
              <a:t>Forma  de  string</a:t>
            </a:r>
            <a:endParaRPr b="1" cap="all" dirty="0" smtClean="0">
              <a:ln/>
              <a:solidFill>
                <a:schemeClr val="accent1"/>
              </a:solidFill>
              <a:effectLst>
                <a:reflection blurRad="12700" stA="50000" endPos="50000" dir="5400000" sy="-100000" rotWithShape="0"/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914400" y="1783560"/>
            <a:ext cx="7772400" cy="4860150"/>
          </a:xfrm>
        </p:spPr>
        <p:txBody>
          <a:bodyPr>
            <a:normAutofit/>
          </a:bodyPr>
          <a:lstStyle/>
          <a:p>
            <a:r>
              <a:rPr sz="2000" smtClean="0"/>
              <a:t>Colección de cero a mas caracteres </a:t>
            </a:r>
            <a:r>
              <a:rPr lang="es-ES" sz="2000" smtClean="0"/>
              <a:t>Unicode encerrados entre comillas dobles</a:t>
            </a:r>
          </a:p>
          <a:p>
            <a:r>
              <a:rPr sz="2000" smtClean="0"/>
              <a:t>Los caracteres de escape utilizan la barra invertida</a:t>
            </a:r>
          </a:p>
          <a:p>
            <a:r>
              <a:rPr sz="2000" smtClean="0"/>
              <a:t>Es parecida a una cadena de caracteres en C o Java.</a:t>
            </a:r>
          </a:p>
          <a:p>
            <a:endParaRPr sz="2000" smtClean="0"/>
          </a:p>
        </p:txBody>
      </p:sp>
      <p:pic>
        <p:nvPicPr>
          <p:cNvPr id="4098" name="Picture 2" descr="C:\Documents and Settings\emmersonm\Mis documentos\Mis imágenes\json\str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08" y="3306671"/>
            <a:ext cx="4838694" cy="3341774"/>
          </a:xfrm>
          <a:prstGeom prst="rect">
            <a:avLst/>
          </a:prstGeom>
          <a:noFill/>
        </p:spPr>
      </p:pic>
      <p:pic>
        <p:nvPicPr>
          <p:cNvPr id="6" name="Picture 2" descr="C:\Archivos de programa\Microsoft Office\MEDIA\CAGCAT10\j0299125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1" y="5920222"/>
            <a:ext cx="571503" cy="93777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cap="all" smtClean="0">
                <a:ln/>
                <a:solidFill>
                  <a:schemeClr val="accent1"/>
                </a:solidFill>
                <a:effectLst>
                  <a:reflection blurRad="12700" stA="50000" endPos="50000" dir="5400000" sy="-100000" rotWithShape="0"/>
                </a:effectLst>
              </a:rPr>
              <a:t>Forma  de  number</a:t>
            </a:r>
            <a:endParaRPr b="1" cap="all" dirty="0" smtClean="0">
              <a:ln/>
              <a:solidFill>
                <a:schemeClr val="accent1"/>
              </a:solidFill>
              <a:effectLst>
                <a:reflection blurRad="12700" stA="50000" endPos="50000" dir="5400000" sy="-100000" rotWithShape="0"/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914400" y="1783560"/>
            <a:ext cx="7772400" cy="4860150"/>
          </a:xfrm>
        </p:spPr>
        <p:txBody>
          <a:bodyPr>
            <a:normAutofit/>
          </a:bodyPr>
          <a:lstStyle/>
          <a:p>
            <a:r>
              <a:rPr sz="2000" smtClean="0"/>
              <a:t>Similar a los numeros de C o Java</a:t>
            </a:r>
          </a:p>
          <a:p>
            <a:r>
              <a:rPr sz="2000" smtClean="0"/>
              <a:t>No usa formato octal o hexadecimal</a:t>
            </a:r>
            <a:endParaRPr lang="es-ES" sz="2000" smtClean="0"/>
          </a:p>
          <a:p>
            <a:r>
              <a:rPr lang="es-ES" sz="2000" smtClean="0"/>
              <a:t>No puede ser </a:t>
            </a:r>
            <a:r>
              <a:rPr lang="es-ES" sz="2000" b="1" smtClean="0"/>
              <a:t>NaN</a:t>
            </a:r>
            <a:r>
              <a:rPr lang="es-ES" sz="2000" smtClean="0"/>
              <a:t> o </a:t>
            </a:r>
            <a:r>
              <a:rPr lang="es-ES" sz="2000" b="1" smtClean="0"/>
              <a:t>Infinity</a:t>
            </a:r>
            <a:r>
              <a:rPr lang="es-ES" sz="2000" smtClean="0"/>
              <a:t>, en su lugar se usa </a:t>
            </a:r>
            <a:r>
              <a:rPr lang="es-ES" sz="2000" b="1" smtClean="0"/>
              <a:t>null</a:t>
            </a:r>
            <a:r>
              <a:rPr lang="es-ES" sz="2000" smtClean="0"/>
              <a:t>.</a:t>
            </a:r>
          </a:p>
          <a:p>
            <a:r>
              <a:rPr lang="es-ES" sz="2000" smtClean="0"/>
              <a:t>Puede representar</a:t>
            </a:r>
          </a:p>
          <a:p>
            <a:pPr lvl="1"/>
            <a:r>
              <a:rPr lang="es-ES" sz="2000" smtClean="0"/>
              <a:t>Integer</a:t>
            </a:r>
          </a:p>
          <a:p>
            <a:pPr lvl="1"/>
            <a:r>
              <a:rPr lang="es-ES" sz="2000" smtClean="0"/>
              <a:t>Real</a:t>
            </a:r>
          </a:p>
          <a:p>
            <a:pPr lvl="1"/>
            <a:r>
              <a:rPr lang="es-ES" sz="2000" smtClean="0"/>
              <a:t>Scientific</a:t>
            </a:r>
            <a:endParaRPr sz="2000" smtClean="0"/>
          </a:p>
          <a:p>
            <a:endParaRPr sz="2000" smtClean="0"/>
          </a:p>
        </p:txBody>
      </p:sp>
      <p:pic>
        <p:nvPicPr>
          <p:cNvPr id="5122" name="Picture 2" descr="C:\Documents and Settings\emmersonm\Mis documentos\Mis imágenes\json\numb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240" y="3929066"/>
            <a:ext cx="5695950" cy="2533650"/>
          </a:xfrm>
          <a:prstGeom prst="rect">
            <a:avLst/>
          </a:prstGeom>
          <a:noFill/>
        </p:spPr>
      </p:pic>
      <p:pic>
        <p:nvPicPr>
          <p:cNvPr id="6" name="Picture 2" descr="C:\Archivos de programa\Microsoft Office\MEDIA\CAGCAT10\j0299125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1" y="5920222"/>
            <a:ext cx="571503" cy="93777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cap="all" smtClean="0">
                <a:ln/>
                <a:solidFill>
                  <a:schemeClr val="accent1"/>
                </a:solidFill>
                <a:effectLst>
                  <a:reflection blurRad="12700" stA="50000" endPos="50000" dir="5400000" sy="-100000" rotWithShape="0"/>
                </a:effectLst>
              </a:rPr>
              <a:t>Codificación de caracteres</a:t>
            </a:r>
            <a:endParaRPr b="1" cap="all" dirty="0" smtClean="0">
              <a:ln/>
              <a:solidFill>
                <a:schemeClr val="accent1"/>
              </a:solidFill>
              <a:effectLst>
                <a:reflection blurRad="12700" stA="50000" endPos="50000" dir="5400000" sy="-100000" rotWithShape="0"/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914400" y="1783560"/>
            <a:ext cx="7772400" cy="4860150"/>
          </a:xfrm>
        </p:spPr>
        <p:txBody>
          <a:bodyPr>
            <a:normAutofit/>
          </a:bodyPr>
          <a:lstStyle/>
          <a:p>
            <a:r>
              <a:rPr lang="es-ES" sz="2000" smtClean="0"/>
              <a:t>Estrictamente UNICODE</a:t>
            </a:r>
          </a:p>
          <a:p>
            <a:endParaRPr lang="es-ES" sz="2000" smtClean="0"/>
          </a:p>
          <a:p>
            <a:r>
              <a:rPr lang="es-ES" sz="2000" smtClean="0"/>
              <a:t>Por defecto es UTF-8</a:t>
            </a:r>
          </a:p>
          <a:p>
            <a:endParaRPr lang="es-ES" sz="2000" smtClean="0"/>
          </a:p>
          <a:p>
            <a:r>
              <a:rPr lang="es-ES" sz="2000" smtClean="0"/>
              <a:t>UTF-16  y  UTF-32   también estan permitidos.</a:t>
            </a:r>
            <a:endParaRPr sz="2000" smtClean="0"/>
          </a:p>
          <a:p>
            <a:endParaRPr sz="2000" smtClean="0"/>
          </a:p>
        </p:txBody>
      </p:sp>
      <p:pic>
        <p:nvPicPr>
          <p:cNvPr id="6" name="Picture 2" descr="C:\Archivos de programa\Microsoft Office\MEDIA\CAGCAT10\j0299125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1" y="5920222"/>
            <a:ext cx="571503" cy="93777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 cap="all" smtClean="0">
                <a:ln/>
                <a:solidFill>
                  <a:schemeClr val="accent1"/>
                </a:solidFill>
                <a:effectLst>
                  <a:reflection blurRad="12700" stA="50000" endPos="50000" dir="5400000" sy="-100000" rotWithShape="0"/>
                </a:effectLst>
              </a:rPr>
              <a:t>Forma  de  </a:t>
            </a:r>
            <a:r>
              <a:rPr lang="es-ES" b="1" cap="all" smtClean="0">
                <a:ln/>
                <a:solidFill>
                  <a:schemeClr val="accent1"/>
                </a:solidFill>
                <a:effectLst>
                  <a:reflection blurRad="12700" stA="50000" endPos="50000" dir="5400000" sy="-100000" rotWithShape="0"/>
                </a:effectLst>
              </a:rPr>
              <a:t>value</a:t>
            </a:r>
            <a:endParaRPr b="1" cap="all" dirty="0" smtClean="0">
              <a:ln/>
              <a:solidFill>
                <a:schemeClr val="accent1"/>
              </a:solidFill>
              <a:effectLst>
                <a:reflection blurRad="12700" stA="50000" endPos="50000" dir="5400000" sy="-100000" rotWithShape="0"/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914400" y="1783560"/>
            <a:ext cx="7772400" cy="486015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sz="2000" smtClean="0"/>
              <a:t>[</a:t>
            </a:r>
          </a:p>
          <a:p>
            <a:pPr>
              <a:buNone/>
            </a:pPr>
            <a:r>
              <a:rPr lang="es-ES" sz="2000" b="1" smtClean="0"/>
              <a:t>  { </a:t>
            </a:r>
          </a:p>
          <a:p>
            <a:pPr>
              <a:buNone/>
            </a:pPr>
            <a:r>
              <a:rPr lang="es-ES" sz="2000" b="1" smtClean="0"/>
              <a:t>      “country”: “New Zealand”,</a:t>
            </a:r>
          </a:p>
          <a:p>
            <a:pPr>
              <a:buNone/>
            </a:pPr>
            <a:r>
              <a:rPr lang="es-ES" sz="2000" b="1" smtClean="0"/>
              <a:t>      “population”: 3993817,</a:t>
            </a:r>
          </a:p>
          <a:p>
            <a:pPr>
              <a:buNone/>
            </a:pPr>
            <a:r>
              <a:rPr lang="en-US" sz="2000" b="1" smtClean="0"/>
              <a:t>      “animals”: [“sheep”, “kiwi”]</a:t>
            </a:r>
          </a:p>
          <a:p>
            <a:pPr>
              <a:buNone/>
            </a:pPr>
            <a:r>
              <a:rPr lang="es-ES" sz="2000" b="1" smtClean="0"/>
              <a:t>  }  ,</a:t>
            </a:r>
          </a:p>
          <a:p>
            <a:pPr>
              <a:buNone/>
            </a:pPr>
            <a:r>
              <a:rPr lang="es-ES" sz="2000" b="1" smtClean="0"/>
              <a:t>  {</a:t>
            </a:r>
          </a:p>
          <a:p>
            <a:pPr>
              <a:buNone/>
            </a:pPr>
            <a:r>
              <a:rPr lang="es-ES" sz="2000" b="1" smtClean="0"/>
              <a:t>      “country”: “Singapore”,</a:t>
            </a:r>
          </a:p>
          <a:p>
            <a:pPr>
              <a:buNone/>
            </a:pPr>
            <a:r>
              <a:rPr lang="es-ES" sz="2000" b="1" smtClean="0"/>
              <a:t>      “population”: 4353893,</a:t>
            </a:r>
          </a:p>
          <a:p>
            <a:pPr>
              <a:buNone/>
            </a:pPr>
            <a:r>
              <a:rPr lang="de-DE" sz="2000" b="1" smtClean="0"/>
              <a:t>      “animals”: [“merlion”, “tiger”]</a:t>
            </a:r>
          </a:p>
          <a:p>
            <a:pPr>
              <a:buNone/>
            </a:pPr>
            <a:r>
              <a:rPr lang="es-ES" sz="2000" b="1" smtClean="0"/>
              <a:t>  }</a:t>
            </a:r>
            <a:endParaRPr lang="es-ES" sz="2000" smtClean="0"/>
          </a:p>
          <a:p>
            <a:pPr>
              <a:buNone/>
            </a:pPr>
            <a:r>
              <a:rPr lang="es-ES" sz="2000" smtClean="0"/>
              <a:t>]</a:t>
            </a:r>
            <a:endParaRPr sz="2000" smtClean="0"/>
          </a:p>
          <a:p>
            <a:pPr>
              <a:buNone/>
            </a:pPr>
            <a:endParaRPr sz="2000" smtClean="0"/>
          </a:p>
        </p:txBody>
      </p:sp>
      <p:pic>
        <p:nvPicPr>
          <p:cNvPr id="6" name="Picture 2" descr="C:\Archivos de programa\Microsoft Office\MEDIA\CAGCAT10\j0299125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1" y="5920222"/>
            <a:ext cx="571503" cy="937778"/>
          </a:xfrm>
          <a:prstGeom prst="rect">
            <a:avLst/>
          </a:prstGeom>
          <a:noFill/>
        </p:spPr>
      </p:pic>
      <p:sp>
        <p:nvSpPr>
          <p:cNvPr id="10" name="9 Llamada con línea 2 (barra de énfasis)"/>
          <p:cNvSpPr/>
          <p:nvPr/>
        </p:nvSpPr>
        <p:spPr>
          <a:xfrm>
            <a:off x="6429388" y="2143116"/>
            <a:ext cx="1500198" cy="35719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8500"/>
              <a:gd name="adj6" fmla="val -1228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mtClean="0"/>
              <a:t>String</a:t>
            </a:r>
            <a:endParaRPr lang="es-ES"/>
          </a:p>
        </p:txBody>
      </p:sp>
      <p:sp>
        <p:nvSpPr>
          <p:cNvPr id="11" name="10 Llamada con línea 2 (barra de énfasis)"/>
          <p:cNvSpPr/>
          <p:nvPr/>
        </p:nvSpPr>
        <p:spPr>
          <a:xfrm>
            <a:off x="6929454" y="3143248"/>
            <a:ext cx="1500198" cy="357190"/>
          </a:xfrm>
          <a:prstGeom prst="accentCallout2">
            <a:avLst>
              <a:gd name="adj1" fmla="val 74749"/>
              <a:gd name="adj2" fmla="val -7381"/>
              <a:gd name="adj3" fmla="val 54750"/>
              <a:gd name="adj4" fmla="val -16667"/>
              <a:gd name="adj5" fmla="val -3500"/>
              <a:gd name="adj6" fmla="val -1866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mtClean="0"/>
              <a:t>Number</a:t>
            </a:r>
            <a:endParaRPr lang="es-ES"/>
          </a:p>
        </p:txBody>
      </p:sp>
      <p:sp>
        <p:nvSpPr>
          <p:cNvPr id="12" name="11 Llamada con línea 2 (barra de énfasis)"/>
          <p:cNvSpPr/>
          <p:nvPr/>
        </p:nvSpPr>
        <p:spPr>
          <a:xfrm>
            <a:off x="6643702" y="4214818"/>
            <a:ext cx="1500198" cy="35719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48499"/>
              <a:gd name="adj6" fmla="val -1076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mtClean="0"/>
              <a:t>Array</a:t>
            </a:r>
            <a:endParaRPr lang="es-ES"/>
          </a:p>
        </p:txBody>
      </p:sp>
      <p:sp>
        <p:nvSpPr>
          <p:cNvPr id="13" name="12 Llamada con línea 2 (barra de énfasis)"/>
          <p:cNvSpPr/>
          <p:nvPr/>
        </p:nvSpPr>
        <p:spPr>
          <a:xfrm>
            <a:off x="4143372" y="3857628"/>
            <a:ext cx="1500198" cy="35719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4500"/>
              <a:gd name="adj6" fmla="val -1942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mtClean="0"/>
              <a:t>Objeto</a:t>
            </a:r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cap="all" smtClean="0">
                <a:ln/>
                <a:solidFill>
                  <a:schemeClr val="accent1"/>
                </a:solidFill>
                <a:effectLst>
                  <a:reflection blurRad="12700" stA="50000" endPos="50000" dir="5400000" sy="-100000" rotWithShape="0"/>
                </a:effectLst>
              </a:rPr>
              <a:t>Otras formas</a:t>
            </a:r>
            <a:endParaRPr b="1" cap="all" dirty="0" smtClean="0">
              <a:ln/>
              <a:solidFill>
                <a:schemeClr val="accent1"/>
              </a:solidFill>
              <a:effectLst>
                <a:reflection blurRad="12700" stA="50000" endPos="50000" dir="5400000" sy="-100000" rotWithShape="0"/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914400" y="1783560"/>
            <a:ext cx="7772400" cy="4860150"/>
          </a:xfrm>
        </p:spPr>
        <p:txBody>
          <a:bodyPr>
            <a:normAutofit/>
          </a:bodyPr>
          <a:lstStyle/>
          <a:p>
            <a:r>
              <a:rPr lang="es-ES" sz="2000" smtClean="0"/>
              <a:t>Boolean -&gt; true / false</a:t>
            </a:r>
          </a:p>
          <a:p>
            <a:r>
              <a:rPr lang="es-ES" sz="2000" smtClean="0"/>
              <a:t>null</a:t>
            </a:r>
            <a:endParaRPr sz="2000" smtClean="0"/>
          </a:p>
          <a:p>
            <a:endParaRPr sz="2000" smtClean="0"/>
          </a:p>
        </p:txBody>
      </p:sp>
      <p:pic>
        <p:nvPicPr>
          <p:cNvPr id="6" name="Picture 2" descr="C:\Archivos de programa\Microsoft Office\MEDIA\CAGCAT10\j0299125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1" y="5920222"/>
            <a:ext cx="571503" cy="93777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Guión</a:t>
            </a:r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928802"/>
            <a:ext cx="4040188" cy="4489587"/>
          </a:xfrm>
        </p:spPr>
        <p:txBody>
          <a:bodyPr>
            <a:normAutofit/>
          </a:bodyPr>
          <a:lstStyle/>
          <a:p>
            <a:pPr marL="582930" indent="-514350">
              <a:buFont typeface="+mj-lt"/>
              <a:buAutoNum type="arabicPeriod"/>
            </a:pPr>
            <a:r>
              <a:rPr lang="es-ES" sz="1800" smtClean="0"/>
              <a:t>Introducción </a:t>
            </a:r>
          </a:p>
          <a:p>
            <a:pPr marL="582930" indent="-514350">
              <a:buFont typeface="+mj-lt"/>
              <a:buAutoNum type="arabicPeriod"/>
            </a:pPr>
            <a:r>
              <a:rPr lang="es-ES" sz="1800" smtClean="0"/>
              <a:t>Estructuras</a:t>
            </a:r>
          </a:p>
          <a:p>
            <a:pPr marL="582930" indent="-514350">
              <a:buFont typeface="+mj-lt"/>
              <a:buAutoNum type="arabicPeriod"/>
            </a:pPr>
            <a:r>
              <a:rPr lang="es-ES" sz="1800" smtClean="0"/>
              <a:t>Formas de representación</a:t>
            </a:r>
          </a:p>
          <a:p>
            <a:pPr marL="969264" lvl="1" indent="-514350">
              <a:buFont typeface="+mj-lt"/>
              <a:buAutoNum type="alphaUcPeriod"/>
            </a:pPr>
            <a:r>
              <a:rPr lang="es-ES" sz="1800" smtClean="0"/>
              <a:t>Clases</a:t>
            </a:r>
          </a:p>
          <a:p>
            <a:pPr marL="969264" lvl="1" indent="-514350">
              <a:buFont typeface="+mj-lt"/>
              <a:buAutoNum type="alphaUcPeriod"/>
            </a:pPr>
            <a:r>
              <a:rPr lang="es-ES" sz="1800" smtClean="0"/>
              <a:t>Propiedades</a:t>
            </a:r>
          </a:p>
          <a:p>
            <a:pPr marL="969264" lvl="1" indent="-514350">
              <a:buFont typeface="+mj-lt"/>
              <a:buAutoNum type="alphaUcPeriod"/>
            </a:pPr>
            <a:r>
              <a:rPr lang="es-ES" sz="1800" smtClean="0"/>
              <a:t>Arrays</a:t>
            </a:r>
          </a:p>
          <a:p>
            <a:pPr marL="582930" indent="-514350">
              <a:buFont typeface="+mj-lt"/>
              <a:buAutoNum type="arabicPeriod"/>
            </a:pPr>
            <a:r>
              <a:rPr lang="es-ES" sz="1800" smtClean="0"/>
              <a:t>Configuración e Inicialización</a:t>
            </a:r>
          </a:p>
          <a:p>
            <a:pPr marL="582930" indent="-514350">
              <a:buFont typeface="+mj-lt"/>
              <a:buAutoNum type="arabicPeriod"/>
            </a:pPr>
            <a:r>
              <a:rPr lang="es-ES" sz="1800" smtClean="0"/>
              <a:t>Utilización </a:t>
            </a:r>
          </a:p>
          <a:p>
            <a:pPr marL="969264" lvl="1" indent="-514350">
              <a:buFont typeface="+mj-lt"/>
              <a:buAutoNum type="alphaUcPeriod"/>
            </a:pPr>
            <a:r>
              <a:rPr lang="es-ES" sz="1800" smtClean="0"/>
              <a:t>eval</a:t>
            </a:r>
          </a:p>
          <a:p>
            <a:pPr marL="969264" lvl="1" indent="-514350">
              <a:buFont typeface="+mj-lt"/>
              <a:buAutoNum type="alphaUcPeriod"/>
            </a:pPr>
            <a:r>
              <a:rPr lang="es-ES" sz="1800" smtClean="0"/>
              <a:t>Prototipe</a:t>
            </a:r>
          </a:p>
          <a:p>
            <a:pPr marL="582930" indent="-514350">
              <a:buFont typeface="+mj-lt"/>
              <a:buAutoNum type="arabicPeriod"/>
            </a:pPr>
            <a:endParaRPr lang="es-ES" sz="1800" smtClean="0"/>
          </a:p>
        </p:txBody>
      </p:sp>
      <p:sp>
        <p:nvSpPr>
          <p:cNvPr id="10" name="9 Marcador de contenido"/>
          <p:cNvSpPr>
            <a:spLocks noGrp="1"/>
          </p:cNvSpPr>
          <p:nvPr>
            <p:ph sz="quarter" idx="4"/>
          </p:nvPr>
        </p:nvSpPr>
        <p:spPr>
          <a:xfrm>
            <a:off x="4645025" y="1928802"/>
            <a:ext cx="4041775" cy="4489587"/>
          </a:xfrm>
        </p:spPr>
        <p:txBody>
          <a:bodyPr/>
          <a:lstStyle/>
          <a:p>
            <a:r>
              <a:rPr lang="es-ES" sz="1800" dirty="0" smtClean="0"/>
              <a:t>YAML</a:t>
            </a:r>
          </a:p>
          <a:p>
            <a:r>
              <a:rPr lang="es-ES" sz="1800" dirty="0" smtClean="0"/>
              <a:t>Librería JSON</a:t>
            </a:r>
          </a:p>
          <a:p>
            <a:r>
              <a:rPr lang="es-ES" sz="1800" dirty="0" smtClean="0"/>
              <a:t>GSON</a:t>
            </a:r>
          </a:p>
          <a:p>
            <a:r>
              <a:rPr lang="es-ES" sz="1800" dirty="0" err="1" smtClean="0"/>
              <a:t>Frameworks</a:t>
            </a:r>
            <a:r>
              <a:rPr lang="es-ES" sz="1800" dirty="0" smtClean="0"/>
              <a:t> del lado cliente</a:t>
            </a:r>
          </a:p>
          <a:p>
            <a:r>
              <a:rPr lang="es-ES" sz="1800" dirty="0" smtClean="0"/>
              <a:t>Servicios web</a:t>
            </a:r>
          </a:p>
          <a:p>
            <a:r>
              <a:rPr lang="es-ES" sz="1800" dirty="0" err="1" smtClean="0"/>
              <a:t>NoSQL</a:t>
            </a:r>
            <a:endParaRPr lang="es-ES" sz="1800" dirty="0"/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71612"/>
            <a:ext cx="4040188" cy="354010"/>
          </a:xfrm>
        </p:spPr>
        <p:txBody>
          <a:bodyPr>
            <a:normAutofit fontScale="85000" lnSpcReduction="20000"/>
          </a:bodyPr>
          <a:lstStyle/>
          <a:p>
            <a:r>
              <a:rPr sz="2400" dirty="0" smtClean="0"/>
              <a:t>JSON</a:t>
            </a:r>
            <a:endParaRPr lang="es-ES" sz="2400" dirty="0"/>
          </a:p>
        </p:txBody>
      </p:sp>
      <p:sp>
        <p:nvSpPr>
          <p:cNvPr id="9" name="8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71612"/>
            <a:ext cx="4498975" cy="354010"/>
          </a:xfrm>
        </p:spPr>
        <p:txBody>
          <a:bodyPr>
            <a:normAutofit fontScale="85000" lnSpcReduction="20000"/>
          </a:bodyPr>
          <a:lstStyle/>
          <a:p>
            <a:r>
              <a:rPr lang="es-ES" sz="2400" dirty="0" smtClean="0"/>
              <a:t>Entorno</a:t>
            </a:r>
            <a:endParaRPr lang="es-E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cap="all" smtClean="0">
                <a:ln/>
                <a:solidFill>
                  <a:schemeClr val="accent1"/>
                </a:solidFill>
                <a:effectLst>
                  <a:reflection blurRad="12700" stA="50000" endPos="50000" dir="5400000" sy="-100000" rotWithShape="0"/>
                </a:effectLst>
              </a:rPr>
              <a:t>json </a:t>
            </a:r>
            <a:r>
              <a:rPr lang="es-ES" b="1" smtClean="0">
                <a:ln/>
                <a:solidFill>
                  <a:schemeClr val="accent1"/>
                </a:solidFill>
                <a:effectLst>
                  <a:reflection blurRad="12700" stA="50000" endPos="50000" dir="5400000" sy="-100000" rotWithShape="0"/>
                </a:effectLst>
              </a:rPr>
              <a:t> vs  </a:t>
            </a:r>
            <a:r>
              <a:rPr b="1" cap="all" smtClean="0">
                <a:ln/>
                <a:solidFill>
                  <a:schemeClr val="accent1"/>
                </a:solidFill>
                <a:effectLst>
                  <a:reflection blurRad="12700" stA="50000" endPos="50000" dir="5400000" sy="-100000" rotWithShape="0"/>
                </a:effectLst>
              </a:rPr>
              <a:t>xml ( clase )</a:t>
            </a:r>
            <a:endParaRPr b="1" cap="all" dirty="0" smtClean="0">
              <a:ln/>
              <a:solidFill>
                <a:schemeClr val="accent1"/>
              </a:solidFill>
              <a:effectLst>
                <a:reflection blurRad="12700" stA="50000" endPos="50000" dir="5400000" sy="-100000" rotWithShape="0"/>
              </a:effectLst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71472" y="2143116"/>
            <a:ext cx="4456669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000" smtClean="0"/>
              <a:t>...</a:t>
            </a:r>
          </a:p>
          <a:p>
            <a:r>
              <a:rPr sz="2000" smtClean="0"/>
              <a:t>&lt;persona&gt;</a:t>
            </a:r>
          </a:p>
          <a:p>
            <a:endParaRPr sz="2000" smtClean="0"/>
          </a:p>
          <a:p>
            <a:r>
              <a:rPr sz="2000" smtClean="0"/>
              <a:t>          &lt;nombre&gt;Juan&lt;/nombre&gt;</a:t>
            </a:r>
          </a:p>
          <a:p>
            <a:endParaRPr sz="2000" smtClean="0"/>
          </a:p>
          <a:p>
            <a:r>
              <a:rPr sz="2000" smtClean="0"/>
              <a:t>          &lt;apellidos&gt;Palomo&lt;/apellidos&gt;</a:t>
            </a:r>
          </a:p>
          <a:p>
            <a:endParaRPr sz="2000" smtClean="0"/>
          </a:p>
          <a:p>
            <a:r>
              <a:rPr sz="2000" smtClean="0"/>
              <a:t>          &lt;fecha&gt;10/10/1980&lt;/fecha&gt;</a:t>
            </a:r>
          </a:p>
          <a:p>
            <a:endParaRPr sz="2000" smtClean="0"/>
          </a:p>
          <a:p>
            <a:r>
              <a:rPr sz="2000" smtClean="0"/>
              <a:t>&lt;/persona&gt;</a:t>
            </a:r>
          </a:p>
          <a:p>
            <a:r>
              <a:rPr sz="2000" smtClean="0"/>
              <a:t>...</a:t>
            </a:r>
            <a:endParaRPr lang="es-ES" sz="2000"/>
          </a:p>
        </p:txBody>
      </p:sp>
      <p:sp>
        <p:nvSpPr>
          <p:cNvPr id="7" name="6 CuadroTexto"/>
          <p:cNvSpPr txBox="1"/>
          <p:nvPr/>
        </p:nvSpPr>
        <p:spPr>
          <a:xfrm>
            <a:off x="5286380" y="2357430"/>
            <a:ext cx="328166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000" smtClean="0"/>
              <a:t> var myJSONObject = </a:t>
            </a:r>
          </a:p>
          <a:p>
            <a:r>
              <a:rPr sz="2000" smtClean="0"/>
              <a:t>{</a:t>
            </a:r>
          </a:p>
          <a:p>
            <a:r>
              <a:rPr sz="2000" smtClean="0"/>
              <a:t>         "nombre": "Juan", </a:t>
            </a:r>
          </a:p>
          <a:p>
            <a:endParaRPr sz="2000" smtClean="0"/>
          </a:p>
          <a:p>
            <a:r>
              <a:rPr sz="2000" smtClean="0"/>
              <a:t>         "apellidos": "Palomo",</a:t>
            </a:r>
          </a:p>
          <a:p>
            <a:r>
              <a:rPr sz="2000" smtClean="0"/>
              <a:t> </a:t>
            </a:r>
          </a:p>
          <a:p>
            <a:r>
              <a:rPr sz="2000" smtClean="0"/>
              <a:t>         "fecha": "10/10/1980"</a:t>
            </a:r>
          </a:p>
          <a:p>
            <a:endParaRPr sz="2000" smtClean="0"/>
          </a:p>
          <a:p>
            <a:r>
              <a:rPr sz="2000" smtClean="0"/>
              <a:t>};</a:t>
            </a:r>
          </a:p>
          <a:p>
            <a:endParaRPr lang="es-ES" sz="2000"/>
          </a:p>
        </p:txBody>
      </p:sp>
      <p:sp>
        <p:nvSpPr>
          <p:cNvPr id="8" name="7 Llamada de flecha hacia abajo"/>
          <p:cNvSpPr/>
          <p:nvPr/>
        </p:nvSpPr>
        <p:spPr>
          <a:xfrm>
            <a:off x="595220" y="1571612"/>
            <a:ext cx="3571900" cy="628648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mtClean="0"/>
              <a:t>XML</a:t>
            </a:r>
            <a:endParaRPr lang="es-ES"/>
          </a:p>
        </p:txBody>
      </p:sp>
      <p:sp>
        <p:nvSpPr>
          <p:cNvPr id="9" name="8 Llamada de flecha hacia abajo"/>
          <p:cNvSpPr/>
          <p:nvPr/>
        </p:nvSpPr>
        <p:spPr>
          <a:xfrm>
            <a:off x="5143504" y="1585906"/>
            <a:ext cx="3571900" cy="628648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mtClean="0"/>
              <a:t>JSON</a:t>
            </a:r>
            <a:endParaRPr lang="es-ES"/>
          </a:p>
        </p:txBody>
      </p:sp>
      <p:pic>
        <p:nvPicPr>
          <p:cNvPr id="10" name="Picture 2" descr="C:\Archivos de programa\Microsoft Office\MEDIA\CAGCAT10\j0299125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1" y="5920222"/>
            <a:ext cx="571503" cy="937778"/>
          </a:xfrm>
          <a:prstGeom prst="rect">
            <a:avLst/>
          </a:prstGeom>
          <a:noFill/>
        </p:spPr>
      </p:pic>
      <p:cxnSp>
        <p:nvCxnSpPr>
          <p:cNvPr id="12" name="11 Conector recto de flecha"/>
          <p:cNvCxnSpPr/>
          <p:nvPr/>
        </p:nvCxnSpPr>
        <p:spPr>
          <a:xfrm>
            <a:off x="1928794" y="2643182"/>
            <a:ext cx="3429024" cy="21431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V="1">
            <a:off x="2000232" y="5000636"/>
            <a:ext cx="3357586" cy="7143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>
            <a:off x="4357686" y="3214686"/>
            <a:ext cx="1571636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/>
          <p:nvPr/>
        </p:nvCxnSpPr>
        <p:spPr>
          <a:xfrm>
            <a:off x="4929190" y="3786190"/>
            <a:ext cx="1044057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>
            <a:off x="4572000" y="4429132"/>
            <a:ext cx="142876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cap="all" smtClean="0">
                <a:ln/>
                <a:solidFill>
                  <a:schemeClr val="accent1"/>
                </a:solidFill>
                <a:effectLst>
                  <a:reflection blurRad="12700" stA="50000" endPos="50000" dir="5400000" sy="-100000" rotWithShape="0"/>
                </a:effectLst>
              </a:rPr>
              <a:t>json </a:t>
            </a:r>
            <a:r>
              <a:rPr lang="es-ES" b="1" smtClean="0">
                <a:ln/>
                <a:solidFill>
                  <a:schemeClr val="accent1"/>
                </a:solidFill>
                <a:effectLst>
                  <a:reflection blurRad="12700" stA="50000" endPos="50000" dir="5400000" sy="-100000" rotWithShape="0"/>
                </a:effectLst>
              </a:rPr>
              <a:t> vs  </a:t>
            </a:r>
            <a:r>
              <a:rPr b="1" cap="all" smtClean="0">
                <a:ln/>
                <a:solidFill>
                  <a:schemeClr val="accent1"/>
                </a:solidFill>
                <a:effectLst>
                  <a:reflection blurRad="12700" stA="50000" endPos="50000" dir="5400000" sy="-100000" rotWithShape="0"/>
                </a:effectLst>
              </a:rPr>
              <a:t>xml ( </a:t>
            </a:r>
            <a:r>
              <a:rPr lang="es-ES" b="1" cap="all" smtClean="0">
                <a:ln/>
                <a:solidFill>
                  <a:schemeClr val="accent1"/>
                </a:solidFill>
                <a:effectLst>
                  <a:reflection blurRad="12700" stA="50000" endPos="50000" dir="5400000" sy="-100000" rotWithShape="0"/>
                </a:effectLst>
              </a:rPr>
              <a:t>similitudes</a:t>
            </a:r>
            <a:r>
              <a:rPr b="1" cap="all" smtClean="0">
                <a:ln/>
                <a:solidFill>
                  <a:schemeClr val="accent1"/>
                </a:solidFill>
                <a:effectLst>
                  <a:reflection blurRad="12700" stA="50000" endPos="50000" dir="5400000" sy="-100000" rotWithShape="0"/>
                </a:effectLst>
              </a:rPr>
              <a:t> )</a:t>
            </a:r>
            <a:endParaRPr b="1" cap="all" dirty="0" smtClean="0">
              <a:ln/>
              <a:solidFill>
                <a:schemeClr val="accent1"/>
              </a:solidFill>
              <a:effectLst>
                <a:reflection blurRad="12700" stA="50000" endPos="50000" dir="5400000" sy="-100000" rotWithShape="0"/>
              </a:effectLst>
            </a:endParaRPr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sz="2000" smtClean="0"/>
              <a:t>Ambos son legibles por los humanos</a:t>
            </a:r>
          </a:p>
          <a:p>
            <a:r>
              <a:rPr lang="es-ES" sz="2000" smtClean="0"/>
              <a:t>Tienen una sintaxis muy simple</a:t>
            </a:r>
          </a:p>
          <a:p>
            <a:r>
              <a:rPr lang="es-ES" sz="2000" smtClean="0"/>
              <a:t>Son jerárquicos</a:t>
            </a:r>
          </a:p>
          <a:p>
            <a:r>
              <a:rPr lang="es-ES" sz="2000" smtClean="0"/>
              <a:t>Son independientes del lenguaje de programación</a:t>
            </a:r>
          </a:p>
          <a:p>
            <a:r>
              <a:rPr lang="es-ES" sz="2000" smtClean="0"/>
              <a:t>Se pueden usar empleando Ajax</a:t>
            </a:r>
            <a:endParaRPr lang="es-ES" sz="2000"/>
          </a:p>
        </p:txBody>
      </p:sp>
      <p:pic>
        <p:nvPicPr>
          <p:cNvPr id="9" name="Picture 2" descr="C:\Archivos de programa\Microsoft Office\MEDIA\CAGCAT10\j0299125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1" y="5920222"/>
            <a:ext cx="571503" cy="93777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cap="all" smtClean="0">
                <a:ln/>
                <a:solidFill>
                  <a:schemeClr val="accent1"/>
                </a:solidFill>
                <a:effectLst>
                  <a:reflection blurRad="12700" stA="50000" endPos="50000" dir="5400000" sy="-100000" rotWithShape="0"/>
                </a:effectLst>
              </a:rPr>
              <a:t>json </a:t>
            </a:r>
            <a:r>
              <a:rPr lang="es-ES" b="1" smtClean="0">
                <a:ln/>
                <a:solidFill>
                  <a:schemeClr val="accent1"/>
                </a:solidFill>
                <a:effectLst>
                  <a:reflection blurRad="12700" stA="50000" endPos="50000" dir="5400000" sy="-100000" rotWithShape="0"/>
                </a:effectLst>
              </a:rPr>
              <a:t> vs  </a:t>
            </a:r>
            <a:r>
              <a:rPr b="1" cap="all" smtClean="0">
                <a:ln/>
                <a:solidFill>
                  <a:schemeClr val="accent1"/>
                </a:solidFill>
                <a:effectLst>
                  <a:reflection blurRad="12700" stA="50000" endPos="50000" dir="5400000" sy="-100000" rotWithShape="0"/>
                </a:effectLst>
              </a:rPr>
              <a:t>xml ( </a:t>
            </a:r>
            <a:r>
              <a:rPr lang="es-ES" b="1" cap="all" smtClean="0">
                <a:ln/>
                <a:solidFill>
                  <a:schemeClr val="accent1"/>
                </a:solidFill>
                <a:effectLst>
                  <a:reflection blurRad="12700" stA="50000" endPos="50000" dir="5400000" sy="-100000" rotWithShape="0"/>
                </a:effectLst>
              </a:rPr>
              <a:t>diferencias </a:t>
            </a:r>
            <a:r>
              <a:rPr b="1" cap="all" smtClean="0">
                <a:ln/>
                <a:solidFill>
                  <a:schemeClr val="accent1"/>
                </a:solidFill>
                <a:effectLst>
                  <a:reflection blurRad="12700" stA="50000" endPos="50000" dir="5400000" sy="-100000" rotWithShape="0"/>
                </a:effectLst>
              </a:rPr>
              <a:t>)</a:t>
            </a:r>
            <a:endParaRPr b="1" cap="all" dirty="0" smtClean="0">
              <a:ln/>
              <a:solidFill>
                <a:schemeClr val="accent1"/>
              </a:solidFill>
              <a:effectLst>
                <a:reflection blurRad="12700" stA="50000" endPos="50000" dir="5400000" sy="-100000" rotWithShape="0"/>
              </a:effectLst>
            </a:endParaRPr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sz="2000" smtClean="0"/>
              <a:t>Sintáxis dispar</a:t>
            </a:r>
          </a:p>
          <a:p>
            <a:r>
              <a:rPr lang="es-ES" sz="2000" smtClean="0"/>
              <a:t>JSON </a:t>
            </a:r>
          </a:p>
          <a:p>
            <a:pPr lvl="1"/>
            <a:r>
              <a:rPr lang="es-ES" sz="2000" smtClean="0"/>
              <a:t>Es más compacto</a:t>
            </a:r>
          </a:p>
          <a:p>
            <a:pPr lvl="1"/>
            <a:r>
              <a:rPr lang="es-ES" sz="2000" smtClean="0"/>
              <a:t>Puede ser parseado usando el método </a:t>
            </a:r>
            <a:r>
              <a:rPr lang="es-ES" sz="2000" b="1" smtClean="0"/>
              <a:t>eval() </a:t>
            </a:r>
            <a:r>
              <a:rPr lang="es-ES" sz="2000" smtClean="0"/>
              <a:t>de JavaScript</a:t>
            </a:r>
          </a:p>
          <a:p>
            <a:pPr lvl="1"/>
            <a:r>
              <a:rPr lang="es-ES" sz="2000" smtClean="0"/>
              <a:t>Puede incluir Arrays</a:t>
            </a:r>
          </a:p>
          <a:p>
            <a:pPr lvl="1"/>
            <a:r>
              <a:rPr lang="es-ES" sz="2000" smtClean="0"/>
              <a:t>Los nombres de las propiedades no pueden ser palabras reservadas de JavaScript</a:t>
            </a:r>
          </a:p>
          <a:p>
            <a:r>
              <a:rPr lang="es-ES" sz="2000" smtClean="0"/>
              <a:t>XML</a:t>
            </a:r>
          </a:p>
          <a:p>
            <a:pPr lvl="1"/>
            <a:r>
              <a:rPr lang="es-ES" sz="2000" smtClean="0"/>
              <a:t>Los nombres son mas extensos</a:t>
            </a:r>
          </a:p>
          <a:p>
            <a:pPr lvl="1"/>
            <a:r>
              <a:rPr lang="es-ES" sz="2000" smtClean="0"/>
              <a:t>Puede ser validado bajo un conjunto de reglas</a:t>
            </a:r>
          </a:p>
          <a:p>
            <a:r>
              <a:rPr lang="es-ES" sz="2000" smtClean="0"/>
              <a:t>JavaScript es normalmente utilizado en el lado cliente.</a:t>
            </a:r>
          </a:p>
          <a:p>
            <a:pPr lvl="1"/>
            <a:endParaRPr lang="es-ES" sz="2000"/>
          </a:p>
        </p:txBody>
      </p:sp>
      <p:pic>
        <p:nvPicPr>
          <p:cNvPr id="9" name="Picture 2" descr="C:\Archivos de programa\Microsoft Office\MEDIA\CAGCAT10\j0299125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1" y="5920222"/>
            <a:ext cx="571503" cy="93777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cap="all" smtClean="0">
                <a:ln/>
                <a:solidFill>
                  <a:schemeClr val="accent1"/>
                </a:solidFill>
                <a:effectLst>
                  <a:reflection blurRad="12700" stA="50000" endPos="50000" dir="5400000" sy="-100000" rotWithShape="0"/>
                </a:effectLst>
              </a:rPr>
              <a:t>json </a:t>
            </a:r>
            <a:r>
              <a:rPr lang="es-ES" b="1" smtClean="0">
                <a:ln/>
                <a:solidFill>
                  <a:schemeClr val="accent1"/>
                </a:solidFill>
                <a:effectLst>
                  <a:reflection blurRad="12700" stA="50000" endPos="50000" dir="5400000" sy="-100000" rotWithShape="0"/>
                </a:effectLst>
              </a:rPr>
              <a:t> vs  </a:t>
            </a:r>
            <a:r>
              <a:rPr b="1" cap="all" smtClean="0">
                <a:ln/>
                <a:solidFill>
                  <a:schemeClr val="accent1"/>
                </a:solidFill>
                <a:effectLst>
                  <a:reflection blurRad="12700" stA="50000" endPos="50000" dir="5400000" sy="-100000" rotWithShape="0"/>
                </a:effectLst>
              </a:rPr>
              <a:t>xml ( Arrays )</a:t>
            </a:r>
            <a:endParaRPr b="1" cap="all" dirty="0" smtClean="0">
              <a:ln/>
              <a:solidFill>
                <a:schemeClr val="accent1"/>
              </a:solidFill>
              <a:effectLst>
                <a:reflection blurRad="12700" stA="50000" endPos="50000" dir="5400000" sy="-100000" rotWithShape="0"/>
              </a:effectLst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071538" y="2143116"/>
            <a:ext cx="3796232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000" smtClean="0"/>
              <a:t>...</a:t>
            </a:r>
          </a:p>
          <a:p>
            <a:r>
              <a:rPr sz="2000" smtClean="0"/>
              <a:t>&lt;listado&gt;</a:t>
            </a:r>
          </a:p>
          <a:p>
            <a:r>
              <a:rPr sz="2000" smtClean="0"/>
              <a:t>  &lt;persona&gt;</a:t>
            </a:r>
          </a:p>
          <a:p>
            <a:r>
              <a:rPr sz="2000" smtClean="0"/>
              <a:t>      &lt;nombre&gt;Juan&lt;/nombre&gt;</a:t>
            </a:r>
          </a:p>
          <a:p>
            <a:r>
              <a:rPr sz="2000" smtClean="0"/>
              <a:t>      &lt;apellidos&gt;Palomo&lt;/apellidos&gt;</a:t>
            </a:r>
          </a:p>
          <a:p>
            <a:r>
              <a:rPr sz="2000" smtClean="0"/>
              <a:t>      &lt;fecha&gt;10/10/1980&lt;/fecha&gt;</a:t>
            </a:r>
          </a:p>
          <a:p>
            <a:r>
              <a:rPr sz="2000" smtClean="0"/>
              <a:t>&lt;/persona&gt;</a:t>
            </a:r>
          </a:p>
          <a:p>
            <a:r>
              <a:rPr sz="2000" smtClean="0"/>
              <a:t>&lt;persona&gt;</a:t>
            </a:r>
          </a:p>
          <a:p>
            <a:r>
              <a:rPr sz="2000" smtClean="0"/>
              <a:t>    &lt;nombre&gt;Juan&lt;/nombre&gt;</a:t>
            </a:r>
          </a:p>
          <a:p>
            <a:r>
              <a:rPr sz="2000" smtClean="0"/>
              <a:t>    &lt;apellidos&gt;Palomo&lt;/apellidos&gt;</a:t>
            </a:r>
          </a:p>
          <a:p>
            <a:r>
              <a:rPr sz="2000" smtClean="0"/>
              <a:t>    &lt;fecha&gt;10/10/1980&lt;/fecha&gt;</a:t>
            </a:r>
          </a:p>
          <a:p>
            <a:r>
              <a:rPr sz="2000" smtClean="0"/>
              <a:t>&lt;/persona&gt;</a:t>
            </a:r>
          </a:p>
          <a:p>
            <a:r>
              <a:rPr sz="2000" smtClean="0"/>
              <a:t>&lt;/listado&gt;</a:t>
            </a:r>
          </a:p>
          <a:p>
            <a:r>
              <a:rPr sz="2000" smtClean="0"/>
              <a:t>...</a:t>
            </a:r>
            <a:endParaRPr lang="es-ES" sz="2000"/>
          </a:p>
        </p:txBody>
      </p:sp>
      <p:sp>
        <p:nvSpPr>
          <p:cNvPr id="6" name="5 CuadroTexto"/>
          <p:cNvSpPr txBox="1"/>
          <p:nvPr/>
        </p:nvSpPr>
        <p:spPr>
          <a:xfrm>
            <a:off x="5286380" y="2000240"/>
            <a:ext cx="3631122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2000" smtClean="0"/>
              <a:t>...</a:t>
            </a:r>
          </a:p>
          <a:p>
            <a:r>
              <a:rPr sz="2000" smtClean="0"/>
              <a:t>var myJSONObject = {"listado": [</a:t>
            </a:r>
          </a:p>
          <a:p>
            <a:r>
              <a:rPr sz="2000" smtClean="0"/>
              <a:t>        {</a:t>
            </a:r>
          </a:p>
          <a:p>
            <a:r>
              <a:rPr sz="2000" smtClean="0"/>
              <a:t>         "nombre": "Juan", </a:t>
            </a:r>
          </a:p>
          <a:p>
            <a:r>
              <a:rPr sz="2000" smtClean="0"/>
              <a:t>         "apellidos": "Palomo", </a:t>
            </a:r>
          </a:p>
          <a:p>
            <a:r>
              <a:rPr sz="2000" smtClean="0"/>
              <a:t>         "fecha": "10/10/1980"</a:t>
            </a:r>
          </a:p>
          <a:p>
            <a:r>
              <a:rPr sz="2000" smtClean="0"/>
              <a:t>         },</a:t>
            </a:r>
          </a:p>
          <a:p>
            <a:r>
              <a:rPr sz="2000" smtClean="0"/>
              <a:t>        {</a:t>
            </a:r>
          </a:p>
          <a:p>
            <a:r>
              <a:rPr sz="2000" smtClean="0"/>
              <a:t>        "nombre": "Juan", </a:t>
            </a:r>
          </a:p>
          <a:p>
            <a:r>
              <a:rPr sz="2000" smtClean="0"/>
              <a:t>        "apellidos": "Palomo", </a:t>
            </a:r>
          </a:p>
          <a:p>
            <a:r>
              <a:rPr sz="2000" smtClean="0"/>
              <a:t>        "fecha": "10/10/1980"</a:t>
            </a:r>
          </a:p>
          <a:p>
            <a:r>
              <a:rPr sz="2000" smtClean="0"/>
              <a:t>        }</a:t>
            </a:r>
          </a:p>
          <a:p>
            <a:r>
              <a:rPr sz="2000" smtClean="0"/>
              <a:t>    ]</a:t>
            </a:r>
          </a:p>
          <a:p>
            <a:r>
              <a:rPr sz="2000" smtClean="0"/>
              <a:t>};</a:t>
            </a:r>
          </a:p>
          <a:p>
            <a:r>
              <a:rPr sz="2000" smtClean="0"/>
              <a:t>...</a:t>
            </a:r>
            <a:endParaRPr lang="es-ES" sz="2000"/>
          </a:p>
        </p:txBody>
      </p:sp>
      <p:sp>
        <p:nvSpPr>
          <p:cNvPr id="7" name="6 Llamada de flecha hacia abajo"/>
          <p:cNvSpPr/>
          <p:nvPr/>
        </p:nvSpPr>
        <p:spPr>
          <a:xfrm>
            <a:off x="1000100" y="1571612"/>
            <a:ext cx="3571900" cy="628648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mtClean="0"/>
              <a:t>XML</a:t>
            </a:r>
            <a:endParaRPr lang="es-ES"/>
          </a:p>
        </p:txBody>
      </p:sp>
      <p:sp>
        <p:nvSpPr>
          <p:cNvPr id="8" name="7 Llamada de flecha hacia abajo"/>
          <p:cNvSpPr/>
          <p:nvPr/>
        </p:nvSpPr>
        <p:spPr>
          <a:xfrm>
            <a:off x="5143504" y="1585906"/>
            <a:ext cx="3571900" cy="628648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mtClean="0"/>
              <a:t>JSON</a:t>
            </a:r>
            <a:endParaRPr lang="es-ES"/>
          </a:p>
        </p:txBody>
      </p:sp>
      <p:pic>
        <p:nvPicPr>
          <p:cNvPr id="9" name="Picture 2" descr="C:\Archivos de programa\Microsoft Office\MEDIA\CAGCAT10\j0299125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1" y="5920222"/>
            <a:ext cx="571503" cy="937778"/>
          </a:xfrm>
          <a:prstGeom prst="rect">
            <a:avLst/>
          </a:prstGeom>
          <a:noFill/>
        </p:spPr>
      </p:pic>
      <p:cxnSp>
        <p:nvCxnSpPr>
          <p:cNvPr id="10" name="9 Conector recto de flecha"/>
          <p:cNvCxnSpPr/>
          <p:nvPr/>
        </p:nvCxnSpPr>
        <p:spPr>
          <a:xfrm>
            <a:off x="2285984" y="2643182"/>
            <a:ext cx="571504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>
            <a:off x="2285984" y="6000768"/>
            <a:ext cx="3286148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228584"/>
            <a:ext cx="8643966" cy="914400"/>
          </a:xfrm>
        </p:spPr>
        <p:txBody>
          <a:bodyPr>
            <a:normAutofit/>
          </a:bodyPr>
          <a:lstStyle/>
          <a:p>
            <a:r>
              <a:rPr lang="es-ES" b="1" cap="all" smtClean="0">
                <a:ln/>
                <a:solidFill>
                  <a:schemeClr val="accent1"/>
                </a:solidFill>
                <a:effectLst>
                  <a:reflection blurRad="12700" stA="50000" endPos="50000" dir="5400000" sy="-100000" rotWithShape="0"/>
                </a:effectLst>
              </a:rPr>
              <a:t>YAML</a:t>
            </a:r>
            <a:endParaRPr b="1" cap="all" dirty="0" smtClean="0">
              <a:ln/>
              <a:solidFill>
                <a:schemeClr val="accent1"/>
              </a:solidFill>
              <a:effectLst>
                <a:reflection blurRad="12700" stA="50000" endPos="50000" dir="5400000" sy="-100000" rotWithShape="0"/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914400" y="1783560"/>
            <a:ext cx="7772400" cy="4860150"/>
          </a:xfrm>
        </p:spPr>
        <p:txBody>
          <a:bodyPr>
            <a:normAutofit/>
          </a:bodyPr>
          <a:lstStyle/>
          <a:p>
            <a:r>
              <a:rPr lang="es-ES" sz="2000" smtClean="0"/>
              <a:t>Acrónimo de </a:t>
            </a:r>
            <a:r>
              <a:rPr lang="es-ES" sz="2000" b="1" smtClean="0"/>
              <a:t>Y</a:t>
            </a:r>
            <a:r>
              <a:rPr lang="es-ES" sz="2000" smtClean="0"/>
              <a:t>et </a:t>
            </a:r>
            <a:r>
              <a:rPr lang="es-ES" sz="2000" b="1" smtClean="0"/>
              <a:t>A</a:t>
            </a:r>
            <a:r>
              <a:rPr lang="es-ES" sz="2000" smtClean="0"/>
              <a:t>nother </a:t>
            </a:r>
            <a:r>
              <a:rPr lang="es-ES" sz="2000" b="1" smtClean="0"/>
              <a:t>M</a:t>
            </a:r>
            <a:r>
              <a:rPr lang="es-ES" sz="2000" smtClean="0"/>
              <a:t>arkup </a:t>
            </a:r>
            <a:r>
              <a:rPr lang="es-ES" sz="2000" b="1" smtClean="0"/>
              <a:t>L</a:t>
            </a:r>
            <a:r>
              <a:rPr lang="es-ES" sz="2000" smtClean="0"/>
              <a:t>anguageA</a:t>
            </a:r>
            <a:r>
              <a:rPr sz="2000" smtClean="0"/>
              <a:t>rray</a:t>
            </a:r>
            <a:endParaRPr lang="es-ES" sz="2000" smtClean="0"/>
          </a:p>
          <a:p>
            <a:endParaRPr sz="2000" smtClean="0"/>
          </a:p>
          <a:p>
            <a:r>
              <a:rPr lang="es-ES" sz="2000" smtClean="0"/>
              <a:t>Es un subconjunto de JSON, con más capacidades</a:t>
            </a:r>
          </a:p>
          <a:p>
            <a:endParaRPr lang="es-ES" sz="2000" smtClean="0"/>
          </a:p>
          <a:p>
            <a:pPr lvl="1"/>
            <a:r>
              <a:rPr lang="es-ES" sz="2000" smtClean="0"/>
              <a:t>Listas, casting, etc</a:t>
            </a:r>
          </a:p>
          <a:p>
            <a:pPr lvl="1"/>
            <a:endParaRPr lang="es-ES" sz="2000" smtClean="0"/>
          </a:p>
          <a:p>
            <a:pPr lvl="1"/>
            <a:r>
              <a:rPr lang="es-ES" sz="2000" smtClean="0"/>
              <a:t>No maneja caracteres unicode de escape</a:t>
            </a:r>
          </a:p>
          <a:p>
            <a:pPr lvl="1"/>
            <a:endParaRPr lang="es-ES" sz="2000" smtClean="0"/>
          </a:p>
          <a:p>
            <a:pPr lvl="1"/>
            <a:r>
              <a:rPr lang="es-ES" sz="2000" smtClean="0"/>
              <a:t>JSON puede ser parseado por los parsers de YAML</a:t>
            </a:r>
          </a:p>
          <a:p>
            <a:pPr lvl="1"/>
            <a:endParaRPr lang="es-ES" sz="2000" smtClean="0"/>
          </a:p>
          <a:p>
            <a:r>
              <a:rPr lang="es-ES" sz="2000" smtClean="0"/>
              <a:t>Hay que tenerlo en cuenta cuando JSON no sea suficiente para nuestras necesidades.</a:t>
            </a:r>
            <a:endParaRPr sz="2000" smtClean="0"/>
          </a:p>
          <a:p>
            <a:endParaRPr sz="2000" smtClean="0"/>
          </a:p>
        </p:txBody>
      </p:sp>
      <p:pic>
        <p:nvPicPr>
          <p:cNvPr id="6" name="Picture 2" descr="C:\Archivos de programa\Microsoft Office\MEDIA\CAGCAT10\j0299125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1" y="5920222"/>
            <a:ext cx="571503" cy="9377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285728"/>
            <a:ext cx="8643966" cy="914400"/>
          </a:xfrm>
        </p:spPr>
        <p:txBody>
          <a:bodyPr/>
          <a:lstStyle/>
          <a:p>
            <a:r>
              <a:rPr lang="es-ES" b="1" cap="all" smtClean="0">
                <a:ln/>
                <a:solidFill>
                  <a:schemeClr val="accent1"/>
                </a:solidFill>
                <a:effectLst>
                  <a:reflection blurRad="12700" stA="50000" endPos="50000" dir="5400000" sy="-100000" rotWithShape="0"/>
                </a:effectLst>
              </a:rPr>
              <a:t>Json - </a:t>
            </a:r>
            <a:r>
              <a:rPr b="1" cap="all" smtClean="0">
                <a:ln/>
                <a:solidFill>
                  <a:schemeClr val="accent1"/>
                </a:solidFill>
                <a:effectLst>
                  <a:reflection blurRad="12700" stA="50000" endPos="50000" dir="5400000" sy="-100000" rotWithShape="0"/>
                </a:effectLst>
              </a:rPr>
              <a:t>Utilización</a:t>
            </a:r>
            <a:endParaRPr b="1" cap="all" dirty="0" smtClean="0">
              <a:ln/>
              <a:solidFill>
                <a:schemeClr val="accent1"/>
              </a:solidFill>
              <a:effectLst>
                <a:reflection blurRad="12700" stA="50000" endPos="50000" dir="5400000" sy="-100000" rotWithShape="0"/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914400" y="1783560"/>
            <a:ext cx="7772400" cy="4860150"/>
          </a:xfrm>
        </p:spPr>
        <p:txBody>
          <a:bodyPr>
            <a:normAutofit/>
          </a:bodyPr>
          <a:lstStyle/>
          <a:p>
            <a:r>
              <a:rPr lang="es-ES" sz="2000" smtClean="0"/>
              <a:t>Mediante </a:t>
            </a:r>
            <a:r>
              <a:rPr sz="2000" smtClean="0"/>
              <a:t>Librerias</a:t>
            </a:r>
            <a:r>
              <a:rPr lang="es-ES" sz="2000" smtClean="0"/>
              <a:t> ( Por ejemplo en</a:t>
            </a:r>
            <a:r>
              <a:rPr sz="2000" smtClean="0"/>
              <a:t> JavaScript</a:t>
            </a:r>
            <a:r>
              <a:rPr lang="es-ES" sz="2000" smtClean="0"/>
              <a:t> )</a:t>
            </a:r>
            <a:endParaRPr sz="2000" smtClean="0"/>
          </a:p>
          <a:p>
            <a:r>
              <a:rPr sz="2000" smtClean="0"/>
              <a:t>Transformación de cadenas de texto a objetos</a:t>
            </a:r>
          </a:p>
          <a:p>
            <a:r>
              <a:rPr sz="2000" smtClean="0"/>
              <a:t>Transformación de objetos a cadenas de texto</a:t>
            </a:r>
          </a:p>
          <a:p>
            <a:r>
              <a:rPr sz="2000" smtClean="0"/>
              <a:t>Personalización de las transformaciones</a:t>
            </a:r>
          </a:p>
          <a:p>
            <a:endParaRPr sz="2000" smtClean="0"/>
          </a:p>
        </p:txBody>
      </p:sp>
      <p:pic>
        <p:nvPicPr>
          <p:cNvPr id="6" name="Picture 2" descr="C:\Archivos de programa\Microsoft Office\MEDIA\CAGCAT10\j0299125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1" y="5920222"/>
            <a:ext cx="571503" cy="9377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285728"/>
            <a:ext cx="8643966" cy="914400"/>
          </a:xfrm>
        </p:spPr>
        <p:txBody>
          <a:bodyPr/>
          <a:lstStyle/>
          <a:p>
            <a:r>
              <a:rPr lang="es-ES" b="1" cap="all" smtClean="0">
                <a:ln/>
                <a:solidFill>
                  <a:schemeClr val="accent1"/>
                </a:solidFill>
                <a:effectLst>
                  <a:reflection blurRad="12700" stA="50000" endPos="50000" dir="5400000" sy="-100000" rotWithShape="0"/>
                </a:effectLst>
              </a:rPr>
              <a:t>JSON – ECMAS</a:t>
            </a:r>
            <a:r>
              <a:rPr lang="es-ES" b="1" smtClean="0">
                <a:ln/>
                <a:solidFill>
                  <a:schemeClr val="accent1"/>
                </a:solidFill>
                <a:effectLst>
                  <a:reflection blurRad="12700" stA="50000" endPos="50000" dir="5400000" sy="-100000" rotWithShape="0"/>
                </a:effectLst>
              </a:rPr>
              <a:t>cript</a:t>
            </a:r>
            <a:r>
              <a:rPr lang="es-ES" b="1" cap="all" smtClean="0">
                <a:ln/>
                <a:solidFill>
                  <a:schemeClr val="accent1"/>
                </a:solidFill>
                <a:effectLst>
                  <a:reflection blurRad="12700" stA="50000" endPos="50000" dir="5400000" sy="-100000" rotWithShape="0"/>
                </a:effectLst>
              </a:rPr>
              <a:t> 4</a:t>
            </a:r>
            <a:r>
              <a:rPr lang="es-ES" sz="3200" b="1" smtClean="0">
                <a:ln/>
                <a:solidFill>
                  <a:schemeClr val="accent1"/>
                </a:solidFill>
                <a:effectLst>
                  <a:reflection blurRad="12700" stA="50000" endPos="50000" dir="5400000" sy="-100000" rotWithShape="0"/>
                </a:effectLst>
              </a:rPr>
              <a:t>ta</a:t>
            </a:r>
            <a:r>
              <a:rPr lang="es-ES" b="1" cap="all" smtClean="0">
                <a:ln/>
                <a:solidFill>
                  <a:schemeClr val="accent1"/>
                </a:solidFill>
                <a:effectLst>
                  <a:reflection blurRad="12700" stA="50000" endPos="50000" dir="5400000" sy="-100000" rotWithShape="0"/>
                </a:effectLst>
              </a:rPr>
              <a:t> EDICIÓN</a:t>
            </a:r>
            <a:endParaRPr b="1" cap="all" dirty="0" smtClean="0">
              <a:ln/>
              <a:solidFill>
                <a:schemeClr val="accent1"/>
              </a:solidFill>
              <a:effectLst>
                <a:reflection blurRad="12700" stA="50000" endPos="50000" dir="5400000" sy="-100000" rotWithShape="0"/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914400" y="1783560"/>
            <a:ext cx="7772400" cy="4860150"/>
          </a:xfrm>
        </p:spPr>
        <p:txBody>
          <a:bodyPr>
            <a:normAutofit/>
          </a:bodyPr>
          <a:lstStyle/>
          <a:p>
            <a:r>
              <a:rPr lang="es-ES" sz="2000" smtClean="0"/>
              <a:t>Define los siguientes métodos </a:t>
            </a:r>
          </a:p>
          <a:p>
            <a:endParaRPr lang="es-ES" sz="2000" smtClean="0"/>
          </a:p>
          <a:p>
            <a:pPr lvl="1"/>
            <a:r>
              <a:rPr lang="es-ES" sz="2000" b="1" smtClean="0">
                <a:solidFill>
                  <a:srgbClr val="0070C0"/>
                </a:solidFill>
              </a:rPr>
              <a:t>toJSONString</a:t>
            </a:r>
          </a:p>
          <a:p>
            <a:pPr lvl="2"/>
            <a:r>
              <a:rPr lang="es-ES" sz="2000" smtClean="0"/>
              <a:t>Object, Array, Date, Boolean, Number, String</a:t>
            </a:r>
          </a:p>
          <a:p>
            <a:pPr lvl="2"/>
            <a:endParaRPr lang="es-ES" sz="2000" smtClean="0"/>
          </a:p>
          <a:p>
            <a:pPr lvl="1"/>
            <a:r>
              <a:rPr lang="es-ES" sz="2000" b="1" smtClean="0">
                <a:solidFill>
                  <a:srgbClr val="0070C0"/>
                </a:solidFill>
              </a:rPr>
              <a:t>parseJSON </a:t>
            </a:r>
          </a:p>
          <a:p>
            <a:pPr lvl="2"/>
            <a:r>
              <a:rPr lang="es-ES" sz="2000" smtClean="0"/>
              <a:t>String</a:t>
            </a:r>
          </a:p>
          <a:p>
            <a:pPr lvl="2"/>
            <a:endParaRPr lang="es-ES" sz="2000" smtClean="0"/>
          </a:p>
          <a:p>
            <a:pPr lvl="1"/>
            <a:r>
              <a:rPr lang="es-ES" sz="2000" smtClean="0"/>
              <a:t>JSON.</a:t>
            </a:r>
            <a:r>
              <a:rPr lang="es-ES" sz="2000" smtClean="0">
                <a:solidFill>
                  <a:schemeClr val="accent1">
                    <a:lumMod val="75000"/>
                  </a:schemeClr>
                </a:solidFill>
              </a:rPr>
              <a:t>parse</a:t>
            </a:r>
          </a:p>
          <a:p>
            <a:pPr lvl="1"/>
            <a:r>
              <a:rPr lang="es-ES" sz="2000" smtClean="0"/>
              <a:t>JSON.</a:t>
            </a:r>
            <a:r>
              <a:rPr lang="es-ES" sz="2000" smtClean="0">
                <a:solidFill>
                  <a:schemeClr val="accent1">
                    <a:lumMod val="75000"/>
                  </a:schemeClr>
                </a:solidFill>
              </a:rPr>
              <a:t>stringify</a:t>
            </a:r>
          </a:p>
          <a:p>
            <a:endParaRPr lang="es-ES" sz="2000" smtClean="0"/>
          </a:p>
          <a:p>
            <a:r>
              <a:rPr lang="es-ES" sz="2000" smtClean="0"/>
              <a:t>Estos están disponibles en : </a:t>
            </a:r>
            <a:r>
              <a:rPr lang="es-ES" sz="2000" b="1" smtClean="0"/>
              <a:t>www.json.org/json.js</a:t>
            </a:r>
            <a:endParaRPr sz="2000" b="1" smtClean="0"/>
          </a:p>
        </p:txBody>
      </p:sp>
      <p:pic>
        <p:nvPicPr>
          <p:cNvPr id="6" name="Picture 2" descr="C:\Archivos de programa\Microsoft Office\MEDIA\CAGCAT10\j0299125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1" y="5920222"/>
            <a:ext cx="571503" cy="9377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285728"/>
            <a:ext cx="8643966" cy="914400"/>
          </a:xfrm>
        </p:spPr>
        <p:txBody>
          <a:bodyPr/>
          <a:lstStyle/>
          <a:p>
            <a:r>
              <a:rPr lang="es-ES" b="1" cap="all" smtClean="0">
                <a:ln/>
                <a:solidFill>
                  <a:schemeClr val="accent1"/>
                </a:solidFill>
                <a:effectLst>
                  <a:reflection blurRad="12700" stA="50000" endPos="50000" dir="5400000" sy="-100000" rotWithShape="0"/>
                </a:effectLst>
              </a:rPr>
              <a:t>JSON – e</a:t>
            </a:r>
            <a:r>
              <a:rPr lang="es-ES" b="1" smtClean="0">
                <a:ln/>
                <a:solidFill>
                  <a:schemeClr val="accent1"/>
                </a:solidFill>
                <a:effectLst>
                  <a:reflection blurRad="12700" stA="50000" endPos="50000" dir="5400000" sy="-100000" rotWithShape="0"/>
                </a:effectLst>
              </a:rPr>
              <a:t>jemplo</a:t>
            </a:r>
            <a:r>
              <a:rPr lang="es-ES" b="1" cap="all" smtClean="0">
                <a:ln/>
                <a:solidFill>
                  <a:schemeClr val="accent1"/>
                </a:solidFill>
                <a:effectLst>
                  <a:reflection blurRad="12700" stA="50000" endPos="50000" dir="5400000" sy="-100000" rotWithShape="0"/>
                </a:effectLst>
              </a:rPr>
              <a:t> </a:t>
            </a:r>
            <a:r>
              <a:rPr lang="es-ES" b="1" smtClean="0">
                <a:ln/>
                <a:solidFill>
                  <a:schemeClr val="accent1"/>
                </a:solidFill>
                <a:effectLst>
                  <a:reflection blurRad="12700" stA="50000" endPos="50000" dir="5400000" sy="-100000" rotWithShape="0"/>
                </a:effectLst>
              </a:rPr>
              <a:t>parse</a:t>
            </a:r>
            <a:r>
              <a:rPr lang="es-ES" b="1" cap="all" smtClean="0">
                <a:ln/>
                <a:solidFill>
                  <a:schemeClr val="accent1"/>
                </a:solidFill>
                <a:effectLst>
                  <a:reflection blurRad="12700" stA="50000" endPos="50000" dir="5400000" sy="-100000" rotWithShape="0"/>
                </a:effectLst>
              </a:rPr>
              <a:t>json</a:t>
            </a:r>
            <a:endParaRPr b="1" cap="all" dirty="0" smtClean="0">
              <a:ln/>
              <a:solidFill>
                <a:schemeClr val="accent1"/>
              </a:solidFill>
              <a:effectLst>
                <a:reflection blurRad="12700" stA="50000" endPos="50000" dir="5400000" sy="-100000" rotWithShape="0"/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914400" y="1783560"/>
            <a:ext cx="7772400" cy="486015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sz="2000" smtClean="0"/>
              <a:t>&lt;script src=“json.js“ /&gt;</a:t>
            </a:r>
          </a:p>
          <a:p>
            <a:pPr>
              <a:buNone/>
            </a:pPr>
            <a:r>
              <a:rPr lang="es-ES" sz="2000" smtClean="0"/>
              <a:t>&lt;script&gt;</a:t>
            </a:r>
          </a:p>
          <a:p>
            <a:pPr>
              <a:buNone/>
            </a:pPr>
            <a:endParaRPr lang="es-ES" sz="2000" smtClean="0"/>
          </a:p>
          <a:p>
            <a:pPr>
              <a:buNone/>
            </a:pPr>
            <a:r>
              <a:rPr lang="es-ES" sz="2000" smtClean="0">
                <a:solidFill>
                  <a:srgbClr val="0070C0"/>
                </a:solidFill>
              </a:rPr>
              <a:t>var</a:t>
            </a:r>
            <a:r>
              <a:rPr lang="es-ES" sz="2000" smtClean="0"/>
              <a:t> myData = '{"fecha":"mivalorfecha","numero":85}'.</a:t>
            </a:r>
            <a:r>
              <a:rPr lang="es-ES" sz="2000" smtClean="0">
                <a:solidFill>
                  <a:srgbClr val="0070C0"/>
                </a:solidFill>
              </a:rPr>
              <a:t>parseJSON</a:t>
            </a:r>
            <a:r>
              <a:rPr lang="es-ES" sz="2000" smtClean="0"/>
              <a:t>();</a:t>
            </a:r>
          </a:p>
          <a:p>
            <a:pPr>
              <a:buNone/>
            </a:pPr>
            <a:endParaRPr lang="es-ES" sz="2000" smtClean="0"/>
          </a:p>
          <a:p>
            <a:pPr>
              <a:buNone/>
            </a:pPr>
            <a:r>
              <a:rPr lang="es-ES" sz="2000" smtClean="0"/>
              <a:t>alert( myData.fecha);</a:t>
            </a:r>
          </a:p>
          <a:p>
            <a:pPr>
              <a:buNone/>
            </a:pPr>
            <a:endParaRPr lang="es-ES" sz="2000" smtClean="0"/>
          </a:p>
          <a:p>
            <a:pPr>
              <a:buNone/>
            </a:pPr>
            <a:r>
              <a:rPr lang="es-ES" sz="2000" smtClean="0"/>
              <a:t>alert( myData.numero);</a:t>
            </a:r>
          </a:p>
          <a:p>
            <a:pPr>
              <a:buNone/>
            </a:pPr>
            <a:endParaRPr lang="es-ES" sz="2000" smtClean="0"/>
          </a:p>
          <a:p>
            <a:pPr>
              <a:buNone/>
            </a:pPr>
            <a:r>
              <a:rPr lang="es-ES" sz="2000" smtClean="0"/>
              <a:t>&lt;/script&gt;</a:t>
            </a:r>
            <a:endParaRPr sz="2000" smtClean="0"/>
          </a:p>
        </p:txBody>
      </p:sp>
      <p:pic>
        <p:nvPicPr>
          <p:cNvPr id="6" name="Picture 2" descr="C:\Archivos de programa\Microsoft Office\MEDIA\CAGCAT10\j0299125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1" y="5920222"/>
            <a:ext cx="571503" cy="9377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285728"/>
            <a:ext cx="8643966" cy="914400"/>
          </a:xfrm>
        </p:spPr>
        <p:txBody>
          <a:bodyPr/>
          <a:lstStyle/>
          <a:p>
            <a:r>
              <a:rPr lang="es-ES" b="1" cap="all" smtClean="0">
                <a:ln/>
                <a:solidFill>
                  <a:schemeClr val="accent1"/>
                </a:solidFill>
                <a:effectLst>
                  <a:reflection blurRad="12700" stA="50000" endPos="50000" dir="5400000" sy="-100000" rotWithShape="0"/>
                </a:effectLst>
              </a:rPr>
              <a:t>JSON – e</a:t>
            </a:r>
            <a:r>
              <a:rPr lang="es-ES" b="1" smtClean="0">
                <a:ln/>
                <a:solidFill>
                  <a:schemeClr val="accent1"/>
                </a:solidFill>
                <a:effectLst>
                  <a:reflection blurRad="12700" stA="50000" endPos="50000" dir="5400000" sy="-100000" rotWithShape="0"/>
                </a:effectLst>
              </a:rPr>
              <a:t>jemplo</a:t>
            </a:r>
            <a:r>
              <a:rPr lang="es-ES" b="1" cap="all" smtClean="0">
                <a:ln/>
                <a:solidFill>
                  <a:schemeClr val="accent1"/>
                </a:solidFill>
                <a:effectLst>
                  <a:reflection blurRad="12700" stA="50000" endPos="50000" dir="5400000" sy="-100000" rotWithShape="0"/>
                </a:effectLst>
              </a:rPr>
              <a:t> </a:t>
            </a:r>
            <a:r>
              <a:rPr lang="es-ES" b="1" smtClean="0">
                <a:ln/>
                <a:solidFill>
                  <a:schemeClr val="accent1"/>
                </a:solidFill>
                <a:effectLst>
                  <a:reflection blurRad="12700" stA="50000" endPos="50000" dir="5400000" sy="-100000" rotWithShape="0"/>
                </a:effectLst>
              </a:rPr>
              <a:t>parse</a:t>
            </a:r>
            <a:r>
              <a:rPr lang="es-ES" b="1" cap="all" smtClean="0">
                <a:ln/>
                <a:solidFill>
                  <a:schemeClr val="accent1"/>
                </a:solidFill>
                <a:effectLst>
                  <a:reflection blurRad="12700" stA="50000" endPos="50000" dir="5400000" sy="-100000" rotWithShape="0"/>
                </a:effectLst>
              </a:rPr>
              <a:t>json</a:t>
            </a:r>
            <a:endParaRPr b="1" cap="all" dirty="0" smtClean="0">
              <a:ln/>
              <a:solidFill>
                <a:schemeClr val="accent1"/>
              </a:solidFill>
              <a:effectLst>
                <a:reflection blurRad="12700" stA="50000" endPos="50000" dir="5400000" sy="-100000" rotWithShape="0"/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914400" y="1783560"/>
            <a:ext cx="7772400" cy="486015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s-ES" sz="2000" smtClean="0"/>
              <a:t>&lt;script src=“json.js“ /&gt;</a:t>
            </a:r>
          </a:p>
          <a:p>
            <a:pPr>
              <a:buNone/>
            </a:pPr>
            <a:r>
              <a:rPr lang="es-ES" sz="2000" smtClean="0"/>
              <a:t>&lt;script&gt;</a:t>
            </a:r>
          </a:p>
          <a:p>
            <a:pPr>
              <a:buNone/>
            </a:pPr>
            <a:r>
              <a:rPr lang="es-ES" sz="2000" smtClean="0"/>
              <a:t>myData = JSON.</a:t>
            </a:r>
            <a:r>
              <a:rPr lang="es-ES" sz="2000" smtClean="0">
                <a:solidFill>
                  <a:srgbClr val="0070C0"/>
                </a:solidFill>
              </a:rPr>
              <a:t>parse</a:t>
            </a:r>
            <a:r>
              <a:rPr lang="es-ES" sz="2000" smtClean="0"/>
              <a:t>(text, function (key, value) { </a:t>
            </a:r>
          </a:p>
          <a:p>
            <a:pPr>
              <a:buNone/>
            </a:pPr>
            <a:r>
              <a:rPr lang="es-ES" sz="2000" smtClean="0"/>
              <a:t>  var type; </a:t>
            </a:r>
          </a:p>
          <a:p>
            <a:pPr>
              <a:buNone/>
            </a:pPr>
            <a:r>
              <a:rPr lang="es-ES" sz="2000" smtClean="0"/>
              <a:t>  if (value &amp;&amp; </a:t>
            </a:r>
            <a:r>
              <a:rPr lang="es-ES" sz="2000" smtClean="0">
                <a:solidFill>
                  <a:srgbClr val="0070C0"/>
                </a:solidFill>
              </a:rPr>
              <a:t>typeof</a:t>
            </a:r>
            <a:r>
              <a:rPr lang="es-ES" sz="2000" smtClean="0"/>
              <a:t> value === 'object') { </a:t>
            </a:r>
          </a:p>
          <a:p>
            <a:pPr>
              <a:buNone/>
            </a:pPr>
            <a:r>
              <a:rPr lang="es-ES" sz="2000" smtClean="0"/>
              <a:t>      type = value.type; </a:t>
            </a:r>
          </a:p>
          <a:p>
            <a:pPr>
              <a:buNone/>
            </a:pPr>
            <a:r>
              <a:rPr lang="es-ES" sz="2000" smtClean="0"/>
              <a:t>      if (</a:t>
            </a:r>
            <a:r>
              <a:rPr lang="es-ES" sz="2000" smtClean="0">
                <a:solidFill>
                  <a:srgbClr val="0070C0"/>
                </a:solidFill>
              </a:rPr>
              <a:t>typeof</a:t>
            </a:r>
            <a:r>
              <a:rPr lang="es-ES" sz="2000" smtClean="0"/>
              <a:t> type === 'string' &amp;&amp; </a:t>
            </a:r>
            <a:r>
              <a:rPr lang="es-ES" sz="2000" smtClean="0">
                <a:solidFill>
                  <a:srgbClr val="0070C0"/>
                </a:solidFill>
              </a:rPr>
              <a:t>typeof</a:t>
            </a:r>
            <a:r>
              <a:rPr lang="es-ES" sz="2000" smtClean="0"/>
              <a:t> window[type] === 'function') { </a:t>
            </a:r>
          </a:p>
          <a:p>
            <a:pPr>
              <a:buNone/>
            </a:pPr>
            <a:r>
              <a:rPr lang="es-ES" sz="2000" smtClean="0"/>
              <a:t>           return new (window[type])(value); </a:t>
            </a:r>
          </a:p>
          <a:p>
            <a:pPr>
              <a:buNone/>
            </a:pPr>
            <a:r>
              <a:rPr lang="es-ES" sz="2000" smtClean="0"/>
              <a:t>      } </a:t>
            </a:r>
          </a:p>
          <a:p>
            <a:pPr>
              <a:buNone/>
            </a:pPr>
            <a:r>
              <a:rPr lang="es-ES" sz="2000" smtClean="0"/>
              <a:t>  } </a:t>
            </a:r>
          </a:p>
          <a:p>
            <a:pPr>
              <a:buNone/>
            </a:pPr>
            <a:r>
              <a:rPr lang="es-ES" sz="2000" smtClean="0"/>
              <a:t>  return value; </a:t>
            </a:r>
          </a:p>
          <a:p>
            <a:pPr>
              <a:buNone/>
            </a:pPr>
            <a:r>
              <a:rPr lang="es-ES" sz="2000" smtClean="0"/>
              <a:t>}</a:t>
            </a:r>
          </a:p>
          <a:p>
            <a:pPr>
              <a:buNone/>
            </a:pPr>
            <a:r>
              <a:rPr lang="es-ES" sz="2000" smtClean="0"/>
              <a:t>);</a:t>
            </a:r>
          </a:p>
          <a:p>
            <a:pPr>
              <a:buNone/>
            </a:pPr>
            <a:r>
              <a:rPr lang="es-ES" sz="2000" smtClean="0"/>
              <a:t>&lt;/script&gt;</a:t>
            </a:r>
            <a:endParaRPr sz="2000" smtClean="0"/>
          </a:p>
        </p:txBody>
      </p:sp>
      <p:pic>
        <p:nvPicPr>
          <p:cNvPr id="6" name="Picture 2" descr="C:\Archivos de programa\Microsoft Office\MEDIA\CAGCAT10\j0299125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1" y="5920222"/>
            <a:ext cx="571503" cy="9377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285728"/>
            <a:ext cx="8643966" cy="914400"/>
          </a:xfrm>
        </p:spPr>
        <p:txBody>
          <a:bodyPr/>
          <a:lstStyle/>
          <a:p>
            <a:r>
              <a:rPr lang="es-ES" b="1" cap="all" smtClean="0">
                <a:ln/>
                <a:solidFill>
                  <a:schemeClr val="accent1"/>
                </a:solidFill>
                <a:effectLst>
                  <a:reflection blurRad="12700" stA="50000" endPos="50000" dir="5400000" sy="-100000" rotWithShape="0"/>
                </a:effectLst>
              </a:rPr>
              <a:t>JSON – e</a:t>
            </a:r>
            <a:r>
              <a:rPr lang="es-ES" b="1" smtClean="0">
                <a:ln/>
                <a:solidFill>
                  <a:schemeClr val="accent1"/>
                </a:solidFill>
                <a:effectLst>
                  <a:reflection blurRad="12700" stA="50000" endPos="50000" dir="5400000" sy="-100000" rotWithShape="0"/>
                </a:effectLst>
              </a:rPr>
              <a:t>jemplo</a:t>
            </a:r>
            <a:r>
              <a:rPr lang="es-ES" b="1" cap="all" smtClean="0">
                <a:ln/>
                <a:solidFill>
                  <a:schemeClr val="accent1"/>
                </a:solidFill>
                <a:effectLst>
                  <a:reflection blurRad="12700" stA="50000" endPos="50000" dir="5400000" sy="-100000" rotWithShape="0"/>
                </a:effectLst>
              </a:rPr>
              <a:t> json.</a:t>
            </a:r>
            <a:r>
              <a:rPr lang="es-ES" b="1" smtClean="0">
                <a:ln/>
                <a:solidFill>
                  <a:schemeClr val="accent1"/>
                </a:solidFill>
                <a:effectLst>
                  <a:reflection blurRad="12700" stA="50000" endPos="50000" dir="5400000" sy="-100000" rotWithShape="0"/>
                </a:effectLst>
              </a:rPr>
              <a:t>parse</a:t>
            </a:r>
            <a:endParaRPr b="1" cap="all" dirty="0" smtClean="0">
              <a:ln/>
              <a:solidFill>
                <a:schemeClr val="accent1"/>
              </a:solidFill>
              <a:effectLst>
                <a:reflection blurRad="12700" stA="50000" endPos="50000" dir="5400000" sy="-100000" rotWithShape="0"/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914400" y="1783560"/>
            <a:ext cx="7772400" cy="486015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s-ES" sz="2000" smtClean="0"/>
              <a:t>&lt;script src=“json.js“ /&gt;</a:t>
            </a:r>
          </a:p>
          <a:p>
            <a:pPr>
              <a:buNone/>
            </a:pPr>
            <a:r>
              <a:rPr lang="es-ES" sz="2000" smtClean="0"/>
              <a:t>&lt;script&gt;</a:t>
            </a:r>
          </a:p>
          <a:p>
            <a:pPr>
              <a:buNone/>
            </a:pPr>
            <a:r>
              <a:rPr lang="es-ES" sz="2000" smtClean="0">
                <a:solidFill>
                  <a:srgbClr val="0070C0"/>
                </a:solidFill>
              </a:rPr>
              <a:t>var</a:t>
            </a:r>
            <a:r>
              <a:rPr lang="es-ES" sz="2000" smtClean="0"/>
              <a:t> myData = JSON.</a:t>
            </a:r>
            <a:r>
              <a:rPr lang="es-ES" sz="2000" smtClean="0">
                <a:solidFill>
                  <a:srgbClr val="0070C0"/>
                </a:solidFill>
              </a:rPr>
              <a:t>parse</a:t>
            </a:r>
            <a:r>
              <a:rPr lang="es-ES" sz="2000" smtClean="0"/>
              <a:t>(‘{"fecha":"mivalorfecha","numero":85}’, </a:t>
            </a:r>
            <a:r>
              <a:rPr lang="es-ES" sz="2000" smtClean="0">
                <a:solidFill>
                  <a:srgbClr val="0070C0"/>
                </a:solidFill>
              </a:rPr>
              <a:t>function</a:t>
            </a:r>
            <a:r>
              <a:rPr lang="es-ES" sz="2000" smtClean="0"/>
              <a:t> (key, value) {</a:t>
            </a:r>
          </a:p>
          <a:p>
            <a:pPr>
              <a:buNone/>
            </a:pPr>
            <a:r>
              <a:rPr lang="es-ES" sz="2000" smtClean="0"/>
              <a:t>                </a:t>
            </a:r>
            <a:r>
              <a:rPr lang="es-ES" sz="2000" smtClean="0">
                <a:solidFill>
                  <a:srgbClr val="0070C0"/>
                </a:solidFill>
              </a:rPr>
              <a:t>return</a:t>
            </a:r>
            <a:r>
              <a:rPr lang="es-ES" sz="2000" smtClean="0"/>
              <a:t> value;</a:t>
            </a:r>
          </a:p>
          <a:p>
            <a:pPr>
              <a:buNone/>
            </a:pPr>
            <a:r>
              <a:rPr lang="es-ES" sz="2000" smtClean="0"/>
              <a:t>        }</a:t>
            </a:r>
          </a:p>
          <a:p>
            <a:pPr>
              <a:buNone/>
            </a:pPr>
            <a:r>
              <a:rPr lang="es-ES" sz="2000" smtClean="0"/>
              <a:t>);</a:t>
            </a:r>
          </a:p>
          <a:p>
            <a:pPr>
              <a:buNone/>
            </a:pPr>
            <a:endParaRPr lang="es-ES" sz="2000" smtClean="0"/>
          </a:p>
          <a:p>
            <a:pPr>
              <a:buNone/>
            </a:pPr>
            <a:r>
              <a:rPr lang="es-ES" sz="2000" smtClean="0"/>
              <a:t>alert( myData.fecha);</a:t>
            </a:r>
          </a:p>
          <a:p>
            <a:pPr>
              <a:buNone/>
            </a:pPr>
            <a:endParaRPr lang="es-ES" sz="2000" smtClean="0"/>
          </a:p>
          <a:p>
            <a:pPr>
              <a:buNone/>
            </a:pPr>
            <a:r>
              <a:rPr lang="es-ES" sz="2000" smtClean="0"/>
              <a:t>alert( myData.numero);</a:t>
            </a:r>
          </a:p>
          <a:p>
            <a:pPr>
              <a:buNone/>
            </a:pPr>
            <a:endParaRPr lang="es-ES" sz="2000" smtClean="0"/>
          </a:p>
          <a:p>
            <a:pPr>
              <a:buNone/>
            </a:pPr>
            <a:r>
              <a:rPr lang="es-ES" sz="2000" smtClean="0"/>
              <a:t>&lt;/script&gt;</a:t>
            </a:r>
            <a:endParaRPr sz="2000" smtClean="0"/>
          </a:p>
        </p:txBody>
      </p:sp>
      <p:pic>
        <p:nvPicPr>
          <p:cNvPr id="6" name="Picture 2" descr="C:\Archivos de programa\Microsoft Office\MEDIA\CAGCAT10\j0299125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1" y="5920222"/>
            <a:ext cx="571503" cy="9377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3843326" y="1357298"/>
            <a:ext cx="5086392" cy="1397793"/>
          </a:xfrm>
        </p:spPr>
        <p:txBody>
          <a:bodyPr>
            <a:normAutofit/>
          </a:bodyPr>
          <a:lstStyle>
            <a:extLst/>
          </a:lstStyle>
          <a:p>
            <a:r>
              <a:rPr lang="es-ES" smtClean="0"/>
              <a:t>Parte   teórica</a:t>
            </a:r>
            <a:endParaRPr lang="es-ES" dirty="0"/>
          </a:p>
        </p:txBody>
      </p:sp>
      <p:pic>
        <p:nvPicPr>
          <p:cNvPr id="4098" name="Picture 2" descr="C:\Archivos de programa\Microsoft Office\MEDIA\CAGCAT10\j0299125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084" y="248479"/>
            <a:ext cx="2243031" cy="3680587"/>
          </a:xfrm>
          <a:prstGeom prst="rect">
            <a:avLst/>
          </a:prstGeom>
          <a:noFill/>
        </p:spPr>
      </p:pic>
      <p:sp>
        <p:nvSpPr>
          <p:cNvPr id="9" name="Rectangle 3"/>
          <p:cNvSpPr txBox="1">
            <a:spLocks/>
          </p:cNvSpPr>
          <p:nvPr/>
        </p:nvSpPr>
        <p:spPr>
          <a:xfrm>
            <a:off x="3857620" y="2714620"/>
            <a:ext cx="4829180" cy="1540669"/>
          </a:xfrm>
          <a:prstGeom prst="rect">
            <a:avLst/>
          </a:prstGeom>
        </p:spPr>
        <p:txBody>
          <a:bodyPr vert="horz" anchor="ctr">
            <a:normAutofit/>
          </a:bodyPr>
          <a:lstStyle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www.</a:t>
            </a:r>
            <a:r>
              <a:rPr kumimoji="0" lang="es-E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JSON</a:t>
            </a:r>
            <a:r>
              <a:rPr kumimoji="0" lang="es-E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.org</a:t>
            </a:r>
            <a:endParaRPr kumimoji="0" lang="es-ES" sz="4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10" name="8 Grupo"/>
          <p:cNvGrpSpPr>
            <a:grpSpLocks/>
          </p:cNvGrpSpPr>
          <p:nvPr/>
        </p:nvGrpSpPr>
        <p:grpSpPr bwMode="auto">
          <a:xfrm>
            <a:off x="214313" y="5357809"/>
            <a:ext cx="5857850" cy="1333499"/>
            <a:chOff x="214282" y="5357826"/>
            <a:chExt cx="5857891" cy="1333509"/>
          </a:xfrm>
        </p:grpSpPr>
        <p:sp>
          <p:nvSpPr>
            <p:cNvPr id="11" name="10 CuadroTexto">
              <a:hlinkClick r:id="rId4"/>
            </p:cNvPr>
            <p:cNvSpPr txBox="1"/>
            <p:nvPr/>
          </p:nvSpPr>
          <p:spPr>
            <a:xfrm>
              <a:off x="1000074" y="5786474"/>
              <a:ext cx="5072099" cy="83100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" sz="1600" dirty="0">
                  <a:latin typeface="+mj-lt"/>
                  <a:cs typeface="+mn-cs"/>
                </a:rPr>
                <a:t>Emmerson Miranda  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" sz="1600" dirty="0">
                  <a:latin typeface="+mj-lt"/>
                  <a:cs typeface="+mn-cs"/>
                </a:rPr>
                <a:t>SCJP </a:t>
              </a:r>
              <a:r>
                <a:rPr lang="es-ES" sz="1600" dirty="0" smtClean="0">
                  <a:latin typeface="+mj-lt"/>
                  <a:cs typeface="+mn-cs"/>
                </a:rPr>
                <a:t>1.5  -  SCWCD  </a:t>
              </a:r>
              <a:r>
                <a:rPr lang="es-ES" sz="1600" dirty="0">
                  <a:latin typeface="+mj-lt"/>
                  <a:cs typeface="+mn-cs"/>
                </a:rPr>
                <a:t>J2EE </a:t>
              </a:r>
              <a:r>
                <a:rPr lang="es-ES" sz="1600" dirty="0" smtClean="0">
                  <a:latin typeface="+mj-lt"/>
                  <a:cs typeface="+mn-cs"/>
                </a:rPr>
                <a:t>1.5  -  SCEA 5</a:t>
              </a:r>
              <a:endParaRPr lang="es-ES" sz="1600" dirty="0">
                <a:latin typeface="+mj-lt"/>
                <a:cs typeface="+mn-cs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" sz="1600" dirty="0">
                  <a:latin typeface="+mn-lt"/>
                  <a:cs typeface="+mn-cs"/>
                </a:rPr>
                <a:t>Blog : </a:t>
              </a:r>
              <a:r>
                <a:rPr lang="es-ES" sz="1600" dirty="0">
                  <a:latin typeface="+mj-lt"/>
                  <a:cs typeface="+mn-cs"/>
                </a:rPr>
                <a:t>http://emmersonmiranda.blogspot.com/ </a:t>
              </a:r>
              <a:r>
                <a:rPr lang="es-ES" sz="1600" dirty="0" smtClean="0">
                  <a:latin typeface="+mn-lt"/>
                  <a:cs typeface="+mn-cs"/>
                </a:rPr>
                <a:t> </a:t>
              </a:r>
              <a:endParaRPr lang="es-ES" sz="1600" dirty="0">
                <a:latin typeface="+mj-lt"/>
                <a:cs typeface="+mn-cs"/>
              </a:endParaRPr>
            </a:p>
          </p:txBody>
        </p:sp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4282" y="5357826"/>
              <a:ext cx="800105" cy="13335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285728"/>
            <a:ext cx="8643966" cy="914400"/>
          </a:xfrm>
        </p:spPr>
        <p:txBody>
          <a:bodyPr/>
          <a:lstStyle/>
          <a:p>
            <a:r>
              <a:rPr lang="es-ES" b="1" cap="all" smtClean="0">
                <a:ln/>
                <a:solidFill>
                  <a:schemeClr val="accent1"/>
                </a:solidFill>
                <a:effectLst>
                  <a:reflection blurRad="12700" stA="50000" endPos="50000" dir="5400000" sy="-100000" rotWithShape="0"/>
                </a:effectLst>
              </a:rPr>
              <a:t>JSON – Ejemplo - supplant</a:t>
            </a:r>
            <a:endParaRPr b="1" cap="all" dirty="0" smtClean="0">
              <a:ln/>
              <a:solidFill>
                <a:schemeClr val="accent1"/>
              </a:solidFill>
              <a:effectLst>
                <a:reflection blurRad="12700" stA="50000" endPos="50000" dir="5400000" sy="-100000" rotWithShape="0"/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914400" y="1714488"/>
            <a:ext cx="7772400" cy="486015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sz="2000" smtClean="0">
                <a:solidFill>
                  <a:schemeClr val="accent1"/>
                </a:solidFill>
              </a:rPr>
              <a:t>var</a:t>
            </a:r>
            <a:r>
              <a:rPr lang="es-ES" sz="2000" smtClean="0"/>
              <a:t> template = '&lt;table border="{border}"&gt;' </a:t>
            </a:r>
            <a:r>
              <a:rPr lang="es-ES" sz="2000" smtClean="0">
                <a:solidFill>
                  <a:schemeClr val="accent1"/>
                </a:solidFill>
              </a:rPr>
              <a:t>+</a:t>
            </a:r>
          </a:p>
          <a:p>
            <a:pPr>
              <a:buNone/>
            </a:pPr>
            <a:r>
              <a:rPr lang="es-ES" sz="2000" smtClean="0"/>
              <a:t>    '&lt;tr&gt;&lt;th&gt;Last&lt;/th&gt;&lt;td&gt;{last}&lt;/td&gt;&lt;/tr&gt;' </a:t>
            </a:r>
            <a:r>
              <a:rPr lang="es-ES" sz="2000" smtClean="0">
                <a:solidFill>
                  <a:schemeClr val="accent1"/>
                </a:solidFill>
              </a:rPr>
              <a:t>+</a:t>
            </a:r>
          </a:p>
          <a:p>
            <a:pPr>
              <a:buNone/>
            </a:pPr>
            <a:r>
              <a:rPr lang="es-ES" sz="2000" smtClean="0"/>
              <a:t>    '&lt;tr&gt;&lt;th&gt;First&lt;/th&gt;&lt;td&gt;{first}&lt;/td&gt;&lt;/tr&gt;' </a:t>
            </a:r>
            <a:r>
              <a:rPr lang="es-ES" sz="2000" smtClean="0">
                <a:solidFill>
                  <a:schemeClr val="accent1"/>
                </a:solidFill>
              </a:rPr>
              <a:t>+</a:t>
            </a:r>
          </a:p>
          <a:p>
            <a:pPr>
              <a:buNone/>
            </a:pPr>
            <a:r>
              <a:rPr lang="es-ES" sz="2000" smtClean="0"/>
              <a:t>    '&lt;/table&gt;';</a:t>
            </a:r>
          </a:p>
          <a:p>
            <a:pPr>
              <a:buNone/>
            </a:pPr>
            <a:endParaRPr lang="es-ES" sz="2000" smtClean="0"/>
          </a:p>
          <a:p>
            <a:pPr>
              <a:buNone/>
            </a:pPr>
            <a:r>
              <a:rPr lang="es-ES" sz="2000" smtClean="0">
                <a:solidFill>
                  <a:schemeClr val="accent1"/>
                </a:solidFill>
              </a:rPr>
              <a:t>var</a:t>
            </a:r>
            <a:r>
              <a:rPr lang="es-ES" sz="2000" smtClean="0"/>
              <a:t> data = </a:t>
            </a:r>
            <a:r>
              <a:rPr lang="es-ES" sz="2000" smtClean="0">
                <a:solidFill>
                  <a:schemeClr val="accent1"/>
                </a:solidFill>
              </a:rPr>
              <a:t>{</a:t>
            </a:r>
          </a:p>
          <a:p>
            <a:pPr>
              <a:buNone/>
            </a:pPr>
            <a:r>
              <a:rPr lang="es-ES" sz="2000" smtClean="0"/>
              <a:t>    "first":  "Carl", </a:t>
            </a:r>
          </a:p>
          <a:p>
            <a:pPr>
              <a:buNone/>
            </a:pPr>
            <a:r>
              <a:rPr lang="es-ES" sz="2000" smtClean="0"/>
              <a:t>    "last":   "Hollywood", </a:t>
            </a:r>
          </a:p>
          <a:p>
            <a:pPr>
              <a:buNone/>
            </a:pPr>
            <a:r>
              <a:rPr lang="es-ES" sz="2000" smtClean="0"/>
              <a:t>    "border": 2</a:t>
            </a:r>
          </a:p>
          <a:p>
            <a:pPr>
              <a:buNone/>
            </a:pPr>
            <a:r>
              <a:rPr lang="es-ES" sz="2000" smtClean="0">
                <a:solidFill>
                  <a:schemeClr val="accent1"/>
                </a:solidFill>
              </a:rPr>
              <a:t>}</a:t>
            </a:r>
            <a:r>
              <a:rPr lang="es-ES" sz="2000" smtClean="0"/>
              <a:t>;</a:t>
            </a:r>
          </a:p>
          <a:p>
            <a:pPr>
              <a:buNone/>
            </a:pPr>
            <a:endParaRPr lang="es-ES" sz="2000" smtClean="0"/>
          </a:p>
          <a:p>
            <a:pPr>
              <a:buNone/>
            </a:pPr>
            <a:r>
              <a:rPr lang="es-ES" sz="2000" smtClean="0"/>
              <a:t>mydiv.</a:t>
            </a:r>
            <a:r>
              <a:rPr lang="es-ES" sz="2000" b="1" smtClean="0">
                <a:solidFill>
                  <a:srgbClr val="FFC000"/>
                </a:solidFill>
              </a:rPr>
              <a:t>innerHTML</a:t>
            </a:r>
            <a:r>
              <a:rPr lang="es-ES" sz="2000" smtClean="0"/>
              <a:t> = template.</a:t>
            </a:r>
            <a:r>
              <a:rPr lang="es-ES" sz="2000" b="1" smtClean="0">
                <a:solidFill>
                  <a:schemeClr val="accent1"/>
                </a:solidFill>
              </a:rPr>
              <a:t>supplant</a:t>
            </a:r>
            <a:r>
              <a:rPr lang="es-ES" sz="2000" smtClean="0"/>
              <a:t>(data);</a:t>
            </a:r>
          </a:p>
          <a:p>
            <a:pPr>
              <a:buNone/>
            </a:pPr>
            <a:endParaRPr sz="2000" smtClean="0"/>
          </a:p>
        </p:txBody>
      </p:sp>
      <p:pic>
        <p:nvPicPr>
          <p:cNvPr id="6" name="Picture 2" descr="C:\Archivos de programa\Microsoft Office\MEDIA\CAGCAT10\j0299125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1" y="5920222"/>
            <a:ext cx="571503" cy="937778"/>
          </a:xfrm>
          <a:prstGeom prst="rect">
            <a:avLst/>
          </a:prstGeom>
          <a:noFill/>
        </p:spPr>
      </p:pic>
      <p:cxnSp>
        <p:nvCxnSpPr>
          <p:cNvPr id="7" name="6 Conector angular"/>
          <p:cNvCxnSpPr/>
          <p:nvPr/>
        </p:nvCxnSpPr>
        <p:spPr>
          <a:xfrm>
            <a:off x="928662" y="3571876"/>
            <a:ext cx="7929618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angular"/>
          <p:cNvCxnSpPr/>
          <p:nvPr/>
        </p:nvCxnSpPr>
        <p:spPr>
          <a:xfrm>
            <a:off x="928662" y="5929330"/>
            <a:ext cx="7929618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285728"/>
            <a:ext cx="8643966" cy="914400"/>
          </a:xfrm>
        </p:spPr>
        <p:txBody>
          <a:bodyPr/>
          <a:lstStyle/>
          <a:p>
            <a:r>
              <a:rPr lang="es-ES" b="1" cap="all" smtClean="0">
                <a:ln/>
                <a:solidFill>
                  <a:schemeClr val="accent1"/>
                </a:solidFill>
                <a:effectLst>
                  <a:reflection blurRad="12700" stA="50000" endPos="50000" dir="5400000" sy="-100000" rotWithShape="0"/>
                </a:effectLst>
              </a:rPr>
              <a:t>JSON – Ejemplo - supplant</a:t>
            </a:r>
            <a:endParaRPr b="1" cap="all" dirty="0" smtClean="0">
              <a:ln/>
              <a:solidFill>
                <a:schemeClr val="accent1"/>
              </a:solidFill>
              <a:effectLst>
                <a:reflection blurRad="12700" stA="50000" endPos="50000" dir="5400000" sy="-100000" rotWithShape="0"/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914400" y="1714488"/>
            <a:ext cx="7772400" cy="486015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sz="2000" smtClean="0">
                <a:solidFill>
                  <a:schemeClr val="accent1"/>
                </a:solidFill>
              </a:rPr>
              <a:t>String</a:t>
            </a:r>
            <a:r>
              <a:rPr lang="es-ES" sz="2000" smtClean="0"/>
              <a:t>.prototype.</a:t>
            </a:r>
            <a:r>
              <a:rPr lang="es-ES" sz="2000" smtClean="0">
                <a:solidFill>
                  <a:schemeClr val="accent1"/>
                </a:solidFill>
              </a:rPr>
              <a:t>supplant</a:t>
            </a:r>
            <a:r>
              <a:rPr lang="es-ES" sz="2000" smtClean="0"/>
              <a:t> = </a:t>
            </a:r>
            <a:r>
              <a:rPr lang="es-ES" sz="2000" smtClean="0">
                <a:solidFill>
                  <a:schemeClr val="accent1"/>
                </a:solidFill>
              </a:rPr>
              <a:t>function</a:t>
            </a:r>
            <a:r>
              <a:rPr lang="es-ES" sz="2000" smtClean="0"/>
              <a:t> (o) { </a:t>
            </a:r>
          </a:p>
          <a:p>
            <a:pPr>
              <a:buNone/>
            </a:pPr>
            <a:r>
              <a:rPr lang="es-ES" sz="2000" smtClean="0"/>
              <a:t>    </a:t>
            </a:r>
            <a:r>
              <a:rPr lang="es-ES" sz="2000" smtClean="0">
                <a:solidFill>
                  <a:schemeClr val="accent1"/>
                </a:solidFill>
              </a:rPr>
              <a:t>return this</a:t>
            </a:r>
            <a:r>
              <a:rPr lang="es-ES" sz="2000" smtClean="0"/>
              <a:t>.replace(/{([^{}]*)}/g, </a:t>
            </a:r>
          </a:p>
          <a:p>
            <a:pPr>
              <a:buNone/>
            </a:pPr>
            <a:r>
              <a:rPr lang="es-ES" sz="2000" smtClean="0"/>
              <a:t>        </a:t>
            </a:r>
            <a:r>
              <a:rPr lang="es-ES" sz="2000" smtClean="0">
                <a:solidFill>
                  <a:schemeClr val="accent1"/>
                </a:solidFill>
              </a:rPr>
              <a:t>function</a:t>
            </a:r>
            <a:r>
              <a:rPr lang="es-ES" sz="2000" smtClean="0"/>
              <a:t> (a, b) {  </a:t>
            </a:r>
          </a:p>
          <a:p>
            <a:pPr>
              <a:buNone/>
            </a:pPr>
            <a:r>
              <a:rPr lang="es-ES" sz="2000" smtClean="0"/>
              <a:t>            </a:t>
            </a:r>
            <a:r>
              <a:rPr lang="es-ES" sz="2000" smtClean="0">
                <a:solidFill>
                  <a:schemeClr val="accent1"/>
                </a:solidFill>
              </a:rPr>
              <a:t>var</a:t>
            </a:r>
            <a:r>
              <a:rPr lang="es-ES" sz="2000" smtClean="0"/>
              <a:t> r = o[b];</a:t>
            </a:r>
          </a:p>
          <a:p>
            <a:pPr>
              <a:buNone/>
            </a:pPr>
            <a:r>
              <a:rPr lang="es-ES" sz="2000" smtClean="0"/>
              <a:t>            return </a:t>
            </a:r>
            <a:r>
              <a:rPr lang="es-ES" sz="2000" smtClean="0">
                <a:solidFill>
                  <a:schemeClr val="accent1"/>
                </a:solidFill>
              </a:rPr>
              <a:t>typeof</a:t>
            </a:r>
            <a:r>
              <a:rPr lang="es-ES" sz="2000" smtClean="0"/>
              <a:t> r === 'string' ? r : a; </a:t>
            </a:r>
          </a:p>
          <a:p>
            <a:pPr>
              <a:buNone/>
            </a:pPr>
            <a:r>
              <a:rPr lang="es-ES" sz="2000" smtClean="0"/>
              <a:t>        }</a:t>
            </a:r>
          </a:p>
          <a:p>
            <a:pPr>
              <a:buNone/>
            </a:pPr>
            <a:r>
              <a:rPr lang="es-ES" sz="2000" smtClean="0"/>
              <a:t>    ); </a:t>
            </a:r>
          </a:p>
          <a:p>
            <a:pPr>
              <a:buNone/>
            </a:pPr>
            <a:r>
              <a:rPr lang="es-ES" sz="2000" smtClean="0"/>
              <a:t>}; </a:t>
            </a:r>
          </a:p>
          <a:p>
            <a:pPr>
              <a:buNone/>
            </a:pPr>
            <a:endParaRPr sz="2000" smtClean="0"/>
          </a:p>
        </p:txBody>
      </p:sp>
      <p:pic>
        <p:nvPicPr>
          <p:cNvPr id="6" name="Picture 2" descr="C:\Archivos de programa\Microsoft Office\MEDIA\CAGCAT10\j0299125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1" y="5920222"/>
            <a:ext cx="571503" cy="9377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3843326" y="1357298"/>
            <a:ext cx="5086392" cy="1397793"/>
          </a:xfrm>
        </p:spPr>
        <p:txBody>
          <a:bodyPr>
            <a:normAutofit/>
          </a:bodyPr>
          <a:lstStyle>
            <a:extLst/>
          </a:lstStyle>
          <a:p>
            <a:r>
              <a:rPr lang="es-ES" dirty="0" smtClean="0"/>
              <a:t>GSON</a:t>
            </a:r>
            <a:endParaRPr lang="es-ES" dirty="0"/>
          </a:p>
        </p:txBody>
      </p:sp>
      <p:pic>
        <p:nvPicPr>
          <p:cNvPr id="4098" name="Picture 2" descr="C:\Archivos de programa\Microsoft Office\MEDIA\CAGCAT10\j0299125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084" y="248479"/>
            <a:ext cx="2243031" cy="3680587"/>
          </a:xfrm>
          <a:prstGeom prst="rect">
            <a:avLst/>
          </a:prstGeom>
          <a:noFill/>
        </p:spPr>
      </p:pic>
      <p:sp>
        <p:nvSpPr>
          <p:cNvPr id="9" name="Rectangle 3"/>
          <p:cNvSpPr txBox="1">
            <a:spLocks/>
          </p:cNvSpPr>
          <p:nvPr/>
        </p:nvSpPr>
        <p:spPr>
          <a:xfrm>
            <a:off x="3857620" y="2714620"/>
            <a:ext cx="4829180" cy="1540669"/>
          </a:xfrm>
          <a:prstGeom prst="rect">
            <a:avLst/>
          </a:prstGeom>
        </p:spPr>
        <p:txBody>
          <a:bodyPr vert="horz" anchor="ctr">
            <a:normAutofit/>
          </a:bodyPr>
          <a:lstStyle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4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10" name="8 Grupo"/>
          <p:cNvGrpSpPr>
            <a:grpSpLocks/>
          </p:cNvGrpSpPr>
          <p:nvPr/>
        </p:nvGrpSpPr>
        <p:grpSpPr bwMode="auto">
          <a:xfrm>
            <a:off x="214313" y="5357809"/>
            <a:ext cx="5857850" cy="1333499"/>
            <a:chOff x="214282" y="5357826"/>
            <a:chExt cx="5857891" cy="1333509"/>
          </a:xfrm>
        </p:grpSpPr>
        <p:sp>
          <p:nvSpPr>
            <p:cNvPr id="11" name="10 CuadroTexto">
              <a:hlinkClick r:id="rId4"/>
            </p:cNvPr>
            <p:cNvSpPr txBox="1"/>
            <p:nvPr/>
          </p:nvSpPr>
          <p:spPr>
            <a:xfrm>
              <a:off x="1000074" y="5786474"/>
              <a:ext cx="5072099" cy="83100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" sz="1600" dirty="0">
                  <a:latin typeface="+mj-lt"/>
                  <a:cs typeface="+mn-cs"/>
                </a:rPr>
                <a:t>Emmerson Miranda  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" sz="1600" dirty="0">
                  <a:latin typeface="+mj-lt"/>
                  <a:cs typeface="+mn-cs"/>
                </a:rPr>
                <a:t>SCJP </a:t>
              </a:r>
              <a:r>
                <a:rPr lang="es-ES" sz="1600" dirty="0" smtClean="0">
                  <a:latin typeface="+mj-lt"/>
                  <a:cs typeface="+mn-cs"/>
                </a:rPr>
                <a:t>1.5  -  SCWCD  </a:t>
              </a:r>
              <a:r>
                <a:rPr lang="es-ES" sz="1600" dirty="0">
                  <a:latin typeface="+mj-lt"/>
                  <a:cs typeface="+mn-cs"/>
                </a:rPr>
                <a:t>J2EE </a:t>
              </a:r>
              <a:r>
                <a:rPr lang="es-ES" sz="1600" dirty="0" smtClean="0">
                  <a:latin typeface="+mj-lt"/>
                  <a:cs typeface="+mn-cs"/>
                </a:rPr>
                <a:t>1.5  -  SCEA 5</a:t>
              </a:r>
              <a:endParaRPr lang="es-ES" sz="1600" dirty="0">
                <a:latin typeface="+mj-lt"/>
                <a:cs typeface="+mn-cs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" sz="1600" dirty="0">
                  <a:latin typeface="+mn-lt"/>
                  <a:cs typeface="+mn-cs"/>
                </a:rPr>
                <a:t>Blog : </a:t>
              </a:r>
              <a:r>
                <a:rPr lang="es-ES" sz="1600" dirty="0">
                  <a:latin typeface="+mj-lt"/>
                  <a:cs typeface="+mn-cs"/>
                </a:rPr>
                <a:t>http://emmersonmiranda.blogspot.com/ </a:t>
              </a:r>
              <a:r>
                <a:rPr lang="es-ES" sz="1600" dirty="0" smtClean="0">
                  <a:latin typeface="+mn-lt"/>
                  <a:cs typeface="+mn-cs"/>
                </a:rPr>
                <a:t> </a:t>
              </a:r>
              <a:endParaRPr lang="es-ES" sz="1600" dirty="0">
                <a:latin typeface="+mj-lt"/>
                <a:cs typeface="+mn-cs"/>
              </a:endParaRPr>
            </a:p>
          </p:txBody>
        </p:sp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4282" y="5357826"/>
              <a:ext cx="800105" cy="13335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285728"/>
            <a:ext cx="8643966" cy="914400"/>
          </a:xfrm>
        </p:spPr>
        <p:txBody>
          <a:bodyPr/>
          <a:lstStyle/>
          <a:p>
            <a:r>
              <a:rPr lang="es-ES" b="1" cap="all" smtClean="0">
                <a:ln/>
                <a:solidFill>
                  <a:schemeClr val="accent1"/>
                </a:solidFill>
                <a:effectLst>
                  <a:reflection blurRad="12700" stA="50000" endPos="50000" dir="5400000" sy="-100000" rotWithShape="0"/>
                </a:effectLst>
              </a:rPr>
              <a:t>gSON</a:t>
            </a:r>
            <a:endParaRPr b="1" cap="all" dirty="0" smtClean="0">
              <a:ln/>
              <a:solidFill>
                <a:schemeClr val="accent1"/>
              </a:solidFill>
              <a:effectLst>
                <a:reflection blurRad="12700" stA="50000" endPos="50000" dir="5400000" sy="-100000" rotWithShape="0"/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914400" y="1783560"/>
            <a:ext cx="7772400" cy="4860150"/>
          </a:xfrm>
        </p:spPr>
        <p:txBody>
          <a:bodyPr>
            <a:normAutofit/>
          </a:bodyPr>
          <a:lstStyle/>
          <a:p>
            <a:r>
              <a:rPr lang="es-ES" sz="2000" dirty="0" smtClean="0"/>
              <a:t>Librería para convertir objetos Java a JSON y vice-versa.</a:t>
            </a:r>
          </a:p>
          <a:p>
            <a:endParaRPr lang="es-ES" sz="2000" dirty="0" smtClean="0"/>
          </a:p>
          <a:p>
            <a:pPr lvl="1"/>
            <a:r>
              <a:rPr lang="es-ES" sz="2000" dirty="0" smtClean="0"/>
              <a:t>http://sites.google.com/site/gson/Home</a:t>
            </a:r>
          </a:p>
          <a:p>
            <a:pPr lvl="1"/>
            <a:r>
              <a:rPr lang="es-ES" sz="2000" dirty="0" smtClean="0"/>
              <a:t>http://code.google.com/p/google-gson</a:t>
            </a:r>
          </a:p>
          <a:p>
            <a:endParaRPr lang="es-ES" sz="2000" dirty="0" smtClean="0"/>
          </a:p>
          <a:p>
            <a:r>
              <a:rPr lang="es-ES" sz="2000" dirty="0" smtClean="0"/>
              <a:t>Objetivos</a:t>
            </a:r>
          </a:p>
          <a:p>
            <a:endParaRPr lang="es-ES" sz="2000" dirty="0" smtClean="0"/>
          </a:p>
          <a:p>
            <a:pPr lvl="1"/>
            <a:r>
              <a:rPr lang="es-ES" sz="2000" dirty="0" smtClean="0"/>
              <a:t>Proporcionar mecanismos sencillos para convertir los objetos</a:t>
            </a:r>
          </a:p>
          <a:p>
            <a:pPr lvl="1"/>
            <a:r>
              <a:rPr lang="es-ES" sz="2000" dirty="0" smtClean="0"/>
              <a:t>Dar capacidad de utilizar representaciones personalizadas de objetos.</a:t>
            </a:r>
          </a:p>
          <a:p>
            <a:endParaRPr sz="2000" dirty="0" smtClean="0"/>
          </a:p>
          <a:p>
            <a:pPr>
              <a:buNone/>
            </a:pPr>
            <a:endParaRPr sz="2000" dirty="0" smtClean="0"/>
          </a:p>
        </p:txBody>
      </p:sp>
      <p:pic>
        <p:nvPicPr>
          <p:cNvPr id="6" name="Picture 2" descr="C:\Archivos de programa\Microsoft Office\MEDIA\CAGCAT10\j0299125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1" y="5920222"/>
            <a:ext cx="571503" cy="9377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285728"/>
            <a:ext cx="8643966" cy="914400"/>
          </a:xfrm>
        </p:spPr>
        <p:txBody>
          <a:bodyPr/>
          <a:lstStyle/>
          <a:p>
            <a:r>
              <a:rPr lang="es-ES" b="1" cap="all" smtClean="0">
                <a:ln/>
                <a:solidFill>
                  <a:schemeClr val="accent1"/>
                </a:solidFill>
                <a:effectLst>
                  <a:reflection blurRad="12700" stA="50000" endPos="50000" dir="5400000" sy="-100000" rotWithShape="0"/>
                </a:effectLst>
              </a:rPr>
              <a:t>gSON</a:t>
            </a:r>
            <a:endParaRPr b="1" cap="all" dirty="0" smtClean="0">
              <a:ln/>
              <a:solidFill>
                <a:schemeClr val="accent1"/>
              </a:solidFill>
              <a:effectLst>
                <a:reflection blurRad="12700" stA="50000" endPos="50000" dir="5400000" sy="-100000" rotWithShape="0"/>
              </a:effectLst>
            </a:endParaRPr>
          </a:p>
        </p:txBody>
      </p:sp>
      <p:pic>
        <p:nvPicPr>
          <p:cNvPr id="6" name="Picture 2" descr="C:\Archivos de programa\Microsoft Office\MEDIA\CAGCAT10\j0299125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1" y="5920222"/>
            <a:ext cx="571503" cy="937778"/>
          </a:xfrm>
          <a:prstGeom prst="rect">
            <a:avLst/>
          </a:prstGeom>
          <a:noFill/>
        </p:spPr>
      </p:pic>
      <p:grpSp>
        <p:nvGrpSpPr>
          <p:cNvPr id="3" name="4 Grupo"/>
          <p:cNvGrpSpPr/>
          <p:nvPr/>
        </p:nvGrpSpPr>
        <p:grpSpPr>
          <a:xfrm>
            <a:off x="142844" y="2786058"/>
            <a:ext cx="3786214" cy="2071702"/>
            <a:chOff x="785786" y="4500570"/>
            <a:chExt cx="4357718" cy="2071702"/>
          </a:xfrm>
        </p:grpSpPr>
        <p:sp>
          <p:nvSpPr>
            <p:cNvPr id="7" name="6 Rectángulo"/>
            <p:cNvSpPr/>
            <p:nvPr/>
          </p:nvSpPr>
          <p:spPr>
            <a:xfrm>
              <a:off x="1071538" y="4786322"/>
              <a:ext cx="4071966" cy="17859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smtClean="0"/>
            </a:p>
            <a:p>
              <a:r>
                <a:rPr smtClean="0"/>
                <a:t>class </a:t>
              </a:r>
              <a:r>
                <a:rPr b="1" smtClean="0">
                  <a:solidFill>
                    <a:srgbClr val="002060"/>
                  </a:solidFill>
                </a:rPr>
                <a:t>BagOfPrimitives</a:t>
              </a:r>
              <a:r>
                <a:rPr smtClean="0"/>
                <a:t> {</a:t>
              </a:r>
              <a:br>
                <a:rPr smtClean="0"/>
              </a:br>
              <a:r>
                <a:rPr smtClean="0"/>
                <a:t>  private int value1 = 1;</a:t>
              </a:r>
              <a:br>
                <a:rPr smtClean="0"/>
              </a:br>
              <a:r>
                <a:rPr smtClean="0"/>
                <a:t>  private String value2 = "abc";</a:t>
              </a:r>
              <a:br>
                <a:rPr smtClean="0"/>
              </a:br>
              <a:r>
                <a:rPr smtClean="0"/>
                <a:t>  private </a:t>
              </a:r>
              <a:r>
                <a:rPr i="1" smtClean="0"/>
                <a:t>transient</a:t>
              </a:r>
              <a:r>
                <a:rPr smtClean="0"/>
                <a:t> int value3 = 3;</a:t>
              </a:r>
              <a:br>
                <a:rPr smtClean="0"/>
              </a:br>
              <a:r>
                <a:rPr smtClean="0"/>
                <a:t>}</a:t>
              </a:r>
              <a:br>
                <a:rPr smtClean="0"/>
              </a:br>
              <a:endParaRPr lang="es-ES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785786" y="4500570"/>
              <a:ext cx="2631075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smtClean="0"/>
                <a:t>Clase personalizada</a:t>
              </a:r>
              <a:endParaRPr lang="es-ES"/>
            </a:p>
          </p:txBody>
        </p:sp>
      </p:grp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42916"/>
          </a:xfrm>
        </p:spPr>
        <p:txBody>
          <a:bodyPr>
            <a:normAutofit/>
          </a:bodyPr>
          <a:lstStyle/>
          <a:p>
            <a:r>
              <a:rPr lang="es-ES" sz="2000" smtClean="0"/>
              <a:t>Ejemplo</a:t>
            </a:r>
            <a:endParaRPr lang="es-ES" sz="2000"/>
          </a:p>
        </p:txBody>
      </p:sp>
      <p:grpSp>
        <p:nvGrpSpPr>
          <p:cNvPr id="4" name="9 Grupo"/>
          <p:cNvGrpSpPr/>
          <p:nvPr/>
        </p:nvGrpSpPr>
        <p:grpSpPr>
          <a:xfrm>
            <a:off x="3786182" y="1714488"/>
            <a:ext cx="5286411" cy="2071702"/>
            <a:chOff x="785787" y="4500570"/>
            <a:chExt cx="4357717" cy="2071702"/>
          </a:xfrm>
        </p:grpSpPr>
        <p:sp>
          <p:nvSpPr>
            <p:cNvPr id="11" name="10 Rectángulo"/>
            <p:cNvSpPr/>
            <p:nvPr/>
          </p:nvSpPr>
          <p:spPr>
            <a:xfrm>
              <a:off x="962451" y="4786322"/>
              <a:ext cx="4181053" cy="17859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smtClean="0"/>
            </a:p>
            <a:p>
              <a:r>
                <a:rPr b="1" smtClean="0">
                  <a:solidFill>
                    <a:srgbClr val="002060"/>
                  </a:solidFill>
                </a:rPr>
                <a:t>BagOfPrimitives</a:t>
              </a:r>
              <a:r>
                <a:rPr smtClean="0"/>
                <a:t> obj = new </a:t>
              </a:r>
              <a:r>
                <a:rPr b="1" smtClean="0">
                  <a:solidFill>
                    <a:srgbClr val="002060"/>
                  </a:solidFill>
                </a:rPr>
                <a:t>BagOfPrimitives</a:t>
              </a:r>
              <a:r>
                <a:rPr smtClean="0"/>
                <a:t>();</a:t>
              </a:r>
              <a:br>
                <a:rPr smtClean="0"/>
              </a:br>
              <a:r>
                <a:rPr smtClean="0"/>
                <a:t>Gson </a:t>
              </a:r>
              <a:r>
                <a:rPr smtClean="0">
                  <a:solidFill>
                    <a:srgbClr val="C00000"/>
                  </a:solidFill>
                </a:rPr>
                <a:t>gson</a:t>
              </a:r>
              <a:r>
                <a:rPr smtClean="0"/>
                <a:t> = new Gson();</a:t>
              </a:r>
              <a:br>
                <a:rPr smtClean="0"/>
              </a:br>
              <a:r>
                <a:rPr smtClean="0"/>
                <a:t>String json = gson.toJson(obj);  </a:t>
              </a:r>
              <a:br>
                <a:rPr smtClean="0"/>
              </a:br>
              <a:r>
                <a:rPr b="1" smtClean="0"/>
                <a:t>==&gt; {"value1":1,"value2":"abc"} </a:t>
              </a:r>
              <a:r>
                <a:rPr smtClean="0"/>
                <a:t/>
              </a:r>
              <a:br>
                <a:rPr smtClean="0"/>
              </a:br>
              <a:endParaRPr lang="es-ES"/>
            </a:p>
          </p:txBody>
        </p:sp>
        <p:sp>
          <p:nvSpPr>
            <p:cNvPr id="12" name="11 Rectángulo"/>
            <p:cNvSpPr/>
            <p:nvPr/>
          </p:nvSpPr>
          <p:spPr>
            <a:xfrm>
              <a:off x="785787" y="4500570"/>
              <a:ext cx="1472202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smtClean="0"/>
                <a:t>Serialización</a:t>
              </a:r>
              <a:endParaRPr lang="es-ES"/>
            </a:p>
          </p:txBody>
        </p:sp>
      </p:grpSp>
      <p:grpSp>
        <p:nvGrpSpPr>
          <p:cNvPr id="5" name="12 Grupo"/>
          <p:cNvGrpSpPr/>
          <p:nvPr/>
        </p:nvGrpSpPr>
        <p:grpSpPr>
          <a:xfrm>
            <a:off x="1000102" y="5072074"/>
            <a:ext cx="8001054" cy="1214446"/>
            <a:chOff x="785787" y="4500570"/>
            <a:chExt cx="4436948" cy="1214446"/>
          </a:xfrm>
        </p:grpSpPr>
        <p:sp>
          <p:nvSpPr>
            <p:cNvPr id="14" name="13 Rectángulo"/>
            <p:cNvSpPr/>
            <p:nvPr/>
          </p:nvSpPr>
          <p:spPr>
            <a:xfrm>
              <a:off x="983864" y="4786322"/>
              <a:ext cx="4238871" cy="9286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smtClean="0"/>
            </a:p>
            <a:p>
              <a:r>
                <a:rPr b="1" smtClean="0">
                  <a:solidFill>
                    <a:srgbClr val="002060"/>
                  </a:solidFill>
                </a:rPr>
                <a:t>BagOfPrimitives</a:t>
              </a:r>
              <a:r>
                <a:rPr smtClean="0"/>
                <a:t> obj2 = </a:t>
              </a:r>
              <a:r>
                <a:rPr smtClean="0">
                  <a:solidFill>
                    <a:srgbClr val="C00000"/>
                  </a:solidFill>
                </a:rPr>
                <a:t>gson</a:t>
              </a:r>
              <a:r>
                <a:rPr smtClean="0">
                  <a:solidFill>
                    <a:schemeClr val="tx1"/>
                  </a:solidFill>
                </a:rPr>
                <a:t>.fromJson(json, </a:t>
              </a:r>
              <a:r>
                <a:rPr b="1" smtClean="0">
                  <a:solidFill>
                    <a:srgbClr val="002060"/>
                  </a:solidFill>
                </a:rPr>
                <a:t>BagOfPrimitives.class</a:t>
              </a:r>
              <a:r>
                <a:rPr smtClean="0"/>
                <a:t>);   </a:t>
              </a:r>
              <a:br>
                <a:rPr smtClean="0"/>
              </a:br>
              <a:r>
                <a:rPr b="1" smtClean="0"/>
                <a:t>==&gt; obj2 is just like obj </a:t>
              </a:r>
              <a:r>
                <a:rPr smtClean="0"/>
                <a:t/>
              </a:r>
              <a:br>
                <a:rPr smtClean="0"/>
              </a:br>
              <a:endParaRPr lang="es-ES"/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785787" y="4500570"/>
              <a:ext cx="1307315" cy="4286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smtClean="0"/>
                <a:t>Deserialización</a:t>
              </a:r>
              <a:endParaRPr lang="es-ES"/>
            </a:p>
          </p:txBody>
        </p:sp>
      </p:grpSp>
      <p:sp>
        <p:nvSpPr>
          <p:cNvPr id="16" name="15 Cerrar llave"/>
          <p:cNvSpPr/>
          <p:nvPr/>
        </p:nvSpPr>
        <p:spPr>
          <a:xfrm rot="5400000">
            <a:off x="4964909" y="2964653"/>
            <a:ext cx="2143140" cy="3071834"/>
          </a:xfrm>
          <a:prstGeom prst="rightBrace">
            <a:avLst>
              <a:gd name="adj1" fmla="val 28476"/>
              <a:gd name="adj2" fmla="val 584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285728"/>
            <a:ext cx="8643966" cy="914400"/>
          </a:xfrm>
        </p:spPr>
        <p:txBody>
          <a:bodyPr/>
          <a:lstStyle/>
          <a:p>
            <a:r>
              <a:rPr lang="es-ES" b="1" cap="all" smtClean="0">
                <a:ln/>
                <a:solidFill>
                  <a:schemeClr val="accent1"/>
                </a:solidFill>
                <a:effectLst>
                  <a:reflection blurRad="12700" stA="50000" endPos="50000" dir="5400000" sy="-100000" rotWithShape="0"/>
                </a:effectLst>
              </a:rPr>
              <a:t>gSON</a:t>
            </a:r>
            <a:endParaRPr b="1" cap="all" dirty="0" smtClean="0">
              <a:ln/>
              <a:solidFill>
                <a:schemeClr val="accent1"/>
              </a:solidFill>
              <a:effectLst>
                <a:reflection blurRad="12700" stA="50000" endPos="50000" dir="5400000" sy="-100000" rotWithShape="0"/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914400" y="1783560"/>
            <a:ext cx="7772400" cy="4860150"/>
          </a:xfrm>
        </p:spPr>
        <p:txBody>
          <a:bodyPr>
            <a:normAutofit/>
          </a:bodyPr>
          <a:lstStyle/>
          <a:p>
            <a:r>
              <a:rPr lang="es-ES" sz="2000" smtClean="0"/>
              <a:t>Personalización de la serialización y deserialización.</a:t>
            </a:r>
          </a:p>
          <a:p>
            <a:endParaRPr lang="es-ES" sz="2000" smtClean="0"/>
          </a:p>
          <a:p>
            <a:pPr>
              <a:buNone/>
            </a:pPr>
            <a:endParaRPr sz="2000" smtClean="0"/>
          </a:p>
        </p:txBody>
      </p:sp>
      <p:pic>
        <p:nvPicPr>
          <p:cNvPr id="6" name="Picture 2" descr="C:\Archivos de programa\Microsoft Office\MEDIA\CAGCAT10\j0299125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1" y="5920222"/>
            <a:ext cx="571503" cy="937778"/>
          </a:xfrm>
          <a:prstGeom prst="rect">
            <a:avLst/>
          </a:prstGeom>
          <a:noFill/>
        </p:spPr>
      </p:pic>
      <p:sp>
        <p:nvSpPr>
          <p:cNvPr id="7" name="6 Rectángulo"/>
          <p:cNvSpPr/>
          <p:nvPr/>
        </p:nvSpPr>
        <p:spPr>
          <a:xfrm>
            <a:off x="785786" y="2571744"/>
            <a:ext cx="7643866" cy="22860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smtClean="0"/>
          </a:p>
          <a:p>
            <a:r>
              <a:rPr smtClean="0"/>
              <a:t>GsonBuilder gson = </a:t>
            </a:r>
            <a:r>
              <a:rPr i="1" smtClean="0"/>
              <a:t>new</a:t>
            </a:r>
            <a:r>
              <a:rPr smtClean="0"/>
              <a:t> GsonBuilder();</a:t>
            </a:r>
          </a:p>
          <a:p>
            <a:r>
              <a:rPr smtClean="0"/>
              <a:t/>
            </a:r>
            <a:br>
              <a:rPr smtClean="0"/>
            </a:br>
            <a:r>
              <a:rPr smtClean="0"/>
              <a:t>gson.registerTypeAdapter(MyType.class, </a:t>
            </a:r>
            <a:r>
              <a:rPr i="1" smtClean="0"/>
              <a:t>new</a:t>
            </a:r>
            <a:r>
              <a:rPr smtClean="0"/>
              <a:t> </a:t>
            </a:r>
            <a:r>
              <a:rPr b="1" smtClean="0"/>
              <a:t>MySerializer</a:t>
            </a:r>
            <a:r>
              <a:rPr smtClean="0"/>
              <a:t>());</a:t>
            </a:r>
          </a:p>
          <a:p>
            <a:r>
              <a:rPr smtClean="0"/>
              <a:t/>
            </a:r>
            <a:br>
              <a:rPr smtClean="0"/>
            </a:br>
            <a:r>
              <a:rPr smtClean="0"/>
              <a:t>gson.registerDeserializer(MyType.class, </a:t>
            </a:r>
            <a:r>
              <a:rPr i="1" smtClean="0"/>
              <a:t>new</a:t>
            </a:r>
            <a:r>
              <a:rPr smtClean="0"/>
              <a:t> </a:t>
            </a:r>
            <a:r>
              <a:rPr b="1" smtClean="0"/>
              <a:t>MyDeserializer</a:t>
            </a:r>
            <a:r>
              <a:rPr smtClean="0"/>
              <a:t>());</a:t>
            </a:r>
          </a:p>
          <a:p>
            <a:r>
              <a:rPr smtClean="0"/>
              <a:t/>
            </a:r>
            <a:br>
              <a:rPr smtClean="0"/>
            </a:br>
            <a:r>
              <a:rPr smtClean="0"/>
              <a:t>gson.registerInstanceCreator(MyType.class, </a:t>
            </a:r>
            <a:r>
              <a:rPr i="1" smtClean="0"/>
              <a:t>new</a:t>
            </a:r>
            <a:r>
              <a:rPr smtClean="0"/>
              <a:t> </a:t>
            </a:r>
            <a:r>
              <a:rPr b="1" smtClean="0"/>
              <a:t>MyInstanceCreator</a:t>
            </a:r>
            <a:r>
              <a:rPr smtClean="0"/>
              <a:t>()); </a:t>
            </a:r>
            <a:br>
              <a:rPr smtClean="0"/>
            </a:b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285728"/>
            <a:ext cx="8643966" cy="914400"/>
          </a:xfrm>
        </p:spPr>
        <p:txBody>
          <a:bodyPr/>
          <a:lstStyle/>
          <a:p>
            <a:r>
              <a:rPr lang="es-ES" b="1" cap="all" smtClean="0">
                <a:ln/>
                <a:solidFill>
                  <a:schemeClr val="accent1"/>
                </a:solidFill>
                <a:effectLst>
                  <a:reflection blurRad="12700" stA="50000" endPos="50000" dir="5400000" sy="-100000" rotWithShape="0"/>
                </a:effectLst>
              </a:rPr>
              <a:t>gSON</a:t>
            </a:r>
            <a:endParaRPr b="1" cap="all" dirty="0" smtClean="0">
              <a:ln/>
              <a:solidFill>
                <a:schemeClr val="accent1"/>
              </a:solidFill>
              <a:effectLst>
                <a:reflection blurRad="12700" stA="50000" endPos="50000" dir="5400000" sy="-100000" rotWithShape="0"/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914400" y="1783560"/>
            <a:ext cx="7772400" cy="4860150"/>
          </a:xfrm>
        </p:spPr>
        <p:txBody>
          <a:bodyPr>
            <a:normAutofit/>
          </a:bodyPr>
          <a:lstStyle/>
          <a:p>
            <a:r>
              <a:rPr lang="es-ES" sz="2000" smtClean="0"/>
              <a:t>Personalización de la serialización (cuando se llama al método toJson()  ).</a:t>
            </a:r>
          </a:p>
          <a:p>
            <a:endParaRPr lang="es-ES" sz="2000" smtClean="0"/>
          </a:p>
          <a:p>
            <a:pPr>
              <a:buNone/>
            </a:pPr>
            <a:endParaRPr sz="2000" smtClean="0"/>
          </a:p>
        </p:txBody>
      </p:sp>
      <p:pic>
        <p:nvPicPr>
          <p:cNvPr id="6" name="Picture 2" descr="C:\Archivos de programa\Microsoft Office\MEDIA\CAGCAT10\j0299125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1" y="5920222"/>
            <a:ext cx="571503" cy="937778"/>
          </a:xfrm>
          <a:prstGeom prst="rect">
            <a:avLst/>
          </a:prstGeom>
          <a:noFill/>
        </p:spPr>
      </p:pic>
      <p:sp>
        <p:nvSpPr>
          <p:cNvPr id="7" name="6 Rectángulo"/>
          <p:cNvSpPr/>
          <p:nvPr/>
        </p:nvSpPr>
        <p:spPr>
          <a:xfrm>
            <a:off x="1214414" y="2571744"/>
            <a:ext cx="7643866" cy="307183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smtClean="0"/>
          </a:p>
          <a:p>
            <a:r>
              <a:rPr smtClean="0"/>
              <a:t>private class DateTimeSerializer </a:t>
            </a:r>
            <a:r>
              <a:rPr i="1" smtClean="0"/>
              <a:t>implements</a:t>
            </a:r>
            <a:r>
              <a:rPr smtClean="0"/>
              <a:t> </a:t>
            </a:r>
            <a:r>
              <a:rPr b="1" smtClean="0"/>
              <a:t>JsonSerializer&lt;DateTime</a:t>
            </a:r>
            <a:r>
              <a:rPr smtClean="0"/>
              <a:t>&gt; {</a:t>
            </a:r>
          </a:p>
          <a:p>
            <a:r>
              <a:rPr smtClean="0"/>
              <a:t/>
            </a:r>
            <a:br>
              <a:rPr smtClean="0"/>
            </a:br>
            <a:r>
              <a:rPr smtClean="0"/>
              <a:t>    public JsonElement serialize(DateTime src, Type typeOfSrc, </a:t>
            </a:r>
          </a:p>
          <a:p>
            <a:r>
              <a:rPr smtClean="0"/>
              <a:t>                                                    JsonSerializationContext context){</a:t>
            </a:r>
            <a:br>
              <a:rPr smtClean="0"/>
            </a:br>
            <a:r>
              <a:rPr smtClean="0"/>
              <a:t>         new JsonPrimitive(src.toString());</a:t>
            </a:r>
            <a:br>
              <a:rPr smtClean="0"/>
            </a:br>
            <a:r>
              <a:rPr smtClean="0"/>
              <a:t>    }</a:t>
            </a:r>
          </a:p>
          <a:p>
            <a:r>
              <a:rPr smtClean="0"/>
              <a:t/>
            </a:r>
            <a:br>
              <a:rPr smtClean="0"/>
            </a:br>
            <a:r>
              <a:rPr smtClean="0"/>
              <a:t>}</a:t>
            </a:r>
            <a:br>
              <a:rPr smtClean="0"/>
            </a:br>
            <a:r>
              <a:rPr smtClean="0"/>
              <a:t> </a:t>
            </a:r>
            <a:br>
              <a:rPr smtClean="0"/>
            </a:b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285728"/>
            <a:ext cx="8643966" cy="914400"/>
          </a:xfrm>
        </p:spPr>
        <p:txBody>
          <a:bodyPr/>
          <a:lstStyle/>
          <a:p>
            <a:r>
              <a:rPr lang="es-ES" b="1" cap="all" smtClean="0">
                <a:ln/>
                <a:solidFill>
                  <a:schemeClr val="accent1"/>
                </a:solidFill>
                <a:effectLst>
                  <a:reflection blurRad="12700" stA="50000" endPos="50000" dir="5400000" sy="-100000" rotWithShape="0"/>
                </a:effectLst>
              </a:rPr>
              <a:t>gSON</a:t>
            </a:r>
            <a:endParaRPr b="1" cap="all" dirty="0" smtClean="0">
              <a:ln/>
              <a:solidFill>
                <a:schemeClr val="accent1"/>
              </a:solidFill>
              <a:effectLst>
                <a:reflection blurRad="12700" stA="50000" endPos="50000" dir="5400000" sy="-100000" rotWithShape="0"/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914400" y="1783560"/>
            <a:ext cx="7772400" cy="4860150"/>
          </a:xfrm>
        </p:spPr>
        <p:txBody>
          <a:bodyPr>
            <a:normAutofit/>
          </a:bodyPr>
          <a:lstStyle/>
          <a:p>
            <a:r>
              <a:rPr lang="es-ES" sz="2000" dirty="0" smtClean="0"/>
              <a:t>Personalización de la </a:t>
            </a:r>
            <a:r>
              <a:rPr lang="es-ES" sz="2000" dirty="0" err="1" smtClean="0"/>
              <a:t>deserialización</a:t>
            </a:r>
            <a:r>
              <a:rPr lang="es-ES" sz="2000" dirty="0" smtClean="0"/>
              <a:t> (cuando se llama al método </a:t>
            </a:r>
            <a:r>
              <a:rPr lang="es-ES" sz="2000" dirty="0" err="1" smtClean="0"/>
              <a:t>fromJson</a:t>
            </a:r>
            <a:r>
              <a:rPr lang="es-ES" sz="2000" dirty="0" smtClean="0"/>
              <a:t>() ).</a:t>
            </a:r>
          </a:p>
          <a:p>
            <a:endParaRPr lang="es-ES" sz="2000" dirty="0" smtClean="0"/>
          </a:p>
          <a:p>
            <a:pPr>
              <a:buNone/>
            </a:pPr>
            <a:endParaRPr sz="2000" dirty="0" smtClean="0"/>
          </a:p>
        </p:txBody>
      </p:sp>
      <p:pic>
        <p:nvPicPr>
          <p:cNvPr id="6" name="Picture 2" descr="C:\Archivos de programa\Microsoft Office\MEDIA\CAGCAT10\j0299125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1" y="5920222"/>
            <a:ext cx="571503" cy="937778"/>
          </a:xfrm>
          <a:prstGeom prst="rect">
            <a:avLst/>
          </a:prstGeom>
          <a:noFill/>
        </p:spPr>
      </p:pic>
      <p:sp>
        <p:nvSpPr>
          <p:cNvPr id="7" name="6 Rectángulo"/>
          <p:cNvSpPr/>
          <p:nvPr/>
        </p:nvSpPr>
        <p:spPr>
          <a:xfrm>
            <a:off x="571472" y="2643182"/>
            <a:ext cx="8143932" cy="307183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dirty="0" smtClean="0"/>
          </a:p>
          <a:p>
            <a:r>
              <a:rPr dirty="0" smtClean="0"/>
              <a:t>private class </a:t>
            </a:r>
            <a:r>
              <a:rPr dirty="0" err="1" smtClean="0"/>
              <a:t>DateTimeDeserializer</a:t>
            </a:r>
            <a:r>
              <a:rPr dirty="0" smtClean="0"/>
              <a:t> </a:t>
            </a:r>
            <a:r>
              <a:rPr i="1" dirty="0" smtClean="0"/>
              <a:t>implements</a:t>
            </a:r>
            <a:r>
              <a:rPr dirty="0" smtClean="0"/>
              <a:t> </a:t>
            </a:r>
            <a:r>
              <a:rPr b="1" dirty="0" err="1" smtClean="0"/>
              <a:t>JsonDeserializer</a:t>
            </a:r>
            <a:r>
              <a:rPr b="1" dirty="0" smtClean="0"/>
              <a:t>&lt;</a:t>
            </a:r>
            <a:r>
              <a:rPr b="1" dirty="0" err="1" smtClean="0"/>
              <a:t>DateTime</a:t>
            </a:r>
            <a:r>
              <a:rPr b="1" dirty="0" smtClean="0"/>
              <a:t>&gt;</a:t>
            </a:r>
            <a:r>
              <a:rPr dirty="0" smtClean="0"/>
              <a:t> {</a:t>
            </a:r>
          </a:p>
          <a:p>
            <a:r>
              <a:rPr dirty="0" smtClean="0"/>
              <a:t/>
            </a:r>
            <a:br>
              <a:rPr dirty="0" smtClean="0"/>
            </a:br>
            <a:r>
              <a:rPr dirty="0" smtClean="0"/>
              <a:t>  public </a:t>
            </a:r>
            <a:r>
              <a:rPr dirty="0" err="1" smtClean="0"/>
              <a:t>DateTime</a:t>
            </a:r>
            <a:r>
              <a:rPr dirty="0" smtClean="0"/>
              <a:t> </a:t>
            </a:r>
            <a:r>
              <a:rPr dirty="0" err="1" smtClean="0"/>
              <a:t>deserialize</a:t>
            </a:r>
            <a:r>
              <a:rPr dirty="0" smtClean="0"/>
              <a:t>(</a:t>
            </a:r>
            <a:r>
              <a:rPr dirty="0" err="1" smtClean="0"/>
              <a:t>JsonElement</a:t>
            </a:r>
            <a:r>
              <a:rPr dirty="0" smtClean="0"/>
              <a:t> </a:t>
            </a:r>
            <a:r>
              <a:rPr dirty="0" err="1" smtClean="0"/>
              <a:t>json</a:t>
            </a:r>
            <a:r>
              <a:rPr dirty="0" smtClean="0"/>
              <a:t>, Type </a:t>
            </a:r>
            <a:r>
              <a:rPr dirty="0" err="1" smtClean="0"/>
              <a:t>typeOfT</a:t>
            </a:r>
            <a:r>
              <a:rPr dirty="0" smtClean="0"/>
              <a:t>,</a:t>
            </a:r>
          </a:p>
          <a:p>
            <a:r>
              <a:rPr dirty="0" smtClean="0"/>
              <a:t>                                               </a:t>
            </a:r>
            <a:r>
              <a:rPr dirty="0" err="1" smtClean="0"/>
              <a:t>JsonDeserializationContext</a:t>
            </a:r>
            <a:r>
              <a:rPr dirty="0" smtClean="0"/>
              <a:t> context)</a:t>
            </a:r>
            <a:br>
              <a:rPr dirty="0" smtClean="0"/>
            </a:br>
            <a:r>
              <a:rPr dirty="0" smtClean="0"/>
              <a:t>                                              throws </a:t>
            </a:r>
            <a:r>
              <a:rPr dirty="0" err="1" smtClean="0"/>
              <a:t>JsonParseException</a:t>
            </a:r>
            <a:r>
              <a:rPr dirty="0" smtClean="0"/>
              <a:t> {</a:t>
            </a:r>
            <a:br>
              <a:rPr dirty="0" smtClean="0"/>
            </a:br>
            <a:r>
              <a:rPr dirty="0" smtClean="0"/>
              <a:t>    return new </a:t>
            </a:r>
            <a:r>
              <a:rPr dirty="0" err="1" smtClean="0"/>
              <a:t>DateTime</a:t>
            </a:r>
            <a:r>
              <a:rPr dirty="0" smtClean="0"/>
              <a:t>(</a:t>
            </a:r>
            <a:r>
              <a:rPr dirty="0" err="1" smtClean="0"/>
              <a:t>json.getAsJsonPrimitive</a:t>
            </a:r>
            <a:r>
              <a:rPr dirty="0" smtClean="0"/>
              <a:t>().</a:t>
            </a:r>
            <a:r>
              <a:rPr dirty="0" err="1" smtClean="0"/>
              <a:t>getAsString</a:t>
            </a:r>
            <a:r>
              <a:rPr dirty="0" smtClean="0"/>
              <a:t>());</a:t>
            </a:r>
            <a:br>
              <a:rPr dirty="0" smtClean="0"/>
            </a:br>
            <a:r>
              <a:rPr dirty="0" smtClean="0"/>
              <a:t>  }</a:t>
            </a:r>
          </a:p>
          <a:p>
            <a:r>
              <a:rPr dirty="0" smtClean="0"/>
              <a:t/>
            </a:r>
            <a:br>
              <a:rPr dirty="0" smtClean="0"/>
            </a:br>
            <a:r>
              <a:rPr dirty="0" smtClean="0"/>
              <a:t>}</a:t>
            </a:r>
            <a:br>
              <a:rPr dirty="0" smtClean="0"/>
            </a:br>
            <a:r>
              <a:rPr dirty="0" smtClean="0"/>
              <a:t> </a:t>
            </a:r>
            <a:br>
              <a:rPr dirty="0" smtClean="0"/>
            </a:b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285728"/>
            <a:ext cx="8643966" cy="914400"/>
          </a:xfrm>
        </p:spPr>
        <p:txBody>
          <a:bodyPr/>
          <a:lstStyle/>
          <a:p>
            <a:r>
              <a:rPr lang="es-ES" b="1" cap="all" smtClean="0">
                <a:ln/>
                <a:solidFill>
                  <a:schemeClr val="accent1"/>
                </a:solidFill>
                <a:effectLst>
                  <a:reflection blurRad="12700" stA="50000" endPos="50000" dir="5400000" sy="-100000" rotWithShape="0"/>
                </a:effectLst>
              </a:rPr>
              <a:t>gSON</a:t>
            </a:r>
            <a:endParaRPr b="1" cap="all" dirty="0" smtClean="0">
              <a:ln/>
              <a:solidFill>
                <a:schemeClr val="accent1"/>
              </a:solidFill>
              <a:effectLst>
                <a:reflection blurRad="12700" stA="50000" endPos="50000" dir="5400000" sy="-100000" rotWithShape="0"/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914400" y="1783560"/>
            <a:ext cx="7772400" cy="4860150"/>
          </a:xfrm>
        </p:spPr>
        <p:txBody>
          <a:bodyPr>
            <a:normAutofit/>
          </a:bodyPr>
          <a:lstStyle/>
          <a:p>
            <a:r>
              <a:rPr lang="es-ES" sz="2000" smtClean="0"/>
              <a:t>Personalización de la deserialización de una instancia ( se puede usar para clases que no tengan constructor sin argumentos)</a:t>
            </a:r>
          </a:p>
          <a:p>
            <a:endParaRPr lang="es-ES" sz="2000" smtClean="0"/>
          </a:p>
          <a:p>
            <a:pPr>
              <a:buNone/>
            </a:pPr>
            <a:endParaRPr sz="2000" smtClean="0"/>
          </a:p>
        </p:txBody>
      </p:sp>
      <p:pic>
        <p:nvPicPr>
          <p:cNvPr id="6" name="Picture 2" descr="C:\Archivos de programa\Microsoft Office\MEDIA\CAGCAT10\j0299125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1" y="5920222"/>
            <a:ext cx="571503" cy="937778"/>
          </a:xfrm>
          <a:prstGeom prst="rect">
            <a:avLst/>
          </a:prstGeom>
          <a:noFill/>
        </p:spPr>
      </p:pic>
      <p:sp>
        <p:nvSpPr>
          <p:cNvPr id="7" name="6 Rectángulo"/>
          <p:cNvSpPr/>
          <p:nvPr/>
        </p:nvSpPr>
        <p:spPr>
          <a:xfrm>
            <a:off x="571472" y="2928934"/>
            <a:ext cx="8143932" cy="27860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smtClean="0"/>
          </a:p>
          <a:p>
            <a:r>
              <a:rPr lang="en-US" smtClean="0"/>
              <a:t>private class MoneyInstanceCreator </a:t>
            </a:r>
            <a:r>
              <a:rPr lang="en-US" i="1" smtClean="0"/>
              <a:t>implements</a:t>
            </a:r>
            <a:r>
              <a:rPr lang="en-US" smtClean="0"/>
              <a:t> </a:t>
            </a:r>
            <a:r>
              <a:rPr lang="en-US" b="1" smtClean="0"/>
              <a:t>InstanceCreator&lt;Money&gt;</a:t>
            </a:r>
            <a:r>
              <a:rPr lang="en-US" smtClean="0"/>
              <a:t> {</a:t>
            </a:r>
          </a:p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    public Money createInstance(Type type) {</a:t>
            </a:r>
          </a:p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      return new Money("1000000", CurrencyCode.USD);</a:t>
            </a:r>
          </a:p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    }</a:t>
            </a:r>
          </a:p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}</a:t>
            </a:r>
            <a:r>
              <a:rPr smtClean="0"/>
              <a:t> </a:t>
            </a:r>
            <a:br>
              <a:rPr smtClean="0"/>
            </a:b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3843326" y="1357298"/>
            <a:ext cx="5086392" cy="1397793"/>
          </a:xfrm>
        </p:spPr>
        <p:txBody>
          <a:bodyPr>
            <a:normAutofit/>
          </a:bodyPr>
          <a:lstStyle>
            <a:extLst/>
          </a:lstStyle>
          <a:p>
            <a:pPr lvl="0" fontAlgn="auto">
              <a:spcAft>
                <a:spcPts val="0"/>
              </a:spcAft>
              <a:defRPr/>
            </a:pPr>
            <a:r>
              <a:rPr lang="es-ES" dirty="0" err="1" smtClean="0">
                <a:solidFill>
                  <a:schemeClr val="bg1"/>
                </a:solidFill>
              </a:rPr>
              <a:t>Frameworks</a:t>
            </a:r>
            <a:r>
              <a:rPr lang="es-ES" dirty="0" smtClean="0">
                <a:solidFill>
                  <a:schemeClr val="bg1"/>
                </a:solidFill>
              </a:rPr>
              <a:t> cliente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4098" name="Picture 2" descr="C:\Archivos de programa\Microsoft Office\MEDIA\CAGCAT10\j0299125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084" y="248479"/>
            <a:ext cx="2243031" cy="3680587"/>
          </a:xfrm>
          <a:prstGeom prst="rect">
            <a:avLst/>
          </a:prstGeom>
          <a:noFill/>
        </p:spPr>
      </p:pic>
      <p:sp>
        <p:nvSpPr>
          <p:cNvPr id="9" name="Rectangle 3"/>
          <p:cNvSpPr txBox="1">
            <a:spLocks/>
          </p:cNvSpPr>
          <p:nvPr/>
        </p:nvSpPr>
        <p:spPr>
          <a:xfrm>
            <a:off x="3857620" y="2714620"/>
            <a:ext cx="4829180" cy="1540669"/>
          </a:xfrm>
          <a:prstGeom prst="rect">
            <a:avLst/>
          </a:prstGeom>
        </p:spPr>
        <p:txBody>
          <a:bodyPr vert="horz" anchor="ctr">
            <a:normAutofit/>
          </a:bodyPr>
          <a:lstStyle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4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10" name="8 Grupo"/>
          <p:cNvGrpSpPr>
            <a:grpSpLocks/>
          </p:cNvGrpSpPr>
          <p:nvPr/>
        </p:nvGrpSpPr>
        <p:grpSpPr bwMode="auto">
          <a:xfrm>
            <a:off x="214313" y="5357809"/>
            <a:ext cx="5857850" cy="1333499"/>
            <a:chOff x="214282" y="5357826"/>
            <a:chExt cx="5857891" cy="1333509"/>
          </a:xfrm>
        </p:grpSpPr>
        <p:sp>
          <p:nvSpPr>
            <p:cNvPr id="11" name="10 CuadroTexto">
              <a:hlinkClick r:id="rId4"/>
            </p:cNvPr>
            <p:cNvSpPr txBox="1"/>
            <p:nvPr/>
          </p:nvSpPr>
          <p:spPr>
            <a:xfrm>
              <a:off x="1000074" y="5786474"/>
              <a:ext cx="5072099" cy="83100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" sz="1600" dirty="0">
                  <a:latin typeface="+mj-lt"/>
                  <a:cs typeface="+mn-cs"/>
                </a:rPr>
                <a:t>Emmerson Miranda  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" sz="1600" dirty="0">
                  <a:latin typeface="+mj-lt"/>
                  <a:cs typeface="+mn-cs"/>
                </a:rPr>
                <a:t>SCJP </a:t>
              </a:r>
              <a:r>
                <a:rPr lang="es-ES" sz="1600" dirty="0" smtClean="0">
                  <a:latin typeface="+mj-lt"/>
                  <a:cs typeface="+mn-cs"/>
                </a:rPr>
                <a:t>1.5  -  SCWCD  </a:t>
              </a:r>
              <a:r>
                <a:rPr lang="es-ES" sz="1600" dirty="0">
                  <a:latin typeface="+mj-lt"/>
                  <a:cs typeface="+mn-cs"/>
                </a:rPr>
                <a:t>J2EE </a:t>
              </a:r>
              <a:r>
                <a:rPr lang="es-ES" sz="1600" dirty="0" smtClean="0">
                  <a:latin typeface="+mj-lt"/>
                  <a:cs typeface="+mn-cs"/>
                </a:rPr>
                <a:t>1.5  -  SCEA 5</a:t>
              </a:r>
              <a:endParaRPr lang="es-ES" sz="1600" dirty="0">
                <a:latin typeface="+mj-lt"/>
                <a:cs typeface="+mn-cs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" sz="1600" dirty="0">
                  <a:latin typeface="+mn-lt"/>
                  <a:cs typeface="+mn-cs"/>
                </a:rPr>
                <a:t>Blog : </a:t>
              </a:r>
              <a:r>
                <a:rPr lang="es-ES" sz="1600" dirty="0">
                  <a:latin typeface="+mj-lt"/>
                  <a:cs typeface="+mn-cs"/>
                </a:rPr>
                <a:t>http://emmersonmiranda.blogspot.com/ </a:t>
              </a:r>
              <a:r>
                <a:rPr lang="es-ES" sz="1600" dirty="0" smtClean="0">
                  <a:latin typeface="+mn-lt"/>
                  <a:cs typeface="+mn-cs"/>
                </a:rPr>
                <a:t> </a:t>
              </a:r>
              <a:endParaRPr lang="es-ES" sz="1600" dirty="0">
                <a:latin typeface="+mj-lt"/>
                <a:cs typeface="+mn-cs"/>
              </a:endParaRPr>
            </a:p>
          </p:txBody>
        </p:sp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4282" y="5357826"/>
              <a:ext cx="800105" cy="13335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/>
            <a:r>
              <a:rPr b="1" cap="all" smtClean="0">
                <a:ln/>
                <a:solidFill>
                  <a:schemeClr val="accent1"/>
                </a:solidFill>
                <a:effectLst>
                  <a:reflection blurRad="12700" stA="50000" endPos="50000" dir="5400000" sy="-100000" rotWithShape="0"/>
                </a:effectLst>
              </a:rPr>
              <a:t>Introducción</a:t>
            </a:r>
            <a:r>
              <a:rPr lang="es-ES" b="1" cap="all" smtClean="0">
                <a:ln/>
                <a:solidFill>
                  <a:schemeClr val="accent1"/>
                </a:solidFill>
                <a:effectLst>
                  <a:reflection blurRad="12700" stA="50000" endPos="50000" dir="5400000" sy="-100000" rotWithShape="0"/>
                </a:effectLst>
              </a:rPr>
              <a:t> – El problema</a:t>
            </a:r>
            <a:endParaRPr b="1" cap="all" dirty="0" smtClean="0">
              <a:ln/>
              <a:solidFill>
                <a:schemeClr val="accent1"/>
              </a:solidFill>
              <a:effectLst>
                <a:reflection blurRad="12700" stA="50000" endPos="50000" dir="5400000" sy="-100000" rotWithShape="0"/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914400" y="1783560"/>
            <a:ext cx="7772400" cy="4860150"/>
          </a:xfrm>
        </p:spPr>
        <p:txBody>
          <a:bodyPr>
            <a:normAutofit lnSpcReduction="10000"/>
          </a:bodyPr>
          <a:lstStyle/>
          <a:p>
            <a:r>
              <a:rPr lang="es-ES" sz="2000" dirty="0" smtClean="0"/>
              <a:t>Los desarrolladores necesitan enviar y recibir datos de manera sencilla pero utilizando un formato común para estructuras complejas.</a:t>
            </a:r>
          </a:p>
          <a:p>
            <a:endParaRPr lang="es-ES" sz="2000" dirty="0" smtClean="0"/>
          </a:p>
          <a:p>
            <a:r>
              <a:rPr lang="es-ES" sz="2000" dirty="0" smtClean="0"/>
              <a:t>Se han desarrollado muchas soluciones ad-hoc donde se separan un conjunto de valores separados por comas, puntos y comas u otros separadores pero de </a:t>
            </a:r>
            <a:r>
              <a:rPr lang="es-ES" sz="2000" dirty="0" err="1" smtClean="0"/>
              <a:t>serialización</a:t>
            </a:r>
            <a:r>
              <a:rPr lang="es-ES" sz="2000" dirty="0" smtClean="0"/>
              <a:t> y  des-</a:t>
            </a:r>
            <a:r>
              <a:rPr lang="es-ES" sz="2000" dirty="0" err="1" smtClean="0"/>
              <a:t>serialización</a:t>
            </a:r>
            <a:r>
              <a:rPr lang="es-ES" sz="2000" dirty="0" smtClean="0"/>
              <a:t> complicadas.</a:t>
            </a:r>
          </a:p>
          <a:p>
            <a:endParaRPr lang="es-ES" sz="2000" dirty="0" smtClean="0"/>
          </a:p>
          <a:p>
            <a:r>
              <a:rPr lang="es-ES" sz="2000" dirty="0" smtClean="0"/>
              <a:t>Hay que evitar tener que construir </a:t>
            </a:r>
            <a:r>
              <a:rPr lang="es-ES" sz="2000" dirty="0" err="1" smtClean="0"/>
              <a:t>parsers</a:t>
            </a:r>
            <a:r>
              <a:rPr lang="es-ES" sz="2000" dirty="0" smtClean="0"/>
              <a:t> cada vez que queremos intercambiar mensajes con el servidor.</a:t>
            </a:r>
          </a:p>
          <a:p>
            <a:endParaRPr lang="es-ES" sz="2000" dirty="0" smtClean="0"/>
          </a:p>
          <a:p>
            <a:r>
              <a:rPr lang="es-ES" sz="2000" dirty="0" smtClean="0"/>
              <a:t>XML es opción válida pero no la más adecuada por ser demasiada pesada.</a:t>
            </a:r>
            <a:endParaRPr lang="es-ES" sz="2000" dirty="0"/>
          </a:p>
        </p:txBody>
      </p:sp>
      <p:pic>
        <p:nvPicPr>
          <p:cNvPr id="5" name="Picture 2" descr="C:\Archivos de programa\Microsoft Office\MEDIA\CAGCAT10\j0299125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1" y="5920222"/>
            <a:ext cx="571503" cy="9377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285728"/>
            <a:ext cx="8643966" cy="914400"/>
          </a:xfrm>
        </p:spPr>
        <p:txBody>
          <a:bodyPr/>
          <a:lstStyle/>
          <a:p>
            <a:r>
              <a:rPr lang="es-ES" b="1" cap="all" smtClean="0">
                <a:ln/>
                <a:solidFill>
                  <a:schemeClr val="accent1"/>
                </a:solidFill>
                <a:effectLst>
                  <a:reflection blurRad="12700" stA="50000" endPos="50000" dir="5400000" sy="-100000" rotWithShape="0"/>
                </a:effectLst>
              </a:rPr>
              <a:t>FRAMEWORKS CLIENTE</a:t>
            </a:r>
            <a:endParaRPr b="1" cap="all" dirty="0" smtClean="0">
              <a:ln/>
              <a:solidFill>
                <a:schemeClr val="accent1"/>
              </a:solidFill>
              <a:effectLst>
                <a:reflection blurRad="12700" stA="50000" endPos="50000" dir="5400000" sy="-100000" rotWithShape="0"/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914400" y="1783560"/>
            <a:ext cx="7772400" cy="4860150"/>
          </a:xfrm>
        </p:spPr>
        <p:txBody>
          <a:bodyPr>
            <a:normAutofit/>
          </a:bodyPr>
          <a:lstStyle/>
          <a:p>
            <a:r>
              <a:rPr lang="es-ES" sz="2000" dirty="0" smtClean="0"/>
              <a:t>Actualmente existen </a:t>
            </a:r>
            <a:r>
              <a:rPr lang="es-ES" sz="2000" dirty="0" err="1" smtClean="0"/>
              <a:t>frameworks</a:t>
            </a:r>
            <a:r>
              <a:rPr lang="es-ES" sz="2000" dirty="0" smtClean="0"/>
              <a:t> que utilizan de forma nativa JSON para presentar y tratar la información </a:t>
            </a:r>
            <a:r>
              <a:rPr lang="es-ES" sz="2000" dirty="0" err="1" smtClean="0"/>
              <a:t>proviniente</a:t>
            </a:r>
            <a:r>
              <a:rPr lang="es-ES" sz="2000" dirty="0" smtClean="0"/>
              <a:t> del servidor.</a:t>
            </a:r>
          </a:p>
          <a:p>
            <a:endParaRPr lang="es-ES" sz="2000" dirty="0" smtClean="0"/>
          </a:p>
          <a:p>
            <a:pPr lvl="1"/>
            <a:r>
              <a:rPr lang="es-ES" sz="1700" b="1" dirty="0" smtClean="0"/>
              <a:t>YUI (</a:t>
            </a:r>
            <a:r>
              <a:rPr lang="es-ES" sz="1700" b="1" dirty="0" err="1" smtClean="0"/>
              <a:t>Yahoo</a:t>
            </a:r>
            <a:r>
              <a:rPr lang="es-ES" sz="1700" b="1" dirty="0" smtClean="0"/>
              <a:t> </a:t>
            </a:r>
            <a:r>
              <a:rPr lang="es-ES" sz="1700" b="1" dirty="0" err="1" smtClean="0"/>
              <a:t>User</a:t>
            </a:r>
            <a:r>
              <a:rPr lang="es-ES" sz="1700" b="1" dirty="0" smtClean="0"/>
              <a:t> Interface)</a:t>
            </a:r>
          </a:p>
          <a:p>
            <a:pPr lvl="1"/>
            <a:r>
              <a:rPr lang="es-ES" sz="1700" dirty="0" err="1" smtClean="0"/>
              <a:t>Dojo</a:t>
            </a:r>
            <a:endParaRPr lang="es-ES" sz="1700" dirty="0" smtClean="0"/>
          </a:p>
          <a:p>
            <a:pPr lvl="1"/>
            <a:r>
              <a:rPr lang="es-ES" sz="1700" b="1" dirty="0" err="1" smtClean="0"/>
              <a:t>jQuery</a:t>
            </a:r>
            <a:endParaRPr lang="es-ES" sz="1700" b="1" dirty="0" smtClean="0"/>
          </a:p>
          <a:p>
            <a:pPr lvl="1"/>
            <a:r>
              <a:rPr lang="es-ES" sz="1700" b="1" dirty="0" err="1" smtClean="0"/>
              <a:t>Extjs</a:t>
            </a:r>
            <a:endParaRPr lang="es-ES" sz="1700" b="1" dirty="0" smtClean="0"/>
          </a:p>
          <a:p>
            <a:pPr lvl="1"/>
            <a:r>
              <a:rPr lang="es-ES" sz="1700" dirty="0" smtClean="0"/>
              <a:t>Otros </a:t>
            </a:r>
            <a:r>
              <a:rPr lang="es-ES" sz="1700" dirty="0" err="1" smtClean="0"/>
              <a:t>toolkits</a:t>
            </a:r>
            <a:r>
              <a:rPr lang="es-ES" sz="1700" dirty="0" smtClean="0"/>
              <a:t> </a:t>
            </a:r>
            <a:r>
              <a:rPr lang="es-ES" sz="1700" dirty="0" err="1" smtClean="0"/>
              <a:t>Ajax</a:t>
            </a:r>
            <a:r>
              <a:rPr lang="es-ES" sz="1700" dirty="0" smtClean="0"/>
              <a:t>.</a:t>
            </a:r>
          </a:p>
          <a:p>
            <a:endParaRPr lang="es-ES" sz="2000" dirty="0" smtClean="0"/>
          </a:p>
          <a:p>
            <a:pPr>
              <a:buNone/>
            </a:pPr>
            <a:endParaRPr sz="2000" dirty="0" smtClean="0"/>
          </a:p>
        </p:txBody>
      </p:sp>
      <p:pic>
        <p:nvPicPr>
          <p:cNvPr id="6" name="Picture 2" descr="C:\Archivos de programa\Microsoft Office\MEDIA\CAGCAT10\j0299125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1" y="5920222"/>
            <a:ext cx="571503" cy="9377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285728"/>
            <a:ext cx="8643966" cy="914400"/>
          </a:xfrm>
        </p:spPr>
        <p:txBody>
          <a:bodyPr/>
          <a:lstStyle/>
          <a:p>
            <a:r>
              <a:rPr lang="es-ES" b="1" cap="all" smtClean="0">
                <a:ln/>
                <a:solidFill>
                  <a:schemeClr val="accent1"/>
                </a:solidFill>
                <a:effectLst>
                  <a:reflection blurRad="12700" stA="50000" endPos="50000" dir="5400000" sy="-100000" rotWithShape="0"/>
                </a:effectLst>
              </a:rPr>
              <a:t>YUI (Y</a:t>
            </a:r>
            <a:r>
              <a:rPr lang="es-ES" b="1" smtClean="0">
                <a:ln/>
                <a:solidFill>
                  <a:schemeClr val="accent1"/>
                </a:solidFill>
                <a:effectLst>
                  <a:reflection blurRad="12700" stA="50000" endPos="50000" dir="5400000" sy="-100000" rotWithShape="0"/>
                </a:effectLst>
              </a:rPr>
              <a:t>ahoo</a:t>
            </a:r>
            <a:r>
              <a:rPr lang="es-ES" b="1" cap="all" smtClean="0">
                <a:ln/>
                <a:solidFill>
                  <a:schemeClr val="accent1"/>
                </a:solidFill>
                <a:effectLst>
                  <a:reflection blurRad="12700" stA="50000" endPos="50000" dir="5400000" sy="-100000" rotWithShape="0"/>
                </a:effectLst>
              </a:rPr>
              <a:t> U</a:t>
            </a:r>
            <a:r>
              <a:rPr lang="es-ES" b="1" smtClean="0">
                <a:ln/>
                <a:solidFill>
                  <a:schemeClr val="accent1"/>
                </a:solidFill>
                <a:effectLst>
                  <a:reflection blurRad="12700" stA="50000" endPos="50000" dir="5400000" sy="-100000" rotWithShape="0"/>
                </a:effectLst>
              </a:rPr>
              <a:t>ser</a:t>
            </a:r>
            <a:r>
              <a:rPr lang="es-ES" b="1" cap="all" smtClean="0">
                <a:ln/>
                <a:solidFill>
                  <a:schemeClr val="accent1"/>
                </a:solidFill>
                <a:effectLst>
                  <a:reflection blurRad="12700" stA="50000" endPos="50000" dir="5400000" sy="-100000" rotWithShape="0"/>
                </a:effectLst>
              </a:rPr>
              <a:t> I</a:t>
            </a:r>
            <a:r>
              <a:rPr lang="es-ES" b="1" smtClean="0">
                <a:ln/>
                <a:solidFill>
                  <a:schemeClr val="accent1"/>
                </a:solidFill>
                <a:effectLst>
                  <a:reflection blurRad="12700" stA="50000" endPos="50000" dir="5400000" sy="-100000" rotWithShape="0"/>
                </a:effectLst>
              </a:rPr>
              <a:t>nterface</a:t>
            </a:r>
            <a:r>
              <a:rPr lang="es-ES" b="1" cap="all" smtClean="0">
                <a:ln/>
                <a:solidFill>
                  <a:schemeClr val="accent1"/>
                </a:solidFill>
                <a:effectLst>
                  <a:reflection blurRad="12700" stA="50000" endPos="50000" dir="5400000" sy="-100000" rotWithShape="0"/>
                </a:effectLst>
              </a:rPr>
              <a:t>)</a:t>
            </a:r>
            <a:endParaRPr b="1" cap="all" dirty="0" smtClean="0">
              <a:ln/>
              <a:solidFill>
                <a:schemeClr val="accent1"/>
              </a:solidFill>
              <a:effectLst>
                <a:reflection blurRad="12700" stA="50000" endPos="50000" dir="5400000" sy="-100000" rotWithShape="0"/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914400" y="1783560"/>
            <a:ext cx="7772400" cy="4860150"/>
          </a:xfrm>
        </p:spPr>
        <p:txBody>
          <a:bodyPr>
            <a:normAutofit/>
          </a:bodyPr>
          <a:lstStyle/>
          <a:p>
            <a:r>
              <a:rPr lang="es-ES" sz="2000" dirty="0" smtClean="0"/>
              <a:t>Da soporte nativo para JSON como fuente de datos para sus diversos componentes (pueden representar los datos visualmente sin ningún proceso previo).</a:t>
            </a:r>
          </a:p>
          <a:p>
            <a:endParaRPr lang="es-ES" sz="2000" dirty="0" smtClean="0"/>
          </a:p>
          <a:p>
            <a:r>
              <a:rPr lang="es-ES" sz="2000" dirty="0" smtClean="0"/>
              <a:t>API: </a:t>
            </a:r>
            <a:r>
              <a:rPr lang="es-ES" sz="2000" dirty="0" err="1" smtClean="0"/>
              <a:t>YAHOO.lang.JSON</a:t>
            </a:r>
            <a:endParaRPr lang="es-ES" sz="2000" dirty="0" smtClean="0"/>
          </a:p>
          <a:p>
            <a:pPr lvl="1"/>
            <a:r>
              <a:rPr lang="es-ES" sz="2000" dirty="0" err="1" smtClean="0"/>
              <a:t>dateToString</a:t>
            </a:r>
            <a:r>
              <a:rPr lang="es-ES" sz="2000" dirty="0" smtClean="0"/>
              <a:t>( </a:t>
            </a:r>
            <a:r>
              <a:rPr lang="es-ES" sz="2000" dirty="0" err="1" smtClean="0"/>
              <a:t>objDate</a:t>
            </a:r>
            <a:r>
              <a:rPr lang="es-ES" sz="2000" dirty="0" smtClean="0"/>
              <a:t> )</a:t>
            </a:r>
          </a:p>
          <a:p>
            <a:pPr lvl="1"/>
            <a:r>
              <a:rPr lang="es-ES" sz="2000" dirty="0" err="1" smtClean="0"/>
              <a:t>isValid</a:t>
            </a:r>
            <a:r>
              <a:rPr lang="es-ES" sz="2000" dirty="0" smtClean="0"/>
              <a:t> ( </a:t>
            </a:r>
            <a:r>
              <a:rPr lang="es-ES" sz="2000" dirty="0" err="1" smtClean="0"/>
              <a:t>strJson</a:t>
            </a:r>
            <a:r>
              <a:rPr lang="es-ES" sz="2000" dirty="0" smtClean="0"/>
              <a:t> )</a:t>
            </a:r>
          </a:p>
          <a:p>
            <a:pPr lvl="1"/>
            <a:r>
              <a:rPr lang="es-ES" sz="2000" dirty="0" err="1" smtClean="0"/>
              <a:t>parse</a:t>
            </a:r>
            <a:r>
              <a:rPr lang="es-ES" sz="2000" dirty="0" smtClean="0"/>
              <a:t> ( </a:t>
            </a:r>
            <a:r>
              <a:rPr lang="es-ES" sz="2000" dirty="0" err="1" smtClean="0"/>
              <a:t>strJson</a:t>
            </a:r>
            <a:r>
              <a:rPr lang="es-ES" sz="2000" dirty="0" smtClean="0"/>
              <a:t> [, </a:t>
            </a:r>
            <a:r>
              <a:rPr lang="es-ES" sz="2000" dirty="0" err="1" smtClean="0"/>
              <a:t>filter</a:t>
            </a:r>
            <a:r>
              <a:rPr lang="es-ES" sz="2000" dirty="0" smtClean="0"/>
              <a:t> </a:t>
            </a:r>
            <a:r>
              <a:rPr lang="es-ES" sz="2000" dirty="0" err="1" smtClean="0"/>
              <a:t>function</a:t>
            </a:r>
            <a:r>
              <a:rPr lang="es-ES" sz="2000" dirty="0" smtClean="0"/>
              <a:t>(</a:t>
            </a:r>
            <a:r>
              <a:rPr lang="es-ES" sz="2000" dirty="0" err="1" smtClean="0"/>
              <a:t>key</a:t>
            </a:r>
            <a:r>
              <a:rPr lang="es-ES" sz="2000" dirty="0" smtClean="0"/>
              <a:t>, </a:t>
            </a:r>
            <a:r>
              <a:rPr lang="es-ES" sz="2000" dirty="0" err="1" smtClean="0"/>
              <a:t>value</a:t>
            </a:r>
            <a:r>
              <a:rPr lang="es-ES" sz="2000" dirty="0" smtClean="0"/>
              <a:t>) ]  )</a:t>
            </a:r>
          </a:p>
          <a:p>
            <a:pPr lvl="1"/>
            <a:r>
              <a:rPr lang="es-ES" sz="2000" dirty="0" err="1" smtClean="0"/>
              <a:t>stringify</a:t>
            </a:r>
            <a:r>
              <a:rPr lang="es-ES" sz="2000" dirty="0" smtClean="0"/>
              <a:t> ( objeto [, </a:t>
            </a:r>
            <a:r>
              <a:rPr lang="es-ES" sz="2000" dirty="0" err="1" smtClean="0"/>
              <a:t>whitelist</a:t>
            </a:r>
            <a:r>
              <a:rPr lang="es-ES" sz="2000" dirty="0" smtClean="0"/>
              <a:t> [, </a:t>
            </a:r>
            <a:r>
              <a:rPr lang="es-ES" sz="2000" dirty="0" err="1" smtClean="0"/>
              <a:t>depthLimit</a:t>
            </a:r>
            <a:r>
              <a:rPr lang="es-ES" sz="2000" dirty="0" smtClean="0"/>
              <a:t>] ]  )</a:t>
            </a:r>
          </a:p>
          <a:p>
            <a:pPr lvl="1"/>
            <a:r>
              <a:rPr lang="es-ES" sz="2000" dirty="0" err="1" smtClean="0"/>
              <a:t>stringToDate</a:t>
            </a:r>
            <a:r>
              <a:rPr lang="es-ES" sz="2000" dirty="0" smtClean="0"/>
              <a:t> ( </a:t>
            </a:r>
            <a:r>
              <a:rPr lang="es-ES" sz="2000" dirty="0" err="1" smtClean="0"/>
              <a:t>strJsonUTC</a:t>
            </a:r>
            <a:r>
              <a:rPr lang="es-ES" sz="2000" dirty="0" smtClean="0"/>
              <a:t> )</a:t>
            </a:r>
          </a:p>
          <a:p>
            <a:endParaRPr lang="es-ES" sz="2000" dirty="0" smtClean="0"/>
          </a:p>
          <a:p>
            <a:pPr>
              <a:buNone/>
            </a:pPr>
            <a:endParaRPr sz="2000" dirty="0" smtClean="0"/>
          </a:p>
        </p:txBody>
      </p:sp>
      <p:pic>
        <p:nvPicPr>
          <p:cNvPr id="6" name="Picture 2" descr="C:\Archivos de programa\Microsoft Office\MEDIA\CAGCAT10\j0299125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1" y="5920222"/>
            <a:ext cx="571503" cy="9377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285728"/>
            <a:ext cx="8643966" cy="914400"/>
          </a:xfrm>
        </p:spPr>
        <p:txBody>
          <a:bodyPr/>
          <a:lstStyle/>
          <a:p>
            <a:r>
              <a:rPr lang="es-ES" b="1" cap="all" dirty="0" err="1" smtClean="0">
                <a:ln/>
                <a:solidFill>
                  <a:schemeClr val="accent1"/>
                </a:solidFill>
                <a:effectLst>
                  <a:reflection blurRad="12700" stA="50000" endPos="50000" dir="5400000" sy="-100000" rotWithShape="0"/>
                </a:effectLst>
              </a:rPr>
              <a:t>jQuery</a:t>
            </a:r>
            <a:endParaRPr b="1" cap="all" dirty="0" smtClean="0">
              <a:ln/>
              <a:solidFill>
                <a:schemeClr val="accent1"/>
              </a:solidFill>
              <a:effectLst>
                <a:reflection blurRad="12700" stA="50000" endPos="50000" dir="5400000" sy="-100000" rotWithShape="0"/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914400" y="1783560"/>
            <a:ext cx="7772400" cy="4860150"/>
          </a:xfrm>
        </p:spPr>
        <p:txBody>
          <a:bodyPr>
            <a:normAutofit/>
          </a:bodyPr>
          <a:lstStyle/>
          <a:p>
            <a:r>
              <a:rPr lang="es-ES" sz="2000" dirty="0" smtClean="0"/>
              <a:t>Puede recuperar datos en formato JSON</a:t>
            </a:r>
          </a:p>
          <a:p>
            <a:endParaRPr lang="es-ES" sz="2000" dirty="0" smtClean="0"/>
          </a:p>
          <a:p>
            <a:r>
              <a:rPr lang="es-ES" sz="2000" dirty="0" smtClean="0"/>
              <a:t>API</a:t>
            </a:r>
          </a:p>
          <a:p>
            <a:pPr lvl="1"/>
            <a:r>
              <a:rPr lang="es-ES" sz="1800" dirty="0" err="1" smtClean="0"/>
              <a:t>jQuery.parseJSON</a:t>
            </a:r>
            <a:r>
              <a:rPr lang="es-ES" sz="1800" dirty="0" smtClean="0"/>
              <a:t>( </a:t>
            </a:r>
            <a:r>
              <a:rPr lang="es-ES" sz="1800" dirty="0" err="1" smtClean="0"/>
              <a:t>json</a:t>
            </a:r>
            <a:r>
              <a:rPr lang="es-ES" sz="1800" dirty="0" smtClean="0"/>
              <a:t> )</a:t>
            </a:r>
          </a:p>
          <a:p>
            <a:pPr lvl="1"/>
            <a:r>
              <a:rPr lang="es-ES" sz="1800" dirty="0" err="1" smtClean="0"/>
              <a:t>jQuery.getJSON</a:t>
            </a:r>
            <a:r>
              <a:rPr lang="es-ES" sz="1800" dirty="0" smtClean="0"/>
              <a:t>( </a:t>
            </a:r>
            <a:r>
              <a:rPr lang="es-ES" sz="1800" dirty="0" err="1" smtClean="0"/>
              <a:t>url</a:t>
            </a:r>
            <a:r>
              <a:rPr lang="es-ES" sz="1800" dirty="0" smtClean="0"/>
              <a:t>, [ data ], [ </a:t>
            </a:r>
            <a:r>
              <a:rPr lang="es-ES" sz="1800" dirty="0" err="1" smtClean="0"/>
              <a:t>callback</a:t>
            </a:r>
            <a:r>
              <a:rPr lang="es-ES" sz="1800" dirty="0" smtClean="0"/>
              <a:t>(data, </a:t>
            </a:r>
            <a:r>
              <a:rPr lang="es-ES" sz="1800" dirty="0" err="1" smtClean="0"/>
              <a:t>textStatus</a:t>
            </a:r>
            <a:r>
              <a:rPr lang="es-ES" sz="1800" dirty="0" smtClean="0"/>
              <a:t>, </a:t>
            </a:r>
            <a:r>
              <a:rPr lang="es-ES" sz="1800" dirty="0" err="1" smtClean="0"/>
              <a:t>xhr</a:t>
            </a:r>
            <a:r>
              <a:rPr lang="es-ES" sz="1800" dirty="0" smtClean="0"/>
              <a:t>) ] )</a:t>
            </a:r>
          </a:p>
          <a:p>
            <a:pPr>
              <a:buNone/>
            </a:pPr>
            <a:endParaRPr sz="2000" dirty="0" smtClean="0"/>
          </a:p>
        </p:txBody>
      </p:sp>
      <p:pic>
        <p:nvPicPr>
          <p:cNvPr id="6" name="Picture 2" descr="C:\Archivos de programa\Microsoft Office\MEDIA\CAGCAT10\j0299125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1" y="5920222"/>
            <a:ext cx="571503" cy="9377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285728"/>
            <a:ext cx="8643966" cy="914400"/>
          </a:xfrm>
        </p:spPr>
        <p:txBody>
          <a:bodyPr/>
          <a:lstStyle/>
          <a:p>
            <a:r>
              <a:rPr lang="es-ES" b="1" cap="all" dirty="0" err="1" smtClean="0">
                <a:ln/>
                <a:solidFill>
                  <a:schemeClr val="accent1"/>
                </a:solidFill>
                <a:effectLst>
                  <a:reflection blurRad="12700" stA="50000" endPos="50000" dir="5400000" sy="-100000" rotWithShape="0"/>
                </a:effectLst>
              </a:rPr>
              <a:t>ExtJs</a:t>
            </a:r>
            <a:endParaRPr b="1" cap="all" dirty="0" smtClean="0">
              <a:ln/>
              <a:solidFill>
                <a:schemeClr val="accent1"/>
              </a:solidFill>
              <a:effectLst>
                <a:reflection blurRad="12700" stA="50000" endPos="50000" dir="5400000" sy="-100000" rotWithShape="0"/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914400" y="1783560"/>
            <a:ext cx="7772400" cy="4860150"/>
          </a:xfrm>
        </p:spPr>
        <p:txBody>
          <a:bodyPr>
            <a:normAutofit/>
          </a:bodyPr>
          <a:lstStyle/>
          <a:p>
            <a:r>
              <a:rPr lang="es-ES" sz="2000" dirty="0" smtClean="0"/>
              <a:t>Puede recuperar datos en formato JSON</a:t>
            </a:r>
          </a:p>
          <a:p>
            <a:endParaRPr lang="es-ES" sz="2000" dirty="0" smtClean="0"/>
          </a:p>
          <a:p>
            <a:r>
              <a:rPr lang="es-ES" sz="2000" dirty="0" smtClean="0"/>
              <a:t>API</a:t>
            </a:r>
          </a:p>
          <a:p>
            <a:pPr lvl="1"/>
            <a:r>
              <a:rPr lang="es-ES" sz="1800" dirty="0" err="1" smtClean="0"/>
              <a:t>Ext.Ajax.request</a:t>
            </a:r>
            <a:r>
              <a:rPr lang="es-ES" sz="1800" dirty="0" smtClean="0"/>
              <a:t> ( … )</a:t>
            </a:r>
          </a:p>
          <a:p>
            <a:pPr lvl="1"/>
            <a:r>
              <a:rPr lang="es-ES" sz="1800" dirty="0" err="1" smtClean="0"/>
              <a:t>Ext.decode</a:t>
            </a:r>
            <a:r>
              <a:rPr lang="es-ES" sz="1800" dirty="0" smtClean="0"/>
              <a:t> (</a:t>
            </a:r>
            <a:r>
              <a:rPr lang="es-ES" sz="1800" dirty="0" err="1" smtClean="0"/>
              <a:t>objServerResponse.responseText</a:t>
            </a:r>
            <a:r>
              <a:rPr lang="es-ES" sz="1800" dirty="0" smtClean="0"/>
              <a:t>);</a:t>
            </a:r>
          </a:p>
        </p:txBody>
      </p:sp>
      <p:pic>
        <p:nvPicPr>
          <p:cNvPr id="6" name="Picture 2" descr="C:\Archivos de programa\Microsoft Office\MEDIA\CAGCAT10\j0299125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1" y="5920222"/>
            <a:ext cx="571503" cy="9377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3843326" y="1357298"/>
            <a:ext cx="5086392" cy="1397793"/>
          </a:xfrm>
        </p:spPr>
        <p:txBody>
          <a:bodyPr>
            <a:normAutofit/>
          </a:bodyPr>
          <a:lstStyle>
            <a:extLst/>
          </a:lstStyle>
          <a:p>
            <a:r>
              <a:rPr lang="es-ES" dirty="0" smtClean="0"/>
              <a:t>Servicios Web</a:t>
            </a:r>
            <a:endParaRPr lang="es-ES" dirty="0"/>
          </a:p>
        </p:txBody>
      </p:sp>
      <p:pic>
        <p:nvPicPr>
          <p:cNvPr id="4098" name="Picture 2" descr="C:\Archivos de programa\Microsoft Office\MEDIA\CAGCAT10\j0299125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084" y="248479"/>
            <a:ext cx="2243031" cy="3680587"/>
          </a:xfrm>
          <a:prstGeom prst="rect">
            <a:avLst/>
          </a:prstGeom>
          <a:noFill/>
        </p:spPr>
      </p:pic>
      <p:sp>
        <p:nvSpPr>
          <p:cNvPr id="9" name="Rectangle 3"/>
          <p:cNvSpPr txBox="1">
            <a:spLocks/>
          </p:cNvSpPr>
          <p:nvPr/>
        </p:nvSpPr>
        <p:spPr>
          <a:xfrm>
            <a:off x="3857620" y="2714620"/>
            <a:ext cx="4829180" cy="1540669"/>
          </a:xfrm>
          <a:prstGeom prst="rect">
            <a:avLst/>
          </a:prstGeom>
        </p:spPr>
        <p:txBody>
          <a:bodyPr vert="horz" anchor="ctr">
            <a:normAutofit/>
          </a:bodyPr>
          <a:lstStyle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4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10" name="8 Grupo"/>
          <p:cNvGrpSpPr>
            <a:grpSpLocks/>
          </p:cNvGrpSpPr>
          <p:nvPr/>
        </p:nvGrpSpPr>
        <p:grpSpPr bwMode="auto">
          <a:xfrm>
            <a:off x="214313" y="5357809"/>
            <a:ext cx="5857850" cy="1333499"/>
            <a:chOff x="214282" y="5357826"/>
            <a:chExt cx="5857891" cy="1333509"/>
          </a:xfrm>
        </p:grpSpPr>
        <p:sp>
          <p:nvSpPr>
            <p:cNvPr id="11" name="10 CuadroTexto">
              <a:hlinkClick r:id="rId4"/>
            </p:cNvPr>
            <p:cNvSpPr txBox="1"/>
            <p:nvPr/>
          </p:nvSpPr>
          <p:spPr>
            <a:xfrm>
              <a:off x="1000074" y="5786474"/>
              <a:ext cx="5072099" cy="83100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" sz="1600" dirty="0">
                  <a:latin typeface="+mj-lt"/>
                  <a:cs typeface="+mn-cs"/>
                </a:rPr>
                <a:t>Emmerson Miranda  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" sz="1600" dirty="0">
                  <a:latin typeface="+mj-lt"/>
                  <a:cs typeface="+mn-cs"/>
                </a:rPr>
                <a:t>SCJP </a:t>
              </a:r>
              <a:r>
                <a:rPr lang="es-ES" sz="1600" dirty="0" smtClean="0">
                  <a:latin typeface="+mj-lt"/>
                  <a:cs typeface="+mn-cs"/>
                </a:rPr>
                <a:t>1.5  -  SCWCD  </a:t>
              </a:r>
              <a:r>
                <a:rPr lang="es-ES" sz="1600" dirty="0">
                  <a:latin typeface="+mj-lt"/>
                  <a:cs typeface="+mn-cs"/>
                </a:rPr>
                <a:t>J2EE </a:t>
              </a:r>
              <a:r>
                <a:rPr lang="es-ES" sz="1600" dirty="0" smtClean="0">
                  <a:latin typeface="+mj-lt"/>
                  <a:cs typeface="+mn-cs"/>
                </a:rPr>
                <a:t>1.5  -  SCEA 5</a:t>
              </a:r>
              <a:endParaRPr lang="es-ES" sz="1600" dirty="0">
                <a:latin typeface="+mj-lt"/>
                <a:cs typeface="+mn-cs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" sz="1600" dirty="0">
                  <a:latin typeface="+mn-lt"/>
                  <a:cs typeface="+mn-cs"/>
                </a:rPr>
                <a:t>Blog : </a:t>
              </a:r>
              <a:r>
                <a:rPr lang="es-ES" sz="1600" dirty="0">
                  <a:latin typeface="+mj-lt"/>
                  <a:cs typeface="+mn-cs"/>
                </a:rPr>
                <a:t>http://emmersonmiranda.blogspot.com/ </a:t>
              </a:r>
              <a:r>
                <a:rPr lang="es-ES" sz="1600" dirty="0" smtClean="0">
                  <a:latin typeface="+mn-lt"/>
                  <a:cs typeface="+mn-cs"/>
                </a:rPr>
                <a:t> </a:t>
              </a:r>
              <a:endParaRPr lang="es-ES" sz="1600" dirty="0">
                <a:latin typeface="+mj-lt"/>
                <a:cs typeface="+mn-cs"/>
              </a:endParaRPr>
            </a:p>
          </p:txBody>
        </p:sp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4282" y="5357826"/>
              <a:ext cx="800105" cy="13335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285728"/>
            <a:ext cx="8643966" cy="914400"/>
          </a:xfrm>
        </p:spPr>
        <p:txBody>
          <a:bodyPr/>
          <a:lstStyle/>
          <a:p>
            <a:r>
              <a:rPr lang="es-ES" b="1" cap="all" smtClean="0">
                <a:ln/>
                <a:solidFill>
                  <a:schemeClr val="accent1"/>
                </a:solidFill>
                <a:effectLst>
                  <a:reflection blurRad="12700" stA="50000" endPos="50000" dir="5400000" sy="-100000" rotWithShape="0"/>
                </a:effectLst>
              </a:rPr>
              <a:t>Servicios web</a:t>
            </a:r>
            <a:endParaRPr b="1" cap="all" dirty="0" smtClean="0">
              <a:ln/>
              <a:solidFill>
                <a:schemeClr val="accent1"/>
              </a:solidFill>
              <a:effectLst>
                <a:reflection blurRad="12700" stA="50000" endPos="50000" dir="5400000" sy="-100000" rotWithShape="0"/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914400" y="1783560"/>
            <a:ext cx="7772400" cy="4860150"/>
          </a:xfrm>
        </p:spPr>
        <p:txBody>
          <a:bodyPr>
            <a:normAutofit/>
          </a:bodyPr>
          <a:lstStyle/>
          <a:p>
            <a:r>
              <a:rPr lang="es-ES" sz="2000" smtClean="0"/>
              <a:t>Cualquier aplicación puede consumir los servicios web de Yahoo y Google pudiendo recibir la respuesta en formato JSON.</a:t>
            </a:r>
          </a:p>
          <a:p>
            <a:pPr>
              <a:buNone/>
            </a:pPr>
            <a:endParaRPr sz="2000" smtClean="0"/>
          </a:p>
        </p:txBody>
      </p:sp>
      <p:pic>
        <p:nvPicPr>
          <p:cNvPr id="6" name="Picture 2" descr="C:\Archivos de programa\Microsoft Office\MEDIA\CAGCAT10\j0299125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1" y="5920222"/>
            <a:ext cx="571503" cy="937778"/>
          </a:xfrm>
          <a:prstGeom prst="rect">
            <a:avLst/>
          </a:prstGeom>
          <a:noFill/>
        </p:spPr>
      </p:pic>
      <p:sp>
        <p:nvSpPr>
          <p:cNvPr id="5" name="4 Rectángulo"/>
          <p:cNvSpPr/>
          <p:nvPr/>
        </p:nvSpPr>
        <p:spPr>
          <a:xfrm>
            <a:off x="642910" y="2571744"/>
            <a:ext cx="8143932" cy="40005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&lt;script&gt; </a:t>
            </a:r>
          </a:p>
          <a:p>
            <a:r>
              <a:rPr lang="en-US" dirty="0" smtClean="0"/>
              <a:t>function </a:t>
            </a:r>
            <a:r>
              <a:rPr lang="en-US" b="1" dirty="0" err="1" smtClean="0"/>
              <a:t>listEvents</a:t>
            </a:r>
            <a:r>
              <a:rPr lang="en-US" dirty="0" smtClean="0"/>
              <a:t>(root) { </a:t>
            </a:r>
            <a:r>
              <a:rPr lang="es-ES" dirty="0" smtClean="0"/>
              <a:t>….</a:t>
            </a:r>
            <a:r>
              <a:rPr dirty="0" smtClean="0"/>
              <a:t> } </a:t>
            </a:r>
          </a:p>
          <a:p>
            <a:r>
              <a:rPr dirty="0" smtClean="0"/>
              <a:t>function </a:t>
            </a:r>
            <a:r>
              <a:rPr b="1" dirty="0" err="1" smtClean="0"/>
              <a:t>ws_results</a:t>
            </a:r>
            <a:r>
              <a:rPr dirty="0" smtClean="0"/>
              <a:t>(</a:t>
            </a:r>
            <a:r>
              <a:rPr dirty="0" err="1" smtClean="0"/>
              <a:t>obj</a:t>
            </a:r>
            <a:r>
              <a:rPr dirty="0" smtClean="0"/>
              <a:t>) {  </a:t>
            </a:r>
            <a:r>
              <a:rPr lang="es-ES" dirty="0" smtClean="0"/>
              <a:t>….. </a:t>
            </a:r>
            <a:r>
              <a:rPr dirty="0" smtClean="0"/>
              <a:t>}</a:t>
            </a:r>
          </a:p>
          <a:p>
            <a:r>
              <a:rPr dirty="0" smtClean="0"/>
              <a:t>&lt;/script&gt; </a:t>
            </a:r>
          </a:p>
          <a:p>
            <a:endParaRPr dirty="0" smtClean="0"/>
          </a:p>
          <a:p>
            <a:r>
              <a:rPr dirty="0" smtClean="0"/>
              <a:t>&lt;script </a:t>
            </a:r>
            <a:r>
              <a:rPr dirty="0" err="1" smtClean="0"/>
              <a:t>src</a:t>
            </a:r>
            <a:r>
              <a:rPr dirty="0" smtClean="0"/>
              <a:t>="http://www.</a:t>
            </a:r>
            <a:r>
              <a:rPr b="1" dirty="0" smtClean="0"/>
              <a:t>google</a:t>
            </a:r>
            <a:r>
              <a:rPr dirty="0" smtClean="0"/>
              <a:t>.com/calendar/feeds/developer-calendar@google.com/public/full?alt=json-in-script&amp;</a:t>
            </a:r>
            <a:r>
              <a:rPr b="1" dirty="0" smtClean="0"/>
              <a:t>callback=listEvents</a:t>
            </a:r>
            <a:r>
              <a:rPr dirty="0" smtClean="0"/>
              <a:t>"&gt; &lt;/script&gt; </a:t>
            </a:r>
          </a:p>
          <a:p>
            <a:endParaRPr dirty="0" smtClean="0"/>
          </a:p>
          <a:p>
            <a:r>
              <a:rPr lang="en-US" dirty="0" smtClean="0"/>
              <a:t>&lt;script </a:t>
            </a:r>
            <a:r>
              <a:rPr lang="en-US" dirty="0" err="1" smtClean="0"/>
              <a:t>src</a:t>
            </a:r>
            <a:r>
              <a:rPr lang="en-US" dirty="0" smtClean="0"/>
              <a:t>="http://search.</a:t>
            </a:r>
            <a:r>
              <a:rPr lang="en-US" b="1" dirty="0" smtClean="0"/>
              <a:t>yahooapis</a:t>
            </a:r>
            <a:r>
              <a:rPr lang="en-US" dirty="0" smtClean="0"/>
              <a:t>.com/ImageSearchService/V1/ </a:t>
            </a:r>
            <a:r>
              <a:rPr lang="en-US" dirty="0" err="1" smtClean="0"/>
              <a:t>imageSearch?appid</a:t>
            </a:r>
            <a:r>
              <a:rPr lang="en-US" dirty="0" smtClean="0"/>
              <a:t>=</a:t>
            </a:r>
            <a:r>
              <a:rPr lang="en-US" dirty="0" err="1" smtClean="0"/>
              <a:t>YahooDemo&amp;query</a:t>
            </a:r>
            <a:r>
              <a:rPr lang="en-US" dirty="0" smtClean="0"/>
              <a:t>=</a:t>
            </a:r>
            <a:r>
              <a:rPr lang="en-US" dirty="0" err="1" smtClean="0"/>
              <a:t>Madonna&amp;output</a:t>
            </a:r>
            <a:r>
              <a:rPr lang="en-US" dirty="0" smtClean="0"/>
              <a:t>=</a:t>
            </a:r>
            <a:r>
              <a:rPr lang="en-US" dirty="0" err="1" smtClean="0"/>
              <a:t>json&amp;</a:t>
            </a:r>
            <a:r>
              <a:rPr lang="en-US" b="1" dirty="0" err="1" smtClean="0"/>
              <a:t>callback</a:t>
            </a:r>
            <a:r>
              <a:rPr lang="en-US" b="1" dirty="0" smtClean="0"/>
              <a:t>=</a:t>
            </a:r>
            <a:r>
              <a:rPr lang="en-US" b="1" dirty="0" err="1" smtClean="0"/>
              <a:t>ws_results</a:t>
            </a:r>
            <a:r>
              <a:rPr lang="en-US" dirty="0" smtClean="0"/>
              <a:t>"&gt;&lt;/script&gt; </a:t>
            </a:r>
            <a:r>
              <a:rPr dirty="0" smtClean="0"/>
              <a:t/>
            </a:r>
            <a:br>
              <a:rPr dirty="0" smtClean="0"/>
            </a:b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3843326" y="1357298"/>
            <a:ext cx="5086392" cy="1397793"/>
          </a:xfrm>
        </p:spPr>
        <p:txBody>
          <a:bodyPr>
            <a:normAutofit/>
          </a:bodyPr>
          <a:lstStyle>
            <a:extLst/>
          </a:lstStyle>
          <a:p>
            <a:r>
              <a:rPr lang="es-ES" dirty="0" err="1" smtClean="0"/>
              <a:t>NoSQL</a:t>
            </a:r>
            <a:endParaRPr lang="es-ES" dirty="0"/>
          </a:p>
        </p:txBody>
      </p:sp>
      <p:pic>
        <p:nvPicPr>
          <p:cNvPr id="4098" name="Picture 2" descr="C:\Archivos de programa\Microsoft Office\MEDIA\CAGCAT10\j0299125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084" y="248479"/>
            <a:ext cx="2243031" cy="3680587"/>
          </a:xfrm>
          <a:prstGeom prst="rect">
            <a:avLst/>
          </a:prstGeom>
          <a:noFill/>
        </p:spPr>
      </p:pic>
      <p:sp>
        <p:nvSpPr>
          <p:cNvPr id="9" name="Rectangle 3"/>
          <p:cNvSpPr txBox="1">
            <a:spLocks/>
          </p:cNvSpPr>
          <p:nvPr/>
        </p:nvSpPr>
        <p:spPr>
          <a:xfrm>
            <a:off x="3857620" y="2714620"/>
            <a:ext cx="4829180" cy="1540669"/>
          </a:xfrm>
          <a:prstGeom prst="rect">
            <a:avLst/>
          </a:prstGeom>
        </p:spPr>
        <p:txBody>
          <a:bodyPr vert="horz" anchor="ctr">
            <a:normAutofit/>
          </a:bodyPr>
          <a:lstStyle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4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8 Grupo"/>
          <p:cNvGrpSpPr>
            <a:grpSpLocks/>
          </p:cNvGrpSpPr>
          <p:nvPr/>
        </p:nvGrpSpPr>
        <p:grpSpPr bwMode="auto">
          <a:xfrm>
            <a:off x="214313" y="5357809"/>
            <a:ext cx="5857850" cy="1333499"/>
            <a:chOff x="214282" y="5357826"/>
            <a:chExt cx="5857891" cy="1333509"/>
          </a:xfrm>
        </p:grpSpPr>
        <p:sp>
          <p:nvSpPr>
            <p:cNvPr id="11" name="10 CuadroTexto">
              <a:hlinkClick r:id="rId4"/>
            </p:cNvPr>
            <p:cNvSpPr txBox="1"/>
            <p:nvPr/>
          </p:nvSpPr>
          <p:spPr>
            <a:xfrm>
              <a:off x="1000074" y="5786474"/>
              <a:ext cx="5072099" cy="83100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" sz="1600" dirty="0">
                  <a:latin typeface="+mj-lt"/>
                  <a:cs typeface="+mn-cs"/>
                </a:rPr>
                <a:t>Emmerson Miranda  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" sz="1600" dirty="0">
                  <a:latin typeface="+mj-lt"/>
                  <a:cs typeface="+mn-cs"/>
                </a:rPr>
                <a:t>SCJP </a:t>
              </a:r>
              <a:r>
                <a:rPr lang="es-ES" sz="1600" dirty="0" smtClean="0">
                  <a:latin typeface="+mj-lt"/>
                  <a:cs typeface="+mn-cs"/>
                </a:rPr>
                <a:t>1.5  -  SCWCD  </a:t>
              </a:r>
              <a:r>
                <a:rPr lang="es-ES" sz="1600" dirty="0">
                  <a:latin typeface="+mj-lt"/>
                  <a:cs typeface="+mn-cs"/>
                </a:rPr>
                <a:t>J2EE </a:t>
              </a:r>
              <a:r>
                <a:rPr lang="es-ES" sz="1600" dirty="0" smtClean="0">
                  <a:latin typeface="+mj-lt"/>
                  <a:cs typeface="+mn-cs"/>
                </a:rPr>
                <a:t>1.5  -  SCEA 5</a:t>
              </a:r>
              <a:endParaRPr lang="es-ES" sz="1600" dirty="0">
                <a:latin typeface="+mj-lt"/>
                <a:cs typeface="+mn-cs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" sz="1600" dirty="0">
                  <a:latin typeface="+mn-lt"/>
                  <a:cs typeface="+mn-cs"/>
                </a:rPr>
                <a:t>Blog : </a:t>
              </a:r>
              <a:r>
                <a:rPr lang="es-ES" sz="1600" dirty="0">
                  <a:latin typeface="+mj-lt"/>
                  <a:cs typeface="+mn-cs"/>
                </a:rPr>
                <a:t>http://emmersonmiranda.blogspot.com/ </a:t>
              </a:r>
              <a:r>
                <a:rPr lang="es-ES" sz="1600" dirty="0" smtClean="0">
                  <a:latin typeface="+mn-lt"/>
                  <a:cs typeface="+mn-cs"/>
                </a:rPr>
                <a:t> </a:t>
              </a:r>
              <a:endParaRPr lang="es-ES" sz="1600" dirty="0">
                <a:latin typeface="+mj-lt"/>
                <a:cs typeface="+mn-cs"/>
              </a:endParaRPr>
            </a:p>
          </p:txBody>
        </p:sp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4282" y="5357826"/>
              <a:ext cx="800105" cy="13335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285728"/>
            <a:ext cx="8643966" cy="914400"/>
          </a:xfrm>
        </p:spPr>
        <p:txBody>
          <a:bodyPr/>
          <a:lstStyle/>
          <a:p>
            <a:r>
              <a:rPr lang="es-ES" b="1" dirty="0" err="1" smtClean="0">
                <a:ln/>
                <a:solidFill>
                  <a:schemeClr val="accent1"/>
                </a:solidFill>
                <a:effectLst>
                  <a:reflection blurRad="12700" stA="50000" endPos="50000" dir="5400000" sy="-100000" rotWithShape="0"/>
                </a:effectLst>
              </a:rPr>
              <a:t>NoSQL</a:t>
            </a:r>
            <a:endParaRPr lang="es-ES" b="1" dirty="0" smtClean="0">
              <a:ln/>
              <a:solidFill>
                <a:schemeClr val="accent1"/>
              </a:solidFill>
              <a:effectLst>
                <a:reflection blurRad="12700" stA="50000" endPos="50000" dir="5400000" sy="-100000" rotWithShape="0"/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914400" y="1783560"/>
            <a:ext cx="7772400" cy="4860150"/>
          </a:xfrm>
        </p:spPr>
        <p:txBody>
          <a:bodyPr>
            <a:normAutofit/>
          </a:bodyPr>
          <a:lstStyle/>
          <a:p>
            <a:r>
              <a:rPr lang="es-ES" sz="2000" dirty="0" smtClean="0"/>
              <a:t>Este término se refiere a bases de datos “no relacionales” que no dan garantías ACID, su característica que más llama la atención es que no existen esquemas de tablas predefinidos.</a:t>
            </a:r>
          </a:p>
          <a:p>
            <a:endParaRPr lang="es-ES" sz="2000" dirty="0" smtClean="0"/>
          </a:p>
          <a:p>
            <a:r>
              <a:rPr lang="es-ES" sz="2000" dirty="0" smtClean="0"/>
              <a:t>Algunas de las bases de datos que exponen sus datos mediante JSON/BSON son:</a:t>
            </a:r>
          </a:p>
          <a:p>
            <a:pPr lvl="1"/>
            <a:r>
              <a:rPr lang="es-ES" sz="1700" dirty="0" err="1" smtClean="0"/>
              <a:t>CouchDB</a:t>
            </a:r>
            <a:endParaRPr lang="es-ES" sz="1700" dirty="0" smtClean="0"/>
          </a:p>
          <a:p>
            <a:pPr lvl="1"/>
            <a:r>
              <a:rPr lang="es-ES" sz="1700" dirty="0" err="1" smtClean="0"/>
              <a:t>MongoDB</a:t>
            </a:r>
            <a:endParaRPr lang="es-ES" sz="1700" dirty="0" smtClean="0"/>
          </a:p>
          <a:p>
            <a:pPr lvl="1"/>
            <a:r>
              <a:rPr lang="es-ES" sz="1700" dirty="0" err="1" smtClean="0"/>
              <a:t>RavenDB</a:t>
            </a:r>
            <a:endParaRPr lang="es-ES" sz="1700" dirty="0" smtClean="0"/>
          </a:p>
          <a:p>
            <a:pPr lvl="1"/>
            <a:r>
              <a:rPr lang="es-ES" sz="1700" dirty="0" err="1" smtClean="0"/>
              <a:t>Riak</a:t>
            </a:r>
            <a:endParaRPr lang="es-ES" sz="1700" dirty="0" smtClean="0"/>
          </a:p>
          <a:p>
            <a:pPr lvl="1"/>
            <a:r>
              <a:rPr lang="es-ES" sz="1700" dirty="0" err="1" smtClean="0"/>
              <a:t>Keyspace</a:t>
            </a:r>
            <a:endParaRPr lang="es-ES" sz="1700" dirty="0" smtClean="0"/>
          </a:p>
          <a:p>
            <a:pPr lvl="1"/>
            <a:r>
              <a:rPr lang="es-ES" sz="1700" dirty="0" err="1" smtClean="0"/>
              <a:t>Pincaster</a:t>
            </a:r>
            <a:endParaRPr lang="es-ES" sz="1700" dirty="0" smtClean="0"/>
          </a:p>
          <a:p>
            <a:pPr lvl="1"/>
            <a:r>
              <a:rPr lang="es-ES" sz="1700" dirty="0" smtClean="0"/>
              <a:t>Sones</a:t>
            </a:r>
          </a:p>
          <a:p>
            <a:pPr>
              <a:buNone/>
            </a:pPr>
            <a:endParaRPr sz="2000" dirty="0" smtClean="0"/>
          </a:p>
        </p:txBody>
      </p:sp>
      <p:pic>
        <p:nvPicPr>
          <p:cNvPr id="6" name="Picture 2" descr="C:\Archivos de programa\Microsoft Office\MEDIA\CAGCAT10\j0299125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1" y="5920222"/>
            <a:ext cx="571503" cy="9377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           </a:t>
            </a:r>
            <a:r>
              <a:rPr lang="es-ES" dirty="0" smtClean="0"/>
              <a:t>Visor</a:t>
            </a:r>
            <a:endParaRPr lang="es-ES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grpSp>
        <p:nvGrpSpPr>
          <p:cNvPr id="5" name="8 Grupo"/>
          <p:cNvGrpSpPr>
            <a:grpSpLocks/>
          </p:cNvGrpSpPr>
          <p:nvPr/>
        </p:nvGrpSpPr>
        <p:grpSpPr bwMode="auto">
          <a:xfrm>
            <a:off x="214313" y="5357809"/>
            <a:ext cx="5857850" cy="1333499"/>
            <a:chOff x="214282" y="5357826"/>
            <a:chExt cx="5857891" cy="1333509"/>
          </a:xfrm>
        </p:grpSpPr>
        <p:sp>
          <p:nvSpPr>
            <p:cNvPr id="8" name="7 CuadroTexto">
              <a:hlinkClick r:id="rId3"/>
            </p:cNvPr>
            <p:cNvSpPr txBox="1"/>
            <p:nvPr/>
          </p:nvSpPr>
          <p:spPr>
            <a:xfrm>
              <a:off x="1000074" y="5786474"/>
              <a:ext cx="5072099" cy="83100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" sz="1600" dirty="0">
                  <a:latin typeface="+mj-lt"/>
                  <a:cs typeface="+mn-cs"/>
                </a:rPr>
                <a:t>Emmerson Miranda  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" sz="1600" dirty="0">
                  <a:latin typeface="+mj-lt"/>
                  <a:cs typeface="+mn-cs"/>
                </a:rPr>
                <a:t>SCJP </a:t>
              </a:r>
              <a:r>
                <a:rPr lang="es-ES" sz="1600" dirty="0" smtClean="0">
                  <a:latin typeface="+mj-lt"/>
                  <a:cs typeface="+mn-cs"/>
                </a:rPr>
                <a:t>1.5  -  SCWCD  </a:t>
              </a:r>
              <a:r>
                <a:rPr lang="es-ES" sz="1600" dirty="0">
                  <a:latin typeface="+mj-lt"/>
                  <a:cs typeface="+mn-cs"/>
                </a:rPr>
                <a:t>J2EE </a:t>
              </a:r>
              <a:r>
                <a:rPr lang="es-ES" sz="1600" dirty="0" smtClean="0">
                  <a:latin typeface="+mj-lt"/>
                  <a:cs typeface="+mn-cs"/>
                </a:rPr>
                <a:t>1.5  -  SCEA 5</a:t>
              </a:r>
              <a:endParaRPr lang="es-ES" sz="1600" dirty="0">
                <a:latin typeface="+mj-lt"/>
                <a:cs typeface="+mn-cs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" sz="1600" dirty="0">
                  <a:latin typeface="+mn-lt"/>
                  <a:cs typeface="+mn-cs"/>
                </a:rPr>
                <a:t>Blog : </a:t>
              </a:r>
              <a:r>
                <a:rPr lang="es-ES" sz="1600" dirty="0">
                  <a:latin typeface="+mj-lt"/>
                  <a:cs typeface="+mn-cs"/>
                </a:rPr>
                <a:t>http://emmersonmiranda.blogspot.com/ </a:t>
              </a:r>
              <a:r>
                <a:rPr lang="es-ES" sz="1600" dirty="0" smtClean="0">
                  <a:latin typeface="+mn-lt"/>
                  <a:cs typeface="+mn-cs"/>
                </a:rPr>
                <a:t> </a:t>
              </a:r>
              <a:endParaRPr lang="es-ES" sz="1600" dirty="0">
                <a:latin typeface="+mj-lt"/>
                <a:cs typeface="+mn-cs"/>
              </a:endParaRPr>
            </a:p>
          </p:txBody>
        </p:sp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4282" y="5357826"/>
              <a:ext cx="800105" cy="13335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vert="horz" anchor="t">
            <a:noAutofit/>
          </a:bodyPr>
          <a:lstStyle/>
          <a:p>
            <a:r>
              <a:rPr lang="es-ES" sz="4000" b="1" cap="all" dirty="0" smtClean="0">
                <a:ln/>
                <a:solidFill>
                  <a:schemeClr val="accent1"/>
                </a:solidFill>
                <a:effectLst>
                  <a:reflection blurRad="12700" stA="50000" endPos="50000" dir="5400000" sy="-100000" rotWithShape="0"/>
                </a:effectLst>
              </a:rPr>
              <a:t>Visor de objetos JSON</a:t>
            </a:r>
            <a:endParaRPr sz="4000" b="1" cap="all" dirty="0" smtClean="0">
              <a:ln/>
              <a:solidFill>
                <a:schemeClr val="accent1"/>
              </a:solidFill>
              <a:effectLst>
                <a:reflection blurRad="12700" stA="50000" endPos="50000" dir="5400000" sy="-100000" rotWithShape="0"/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4282" y="1600200"/>
            <a:ext cx="8929718" cy="4495800"/>
          </a:xfrm>
        </p:spPr>
        <p:txBody>
          <a:bodyPr/>
          <a:lstStyle/>
          <a:p>
            <a:endParaRPr lang="es-ES" sz="1400" dirty="0" smtClean="0"/>
          </a:p>
          <a:p>
            <a:endParaRPr lang="es-ES" sz="1400" dirty="0" smtClean="0"/>
          </a:p>
          <a:p>
            <a:r>
              <a:rPr lang="es-ES" sz="2000" dirty="0" smtClean="0"/>
              <a:t>Hace algún tiempo construí una herramienta visual (visor de objetos) construida con </a:t>
            </a:r>
            <a:r>
              <a:rPr lang="es-ES" sz="2000" dirty="0" err="1" smtClean="0"/>
              <a:t>JavaScript</a:t>
            </a:r>
            <a:r>
              <a:rPr lang="es-ES" sz="2000" dirty="0" smtClean="0"/>
              <a:t>, para ver la representación gráfica de las estructuras definidas en formato JSON.</a:t>
            </a:r>
          </a:p>
          <a:p>
            <a:endParaRPr lang="es-ES" sz="2000" dirty="0" smtClean="0"/>
          </a:p>
          <a:p>
            <a:r>
              <a:rPr lang="es-ES" sz="1400" dirty="0" smtClean="0">
                <a:hlinkClick r:id="rId3"/>
              </a:rPr>
              <a:t>http</a:t>
            </a:r>
            <a:r>
              <a:rPr lang="es-ES" sz="1400" dirty="0" smtClean="0">
                <a:hlinkClick r:id="rId3"/>
              </a:rPr>
              <a:t>://emmerson-miranda.appspot.com/Proyectos/json/MostrarElementos/MostrarElementos.html</a:t>
            </a:r>
            <a:endParaRPr lang="es-ES" sz="1400" dirty="0"/>
          </a:p>
        </p:txBody>
      </p:sp>
      <p:pic>
        <p:nvPicPr>
          <p:cNvPr id="6" name="Picture 2" descr="C:\Archivos de programa\Microsoft Office\MEDIA\CAGCAT10\j0299125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1" y="6072206"/>
            <a:ext cx="478879" cy="7857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/>
            <a:r>
              <a:rPr b="1" cap="all" smtClean="0">
                <a:ln/>
                <a:solidFill>
                  <a:schemeClr val="accent1"/>
                </a:solidFill>
                <a:effectLst>
                  <a:reflection blurRad="12700" stA="50000" endPos="50000" dir="5400000" sy="-100000" rotWithShape="0"/>
                </a:effectLst>
              </a:rPr>
              <a:t>Introducción</a:t>
            </a:r>
            <a:r>
              <a:rPr lang="es-ES" b="1" cap="all" smtClean="0">
                <a:ln/>
                <a:solidFill>
                  <a:schemeClr val="accent1"/>
                </a:solidFill>
                <a:effectLst>
                  <a:reflection blurRad="12700" stA="50000" endPos="50000" dir="5400000" sy="-100000" rotWithShape="0"/>
                </a:effectLst>
              </a:rPr>
              <a:t> – una solución</a:t>
            </a:r>
            <a:endParaRPr b="1" cap="all" dirty="0" smtClean="0">
              <a:ln/>
              <a:solidFill>
                <a:schemeClr val="accent1"/>
              </a:solidFill>
              <a:effectLst>
                <a:reflection blurRad="12700" stA="50000" endPos="50000" dir="5400000" sy="-100000" rotWithShape="0"/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914400" y="1783560"/>
            <a:ext cx="7772400" cy="486015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sz="2000" dirty="0" smtClean="0">
                <a:cs typeface="Arial" pitchFamily="34" charset="0"/>
              </a:rPr>
              <a:t>JSON (</a:t>
            </a:r>
            <a:r>
              <a:rPr lang="es-ES" sz="2000" b="1" dirty="0" err="1" smtClean="0">
                <a:cs typeface="Arial" pitchFamily="34" charset="0"/>
              </a:rPr>
              <a:t>J</a:t>
            </a:r>
            <a:r>
              <a:rPr lang="es-ES" sz="2000" dirty="0" err="1" smtClean="0">
                <a:cs typeface="Arial" pitchFamily="34" charset="0"/>
              </a:rPr>
              <a:t>ava</a:t>
            </a:r>
            <a:r>
              <a:rPr lang="es-ES" sz="2000" b="1" dirty="0" err="1" smtClean="0">
                <a:cs typeface="Arial" pitchFamily="34" charset="0"/>
              </a:rPr>
              <a:t>S</a:t>
            </a:r>
            <a:r>
              <a:rPr lang="es-ES" sz="2000" dirty="0" err="1" smtClean="0">
                <a:cs typeface="Arial" pitchFamily="34" charset="0"/>
              </a:rPr>
              <a:t>cript</a:t>
            </a:r>
            <a:r>
              <a:rPr lang="es-ES" sz="2000" dirty="0" smtClean="0">
                <a:cs typeface="Arial" pitchFamily="34" charset="0"/>
              </a:rPr>
              <a:t> </a:t>
            </a:r>
            <a:r>
              <a:rPr lang="es-ES" sz="2000" b="1" dirty="0" err="1" smtClean="0">
                <a:cs typeface="Arial" pitchFamily="34" charset="0"/>
              </a:rPr>
              <a:t>O</a:t>
            </a:r>
            <a:r>
              <a:rPr lang="es-ES" sz="2000" dirty="0" err="1" smtClean="0">
                <a:cs typeface="Arial" pitchFamily="34" charset="0"/>
              </a:rPr>
              <a:t>bject</a:t>
            </a:r>
            <a:r>
              <a:rPr lang="es-ES" sz="2000" dirty="0" smtClean="0">
                <a:cs typeface="Arial" pitchFamily="34" charset="0"/>
              </a:rPr>
              <a:t> </a:t>
            </a:r>
            <a:r>
              <a:rPr lang="es-ES" sz="2000" b="1" dirty="0" err="1" smtClean="0">
                <a:cs typeface="Arial" pitchFamily="34" charset="0"/>
              </a:rPr>
              <a:t>N</a:t>
            </a:r>
            <a:r>
              <a:rPr lang="es-ES" sz="2000" dirty="0" err="1" smtClean="0">
                <a:cs typeface="Arial" pitchFamily="34" charset="0"/>
              </a:rPr>
              <a:t>otation</a:t>
            </a:r>
            <a:r>
              <a:rPr lang="es-ES" sz="2000" dirty="0" smtClean="0">
                <a:cs typeface="Arial" pitchFamily="34" charset="0"/>
              </a:rPr>
              <a:t>  -  Subconjunto </a:t>
            </a:r>
            <a:r>
              <a:rPr lang="es-ES" sz="2000" dirty="0" err="1" smtClean="0">
                <a:cs typeface="Arial" pitchFamily="34" charset="0"/>
              </a:rPr>
              <a:t>ECMAScript</a:t>
            </a:r>
            <a:r>
              <a:rPr lang="es-ES" sz="2000" dirty="0" smtClean="0">
                <a:cs typeface="Arial" pitchFamily="34" charset="0"/>
              </a:rPr>
              <a:t>)</a:t>
            </a:r>
          </a:p>
          <a:p>
            <a:endParaRPr lang="es-ES" sz="2000" dirty="0" smtClean="0">
              <a:cs typeface="Arial" pitchFamily="34" charset="0"/>
            </a:endParaRPr>
          </a:p>
          <a:p>
            <a:r>
              <a:rPr lang="es-ES" sz="2000" dirty="0" smtClean="0">
                <a:cs typeface="Arial" pitchFamily="34" charset="0"/>
              </a:rPr>
              <a:t>Formato ligero de intercambio de datos independiente de cualquier lenguaje de programación</a:t>
            </a:r>
          </a:p>
          <a:p>
            <a:endParaRPr lang="es-ES" sz="2000" dirty="0" smtClean="0">
              <a:cs typeface="Arial" pitchFamily="34" charset="0"/>
            </a:endParaRPr>
          </a:p>
          <a:p>
            <a:r>
              <a:rPr lang="es-ES" sz="2000" dirty="0" smtClean="0">
                <a:cs typeface="Arial" pitchFamily="34" charset="0"/>
              </a:rPr>
              <a:t>Tiene forma de texto plano, de simple de lectura, escritura y generación</a:t>
            </a:r>
          </a:p>
          <a:p>
            <a:endParaRPr lang="es-ES" sz="2000" dirty="0" smtClean="0">
              <a:cs typeface="Arial" pitchFamily="34" charset="0"/>
            </a:endParaRPr>
          </a:p>
          <a:p>
            <a:r>
              <a:rPr lang="es-ES" sz="2000" dirty="0" smtClean="0">
                <a:cs typeface="Arial" pitchFamily="34" charset="0"/>
              </a:rPr>
              <a:t>Ocupa menos espacio que el formato XML</a:t>
            </a:r>
          </a:p>
          <a:p>
            <a:endParaRPr lang="es-ES" sz="2000" dirty="0" smtClean="0">
              <a:cs typeface="Arial" pitchFamily="34" charset="0"/>
            </a:endParaRPr>
          </a:p>
          <a:p>
            <a:r>
              <a:rPr lang="es-ES" sz="2000" dirty="0" smtClean="0">
                <a:cs typeface="Arial" pitchFamily="34" charset="0"/>
              </a:rPr>
              <a:t>No es necesario que se construyan </a:t>
            </a:r>
            <a:r>
              <a:rPr lang="es-ES" sz="2000" dirty="0" err="1" smtClean="0">
                <a:cs typeface="Arial" pitchFamily="34" charset="0"/>
              </a:rPr>
              <a:t>parsers</a:t>
            </a:r>
            <a:r>
              <a:rPr lang="es-ES" sz="2000" dirty="0" smtClean="0">
                <a:cs typeface="Arial" pitchFamily="34" charset="0"/>
              </a:rPr>
              <a:t> personalizados</a:t>
            </a:r>
          </a:p>
        </p:txBody>
      </p:sp>
      <p:pic>
        <p:nvPicPr>
          <p:cNvPr id="5" name="Picture 2" descr="C:\Archivos de programa\Microsoft Office\MEDIA\CAGCAT10\j0299125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1" y="5920222"/>
            <a:ext cx="571503" cy="9377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           Conclusiones</a:t>
            </a:r>
            <a:endParaRPr lang="es-ES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grpSp>
        <p:nvGrpSpPr>
          <p:cNvPr id="10" name="8 Grupo"/>
          <p:cNvGrpSpPr>
            <a:grpSpLocks/>
          </p:cNvGrpSpPr>
          <p:nvPr/>
        </p:nvGrpSpPr>
        <p:grpSpPr bwMode="auto">
          <a:xfrm>
            <a:off x="214313" y="5357809"/>
            <a:ext cx="5857850" cy="1333499"/>
            <a:chOff x="214282" y="5357826"/>
            <a:chExt cx="5857891" cy="1333509"/>
          </a:xfrm>
        </p:grpSpPr>
        <p:sp>
          <p:nvSpPr>
            <p:cNvPr id="11" name="10 CuadroTexto">
              <a:hlinkClick r:id="rId3"/>
            </p:cNvPr>
            <p:cNvSpPr txBox="1"/>
            <p:nvPr/>
          </p:nvSpPr>
          <p:spPr>
            <a:xfrm>
              <a:off x="1000074" y="5786474"/>
              <a:ext cx="5072099" cy="83100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" sz="1600" dirty="0">
                  <a:latin typeface="+mj-lt"/>
                  <a:cs typeface="+mn-cs"/>
                </a:rPr>
                <a:t>Emmerson Miranda  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" sz="1600" dirty="0">
                  <a:latin typeface="+mj-lt"/>
                  <a:cs typeface="+mn-cs"/>
                </a:rPr>
                <a:t>SCJP </a:t>
              </a:r>
              <a:r>
                <a:rPr lang="es-ES" sz="1600" dirty="0" smtClean="0">
                  <a:latin typeface="+mj-lt"/>
                  <a:cs typeface="+mn-cs"/>
                </a:rPr>
                <a:t>1.5  -  SCWCD  </a:t>
              </a:r>
              <a:r>
                <a:rPr lang="es-ES" sz="1600" dirty="0">
                  <a:latin typeface="+mj-lt"/>
                  <a:cs typeface="+mn-cs"/>
                </a:rPr>
                <a:t>J2EE </a:t>
              </a:r>
              <a:r>
                <a:rPr lang="es-ES" sz="1600" dirty="0" smtClean="0">
                  <a:latin typeface="+mj-lt"/>
                  <a:cs typeface="+mn-cs"/>
                </a:rPr>
                <a:t>1.5  -  SCEA 5</a:t>
              </a:r>
              <a:endParaRPr lang="es-ES" sz="1600" dirty="0">
                <a:latin typeface="+mj-lt"/>
                <a:cs typeface="+mn-cs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" sz="1600" dirty="0">
                  <a:latin typeface="+mn-lt"/>
                  <a:cs typeface="+mn-cs"/>
                </a:rPr>
                <a:t>Blog : </a:t>
              </a:r>
              <a:r>
                <a:rPr lang="es-ES" sz="1600" dirty="0">
                  <a:latin typeface="+mj-lt"/>
                  <a:cs typeface="+mn-cs"/>
                </a:rPr>
                <a:t>http://emmersonmiranda.blogspot.com/ </a:t>
              </a:r>
              <a:r>
                <a:rPr lang="es-ES" sz="1600" dirty="0" smtClean="0">
                  <a:latin typeface="+mn-lt"/>
                  <a:cs typeface="+mn-cs"/>
                </a:rPr>
                <a:t> </a:t>
              </a:r>
              <a:endParaRPr lang="es-ES" sz="1600" dirty="0">
                <a:latin typeface="+mj-lt"/>
                <a:cs typeface="+mn-cs"/>
              </a:endParaRPr>
            </a:p>
          </p:txBody>
        </p:sp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4282" y="5357826"/>
              <a:ext cx="800105" cy="13335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vert="horz" anchor="t">
            <a:noAutofit/>
          </a:bodyPr>
          <a:lstStyle/>
          <a:p>
            <a:r>
              <a:rPr lang="es-ES" sz="4000" b="1" cap="all" dirty="0" smtClean="0">
                <a:ln/>
                <a:solidFill>
                  <a:schemeClr val="accent1"/>
                </a:solidFill>
                <a:effectLst>
                  <a:reflection blurRad="12700" stA="50000" endPos="50000" dir="5400000" sy="-100000" rotWithShape="0"/>
                </a:effectLst>
              </a:rPr>
              <a:t>Conclusiones</a:t>
            </a:r>
            <a:endParaRPr sz="4000" b="1" cap="all" dirty="0" smtClean="0">
              <a:ln/>
              <a:solidFill>
                <a:schemeClr val="accent1"/>
              </a:solidFill>
              <a:effectLst>
                <a:reflection blurRad="12700" stA="50000" endPos="50000" dir="5400000" sy="-100000" rotWithShape="0"/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2648" y="1600200"/>
            <a:ext cx="8531352" cy="4495800"/>
          </a:xfrm>
        </p:spPr>
        <p:txBody>
          <a:bodyPr/>
          <a:lstStyle/>
          <a:p>
            <a:r>
              <a:rPr lang="es-ES" sz="1800" dirty="0" smtClean="0">
                <a:cs typeface="Arial" pitchFamily="34" charset="0"/>
              </a:rPr>
              <a:t>Formato de intercambio de datos, potente, flexible y </a:t>
            </a:r>
            <a:r>
              <a:rPr lang="es-ES" sz="1800" b="1" dirty="0" smtClean="0">
                <a:cs typeface="Arial" pitchFamily="34" charset="0"/>
              </a:rPr>
              <a:t>sobre todo ligero </a:t>
            </a:r>
            <a:r>
              <a:rPr lang="es-ES" sz="1800" dirty="0" smtClean="0">
                <a:cs typeface="Arial" pitchFamily="34" charset="0"/>
              </a:rPr>
              <a:t>para intercambiar datos vía HTTP.</a:t>
            </a:r>
          </a:p>
          <a:p>
            <a:endParaRPr lang="es-ES" sz="1800" dirty="0" smtClean="0">
              <a:cs typeface="Arial" pitchFamily="34" charset="0"/>
            </a:endParaRPr>
          </a:p>
          <a:p>
            <a:r>
              <a:rPr lang="es-ES" sz="1800" dirty="0" smtClean="0">
                <a:cs typeface="Arial" pitchFamily="34" charset="0"/>
              </a:rPr>
              <a:t>Independiente de cualquier lenguaje de programación.</a:t>
            </a:r>
          </a:p>
          <a:p>
            <a:endParaRPr lang="es-ES" sz="1800" dirty="0" smtClean="0">
              <a:cs typeface="Arial" pitchFamily="34" charset="0"/>
            </a:endParaRPr>
          </a:p>
          <a:p>
            <a:r>
              <a:rPr lang="es-ES" sz="1800" dirty="0" smtClean="0"/>
              <a:t>Es soportado por los principales lenguajes del lado servidor</a:t>
            </a:r>
          </a:p>
          <a:p>
            <a:pPr lvl="1"/>
            <a:r>
              <a:rPr lang="es-ES" sz="1800" dirty="0" smtClean="0"/>
              <a:t>Java, </a:t>
            </a:r>
            <a:r>
              <a:rPr lang="es-ES" sz="1800" dirty="0" err="1" smtClean="0"/>
              <a:t>.Net</a:t>
            </a:r>
            <a:r>
              <a:rPr lang="es-ES" sz="1800" dirty="0" smtClean="0"/>
              <a:t>, PHP (pueden serializar y </a:t>
            </a:r>
            <a:r>
              <a:rPr lang="es-ES" sz="1800" dirty="0" err="1" smtClean="0"/>
              <a:t>deserializar</a:t>
            </a:r>
            <a:r>
              <a:rPr lang="es-ES" sz="1800" dirty="0" smtClean="0"/>
              <a:t> objetos en formato JSON)</a:t>
            </a:r>
          </a:p>
          <a:p>
            <a:pPr lvl="1"/>
            <a:endParaRPr lang="es-ES" sz="1800" dirty="0" smtClean="0"/>
          </a:p>
          <a:p>
            <a:r>
              <a:rPr lang="es-ES" sz="1800" dirty="0" smtClean="0"/>
              <a:t>Ideal para construir aplicaciones RIA con </a:t>
            </a:r>
            <a:r>
              <a:rPr lang="es-ES" sz="1800" dirty="0" err="1" smtClean="0"/>
              <a:t>frameworks</a:t>
            </a:r>
            <a:r>
              <a:rPr lang="es-ES" sz="1800" dirty="0" smtClean="0"/>
              <a:t> </a:t>
            </a:r>
            <a:r>
              <a:rPr lang="es-ES" sz="1800" dirty="0" err="1" smtClean="0"/>
              <a:t>JavaScript</a:t>
            </a:r>
            <a:endParaRPr lang="es-ES" sz="1800" dirty="0" smtClean="0"/>
          </a:p>
          <a:p>
            <a:pPr lvl="1"/>
            <a:r>
              <a:rPr lang="es-ES" sz="1800" dirty="0" smtClean="0"/>
              <a:t>Ej.: YUI</a:t>
            </a:r>
          </a:p>
          <a:p>
            <a:pPr lvl="1"/>
            <a:endParaRPr lang="es-ES" sz="1800" dirty="0" smtClean="0"/>
          </a:p>
          <a:p>
            <a:r>
              <a:rPr lang="es-ES" sz="1800" dirty="0" smtClean="0"/>
              <a:t>Existen diferentes bases de datos </a:t>
            </a:r>
            <a:r>
              <a:rPr lang="es-ES" sz="1800" b="1" dirty="0" err="1" smtClean="0"/>
              <a:t>NoSQL</a:t>
            </a:r>
            <a:r>
              <a:rPr lang="es-ES" sz="1800" dirty="0" smtClean="0"/>
              <a:t> que guardan sus datos en formato JSON plano o binario (BSON</a:t>
            </a:r>
            <a:r>
              <a:rPr lang="es-ES" sz="1800" dirty="0" smtClean="0"/>
              <a:t>)</a:t>
            </a:r>
          </a:p>
        </p:txBody>
      </p:sp>
      <p:pic>
        <p:nvPicPr>
          <p:cNvPr id="6" name="Picture 2" descr="C:\Archivos de programa\Microsoft Office\MEDIA\CAGCAT10\j0299125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1" y="6072206"/>
            <a:ext cx="478879" cy="7857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/>
          </p:cNvSpPr>
          <p:nvPr>
            <p:ph type="title"/>
          </p:nvPr>
        </p:nvSpPr>
        <p:spPr>
          <a:xfrm>
            <a:off x="914400" y="3786188"/>
            <a:ext cx="7772400" cy="1541462"/>
          </a:xfrm>
        </p:spPr>
        <p:txBody>
          <a:bodyPr/>
          <a:lstStyle/>
          <a:p>
            <a:pPr algn="ctr"/>
            <a:r>
              <a:rPr lang="es-ES" dirty="0" smtClean="0">
                <a:solidFill>
                  <a:schemeClr val="accent1"/>
                </a:solidFill>
              </a:rPr>
              <a:t>- FIN -</a:t>
            </a:r>
            <a:endParaRPr lang="es-ES" dirty="0" smtClean="0"/>
          </a:p>
        </p:txBody>
      </p:sp>
      <p:pic>
        <p:nvPicPr>
          <p:cNvPr id="53251" name="Picture 10" descr="C:\Archivos de programa\Microsoft Office\MEDIA\CAGCAT10\j0301252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0313" y="571500"/>
            <a:ext cx="4143375" cy="354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>
            <a:hlinkClick r:id="rId4"/>
          </p:cNvPr>
          <p:cNvSpPr txBox="1"/>
          <p:nvPr/>
        </p:nvSpPr>
        <p:spPr>
          <a:xfrm>
            <a:off x="2143108" y="4988494"/>
            <a:ext cx="507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Licensed under Creative Commons Attribution 3</a:t>
            </a:r>
            <a:endParaRPr lang="es-ES" dirty="0"/>
          </a:p>
        </p:txBody>
      </p:sp>
      <p:grpSp>
        <p:nvGrpSpPr>
          <p:cNvPr id="11" name="8 Grupo"/>
          <p:cNvGrpSpPr>
            <a:grpSpLocks/>
          </p:cNvGrpSpPr>
          <p:nvPr/>
        </p:nvGrpSpPr>
        <p:grpSpPr bwMode="auto">
          <a:xfrm>
            <a:off x="214313" y="5357809"/>
            <a:ext cx="5857850" cy="1333499"/>
            <a:chOff x="214282" y="5357826"/>
            <a:chExt cx="5857891" cy="1333509"/>
          </a:xfrm>
        </p:grpSpPr>
        <p:sp>
          <p:nvSpPr>
            <p:cNvPr id="12" name="11 CuadroTexto">
              <a:hlinkClick r:id="rId5"/>
            </p:cNvPr>
            <p:cNvSpPr txBox="1"/>
            <p:nvPr/>
          </p:nvSpPr>
          <p:spPr>
            <a:xfrm>
              <a:off x="1000074" y="5786474"/>
              <a:ext cx="5072099" cy="83100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" sz="1600" dirty="0">
                  <a:latin typeface="+mj-lt"/>
                  <a:cs typeface="+mn-cs"/>
                </a:rPr>
                <a:t>Emmerson Miranda  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" sz="1600" dirty="0">
                  <a:latin typeface="+mj-lt"/>
                  <a:cs typeface="+mn-cs"/>
                </a:rPr>
                <a:t>SCJP </a:t>
              </a:r>
              <a:r>
                <a:rPr lang="es-ES" sz="1600" dirty="0" smtClean="0">
                  <a:latin typeface="+mj-lt"/>
                  <a:cs typeface="+mn-cs"/>
                </a:rPr>
                <a:t>1.5  -  SCWCD  </a:t>
              </a:r>
              <a:r>
                <a:rPr lang="es-ES" sz="1600" dirty="0">
                  <a:latin typeface="+mj-lt"/>
                  <a:cs typeface="+mn-cs"/>
                </a:rPr>
                <a:t>J2EE </a:t>
              </a:r>
              <a:r>
                <a:rPr lang="es-ES" sz="1600" dirty="0" smtClean="0">
                  <a:latin typeface="+mj-lt"/>
                  <a:cs typeface="+mn-cs"/>
                </a:rPr>
                <a:t>1.5  -  SCEA 5</a:t>
              </a:r>
              <a:endParaRPr lang="es-ES" sz="1600" dirty="0">
                <a:latin typeface="+mj-lt"/>
                <a:cs typeface="+mn-cs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" sz="1600" dirty="0">
                  <a:latin typeface="+mn-lt"/>
                  <a:cs typeface="+mn-cs"/>
                </a:rPr>
                <a:t>Blog : </a:t>
              </a:r>
              <a:r>
                <a:rPr lang="es-ES" sz="1600" dirty="0">
                  <a:latin typeface="+mj-lt"/>
                  <a:cs typeface="+mn-cs"/>
                </a:rPr>
                <a:t>http://emmersonmiranda.blogspot.com/ </a:t>
              </a:r>
              <a:r>
                <a:rPr lang="es-ES" sz="1600" dirty="0" smtClean="0">
                  <a:latin typeface="+mn-lt"/>
                  <a:cs typeface="+mn-cs"/>
                </a:rPr>
                <a:t> </a:t>
              </a:r>
              <a:endParaRPr lang="es-ES" sz="1600" dirty="0">
                <a:latin typeface="+mj-lt"/>
                <a:cs typeface="+mn-cs"/>
              </a:endParaRPr>
            </a:p>
          </p:txBody>
        </p:sp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14282" y="5357826"/>
              <a:ext cx="800105" cy="13335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/>
            <a:r>
              <a:rPr b="1" cap="all" smtClean="0">
                <a:ln/>
                <a:solidFill>
                  <a:schemeClr val="accent1"/>
                </a:solidFill>
                <a:effectLst>
                  <a:reflection blurRad="12700" stA="50000" endPos="50000" dir="5400000" sy="-100000" rotWithShape="0"/>
                </a:effectLst>
              </a:rPr>
              <a:t>Introducción</a:t>
            </a:r>
            <a:r>
              <a:rPr lang="es-ES" b="1" cap="all" smtClean="0">
                <a:ln/>
                <a:solidFill>
                  <a:schemeClr val="accent1"/>
                </a:solidFill>
                <a:effectLst>
                  <a:reflection blurRad="12700" stA="50000" endPos="50000" dir="5400000" sy="-100000" rotWithShape="0"/>
                </a:effectLst>
              </a:rPr>
              <a:t> – json</a:t>
            </a:r>
            <a:endParaRPr b="1" cap="all" dirty="0" smtClean="0">
              <a:ln/>
              <a:solidFill>
                <a:schemeClr val="accent1"/>
              </a:solidFill>
              <a:effectLst>
                <a:reflection blurRad="12700" stA="50000" endPos="50000" dir="5400000" sy="-100000" rotWithShape="0"/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914400" y="1783560"/>
            <a:ext cx="7772400" cy="4860150"/>
          </a:xfrm>
        </p:spPr>
        <p:txBody>
          <a:bodyPr>
            <a:normAutofit/>
          </a:bodyPr>
          <a:lstStyle/>
          <a:p>
            <a:r>
              <a:rPr lang="es-ES" sz="2000" smtClean="0">
                <a:cs typeface="Arial" pitchFamily="34" charset="0"/>
              </a:rPr>
              <a:t>JSON   :</a:t>
            </a:r>
          </a:p>
          <a:p>
            <a:pPr lvl="1"/>
            <a:r>
              <a:rPr lang="es-ES" sz="2000" smtClean="0">
                <a:cs typeface="Arial" pitchFamily="34" charset="0"/>
              </a:rPr>
              <a:t>Independiente de un lenguaje específico</a:t>
            </a:r>
          </a:p>
          <a:p>
            <a:pPr lvl="1"/>
            <a:r>
              <a:rPr lang="es-ES" sz="2000" smtClean="0">
                <a:cs typeface="Arial" pitchFamily="34" charset="0"/>
              </a:rPr>
              <a:t>Basado en texto</a:t>
            </a:r>
          </a:p>
          <a:p>
            <a:pPr lvl="1"/>
            <a:r>
              <a:rPr lang="es-ES" sz="2000" smtClean="0">
                <a:cs typeface="Arial" pitchFamily="34" charset="0"/>
              </a:rPr>
              <a:t>De Formato ligero</a:t>
            </a:r>
          </a:p>
          <a:p>
            <a:pPr lvl="1"/>
            <a:r>
              <a:rPr lang="es-ES" sz="2000" smtClean="0">
                <a:cs typeface="Arial" pitchFamily="34" charset="0"/>
              </a:rPr>
              <a:t>Fácil de parsear</a:t>
            </a:r>
          </a:p>
          <a:p>
            <a:pPr lvl="1"/>
            <a:r>
              <a:rPr lang="es-ES" sz="2000" smtClean="0">
                <a:cs typeface="Arial" pitchFamily="34" charset="0"/>
              </a:rPr>
              <a:t>NO Define funciones</a:t>
            </a:r>
          </a:p>
          <a:p>
            <a:pPr lvl="1"/>
            <a:r>
              <a:rPr lang="es-ES" sz="2000" smtClean="0">
                <a:cs typeface="Arial" pitchFamily="34" charset="0"/>
              </a:rPr>
              <a:t>NO tiene estructuras invisibles</a:t>
            </a:r>
          </a:p>
          <a:p>
            <a:pPr lvl="1"/>
            <a:r>
              <a:rPr lang="es-ES" sz="2000" smtClean="0">
                <a:cs typeface="Arial" pitchFamily="34" charset="0"/>
              </a:rPr>
              <a:t>NO tiene espacios de nombres (Namespaces)</a:t>
            </a:r>
          </a:p>
          <a:p>
            <a:pPr lvl="1"/>
            <a:r>
              <a:rPr lang="es-ES" sz="2000" smtClean="0">
                <a:cs typeface="Arial" pitchFamily="34" charset="0"/>
              </a:rPr>
              <a:t>NO tiene validator</a:t>
            </a:r>
          </a:p>
          <a:p>
            <a:pPr lvl="1"/>
            <a:r>
              <a:rPr lang="es-ES" sz="2000" smtClean="0">
                <a:cs typeface="Arial" pitchFamily="34" charset="0"/>
              </a:rPr>
              <a:t>NO es extensible</a:t>
            </a:r>
          </a:p>
          <a:p>
            <a:pPr lvl="1"/>
            <a:endParaRPr lang="es-ES" sz="2000" smtClean="0">
              <a:cs typeface="Arial" pitchFamily="34" charset="0"/>
            </a:endParaRPr>
          </a:p>
          <a:p>
            <a:r>
              <a:rPr lang="es-ES" sz="2300" smtClean="0">
                <a:cs typeface="Arial" pitchFamily="34" charset="0"/>
              </a:rPr>
              <a:t>Su tipo MIME es -&gt; application/json</a:t>
            </a:r>
            <a:endParaRPr lang="es-ES" sz="2300">
              <a:cs typeface="Arial" pitchFamily="34" charset="0"/>
            </a:endParaRPr>
          </a:p>
        </p:txBody>
      </p:sp>
      <p:pic>
        <p:nvPicPr>
          <p:cNvPr id="5" name="Picture 2" descr="C:\Archivos de programa\Microsoft Office\MEDIA\CAGCAT10\j0299125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1" y="5920222"/>
            <a:ext cx="571503" cy="9377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/>
            <a:r>
              <a:rPr b="1" cap="all" smtClean="0">
                <a:ln/>
                <a:solidFill>
                  <a:schemeClr val="accent1"/>
                </a:solidFill>
                <a:effectLst>
                  <a:reflection blurRad="12700" stA="50000" endPos="50000" dir="5400000" sy="-100000" rotWithShape="0"/>
                </a:effectLst>
              </a:rPr>
              <a:t>Introducción</a:t>
            </a:r>
            <a:r>
              <a:rPr lang="es-ES" b="1" cap="all" smtClean="0">
                <a:ln/>
                <a:solidFill>
                  <a:schemeClr val="accent1"/>
                </a:solidFill>
                <a:effectLst>
                  <a:reflection blurRad="12700" stA="50000" endPos="50000" dir="5400000" sy="-100000" rotWithShape="0"/>
                </a:effectLst>
              </a:rPr>
              <a:t> – json</a:t>
            </a:r>
            <a:endParaRPr b="1" cap="all" dirty="0" smtClean="0">
              <a:ln/>
              <a:solidFill>
                <a:schemeClr val="accent1"/>
              </a:solidFill>
              <a:effectLst>
                <a:reflection blurRad="12700" stA="50000" endPos="50000" dir="5400000" sy="-100000" rotWithShape="0"/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914400" y="1783560"/>
            <a:ext cx="7772400" cy="4860150"/>
          </a:xfrm>
        </p:spPr>
        <p:txBody>
          <a:bodyPr>
            <a:normAutofit/>
          </a:bodyPr>
          <a:lstStyle/>
          <a:p>
            <a:r>
              <a:rPr lang="es-ES" sz="2000" dirty="0" smtClean="0">
                <a:cs typeface="Arial" pitchFamily="34" charset="0"/>
              </a:rPr>
              <a:t>Lenguajes  que lo soportan:</a:t>
            </a:r>
          </a:p>
          <a:p>
            <a:pPr lvl="1"/>
            <a:r>
              <a:rPr lang="es-ES" sz="2000" dirty="0" err="1" smtClean="0">
                <a:cs typeface="Arial" pitchFamily="34" charset="0"/>
              </a:rPr>
              <a:t>ActionScript</a:t>
            </a:r>
            <a:endParaRPr lang="es-ES" sz="2000" dirty="0" smtClean="0">
              <a:cs typeface="Arial" pitchFamily="34" charset="0"/>
            </a:endParaRPr>
          </a:p>
          <a:p>
            <a:pPr lvl="1"/>
            <a:r>
              <a:rPr lang="es-ES" sz="2000" dirty="0" smtClean="0">
                <a:cs typeface="Arial" pitchFamily="34" charset="0"/>
              </a:rPr>
              <a:t>C / C++</a:t>
            </a:r>
          </a:p>
          <a:p>
            <a:pPr lvl="1"/>
            <a:r>
              <a:rPr lang="es-ES" sz="2000" b="1" dirty="0" smtClean="0">
                <a:cs typeface="Arial" pitchFamily="34" charset="0"/>
              </a:rPr>
              <a:t>.NET </a:t>
            </a:r>
            <a:r>
              <a:rPr lang="es-ES" sz="2000" dirty="0" smtClean="0">
                <a:cs typeface="Arial" pitchFamily="34" charset="0"/>
              </a:rPr>
              <a:t>(C#, VB.NET…)</a:t>
            </a:r>
          </a:p>
          <a:p>
            <a:pPr lvl="1"/>
            <a:r>
              <a:rPr lang="es-ES" sz="2000" dirty="0" err="1" smtClean="0">
                <a:cs typeface="Arial" pitchFamily="34" charset="0"/>
              </a:rPr>
              <a:t>Delphi</a:t>
            </a:r>
            <a:endParaRPr lang="es-ES" sz="2000" dirty="0" smtClean="0">
              <a:cs typeface="Arial" pitchFamily="34" charset="0"/>
            </a:endParaRPr>
          </a:p>
          <a:p>
            <a:pPr lvl="1"/>
            <a:r>
              <a:rPr lang="es-ES" sz="2000" b="1" dirty="0" smtClean="0">
                <a:cs typeface="Arial" pitchFamily="34" charset="0"/>
              </a:rPr>
              <a:t>Java</a:t>
            </a:r>
          </a:p>
          <a:p>
            <a:pPr lvl="1"/>
            <a:r>
              <a:rPr lang="es-ES" sz="2000" b="1" dirty="0" err="1" smtClean="0">
                <a:cs typeface="Arial" pitchFamily="34" charset="0"/>
              </a:rPr>
              <a:t>JavaScript</a:t>
            </a:r>
            <a:endParaRPr lang="es-ES" sz="2000" b="1" dirty="0" smtClean="0">
              <a:cs typeface="Arial" pitchFamily="34" charset="0"/>
            </a:endParaRPr>
          </a:p>
          <a:p>
            <a:pPr lvl="1"/>
            <a:r>
              <a:rPr lang="es-ES" sz="2000" dirty="0" smtClean="0">
                <a:cs typeface="Arial" pitchFamily="34" charset="0"/>
              </a:rPr>
              <a:t>Perl</a:t>
            </a:r>
          </a:p>
          <a:p>
            <a:pPr lvl="1"/>
            <a:r>
              <a:rPr lang="es-ES" sz="2000" dirty="0" smtClean="0">
                <a:cs typeface="Arial" pitchFamily="34" charset="0"/>
              </a:rPr>
              <a:t>PHP</a:t>
            </a:r>
          </a:p>
          <a:p>
            <a:pPr lvl="1"/>
            <a:r>
              <a:rPr lang="es-ES" sz="2000" dirty="0" err="1" smtClean="0">
                <a:cs typeface="Arial" pitchFamily="34" charset="0"/>
              </a:rPr>
              <a:t>Python</a:t>
            </a:r>
            <a:endParaRPr lang="es-ES" sz="2000" dirty="0" smtClean="0">
              <a:cs typeface="Arial" pitchFamily="34" charset="0"/>
            </a:endParaRPr>
          </a:p>
          <a:p>
            <a:pPr lvl="1"/>
            <a:r>
              <a:rPr lang="es-ES" sz="2000" dirty="0" err="1" smtClean="0">
                <a:cs typeface="Arial" pitchFamily="34" charset="0"/>
              </a:rPr>
              <a:t>Ruby</a:t>
            </a:r>
            <a:endParaRPr lang="es-ES" sz="2000" dirty="0" smtClean="0">
              <a:cs typeface="Arial" pitchFamily="34" charset="0"/>
            </a:endParaRPr>
          </a:p>
          <a:p>
            <a:pPr lvl="1"/>
            <a:r>
              <a:rPr lang="es-ES" sz="2000" dirty="0" err="1" smtClean="0">
                <a:cs typeface="Arial" pitchFamily="34" charset="0"/>
              </a:rPr>
              <a:t>Etc</a:t>
            </a:r>
            <a:r>
              <a:rPr lang="es-ES" sz="2000" dirty="0" smtClean="0">
                <a:cs typeface="Arial" pitchFamily="34" charset="0"/>
              </a:rPr>
              <a:t>…</a:t>
            </a:r>
            <a:endParaRPr lang="es-ES" sz="2300" dirty="0">
              <a:cs typeface="Arial" pitchFamily="34" charset="0"/>
            </a:endParaRPr>
          </a:p>
        </p:txBody>
      </p:sp>
      <p:pic>
        <p:nvPicPr>
          <p:cNvPr id="5" name="Picture 2" descr="C:\Archivos de programa\Microsoft Office\MEDIA\CAGCAT10\j0299125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1" y="5920222"/>
            <a:ext cx="571503" cy="937778"/>
          </a:xfrm>
          <a:prstGeom prst="rect">
            <a:avLst/>
          </a:prstGeom>
          <a:noFill/>
        </p:spPr>
      </p:pic>
      <p:sp>
        <p:nvSpPr>
          <p:cNvPr id="6" name="5 Rectángulo redondeado"/>
          <p:cNvSpPr/>
          <p:nvPr/>
        </p:nvSpPr>
        <p:spPr>
          <a:xfrm>
            <a:off x="785786" y="2901638"/>
            <a:ext cx="4143404" cy="3844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 redondeado"/>
          <p:cNvSpPr/>
          <p:nvPr/>
        </p:nvSpPr>
        <p:spPr>
          <a:xfrm>
            <a:off x="785786" y="3687456"/>
            <a:ext cx="4143404" cy="3844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 cap="all" smtClean="0">
                <a:ln/>
                <a:solidFill>
                  <a:schemeClr val="accent1"/>
                </a:solidFill>
                <a:effectLst>
                  <a:reflection blurRad="12700" stA="50000" endPos="50000" dir="5400000" sy="-100000" rotWithShape="0"/>
                </a:effectLst>
              </a:rPr>
              <a:t>Formas  de  representacion</a:t>
            </a:r>
            <a:endParaRPr b="1" cap="all" dirty="0" smtClean="0">
              <a:ln/>
              <a:solidFill>
                <a:schemeClr val="accent1"/>
              </a:solidFill>
              <a:effectLst>
                <a:reflection blurRad="12700" stA="50000" endPos="50000" dir="5400000" sy="-100000" rotWithShape="0"/>
              </a:effectLst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914400" y="1783560"/>
            <a:ext cx="7943880" cy="4860150"/>
          </a:xfrm>
        </p:spPr>
        <p:txBody>
          <a:bodyPr>
            <a:normAutofit/>
          </a:bodyPr>
          <a:lstStyle/>
          <a:p>
            <a:r>
              <a:rPr lang="es-ES" sz="2000" smtClean="0"/>
              <a:t>Sirve para representar objetos en el lado de cliente, normalmente en aplicaciones RIA (Rich Internet Application)  que utilizan JavaScript.</a:t>
            </a:r>
          </a:p>
          <a:p>
            <a:endParaRPr lang="es-ES" sz="2000" smtClean="0"/>
          </a:p>
          <a:p>
            <a:pPr lvl="1"/>
            <a:r>
              <a:rPr lang="es-ES" sz="2000" smtClean="0"/>
              <a:t>Object.- Conjunto desordenado de pares nombre/valor</a:t>
            </a:r>
          </a:p>
          <a:p>
            <a:pPr lvl="1"/>
            <a:endParaRPr lang="es-ES" sz="2000" smtClean="0"/>
          </a:p>
          <a:p>
            <a:pPr lvl="1"/>
            <a:r>
              <a:rPr lang="es-ES" sz="2000" smtClean="0"/>
              <a:t>Array.- Colección ordenada de valores</a:t>
            </a:r>
          </a:p>
          <a:p>
            <a:pPr lvl="1"/>
            <a:endParaRPr lang="es-ES" sz="2000" smtClean="0"/>
          </a:p>
          <a:p>
            <a:pPr lvl="1"/>
            <a:r>
              <a:rPr lang="es-ES" sz="2000" smtClean="0"/>
              <a:t>Value.- Puede ser un string, número, booleano, objeto u array</a:t>
            </a:r>
          </a:p>
          <a:p>
            <a:pPr lvl="1"/>
            <a:endParaRPr lang="es-ES" sz="2000" smtClean="0"/>
          </a:p>
          <a:p>
            <a:pPr lvl="1"/>
            <a:r>
              <a:rPr lang="es-ES" sz="2000" smtClean="0"/>
              <a:t>String.- Colección de cero o más caracteres unicode.</a:t>
            </a:r>
          </a:p>
          <a:p>
            <a:pPr lvl="1"/>
            <a:endParaRPr lang="es-ES" sz="2000" smtClean="0"/>
          </a:p>
          <a:p>
            <a:pPr lvl="1"/>
            <a:r>
              <a:rPr lang="es-ES" sz="2000" smtClean="0"/>
              <a:t>Number.- Valor numérico sin comillas</a:t>
            </a:r>
          </a:p>
          <a:p>
            <a:endParaRPr lang="es-ES" sz="2000" smtClean="0"/>
          </a:p>
        </p:txBody>
      </p:sp>
      <p:pic>
        <p:nvPicPr>
          <p:cNvPr id="6" name="Picture 2" descr="C:\Archivos de programa\Microsoft Office\MEDIA\CAGCAT10\j0299125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1" y="5920222"/>
            <a:ext cx="571503" cy="93777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 cap="all" smtClean="0">
                <a:ln/>
                <a:solidFill>
                  <a:schemeClr val="accent1"/>
                </a:solidFill>
                <a:effectLst>
                  <a:reflection blurRad="12700" stA="50000" endPos="50000" dir="5400000" sy="-100000" rotWithShape="0"/>
                </a:effectLst>
              </a:rPr>
              <a:t>Formas  de  representacion</a:t>
            </a:r>
            <a:endParaRPr b="1" cap="all" dirty="0" smtClean="0">
              <a:ln/>
              <a:solidFill>
                <a:schemeClr val="accent1"/>
              </a:solidFill>
              <a:effectLst>
                <a:reflection blurRad="12700" stA="50000" endPos="50000" dir="5400000" sy="-100000" rotWithShape="0"/>
              </a:effectLst>
            </a:endParaRP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"/>
          </p:nvPr>
        </p:nvSpPr>
        <p:spPr>
          <a:xfrm>
            <a:off x="609600" y="1629412"/>
            <a:ext cx="3886200" cy="640080"/>
          </a:xfrm>
        </p:spPr>
        <p:txBody>
          <a:bodyPr/>
          <a:lstStyle/>
          <a:p>
            <a:pPr algn="ctr"/>
            <a:r>
              <a:rPr lang="es-ES" smtClean="0"/>
              <a:t>Descripción simplificada</a:t>
            </a:r>
            <a:endParaRPr lang="es-ES"/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3"/>
          </p:nvPr>
        </p:nvSpPr>
        <p:spPr>
          <a:xfrm>
            <a:off x="4800600" y="1629412"/>
            <a:ext cx="3886200" cy="640080"/>
          </a:xfrm>
        </p:spPr>
        <p:txBody>
          <a:bodyPr/>
          <a:lstStyle/>
          <a:p>
            <a:pPr algn="ctr"/>
            <a:r>
              <a:rPr lang="es-ES" smtClean="0"/>
              <a:t>Ejemplo</a:t>
            </a:r>
            <a:endParaRPr lang="es-ES"/>
          </a:p>
        </p:txBody>
      </p:sp>
      <p:pic>
        <p:nvPicPr>
          <p:cNvPr id="6" name="Picture 2" descr="C:\Archivos de programa\Microsoft Office\MEDIA\CAGCAT10\j0299125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1" y="5920222"/>
            <a:ext cx="571503" cy="937778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2334261"/>
            <a:ext cx="3429024" cy="4309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6314" y="2948622"/>
            <a:ext cx="3896518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11 Conector recto de flecha"/>
          <p:cNvCxnSpPr/>
          <p:nvPr/>
        </p:nvCxnSpPr>
        <p:spPr>
          <a:xfrm>
            <a:off x="2143108" y="3948754"/>
            <a:ext cx="2643206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>
            <a:off x="2214546" y="2734308"/>
            <a:ext cx="2786082" cy="64294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>
            <a:off x="3071802" y="3591564"/>
            <a:ext cx="214314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/>
          <p:nvPr/>
        </p:nvCxnSpPr>
        <p:spPr>
          <a:xfrm>
            <a:off x="2500298" y="4734572"/>
            <a:ext cx="278608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rmedi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Intermedi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ujo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2117</Words>
  <Application>Microsoft Office PowerPoint</Application>
  <PresentationFormat>Presentación en pantalla (4:3)</PresentationFormat>
  <Paragraphs>495</Paragraphs>
  <Slides>52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52</vt:i4>
      </vt:variant>
    </vt:vector>
  </HeadingPairs>
  <TitlesOfParts>
    <vt:vector size="53" baseType="lpstr">
      <vt:lpstr>Intermedio</vt:lpstr>
      <vt:lpstr>Manual  de  JSON</vt:lpstr>
      <vt:lpstr>Guión</vt:lpstr>
      <vt:lpstr>Parte   teórica</vt:lpstr>
      <vt:lpstr>Introducción – El problema</vt:lpstr>
      <vt:lpstr>Introducción – una solución</vt:lpstr>
      <vt:lpstr>Introducción – json</vt:lpstr>
      <vt:lpstr>Introducción – json</vt:lpstr>
      <vt:lpstr>Formas  de  representacion</vt:lpstr>
      <vt:lpstr>Formas  de  representacion</vt:lpstr>
      <vt:lpstr>Forma  de  object / clase</vt:lpstr>
      <vt:lpstr>Forma  de  object / clase</vt:lpstr>
      <vt:lpstr>Forma  de  array</vt:lpstr>
      <vt:lpstr>Forma  de  array</vt:lpstr>
      <vt:lpstr>Forma  de  value</vt:lpstr>
      <vt:lpstr>Forma  de  string</vt:lpstr>
      <vt:lpstr>Forma  de  number</vt:lpstr>
      <vt:lpstr>Codificación de caracteres</vt:lpstr>
      <vt:lpstr>Forma  de  value</vt:lpstr>
      <vt:lpstr>Otras formas</vt:lpstr>
      <vt:lpstr>json  vs  xml ( clase )</vt:lpstr>
      <vt:lpstr>json  vs  xml ( similitudes )</vt:lpstr>
      <vt:lpstr>json  vs  xml ( diferencias )</vt:lpstr>
      <vt:lpstr>json  vs  xml ( Arrays )</vt:lpstr>
      <vt:lpstr>YAML</vt:lpstr>
      <vt:lpstr>Json - Utilización</vt:lpstr>
      <vt:lpstr>JSON – ECMAScript 4ta EDICIÓN</vt:lpstr>
      <vt:lpstr>JSON – ejemplo parsejson</vt:lpstr>
      <vt:lpstr>JSON – ejemplo parsejson</vt:lpstr>
      <vt:lpstr>JSON – ejemplo json.parse</vt:lpstr>
      <vt:lpstr>JSON – Ejemplo - supplant</vt:lpstr>
      <vt:lpstr>JSON – Ejemplo - supplant</vt:lpstr>
      <vt:lpstr>GSON</vt:lpstr>
      <vt:lpstr>gSON</vt:lpstr>
      <vt:lpstr>gSON</vt:lpstr>
      <vt:lpstr>gSON</vt:lpstr>
      <vt:lpstr>gSON</vt:lpstr>
      <vt:lpstr>gSON</vt:lpstr>
      <vt:lpstr>gSON</vt:lpstr>
      <vt:lpstr>Frameworks cliente</vt:lpstr>
      <vt:lpstr>FRAMEWORKS CLIENTE</vt:lpstr>
      <vt:lpstr>YUI (Yahoo User Interface)</vt:lpstr>
      <vt:lpstr>jQuery</vt:lpstr>
      <vt:lpstr>ExtJs</vt:lpstr>
      <vt:lpstr>Servicios Web</vt:lpstr>
      <vt:lpstr>Servicios web</vt:lpstr>
      <vt:lpstr>NoSQL</vt:lpstr>
      <vt:lpstr>NoSQL</vt:lpstr>
      <vt:lpstr>           Visor</vt:lpstr>
      <vt:lpstr>Visor de objetos JSON</vt:lpstr>
      <vt:lpstr>           Conclusiones</vt:lpstr>
      <vt:lpstr>Conclusiones</vt:lpstr>
      <vt:lpstr>- FIN -</vt:lpstr>
    </vt:vector>
  </TitlesOfParts>
  <Manager/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Hibernate + Spring</dc:title>
  <dc:subject>Curso Hibernate + Spring</dc:subject>
  <dc:creator/>
  <cp:keywords>Hibernate Spring</cp:keywords>
  <cp:lastModifiedBy/>
  <cp:revision>1</cp:revision>
  <dcterms:created xsi:type="dcterms:W3CDTF">2008-07-15T22:18:07Z</dcterms:created>
  <dcterms:modified xsi:type="dcterms:W3CDTF">2010-11-10T23:56:14Z</dcterms:modified>
  <cp:category>Formación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3082</vt:i4>
  </property>
  <property fmtid="{D5CDD505-2E9C-101B-9397-08002B2CF9AE}" pid="3" name="_Version">
    <vt:lpwstr>12.0.4518</vt:lpwstr>
  </property>
</Properties>
</file>