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58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588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0" name="Google Shape;30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rgbClr val="3F3F3F">
              <a:alpha val="6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5220072" y="-9098"/>
            <a:ext cx="3923928" cy="6867097"/>
          </a:xfrm>
          <a:custGeom>
            <a:rect b="b" l="l" r="r" t="t"/>
            <a:pathLst>
              <a:path extrusionOk="0" h="5150323" w="4572000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796136" y="4869161"/>
            <a:ext cx="3347864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2" type="body"/>
          </p:nvPr>
        </p:nvSpPr>
        <p:spPr>
          <a:xfrm>
            <a:off x="5796136" y="5863580"/>
            <a:ext cx="3347864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asic Layout">
  <p:cSld name="6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0" y="2"/>
            <a:ext cx="9144000" cy="6857999"/>
          </a:xfrm>
          <a:prstGeom prst="rect">
            <a:avLst/>
          </a:prstGeom>
          <a:solidFill>
            <a:srgbClr val="3F3F3F">
              <a:alpha val="6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251520" y="151939"/>
            <a:ext cx="8568952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251520" y="920024"/>
            <a:ext cx="8568952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1"/>
          <p:cNvSpPr/>
          <p:nvPr/>
        </p:nvSpPr>
        <p:spPr>
          <a:xfrm flipH="1">
            <a:off x="4860033" y="1508788"/>
            <a:ext cx="4283968" cy="3840427"/>
          </a:xfrm>
          <a:prstGeom prst="rect">
            <a:avLst/>
          </a:prstGeom>
          <a:solidFill>
            <a:schemeClr val="accent1">
              <a:alpha val="8549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>
            <p:ph idx="3" type="pic"/>
          </p:nvPr>
        </p:nvSpPr>
        <p:spPr>
          <a:xfrm>
            <a:off x="5332705" y="0"/>
            <a:ext cx="33386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>
            <p:ph idx="2" type="pic"/>
          </p:nvPr>
        </p:nvSpPr>
        <p:spPr>
          <a:xfrm>
            <a:off x="539553" y="1931533"/>
            <a:ext cx="4680520" cy="43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1" name="Google Shape;71;p12"/>
          <p:cNvSpPr/>
          <p:nvPr>
            <p:ph idx="3" type="pic"/>
          </p:nvPr>
        </p:nvSpPr>
        <p:spPr>
          <a:xfrm>
            <a:off x="5219624" y="634087"/>
            <a:ext cx="3384000" cy="129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Images and Contents Layout">
  <p:cSld name="5_Images and Contents Layou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>
            <p:ph idx="2" type="pic"/>
          </p:nvPr>
        </p:nvSpPr>
        <p:spPr>
          <a:xfrm>
            <a:off x="4139953" y="740702"/>
            <a:ext cx="1650297" cy="5397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4" name="Google Shape;74;p13"/>
          <p:cNvSpPr/>
          <p:nvPr>
            <p:ph idx="3" type="pic"/>
          </p:nvPr>
        </p:nvSpPr>
        <p:spPr>
          <a:xfrm>
            <a:off x="2339753" y="740702"/>
            <a:ext cx="1650297" cy="5397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5" name="Google Shape;75;p13"/>
          <p:cNvSpPr/>
          <p:nvPr>
            <p:ph idx="4" type="pic"/>
          </p:nvPr>
        </p:nvSpPr>
        <p:spPr>
          <a:xfrm>
            <a:off x="539552" y="740702"/>
            <a:ext cx="1650297" cy="539789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asic Layout">
  <p:cSld name="5_Basic Layout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0" y="113839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547952" y="3717032"/>
            <a:ext cx="3959992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4"/>
          <p:cNvSpPr/>
          <p:nvPr>
            <p:ph idx="2" type="pic"/>
          </p:nvPr>
        </p:nvSpPr>
        <p:spPr>
          <a:xfrm>
            <a:off x="547951" y="1722012"/>
            <a:ext cx="3960000" cy="18722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0" name="Google Shape;80;p14"/>
          <p:cNvSpPr/>
          <p:nvPr>
            <p:ph idx="3" type="pic"/>
          </p:nvPr>
        </p:nvSpPr>
        <p:spPr>
          <a:xfrm>
            <a:off x="4627657" y="4554396"/>
            <a:ext cx="3960000" cy="18722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14"/>
          <p:cNvSpPr/>
          <p:nvPr>
            <p:ph idx="4" type="pic"/>
          </p:nvPr>
        </p:nvSpPr>
        <p:spPr>
          <a:xfrm>
            <a:off x="4627657" y="1722012"/>
            <a:ext cx="3960000" cy="18722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2" name="Google Shape;82;p14"/>
          <p:cNvSpPr/>
          <p:nvPr>
            <p:ph idx="5" type="pic"/>
          </p:nvPr>
        </p:nvSpPr>
        <p:spPr>
          <a:xfrm>
            <a:off x="547951" y="4554396"/>
            <a:ext cx="3960000" cy="187227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3" name="Google Shape;83;p14"/>
          <p:cNvSpPr/>
          <p:nvPr/>
        </p:nvSpPr>
        <p:spPr>
          <a:xfrm>
            <a:off x="4627665" y="3742100"/>
            <a:ext cx="3959992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Images and Contents Layout">
  <p:cSld name="8_Images and Contents Layou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0" y="242177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5"/>
          <p:cNvSpPr/>
          <p:nvPr>
            <p:ph idx="2" type="pic"/>
          </p:nvPr>
        </p:nvSpPr>
        <p:spPr>
          <a:xfrm>
            <a:off x="323529" y="1316766"/>
            <a:ext cx="4176464" cy="297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15"/>
          <p:cNvSpPr/>
          <p:nvPr>
            <p:ph idx="3" type="pic"/>
          </p:nvPr>
        </p:nvSpPr>
        <p:spPr>
          <a:xfrm>
            <a:off x="4644009" y="3429001"/>
            <a:ext cx="4176464" cy="297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asic Layout">
  <p:cSld name="8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>
            <a:off x="0" y="1"/>
            <a:ext cx="19377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>
            <p:ph idx="3" type="pic"/>
          </p:nvPr>
        </p:nvSpPr>
        <p:spPr>
          <a:xfrm>
            <a:off x="323529" y="1753815"/>
            <a:ext cx="4176464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3" name="Google Shape;93;p16"/>
          <p:cNvSpPr/>
          <p:nvPr>
            <p:ph idx="4" type="pic"/>
          </p:nvPr>
        </p:nvSpPr>
        <p:spPr>
          <a:xfrm>
            <a:off x="4644009" y="3866049"/>
            <a:ext cx="4176464" cy="25922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Images and Contents Layout">
  <p:cSld name="7_Images and Contents Layou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>
            <p:ph idx="2" type="pic"/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s sets layout">
  <p:cSld name="shapes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242646" y="123480"/>
            <a:ext cx="8679898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Font typeface="Arial"/>
              <a:buNone/>
              <a:defRPr b="0" i="0" sz="40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0" y="164639"/>
            <a:ext cx="91440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0" name="Google Shape;100;p19"/>
          <p:cNvGrpSpPr/>
          <p:nvPr/>
        </p:nvGrpSpPr>
        <p:grpSpPr>
          <a:xfrm>
            <a:off x="354009" y="1508787"/>
            <a:ext cx="2849840" cy="4865561"/>
            <a:chOff x="354008" y="1131589"/>
            <a:chExt cx="2849840" cy="3649171"/>
          </a:xfrm>
        </p:grpSpPr>
        <p:sp>
          <p:nvSpPr>
            <p:cNvPr id="101" name="Google Shape;101;p19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39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352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0" y="1"/>
            <a:ext cx="19377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619673" y="151939"/>
            <a:ext cx="7524328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1619673" y="920024"/>
            <a:ext cx="7524328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/>
          <p:nvPr/>
        </p:nvSpPr>
        <p:spPr>
          <a:xfrm>
            <a:off x="0" y="1"/>
            <a:ext cx="19377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6"/>
          <p:cNvSpPr/>
          <p:nvPr>
            <p:ph idx="3" type="pic"/>
          </p:nvPr>
        </p:nvSpPr>
        <p:spPr>
          <a:xfrm>
            <a:off x="538849" y="2499834"/>
            <a:ext cx="1764704" cy="22733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6"/>
          <p:cNvSpPr/>
          <p:nvPr>
            <p:ph idx="4" type="pic"/>
          </p:nvPr>
        </p:nvSpPr>
        <p:spPr>
          <a:xfrm>
            <a:off x="2639428" y="2499834"/>
            <a:ext cx="1764704" cy="22733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6"/>
          <p:cNvSpPr/>
          <p:nvPr>
            <p:ph idx="5" type="pic"/>
          </p:nvPr>
        </p:nvSpPr>
        <p:spPr>
          <a:xfrm>
            <a:off x="4727659" y="2499834"/>
            <a:ext cx="1764704" cy="22733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6"/>
          <p:cNvSpPr/>
          <p:nvPr>
            <p:ph idx="6" type="pic"/>
          </p:nvPr>
        </p:nvSpPr>
        <p:spPr>
          <a:xfrm>
            <a:off x="6815892" y="2499834"/>
            <a:ext cx="1764704" cy="227331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6"/>
          <p:cNvSpPr/>
          <p:nvPr/>
        </p:nvSpPr>
        <p:spPr>
          <a:xfrm>
            <a:off x="539552" y="1796820"/>
            <a:ext cx="1764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6"/>
          <p:cNvSpPr/>
          <p:nvPr/>
        </p:nvSpPr>
        <p:spPr>
          <a:xfrm>
            <a:off x="539552" y="1796820"/>
            <a:ext cx="1140485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2639427" y="1796820"/>
            <a:ext cx="1764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639427" y="1796820"/>
            <a:ext cx="1140485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/>
          <p:nvPr/>
        </p:nvSpPr>
        <p:spPr>
          <a:xfrm>
            <a:off x="4727659" y="1796820"/>
            <a:ext cx="1764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727659" y="1796820"/>
            <a:ext cx="1140485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/>
          <p:nvPr/>
        </p:nvSpPr>
        <p:spPr>
          <a:xfrm>
            <a:off x="6815891" y="1796820"/>
            <a:ext cx="1764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6815891" y="1796820"/>
            <a:ext cx="1140485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모니터.png" id="41" name="Google Shape;4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96098" y="1412777"/>
            <a:ext cx="3816424" cy="478648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/>
          <p:nvPr>
            <p:ph idx="2" type="pic"/>
          </p:nvPr>
        </p:nvSpPr>
        <p:spPr>
          <a:xfrm>
            <a:off x="5140112" y="1584253"/>
            <a:ext cx="3511110" cy="31011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0" y="1"/>
            <a:ext cx="19377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PNG이미지\핸드폰2.png" id="47" name="Google Shape;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2062940"/>
            <a:ext cx="2808312" cy="45344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>
            <p:ph idx="3" type="pic"/>
          </p:nvPr>
        </p:nvSpPr>
        <p:spPr>
          <a:xfrm>
            <a:off x="648136" y="2247136"/>
            <a:ext cx="1619609" cy="333573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9" name="Google Shape;49;p8"/>
          <p:cNvSpPr/>
          <p:nvPr/>
        </p:nvSpPr>
        <p:spPr>
          <a:xfrm>
            <a:off x="2771800" y="4102101"/>
            <a:ext cx="2808312" cy="2111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5940152" y="4102101"/>
            <a:ext cx="2808312" cy="2111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sic Layout">
  <p:cSld name="7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9"/>
          <p:cNvSpPr/>
          <p:nvPr/>
        </p:nvSpPr>
        <p:spPr>
          <a:xfrm>
            <a:off x="0" y="1"/>
            <a:ext cx="19377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:\Fullppt\005-PNG이미지\노트북.png"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0056" y="3043305"/>
            <a:ext cx="5002056" cy="339216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/>
          <p:nvPr>
            <p:ph idx="3" type="pic"/>
          </p:nvPr>
        </p:nvSpPr>
        <p:spPr>
          <a:xfrm>
            <a:off x="917850" y="3497694"/>
            <a:ext cx="2398211" cy="23639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/>
          <p:nvPr>
            <p:ph idx="2" type="pic"/>
          </p:nvPr>
        </p:nvSpPr>
        <p:spPr>
          <a:xfrm>
            <a:off x="251520" y="281004"/>
            <a:ext cx="3059832" cy="412845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10"/>
          <p:cNvSpPr/>
          <p:nvPr>
            <p:ph idx="3" type="pic"/>
          </p:nvPr>
        </p:nvSpPr>
        <p:spPr>
          <a:xfrm>
            <a:off x="3369810" y="281003"/>
            <a:ext cx="1405595" cy="20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10"/>
          <p:cNvSpPr/>
          <p:nvPr>
            <p:ph idx="4" type="pic"/>
          </p:nvPr>
        </p:nvSpPr>
        <p:spPr>
          <a:xfrm>
            <a:off x="3369810" y="2393461"/>
            <a:ext cx="1405595" cy="20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1" name="Google Shape;61;p10"/>
          <p:cNvSpPr/>
          <p:nvPr>
            <p:ph idx="5" type="pic"/>
          </p:nvPr>
        </p:nvSpPr>
        <p:spPr>
          <a:xfrm>
            <a:off x="251521" y="4505472"/>
            <a:ext cx="1405595" cy="20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2" name="Google Shape;62;p10"/>
          <p:cNvSpPr/>
          <p:nvPr>
            <p:ph idx="6" type="pic"/>
          </p:nvPr>
        </p:nvSpPr>
        <p:spPr>
          <a:xfrm>
            <a:off x="1751068" y="4505472"/>
            <a:ext cx="3024336" cy="20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5796136" y="4869161"/>
            <a:ext cx="3347864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חגית כהן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74581" y="2899172"/>
            <a:ext cx="6593681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haroni"/>
              <a:buNone/>
            </a:pPr>
            <a:r>
              <a:rPr b="0" i="0" lang="en-US" sz="5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RecyclerView</a:t>
            </a:r>
            <a:br>
              <a:rPr b="0" i="0" lang="en-US" sz="5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b="0" i="0" lang="en-US" sz="5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רשימה מעוצבת</a:t>
            </a:r>
            <a:endParaRPr b="1" i="0" sz="49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899592" y="1793281"/>
            <a:ext cx="7704856" cy="1131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נכין רשימה של שמות אותם נראה להציג – כל תלמיד ייבחר רשימה משלו.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בדוגמה: טלפונים.</a:t>
            </a:r>
            <a:endParaRPr sz="18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</a:rPr>
              <a:t>נשתמש במבנה נתונים חדש – ArrayList.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5" name="Google Shape;195;p29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208717" y="64547"/>
            <a:ext cx="70294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שלב 5 – יצירת רשימת פריטים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191602" y="3140968"/>
            <a:ext cx="6684654" cy="341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BoardActivity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n-US" sz="12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Bundle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savedInstanceState) 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setContentView(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activity_board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findViewById(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10"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11"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12"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13 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"One note"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1900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"Google"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"Xiomi phone"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1900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"Xiomi"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0192" y="3266480"/>
            <a:ext cx="2016224" cy="3013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1547664" y="1628800"/>
            <a:ext cx="7200800" cy="1368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יש לנו אלמנט תצוגה – RecyclerView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יש לנו גם רשימת פריטים – ArrayList אותה נרצה להציג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כעת עלינו לחבר ביניהם. נשתמש במתאם אשר יגדיר כיצד נציג כל פריט מהרשימה.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184731" y="43934"/>
            <a:ext cx="6813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שלב 6 -  Adapter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0"/>
          <p:cNvGrpSpPr/>
          <p:nvPr/>
        </p:nvGrpSpPr>
        <p:grpSpPr>
          <a:xfrm>
            <a:off x="899592" y="2679576"/>
            <a:ext cx="6987460" cy="4178424"/>
            <a:chOff x="899592" y="2679576"/>
            <a:chExt cx="6987460" cy="4178424"/>
          </a:xfrm>
        </p:grpSpPr>
        <p:grpSp>
          <p:nvGrpSpPr>
            <p:cNvPr id="209" name="Google Shape;209;p30"/>
            <p:cNvGrpSpPr/>
            <p:nvPr/>
          </p:nvGrpSpPr>
          <p:grpSpPr>
            <a:xfrm>
              <a:off x="899592" y="2852936"/>
              <a:ext cx="6987460" cy="3885448"/>
              <a:chOff x="899592" y="2924944"/>
              <a:chExt cx="6987460" cy="3885448"/>
            </a:xfrm>
          </p:grpSpPr>
          <p:pic>
            <p:nvPicPr>
              <p:cNvPr descr="Diagram illustrating Adapter connecting Data Source to ViewHolders" id="210" name="Google Shape;210;p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899592" y="2924944"/>
                <a:ext cx="6987460" cy="37120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p30"/>
              <p:cNvSpPr/>
              <p:nvPr/>
            </p:nvSpPr>
            <p:spPr>
              <a:xfrm>
                <a:off x="899592" y="6378344"/>
                <a:ext cx="1584176" cy="43204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ArrayList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0"/>
              <p:cNvSpPr/>
              <p:nvPr/>
            </p:nvSpPr>
            <p:spPr>
              <a:xfrm>
                <a:off x="6084168" y="6378344"/>
                <a:ext cx="1584176" cy="432048"/>
              </a:xfrm>
              <a:prstGeom prst="rect">
                <a:avLst/>
              </a:prstGeom>
              <a:solidFill>
                <a:schemeClr val="lt1"/>
              </a:solidFill>
              <a:ln cap="flat" cmpd="sng" w="25400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RecyclerView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3" name="Google Shape;213;p30"/>
            <p:cNvSpPr/>
            <p:nvPr/>
          </p:nvSpPr>
          <p:spPr>
            <a:xfrm>
              <a:off x="2483768" y="2679576"/>
              <a:ext cx="3456384" cy="4178424"/>
            </a:xfrm>
            <a:prstGeom prst="ellipse">
              <a:avLst/>
            </a:prstGeom>
            <a:noFill/>
            <a:ln cap="flat" cmpd="sng" w="25400">
              <a:solidFill>
                <a:schemeClr val="accent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ארכיטקטורה</a:t>
            </a:r>
            <a:endParaRPr/>
          </a:p>
        </p:txBody>
      </p:sp>
      <p:sp>
        <p:nvSpPr>
          <p:cNvPr id="219" name="Google Shape;219;p31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Kotlin &amp;amp; RecyclerView for High Performance Lists in Android –  andreasjakl.com"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646" y="1650009"/>
            <a:ext cx="8352927" cy="469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ארכיטקטורה</a:t>
            </a:r>
            <a:endParaRPr/>
          </a:p>
        </p:txBody>
      </p:sp>
      <p:sp>
        <p:nvSpPr>
          <p:cNvPr id="226" name="Google Shape;226;p32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179512" y="1841133"/>
            <a:ext cx="8964488" cy="454735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05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CustomAdapter.ViewHolder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2000" u="none" cap="none" strike="noStrike">
                <a:solidFill>
                  <a:srgbClr val="D01619"/>
                </a:solidFill>
                <a:latin typeface="Courier New"/>
                <a:ea typeface="Courier New"/>
                <a:cs typeface="Courier New"/>
                <a:sym typeface="Courier New"/>
              </a:rPr>
              <a:t>מגדיר את כל השורות ברשימה</a:t>
            </a:r>
            <a:endParaRPr b="1" i="0" sz="1050" u="none" cap="none" strike="noStrike">
              <a:solidFill>
                <a:srgbClr val="D0161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2"/>
          <p:cNvSpPr/>
          <p:nvPr/>
        </p:nvSpPr>
        <p:spPr>
          <a:xfrm>
            <a:off x="1032777" y="4079908"/>
            <a:ext cx="7523394" cy="112334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1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ViewHolder{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מחלקה המייצגת שורה ברשימה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 b="75537" l="0" r="0" t="0"/>
          <a:stretch/>
        </p:blipFill>
        <p:spPr>
          <a:xfrm>
            <a:off x="3717999" y="5320500"/>
            <a:ext cx="2152950" cy="91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idx="1" type="body"/>
          </p:nvPr>
        </p:nvSpPr>
        <p:spPr>
          <a:xfrm>
            <a:off x="320800" y="362283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 ViewHolder</a:t>
            </a:r>
            <a:endParaRPr/>
          </a:p>
          <a:p>
            <a:pPr indent="0" lvl="0" marL="0" rtl="1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מחלקה פנימית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107504" y="1777196"/>
            <a:ext cx="8263801" cy="42780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000"/>
              <a:buFont typeface="Courier New"/>
              <a:buNone/>
            </a:pP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 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tv_name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TextView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tv_price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ImageView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final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ConstraintLayout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mainRow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6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 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view) {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(view);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br>
              <a:rPr b="0" i="0" lang="en-US" sz="28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tv_name 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view.findViewById(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tv_name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tv_price 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view.findViewById(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tv_price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view.findViewById(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imgRow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mainRow 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view.findViewById(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mainRow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3"/>
          <p:cNvSpPr/>
          <p:nvPr/>
        </p:nvSpPr>
        <p:spPr>
          <a:xfrm>
            <a:off x="5049809" y="3492879"/>
            <a:ext cx="3321496" cy="490177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הבנאי מקבל שורת תצוגה - view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 rotWithShape="1">
          <a:blip r:embed="rId3">
            <a:alphaModFix/>
          </a:blip>
          <a:srcRect b="75537" l="0" r="0" t="0"/>
          <a:stretch/>
        </p:blipFill>
        <p:spPr>
          <a:xfrm>
            <a:off x="6218355" y="2388133"/>
            <a:ext cx="2152950" cy="91583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>
            <a:off x="2494487" y="5484634"/>
            <a:ext cx="4155026" cy="759527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מקשרים את העצמים שלנו לשורת התצוגה. </a:t>
            </a:r>
            <a:endParaRPr/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נשתמש בעמצים אלו בכדי להציג נתונים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 Adapter</a:t>
            </a:r>
            <a:endParaRPr/>
          </a:p>
        </p:txBody>
      </p:sp>
      <p:sp>
        <p:nvSpPr>
          <p:cNvPr id="244" name="Google Shape;244;p34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>
            <a:off x="179512" y="1691673"/>
            <a:ext cx="8289574" cy="6847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9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6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6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localDataSet</a:t>
            </a:r>
            <a:r>
              <a:rPr b="0" i="0" lang="en-US" sz="16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5728187" y="2075716"/>
            <a:ext cx="2351314" cy="58833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מבנה הנתונים אותו נציג  - נקבל אותו בבנאי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440872" y="3270620"/>
            <a:ext cx="626472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CustomAdapter(ArrayList&lt;Item&gt; list){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8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 localDataSet = list;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5834742" y="3945654"/>
            <a:ext cx="2351314" cy="45248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נשמור את הנתונים שקיבלנו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 Adapter</a:t>
            </a:r>
            <a:endParaRPr/>
          </a:p>
        </p:txBody>
      </p:sp>
      <p:sp>
        <p:nvSpPr>
          <p:cNvPr id="254" name="Google Shape;254;p35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179512" y="1733992"/>
            <a:ext cx="8289574" cy="60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9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5"/>
          <p:cNvSpPr/>
          <p:nvPr/>
        </p:nvSpPr>
        <p:spPr>
          <a:xfrm>
            <a:off x="323529" y="2434543"/>
            <a:ext cx="8760766" cy="37548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(ViewGroup viewGroup, int viewType) {</a:t>
            </a:r>
            <a:b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return </a:t>
            </a:r>
            <a:r>
              <a:rPr b="1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(ViewHolder viewHolder,  int position)</a:t>
            </a:r>
            <a:br>
              <a:rPr b="0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getItemCount</a:t>
            </a: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localDataSet.size();</a:t>
            </a:r>
            <a:b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5"/>
          <p:cNvSpPr/>
          <p:nvPr/>
        </p:nvSpPr>
        <p:spPr>
          <a:xfrm>
            <a:off x="3491407" y="4558771"/>
            <a:ext cx="4808712" cy="582928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פעולה המקבלת שורת עיצוב  ומיקום ברשימה ופורסת אותו בתצוגה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5"/>
          <p:cNvSpPr/>
          <p:nvPr/>
        </p:nvSpPr>
        <p:spPr>
          <a:xfrm>
            <a:off x="1082758" y="5844042"/>
            <a:ext cx="2960914" cy="372995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מחזיר כמה פריטים קיימים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3923929" y="3136886"/>
            <a:ext cx="3943669" cy="582928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פעולה הפותחת את קובץ עיצוב השורה ומייצרת ממנו viewHolder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 Adapter</a:t>
            </a:r>
            <a:endParaRPr/>
          </a:p>
        </p:txBody>
      </p:sp>
      <p:sp>
        <p:nvSpPr>
          <p:cNvPr id="265" name="Google Shape;265;p36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36"/>
          <p:cNvSpPr/>
          <p:nvPr/>
        </p:nvSpPr>
        <p:spPr>
          <a:xfrm>
            <a:off x="179512" y="1733992"/>
            <a:ext cx="8289574" cy="6001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9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5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05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225153" y="2522705"/>
            <a:ext cx="8760766" cy="2369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4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r>
              <a:rPr b="0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(ViewHolder viewHolder,  int position)</a:t>
            </a:r>
            <a:br>
              <a:rPr b="0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getItemCount</a:t>
            </a:r>
            <a: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br>
              <a:rPr b="0" i="0" lang="en-US" sz="14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36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4043672" y="3780689"/>
            <a:ext cx="4808712" cy="582928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פעולה המקבלת שורת עיצוב  ומיקום ברשימה ופורסת אותו בתצוגה</a:t>
            </a:r>
            <a:endParaRPr b="0" i="0" sz="18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323529" y="4519549"/>
            <a:ext cx="2960914" cy="372995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מחזיר כמה פריטים קיימים</a:t>
            </a:r>
            <a:endParaRPr b="0" i="0" sz="18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4714798" y="2668835"/>
            <a:ext cx="3943669" cy="582928"/>
          </a:xfrm>
          <a:prstGeom prst="roundRect">
            <a:avLst>
              <a:gd fmla="val 4047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פעולה הפותחת את קובץ עיצוב השורה ומייצרת ממנו viewHolder</a:t>
            </a:r>
            <a:endParaRPr b="0" i="0" sz="18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598714" y="5421086"/>
            <a:ext cx="1077686" cy="7184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נייצר שורה ריקה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2416628" y="5421086"/>
            <a:ext cx="1458686" cy="7184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נפרוש נתונים לפי מיקום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36"/>
          <p:cNvCxnSpPr>
            <a:stCxn id="271" idx="3"/>
            <a:endCxn id="272" idx="1"/>
          </p:cNvCxnSpPr>
          <p:nvPr/>
        </p:nvCxnSpPr>
        <p:spPr>
          <a:xfrm>
            <a:off x="1676400" y="5780315"/>
            <a:ext cx="740100" cy="0"/>
          </a:xfrm>
          <a:prstGeom prst="straightConnector1">
            <a:avLst/>
          </a:prstGeom>
          <a:noFill/>
          <a:ln cap="flat" cmpd="sng" w="9525">
            <a:solidFill>
              <a:srgbClr val="E84345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36"/>
          <p:cNvSpPr/>
          <p:nvPr/>
        </p:nvSpPr>
        <p:spPr>
          <a:xfrm>
            <a:off x="4931228" y="5344885"/>
            <a:ext cx="2057399" cy="870857"/>
          </a:xfrm>
          <a:prstGeom prst="roundRect">
            <a:avLst>
              <a:gd fmla="val 32917" name="adj"/>
            </a:avLst>
          </a:prstGeom>
          <a:gradFill>
            <a:gsLst>
              <a:gs pos="0">
                <a:srgbClr val="BEBEBE"/>
              </a:gs>
              <a:gs pos="35000">
                <a:srgbClr val="D1D1D1"/>
              </a:gs>
              <a:gs pos="100000">
                <a:srgbClr val="EEEEEE"/>
              </a:gs>
            </a:gsLst>
            <a:lin ang="16200000" scaled="0"/>
          </a:gradFill>
          <a:ln cap="flat" cmpd="sng" w="9525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נבצע מספר פעמים: כמספר הפריטים שיש ברשימה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 Adapter</a:t>
            </a:r>
            <a:endParaRPr/>
          </a:p>
        </p:txBody>
      </p:sp>
      <p:sp>
        <p:nvSpPr>
          <p:cNvPr id="280" name="Google Shape;280;p37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p37"/>
          <p:cNvSpPr/>
          <p:nvPr/>
        </p:nvSpPr>
        <p:spPr>
          <a:xfrm>
            <a:off x="179512" y="1780136"/>
            <a:ext cx="5905784" cy="507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9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9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9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localDataSet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90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7"/>
          <p:cNvSpPr/>
          <p:nvPr/>
        </p:nvSpPr>
        <p:spPr>
          <a:xfrm>
            <a:off x="77350" y="2498653"/>
            <a:ext cx="9066650" cy="21851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i="0" lang="en-US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(ViewGroup viewGroup, int viewType) 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 context = viewGroup.getContext();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LayoutInflater inflater = LayoutInflater.</a:t>
            </a:r>
            <a:r>
              <a:rPr b="0" i="1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(context);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View contactView = inflater.inflate(</a:t>
            </a:r>
            <a:r>
              <a:rPr b="0" i="0" lang="en-U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R.layout.</a:t>
            </a:r>
            <a:r>
              <a:rPr b="0" i="1" lang="en-US" sz="14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item_row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viewGroup, false);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	ViewHolder viewHolder = new ViewHolder(contactView);</a:t>
            </a:r>
            <a:br>
              <a:rPr b="0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    	return </a:t>
            </a:r>
            <a:r>
              <a:rPr b="1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7"/>
          <p:cNvSpPr/>
          <p:nvPr/>
        </p:nvSpPr>
        <p:spPr>
          <a:xfrm>
            <a:off x="1589314" y="4985658"/>
            <a:ext cx="1915886" cy="7184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פותח את קובץ העיצוב של שורה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7"/>
          <p:cNvSpPr/>
          <p:nvPr/>
        </p:nvSpPr>
        <p:spPr>
          <a:xfrm>
            <a:off x="4245428" y="4985658"/>
            <a:ext cx="1458686" cy="7184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מייצר ממנו viewHolder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37"/>
          <p:cNvCxnSpPr>
            <a:stCxn id="283" idx="3"/>
            <a:endCxn id="284" idx="1"/>
          </p:cNvCxnSpPr>
          <p:nvPr/>
        </p:nvCxnSpPr>
        <p:spPr>
          <a:xfrm>
            <a:off x="3505200" y="5344887"/>
            <a:ext cx="740100" cy="0"/>
          </a:xfrm>
          <a:prstGeom prst="straightConnector1">
            <a:avLst/>
          </a:prstGeom>
          <a:noFill/>
          <a:ln cap="flat" cmpd="sng" w="9525">
            <a:solidFill>
              <a:srgbClr val="E8434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6" name="Google Shape;286;p37"/>
          <p:cNvPicPr preferRelativeResize="0"/>
          <p:nvPr/>
        </p:nvPicPr>
        <p:blipFill rotWithShape="1">
          <a:blip r:embed="rId3">
            <a:alphaModFix/>
          </a:blip>
          <a:srcRect b="75537" l="0" r="0" t="0"/>
          <a:stretch/>
        </p:blipFill>
        <p:spPr>
          <a:xfrm>
            <a:off x="6817069" y="3640604"/>
            <a:ext cx="2152950" cy="91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 Adapter</a:t>
            </a:r>
            <a:endParaRPr/>
          </a:p>
        </p:txBody>
      </p:sp>
      <p:sp>
        <p:nvSpPr>
          <p:cNvPr id="292" name="Google Shape;292;p38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38"/>
          <p:cNvSpPr/>
          <p:nvPr/>
        </p:nvSpPr>
        <p:spPr>
          <a:xfrm>
            <a:off x="217172" y="1975020"/>
            <a:ext cx="8785314" cy="40318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200" u="none" cap="none" strike="noStrik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viewHolder,  int position)</a:t>
            </a:r>
            <a:b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viewHolder.tv_name.setText(localDataSet.get(position).getName());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viewHolder.tv_price.setText(""+localDataSet.get(position).getPrice());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viewHolder.img.setImageResource(R.drawable.</a:t>
            </a:r>
            <a:r>
              <a:rPr b="0" i="1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if(position%2==0)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viewHolder.mainRow.setBackgroundColor(Color.</a:t>
            </a:r>
            <a:r>
              <a:rPr b="0" i="1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parseColor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("#4CAF50"));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viewHolder.mainRow.setBackgroundColor(Color.</a:t>
            </a:r>
            <a:r>
              <a:rPr b="0" i="1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parseColor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("#FFC8E4A9"));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viewHolder.getAdapterPosition();</a:t>
            </a:r>
            <a:br>
              <a:rPr b="0" i="0" lang="en-US" sz="14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br>
              <a:rPr b="0" i="0" lang="en-US" sz="12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i="0" sz="32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8"/>
          <p:cNvSpPr/>
          <p:nvPr/>
        </p:nvSpPr>
        <p:spPr>
          <a:xfrm>
            <a:off x="1240971" y="5159829"/>
            <a:ext cx="1915886" cy="7184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מקבל  viewHolder ומיקום ברשימה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3897085" y="5159829"/>
            <a:ext cx="1458686" cy="718457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מציג נתונים על התצוגה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6" name="Google Shape;296;p38"/>
          <p:cNvCxnSpPr>
            <a:stCxn id="294" idx="3"/>
            <a:endCxn id="295" idx="1"/>
          </p:cNvCxnSpPr>
          <p:nvPr/>
        </p:nvCxnSpPr>
        <p:spPr>
          <a:xfrm>
            <a:off x="3156857" y="5519058"/>
            <a:ext cx="740100" cy="0"/>
          </a:xfrm>
          <a:prstGeom prst="straightConnector1">
            <a:avLst/>
          </a:prstGeom>
          <a:noFill/>
          <a:ln cap="flat" cmpd="sng" w="9525">
            <a:solidFill>
              <a:srgbClr val="E84345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97" name="Google Shape;297;p38"/>
          <p:cNvPicPr preferRelativeResize="0"/>
          <p:nvPr/>
        </p:nvPicPr>
        <p:blipFill rotWithShape="1">
          <a:blip r:embed="rId3">
            <a:alphaModFix/>
          </a:blip>
          <a:srcRect b="75537" l="0" r="0" t="0"/>
          <a:stretch/>
        </p:blipFill>
        <p:spPr>
          <a:xfrm>
            <a:off x="6447854" y="5273461"/>
            <a:ext cx="2152950" cy="91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699792" y="1606617"/>
            <a:ext cx="6264696" cy="4464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RecyclerView</a:t>
            </a:r>
            <a:r>
              <a:rPr lang="en-US" sz="2000">
                <a:solidFill>
                  <a:schemeClr val="dk1"/>
                </a:solidFill>
              </a:rPr>
              <a:t> - פקד של אנדרואיד המאפשר להציג רשימה של איברים.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רשימה זו עשויה להתעדכן </a:t>
            </a:r>
            <a:r>
              <a:rPr lang="en-US" sz="2000" u="sng">
                <a:solidFill>
                  <a:schemeClr val="dk1"/>
                </a:solidFill>
              </a:rPr>
              <a:t>בזמן ריצה</a:t>
            </a:r>
            <a:r>
              <a:rPr lang="en-US" sz="2000">
                <a:solidFill>
                  <a:schemeClr val="dk1"/>
                </a:solidFill>
              </a:rPr>
              <a:t> – הוספת / מחיקת איברים.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כמו כן, ניתן לבחור פריט מתוך רשימה וכן הלאה.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כל איבר ברשימה יכול להכיל מספר ערכים </a:t>
            </a:r>
            <a:endParaRPr/>
          </a:p>
          <a:p>
            <a:pPr indent="-285743" lvl="1" marL="742931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ברשימת שיאים: שם שחקן, תמונה, ניקוד...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נוכל להגדיר לכל איבר הן פעולה אחרי לחיצה רגילה, והן עבור לחיצה ארוכה.</a:t>
            </a:r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1910" y="157230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haroni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RecyclerView</a:t>
            </a: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הרעיון הכללי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844824"/>
            <a:ext cx="2252849" cy="400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9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מחלקת Adapter</a:t>
            </a:r>
            <a:endParaRPr/>
          </a:p>
        </p:txBody>
      </p:sp>
      <p:sp>
        <p:nvSpPr>
          <p:cNvPr id="303" name="Google Shape;303;p39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39"/>
          <p:cNvSpPr/>
          <p:nvPr/>
        </p:nvSpPr>
        <p:spPr>
          <a:xfrm>
            <a:off x="179512" y="1780136"/>
            <a:ext cx="5905784" cy="5078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9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b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9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9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localDataSet</a:t>
            </a:r>
            <a:r>
              <a:rPr b="0" i="0" lang="en-US" sz="9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90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467544" y="2086577"/>
            <a:ext cx="7344816" cy="45550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880D"/>
              </a:buClr>
              <a:buSzPts val="1000"/>
              <a:buFont typeface="Courier New"/>
              <a:buNone/>
            </a:pPr>
            <a:r>
              <a:rPr b="0" i="0" lang="en-US" sz="10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ViewHolder 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onCreateViewHolder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(ViewGroup viewGroup, int viewType) {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Context context = viewGroup.getContext();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LayoutInflater inflater = LayoutInflater.</a:t>
            </a:r>
            <a:r>
              <a:rPr b="0" i="1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(context);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View contactView = inflater.inflate(R.layout.</a:t>
            </a:r>
            <a:r>
              <a:rPr b="0" i="1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item_row</a:t>
            </a: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viewGroup, false);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ViewHolder viewHolder = new ViewHolder(contactView);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	return viewHolder;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0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onBindViewHolder</a:t>
            </a: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(ViewHolder viewHolder,  int position)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viewHolder.tv_name.setText(localDataSet.get(position).getName());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viewHolder.tv_price.setText(""+localDataSet.get(position).getPrice());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viewHolder.img.setImageResource(R.drawable.</a:t>
            </a:r>
            <a:r>
              <a:rPr b="0" i="1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n1</a:t>
            </a: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if(position%2==0)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viewHolder.mainRow.setBackgroundColor(Color.</a:t>
            </a:r>
            <a:r>
              <a:rPr b="0" i="1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parseColor</a:t>
            </a: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("#4CAF50"));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else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viewHolder.mainRow.setBackgroundColor(Color.</a:t>
            </a:r>
            <a:r>
              <a:rPr b="0" i="1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parseColor</a:t>
            </a: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("#FFC8E4A9"));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       viewHolder.getAdapterPosition();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-US" sz="10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0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getItemCount</a:t>
            </a:r>
            <a: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localDataSet.size();</a:t>
            </a:r>
            <a:b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000" u="none" cap="none" strike="noStrike">
                <a:solidFill>
                  <a:srgbClr val="00206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6191728" y="3037119"/>
            <a:ext cx="2952272" cy="1092607"/>
          </a:xfrm>
          <a:prstGeom prst="rect">
            <a:avLst/>
          </a:prstGeom>
          <a:gradFill>
            <a:gsLst>
              <a:gs pos="0">
                <a:srgbClr val="FF888B"/>
              </a:gs>
              <a:gs pos="35000">
                <a:srgbClr val="FFABAC"/>
              </a:gs>
              <a:gs pos="100000">
                <a:srgbClr val="FFDCDC"/>
              </a:gs>
            </a:gsLst>
            <a:lin ang="16200000" scaled="0"/>
          </a:gradFill>
          <a:ln cap="flat" cmpd="sng" w="9525">
            <a:solidFill>
              <a:srgbClr val="E84345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100"/>
              <a:buFont typeface="Courier New"/>
              <a:buNone/>
            </a:pPr>
            <a:r>
              <a:rPr b="0" i="0" lang="en-US" sz="11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1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ViewHolder{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בשקף הבא</a:t>
            </a:r>
            <a:endParaRPr b="1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ourier New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7" name="Google Shape;307;p39"/>
          <p:cNvGrpSpPr/>
          <p:nvPr/>
        </p:nvGrpSpPr>
        <p:grpSpPr>
          <a:xfrm>
            <a:off x="6579685" y="1702534"/>
            <a:ext cx="2465350" cy="4732891"/>
            <a:chOff x="6686965" y="1779462"/>
            <a:chExt cx="2465350" cy="4732891"/>
          </a:xfrm>
        </p:grpSpPr>
        <p:sp>
          <p:nvSpPr>
            <p:cNvPr id="308" name="Google Shape;308;p39"/>
            <p:cNvSpPr/>
            <p:nvPr/>
          </p:nvSpPr>
          <p:spPr>
            <a:xfrm>
              <a:off x="6686965" y="1779462"/>
              <a:ext cx="2432602" cy="720080"/>
            </a:xfrm>
            <a:prstGeom prst="roundRect">
              <a:avLst>
                <a:gd fmla="val 40477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מייצר שורת תצוגה ריקה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9"/>
            <p:cNvSpPr/>
            <p:nvPr/>
          </p:nvSpPr>
          <p:spPr>
            <a:xfrm>
              <a:off x="6719713" y="4457688"/>
              <a:ext cx="2432602" cy="720080"/>
            </a:xfrm>
            <a:prstGeom prst="roundRect">
              <a:avLst>
                <a:gd fmla="val 40477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עבור כל שורה, מציג את הנתונים מהרשימה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9"/>
            <p:cNvSpPr/>
            <p:nvPr/>
          </p:nvSpPr>
          <p:spPr>
            <a:xfrm>
              <a:off x="6719713" y="5792273"/>
              <a:ext cx="2432602" cy="720080"/>
            </a:xfrm>
            <a:prstGeom prst="roundRect">
              <a:avLst>
                <a:gd fmla="val 40477" name="adj"/>
              </a:avLst>
            </a:prstGeom>
            <a:solidFill>
              <a:srgbClr val="3F3F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מחזיר כמה פריטים קיימים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/>
              <a:t>שלב 6– חיבור לתצוגה</a:t>
            </a:r>
            <a:endParaRPr/>
          </a:p>
        </p:txBody>
      </p:sp>
      <p:sp>
        <p:nvSpPr>
          <p:cNvPr id="316" name="Google Shape;316;p40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40"/>
          <p:cNvSpPr/>
          <p:nvPr/>
        </p:nvSpPr>
        <p:spPr>
          <a:xfrm>
            <a:off x="323529" y="1458160"/>
            <a:ext cx="6779420" cy="52629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BoardActivity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n-US" sz="12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Bundle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savedInstanceState) 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setContentView(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activity_board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findViewById(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10"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11"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12"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"Iphone 13 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5000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"One note"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1900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"Google"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.add(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Item(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"Xiomi phone"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200" u="none" cap="none" strike="noStrike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1900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"Xiomi"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200" u="none" cap="none" strike="noStrike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adapter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CustomAdapter(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.setAdapter(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adapter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.setLayoutManager(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LinearLayoutManager(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 of RecyclerView containing LayoutManager, using Adapter to access Data Set" id="318" name="Google Shape;318;p40"/>
          <p:cNvPicPr preferRelativeResize="0"/>
          <p:nvPr/>
        </p:nvPicPr>
        <p:blipFill rotWithShape="1">
          <a:blip r:embed="rId3">
            <a:alphaModFix/>
          </a:blip>
          <a:srcRect b="0" l="25355" r="23933" t="0"/>
          <a:stretch/>
        </p:blipFill>
        <p:spPr>
          <a:xfrm>
            <a:off x="6588224" y="2912121"/>
            <a:ext cx="2448272" cy="235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1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/>
              <a:t>תוצאת ריצה</a:t>
            </a:r>
            <a:endParaRPr/>
          </a:p>
        </p:txBody>
      </p:sp>
      <p:sp>
        <p:nvSpPr>
          <p:cNvPr id="324" name="Google Shape;324;p41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25" name="Google Shape;32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556792"/>
            <a:ext cx="2816702" cy="5007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7746" y="1556792"/>
            <a:ext cx="2816702" cy="5007471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1"/>
          <p:cNvSpPr/>
          <p:nvPr/>
        </p:nvSpPr>
        <p:spPr>
          <a:xfrm>
            <a:off x="5220072" y="5661248"/>
            <a:ext cx="3600400" cy="430887"/>
          </a:xfrm>
          <a:prstGeom prst="rect">
            <a:avLst/>
          </a:prstGeom>
          <a:solidFill>
            <a:schemeClr val="accent5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</a:pPr>
            <a:r>
              <a:rPr b="1" i="0" lang="en-US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recyclerView.setLayoutManager(new GridLayoutManager(this,2));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רעיון כללי</a:t>
            </a:r>
            <a:endParaRPr/>
          </a:p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Diagram illustrating Adapter connecting Data Source to ViewHolders" id="123" name="Google Shape;1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916832"/>
            <a:ext cx="8077073" cy="42909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2"/>
          <p:cNvGrpSpPr/>
          <p:nvPr/>
        </p:nvGrpSpPr>
        <p:grpSpPr>
          <a:xfrm>
            <a:off x="539552" y="1544195"/>
            <a:ext cx="7752220" cy="489857"/>
            <a:chOff x="539552" y="1544195"/>
            <a:chExt cx="7752220" cy="489857"/>
          </a:xfrm>
        </p:grpSpPr>
        <p:sp>
          <p:nvSpPr>
            <p:cNvPr id="125" name="Google Shape;125;p22"/>
            <p:cNvSpPr/>
            <p:nvPr/>
          </p:nvSpPr>
          <p:spPr>
            <a:xfrm>
              <a:off x="539552" y="1544195"/>
              <a:ext cx="1534886" cy="48985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B35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רשימה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3648219" y="1544195"/>
              <a:ext cx="1534886" cy="48985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B35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מתאם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6756886" y="1544195"/>
              <a:ext cx="1534886" cy="489857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AB353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תצוגת רשימה </a:t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79712" y="1844825"/>
            <a:ext cx="6768752" cy="20162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פרוייקט חדש או מסך חדש בפרוייקט קיים.</a:t>
            </a:r>
            <a:endParaRPr/>
          </a:p>
          <a:p>
            <a:pPr indent="-4572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נבחר  RecyclerView</a:t>
            </a:r>
            <a:endParaRPr sz="2000">
              <a:solidFill>
                <a:schemeClr val="dk1"/>
              </a:solidFill>
            </a:endParaRPr>
          </a:p>
          <a:p>
            <a:pPr indent="-457200" lvl="0" marL="45720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</a:rPr>
              <a:t>כמובן שיש לתת לכל אחד מהאלמנטים מזהה - ID</a:t>
            </a:r>
            <a:endParaRPr sz="2000">
              <a:solidFill>
                <a:schemeClr val="dk1"/>
              </a:solidFill>
            </a:endParaRPr>
          </a:p>
          <a:p>
            <a:pPr indent="0" lvl="0" marL="0" rtl="1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467544" y="116632"/>
            <a:ext cx="652462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שלב 1 - עיצוב ה  Layout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512" y="1990889"/>
            <a:ext cx="2143424" cy="251495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/>
          <p:nvPr/>
        </p:nvSpPr>
        <p:spPr>
          <a:xfrm>
            <a:off x="3537857" y="4086739"/>
            <a:ext cx="3986472" cy="129080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נגדיר רכיב תצוגה עליו נציג את הרשימה המעוצבת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-396552" y="188640"/>
            <a:ext cx="7893496" cy="838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דוגמא לעיצוב ה- Layout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32395" y="1842909"/>
            <a:ext cx="6843540" cy="41857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&lt;?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 version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="1.0" 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encoding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b="0" i="1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br>
              <a:rPr b="0" i="1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androidx.constraintlayout.widget.ConstraintLayout </a:t>
            </a:r>
            <a:b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="http://schemas.android.com/apk/res/android"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="http://schemas.android.com/apk/res-auto"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xmlns: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="http://schemas.android.com/tools"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="@+id/constraintLayout01"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tools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:context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=".BoardActivity"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androidx.recyclerview.widget.RecyclerView</a:t>
            </a:r>
            <a:b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="@+id/listView"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:layout_width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="match_parent"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:layout_height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=“match_parent"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:layout_constraintBottom_toBottomOf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:layout_constraintEnd_toEndOf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:layout_constraintStart_toStartOf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="parent"</a:t>
            </a:r>
            <a:b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0" i="0" lang="en-US" sz="14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:layout_constraintTop_toTopOf</a:t>
            </a:r>
            <a:r>
              <a:rPr b="0" i="0" lang="en-US" sz="14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="parent" 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androidx.constraintlayout.widget.ConstraintLayout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0232" y="2564904"/>
            <a:ext cx="1971950" cy="35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/>
          <p:nvPr/>
        </p:nvSpPr>
        <p:spPr>
          <a:xfrm>
            <a:off x="611560" y="412152"/>
            <a:ext cx="662072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שלב 2 – קישור לפרטי תצוגה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467544" y="1719263"/>
            <a:ext cx="8219256" cy="629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בכדי לעבוד עם אלמנט בתצוגה (רשימה ותמונה) נקשר אותם לעצבים בקוד.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1" algn="r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323528" y="2606225"/>
            <a:ext cx="6199133" cy="224676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400"/>
              <a:buFont typeface="Courier New"/>
              <a:buNone/>
            </a:pP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BoardActivity 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AppCompatActivity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b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9E880D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protected void </a:t>
            </a:r>
            <a:r>
              <a:rPr b="0" i="0" lang="en-US" sz="14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onCreate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Bundle 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savedInstanceState) {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.onCreate(savedInstanceState);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setContentView(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layout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activity_board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recyclerView 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findViewById(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4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listView</a:t>
            </a:r>
            <a:r>
              <a:rPr b="0" i="0" lang="en-US" sz="14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3245811" y="5110339"/>
            <a:ext cx="3986472" cy="129080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ניצור אובייקט ונקשר אותו לרכיב התצוגה עליו נציג את הרשימה המעוצבת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</a:pPr>
            <a:r>
              <a:rPr b="1" lang="en-US" sz="4400"/>
              <a:t>שלב 3 – מחלקת </a:t>
            </a:r>
            <a:r>
              <a:rPr lang="en-US"/>
              <a:t> </a:t>
            </a:r>
            <a:r>
              <a:rPr b="1" lang="en-US" sz="4400"/>
              <a:t>Item </a:t>
            </a:r>
            <a:endParaRPr b="1" sz="4400"/>
          </a:p>
        </p:txBody>
      </p:sp>
      <p:sp>
        <p:nvSpPr>
          <p:cNvPr id="157" name="Google Shape;157;p26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/>
          <p:nvPr/>
        </p:nvSpPr>
        <p:spPr>
          <a:xfrm>
            <a:off x="292697" y="1663171"/>
            <a:ext cx="5935487" cy="47089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100"/>
              <a:buFont typeface="Courier New"/>
              <a:buNone/>
            </a:pP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com.hagitc.make7game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Item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seller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12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Item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name,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price,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seller) 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name;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price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price;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seller 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 seller;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getName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0" i="0" lang="en-US" sz="12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getPrice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0" i="0" lang="en-US" sz="1200" u="none" cap="none" strike="noStrike">
                <a:solidFill>
                  <a:srgbClr val="00627A"/>
                </a:solidFill>
                <a:latin typeface="Courier New"/>
                <a:ea typeface="Courier New"/>
                <a:cs typeface="Courier New"/>
                <a:sym typeface="Courier New"/>
              </a:rPr>
              <a:t>getSeller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200" u="none" cap="none" strike="noStrike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seller</a:t>
            </a: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5436096" y="3153546"/>
            <a:ext cx="3203848" cy="923526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נגדיר מחלקה אותה נציג ברשימה. במקרה הזה בחרתי מחלקה עם 3 תכונות</a:t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23529" y="113839"/>
            <a:ext cx="7200800" cy="7680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/>
              <a:t>שלב 4 - הגדרת שורת תצוגה</a:t>
            </a:r>
            <a:endParaRPr/>
          </a:p>
        </p:txBody>
      </p:sp>
      <p:sp>
        <p:nvSpPr>
          <p:cNvPr id="165" name="Google Shape;165;p27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2204864"/>
            <a:ext cx="2152950" cy="374384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251520" y="2346122"/>
            <a:ext cx="2520280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1094"/>
              </a:buClr>
              <a:buSzPts val="1200"/>
              <a:buFont typeface="Courier New"/>
              <a:buNone/>
            </a:pPr>
            <a:r>
              <a:rPr b="0" i="0" lang="en-US" sz="120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20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en-US" sz="120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="@+id/imgRow"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4852742" y="2369206"/>
            <a:ext cx="2664296" cy="253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1094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="@+id/tv_name"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4852742" y="2692159"/>
            <a:ext cx="2311546" cy="2539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1094"/>
              </a:buClr>
              <a:buSzPts val="1050"/>
              <a:buFont typeface="Courier New"/>
              <a:buNone/>
            </a:pPr>
            <a:r>
              <a:rPr b="0" i="0" lang="en-US" sz="1050" u="none" cap="none" strike="noStrike">
                <a:solidFill>
                  <a:srgbClr val="871094"/>
                </a:solidFill>
                <a:latin typeface="Courier New"/>
                <a:ea typeface="Courier New"/>
                <a:cs typeface="Courier New"/>
                <a:sym typeface="Courier New"/>
              </a:rPr>
              <a:t>android</a:t>
            </a:r>
            <a:r>
              <a:rPr b="0" i="0" lang="en-US" sz="1050" u="none" cap="none" strike="noStrike">
                <a:solidFill>
                  <a:srgbClr val="174AD4"/>
                </a:solidFill>
                <a:latin typeface="Courier New"/>
                <a:ea typeface="Courier New"/>
                <a:cs typeface="Courier New"/>
                <a:sym typeface="Courier New"/>
              </a:rPr>
              <a:t>:id</a:t>
            </a:r>
            <a:r>
              <a:rPr b="0" i="0" lang="en-US" sz="1050" u="none" cap="none" strike="noStrike">
                <a:solidFill>
                  <a:srgbClr val="067D17"/>
                </a:solidFill>
                <a:latin typeface="Courier New"/>
                <a:ea typeface="Courier New"/>
                <a:cs typeface="Courier New"/>
                <a:sym typeface="Courier New"/>
              </a:rPr>
              <a:t>="@+id/tv_price"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7"/>
          <p:cNvSpPr/>
          <p:nvPr/>
        </p:nvSpPr>
        <p:spPr>
          <a:xfrm>
            <a:off x="5292080" y="3615024"/>
            <a:ext cx="3203848" cy="133797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נגדיר כיצד תראה שורה בתצוגה – פריט מהרשימה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792888" y="4076787"/>
            <a:ext cx="3203848" cy="1337976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AB35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לכל פריט אותו נרצה לשנות, ניתן מזהה.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95536" y="1502031"/>
            <a:ext cx="8208912" cy="1643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נשתמש במבנה נתונים חדש – ArrayList.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מבנה זה מאפשר לנו ליצור מערך רשימה דינמי – אין צורך להגדיר את מספר הפריטים (רשימה) וניתן לגשת לכל פריט ברשימה (מערך).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solidFill>
                  <a:schemeClr val="dk1"/>
                </a:solidFill>
              </a:rPr>
              <a:t>למעשה, קיים בשפה מבנה נתונים המאחד את יתרונות המערך והרשימה</a:t>
            </a:r>
            <a:endParaRPr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323529" y="881924"/>
            <a:ext cx="7200800" cy="38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463843" y="7392"/>
            <a:ext cx="70294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היכרות עם ArrayList</a:t>
            </a:r>
            <a:endParaRPr b="1" i="0" sz="4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514908" y="3245186"/>
            <a:ext cx="5446568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ArrayList&lt;String&gt; </a:t>
            </a:r>
            <a:r>
              <a:rPr b="1" i="0" lang="en-U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514908" y="3927907"/>
            <a:ext cx="4582472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myList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-US" sz="18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8"/>
          <p:cNvSpPr/>
          <p:nvPr/>
        </p:nvSpPr>
        <p:spPr>
          <a:xfrm>
            <a:off x="534536" y="4501018"/>
            <a:ext cx="4608512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-US" sz="18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504056" y="5190753"/>
            <a:ext cx="4067944" cy="4616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(position);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5508104" y="3224661"/>
            <a:ext cx="3312368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הצהרה על רשימה. סוג הפריטים מוגדר בסוגריים משולשים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508104" y="4127767"/>
            <a:ext cx="3312368" cy="7386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איתחול הרשימה. אין צורך לרשום את סוג הנתונים – כבר הגדרנו אותו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4602480" y="4999092"/>
            <a:ext cx="4241184" cy="46166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הוספה – אחד אחרי השני לפי סדר ההכנסה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4595872" y="5639605"/>
            <a:ext cx="4241184" cy="3692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מחיקה – לפי מיקום סידורי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527928" y="5968843"/>
            <a:ext cx="4067944" cy="369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E7A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rgbClr val="660E7A"/>
                </a:solidFill>
                <a:latin typeface="Courier New"/>
                <a:ea typeface="Courier New"/>
                <a:cs typeface="Courier New"/>
                <a:sym typeface="Courier New"/>
              </a:rPr>
              <a:t>myList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(position);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4602480" y="6254924"/>
            <a:ext cx="4241184" cy="36929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החזרת פריט לפי מיקום ברשימה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28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