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60" r:id="rId4"/>
    <p:sldId id="261" r:id="rId5"/>
    <p:sldId id="258" r:id="rId6"/>
    <p:sldId id="272" r:id="rId7"/>
    <p:sldId id="264" r:id="rId8"/>
    <p:sldId id="265" r:id="rId9"/>
    <p:sldId id="266" r:id="rId10"/>
    <p:sldId id="270" r:id="rId11"/>
    <p:sldId id="274" r:id="rId12"/>
    <p:sldId id="279" r:id="rId13"/>
    <p:sldId id="280" r:id="rId14"/>
    <p:sldId id="281" r:id="rId15"/>
    <p:sldId id="271" r:id="rId1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67" autoAdjust="0"/>
  </p:normalViewPr>
  <p:slideViewPr>
    <p:cSldViewPr snapToGrid="0">
      <p:cViewPr varScale="1">
        <p:scale>
          <a:sx n="76" d="100"/>
          <a:sy n="76" d="100"/>
        </p:scale>
        <p:origin x="318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fld>
            <a:endParaRPr lang="en-SG"/>
          </a:p>
        </p:txBody>
      </p:sp>
    </p:spTree>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8CC04B-F14D-4D84-87FF-551C3A1A96F3}"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8CC04B-F14D-4D84-87FF-551C3A1A96F3}"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8CC04B-F14D-4D84-87FF-551C3A1A96F3}"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3601" y="6512429"/>
            <a:ext cx="1410776" cy="13697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dirty="0">
                <a:latin typeface="Times New Roman" panose="02020603050405020304" pitchFamily="18" charset="0"/>
                <a:cs typeface="Times New Roman" panose="02020603050405020304" pitchFamily="18" charset="0"/>
              </a:rPr>
              <a:t>A CENTER FOR INTER-DISCIPLINARY RESEARCH</a:t>
            </a:r>
            <a:endParaRPr lang="en-SG" sz="1900" dirty="0">
              <a:latin typeface="Times New Roman" panose="02020603050405020304" pitchFamily="18" charset="0"/>
              <a:cs typeface="Times New Roman" panose="02020603050405020304" pitchFamily="18" charset="0"/>
            </a:endParaRPr>
          </a:p>
          <a:p>
            <a:pPr algn="ctr"/>
            <a:r>
              <a:rPr lang="en-SG" sz="1900" dirty="0">
                <a:latin typeface="Times New Roman" panose="02020603050405020304" pitchFamily="18" charset="0"/>
                <a:cs typeface="Times New Roman" panose="02020603050405020304" pitchFamily="18" charset="0"/>
              </a:rPr>
              <a:t>2020-21</a:t>
            </a:r>
            <a:endParaRPr lang="en-SG" sz="19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dirty="0">
                <a:latin typeface="Times New Roman" panose="02020603050405020304" pitchFamily="18" charset="0"/>
                <a:cs typeface="Times New Roman" panose="02020603050405020304" pitchFamily="18" charset="0"/>
              </a:rPr>
              <a:t>GOKARAJU RANGARAJU</a:t>
            </a:r>
            <a:endParaRPr lang="en-SG" spc="30" dirty="0">
              <a:latin typeface="Times New Roman" panose="02020603050405020304" pitchFamily="18" charset="0"/>
              <a:cs typeface="Times New Roman" panose="02020603050405020304" pitchFamily="18" charset="0"/>
            </a:endParaRPr>
          </a:p>
          <a:p>
            <a:pPr algn="ctr"/>
            <a:r>
              <a:rPr lang="en-SG" spc="30" dirty="0">
                <a:latin typeface="Times New Roman" panose="02020603050405020304" pitchFamily="18" charset="0"/>
                <a:cs typeface="Times New Roman" panose="02020603050405020304" pitchFamily="18" charset="0"/>
              </a:rPr>
              <a:t>INSTITUTE OF ENGINEERING AND TECHNOLOGY</a:t>
            </a:r>
            <a:endParaRPr lang="en-SG" spc="30" dirty="0">
              <a:latin typeface="Times New Roman" panose="02020603050405020304" pitchFamily="18" charset="0"/>
              <a:cs typeface="Times New Roman" panose="02020603050405020304" pitchFamily="18" charset="0"/>
            </a:endParaRPr>
          </a:p>
          <a:p>
            <a:pPr algn="ctr"/>
            <a:r>
              <a:rPr lang="en-SG" spc="30" dirty="0">
                <a:latin typeface="Times New Roman" panose="02020603050405020304" pitchFamily="18" charset="0"/>
                <a:cs typeface="Times New Roman" panose="02020603050405020304" pitchFamily="18" charset="0"/>
              </a:rPr>
              <a:t>AUTONOMOUS</a:t>
            </a:r>
            <a:endParaRPr lang="en-SG" spc="30" dirty="0">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flipV="1">
            <a:off x="1033745" y="4772767"/>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0143" y="5221443"/>
            <a:ext cx="2397703"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   SUPERVISED BY</a:t>
            </a:r>
            <a:endParaRPr lang="en-SG"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flipV="1">
            <a:off x="1292980" y="6075550"/>
            <a:ext cx="4272037" cy="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531946" y="3514583"/>
            <a:ext cx="1794085"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TITLE</a:t>
            </a:r>
            <a:endParaRPr lang="en-S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73192" y="5693743"/>
            <a:ext cx="6311604" cy="306705"/>
          </a:xfrm>
          <a:prstGeom prst="rect">
            <a:avLst/>
          </a:prstGeom>
          <a:noFill/>
        </p:spPr>
        <p:txBody>
          <a:bodyPr wrap="square" rtlCol="0">
            <a:spAutoFit/>
          </a:bodyPr>
          <a:lstStyle/>
          <a:p>
            <a:pPr algn="ctr"/>
            <a:r>
              <a:rPr lang="en-IN" altLang="en-SG" sz="1400" dirty="0">
                <a:latin typeface="Times New Roman" panose="02020603050405020304" pitchFamily="18" charset="0"/>
                <a:cs typeface="Times New Roman" panose="02020603050405020304" pitchFamily="18" charset="0"/>
              </a:rPr>
              <a:t>PADMINI MADHIRA KOUSALYA AND MOHIT SURYADEVARA </a:t>
            </a:r>
            <a:endParaRPr lang="en-IN" altLang="en-SG"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93121" y="4140522"/>
            <a:ext cx="4184104" cy="583565"/>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“PERSONALITY PREDICTION USING MACHINE LEARNING”</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METHODOLOGY:</a:t>
            </a: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Here when we start our personality prediction we start with a dialogflow asking the questions.</a:t>
            </a: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Then this dialogflow generates a JSON copy of what the user responds.</a:t>
            </a: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sym typeface="+mn-ea"/>
              </a:rPr>
              <a:t>W</a:t>
            </a:r>
            <a:r>
              <a:rPr lang="en-US" sz="1200">
                <a:latin typeface="Times New Roman" panose="02020603050405020304" pitchFamily="18" charset="0"/>
                <a:cs typeface="Times New Roman" panose="02020603050405020304" pitchFamily="18" charset="0"/>
                <a:sym typeface="+mn-ea"/>
              </a:rPr>
              <a:t>e view this json in viewable format using online json viewer</a:t>
            </a:r>
            <a:r>
              <a:rPr lang="en-IN" altLang="en-US" sz="1200">
                <a:latin typeface="Times New Roman" panose="02020603050405020304" pitchFamily="18" charset="0"/>
                <a:cs typeface="Times New Roman" panose="02020603050405020304" pitchFamily="18" charset="0"/>
                <a:sym typeface="+mn-ea"/>
              </a:rPr>
              <a:t>.</a:t>
            </a:r>
            <a:br>
              <a:rPr lang="en-IN" altLang="en-US" sz="1200">
                <a:latin typeface="Times New Roman" panose="02020603050405020304" pitchFamily="18" charset="0"/>
                <a:cs typeface="Times New Roman" panose="02020603050405020304" pitchFamily="18" charset="0"/>
                <a:sym typeface="+mn-ea"/>
              </a:rPr>
            </a:br>
            <a:br>
              <a:rPr lang="en-IN" altLang="en-US" sz="1200">
                <a:latin typeface="Times New Roman" panose="02020603050405020304" pitchFamily="18" charset="0"/>
                <a:cs typeface="Times New Roman" panose="02020603050405020304" pitchFamily="18" charset="0"/>
                <a:sym typeface="+mn-ea"/>
              </a:rPr>
            </a:br>
            <a:r>
              <a:rPr lang="en-IN" altLang="en-US" sz="1200">
                <a:latin typeface="Times New Roman" panose="02020603050405020304" pitchFamily="18" charset="0"/>
                <a:cs typeface="Times New Roman" panose="02020603050405020304" pitchFamily="18" charset="0"/>
                <a:sym typeface="+mn-ea"/>
              </a:rPr>
              <a:t>After all this through code</a:t>
            </a:r>
            <a:r>
              <a:rPr lang="en-US" sz="1200">
                <a:latin typeface="Times New Roman" panose="02020603050405020304" pitchFamily="18" charset="0"/>
                <a:cs typeface="Times New Roman" panose="02020603050405020304" pitchFamily="18" charset="0"/>
                <a:sym typeface="+mn-ea"/>
              </a:rPr>
              <a:t>, we extract the responses through jsonify module</a:t>
            </a:r>
            <a:r>
              <a:rPr lang="en-IN" altLang="en-US" sz="1200">
                <a:latin typeface="Times New Roman" panose="02020603050405020304" pitchFamily="18" charset="0"/>
                <a:cs typeface="Times New Roman" panose="02020603050405020304" pitchFamily="18" charset="0"/>
                <a:sym typeface="+mn-ea"/>
              </a:rPr>
              <a:t>.</a:t>
            </a:r>
            <a:br>
              <a:rPr lang="en-IN" altLang="en-US" sz="1200">
                <a:latin typeface="Times New Roman" panose="02020603050405020304" pitchFamily="18" charset="0"/>
                <a:cs typeface="Times New Roman" panose="02020603050405020304" pitchFamily="18" charset="0"/>
                <a:sym typeface="+mn-ea"/>
              </a:rPr>
            </a:br>
            <a:br>
              <a:rPr lang="en-IN" altLang="en-US" sz="1200">
                <a:latin typeface="Times New Roman" panose="02020603050405020304" pitchFamily="18" charset="0"/>
                <a:cs typeface="Times New Roman" panose="02020603050405020304" pitchFamily="18" charset="0"/>
                <a:sym typeface="+mn-ea"/>
              </a:rPr>
            </a:br>
            <a:r>
              <a:rPr lang="en-IN" altLang="en-US" sz="1200">
                <a:latin typeface="Times New Roman" panose="02020603050405020304" pitchFamily="18" charset="0"/>
                <a:cs typeface="Times New Roman" panose="02020603050405020304" pitchFamily="18" charset="0"/>
                <a:sym typeface="+mn-ea"/>
              </a:rPr>
              <a:t>This process is now almost done as the code decides if the user has the trait or not.</a:t>
            </a:r>
            <a:br>
              <a:rPr lang="en-IN" altLang="en-US" sz="1200">
                <a:latin typeface="Times New Roman" panose="02020603050405020304" pitchFamily="18" charset="0"/>
                <a:cs typeface="Times New Roman" panose="02020603050405020304" pitchFamily="18" charset="0"/>
                <a:sym typeface="+mn-ea"/>
              </a:rPr>
            </a:br>
            <a:br>
              <a:rPr lang="en-IN" altLang="en-US" sz="1200">
                <a:latin typeface="Times New Roman" panose="02020603050405020304" pitchFamily="18" charset="0"/>
                <a:cs typeface="Times New Roman" panose="02020603050405020304" pitchFamily="18" charset="0"/>
                <a:sym typeface="+mn-ea"/>
              </a:rPr>
            </a:br>
            <a:r>
              <a:rPr lang="en-IN" altLang="en-US" sz="1200">
                <a:latin typeface="Times New Roman" panose="02020603050405020304" pitchFamily="18" charset="0"/>
                <a:cs typeface="Times New Roman" panose="02020603050405020304" pitchFamily="18" charset="0"/>
                <a:sym typeface="+mn-ea"/>
              </a:rPr>
              <a:t>Lastly the code sends the answers to dialogflow to display it.</a:t>
            </a:r>
            <a:br>
              <a:rPr lang="en-US" sz="1200">
                <a:latin typeface="Times New Roman" panose="02020603050405020304" pitchFamily="18" charset="0"/>
                <a:cs typeface="Times New Roman" panose="02020603050405020304" pitchFamily="18" charset="0"/>
                <a:sym typeface="+mn-ea"/>
              </a:rPr>
            </a:br>
            <a:br>
              <a:rPr lang="en-US" sz="1200">
                <a:latin typeface="Times New Roman" panose="02020603050405020304" pitchFamily="18" charset="0"/>
                <a:cs typeface="Times New Roman" panose="02020603050405020304" pitchFamily="18" charset="0"/>
                <a:sym typeface="+mn-ea"/>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cs typeface="Times New Roman" panose="02020603050405020304" pitchFamily="18" charset="0"/>
            </a:endParaRPr>
          </a:p>
        </p:txBody>
      </p:sp>
      <p:pic>
        <p:nvPicPr>
          <p:cNvPr id="9" name="Content Placeholder 8" descr="1222"/>
          <p:cNvPicPr>
            <a:picLocks noChangeAspect="1"/>
          </p:cNvPicPr>
          <p:nvPr>
            <p:ph sz="half" idx="1"/>
          </p:nvPr>
        </p:nvPicPr>
        <p:blipFill>
          <a:blip r:embed="rId1"/>
          <a:stretch>
            <a:fillRect/>
          </a:stretch>
        </p:blipFill>
        <p:spPr>
          <a:xfrm>
            <a:off x="1045845" y="3410585"/>
            <a:ext cx="4489450" cy="2876550"/>
          </a:xfrm>
          <a:prstGeom prst="rect">
            <a:avLst/>
          </a:prstGeom>
        </p:spPr>
      </p:pic>
      <p:pic>
        <p:nvPicPr>
          <p:cNvPr id="10" name="Content Placeholder 5" descr="A close up of a logo&#10;&#10;Description automatically generated"/>
          <p:cNvPicPr>
            <a:picLocks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5" y="0"/>
            <a:ext cx="6858000" cy="990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600">
                <a:latin typeface="Times New Roman" panose="02020603050405020304" pitchFamily="18" charset="0"/>
                <a:cs typeface="Times New Roman" panose="02020603050405020304" pitchFamily="18" charset="0"/>
              </a:rPr>
              <a:t>EXPERIMENTAL ANALYSIS:</a:t>
            </a:r>
            <a:br>
              <a:rPr lang="en-IN" altLang="en-US" sz="1600">
                <a:latin typeface="Times New Roman" panose="02020603050405020304" pitchFamily="18" charset="0"/>
                <a:cs typeface="Times New Roman" panose="02020603050405020304" pitchFamily="18" charset="0"/>
              </a:rPr>
            </a:br>
            <a:br>
              <a:rPr lang="en-IN" altLang="en-US" sz="1600">
                <a:latin typeface="Times New Roman" panose="02020603050405020304" pitchFamily="18" charset="0"/>
                <a:cs typeface="Times New Roman" panose="02020603050405020304" pitchFamily="18" charset="0"/>
              </a:rPr>
            </a:br>
            <a:br>
              <a:rPr lang="en-IN" altLang="en-US" sz="1600">
                <a:latin typeface="Times New Roman" panose="02020603050405020304" pitchFamily="18" charset="0"/>
                <a:cs typeface="Times New Roman" panose="02020603050405020304" pitchFamily="18" charset="0"/>
              </a:rPr>
            </a:br>
            <a:r>
              <a:rPr lang="en-IN" altLang="en-US" sz="1600">
                <a:latin typeface="Times New Roman" panose="02020603050405020304" pitchFamily="18" charset="0"/>
                <a:cs typeface="Times New Roman" panose="02020603050405020304" pitchFamily="18" charset="0"/>
              </a:rPr>
              <a:t>The chatbot is integrated with telegram and tested to obtain expected results.</a:t>
            </a:r>
            <a:endParaRPr lang="en-IN" altLang="en-US" sz="1600">
              <a:latin typeface="Times New Roman" panose="02020603050405020304" pitchFamily="18" charset="0"/>
              <a:cs typeface="Times New Roman" panose="02020603050405020304" pitchFamily="18" charset="0"/>
            </a:endParaRPr>
          </a:p>
        </p:txBody>
      </p:sp>
      <p:pic>
        <p:nvPicPr>
          <p:cNvPr id="5" name="Content Placeholder 4" descr="WhatsApp Image 2022-10-22 at 09.29.58"/>
          <p:cNvPicPr>
            <a:picLocks noChangeAspect="1"/>
          </p:cNvPicPr>
          <p:nvPr>
            <p:ph idx="1"/>
          </p:nvPr>
        </p:nvPicPr>
        <p:blipFill>
          <a:blip r:embed="rId1"/>
          <a:stretch>
            <a:fillRect/>
          </a:stretch>
        </p:blipFill>
        <p:spPr>
          <a:xfrm>
            <a:off x="1429385" y="2353310"/>
            <a:ext cx="4201160" cy="7107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400">
                <a:latin typeface="Times New Roman" panose="02020603050405020304" pitchFamily="18" charset="0"/>
                <a:cs typeface="Times New Roman" panose="02020603050405020304" pitchFamily="18" charset="0"/>
              </a:rPr>
              <a:t>Upon typing start, the chatbot starts responding.First it asks about ourselves and then it allows us to choose from a set of traits which have 3 questions each.</a:t>
            </a:r>
            <a:br>
              <a:rPr lang="en-IN" altLang="en-US" sz="1400">
                <a:latin typeface="Times New Roman" panose="02020603050405020304" pitchFamily="18" charset="0"/>
                <a:cs typeface="Times New Roman" panose="02020603050405020304" pitchFamily="18" charset="0"/>
              </a:rPr>
            </a:br>
            <a:endParaRPr lang="en-IN" altLang="en-US" sz="1400">
              <a:latin typeface="Times New Roman" panose="02020603050405020304" pitchFamily="18" charset="0"/>
              <a:cs typeface="Times New Roman" panose="02020603050405020304" pitchFamily="18" charset="0"/>
            </a:endParaRPr>
          </a:p>
        </p:txBody>
      </p:sp>
      <p:pic>
        <p:nvPicPr>
          <p:cNvPr id="4" name="Content Placeholder 3" descr="WhatsApp Image 2022-10-22 at 09.30.00"/>
          <p:cNvPicPr>
            <a:picLocks noChangeAspect="1"/>
          </p:cNvPicPr>
          <p:nvPr>
            <p:ph idx="1"/>
          </p:nvPr>
        </p:nvPicPr>
        <p:blipFill>
          <a:blip r:embed="rId1"/>
          <a:stretch>
            <a:fillRect/>
          </a:stretch>
        </p:blipFill>
        <p:spPr>
          <a:xfrm>
            <a:off x="1589405" y="2118995"/>
            <a:ext cx="3637915" cy="6209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400">
                <a:latin typeface="Times New Roman" panose="02020603050405020304" pitchFamily="18" charset="0"/>
                <a:cs typeface="Times New Roman" panose="02020603050405020304" pitchFamily="18" charset="0"/>
              </a:rPr>
              <a:t>From the chosen trait , you are asked a set of questions to which you are supposed to answer in yes/no format. After you are done answering the questions related to first chosen trait, you have to select another trait. </a:t>
            </a:r>
            <a:r>
              <a:rPr lang="en-IN" altLang="en-US" sz="1400">
                <a:latin typeface="Times New Roman" panose="02020603050405020304" pitchFamily="18" charset="0"/>
                <a:cs typeface="Times New Roman" panose="02020603050405020304" pitchFamily="18" charset="0"/>
                <a:sym typeface="+mn-ea"/>
              </a:rPr>
              <a:t>After the completion of the questionaire and based upon your responses, you are given final summary of your personality.</a:t>
            </a:r>
            <a:br>
              <a:rPr lang="en-IN" altLang="en-US" sz="1400">
                <a:latin typeface="Times New Roman" panose="02020603050405020304" pitchFamily="18" charset="0"/>
                <a:cs typeface="Times New Roman" panose="02020603050405020304" pitchFamily="18" charset="0"/>
              </a:rPr>
            </a:br>
            <a:endParaRPr lang="en-IN" altLang="en-US" sz="1400">
              <a:latin typeface="Times New Roman" panose="02020603050405020304" pitchFamily="18" charset="0"/>
              <a:cs typeface="Times New Roman" panose="02020603050405020304" pitchFamily="18" charset="0"/>
            </a:endParaRPr>
          </a:p>
        </p:txBody>
      </p:sp>
      <p:pic>
        <p:nvPicPr>
          <p:cNvPr id="4" name="Content Placeholder 3" descr="WhatsApp Image 2022-10-22 at 09.30.00"/>
          <p:cNvPicPr>
            <a:picLocks noChangeAspect="1"/>
          </p:cNvPicPr>
          <p:nvPr>
            <p:ph idx="1"/>
          </p:nvPr>
        </p:nvPicPr>
        <p:blipFill>
          <a:blip r:embed="rId1"/>
          <a:stretch>
            <a:fillRect/>
          </a:stretch>
        </p:blipFill>
        <p:spPr>
          <a:xfrm>
            <a:off x="1679575" y="2637155"/>
            <a:ext cx="3620135" cy="6364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1805" y="527685"/>
            <a:ext cx="5875020" cy="7706360"/>
          </a:xfrm>
        </p:spPr>
        <p:txBody>
          <a:bodyPr>
            <a:normAutofit fontScale="90000"/>
          </a:bodyPr>
          <a:p>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CONCLUSION</a:t>
            </a: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Recently, there is a sharp increase in the use of machine learning in psychological fields.</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 Personalization is the key to business expanding and offering customer oriented services.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Machine learning has a great potential in determining personality traits, which can be further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used for self-monitoring. Our model is successful in predicting the personality of an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individual based on their answers to our questionnaire.</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In future this personality prediction model can be employed in many fields like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computational advertising, marketing science, job screening to aiding in psychological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counselling, intervention and therapy, enhanced human-computer interaction, etc. Therefore,</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 automated personality prediction has important practical applications in diverse areas.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REFERENCES:</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#Udemy for learning ML and NLP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#YouTube for learning python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#ieeexplore.ieee.org for analysing previous research papers related to personality prediction.</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endParaRPr lang="en-US" sz="1200">
              <a:latin typeface="Times New Roman" panose="02020603050405020304" pitchFamily="18" charset="0"/>
              <a:cs typeface="Times New Roman" panose="02020603050405020304" pitchFamily="18" charset="0"/>
            </a:endParaRPr>
          </a:p>
        </p:txBody>
      </p:sp>
      <p:pic>
        <p:nvPicPr>
          <p:cNvPr id="6" name="Content Placeholder 5" descr="A close up of a logo&#10;&#10;Description automatically generated"/>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0" y="0"/>
            <a:ext cx="6858000" cy="9907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1079" y="1195206"/>
            <a:ext cx="5064015" cy="584775"/>
          </a:xfrm>
          <a:prstGeom prst="rect">
            <a:avLst/>
          </a:prstGeom>
        </p:spPr>
        <p:txBody>
          <a:bodyPr wrap="none">
            <a:spAutoFit/>
          </a:bodyPr>
          <a:lstStyle/>
          <a:p>
            <a:pPr algn="ctr"/>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endParaRPr lang="en-IN" sz="32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0" name="Rectangle 9"/>
          <p:cNvSpPr/>
          <p:nvPr/>
        </p:nvSpPr>
        <p:spPr>
          <a:xfrm>
            <a:off x="234837" y="1700479"/>
            <a:ext cx="6388321" cy="307777"/>
          </a:xfrm>
          <a:prstGeom prst="rect">
            <a:avLst/>
          </a:prstGeom>
        </p:spPr>
        <p:txBody>
          <a:bodyPr wrap="square">
            <a:spAutoFit/>
          </a:bodyPr>
          <a:lstStyle/>
          <a:p>
            <a:pPr algn="ctr"/>
            <a:r>
              <a:rPr lang="en-IN" sz="1400" b="1" dirty="0">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75848" y="2544309"/>
            <a:ext cx="5334475" cy="923330"/>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This is to certify that the project titled</a:t>
            </a:r>
            <a:endParaRPr lang="en-US" sz="1400" dirty="0">
              <a:latin typeface="Times New Roman" panose="02020603050405020304" pitchFamily="18" charset="0"/>
              <a:cs typeface="Times New Roman" panose="02020603050405020304" pitchFamily="18" charset="0"/>
            </a:endParaRPr>
          </a:p>
          <a:p>
            <a:pPr algn="ctr"/>
            <a:r>
              <a:rPr lang="en-US" sz="2600" b="1" dirty="0">
                <a:latin typeface="Times New Roman" panose="02020603050405020304" pitchFamily="18" charset="0"/>
                <a:cs typeface="Times New Roman" panose="02020603050405020304" pitchFamily="18" charset="0"/>
              </a:rPr>
              <a:t> </a:t>
            </a:r>
            <a:endParaRPr lang="en-US" sz="26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“PROJECT TITLE”</a:t>
            </a:r>
            <a:endParaRPr lang="en-SG"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12" name="Rectangle 11"/>
          <p:cNvSpPr/>
          <p:nvPr/>
        </p:nvSpPr>
        <p:spPr>
          <a:xfrm>
            <a:off x="416901" y="3636146"/>
            <a:ext cx="6024195" cy="138499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dirty="0">
                <a:latin typeface="Times New Roman" panose="02020603050405020304" pitchFamily="18" charset="0"/>
                <a:cs typeface="Times New Roman" panose="02020603050405020304" pitchFamily="18" charset="0"/>
              </a:rPr>
              <a:t>AC </a:t>
            </a:r>
            <a:r>
              <a:rPr lang="en-US" sz="1200" dirty="0">
                <a:latin typeface="Times New Roman" panose="02020603050405020304" pitchFamily="18" charset="0"/>
                <a:cs typeface="Times New Roman" panose="02020603050405020304" pitchFamily="18" charset="0"/>
              </a:rPr>
              <a:t>during the academic year 2020-21.</a:t>
            </a:r>
            <a:endParaRPr lang="en-US" sz="1200" dirty="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nvGraphicFramePr>
        <p:xfrm>
          <a:off x="390468" y="6096950"/>
          <a:ext cx="6105238" cy="2050763"/>
        </p:xfrm>
        <a:graphic>
          <a:graphicData uri="http://schemas.openxmlformats.org/drawingml/2006/table">
            <a:tbl>
              <a:tblPr firstRow="1" bandRow="1">
                <a:tableStyleId>{5C22544A-7EE6-4342-B048-85BDC9FD1C3A}</a:tableStyleId>
              </a:tblPr>
              <a:tblGrid>
                <a:gridCol w="2785927"/>
                <a:gridCol w="1926014"/>
                <a:gridCol w="1393297"/>
              </a:tblGrid>
              <a:tr h="475850">
                <a:tc>
                  <a:txBody>
                    <a:bodyPr/>
                    <a:lstStyle/>
                    <a:p>
                      <a:pPr algn="ctr"/>
                      <a:r>
                        <a:rPr lang="en-IN" sz="1600" b="1" dirty="0">
                          <a:latin typeface="+mn-lt"/>
                        </a:rPr>
                        <a:t>NAME</a:t>
                      </a:r>
                      <a:endParaRPr lang="en-US" sz="1600" b="1" dirty="0">
                        <a:latin typeface="+mn-lt"/>
                      </a:endParaRPr>
                    </a:p>
                  </a:txBody>
                  <a:tcPr marL="36000" marR="36000" marT="36000" marB="36000" anchor="ctr"/>
                </a:tc>
                <a:tc>
                  <a:txBody>
                    <a:bodyPr/>
                    <a:lstStyle/>
                    <a:p>
                      <a:pPr algn="ctr"/>
                      <a:r>
                        <a:rPr lang="en-IN" sz="1600" b="1" dirty="0">
                          <a:latin typeface="+mn-lt"/>
                        </a:rPr>
                        <a:t>ROLL</a:t>
                      </a:r>
                      <a:r>
                        <a:rPr lang="en-IN" sz="1600" b="1" baseline="0" dirty="0">
                          <a:latin typeface="+mn-lt"/>
                        </a:rPr>
                        <a:t> NO.</a:t>
                      </a:r>
                      <a:endParaRPr lang="en-US" sz="1600" b="1" dirty="0">
                        <a:latin typeface="+mn-lt"/>
                      </a:endParaRPr>
                    </a:p>
                  </a:txBody>
                  <a:tcPr marL="36000" marR="36000" marT="36000" marB="36000" anchor="ctr"/>
                </a:tc>
                <a:tc>
                  <a:txBody>
                    <a:bodyPr/>
                    <a:lstStyle/>
                    <a:p>
                      <a:pPr algn="ctr"/>
                      <a:r>
                        <a:rPr lang="en-IN" sz="1600" b="1" dirty="0">
                          <a:latin typeface="+mn-lt"/>
                        </a:rPr>
                        <a:t>BRANCH</a:t>
                      </a:r>
                      <a:endParaRPr lang="en-US" sz="1600" b="1" dirty="0">
                        <a:latin typeface="+mn-lt"/>
                      </a:endParaRPr>
                    </a:p>
                  </a:txBody>
                  <a:tcPr marL="36000" marR="36000" marT="36000" marB="36000" anchor="ctr"/>
                </a:tc>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defRPr/>
                      </a:pPr>
                      <a:r>
                        <a:rPr lang="en-IN" sz="1400" b="0" i="0" u="none" strike="noStrike" dirty="0">
                          <a:solidFill>
                            <a:srgbClr val="000000"/>
                          </a:solidFill>
                          <a:effectLst/>
                          <a:latin typeface="+mn-lt"/>
                        </a:rPr>
                        <a:t>BALURI RISHIKA REDDY</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IN" sz="1400" b="0" kern="1200" dirty="0">
                          <a:solidFill>
                            <a:schemeClr val="dk1"/>
                          </a:solidFill>
                          <a:effectLst/>
                          <a:latin typeface="+mn-lt"/>
                          <a:ea typeface="+mn-ea"/>
                          <a:cs typeface="+mn-cs"/>
                        </a:rPr>
                        <a:t>19241A1206</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defRPr/>
                      </a:pPr>
                      <a:r>
                        <a:rPr lang="en-IN" sz="1400" b="0" i="0" u="none" strike="noStrike" dirty="0">
                          <a:solidFill>
                            <a:srgbClr val="000000"/>
                          </a:solidFill>
                          <a:effectLst/>
                          <a:latin typeface="+mn-lt"/>
                        </a:rPr>
                        <a:t>IT</a:t>
                      </a:r>
                      <a:endParaRPr lang="en-IN" sz="1400" b="0" i="0" u="none" strike="noStrike" dirty="0">
                        <a:solidFill>
                          <a:srgbClr val="000000"/>
                        </a:solidFill>
                        <a:effectLst/>
                        <a:latin typeface="+mn-lt"/>
                      </a:endParaRPr>
                    </a:p>
                  </a:txBody>
                  <a:tcPr marL="36000" marR="36000" marT="36000" marB="36000" anchor="ctr"/>
                </a:tc>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defRPr/>
                      </a:pPr>
                      <a:r>
                        <a:rPr lang="en-IN" sz="1400" b="0" i="0" u="none" strike="noStrike" dirty="0">
                          <a:solidFill>
                            <a:srgbClr val="000000"/>
                          </a:solidFill>
                          <a:effectLst/>
                          <a:latin typeface="+mn-lt"/>
                        </a:rPr>
                        <a:t>BETHI VISHNU VARDHAN REDDY</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IN" sz="1400" b="0" kern="1200" dirty="0">
                          <a:solidFill>
                            <a:schemeClr val="dk1"/>
                          </a:solidFill>
                          <a:effectLst/>
                          <a:latin typeface="+mn-lt"/>
                          <a:ea typeface="+mn-ea"/>
                          <a:cs typeface="+mn-cs"/>
                        </a:rPr>
                        <a:t>19241A05U5</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defRPr/>
                      </a:pPr>
                      <a:r>
                        <a:rPr lang="en-IN" sz="1400" b="0" i="0" u="none" strike="noStrike" dirty="0">
                          <a:solidFill>
                            <a:srgbClr val="000000"/>
                          </a:solidFill>
                          <a:effectLst/>
                          <a:latin typeface="+mn-lt"/>
                        </a:rPr>
                        <a:t>CSE</a:t>
                      </a:r>
                      <a:endParaRPr lang="en-IN" sz="1400" b="0" i="0" u="none" strike="noStrike" dirty="0">
                        <a:solidFill>
                          <a:srgbClr val="000000"/>
                        </a:solidFill>
                        <a:effectLst/>
                        <a:latin typeface="+mn-lt"/>
                      </a:endParaRPr>
                    </a:p>
                  </a:txBody>
                  <a:tcPr marL="36000" marR="36000" marT="36000" marB="36000" anchor="ctr"/>
                </a:tc>
              </a:tr>
              <a:tr h="524971">
                <a:tc>
                  <a:txBody>
                    <a:bodyPr/>
                    <a:lstStyle/>
                    <a:p>
                      <a:pPr algn="ctr" fontAlgn="ctr"/>
                      <a:r>
                        <a:rPr lang="en-IN" sz="1400" b="0" i="0" u="none" strike="noStrike" dirty="0">
                          <a:solidFill>
                            <a:srgbClr val="000000"/>
                          </a:solidFill>
                          <a:effectLst/>
                          <a:latin typeface="+mn-lt"/>
                        </a:rPr>
                        <a:t>CHEVVURI SWARNA TEJASWI</a:t>
                      </a:r>
                      <a:endParaRPr lang="en-IN" sz="1400" b="0" i="0" u="none" strike="noStrike" dirty="0">
                        <a:solidFill>
                          <a:srgbClr val="000000"/>
                        </a:solidFill>
                        <a:effectLst/>
                        <a:latin typeface="+mn-lt"/>
                      </a:endParaRPr>
                    </a:p>
                  </a:txBody>
                  <a:tcPr marL="36000" marR="36000" marT="36000" marB="36000" anchor="ctr"/>
                </a:tc>
                <a:tc>
                  <a:txBody>
                    <a:bodyPr/>
                    <a:lstStyle/>
                    <a:p>
                      <a:pPr algn="ctr"/>
                      <a:r>
                        <a:rPr lang="en-IN" sz="1400" b="0" kern="1200" dirty="0">
                          <a:solidFill>
                            <a:schemeClr val="dk1"/>
                          </a:solidFill>
                          <a:effectLst/>
                          <a:latin typeface="+mn-lt"/>
                          <a:ea typeface="+mn-ea"/>
                          <a:cs typeface="+mn-cs"/>
                        </a:rPr>
                        <a:t>19241A04D1</a:t>
                      </a:r>
                      <a:endParaRPr lang="en-US" sz="1400" b="0" dirty="0">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ECE</a:t>
                      </a:r>
                      <a:endParaRPr lang="en-IN" sz="1400" b="0" i="0" u="none" strike="noStrike" dirty="0">
                        <a:solidFill>
                          <a:srgbClr val="000000"/>
                        </a:solidFill>
                        <a:effectLst/>
                        <a:latin typeface="+mn-lt"/>
                      </a:endParaRPr>
                    </a:p>
                  </a:txBody>
                  <a:tcPr marL="36000" marR="36000" marT="36000" marB="36000" anchor="ctr"/>
                </a:tc>
              </a:tr>
            </a:tbl>
          </a:graphicData>
        </a:graphic>
      </p:graphicFrame>
      <p:pic>
        <p:nvPicPr>
          <p:cNvPr id="14" name="Picture 13"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9791" y="159572"/>
            <a:ext cx="6578417" cy="9480176"/>
          </a:xfrm>
          <a:prstGeom prst="rect">
            <a:avLst/>
          </a:prstGeom>
        </p:spPr>
      </p:pic>
      <p:graphicFrame>
        <p:nvGraphicFramePr>
          <p:cNvPr id="2" name="Table 1"/>
          <p:cNvGraphicFramePr/>
          <p:nvPr/>
        </p:nvGraphicFramePr>
        <p:xfrm>
          <a:off x="417195" y="6096635"/>
          <a:ext cx="6078855" cy="2052320"/>
        </p:xfrm>
        <a:graphic>
          <a:graphicData uri="http://schemas.openxmlformats.org/drawingml/2006/table">
            <a:tbl>
              <a:tblPr firstRow="1" bandRow="1">
                <a:tableStyleId>{5C22544A-7EE6-4342-B048-85BDC9FD1C3A}</a:tableStyleId>
              </a:tblPr>
              <a:tblGrid>
                <a:gridCol w="2026285"/>
                <a:gridCol w="2026285"/>
                <a:gridCol w="2026285"/>
              </a:tblGrid>
              <a:tr h="513080">
                <a:tc>
                  <a:txBody>
                    <a:bodyPr/>
                    <a:p>
                      <a:pPr algn="ctr">
                        <a:buNone/>
                      </a:pPr>
                      <a:r>
                        <a:rPr lang="en-IN" altLang="en-US"/>
                        <a:t>NAME</a:t>
                      </a:r>
                      <a:endParaRPr lang="en-IN" altLang="en-US"/>
                    </a:p>
                  </a:txBody>
                  <a:tcPr/>
                </a:tc>
                <a:tc>
                  <a:txBody>
                    <a:bodyPr/>
                    <a:p>
                      <a:pPr algn="ctr">
                        <a:buNone/>
                      </a:pPr>
                      <a:r>
                        <a:rPr lang="en-IN" altLang="en-US"/>
                        <a:t>ROLL NO</a:t>
                      </a:r>
                      <a:endParaRPr lang="en-IN" altLang="en-US"/>
                    </a:p>
                  </a:txBody>
                  <a:tcPr/>
                </a:tc>
                <a:tc>
                  <a:txBody>
                    <a:bodyPr/>
                    <a:p>
                      <a:pPr algn="ctr">
                        <a:buNone/>
                      </a:pPr>
                      <a:r>
                        <a:rPr lang="en-IN" altLang="en-US"/>
                        <a:t>BRANCH</a:t>
                      </a:r>
                      <a:endParaRPr lang="en-IN" altLang="en-US"/>
                    </a:p>
                  </a:txBody>
                  <a:tcPr/>
                </a:tc>
              </a:tr>
              <a:tr h="513080">
                <a:tc>
                  <a:txBody>
                    <a:bodyPr/>
                    <a:p>
                      <a:pPr algn="ctr">
                        <a:buNone/>
                      </a:pPr>
                      <a:r>
                        <a:rPr lang="en-IN" altLang="en-US"/>
                        <a:t>HARSH BHATNAGAR</a:t>
                      </a:r>
                      <a:endParaRPr lang="en-IN" altLang="en-US"/>
                    </a:p>
                  </a:txBody>
                  <a:tcPr/>
                </a:tc>
                <a:tc>
                  <a:txBody>
                    <a:bodyPr/>
                    <a:p>
                      <a:pPr algn="ctr">
                        <a:buNone/>
                      </a:pPr>
                      <a:r>
                        <a:rPr lang="en-IN" altLang="en-US"/>
                        <a:t>21241A05T7</a:t>
                      </a:r>
                      <a:endParaRPr lang="en-IN" altLang="en-US"/>
                    </a:p>
                  </a:txBody>
                  <a:tcPr/>
                </a:tc>
                <a:tc>
                  <a:txBody>
                    <a:bodyPr/>
                    <a:p>
                      <a:pPr algn="ctr">
                        <a:buNone/>
                      </a:pPr>
                      <a:r>
                        <a:rPr lang="en-IN" altLang="en-US"/>
                        <a:t>CSE</a:t>
                      </a:r>
                      <a:endParaRPr lang="en-IN" altLang="en-US"/>
                    </a:p>
                  </a:txBody>
                  <a:tcPr/>
                </a:tc>
              </a:tr>
              <a:tr h="513080">
                <a:tc>
                  <a:txBody>
                    <a:bodyPr/>
                    <a:p>
                      <a:pPr algn="ctr">
                        <a:buNone/>
                      </a:pPr>
                      <a:r>
                        <a:rPr lang="en-IN" altLang="en-US"/>
                        <a:t>ANUSHA PULIPAKA</a:t>
                      </a:r>
                      <a:endParaRPr lang="en-IN" altLang="en-US"/>
                    </a:p>
                  </a:txBody>
                  <a:tcPr/>
                </a:tc>
                <a:tc>
                  <a:txBody>
                    <a:bodyPr/>
                    <a:p>
                      <a:pPr algn="ctr">
                        <a:buNone/>
                      </a:pPr>
                      <a:r>
                        <a:rPr lang="en-IN" altLang="en-US"/>
                        <a:t>21241A12B3</a:t>
                      </a:r>
                      <a:endParaRPr lang="en-IN" altLang="en-US"/>
                    </a:p>
                  </a:txBody>
                  <a:tcPr/>
                </a:tc>
                <a:tc>
                  <a:txBody>
                    <a:bodyPr/>
                    <a:p>
                      <a:pPr algn="ctr">
                        <a:buNone/>
                      </a:pPr>
                      <a:r>
                        <a:rPr lang="en-IN" altLang="en-US"/>
                        <a:t>IT</a:t>
                      </a:r>
                      <a:endParaRPr lang="en-IN" altLang="en-US"/>
                    </a:p>
                  </a:txBody>
                  <a:tcPr/>
                </a:tc>
              </a:tr>
              <a:tr h="513080">
                <a:tc>
                  <a:txBody>
                    <a:bodyPr/>
                    <a:p>
                      <a:pPr>
                        <a:buNone/>
                      </a:pPr>
                      <a:r>
                        <a:rPr lang="en-IN" altLang="en-US"/>
                        <a:t>AMRUTHA YARLAGADDA</a:t>
                      </a:r>
                      <a:endParaRPr lang="en-IN" altLang="en-US"/>
                    </a:p>
                  </a:txBody>
                  <a:tcPr/>
                </a:tc>
                <a:tc>
                  <a:txBody>
                    <a:bodyPr/>
                    <a:p>
                      <a:pPr algn="ctr">
                        <a:buNone/>
                      </a:pPr>
                      <a:r>
                        <a:rPr lang="en-IN" altLang="en-US"/>
                        <a:t>21241A0564</a:t>
                      </a:r>
                      <a:endParaRPr lang="en-IN" altLang="en-US"/>
                    </a:p>
                  </a:txBody>
                  <a:tcPr/>
                </a:tc>
                <a:tc>
                  <a:txBody>
                    <a:bodyPr/>
                    <a:p>
                      <a:pPr algn="ctr">
                        <a:buNone/>
                      </a:pPr>
                      <a:r>
                        <a:rPr lang="en-IN" altLang="en-US"/>
                        <a:t>CSE</a:t>
                      </a:r>
                      <a:endParaRPr lang="en-IN"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397789" y="8663754"/>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3774040" y="8663754"/>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591231" y="8091847"/>
            <a:ext cx="115448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23946" y="8751097"/>
            <a:ext cx="1505843" cy="6097"/>
          </a:xfrm>
          <a:prstGeom prst="rect">
            <a:avLst/>
          </a:prstGeom>
        </p:spPr>
      </p:pic>
      <p:sp>
        <p:nvSpPr>
          <p:cNvPr id="7" name="Rectangle 6"/>
          <p:cNvSpPr/>
          <p:nvPr/>
        </p:nvSpPr>
        <p:spPr>
          <a:xfrm>
            <a:off x="392418" y="8879197"/>
            <a:ext cx="1637371"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sp>
        <p:nvSpPr>
          <p:cNvPr id="9" name="Rectangle 8"/>
          <p:cNvSpPr/>
          <p:nvPr/>
        </p:nvSpPr>
        <p:spPr>
          <a:xfrm>
            <a:off x="663926" y="3228311"/>
            <a:ext cx="5528878" cy="275590"/>
          </a:xfrm>
          <a:prstGeom prst="rect">
            <a:avLst/>
          </a:prstGeom>
        </p:spPr>
        <p:txBody>
          <a:bodyPr wrap="square">
            <a:spAutoFit/>
          </a:bodyPr>
          <a:lstStyle/>
          <a:p>
            <a:pPr algn="ctr"/>
            <a:r>
              <a:rPr lang="en-IN" sz="1200" dirty="0">
                <a:latin typeface="Times New Roman" panose="02020603050405020304" pitchFamily="18" charset="0"/>
                <a:cs typeface="Times New Roman" panose="02020603050405020304" pitchFamily="18" charset="0"/>
              </a:rPr>
              <a:t>This work was not submitted or published earlier for any study</a:t>
            </a:r>
            <a:endParaRPr lang="en-US" sz="1200" dirty="0">
              <a:latin typeface="Times New Roman" panose="02020603050405020304" pitchFamily="18" charset="0"/>
              <a:cs typeface="Times New Roman" panose="02020603050405020304" pitchFamily="18" charset="0"/>
            </a:endParaRPr>
          </a:p>
        </p:txBody>
      </p:sp>
      <p:graphicFrame>
        <p:nvGraphicFramePr>
          <p:cNvPr id="2" name="Table 1"/>
          <p:cNvGraphicFramePr/>
          <p:nvPr/>
        </p:nvGraphicFramePr>
        <p:xfrm>
          <a:off x="392430" y="1562735"/>
          <a:ext cx="6072505" cy="1348740"/>
        </p:xfrm>
        <a:graphic>
          <a:graphicData uri="http://schemas.openxmlformats.org/drawingml/2006/table">
            <a:tbl>
              <a:tblPr firstRow="1" bandRow="1">
                <a:tableStyleId>{5C22544A-7EE6-4342-B048-85BDC9FD1C3A}</a:tableStyleId>
              </a:tblPr>
              <a:tblGrid>
                <a:gridCol w="2651760"/>
                <a:gridCol w="1950085"/>
                <a:gridCol w="1470660"/>
              </a:tblGrid>
              <a:tr h="449580">
                <a:tc>
                  <a:txBody>
                    <a:bodyPr/>
                    <a:p>
                      <a:pPr>
                        <a:buNone/>
                      </a:pPr>
                      <a:r>
                        <a:rPr lang="en-IN" altLang="en-US"/>
                        <a:t>NAME</a:t>
                      </a:r>
                      <a:endParaRPr lang="en-IN" altLang="en-US"/>
                    </a:p>
                  </a:txBody>
                  <a:tcPr/>
                </a:tc>
                <a:tc>
                  <a:txBody>
                    <a:bodyPr/>
                    <a:p>
                      <a:pPr>
                        <a:buNone/>
                      </a:pPr>
                      <a:r>
                        <a:rPr lang="en-IN" altLang="en-US"/>
                        <a:t>ROLL NO</a:t>
                      </a:r>
                      <a:endParaRPr lang="en-IN" altLang="en-US"/>
                    </a:p>
                  </a:txBody>
                  <a:tcPr/>
                </a:tc>
                <a:tc>
                  <a:txBody>
                    <a:bodyPr/>
                    <a:p>
                      <a:pPr>
                        <a:buNone/>
                      </a:pPr>
                      <a:r>
                        <a:rPr lang="en-IN" altLang="en-US"/>
                        <a:t>BRANCH</a:t>
                      </a:r>
                      <a:endParaRPr lang="en-IN" altLang="en-US"/>
                    </a:p>
                  </a:txBody>
                  <a:tcPr/>
                </a:tc>
              </a:tr>
              <a:tr h="449580">
                <a:tc>
                  <a:txBody>
                    <a:bodyPr/>
                    <a:p>
                      <a:pPr algn="ctr">
                        <a:buNone/>
                      </a:pPr>
                      <a:r>
                        <a:rPr lang="en-IN" altLang="en-US"/>
                        <a:t>SANJANA ALLADI</a:t>
                      </a:r>
                      <a:endParaRPr lang="en-IN" altLang="en-US"/>
                    </a:p>
                  </a:txBody>
                  <a:tcPr/>
                </a:tc>
                <a:tc>
                  <a:txBody>
                    <a:bodyPr/>
                    <a:p>
                      <a:pPr algn="ctr">
                        <a:buNone/>
                      </a:pPr>
                      <a:r>
                        <a:rPr lang="en-IN" altLang="en-US"/>
                        <a:t>21241A6604</a:t>
                      </a:r>
                      <a:endParaRPr lang="en-IN" altLang="en-US"/>
                    </a:p>
                  </a:txBody>
                  <a:tcPr/>
                </a:tc>
                <a:tc>
                  <a:txBody>
                    <a:bodyPr/>
                    <a:p>
                      <a:pPr algn="ctr">
                        <a:buNone/>
                      </a:pPr>
                      <a:r>
                        <a:rPr lang="en-IN" altLang="en-US"/>
                        <a:t>CSM</a:t>
                      </a:r>
                      <a:endParaRPr lang="en-IN" altLang="en-US"/>
                    </a:p>
                  </a:txBody>
                  <a:tcPr/>
                </a:tc>
              </a:tr>
              <a:tr h="449580">
                <a:tc>
                  <a:txBody>
                    <a:bodyPr/>
                    <a:p>
                      <a:pPr algn="ctr">
                        <a:buNone/>
                      </a:pPr>
                      <a:r>
                        <a:rPr lang="en-IN" altLang="en-US"/>
                        <a:t>RANJITH</a:t>
                      </a:r>
                      <a:endParaRPr lang="en-IN" altLang="en-US"/>
                    </a:p>
                  </a:txBody>
                  <a:tcPr/>
                </a:tc>
                <a:tc>
                  <a:txBody>
                    <a:bodyPr/>
                    <a:p>
                      <a:pPr algn="ctr">
                        <a:buNone/>
                      </a:pPr>
                      <a:r>
                        <a:rPr lang="en-IN" altLang="en-US"/>
                        <a:t>21241A05M2</a:t>
                      </a:r>
                      <a:endParaRPr lang="en-IN" altLang="en-US"/>
                    </a:p>
                  </a:txBody>
                  <a:tcPr/>
                </a:tc>
                <a:tc>
                  <a:txBody>
                    <a:bodyPr/>
                    <a:p>
                      <a:pPr algn="ctr">
                        <a:buNone/>
                      </a:pPr>
                      <a:r>
                        <a:rPr lang="en-IN" altLang="en-US"/>
                        <a:t>CSE</a:t>
                      </a:r>
                      <a:endParaRPr lang="en-I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endPar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endParaRPr lang="en-SG" altLang="en-GB" sz="1200" dirty="0">
              <a:latin typeface="Times New Roman" panose="02020603050405020304" pitchFamily="18" charset="0"/>
              <a:cs typeface="Times New Roman" panose="02020603050405020304" pitchFamily="18" charset="0"/>
            </a:endParaRP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71805" y="1981835"/>
            <a:ext cx="6035040" cy="460375"/>
          </a:xfrm>
        </p:spPr>
        <p:txBody>
          <a:bodyPr>
            <a:normAutofit fontScale="90000"/>
          </a:bodyPr>
          <a:p>
            <a:endParaRPr lang="en-US"/>
          </a:p>
        </p:txBody>
      </p:sp>
      <p:pic>
        <p:nvPicPr>
          <p:cNvPr id="4" name="Content Placeholder 3" descr="WhatsApp Image 2022-10-21 at 19.39.21"/>
          <p:cNvPicPr>
            <a:picLocks noChangeAspect="1"/>
          </p:cNvPicPr>
          <p:nvPr>
            <p:ph sz="half" idx="1"/>
          </p:nvPr>
        </p:nvPicPr>
        <p:blipFill>
          <a:blip r:embed="rId1"/>
          <a:stretch>
            <a:fillRect/>
          </a:stretch>
        </p:blipFill>
        <p:spPr>
          <a:xfrm>
            <a:off x="471805" y="1365885"/>
            <a:ext cx="5753735" cy="6659880"/>
          </a:xfrm>
          <a:prstGeom prst="rect">
            <a:avLst/>
          </a:prstGeom>
        </p:spPr>
      </p:pic>
      <p:pic>
        <p:nvPicPr>
          <p:cNvPr id="6" name="Content Placeholder 5" descr="A close up of a logo&#10;&#10;Description automatically generated"/>
          <p:cNvPicPr>
            <a:picLocks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0"/>
            <a:ext cx="6857365" cy="990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Content Placeholder 12" descr="A close up of a logo&#10;&#10;Description automatically generated"/>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21615" y="168910"/>
            <a:ext cx="6383655" cy="9584055"/>
          </a:xfrm>
          <a:prstGeom prst="rect">
            <a:avLst/>
          </a:prstGeom>
        </p:spPr>
      </p:pic>
      <p:sp>
        <p:nvSpPr>
          <p:cNvPr id="16" name="Text Box 15"/>
          <p:cNvSpPr txBox="1"/>
          <p:nvPr/>
        </p:nvSpPr>
        <p:spPr>
          <a:xfrm>
            <a:off x="624205" y="932180"/>
            <a:ext cx="5609590" cy="6369685"/>
          </a:xfrm>
          <a:prstGeom prst="rect">
            <a:avLst/>
          </a:prstGeom>
          <a:noFill/>
        </p:spPr>
        <p:txBody>
          <a:bodyPr wrap="square" rtlCol="0" anchor="t">
            <a:spAutoFit/>
          </a:bodyPr>
          <a:p>
            <a:endParaRPr lang="en-US"/>
          </a:p>
          <a:p>
            <a:r>
              <a:rPr lang="en-US"/>
              <a:t>PERSONALITY PREDICTION USING MACHINE LEARNING</a:t>
            </a:r>
            <a:endParaRPr lang="en-US"/>
          </a:p>
          <a:p>
            <a:endParaRPr lang="en-US"/>
          </a:p>
          <a:p>
            <a:r>
              <a:rPr lang="en-US" sz="1400" u="sng">
                <a:latin typeface="Times New Roman" panose="02020603050405020304" pitchFamily="18" charset="0"/>
                <a:cs typeface="Times New Roman" panose="02020603050405020304" pitchFamily="18" charset="0"/>
              </a:rPr>
              <a:t>ABSTRACT</a:t>
            </a:r>
            <a:r>
              <a:rPr lang="en-IN" altLang="en-US" sz="1400" u="sng">
                <a:latin typeface="Times New Roman" panose="02020603050405020304" pitchFamily="18" charset="0"/>
                <a:cs typeface="Times New Roman" panose="02020603050405020304" pitchFamily="18" charset="0"/>
              </a:rPr>
              <a:t>:-</a:t>
            </a:r>
            <a:endParaRPr lang="en-US" sz="1400" u="sng">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sz="1200">
                <a:latin typeface="Times New Roman" panose="02020603050405020304" pitchFamily="18" charset="0"/>
                <a:cs typeface="Times New Roman" panose="02020603050405020304" pitchFamily="18" charset="0"/>
              </a:rPr>
              <a:t>Personality traits are defined as relatively constant patterns of thoughts, feelings, and behavior that have been linked to a variety of significant life outcomes and decisions. Individual relationship satisfaction, job choices, etc., have all been linked to personality traits.</a:t>
            </a:r>
            <a:endParaRPr lang="en-US" sz="1200">
              <a:latin typeface="Times New Roman" panose="02020603050405020304" pitchFamily="18" charset="0"/>
              <a:cs typeface="Times New Roman" panose="02020603050405020304" pitchFamily="18" charset="0"/>
            </a:endParaRPr>
          </a:p>
          <a:p>
            <a:r>
              <a:rPr lang="en-US" sz="1200">
                <a:latin typeface="Times New Roman" panose="02020603050405020304" pitchFamily="18" charset="0"/>
                <a:cs typeface="Times New Roman" panose="02020603050405020304" pitchFamily="18" charset="0"/>
              </a:rPr>
              <a:t>The personality of a human plays a major role in his personal and professional life. Nowadays, many organizations have also started shortlisting the candidates based on their personality as this increase the efficiency of the work because the person is working in what he is good at than what he is forced to do.</a:t>
            </a:r>
            <a:endParaRPr lang="en-US" sz="12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sz="1400" u="sng">
                <a:latin typeface="Times New Roman" panose="02020603050405020304" pitchFamily="18" charset="0"/>
                <a:cs typeface="Times New Roman" panose="02020603050405020304" pitchFamily="18" charset="0"/>
              </a:rPr>
              <a:t>INTRODUCTION:</a:t>
            </a:r>
            <a:r>
              <a:rPr lang="en-IN" altLang="en-US" sz="1400" u="sng">
                <a:latin typeface="Times New Roman" panose="02020603050405020304" pitchFamily="18" charset="0"/>
                <a:cs typeface="Times New Roman" panose="02020603050405020304" pitchFamily="18" charset="0"/>
              </a:rPr>
              <a:t>-</a:t>
            </a:r>
            <a:endParaRPr lang="en-US" sz="1400" u="sng">
              <a:latin typeface="Times New Roman" panose="02020603050405020304" pitchFamily="18" charset="0"/>
              <a:cs typeface="Times New Roman" panose="02020603050405020304" pitchFamily="18" charset="0"/>
            </a:endParaRPr>
          </a:p>
          <a:p>
            <a:endParaRPr lang="en-US" sz="1400" u="sng">
              <a:latin typeface="Times New Roman" panose="02020603050405020304" pitchFamily="18" charset="0"/>
              <a:cs typeface="Times New Roman" panose="02020603050405020304" pitchFamily="18" charset="0"/>
            </a:endParaRPr>
          </a:p>
          <a:p>
            <a:r>
              <a:rPr lang="en-US" sz="1200">
                <a:latin typeface="Times New Roman" panose="02020603050405020304" pitchFamily="18" charset="0"/>
                <a:cs typeface="Times New Roman" panose="02020603050405020304" pitchFamily="18" charset="0"/>
              </a:rPr>
              <a:t>The</a:t>
            </a:r>
            <a:r>
              <a:rPr lang="en-US" sz="1200" b="1">
                <a:latin typeface="Times New Roman" panose="02020603050405020304" pitchFamily="18" charset="0"/>
                <a:cs typeface="Times New Roman" panose="02020603050405020304" pitchFamily="18" charset="0"/>
              </a:rPr>
              <a:t> OCEAN</a:t>
            </a:r>
            <a:r>
              <a:rPr lang="en-US" sz="1200">
                <a:latin typeface="Times New Roman" panose="02020603050405020304" pitchFamily="18" charset="0"/>
                <a:cs typeface="Times New Roman" panose="02020603050405020304" pitchFamily="18" charset="0"/>
              </a:rPr>
              <a:t> model of personality views human personality as a combination of 5 personality traits or 5 personality factors: Openness, Conscientiousness, Agreeableness, Extraversion and Neuroticism (making the acronym – OCEAN). Also known as the five factor or big five model, OCEAN model of personality is considered one of the most reliable taxonomy of personality traits, especially in the workplace environment.</a:t>
            </a:r>
            <a:endParaRPr lang="en-US" sz="1200">
              <a:latin typeface="Times New Roman" panose="02020603050405020304" pitchFamily="18" charset="0"/>
              <a:cs typeface="Times New Roman" panose="02020603050405020304" pitchFamily="18" charset="0"/>
            </a:endParaRPr>
          </a:p>
          <a:p>
            <a:endParaRPr lang="en-US" sz="1200">
              <a:latin typeface="Times New Roman" panose="02020603050405020304" pitchFamily="18" charset="0"/>
              <a:cs typeface="Times New Roman" panose="02020603050405020304" pitchFamily="18" charset="0"/>
            </a:endParaRPr>
          </a:p>
          <a:p>
            <a:r>
              <a:rPr lang="en-US" sz="1200">
                <a:latin typeface="Times New Roman" panose="02020603050405020304" pitchFamily="18" charset="0"/>
                <a:cs typeface="Times New Roman" panose="02020603050405020304" pitchFamily="18" charset="0"/>
              </a:rPr>
              <a:t>The Big Five model is also known as the Five-Factor Model (FFM) and OCEAN model was developed in the early 1980s according to many psychological theories. When the statistical analysis is applied to personality survey data, some words used to describe the person and these words give a summary of the overall character or personality of the person accurately.  </a:t>
            </a:r>
            <a:endParaRPr lang="en-US" sz="1200">
              <a:latin typeface="Times New Roman" panose="02020603050405020304" pitchFamily="18" charset="0"/>
              <a:cs typeface="Times New Roman" panose="02020603050405020304" pitchFamily="18" charset="0"/>
            </a:endParaRPr>
          </a:p>
          <a:p>
            <a:endParaRPr lang="en-US" sz="1200">
              <a:latin typeface="Times New Roman" panose="02020603050405020304" pitchFamily="18" charset="0"/>
              <a:cs typeface="Times New Roman" panose="02020603050405020304" pitchFamily="18" charset="0"/>
            </a:endParaRPr>
          </a:p>
          <a:p>
            <a:endParaRPr lang="en-US" sz="1200">
              <a:latin typeface="Times New Roman" panose="02020603050405020304" pitchFamily="18" charset="0"/>
              <a:cs typeface="Times New Roman" panose="02020603050405020304" pitchFamily="18" charset="0"/>
            </a:endParaRPr>
          </a:p>
          <a:p>
            <a:endParaRPr lang="en-US" sz="1200">
              <a:latin typeface="Times New Roman" panose="02020603050405020304" pitchFamily="18" charset="0"/>
              <a:cs typeface="Times New Roman" panose="02020603050405020304" pitchFamily="18" charset="0"/>
            </a:endParaRPr>
          </a:p>
          <a:p>
            <a:endParaRPr lang="en-US" sz="1200">
              <a:latin typeface="Times New Roman" panose="02020603050405020304" pitchFamily="18" charset="0"/>
              <a:cs typeface="Times New Roman" panose="02020603050405020304" pitchFamily="18" charset="0"/>
            </a:endParaRPr>
          </a:p>
        </p:txBody>
      </p:sp>
      <p:pic>
        <p:nvPicPr>
          <p:cNvPr id="100" name="Picture 99"/>
          <p:cNvPicPr/>
          <p:nvPr/>
        </p:nvPicPr>
        <p:blipFill>
          <a:blip r:embed="rId2"/>
          <a:stretch>
            <a:fillRect/>
          </a:stretch>
        </p:blipFill>
        <p:spPr>
          <a:xfrm>
            <a:off x="3429000" y="4953000"/>
            <a:ext cx="0" cy="0"/>
          </a:xfrm>
          <a:prstGeom prst="rect">
            <a:avLst/>
          </a:prstGeom>
          <a:noFill/>
          <a:ln w="9525">
            <a:noFill/>
          </a:ln>
        </p:spPr>
      </p:pic>
      <p:pic>
        <p:nvPicPr>
          <p:cNvPr id="18" name="Content Placeholder 3" descr="img1"/>
          <p:cNvPicPr>
            <a:picLocks noChangeAspect="1"/>
          </p:cNvPicPr>
          <p:nvPr/>
        </p:nvPicPr>
        <p:blipFill>
          <a:blip r:embed="rId2"/>
          <a:stretch>
            <a:fillRect/>
          </a:stretch>
        </p:blipFill>
        <p:spPr>
          <a:xfrm>
            <a:off x="1330325" y="6727190"/>
            <a:ext cx="4197350" cy="2419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A close up of a logo&#10;&#10;Description automatically generated"/>
          <p:cNvPicPr>
            <a:picLocks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158115" y="326390"/>
            <a:ext cx="6508750" cy="9350375"/>
          </a:xfrm>
          <a:prstGeom prst="rect">
            <a:avLst/>
          </a:prstGeom>
        </p:spPr>
      </p:pic>
      <p:sp>
        <p:nvSpPr>
          <p:cNvPr id="2" name="Title 1"/>
          <p:cNvSpPr>
            <a:spLocks noGrp="1"/>
          </p:cNvSpPr>
          <p:nvPr>
            <p:ph type="title"/>
          </p:nvPr>
        </p:nvSpPr>
        <p:spPr>
          <a:xfrm>
            <a:off x="372745" y="1160780"/>
            <a:ext cx="5915025" cy="3521710"/>
          </a:xfrm>
        </p:spPr>
        <p:txBody>
          <a:bodyPr>
            <a:normAutofit fontScale="90000"/>
          </a:bodyPr>
          <a:p>
            <a:r>
              <a:rPr lang="en-US" sz="1400" b="1">
                <a:latin typeface="Times New Roman" panose="02020603050405020304" pitchFamily="18" charset="0"/>
                <a:cs typeface="Times New Roman" panose="02020603050405020304" pitchFamily="18" charset="0"/>
              </a:rPr>
              <a:t>Open to Experience:</a:t>
            </a:r>
            <a:r>
              <a:rPr lang="en-US" sz="1200">
                <a:latin typeface="Times New Roman" panose="02020603050405020304" pitchFamily="18" charset="0"/>
                <a:cs typeface="Times New Roman" panose="02020603050405020304" pitchFamily="18" charset="0"/>
              </a:rPr>
              <a:t> It involves various dimensions, like imagination, sensitivity, attentiveness, preference to variety, and curiosity.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400" b="1">
                <a:latin typeface="Times New Roman" panose="02020603050405020304" pitchFamily="18" charset="0"/>
                <a:cs typeface="Times New Roman" panose="02020603050405020304" pitchFamily="18" charset="0"/>
              </a:rPr>
              <a:t>Conscientiousness</a:t>
            </a:r>
            <a:r>
              <a:rPr lang="en-US" sz="1400">
                <a:latin typeface="Times New Roman" panose="02020603050405020304" pitchFamily="18" charset="0"/>
                <a:cs typeface="Times New Roman" panose="02020603050405020304" pitchFamily="18" charset="0"/>
              </a:rPr>
              <a:t>:</a:t>
            </a:r>
            <a:r>
              <a:rPr lang="en-US" sz="1335">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This trait is used to describe the carefulness and diligence of the person. It is the quality that describes how organized and efficient a person is.</a:t>
            </a:r>
            <a:br>
              <a:rPr lang="en-US" sz="1200">
                <a:latin typeface="Times New Roman" panose="02020603050405020304" pitchFamily="18" charset="0"/>
                <a:cs typeface="Times New Roman" panose="02020603050405020304" pitchFamily="18" charset="0"/>
              </a:rPr>
            </a:br>
            <a:br>
              <a:rPr lang="en-US" sz="1335">
                <a:latin typeface="Times New Roman" panose="02020603050405020304" pitchFamily="18" charset="0"/>
                <a:cs typeface="Times New Roman" panose="02020603050405020304" pitchFamily="18" charset="0"/>
              </a:rPr>
            </a:br>
            <a:r>
              <a:rPr lang="en-US" sz="1400" b="1">
                <a:latin typeface="Times New Roman" panose="02020603050405020304" pitchFamily="18" charset="0"/>
                <a:cs typeface="Times New Roman" panose="02020603050405020304" pitchFamily="18" charset="0"/>
              </a:rPr>
              <a:t>Extraversion</a:t>
            </a:r>
            <a:r>
              <a:rPr lang="en-US" sz="1400">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 It is the trait that describes how the best candidates can interact with people that is how good are his/her social skills.</a:t>
            </a:r>
            <a:br>
              <a:rPr lang="en-US" sz="1200">
                <a:latin typeface="Times New Roman" panose="02020603050405020304" pitchFamily="18" charset="0"/>
                <a:cs typeface="Times New Roman" panose="02020603050405020304" pitchFamily="18" charset="0"/>
              </a:rPr>
            </a:br>
            <a:br>
              <a:rPr lang="en-US" sz="1335">
                <a:latin typeface="Times New Roman" panose="02020603050405020304" pitchFamily="18" charset="0"/>
                <a:cs typeface="Times New Roman" panose="02020603050405020304" pitchFamily="18" charset="0"/>
              </a:rPr>
            </a:br>
            <a:r>
              <a:rPr lang="en-US" sz="1400" b="1">
                <a:latin typeface="Times New Roman" panose="02020603050405020304" pitchFamily="18" charset="0"/>
                <a:cs typeface="Times New Roman" panose="02020603050405020304" pitchFamily="18" charset="0"/>
              </a:rPr>
              <a:t>Agreeableness</a:t>
            </a:r>
            <a:r>
              <a:rPr lang="en-US" sz="1335">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It is a quality that analyses the individual behavior based on the generosity, sympathy, cooperativeness and ability to adjust with people.  </a:t>
            </a:r>
            <a:br>
              <a:rPr lang="en-US" sz="1335">
                <a:latin typeface="Times New Roman" panose="02020603050405020304" pitchFamily="18" charset="0"/>
                <a:cs typeface="Times New Roman" panose="02020603050405020304" pitchFamily="18" charset="0"/>
              </a:rPr>
            </a:br>
            <a:br>
              <a:rPr lang="en-US" sz="1335">
                <a:latin typeface="Times New Roman" panose="02020603050405020304" pitchFamily="18" charset="0"/>
                <a:cs typeface="Times New Roman" panose="02020603050405020304" pitchFamily="18" charset="0"/>
              </a:rPr>
            </a:br>
            <a:r>
              <a:rPr lang="en-US" sz="1400" b="1">
                <a:latin typeface="Times New Roman" panose="02020603050405020304" pitchFamily="18" charset="0"/>
                <a:cs typeface="Times New Roman" panose="02020603050405020304" pitchFamily="18" charset="0"/>
              </a:rPr>
              <a:t>Neuroticism</a:t>
            </a:r>
            <a:r>
              <a:rPr lang="en-US" sz="1335">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This trait usually describes a person to have mood swings and has extreme expressive power.</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With the availability of high-dimensional and fine-grained data about human behaviour it becomes too handy to research and observe human behaviour. Using mobile sensing studies, data collected from our day to day activities have drastically altered how psychologists perform research and undertake personality assessments.</a:t>
            </a:r>
            <a:br>
              <a:rPr lang="en-IN" altLang="en-US" sz="1200">
                <a:latin typeface="Times New Roman" panose="02020603050405020304" pitchFamily="18" charset="0"/>
                <a:cs typeface="Times New Roman" panose="02020603050405020304" pitchFamily="18" charset="0"/>
              </a:rPr>
            </a:b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Moreover, machine learning algorithms are highly efficient in recognizing patterns in data sets that humans cannot even perceive. </a:t>
            </a:r>
            <a:br>
              <a:rPr lang="en-IN" altLang="en-US" sz="1200">
                <a:latin typeface="Times New Roman" panose="02020603050405020304" pitchFamily="18" charset="0"/>
                <a:cs typeface="Times New Roman" panose="02020603050405020304" pitchFamily="18" charset="0"/>
              </a:rPr>
            </a:br>
            <a:r>
              <a:rPr lang="en-IN" altLang="en-US" sz="1200">
                <a:latin typeface="Times New Roman" panose="02020603050405020304" pitchFamily="18" charset="0"/>
                <a:cs typeface="Times New Roman" panose="02020603050405020304" pitchFamily="18" charset="0"/>
              </a:rPr>
              <a:t>Various supervised machine learning algorithms Naive Bayes and Support Vector Machines are widely used in industries to predict personality traits. </a:t>
            </a:r>
            <a:endParaRPr lang="en-IN" altLang="en-US" sz="1200">
              <a:latin typeface="Times New Roman" panose="02020603050405020304" pitchFamily="18" charset="0"/>
              <a:cs typeface="Times New Roman" panose="02020603050405020304" pitchFamily="18" charset="0"/>
            </a:endParaRPr>
          </a:p>
        </p:txBody>
      </p:sp>
      <p:pic>
        <p:nvPicPr>
          <p:cNvPr id="9" name="Content Placeholder 3" descr="img2"/>
          <p:cNvPicPr>
            <a:picLocks noChangeAspect="1"/>
          </p:cNvPicPr>
          <p:nvPr>
            <p:ph sz="half" idx="2"/>
          </p:nvPr>
        </p:nvPicPr>
        <p:blipFill>
          <a:blip r:embed="rId2"/>
          <a:stretch>
            <a:fillRect/>
          </a:stretch>
        </p:blipFill>
        <p:spPr>
          <a:xfrm>
            <a:off x="1793875" y="5447665"/>
            <a:ext cx="3270250" cy="3141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71805" y="1219835"/>
            <a:ext cx="5915025" cy="6612255"/>
          </a:xfrm>
        </p:spPr>
        <p:txBody>
          <a:bodyPr>
            <a:normAutofit/>
          </a:bodyPr>
          <a:p>
            <a:r>
              <a:rPr lang="en-US" sz="1200">
                <a:sym typeface="+mn-ea"/>
              </a:rPr>
              <a:t>This model uses Flask for creating API, JSONIFY for extracting JSON responses and NLP(Natural Language Processing) for extracting </a:t>
            </a:r>
            <a:br>
              <a:rPr lang="en-US" sz="1200"/>
            </a:br>
            <a:br>
              <a:rPr lang="en-US" sz="1200"/>
            </a:br>
            <a:r>
              <a:rPr lang="en-US" sz="1200">
                <a:sym typeface="+mn-ea"/>
              </a:rPr>
              <a:t>NLP makes it possible to quantify and analyse qualitative text data which is in the form of responses. NLP is used to measure and predict psychological traits.</a:t>
            </a:r>
            <a:br>
              <a:rPr lang="en-US" sz="1200"/>
            </a:br>
            <a:br>
              <a:rPr lang="en-US" sz="1200"/>
            </a:br>
            <a:r>
              <a:rPr lang="en-US" sz="1200">
                <a:sym typeface="+mn-ea"/>
              </a:rPr>
              <a:t>For each personality trait, certain questions are asked, and the users have to choose between yes and no. Here we are displaying three out of the Big Five personality traits from which 3 questions will be asked per each trait.</a:t>
            </a:r>
            <a:br>
              <a:rPr lang="en-US" sz="1200"/>
            </a:br>
            <a:r>
              <a:rPr lang="en-US" sz="1200">
                <a:sym typeface="+mn-ea"/>
              </a:rPr>
              <a:t>Using NLP makes the prediction process convenient but it does not provide an adequate explanation for the predicted results.</a:t>
            </a:r>
            <a:br>
              <a:rPr lang="en-US" sz="1200"/>
            </a:br>
            <a:r>
              <a:rPr lang="en-US" sz="1200">
                <a:sym typeface="+mn-ea"/>
              </a:rPr>
              <a:t>Flask API is used to interlink the python code from a coding platform such as VS code to the Google Dialogflow servers.</a:t>
            </a:r>
            <a:br>
              <a:rPr lang="en-US" sz="1200"/>
            </a:br>
            <a:r>
              <a:rPr lang="en-US" sz="1200">
                <a:sym typeface="+mn-ea"/>
              </a:rPr>
              <a:t>JSNOIFY extracts JSON response</a:t>
            </a:r>
            <a:br>
              <a:rPr lang="en-US" sz="1200">
                <a:sym typeface="+mn-ea"/>
              </a:rPr>
            </a:br>
            <a:br>
              <a:rPr lang="en-US" sz="1200">
                <a:sym typeface="+mn-ea"/>
              </a:rPr>
            </a:br>
            <a:br>
              <a:rPr lang="en-US" sz="1200">
                <a:sym typeface="+mn-ea"/>
              </a:rPr>
            </a:br>
            <a:br>
              <a:rPr lang="en-US" sz="1200">
                <a:sym typeface="+mn-ea"/>
              </a:rPr>
            </a:br>
            <a:br>
              <a:rPr lang="en-US" sz="1200">
                <a:sym typeface="+mn-ea"/>
              </a:rPr>
            </a:br>
            <a:r>
              <a:rPr lang="en-US" sz="1200">
                <a:sym typeface="+mn-ea"/>
              </a:rPr>
              <a:t>Ethics in personality prediction</a:t>
            </a:r>
            <a:br>
              <a:rPr lang="en-US" sz="1200">
                <a:sym typeface="+mn-ea"/>
              </a:rPr>
            </a:br>
            <a:r>
              <a:rPr lang="en-US" sz="1200">
                <a:sym typeface="+mn-ea"/>
              </a:rPr>
              <a:t>The personality report allows to quickly assess if a candidate is suitable for a job position or not, given that it measures workplace personality traits and occupational scores that are predictive of job performance.</a:t>
            </a:r>
            <a:br>
              <a:rPr lang="en-US" sz="1200">
                <a:sym typeface="+mn-ea"/>
              </a:rPr>
            </a:br>
            <a:r>
              <a:rPr lang="en-US" sz="1200">
                <a:sym typeface="+mn-ea"/>
              </a:rPr>
              <a:t>personality assessments can be used by recruiters as an objective source of reliable information to successfully predict employee performance across a wide range of job categories and to make hiring decisions based on concrete criteria. </a:t>
            </a:r>
            <a:endParaRPr lang="en-US" sz="1200">
              <a:sym typeface="+mn-ea"/>
            </a:endParaRPr>
          </a:p>
        </p:txBody>
      </p:sp>
      <p:sp>
        <p:nvSpPr>
          <p:cNvPr id="5" name="Content Placeholder 4"/>
          <p:cNvSpPr/>
          <p:nvPr>
            <p:ph sz="half" idx="1"/>
          </p:nvPr>
        </p:nvSpPr>
        <p:spPr>
          <a:xfrm>
            <a:off x="471805" y="1129665"/>
            <a:ext cx="6049645" cy="4966970"/>
          </a:xfrm>
        </p:spPr>
        <p:txBody>
          <a:bodyPr>
            <a:normAutofit/>
          </a:bodyPr>
          <a:p>
            <a:pPr marL="0" indent="0">
              <a:buNone/>
            </a:pPr>
            <a:r>
              <a:rPr lang="en-IN" altLang="en-US" sz="1200"/>
              <a:t>                                                                                                        </a:t>
            </a:r>
            <a:endParaRPr lang="en-IN" altLang="en-US" sz="1200"/>
          </a:p>
        </p:txBody>
      </p:sp>
      <p:pic>
        <p:nvPicPr>
          <p:cNvPr id="6" name="Content Placeholder 5" descr="A close up of a logo&#10;&#10;Description automatically generated"/>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635" y="0"/>
            <a:ext cx="6858000" cy="9906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1805" y="527685"/>
            <a:ext cx="5915025" cy="8171815"/>
          </a:xfrm>
        </p:spPr>
        <p:txBody>
          <a:bodyPr>
            <a:normAutofit/>
          </a:bodyPr>
          <a:p>
            <a:r>
              <a:rPr lang="en-US" sz="1400">
                <a:latin typeface="Times New Roman" panose="02020603050405020304" pitchFamily="18" charset="0"/>
                <a:cs typeface="Times New Roman" panose="02020603050405020304" pitchFamily="18" charset="0"/>
              </a:rPr>
              <a:t>Openness:</a:t>
            </a:r>
            <a:br>
              <a:rPr lang="en-US" sz="14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Yes-You are creative, curious and interested in trying out new things.</a:t>
            </a: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No- You tend to focus more on getting understood rather than understanding people around you.</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400">
                <a:latin typeface="Times New Roman" panose="02020603050405020304" pitchFamily="18" charset="0"/>
                <a:cs typeface="Times New Roman" panose="02020603050405020304" pitchFamily="18" charset="0"/>
              </a:rPr>
              <a:t>Conscientiousness</a:t>
            </a:r>
            <a:r>
              <a:rPr lang="en-US" sz="1200">
                <a:latin typeface="Times New Roman" panose="02020603050405020304" pitchFamily="18" charset="0"/>
                <a:cs typeface="Times New Roman" panose="02020603050405020304" pitchFamily="18" charset="0"/>
              </a:rPr>
              <a:t>:</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Yes- You are a well-organised person and be diligent and careful while completing the work. You usually tend to procrastinate less.</a:t>
            </a: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No- You tend to not focus much on planning things ahead and get distracted easily. This leads to piling of things until last minute.</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400">
                <a:latin typeface="Times New Roman" panose="02020603050405020304" pitchFamily="18" charset="0"/>
                <a:cs typeface="Times New Roman" panose="02020603050405020304" pitchFamily="18" charset="0"/>
              </a:rPr>
              <a:t>Extroversion:</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Yes: You are outgoing and enjoy being centre of attention, usually having a large social network.</a:t>
            </a: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No: You prefer being in a small group of friends and enjoy your own company.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400">
                <a:latin typeface="Times New Roman" panose="02020603050405020304" pitchFamily="18" charset="0"/>
                <a:cs typeface="Times New Roman" panose="02020603050405020304" pitchFamily="18" charset="0"/>
              </a:rPr>
            </a:br>
            <a:r>
              <a:rPr lang="en-US" sz="1400">
                <a:latin typeface="Times New Roman" panose="02020603050405020304" pitchFamily="18" charset="0"/>
                <a:cs typeface="Times New Roman" panose="02020603050405020304" pitchFamily="18" charset="0"/>
              </a:rPr>
              <a:t>Neuroticism:</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Yes- You have low self-esteem and a tendency towards negative emotions. You tend to be nervous and anxious while handling various situations.</a:t>
            </a: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No: You are emotionally stable and remain calm in any kind of situation. You are practical and take thoughtful decisions.</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Personality traits are defined as relatively constant patterns of thoughts, feelings, and behavior that have been linked to a variety of significant life outcomes and decisions. Individual relationship satisfaction, job choices, etc., have all been linked to personality traits.  Nowadays, many organizations have also started shortlisting the candidates based on their personality as this increase the efficiency of the work because the person is working in what he is good at than what he is forced to do. </a:t>
            </a:r>
            <a:br>
              <a:rPr lang="en-US" sz="1200">
                <a:latin typeface="Times New Roman" panose="02020603050405020304" pitchFamily="18" charset="0"/>
                <a:cs typeface="Times New Roman" panose="02020603050405020304" pitchFamily="18" charset="0"/>
              </a:rPr>
            </a:br>
            <a:br>
              <a:rPr lang="en-US" sz="1200">
                <a:latin typeface="Times New Roman" panose="02020603050405020304" pitchFamily="18" charset="0"/>
                <a:cs typeface="Times New Roman" panose="02020603050405020304" pitchFamily="18" charset="0"/>
              </a:rPr>
            </a:br>
            <a:endParaRPr lang="en-US" sz="1200">
              <a:latin typeface="Times New Roman" panose="02020603050405020304" pitchFamily="18" charset="0"/>
              <a:cs typeface="Times New Roman" panose="02020603050405020304" pitchFamily="18" charset="0"/>
            </a:endParaRPr>
          </a:p>
        </p:txBody>
      </p:sp>
      <p:pic>
        <p:nvPicPr>
          <p:cNvPr id="6" name="Content Placeholder 5" descr="A close up of a logo&#10;&#10;Description automatically generated"/>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35" y="-92710"/>
            <a:ext cx="6858000" cy="99987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9389</Words>
  <Application>WPS Presentation</Application>
  <PresentationFormat>A4 Paper (210x297 mm)</PresentationFormat>
  <Paragraphs>150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Times New Roman</vt:lpstr>
      <vt:lpstr>STLiti</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Open to Experience: It involves various dimensions, like imagination, sensitivity, attentiveness, preference to variety, and curiosity.    Conscientiousness: This trait is used to describe the carefulness and diligence of the person. It is the quality that describes how organized and efficient a person is.  Extraversion: It is the trait that describes how the best candidates can interact with people that is how good are his/her social skills.  Agreeableness: It is a quality that analyses the individual behavior based on the generosity, sympathy, cooperativeness and ability to adjust with people.    Neuroticism: This trait usually describes a person to have mood swings and has extreme expressive power.  With the availability of high-dimensional and fine-grained data about human behaviour it becomes too handy to research and observe human behaviour. Using mobile sensing studies, data collected from our day to day activities have drastically altered how psychologists perform research and undertake personality assessments.  Moreover, machine learning algorithms are highly efficient in recognizing patterns in data sets that humans cannot even perceive.  Various supervised machine learning algorithms Naive Bayes and Support Vector Machines are widely used in industries to predict personality traits. </vt:lpstr>
      <vt:lpstr>This model uses Flask for creating API, JSONIFY for extracting JSON responses and NLP(Natural Language Processing) for extracting   NLP makes it possible to quantify and analyse qualitative text data which is in the form of responses. NLP is used to measure and predict psychological traits.  For each personality trait, certain questions are asked, and the users have to choose between yes and no. Here we are displaying three out of the Big Five personality traits from which 3 questions will be asked per each trait. Using NLP makes the prediction process convenient but it does not provide an adequate explanation for the predicted results. Flask API is used to interlink the python code from a coding platform such as VS code to the Google Dialogflow servers. JSNOIFY extracts JSON response     Ethics in personality prediction The personality report allows to quickly assess if a candidate is suitable for a job position or not, given that it measures workplace personality traits and occupational scores that are predictive of job performance. personality assessments can be used by recruiters as an objective source of reliable information to successfully predict employee performance across a wide range of job categories and to make hiring decisions based on concrete criteria. </vt:lpstr>
      <vt:lpstr>Openness:  Yes-You are creative, curious and interested in trying out new things. No- You tend to focus more on getting understood rather than understanding people around you.     Conscientiousness:  Yes- You are a well-organised person and be diligent and careful while completing the work. You usually tend to procrastinate less. No- You tend to not focus much on planning things ahead and get distracted easily. This leads to piling of things until last minute.     Extroversion:  Yes: You are outgoing and enjoy being centre of attention, usually having a large social network. No: You prefer being in a small group of friends and enjoy your own company.       Neuroticism:  Yes- You have low self-esteem and a tendency towards negative emotions. You tend to be nervous and anxious while handling various situations. No: You are emotionally stable and remain calm in any kind of situation. You are practical and take thoughtful decisions.    Personality traits are defined as relatively constant patterns of thoughts, feelings, and behavior that have been linked to a variety of significant life outcomes and decisions. Individual relationship satisfaction, job choices, etc., have all been linked to personality traits.  Nowadays, many organizations have also started shortlisting the candidates based on their personality as this increase the efficiency of the work because the person is working in what he is good at than what he is forced to do.   </vt:lpstr>
      <vt:lpstr>         METHODOLOGY:  Here when we start our personality prediction we start with a dialogflow asking the questions.  Then this dialogflow generates a JSON copy of what the user responds.  We view this json in viewable format using online json viewer.  After all this through code, we extract the responses through jsonify module.  This process is now almost done as the code decides if the user has the trait or not.  Lastly the code sends the answers to dialogflow to display it.         </vt:lpstr>
      <vt:lpstr>EXPERIMENTAL ANALYSIS:   The chatbot is integrated with telegram and tested to obtain expected results.</vt:lpstr>
      <vt:lpstr>Upon typing start, the chatbot starts responding.First it asks about ourselves and then it allows us to choose from a set of traits which have 3 questions each. </vt:lpstr>
      <vt:lpstr>From the chosen trait , you are asked a set of questions to which you are supposed to answer in yes/no format. After you are done answering the questions related to first chosen trait, you have to select another trait. After the completion of the questionaire and based upon your responses, you are given final summary of your personality. </vt:lpstr>
      <vt:lpstr>          CONCLUSION   Recently, there is a sharp increase in the use of machine learning in psychological fields.   Personalization is the key to business expanding and offering customer oriented services.   Machine learning has a great potential in determining personality traits, which can be further   used for self-monitoring. Our model is successful in predicting the personality of an   individual based on their answers to our questionnaire.  In future this personality prediction model can be employed in many fields like   computational advertising, marketing science, job screening to aiding in psychological   counselling, intervention and therapy, enhanced human-computer interaction, etc. Therefore,   automated personality prediction has important practical applications in diverse areas.            REFERENCES:  #Udemy for learning ML and NLP   #YouTube for learning python   #ieeexplore.ieee.org for analysing previous research papers related to personality prediction.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lastModifiedBy>Anuradha</cp:lastModifiedBy>
  <cp:revision>41</cp:revision>
  <dcterms:created xsi:type="dcterms:W3CDTF">2019-07-03T09:30:00Z</dcterms:created>
  <dcterms:modified xsi:type="dcterms:W3CDTF">2022-10-26T13:58:26Z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1033-11.2.0.11373</vt:lpwstr>
  </property>
  <property fmtid="{D5CDD505-2E9C-101B-9397-08002B2CF9AE}" pid="3" name="ICV">
    <vt:lpwstr>97C594756CDF4F0BAB9309602E106CA1</vt:lpwstr>
  </property>
</Properties>
</file>