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oboto Bold" charset="1" panose="02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Roboto" charset="1" panose="02000000000000000000"/>
      <p:regular r:id="rId17"/>
    </p:embeddedFont>
    <p:embeddedFont>
      <p:font typeface="Canva Sans" charset="1" panose="020B0503030501040103"/>
      <p:regular r:id="rId18"/>
    </p:embeddedFont>
    <p:embeddedFont>
      <p:font typeface="Shrikhand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GF41BmV_Q.mp4" Type="http://schemas.openxmlformats.org/officeDocument/2006/relationships/video"/><Relationship Id="rId4" Target="../media/VAGF41BmV_Q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4687" y="0"/>
            <a:ext cx="6543313" cy="10521355"/>
          </a:xfrm>
          <a:custGeom>
            <a:avLst/>
            <a:gdLst/>
            <a:ahLst/>
            <a:cxnLst/>
            <a:rect r="r" b="b" t="t" l="l"/>
            <a:pathLst>
              <a:path h="10521355" w="6543313">
                <a:moveTo>
                  <a:pt x="0" y="0"/>
                </a:moveTo>
                <a:lnTo>
                  <a:pt x="6543313" y="0"/>
                </a:lnTo>
                <a:lnTo>
                  <a:pt x="6543313" y="10521355"/>
                </a:lnTo>
                <a:lnTo>
                  <a:pt x="0" y="1052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9" t="0" r="-113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3718" y="4645371"/>
            <a:ext cx="3200342" cy="5641629"/>
          </a:xfrm>
          <a:custGeom>
            <a:avLst/>
            <a:gdLst/>
            <a:ahLst/>
            <a:cxnLst/>
            <a:rect r="r" b="b" t="t" l="l"/>
            <a:pathLst>
              <a:path h="5641629" w="3200342">
                <a:moveTo>
                  <a:pt x="0" y="0"/>
                </a:moveTo>
                <a:lnTo>
                  <a:pt x="3200342" y="0"/>
                </a:lnTo>
                <a:lnTo>
                  <a:pt x="3200342" y="5641629"/>
                </a:lnTo>
                <a:lnTo>
                  <a:pt x="0" y="5641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0554" y="1719153"/>
            <a:ext cx="8643446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44"/>
              </a:lnSpc>
            </a:pPr>
            <a:r>
              <a:rPr lang="en-US" sz="7120">
                <a:solidFill>
                  <a:srgbClr val="111111"/>
                </a:solidFill>
                <a:latin typeface="Roboto Bold"/>
              </a:rPr>
              <a:t>Networked Code Execution Platform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48250"/>
            <a:ext cx="50348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11111"/>
                </a:solidFill>
                <a:latin typeface="Canva Sans Bold"/>
              </a:rPr>
              <a:t>Group Member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9493" y="6054728"/>
            <a:ext cx="4944062" cy="182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782" indent="-372391" lvl="1">
              <a:lnSpc>
                <a:spcPts val="4829"/>
              </a:lnSpc>
              <a:buFont typeface="Arial"/>
              <a:buChar char="•"/>
            </a:pPr>
            <a:r>
              <a:rPr lang="en-US" sz="3449">
                <a:solidFill>
                  <a:srgbClr val="111111"/>
                </a:solidFill>
                <a:latin typeface="Roboto Bold"/>
              </a:rPr>
              <a:t>Afaq Ahmad</a:t>
            </a:r>
          </a:p>
          <a:p>
            <a:pPr algn="l" marL="744782" indent="-372391" lvl="1">
              <a:lnSpc>
                <a:spcPts val="4829"/>
              </a:lnSpc>
              <a:buFont typeface="Arial"/>
              <a:buChar char="•"/>
            </a:pPr>
            <a:r>
              <a:rPr lang="en-US" sz="3449">
                <a:solidFill>
                  <a:srgbClr val="111111"/>
                </a:solidFill>
                <a:latin typeface="Roboto Bold"/>
              </a:rPr>
              <a:t>Allah Rakha </a:t>
            </a:r>
          </a:p>
          <a:p>
            <a:pPr algn="l" marL="744782" indent="-372391" lvl="1">
              <a:lnSpc>
                <a:spcPts val="4829"/>
              </a:lnSpc>
              <a:buFont typeface="Arial"/>
              <a:buChar char="•"/>
            </a:pPr>
            <a:r>
              <a:rPr lang="en-US" sz="3449">
                <a:solidFill>
                  <a:srgbClr val="111111"/>
                </a:solidFill>
                <a:latin typeface="Roboto Bold"/>
              </a:rPr>
              <a:t>Adnan Hussnain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058958" y="-498129"/>
            <a:ext cx="3200342" cy="5641629"/>
          </a:xfrm>
          <a:custGeom>
            <a:avLst/>
            <a:gdLst/>
            <a:ahLst/>
            <a:cxnLst/>
            <a:rect r="r" b="b" t="t" l="l"/>
            <a:pathLst>
              <a:path h="5641629" w="3200342">
                <a:moveTo>
                  <a:pt x="0" y="5641629"/>
                </a:moveTo>
                <a:lnTo>
                  <a:pt x="3200342" y="5641629"/>
                </a:lnTo>
                <a:lnTo>
                  <a:pt x="3200342" y="0"/>
                </a:lnTo>
                <a:lnTo>
                  <a:pt x="0" y="0"/>
                </a:lnTo>
                <a:lnTo>
                  <a:pt x="0" y="56416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65389"/>
            <a:ext cx="37870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11111"/>
                </a:solidFill>
                <a:latin typeface="Canva Sans Bold"/>
              </a:rPr>
              <a:t>Objectives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4185"/>
            <a:ext cx="3596580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111111"/>
                </a:solidFill>
                <a:latin typeface="Canva Sans Bold"/>
              </a:rPr>
              <a:t>Overview: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35308"/>
            <a:ext cx="10220027" cy="200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1206" indent="-415603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111111"/>
                </a:solidFill>
                <a:latin typeface="Roboto"/>
              </a:rPr>
              <a:t>Decentralized P2P code execution platform</a:t>
            </a:r>
          </a:p>
          <a:p>
            <a:pPr algn="just" marL="831206" indent="-415603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111111"/>
                </a:solidFill>
                <a:latin typeface="Roboto"/>
              </a:rPr>
              <a:t>Based on Chord DHT algorithm</a:t>
            </a:r>
          </a:p>
          <a:p>
            <a:pPr algn="just" marL="831206" indent="-415603" lvl="1">
              <a:lnSpc>
                <a:spcPts val="5389"/>
              </a:lnSpc>
              <a:buFont typeface="Arial"/>
              <a:buChar char="•"/>
            </a:pPr>
            <a:r>
              <a:rPr lang="en-US" sz="3849">
                <a:solidFill>
                  <a:srgbClr val="111111"/>
                </a:solidFill>
                <a:latin typeface="Roboto"/>
              </a:rPr>
              <a:t>Nodes act as clients or code runners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33459"/>
            <a:ext cx="13893403" cy="336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547" indent="-411273" lvl="1">
              <a:lnSpc>
                <a:spcPts val="5333"/>
              </a:lnSpc>
              <a:buFont typeface="Arial"/>
              <a:buChar char="•"/>
            </a:pPr>
            <a:r>
              <a:rPr lang="en-US" sz="3809">
                <a:solidFill>
                  <a:srgbClr val="111111"/>
                </a:solidFill>
                <a:latin typeface="Roboto"/>
              </a:rPr>
              <a:t>Implement Chord protocol for distributed node management.</a:t>
            </a:r>
          </a:p>
          <a:p>
            <a:pPr algn="l" marL="822547" indent="-411273" lvl="1">
              <a:lnSpc>
                <a:spcPts val="5333"/>
              </a:lnSpc>
              <a:buFont typeface="Arial"/>
              <a:buChar char="•"/>
            </a:pPr>
            <a:r>
              <a:rPr lang="en-US" sz="3809">
                <a:solidFill>
                  <a:srgbClr val="111111"/>
                </a:solidFill>
                <a:latin typeface="Roboto"/>
              </a:rPr>
              <a:t>Enable seamless node joining and leaving.</a:t>
            </a:r>
          </a:p>
          <a:p>
            <a:pPr algn="l" marL="822547" indent="-411273" lvl="1">
              <a:lnSpc>
                <a:spcPts val="5333"/>
              </a:lnSpc>
              <a:buFont typeface="Arial"/>
              <a:buChar char="•"/>
            </a:pPr>
            <a:r>
              <a:rPr lang="en-US" sz="3809">
                <a:solidFill>
                  <a:srgbClr val="111111"/>
                </a:solidFill>
                <a:latin typeface="Roboto"/>
              </a:rPr>
              <a:t>Facilitate file transfer between nodes.</a:t>
            </a:r>
          </a:p>
          <a:p>
            <a:pPr algn="l" marL="822547" indent="-411273" lvl="1">
              <a:lnSpc>
                <a:spcPts val="5333"/>
              </a:lnSpc>
              <a:buFont typeface="Arial"/>
              <a:buChar char="•"/>
            </a:pPr>
            <a:r>
              <a:rPr lang="en-US" sz="3809">
                <a:solidFill>
                  <a:srgbClr val="111111"/>
                </a:solidFill>
                <a:latin typeface="Roboto"/>
              </a:rPr>
              <a:t>Execute Python code remotely on nodes.</a:t>
            </a:r>
          </a:p>
          <a:p>
            <a:pPr algn="l" marL="822547" indent="-411273" lvl="1">
              <a:lnSpc>
                <a:spcPts val="5333"/>
              </a:lnSpc>
              <a:buFont typeface="Arial"/>
              <a:buChar char="•"/>
            </a:pPr>
            <a:r>
              <a:rPr lang="en-US" sz="3809">
                <a:solidFill>
                  <a:srgbClr val="111111"/>
                </a:solidFill>
                <a:latin typeface="Roboto"/>
              </a:rPr>
              <a:t>Develop a GUI for visualizing and managing nodes.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2642" y="3712946"/>
            <a:ext cx="669770" cy="384813"/>
          </a:xfrm>
          <a:custGeom>
            <a:avLst/>
            <a:gdLst/>
            <a:ahLst/>
            <a:cxnLst/>
            <a:rect r="r" b="b" t="t" l="l"/>
            <a:pathLst>
              <a:path h="384813" w="669770">
                <a:moveTo>
                  <a:pt x="0" y="0"/>
                </a:moveTo>
                <a:lnTo>
                  <a:pt x="669770" y="0"/>
                </a:lnTo>
                <a:lnTo>
                  <a:pt x="669770" y="384813"/>
                </a:lnTo>
                <a:lnTo>
                  <a:pt x="0" y="384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6118" y="3712946"/>
            <a:ext cx="669770" cy="384813"/>
          </a:xfrm>
          <a:custGeom>
            <a:avLst/>
            <a:gdLst/>
            <a:ahLst/>
            <a:cxnLst/>
            <a:rect r="r" b="b" t="t" l="l"/>
            <a:pathLst>
              <a:path h="384813" w="669770">
                <a:moveTo>
                  <a:pt x="0" y="0"/>
                </a:moveTo>
                <a:lnTo>
                  <a:pt x="669770" y="0"/>
                </a:lnTo>
                <a:lnTo>
                  <a:pt x="669770" y="384813"/>
                </a:lnTo>
                <a:lnTo>
                  <a:pt x="0" y="384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22642" y="6859507"/>
            <a:ext cx="669770" cy="384813"/>
          </a:xfrm>
          <a:custGeom>
            <a:avLst/>
            <a:gdLst/>
            <a:ahLst/>
            <a:cxnLst/>
            <a:rect r="r" b="b" t="t" l="l"/>
            <a:pathLst>
              <a:path h="384813" w="669770">
                <a:moveTo>
                  <a:pt x="0" y="0"/>
                </a:moveTo>
                <a:lnTo>
                  <a:pt x="669770" y="0"/>
                </a:lnTo>
                <a:lnTo>
                  <a:pt x="669770" y="384813"/>
                </a:lnTo>
                <a:lnTo>
                  <a:pt x="0" y="384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6118" y="7051913"/>
            <a:ext cx="669770" cy="384813"/>
          </a:xfrm>
          <a:custGeom>
            <a:avLst/>
            <a:gdLst/>
            <a:ahLst/>
            <a:cxnLst/>
            <a:rect r="r" b="b" t="t" l="l"/>
            <a:pathLst>
              <a:path h="384813" w="669770">
                <a:moveTo>
                  <a:pt x="0" y="0"/>
                </a:moveTo>
                <a:lnTo>
                  <a:pt x="669770" y="0"/>
                </a:lnTo>
                <a:lnTo>
                  <a:pt x="669770" y="384814"/>
                </a:lnTo>
                <a:lnTo>
                  <a:pt x="0" y="38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16138260" y="366967"/>
            <a:ext cx="3173436" cy="1586718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985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57122" y="1128967"/>
            <a:ext cx="1256691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37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797212" y="3656750"/>
            <a:ext cx="5809200" cy="1965817"/>
            <a:chOff x="0" y="0"/>
            <a:chExt cx="7745599" cy="26210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7745599" cy="1019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30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111111"/>
                  </a:solidFill>
                  <a:latin typeface="Roboto Bold"/>
                </a:rPr>
                <a:t>Node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59836"/>
              <a:ext cx="7745599" cy="1561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111111"/>
                  </a:solidFill>
                  <a:latin typeface="Roboto"/>
                </a:rPr>
                <a:t>Represents a participant in the Chord ring.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797212" y="6803311"/>
            <a:ext cx="5809200" cy="2553595"/>
            <a:chOff x="0" y="0"/>
            <a:chExt cx="7745599" cy="34047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0"/>
              <a:ext cx="7745599" cy="1009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111111"/>
                  </a:solidFill>
                  <a:latin typeface="Roboto Bold"/>
                </a:rPr>
                <a:t>Chord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43440"/>
              <a:ext cx="7745599" cy="2361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111111"/>
                  </a:solidFill>
                  <a:latin typeface="Roboto"/>
                </a:rPr>
                <a:t>Manages node joining, leaving, and lookup.</a:t>
              </a:r>
            </a:p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93061" y="3656750"/>
            <a:ext cx="5845199" cy="2548635"/>
            <a:chOff x="0" y="0"/>
            <a:chExt cx="7793598" cy="33981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0"/>
              <a:ext cx="7793598" cy="1009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111111"/>
                  </a:solidFill>
                  <a:latin typeface="Roboto Bold"/>
                </a:rPr>
                <a:t>File Transfer Module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36827"/>
              <a:ext cx="7793598" cy="2361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111111"/>
                  </a:solidFill>
                  <a:latin typeface="Roboto"/>
                </a:rPr>
                <a:t>Handles file sending and receiving.</a:t>
              </a:r>
            </a:p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93061" y="6803311"/>
            <a:ext cx="6330750" cy="2553595"/>
            <a:chOff x="0" y="0"/>
            <a:chExt cx="8441000" cy="340479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0"/>
              <a:ext cx="8441000" cy="1009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111111"/>
                  </a:solidFill>
                  <a:latin typeface="Roboto Bold"/>
                </a:rPr>
                <a:t>Code Execution Module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43440"/>
              <a:ext cx="8441000" cy="2361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111111"/>
                  </a:solidFill>
                  <a:latin typeface="Roboto"/>
                </a:rPr>
                <a:t>Executes Python code received from other nodes.</a:t>
              </a:r>
            </a:p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1298372"/>
            <a:ext cx="7308192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111111"/>
                </a:solidFill>
                <a:latin typeface="Canva Sans Bold"/>
              </a:rPr>
              <a:t>Components: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-681025" y="8080108"/>
            <a:ext cx="3173436" cy="1586718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6985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0117" y="1952625"/>
            <a:ext cx="4821758" cy="4821758"/>
          </a:xfrm>
          <a:custGeom>
            <a:avLst/>
            <a:gdLst/>
            <a:ahLst/>
            <a:cxnLst/>
            <a:rect r="r" b="b" t="t" l="l"/>
            <a:pathLst>
              <a:path h="4821758" w="4821758">
                <a:moveTo>
                  <a:pt x="0" y="0"/>
                </a:moveTo>
                <a:lnTo>
                  <a:pt x="4821758" y="0"/>
                </a:lnTo>
                <a:lnTo>
                  <a:pt x="4821758" y="4821758"/>
                </a:lnTo>
                <a:lnTo>
                  <a:pt x="0" y="482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75577" y="3255392"/>
            <a:ext cx="3142767" cy="2879541"/>
          </a:xfrm>
          <a:custGeom>
            <a:avLst/>
            <a:gdLst/>
            <a:ahLst/>
            <a:cxnLst/>
            <a:rect r="r" b="b" t="t" l="l"/>
            <a:pathLst>
              <a:path h="2879541" w="3142767">
                <a:moveTo>
                  <a:pt x="0" y="0"/>
                </a:moveTo>
                <a:lnTo>
                  <a:pt x="3142767" y="0"/>
                </a:lnTo>
                <a:lnTo>
                  <a:pt x="3142767" y="2879541"/>
                </a:lnTo>
                <a:lnTo>
                  <a:pt x="0" y="2879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55478" y="3126174"/>
            <a:ext cx="3008759" cy="3008759"/>
          </a:xfrm>
          <a:custGeom>
            <a:avLst/>
            <a:gdLst/>
            <a:ahLst/>
            <a:cxnLst/>
            <a:rect r="r" b="b" t="t" l="l"/>
            <a:pathLst>
              <a:path h="3008759" w="3008759">
                <a:moveTo>
                  <a:pt x="0" y="0"/>
                </a:moveTo>
                <a:lnTo>
                  <a:pt x="3008759" y="0"/>
                </a:lnTo>
                <a:lnTo>
                  <a:pt x="3008759" y="3008759"/>
                </a:lnTo>
                <a:lnTo>
                  <a:pt x="0" y="3008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95657" y="1009650"/>
            <a:ext cx="1530260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124">
                <a:solidFill>
                  <a:srgbClr val="111111"/>
                </a:solidFill>
                <a:latin typeface="Roboto Bold"/>
              </a:rPr>
              <a:t>Chord Protocol</a:t>
            </a:r>
          </a:p>
          <a:p>
            <a:pPr algn="ctr" marL="0" indent="0" lvl="0">
              <a:lnSpc>
                <a:spcPts val="734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95657" y="6464042"/>
            <a:ext cx="4430678" cy="2714412"/>
            <a:chOff x="0" y="0"/>
            <a:chExt cx="5907570" cy="361921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5907570" cy="69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32"/>
                </a:lnSpc>
                <a:spcBef>
                  <a:spcPct val="0"/>
                </a:spcBef>
              </a:pPr>
              <a:r>
                <a:rPr lang="en-US" sz="3094">
                  <a:solidFill>
                    <a:srgbClr val="111111"/>
                  </a:solidFill>
                  <a:latin typeface="Roboto Bold"/>
                </a:rPr>
                <a:t>Chord Ring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78004"/>
              <a:ext cx="5907570" cy="2841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Uses consistent hashing to assign keys to nodes.</a:t>
              </a:r>
            </a:p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Each node is responsible for a specific range of keys.</a:t>
              </a:r>
            </a:p>
            <a:p>
              <a:pPr algn="l" marL="0" indent="0" lvl="0">
                <a:lnSpc>
                  <a:spcPts val="34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28661" y="6464042"/>
            <a:ext cx="4430678" cy="2285787"/>
            <a:chOff x="0" y="0"/>
            <a:chExt cx="5907570" cy="30477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5907570" cy="69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32"/>
                </a:lnSpc>
                <a:spcBef>
                  <a:spcPct val="0"/>
                </a:spcBef>
              </a:pPr>
              <a:r>
                <a:rPr lang="en-US" sz="3094">
                  <a:solidFill>
                    <a:srgbClr val="111111"/>
                  </a:solidFill>
                  <a:latin typeface="Roboto Bold"/>
                </a:rPr>
                <a:t>Node Joining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78004"/>
              <a:ext cx="5907570" cy="2269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New node identifies its location in the ring.</a:t>
              </a:r>
            </a:p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Updates finger tables of existing nodes.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61665" y="6464042"/>
            <a:ext cx="4430678" cy="2285787"/>
            <a:chOff x="0" y="0"/>
            <a:chExt cx="5907570" cy="304771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5907570" cy="69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32"/>
                </a:lnSpc>
                <a:spcBef>
                  <a:spcPct val="0"/>
                </a:spcBef>
              </a:pPr>
              <a:r>
                <a:rPr lang="en-US" sz="3094">
                  <a:solidFill>
                    <a:srgbClr val="111111"/>
                  </a:solidFill>
                  <a:latin typeface="Roboto Bold"/>
                </a:rPr>
                <a:t>Node Leaving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78004"/>
              <a:ext cx="5907570" cy="2269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Reassigns keys to successor nodes.</a:t>
              </a:r>
            </a:p>
            <a:p>
              <a:pPr algn="l" marL="528888" indent="-264444" lvl="1">
                <a:lnSpc>
                  <a:spcPts val="3429"/>
                </a:lnSpc>
                <a:buFont typeface="Arial"/>
                <a:buChar char="•"/>
              </a:pPr>
              <a:r>
                <a:rPr lang="en-US" sz="2449">
                  <a:solidFill>
                    <a:srgbClr val="111111"/>
                  </a:solidFill>
                  <a:latin typeface="Roboto"/>
                </a:rPr>
                <a:t>Updates finger tables to remove the departing node.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147" y="5353616"/>
            <a:ext cx="17109706" cy="3354555"/>
          </a:xfrm>
          <a:custGeom>
            <a:avLst/>
            <a:gdLst/>
            <a:ahLst/>
            <a:cxnLst/>
            <a:rect r="r" b="b" t="t" l="l"/>
            <a:pathLst>
              <a:path h="3354555" w="17109706">
                <a:moveTo>
                  <a:pt x="0" y="0"/>
                </a:moveTo>
                <a:lnTo>
                  <a:pt x="17109706" y="0"/>
                </a:lnTo>
                <a:lnTo>
                  <a:pt x="17109706" y="3354556"/>
                </a:lnTo>
                <a:lnTo>
                  <a:pt x="0" y="335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94" t="-32982" r="0" b="-4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2521" y="1028700"/>
            <a:ext cx="2902061" cy="2902061"/>
          </a:xfrm>
          <a:custGeom>
            <a:avLst/>
            <a:gdLst/>
            <a:ahLst/>
            <a:cxnLst/>
            <a:rect r="r" b="b" t="t" l="l"/>
            <a:pathLst>
              <a:path h="2902061" w="2902061">
                <a:moveTo>
                  <a:pt x="0" y="0"/>
                </a:moveTo>
                <a:lnTo>
                  <a:pt x="2902061" y="0"/>
                </a:lnTo>
                <a:lnTo>
                  <a:pt x="2902061" y="2902061"/>
                </a:lnTo>
                <a:lnTo>
                  <a:pt x="0" y="2902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37421"/>
            <a:ext cx="6656713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000000"/>
                </a:solidFill>
                <a:latin typeface="Roboto Bold"/>
              </a:rPr>
              <a:t>Workflow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2267" y="1696709"/>
            <a:ext cx="6154474" cy="88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111111"/>
                </a:solidFill>
                <a:latin typeface="Canva Sans Bold"/>
              </a:rPr>
              <a:t>Fault Tolerance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02267" y="5006724"/>
            <a:ext cx="10883389" cy="56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933" indent="-356967" lvl="1">
              <a:lnSpc>
                <a:spcPts val="4629"/>
              </a:lnSpc>
              <a:buFont typeface="Arial"/>
              <a:buChar char="•"/>
            </a:pPr>
            <a:r>
              <a:rPr lang="en-US" sz="3306">
                <a:solidFill>
                  <a:srgbClr val="111111"/>
                </a:solidFill>
                <a:latin typeface="Canva Sans"/>
              </a:rPr>
              <a:t>Node transfers its leeches to its successor.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02267" y="3124123"/>
            <a:ext cx="10883389" cy="173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933" indent="-356967" lvl="1">
              <a:lnSpc>
                <a:spcPts val="4629"/>
              </a:lnSpc>
              <a:buFont typeface="Arial"/>
              <a:buChar char="•"/>
            </a:pPr>
            <a:r>
              <a:rPr lang="en-US" sz="3306">
                <a:solidFill>
                  <a:srgbClr val="111111"/>
                </a:solidFill>
                <a:latin typeface="Canva Sans"/>
              </a:rPr>
              <a:t>Informs predecessor and successor to update their references.</a:t>
            </a:r>
          </a:p>
          <a:p>
            <a:pPr algn="l">
              <a:lnSpc>
                <a:spcPts val="462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02267" y="6557249"/>
            <a:ext cx="10093189" cy="114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933" indent="-356967" lvl="1">
              <a:lnSpc>
                <a:spcPts val="4629"/>
              </a:lnSpc>
              <a:buFont typeface="Arial"/>
              <a:buChar char="•"/>
            </a:pPr>
            <a:r>
              <a:rPr lang="en-US" sz="3306">
                <a:solidFill>
                  <a:srgbClr val="111111"/>
                </a:solidFill>
                <a:latin typeface="Canva Sans"/>
              </a:rPr>
              <a:t>Other nodes' finger tables may need updates to remove references to the leaving node.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03560" y="1904016"/>
            <a:ext cx="6055687" cy="6055687"/>
          </a:xfrm>
          <a:custGeom>
            <a:avLst/>
            <a:gdLst/>
            <a:ahLst/>
            <a:cxnLst/>
            <a:rect r="r" b="b" t="t" l="l"/>
            <a:pathLst>
              <a:path h="6055687" w="6055687">
                <a:moveTo>
                  <a:pt x="0" y="0"/>
                </a:moveTo>
                <a:lnTo>
                  <a:pt x="6055686" y="0"/>
                </a:lnTo>
                <a:lnTo>
                  <a:pt x="6055686" y="6055686"/>
                </a:lnTo>
                <a:lnTo>
                  <a:pt x="0" y="605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31288" y="-909766"/>
            <a:ext cx="2796778" cy="3086100"/>
            <a:chOff x="0" y="0"/>
            <a:chExt cx="7366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6600" cy="812800"/>
            </a:xfrm>
            <a:custGeom>
              <a:avLst/>
              <a:gdLst/>
              <a:ahLst/>
              <a:cxnLst/>
              <a:rect r="r" b="b" t="t" l="l"/>
              <a:pathLst>
                <a:path h="812800" w="7366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95762" y="1577915"/>
            <a:ext cx="3916412" cy="106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582"/>
              </a:lnSpc>
              <a:spcBef>
                <a:spcPct val="0"/>
              </a:spcBef>
            </a:pPr>
            <a:r>
              <a:rPr lang="en-US" sz="6130">
                <a:solidFill>
                  <a:srgbClr val="000000"/>
                </a:solidFill>
                <a:latin typeface="Roboto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347475" y="7913081"/>
            <a:ext cx="2796778" cy="3086100"/>
            <a:chOff x="0" y="0"/>
            <a:chExt cx="7366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6600" cy="812800"/>
            </a:xfrm>
            <a:custGeom>
              <a:avLst/>
              <a:gdLst/>
              <a:ahLst/>
              <a:cxnLst/>
              <a:rect r="r" b="b" t="t" l="l"/>
              <a:pathLst>
                <a:path h="812800" w="7366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44317" y="3582426"/>
            <a:ext cx="13638980" cy="331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Roboto"/>
              </a:rPr>
              <a:t>In summary, our project presents a decentralized P2P platform for code execution, leveraging the Chord DHT algorithm for scalability and security. Moving forward, our focus remains on delivering a scalable, secure, and resilient solution for code execution needs.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6371" y="588472"/>
            <a:ext cx="7079598" cy="1323823"/>
            <a:chOff x="0" y="0"/>
            <a:chExt cx="1715928" cy="320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5928" cy="320864"/>
            </a:xfrm>
            <a:custGeom>
              <a:avLst/>
              <a:gdLst/>
              <a:ahLst/>
              <a:cxnLst/>
              <a:rect r="r" b="b" t="t" l="l"/>
              <a:pathLst>
                <a:path h="320864" w="1715928">
                  <a:moveTo>
                    <a:pt x="1715928" y="0"/>
                  </a:moveTo>
                  <a:lnTo>
                    <a:pt x="0" y="0"/>
                  </a:lnTo>
                  <a:lnTo>
                    <a:pt x="101600" y="160432"/>
                  </a:lnTo>
                  <a:lnTo>
                    <a:pt x="0" y="320864"/>
                  </a:lnTo>
                  <a:lnTo>
                    <a:pt x="1715928" y="320864"/>
                  </a:lnTo>
                  <a:lnTo>
                    <a:pt x="1614328" y="160432"/>
                  </a:lnTo>
                  <a:lnTo>
                    <a:pt x="1715928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-66675"/>
              <a:ext cx="1538128" cy="387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8592" r="0" b="0"/>
          <a:stretch>
            <a:fillRect/>
          </a:stretch>
        </p:blipFill>
        <p:spPr>
          <a:xfrm flipH="false" flipV="false" rot="0">
            <a:off x="1885966" y="2155291"/>
            <a:ext cx="14946285" cy="76635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238390" y="631576"/>
            <a:ext cx="5415558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Roboto Bold"/>
              </a:rPr>
              <a:t>Demonstration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C5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511622" y="5200650"/>
            <a:ext cx="9264757" cy="0"/>
          </a:xfrm>
          <a:prstGeom prst="line">
            <a:avLst/>
          </a:prstGeom>
          <a:ln cap="flat" w="114300">
            <a:solidFill>
              <a:srgbClr val="E0A9A6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-2869252">
            <a:off x="16744950" y="6966992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23825"/>
              <a:ext cx="431800" cy="498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869252">
            <a:off x="16106027" y="-1024636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123825"/>
              <a:ext cx="431800" cy="498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700000">
            <a:off x="-1005506" y="807794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23825"/>
              <a:ext cx="431800" cy="498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8014979">
            <a:off x="-1543050" y="-50186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0A9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23825"/>
              <a:ext cx="431800" cy="498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090226" y="3521999"/>
            <a:ext cx="5645944" cy="133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>
                <a:solidFill>
                  <a:srgbClr val="000000"/>
                </a:solidFill>
                <a:latin typeface="Shrikhan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DAGF4V9hocY</dc:identifier>
  <dcterms:modified xsi:type="dcterms:W3CDTF">2011-08-01T06:04:30Z</dcterms:modified>
  <cp:revision>1</cp:revision>
  <dc:title>Distributed Code Execution</dc:title>
</cp:coreProperties>
</file>