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DM Sans" pitchFamily="2" charset="0"/>
      <p:regular r:id="rId17"/>
    </p:embeddedFont>
    <p:embeddedFont>
      <p:font typeface="DM Sans Bold" charset="0"/>
      <p:regular r:id="rId18"/>
    </p:embeddedFont>
    <p:embeddedFont>
      <p:font typeface="DM Sans Bold Italic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834" y="1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en-US"/>
          </a:p>
        </p:txBody>
      </p:sp>
      <p:sp>
        <p:nvSpPr>
          <p:cNvPr id="17" name="TextBox 17"/>
          <p:cNvSpPr txBox="1"/>
          <p:nvPr/>
        </p:nvSpPr>
        <p:spPr>
          <a:xfrm>
            <a:off x="3635340" y="2468965"/>
            <a:ext cx="10910396" cy="320097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Project presentation</a:t>
            </a:r>
          </a:p>
        </p:txBody>
      </p:sp>
      <p:sp>
        <p:nvSpPr>
          <p:cNvPr id="18" name="TextBox 18"/>
          <p:cNvSpPr txBox="1"/>
          <p:nvPr/>
        </p:nvSpPr>
        <p:spPr>
          <a:xfrm>
            <a:off x="4225792" y="6353656"/>
            <a:ext cx="9277690" cy="2474595"/>
          </a:xfrm>
          <a:prstGeom prst="rect">
            <a:avLst/>
          </a:prstGeom>
        </p:spPr>
        <p:txBody>
          <a:bodyPr lIns="0" tIns="0" rIns="0" bIns="0" rtlCol="0" anchor="t">
            <a:spAutoFit/>
          </a:bodyPr>
          <a:lstStyle/>
          <a:p>
            <a:pPr algn="ctr">
              <a:lnSpc>
                <a:spcPts val="4805"/>
              </a:lnSpc>
            </a:pPr>
            <a:r>
              <a:rPr lang="en-US" sz="4805" b="1" i="1" u="sng" spc="-96">
                <a:solidFill>
                  <a:srgbClr val="000000"/>
                </a:solidFill>
                <a:latin typeface="DM Sans Bold Italics"/>
                <a:ea typeface="DM Sans Bold Italics"/>
                <a:cs typeface="DM Sans Bold Italics"/>
                <a:sym typeface="DM Sans Bold Italics"/>
              </a:rPr>
              <a:t>project title: </a:t>
            </a:r>
            <a:r>
              <a:rPr lang="en-US" sz="4805" b="1" spc="-96">
                <a:solidFill>
                  <a:srgbClr val="000000"/>
                </a:solidFill>
                <a:latin typeface="DM Sans Bold"/>
                <a:ea typeface="DM Sans Bold"/>
                <a:cs typeface="DM Sans Bold"/>
                <a:sym typeface="DM Sans Bold"/>
              </a:rPr>
              <a:t>Smart Air Quality Monitoring System</a:t>
            </a:r>
          </a:p>
          <a:p>
            <a:pPr algn="ctr">
              <a:lnSpc>
                <a:spcPts val="4805"/>
              </a:lnSpc>
            </a:pPr>
            <a:endParaRPr lang="en-US" sz="4805" b="1" spc="-96">
              <a:solidFill>
                <a:srgbClr val="000000"/>
              </a:solidFill>
              <a:latin typeface="DM Sans Bold"/>
              <a:ea typeface="DM Sans Bold"/>
              <a:cs typeface="DM Sans Bold"/>
              <a:sym typeface="DM Sans Bold"/>
            </a:endParaRPr>
          </a:p>
          <a:p>
            <a:pPr algn="ctr">
              <a:lnSpc>
                <a:spcPts val="4805"/>
              </a:lnSpc>
            </a:pPr>
            <a:endParaRPr lang="en-US" sz="4805" b="1" spc="-96">
              <a:solidFill>
                <a:srgbClr val="000000"/>
              </a:solidFill>
              <a:latin typeface="DM Sans Bold"/>
              <a:ea typeface="DM Sans Bold"/>
              <a:cs typeface="DM Sans Bold"/>
              <a:sym typeface="DM Sans Bold"/>
            </a:endParaRP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219623" y="1430073"/>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circuit connections </a:t>
            </a:r>
          </a:p>
        </p:txBody>
      </p:sp>
      <p:sp>
        <p:nvSpPr>
          <p:cNvPr id="4" name="TextBox 4"/>
          <p:cNvSpPr txBox="1"/>
          <p:nvPr/>
        </p:nvSpPr>
        <p:spPr>
          <a:xfrm>
            <a:off x="1510840" y="3883632"/>
            <a:ext cx="14795469" cy="6086794"/>
          </a:xfrm>
          <a:prstGeom prst="rect">
            <a:avLst/>
          </a:prstGeom>
        </p:spPr>
        <p:txBody>
          <a:bodyPr lIns="0" tIns="0" rIns="0" bIns="0" rtlCol="0" anchor="t">
            <a:spAutoFit/>
          </a:bodyPr>
          <a:lstStyle/>
          <a:p>
            <a:pPr algn="ctr">
              <a:lnSpc>
                <a:spcPts val="3374"/>
              </a:lnSpc>
            </a:pPr>
            <a:r>
              <a:rPr lang="en-US" sz="2499" spc="149" dirty="0">
                <a:solidFill>
                  <a:srgbClr val="000000"/>
                </a:solidFill>
                <a:latin typeface="DM Sans"/>
                <a:ea typeface="DM Sans"/>
                <a:cs typeface="DM Sans"/>
                <a:sym typeface="DM Sans"/>
              </a:rPr>
              <a:t> - DHT22 Sensor:</a:t>
            </a:r>
          </a:p>
          <a:p>
            <a:pPr algn="ctr">
              <a:lnSpc>
                <a:spcPts val="3374"/>
              </a:lnSpc>
            </a:pPr>
            <a:r>
              <a:rPr lang="en-US" sz="2499" spc="149" dirty="0">
                <a:solidFill>
                  <a:srgbClr val="000000"/>
                </a:solidFill>
                <a:latin typeface="DM Sans"/>
                <a:ea typeface="DM Sans"/>
                <a:cs typeface="DM Sans"/>
                <a:sym typeface="DM Sans"/>
              </a:rPr>
              <a:t>    - VCC Pin: Connect to 5V power supply from the ESP32.</a:t>
            </a:r>
          </a:p>
          <a:p>
            <a:pPr algn="ctr">
              <a:lnSpc>
                <a:spcPts val="3374"/>
              </a:lnSpc>
            </a:pPr>
            <a:r>
              <a:rPr lang="en-US" sz="2499" spc="149" dirty="0">
                <a:solidFill>
                  <a:srgbClr val="000000"/>
                </a:solidFill>
                <a:latin typeface="DM Sans"/>
                <a:ea typeface="DM Sans"/>
                <a:cs typeface="DM Sans"/>
                <a:sym typeface="DM Sans"/>
              </a:rPr>
              <a:t>    - GND Pin: Connect to ground (GND).</a:t>
            </a:r>
          </a:p>
          <a:p>
            <a:pPr algn="ctr">
              <a:lnSpc>
                <a:spcPts val="3374"/>
              </a:lnSpc>
            </a:pPr>
            <a:r>
              <a:rPr lang="en-US" sz="2499" spc="149" dirty="0">
                <a:solidFill>
                  <a:srgbClr val="000000"/>
                </a:solidFill>
                <a:latin typeface="DM Sans"/>
                <a:ea typeface="DM Sans"/>
                <a:cs typeface="DM Sans"/>
                <a:sym typeface="DM Sans"/>
              </a:rPr>
              <a:t>    - Data Pin: Connect to DHT_PIN (GPIO 14). This pin is used for digital communication to retrieve temperature and humidity data.</a:t>
            </a:r>
          </a:p>
          <a:p>
            <a:pPr algn="ctr">
              <a:lnSpc>
                <a:spcPts val="3374"/>
              </a:lnSpc>
            </a:pPr>
            <a:endParaRPr lang="en-US" sz="2499" spc="149" dirty="0">
              <a:solidFill>
                <a:srgbClr val="000000"/>
              </a:solidFill>
              <a:latin typeface="DM Sans"/>
              <a:ea typeface="DM Sans"/>
              <a:cs typeface="DM Sans"/>
              <a:sym typeface="DM Sans"/>
            </a:endParaRPr>
          </a:p>
          <a:p>
            <a:pPr algn="ctr">
              <a:lnSpc>
                <a:spcPts val="3374"/>
              </a:lnSpc>
            </a:pPr>
            <a:r>
              <a:rPr lang="en-US" sz="2499" spc="149" dirty="0">
                <a:solidFill>
                  <a:srgbClr val="000000"/>
                </a:solidFill>
                <a:latin typeface="DM Sans"/>
                <a:ea typeface="DM Sans"/>
                <a:cs typeface="DM Sans"/>
                <a:sym typeface="DM Sans"/>
              </a:rPr>
              <a:t>  - FAN Control:</a:t>
            </a:r>
          </a:p>
          <a:p>
            <a:pPr algn="ctr">
              <a:lnSpc>
                <a:spcPts val="3374"/>
              </a:lnSpc>
            </a:pPr>
            <a:r>
              <a:rPr lang="en-US" sz="2499" spc="149" dirty="0">
                <a:solidFill>
                  <a:srgbClr val="000000"/>
                </a:solidFill>
                <a:latin typeface="DM Sans"/>
                <a:ea typeface="DM Sans"/>
                <a:cs typeface="DM Sans"/>
                <a:sym typeface="DM Sans"/>
              </a:rPr>
              <a:t>    - Control Pin: Connect to FAN_PIN (GPIO 13). This pin controls the fan operation based on the air quality data (e.g., turning on/off when pollution levels exceed a certain threshold).</a:t>
            </a:r>
          </a:p>
          <a:p>
            <a:pPr algn="ctr">
              <a:lnSpc>
                <a:spcPts val="3374"/>
              </a:lnSpc>
            </a:pPr>
            <a:r>
              <a:rPr lang="en-US" sz="2499" spc="149" dirty="0">
                <a:solidFill>
                  <a:srgbClr val="000000"/>
                </a:solidFill>
                <a:latin typeface="DM Sans"/>
                <a:ea typeface="DM Sans"/>
                <a:cs typeface="DM Sans"/>
                <a:sym typeface="DM Sans"/>
              </a:rPr>
              <a:t>    - Relay Module (if used): If controlling a higher voltage fan, include a relay module connected to the ESP32. Connect the relay’s control pin to GPIO 13.</a:t>
            </a:r>
          </a:p>
          <a:p>
            <a:pPr algn="ctr">
              <a:lnSpc>
                <a:spcPts val="3374"/>
              </a:lnSpc>
            </a:pPr>
            <a:endParaRPr lang="en-US" sz="2499" spc="149" dirty="0">
              <a:solidFill>
                <a:srgbClr val="000000"/>
              </a:solidFill>
              <a:latin typeface="DM Sans"/>
              <a:ea typeface="DM Sans"/>
              <a:cs typeface="DM Sans"/>
              <a:sym typeface="DM Sans"/>
            </a:endParaRPr>
          </a:p>
          <a:p>
            <a:pPr marL="0" lvl="0" indent="0" algn="ctr">
              <a:lnSpc>
                <a:spcPts val="3374"/>
              </a:lnSpc>
              <a:spcBef>
                <a:spcPct val="0"/>
              </a:spcBef>
            </a:pPr>
            <a:endParaRPr lang="en-US" sz="2499" spc="149" dirty="0">
              <a:solidFill>
                <a:srgbClr val="000000"/>
              </a:solidFill>
              <a:latin typeface="DM Sans"/>
              <a:ea typeface="DM Sans"/>
              <a:cs typeface="DM Sans"/>
              <a:sym typeface="DM Sans"/>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371516" y="1471282"/>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circuit connections</a:t>
            </a:r>
          </a:p>
        </p:txBody>
      </p:sp>
      <p:sp>
        <p:nvSpPr>
          <p:cNvPr id="4" name="TextBox 4"/>
          <p:cNvSpPr txBox="1"/>
          <p:nvPr/>
        </p:nvSpPr>
        <p:spPr>
          <a:xfrm>
            <a:off x="3771429" y="4292448"/>
            <a:ext cx="11354922" cy="3505726"/>
          </a:xfrm>
          <a:prstGeom prst="rect">
            <a:avLst/>
          </a:prstGeom>
        </p:spPr>
        <p:txBody>
          <a:bodyPr lIns="0" tIns="0" rIns="0" bIns="0" rtlCol="0" anchor="t">
            <a:spAutoFit/>
          </a:bodyPr>
          <a:lstStyle/>
          <a:p>
            <a:pPr algn="l">
              <a:lnSpc>
                <a:spcPts val="3977"/>
              </a:lnSpc>
            </a:pPr>
            <a:r>
              <a:rPr lang="en-US" sz="2946" spc="176">
                <a:solidFill>
                  <a:srgbClr val="000000"/>
                </a:solidFill>
                <a:latin typeface="DM Sans"/>
                <a:ea typeface="DM Sans"/>
                <a:cs typeface="DM Sans"/>
                <a:sym typeface="DM Sans"/>
              </a:rPr>
              <a:t>- Keypad Connections (if applicable):</a:t>
            </a:r>
          </a:p>
          <a:p>
            <a:pPr algn="ctr">
              <a:lnSpc>
                <a:spcPts val="3977"/>
              </a:lnSpc>
            </a:pPr>
            <a:r>
              <a:rPr lang="en-US" sz="2946" spc="176">
                <a:solidFill>
                  <a:srgbClr val="000000"/>
                </a:solidFill>
                <a:latin typeface="DM Sans"/>
                <a:ea typeface="DM Sans"/>
                <a:cs typeface="DM Sans"/>
                <a:sym typeface="DM Sans"/>
              </a:rPr>
              <a:t>  - Row Pins: Connect to GPIO pins (32, 33, 25, 26). These are used for scanning input from the keypad.</a:t>
            </a:r>
          </a:p>
          <a:p>
            <a:pPr algn="l">
              <a:lnSpc>
                <a:spcPts val="3977"/>
              </a:lnSpc>
            </a:pPr>
            <a:r>
              <a:rPr lang="en-US" sz="2946" spc="176">
                <a:solidFill>
                  <a:srgbClr val="000000"/>
                </a:solidFill>
                <a:latin typeface="DM Sans"/>
                <a:ea typeface="DM Sans"/>
                <a:cs typeface="DM Sans"/>
                <a:sym typeface="DM Sans"/>
              </a:rPr>
              <a:t>  - Column Pins: Connect to GPIO pins (5, 18, 19, 23). These allow for detecting which key is pressed.</a:t>
            </a:r>
          </a:p>
          <a:p>
            <a:pPr algn="l">
              <a:lnSpc>
                <a:spcPts val="3977"/>
              </a:lnSpc>
            </a:pPr>
            <a:endParaRPr lang="en-US" sz="2946" spc="176">
              <a:solidFill>
                <a:srgbClr val="000000"/>
              </a:solidFill>
              <a:latin typeface="DM Sans"/>
              <a:ea typeface="DM Sans"/>
              <a:cs typeface="DM Sans"/>
              <a:sym typeface="DM Sans"/>
            </a:endParaRPr>
          </a:p>
          <a:p>
            <a:pPr marL="0" lvl="0" indent="0" algn="l">
              <a:lnSpc>
                <a:spcPts val="3977"/>
              </a:lnSpc>
              <a:spcBef>
                <a:spcPct val="0"/>
              </a:spcBef>
            </a:pPr>
            <a:endParaRPr lang="en-US" sz="2946" spc="176">
              <a:solidFill>
                <a:srgbClr val="000000"/>
              </a:solidFill>
              <a:latin typeface="DM Sans"/>
              <a:ea typeface="DM Sans"/>
              <a:cs typeface="DM Sans"/>
              <a:sym typeface="DM Sans"/>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767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895551" y="1072209"/>
            <a:ext cx="16363749" cy="6847516"/>
          </a:xfrm>
          <a:prstGeom prst="rect">
            <a:avLst/>
          </a:prstGeom>
        </p:spPr>
        <p:txBody>
          <a:bodyPr lIns="0" tIns="0" rIns="0" bIns="0" rtlCol="0" anchor="t">
            <a:spAutoFit/>
          </a:bodyPr>
          <a:lstStyle/>
          <a:p>
            <a:pPr algn="ctr">
              <a:lnSpc>
                <a:spcPts val="10259"/>
              </a:lnSpc>
            </a:pPr>
            <a:r>
              <a:rPr lang="en-US" sz="7599" b="1" spc="455" dirty="0">
                <a:solidFill>
                  <a:srgbClr val="000000"/>
                </a:solidFill>
                <a:latin typeface="DM Sans Bold"/>
                <a:ea typeface="DM Sans Bold"/>
                <a:cs typeface="DM Sans Bold"/>
                <a:sym typeface="DM Sans Bold"/>
              </a:rPr>
              <a:t> Data Processing</a:t>
            </a:r>
          </a:p>
          <a:p>
            <a:pPr algn="ctr">
              <a:lnSpc>
                <a:spcPts val="2699"/>
              </a:lnSpc>
            </a:pPr>
            <a:endParaRPr lang="en-US" sz="7599" b="1" spc="455" dirty="0">
              <a:solidFill>
                <a:srgbClr val="000000"/>
              </a:solidFill>
              <a:latin typeface="DM Sans Bold"/>
              <a:ea typeface="DM Sans Bold"/>
              <a:cs typeface="DM Sans Bold"/>
              <a:sym typeface="DM Sans Bold"/>
            </a:endParaRPr>
          </a:p>
          <a:p>
            <a:pPr algn="ctr">
              <a:lnSpc>
                <a:spcPts val="2699"/>
              </a:lnSpc>
            </a:pPr>
            <a:r>
              <a:rPr lang="en-US" sz="1999" spc="119" dirty="0">
                <a:solidFill>
                  <a:srgbClr val="000000"/>
                </a:solidFill>
                <a:latin typeface="DM Sans"/>
                <a:ea typeface="DM Sans"/>
                <a:cs typeface="DM Sans"/>
                <a:sym typeface="DM Sans"/>
              </a:rPr>
              <a:t>- Overview:</a:t>
            </a:r>
          </a:p>
          <a:p>
            <a:pPr algn="ctr">
              <a:lnSpc>
                <a:spcPts val="2699"/>
              </a:lnSpc>
            </a:pPr>
            <a:r>
              <a:rPr lang="en-US" sz="1999" spc="119" dirty="0">
                <a:solidFill>
                  <a:srgbClr val="000000"/>
                </a:solidFill>
                <a:latin typeface="DM Sans"/>
                <a:ea typeface="DM Sans"/>
                <a:cs typeface="DM Sans"/>
                <a:sym typeface="DM Sans"/>
              </a:rPr>
              <a:t>  - Data processing is a critical part of the Smart Air Quality Monitoring System. The ESP32 microcontroller collects data from various sensors, processes it in real-time, and takes actions like activating the fan or sending alerts. The system analyzes air quality parameters such as gas concentrations, particulate matter, temperature, and humidity to provide meaningful insights.</a:t>
            </a:r>
          </a:p>
          <a:p>
            <a:pPr algn="ctr">
              <a:lnSpc>
                <a:spcPts val="2699"/>
              </a:lnSpc>
            </a:pPr>
            <a:endParaRPr lang="en-US" sz="1999" spc="119" dirty="0">
              <a:solidFill>
                <a:srgbClr val="000000"/>
              </a:solidFill>
              <a:latin typeface="DM Sans"/>
              <a:ea typeface="DM Sans"/>
              <a:cs typeface="DM Sans"/>
              <a:sym typeface="DM Sans"/>
            </a:endParaRPr>
          </a:p>
          <a:p>
            <a:pPr algn="ctr">
              <a:lnSpc>
                <a:spcPts val="2699"/>
              </a:lnSpc>
            </a:pPr>
            <a:r>
              <a:rPr lang="en-US" sz="1999" spc="119" dirty="0">
                <a:solidFill>
                  <a:srgbClr val="000000"/>
                </a:solidFill>
                <a:latin typeface="DM Sans"/>
                <a:ea typeface="DM Sans"/>
                <a:cs typeface="DM Sans"/>
                <a:sym typeface="DM Sans"/>
              </a:rPr>
              <a:t>- Data Flow:</a:t>
            </a:r>
          </a:p>
          <a:p>
            <a:pPr algn="ctr">
              <a:lnSpc>
                <a:spcPts val="2699"/>
              </a:lnSpc>
            </a:pPr>
            <a:r>
              <a:rPr lang="en-US" sz="1999" spc="119" dirty="0">
                <a:solidFill>
                  <a:srgbClr val="000000"/>
                </a:solidFill>
                <a:latin typeface="DM Sans"/>
                <a:ea typeface="DM Sans"/>
                <a:cs typeface="DM Sans"/>
                <a:sym typeface="DM Sans"/>
              </a:rPr>
              <a:t>  1. Sensor Data Acquisition: </a:t>
            </a:r>
          </a:p>
          <a:p>
            <a:pPr algn="ctr">
              <a:lnSpc>
                <a:spcPts val="2699"/>
              </a:lnSpc>
            </a:pPr>
            <a:r>
              <a:rPr lang="en-US" sz="1999" spc="119" dirty="0">
                <a:solidFill>
                  <a:srgbClr val="000000"/>
                </a:solidFill>
                <a:latin typeface="DM Sans"/>
                <a:ea typeface="DM Sans"/>
                <a:cs typeface="DM Sans"/>
                <a:sym typeface="DM Sans"/>
              </a:rPr>
              <a:t>     - The MQ-135, Dust Sensor, and DHT22 continuously send raw sensor data (gas concentration, dust particles, temperature, and humidity) to the ESP32.</a:t>
            </a:r>
          </a:p>
          <a:p>
            <a:pPr algn="ctr">
              <a:lnSpc>
                <a:spcPts val="2699"/>
              </a:lnSpc>
            </a:pPr>
            <a:r>
              <a:rPr lang="en-US" sz="1999" spc="119" dirty="0">
                <a:solidFill>
                  <a:srgbClr val="000000"/>
                </a:solidFill>
                <a:latin typeface="DM Sans"/>
                <a:ea typeface="DM Sans"/>
                <a:cs typeface="DM Sans"/>
                <a:sym typeface="DM Sans"/>
              </a:rPr>
              <a:t>  2. Analog to Digital Conversion:</a:t>
            </a:r>
          </a:p>
          <a:p>
            <a:pPr algn="ctr">
              <a:lnSpc>
                <a:spcPts val="2699"/>
              </a:lnSpc>
            </a:pPr>
            <a:r>
              <a:rPr lang="en-US" sz="1999" spc="119" dirty="0">
                <a:solidFill>
                  <a:srgbClr val="000000"/>
                </a:solidFill>
                <a:latin typeface="DM Sans"/>
                <a:ea typeface="DM Sans"/>
                <a:cs typeface="DM Sans"/>
                <a:sym typeface="DM Sans"/>
              </a:rPr>
              <a:t>     - For analog sensors like the MQ-135 and Dust Sensor, the ESP32 reads the analog voltage from the sensors and converts it to digital values using its built-in ADC (Analog-to-Digital Converter). These values represent the levels of gases and particulate matter in the air.</a:t>
            </a:r>
          </a:p>
          <a:p>
            <a:pPr algn="ctr">
              <a:lnSpc>
                <a:spcPts val="2699"/>
              </a:lnSpc>
            </a:pPr>
            <a:r>
              <a:rPr lang="en-US" sz="1999" spc="119" dirty="0">
                <a:solidFill>
                  <a:srgbClr val="000000"/>
                </a:solidFill>
                <a:latin typeface="DM Sans"/>
                <a:ea typeface="DM Sans"/>
                <a:cs typeface="DM Sans"/>
                <a:sym typeface="DM Sans"/>
              </a:rPr>
              <a:t>  </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7" name="Freeform 7"/>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358736" y="1141310"/>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data processing</a:t>
            </a:r>
          </a:p>
        </p:txBody>
      </p:sp>
      <p:sp>
        <p:nvSpPr>
          <p:cNvPr id="4" name="TextBox 4"/>
          <p:cNvSpPr txBox="1"/>
          <p:nvPr/>
        </p:nvSpPr>
        <p:spPr>
          <a:xfrm>
            <a:off x="0" y="3579422"/>
            <a:ext cx="18023748" cy="4834529"/>
          </a:xfrm>
          <a:prstGeom prst="rect">
            <a:avLst/>
          </a:prstGeom>
        </p:spPr>
        <p:txBody>
          <a:bodyPr lIns="0" tIns="0" rIns="0" bIns="0" rtlCol="0" anchor="t">
            <a:spAutoFit/>
          </a:bodyPr>
          <a:lstStyle/>
          <a:p>
            <a:pPr algn="ctr">
              <a:lnSpc>
                <a:spcPts val="2712"/>
              </a:lnSpc>
            </a:pPr>
            <a:r>
              <a:rPr lang="en-US" sz="2009" spc="120" dirty="0">
                <a:solidFill>
                  <a:srgbClr val="000000"/>
                </a:solidFill>
                <a:latin typeface="DM Sans"/>
                <a:ea typeface="DM Sans"/>
                <a:cs typeface="DM Sans"/>
                <a:sym typeface="DM Sans"/>
              </a:rPr>
              <a:t>- Processing Logic:</a:t>
            </a:r>
          </a:p>
          <a:p>
            <a:pPr algn="ctr">
              <a:lnSpc>
                <a:spcPts val="2712"/>
              </a:lnSpc>
            </a:pPr>
            <a:r>
              <a:rPr lang="en-US" sz="2009" spc="120" dirty="0">
                <a:solidFill>
                  <a:srgbClr val="000000"/>
                </a:solidFill>
                <a:latin typeface="DM Sans"/>
                <a:ea typeface="DM Sans"/>
                <a:cs typeface="DM Sans"/>
                <a:sym typeface="DM Sans"/>
              </a:rPr>
              <a:t>  - Thresholds for Air Quality:</a:t>
            </a:r>
          </a:p>
          <a:p>
            <a:pPr algn="ctr">
              <a:lnSpc>
                <a:spcPts val="2712"/>
              </a:lnSpc>
            </a:pPr>
            <a:r>
              <a:rPr lang="en-US" sz="2009" spc="120" dirty="0">
                <a:solidFill>
                  <a:srgbClr val="000000"/>
                </a:solidFill>
                <a:latin typeface="DM Sans"/>
                <a:ea typeface="DM Sans"/>
                <a:cs typeface="DM Sans"/>
                <a:sym typeface="DM Sans"/>
              </a:rPr>
              <a:t>    - Predefined thresholds for acceptable air quality levels are set for each sensor. For example:</a:t>
            </a:r>
          </a:p>
          <a:p>
            <a:pPr algn="ctr">
              <a:lnSpc>
                <a:spcPts val="2712"/>
              </a:lnSpc>
            </a:pPr>
            <a:r>
              <a:rPr lang="en-US" sz="2009" spc="120" dirty="0">
                <a:solidFill>
                  <a:srgbClr val="000000"/>
                </a:solidFill>
                <a:latin typeface="DM Sans"/>
                <a:ea typeface="DM Sans"/>
                <a:cs typeface="DM Sans"/>
                <a:sym typeface="DM Sans"/>
              </a:rPr>
              <a:t>      - MQ-135 Gas Sensor: A specific concentration of harmful gases (measured in ppm) may trigger an alert or the activation of the fan.</a:t>
            </a:r>
          </a:p>
          <a:p>
            <a:pPr algn="ctr">
              <a:lnSpc>
                <a:spcPts val="2712"/>
              </a:lnSpc>
            </a:pPr>
            <a:r>
              <a:rPr lang="en-US" sz="2009" spc="120" dirty="0">
                <a:solidFill>
                  <a:srgbClr val="000000"/>
                </a:solidFill>
                <a:latin typeface="DM Sans"/>
                <a:ea typeface="DM Sans"/>
                <a:cs typeface="DM Sans"/>
                <a:sym typeface="DM Sans"/>
              </a:rPr>
              <a:t>      - Dust Sensor (PM2.5/PM10): If particulate matter readings exceed a safe limit (e.g., 50 µg/m³), the system activates the fan to improve air quality.</a:t>
            </a:r>
          </a:p>
          <a:p>
            <a:pPr algn="ctr">
              <a:lnSpc>
                <a:spcPts val="2712"/>
              </a:lnSpc>
            </a:pPr>
            <a:r>
              <a:rPr lang="en-US" sz="2009" spc="120" dirty="0">
                <a:solidFill>
                  <a:srgbClr val="000000"/>
                </a:solidFill>
                <a:latin typeface="DM Sans"/>
                <a:ea typeface="DM Sans"/>
                <a:cs typeface="DM Sans"/>
                <a:sym typeface="DM Sans"/>
              </a:rPr>
              <a:t>      - Temperature and Humidity: The system can account for high temperatures or humidity, which may exacerbate poor air quality and trigger fan activation or alert notifications.</a:t>
            </a:r>
          </a:p>
          <a:p>
            <a:pPr algn="ctr">
              <a:lnSpc>
                <a:spcPts val="2712"/>
              </a:lnSpc>
            </a:pPr>
            <a:r>
              <a:rPr lang="en-US" sz="2009" spc="120" dirty="0">
                <a:solidFill>
                  <a:srgbClr val="000000"/>
                </a:solidFill>
                <a:latin typeface="DM Sans"/>
                <a:ea typeface="DM Sans"/>
                <a:cs typeface="DM Sans"/>
                <a:sym typeface="DM Sans"/>
              </a:rPr>
              <a:t>  - *Alert Mechanism:*</a:t>
            </a:r>
          </a:p>
          <a:p>
            <a:pPr algn="ctr">
              <a:lnSpc>
                <a:spcPts val="2712"/>
              </a:lnSpc>
            </a:pPr>
            <a:r>
              <a:rPr lang="en-US" sz="2009" spc="120" dirty="0">
                <a:solidFill>
                  <a:srgbClr val="000000"/>
                </a:solidFill>
                <a:latin typeface="DM Sans"/>
                <a:ea typeface="DM Sans"/>
                <a:cs typeface="DM Sans"/>
                <a:sym typeface="DM Sans"/>
              </a:rPr>
              <a:t>    - The ESP32 continuously compares the sensor data against the thresholds. When a sensor reading exceeds its limit, the system can trigger:</a:t>
            </a:r>
          </a:p>
          <a:p>
            <a:pPr algn="ctr">
              <a:lnSpc>
                <a:spcPts val="2712"/>
              </a:lnSpc>
            </a:pPr>
            <a:r>
              <a:rPr lang="en-US" sz="2009" spc="120" dirty="0">
                <a:solidFill>
                  <a:srgbClr val="000000"/>
                </a:solidFill>
                <a:latin typeface="DM Sans"/>
                <a:ea typeface="DM Sans"/>
                <a:cs typeface="DM Sans"/>
                <a:sym typeface="DM Sans"/>
              </a:rPr>
              <a:t>      - Fan Activation: The fan turns on automatically to circulate and clean the air.</a:t>
            </a:r>
          </a:p>
          <a:p>
            <a:pPr algn="ctr">
              <a:lnSpc>
                <a:spcPts val="2712"/>
              </a:lnSpc>
            </a:pPr>
            <a:r>
              <a:rPr lang="en-US" sz="2009" spc="120" dirty="0">
                <a:solidFill>
                  <a:srgbClr val="000000"/>
                </a:solidFill>
                <a:latin typeface="DM Sans"/>
                <a:ea typeface="DM Sans"/>
                <a:cs typeface="DM Sans"/>
                <a:sym typeface="DM Sans"/>
              </a:rPr>
              <a:t>- Remote Notifications: The ESP32 can send data to a remote server, mobile app, or user via email or SMS, providing real-time updates.</a:t>
            </a:r>
          </a:p>
          <a:p>
            <a:pPr marL="0" lvl="0" indent="0" algn="ctr">
              <a:lnSpc>
                <a:spcPts val="2712"/>
              </a:lnSpc>
              <a:spcBef>
                <a:spcPct val="0"/>
              </a:spcBef>
            </a:pPr>
            <a:endParaRPr lang="en-US" sz="2009" spc="120" dirty="0">
              <a:solidFill>
                <a:srgbClr val="000000"/>
              </a:solidFill>
              <a:latin typeface="DM Sans"/>
              <a:ea typeface="DM Sans"/>
              <a:cs typeface="DM Sans"/>
              <a:sym typeface="DM Sans"/>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469982" y="1141310"/>
            <a:ext cx="7848753" cy="1177250"/>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conclusion</a:t>
            </a:r>
          </a:p>
        </p:txBody>
      </p:sp>
      <p:sp>
        <p:nvSpPr>
          <p:cNvPr id="4" name="TextBox 4"/>
          <p:cNvSpPr txBox="1"/>
          <p:nvPr/>
        </p:nvSpPr>
        <p:spPr>
          <a:xfrm>
            <a:off x="1319511" y="2484352"/>
            <a:ext cx="16149696" cy="6657470"/>
          </a:xfrm>
          <a:prstGeom prst="rect">
            <a:avLst/>
          </a:prstGeom>
        </p:spPr>
        <p:txBody>
          <a:bodyPr lIns="0" tIns="0" rIns="0" bIns="0" rtlCol="0" anchor="t">
            <a:spAutoFit/>
          </a:bodyPr>
          <a:lstStyle/>
          <a:p>
            <a:pPr algn="ctr">
              <a:lnSpc>
                <a:spcPts val="2699"/>
              </a:lnSpc>
            </a:pPr>
            <a:endParaRPr/>
          </a:p>
          <a:p>
            <a:pPr algn="ctr">
              <a:lnSpc>
                <a:spcPts val="2699"/>
              </a:lnSpc>
            </a:pPr>
            <a:r>
              <a:rPr lang="en-US" sz="1999" spc="119">
                <a:solidFill>
                  <a:srgbClr val="000000"/>
                </a:solidFill>
                <a:latin typeface="DM Sans"/>
                <a:ea typeface="DM Sans"/>
                <a:cs typeface="DM Sans"/>
                <a:sym typeface="DM Sans"/>
              </a:rPr>
              <a:t>- Summary of Accomplishments:</a:t>
            </a:r>
          </a:p>
          <a:p>
            <a:pPr algn="ctr">
              <a:lnSpc>
                <a:spcPts val="2699"/>
              </a:lnSpc>
            </a:pPr>
            <a:r>
              <a:rPr lang="en-US" sz="1999" spc="119">
                <a:solidFill>
                  <a:srgbClr val="000000"/>
                </a:solidFill>
                <a:latin typeface="DM Sans"/>
                <a:ea typeface="DM Sans"/>
                <a:cs typeface="DM Sans"/>
                <a:sym typeface="DM Sans"/>
              </a:rPr>
              <a:t>  - The Smart Air Quality Monitoring System successfully integrates various sensors (MQ-135, Dust Sensor, DHT22) with the ESP32 microcontroller to monitor indoor air quality in real-time. It collects essential data on harmful gases, particulate matter, temperature, and humidity and responds automatically by controlling a fan to improve air quality when necessary.</a:t>
            </a:r>
          </a:p>
          <a:p>
            <a:pPr algn="ctr">
              <a:lnSpc>
                <a:spcPts val="2699"/>
              </a:lnSpc>
            </a:pPr>
            <a:r>
              <a:rPr lang="en-US" sz="1999" spc="119">
                <a:solidFill>
                  <a:srgbClr val="000000"/>
                </a:solidFill>
                <a:latin typeface="DM Sans"/>
                <a:ea typeface="DM Sans"/>
                <a:cs typeface="DM Sans"/>
                <a:sym typeface="DM Sans"/>
              </a:rPr>
              <a:t>  - User Interface: The inclusion of a keypad allows users to interact with the system, customize settings, and manually control the fan. The system also logs data for remote monitoring, offering a convenient way to track air quality trends over time.</a:t>
            </a:r>
          </a:p>
          <a:p>
            <a:pPr algn="ctr">
              <a:lnSpc>
                <a:spcPts val="2699"/>
              </a:lnSpc>
            </a:pPr>
            <a:r>
              <a:rPr lang="en-US" sz="1999" spc="119">
                <a:solidFill>
                  <a:srgbClr val="000000"/>
                </a:solidFill>
                <a:latin typeface="DM Sans"/>
                <a:ea typeface="DM Sans"/>
                <a:cs typeface="DM Sans"/>
                <a:sym typeface="DM Sans"/>
              </a:rPr>
              <a:t>  - Efficient Response: The system demonstrates its effectiveness in identifying poor air quality and responding by activating a fan to mitigate harmful conditions. This ensures a safer and healthier indoor environment.</a:t>
            </a:r>
          </a:p>
          <a:p>
            <a:pPr algn="ctr">
              <a:lnSpc>
                <a:spcPts val="2699"/>
              </a:lnSpc>
            </a:pPr>
            <a:endParaRPr lang="en-US" sz="1999" spc="119">
              <a:solidFill>
                <a:srgbClr val="000000"/>
              </a:solidFill>
              <a:latin typeface="DM Sans"/>
              <a:ea typeface="DM Sans"/>
              <a:cs typeface="DM Sans"/>
              <a:sym typeface="DM Sans"/>
            </a:endParaRPr>
          </a:p>
          <a:p>
            <a:pPr algn="ctr">
              <a:lnSpc>
                <a:spcPts val="2699"/>
              </a:lnSpc>
            </a:pPr>
            <a:r>
              <a:rPr lang="en-US" sz="1999" spc="119">
                <a:solidFill>
                  <a:srgbClr val="000000"/>
                </a:solidFill>
                <a:latin typeface="DM Sans"/>
                <a:ea typeface="DM Sans"/>
                <a:cs typeface="DM Sans"/>
                <a:sym typeface="DM Sans"/>
              </a:rPr>
              <a:t>- Real-world Impact:</a:t>
            </a:r>
          </a:p>
          <a:p>
            <a:pPr algn="ctr">
              <a:lnSpc>
                <a:spcPts val="2699"/>
              </a:lnSpc>
            </a:pPr>
            <a:r>
              <a:rPr lang="en-US" sz="1999" spc="119">
                <a:solidFill>
                  <a:srgbClr val="000000"/>
                </a:solidFill>
                <a:latin typeface="DM Sans"/>
                <a:ea typeface="DM Sans"/>
                <a:cs typeface="DM Sans"/>
                <a:sym typeface="DM Sans"/>
              </a:rPr>
              <a:t>  - This system can significantly improve indoor air quality by empowering users to monitor pollution in real time. By addressing issues such as gas emissions and particulate matter, it can help reduce health risks related to respiratory and cardiovascular diseases.</a:t>
            </a:r>
          </a:p>
          <a:p>
            <a:pPr algn="ctr">
              <a:lnSpc>
                <a:spcPts val="2699"/>
              </a:lnSpc>
            </a:pPr>
            <a:r>
              <a:rPr lang="en-US" sz="1999" spc="119">
                <a:solidFill>
                  <a:srgbClr val="000000"/>
                </a:solidFill>
                <a:latin typeface="DM Sans"/>
                <a:ea typeface="DM Sans"/>
                <a:cs typeface="DM Sans"/>
                <a:sym typeface="DM Sans"/>
              </a:rPr>
              <a:t>  - The project can also contribute to better air quality awareness, encouraging individuals to take preventive measures in areas with poor ventilation or high pollution levels.</a:t>
            </a:r>
          </a:p>
          <a:p>
            <a:pPr algn="ctr">
              <a:lnSpc>
                <a:spcPts val="2699"/>
              </a:lnSpc>
            </a:pPr>
            <a:endParaRPr lang="en-US" sz="1999" spc="119">
              <a:solidFill>
                <a:srgbClr val="000000"/>
              </a:solidFill>
              <a:latin typeface="DM Sans"/>
              <a:ea typeface="DM Sans"/>
              <a:cs typeface="DM Sans"/>
              <a:sym typeface="DM Sans"/>
            </a:endParaRPr>
          </a:p>
          <a:p>
            <a:pPr marL="0" lvl="0" indent="0" algn="ctr">
              <a:lnSpc>
                <a:spcPts val="2699"/>
              </a:lnSpc>
              <a:spcBef>
                <a:spcPct val="0"/>
              </a:spcBef>
            </a:pPr>
            <a:endParaRPr lang="en-US" sz="1999" spc="119">
              <a:solidFill>
                <a:srgbClr val="000000"/>
              </a:solidFill>
              <a:latin typeface="DM Sans"/>
              <a:ea typeface="DM Sans"/>
              <a:cs typeface="DM Sans"/>
              <a:sym typeface="DM Sans"/>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3528525"/>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371516" y="1670463"/>
            <a:ext cx="7848753" cy="117725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Introduction</a:t>
            </a:r>
          </a:p>
        </p:txBody>
      </p:sp>
      <p:sp>
        <p:nvSpPr>
          <p:cNvPr id="4" name="TextBox 4"/>
          <p:cNvSpPr txBox="1"/>
          <p:nvPr/>
        </p:nvSpPr>
        <p:spPr>
          <a:xfrm>
            <a:off x="5290214" y="2953062"/>
            <a:ext cx="7707571" cy="6990820"/>
          </a:xfrm>
          <a:prstGeom prst="rect">
            <a:avLst/>
          </a:prstGeom>
        </p:spPr>
        <p:txBody>
          <a:bodyPr lIns="0" tIns="0" rIns="0" bIns="0" rtlCol="0" anchor="t">
            <a:spAutoFit/>
          </a:bodyPr>
          <a:lstStyle/>
          <a:p>
            <a:pPr algn="l">
              <a:lnSpc>
                <a:spcPts val="2699"/>
              </a:lnSpc>
            </a:pPr>
            <a:r>
              <a:rPr lang="en-US" sz="1999" spc="119">
                <a:solidFill>
                  <a:srgbClr val="000000"/>
                </a:solidFill>
                <a:latin typeface="DM Sans"/>
                <a:ea typeface="DM Sans"/>
                <a:cs typeface="DM Sans"/>
                <a:sym typeface="DM Sans"/>
              </a:rPr>
              <a:t>- Overview: The Smart Air Quality Monitoring System is designed to continuously track and analyze air quality in real-time. It utilizes multiple sensors to detect pollutants and environmental conditions, providing users with vital information about the air they breathe.</a:t>
            </a:r>
          </a:p>
          <a:p>
            <a:pPr algn="l">
              <a:lnSpc>
                <a:spcPts val="2699"/>
              </a:lnSpc>
            </a:pPr>
            <a:endParaRPr lang="en-US" sz="1999" spc="119">
              <a:solidFill>
                <a:srgbClr val="000000"/>
              </a:solidFill>
              <a:latin typeface="DM Sans"/>
              <a:ea typeface="DM Sans"/>
              <a:cs typeface="DM Sans"/>
              <a:sym typeface="DM Sans"/>
            </a:endParaRPr>
          </a:p>
          <a:p>
            <a:pPr algn="l">
              <a:lnSpc>
                <a:spcPts val="2699"/>
              </a:lnSpc>
            </a:pPr>
            <a:r>
              <a:rPr lang="en-US" sz="1999" spc="119">
                <a:solidFill>
                  <a:srgbClr val="000000"/>
                </a:solidFill>
                <a:latin typeface="DM Sans"/>
                <a:ea typeface="DM Sans"/>
                <a:cs typeface="DM Sans"/>
                <a:sym typeface="DM Sans"/>
              </a:rPr>
              <a:t>- Importance: </a:t>
            </a:r>
          </a:p>
          <a:p>
            <a:pPr algn="l">
              <a:lnSpc>
                <a:spcPts val="2699"/>
              </a:lnSpc>
            </a:pPr>
            <a:r>
              <a:rPr lang="en-US" sz="1999" spc="119">
                <a:solidFill>
                  <a:srgbClr val="000000"/>
                </a:solidFill>
                <a:latin typeface="DM Sans"/>
                <a:ea typeface="DM Sans"/>
                <a:cs typeface="DM Sans"/>
                <a:sym typeface="DM Sans"/>
              </a:rPr>
              <a:t>Health Impacts: Poor air quality is linked to respiratory issues, cardiovascular diseases, and overall reduced quality of life. According to the World Health Organization, air pollution causes millions of premature deaths annually.</a:t>
            </a:r>
          </a:p>
          <a:p>
            <a:pPr algn="l">
              <a:lnSpc>
                <a:spcPts val="2699"/>
              </a:lnSpc>
            </a:pPr>
            <a:r>
              <a:rPr lang="en-US" sz="1999" spc="119">
                <a:solidFill>
                  <a:srgbClr val="000000"/>
                </a:solidFill>
                <a:latin typeface="DM Sans"/>
                <a:ea typeface="DM Sans"/>
                <a:cs typeface="DM Sans"/>
                <a:sym typeface="DM Sans"/>
              </a:rPr>
              <a:t>  - Environmental Effects: Air pollution contributes to climate change, harming ecosystems and biodiversity.</a:t>
            </a:r>
          </a:p>
          <a:p>
            <a:pPr algn="l">
              <a:lnSpc>
                <a:spcPts val="2699"/>
              </a:lnSpc>
            </a:pPr>
            <a:r>
              <a:rPr lang="en-US" sz="1999" spc="119">
                <a:solidFill>
                  <a:srgbClr val="000000"/>
                </a:solidFill>
                <a:latin typeface="DM Sans"/>
                <a:ea typeface="DM Sans"/>
                <a:cs typeface="DM Sans"/>
                <a:sym typeface="DM Sans"/>
              </a:rPr>
              <a:t>  - Urbanization: With increasing urbanization, the demand for effective air quality monitoring is higher than ever. Cities often experience higher pollution levels due to traffic, industrial activities, and construction.</a:t>
            </a:r>
          </a:p>
          <a:p>
            <a:pPr algn="l">
              <a:lnSpc>
                <a:spcPts val="2699"/>
              </a:lnSpc>
            </a:pPr>
            <a:endParaRPr lang="en-US" sz="1999" spc="119">
              <a:solidFill>
                <a:srgbClr val="000000"/>
              </a:solidFill>
              <a:latin typeface="DM Sans"/>
              <a:ea typeface="DM Sans"/>
              <a:cs typeface="DM Sans"/>
              <a:sym typeface="DM Sans"/>
            </a:endParaRPr>
          </a:p>
          <a:p>
            <a:pPr algn="l">
              <a:lnSpc>
                <a:spcPts val="2699"/>
              </a:lnSpc>
            </a:pPr>
            <a:endParaRPr lang="en-US" sz="1999" spc="119">
              <a:solidFill>
                <a:srgbClr val="000000"/>
              </a:solidFill>
              <a:latin typeface="DM Sans"/>
              <a:ea typeface="DM Sans"/>
              <a:cs typeface="DM Sans"/>
              <a:sym typeface="DM Sans"/>
            </a:endParaRPr>
          </a:p>
          <a:p>
            <a:pPr marL="0" lvl="0" indent="0" algn="l">
              <a:lnSpc>
                <a:spcPts val="2699"/>
              </a:lnSpc>
              <a:spcBef>
                <a:spcPct val="0"/>
              </a:spcBef>
            </a:pPr>
            <a:endParaRPr lang="en-US" sz="1999" spc="119">
              <a:solidFill>
                <a:srgbClr val="000000"/>
              </a:solidFill>
              <a:latin typeface="DM Sans"/>
              <a:ea typeface="DM Sans"/>
              <a:cs typeface="DM Sans"/>
              <a:sym typeface="DM Sans"/>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219623" y="1430073"/>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the goal of the project </a:t>
            </a:r>
          </a:p>
        </p:txBody>
      </p:sp>
      <p:sp>
        <p:nvSpPr>
          <p:cNvPr id="4" name="TextBox 4"/>
          <p:cNvSpPr txBox="1"/>
          <p:nvPr/>
        </p:nvSpPr>
        <p:spPr>
          <a:xfrm>
            <a:off x="1504950" y="4807557"/>
            <a:ext cx="7707571" cy="323825"/>
          </a:xfrm>
          <a:prstGeom prst="rect">
            <a:avLst/>
          </a:prstGeom>
        </p:spPr>
        <p:txBody>
          <a:bodyPr lIns="0" tIns="0" rIns="0" bIns="0" rtlCol="0" anchor="t">
            <a:spAutoFit/>
          </a:bodyPr>
          <a:lstStyle/>
          <a:p>
            <a:pPr marL="0" lvl="0" indent="0" algn="l">
              <a:lnSpc>
                <a:spcPts val="2699"/>
              </a:lnSpc>
              <a:spcBef>
                <a:spcPct val="0"/>
              </a:spcBef>
            </a:pPr>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10" name="TextBox 10"/>
          <p:cNvSpPr txBox="1"/>
          <p:nvPr/>
        </p:nvSpPr>
        <p:spPr>
          <a:xfrm>
            <a:off x="210580" y="4418889"/>
            <a:ext cx="17444066" cy="3509790"/>
          </a:xfrm>
          <a:prstGeom prst="rect">
            <a:avLst/>
          </a:prstGeom>
        </p:spPr>
        <p:txBody>
          <a:bodyPr lIns="0" tIns="0" rIns="0" bIns="0" rtlCol="0" anchor="t">
            <a:spAutoFit/>
          </a:bodyPr>
          <a:lstStyle/>
          <a:p>
            <a:pPr algn="ctr">
              <a:lnSpc>
                <a:spcPts val="4583"/>
              </a:lnSpc>
              <a:spcBef>
                <a:spcPct val="0"/>
              </a:spcBef>
            </a:pPr>
            <a:endParaRPr/>
          </a:p>
          <a:p>
            <a:pPr algn="ctr">
              <a:lnSpc>
                <a:spcPts val="4583"/>
              </a:lnSpc>
              <a:spcBef>
                <a:spcPct val="0"/>
              </a:spcBef>
            </a:pPr>
            <a:r>
              <a:rPr lang="en-US" sz="4583" spc="-91">
                <a:solidFill>
                  <a:srgbClr val="000000"/>
                </a:solidFill>
                <a:latin typeface="DM Sans"/>
                <a:ea typeface="DM Sans"/>
                <a:cs typeface="DM Sans"/>
                <a:sym typeface="DM Sans"/>
              </a:rPr>
              <a:t>  - Empower users with actionable insights regarding their air quality.</a:t>
            </a:r>
          </a:p>
          <a:p>
            <a:pPr algn="ctr">
              <a:lnSpc>
                <a:spcPts val="4583"/>
              </a:lnSpc>
              <a:spcBef>
                <a:spcPct val="0"/>
              </a:spcBef>
            </a:pPr>
            <a:r>
              <a:rPr lang="en-US" sz="4583" spc="-91">
                <a:solidFill>
                  <a:srgbClr val="000000"/>
                </a:solidFill>
                <a:latin typeface="DM Sans"/>
                <a:ea typeface="DM Sans"/>
                <a:cs typeface="DM Sans"/>
                <a:sym typeface="DM Sans"/>
              </a:rPr>
              <a:t>  - Facilitate informed decisions about health and activities, particularly for sensitive groups (children, elderly, people with pre-existing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852762" y="1430073"/>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hardware components</a:t>
            </a:r>
          </a:p>
        </p:txBody>
      </p:sp>
      <p:sp>
        <p:nvSpPr>
          <p:cNvPr id="4" name="TextBox 4"/>
          <p:cNvSpPr txBox="1"/>
          <p:nvPr/>
        </p:nvSpPr>
        <p:spPr>
          <a:xfrm>
            <a:off x="1266898" y="4045624"/>
            <a:ext cx="16059077" cy="4100709"/>
          </a:xfrm>
          <a:prstGeom prst="rect">
            <a:avLst/>
          </a:prstGeom>
        </p:spPr>
        <p:txBody>
          <a:bodyPr lIns="0" tIns="0" rIns="0" bIns="0" rtlCol="0" anchor="t">
            <a:spAutoFit/>
          </a:bodyPr>
          <a:lstStyle/>
          <a:p>
            <a:pPr algn="ctr">
              <a:lnSpc>
                <a:spcPts val="3621"/>
              </a:lnSpc>
            </a:pPr>
            <a:r>
              <a:rPr lang="en-US" sz="2682" spc="160">
                <a:solidFill>
                  <a:srgbClr val="000000"/>
                </a:solidFill>
                <a:latin typeface="DM Sans"/>
                <a:ea typeface="DM Sans"/>
                <a:cs typeface="DM Sans"/>
                <a:sym typeface="DM Sans"/>
              </a:rPr>
              <a:t>- MQ-135 Gas Sensor</a:t>
            </a:r>
          </a:p>
          <a:p>
            <a:pPr algn="ctr">
              <a:lnSpc>
                <a:spcPts val="3621"/>
              </a:lnSpc>
            </a:pPr>
            <a:r>
              <a:rPr lang="en-US" sz="2682" spc="160">
                <a:solidFill>
                  <a:srgbClr val="000000"/>
                </a:solidFill>
                <a:latin typeface="DM Sans"/>
                <a:ea typeface="DM Sans"/>
                <a:cs typeface="DM Sans"/>
                <a:sym typeface="DM Sans"/>
              </a:rPr>
              <a:t>  - Functionality: Designed to detect a wide range of harmful gases, including ammonia (NH3), benzene, carbon dioxide (CO2), and other volatile organic compounds (VOCs).</a:t>
            </a:r>
          </a:p>
          <a:p>
            <a:pPr algn="ctr">
              <a:lnSpc>
                <a:spcPts val="3621"/>
              </a:lnSpc>
            </a:pPr>
            <a:r>
              <a:rPr lang="en-US" sz="2682" spc="160">
                <a:solidFill>
                  <a:srgbClr val="000000"/>
                </a:solidFill>
                <a:latin typeface="DM Sans"/>
                <a:ea typeface="DM Sans"/>
                <a:cs typeface="DM Sans"/>
                <a:sym typeface="DM Sans"/>
              </a:rPr>
              <a:t>  - Working Principle: The sensor utilizes a metal oxide (MOX) layer that changes resistance in the presence of these gases, which is then converted to a voltage signal.</a:t>
            </a:r>
          </a:p>
          <a:p>
            <a:pPr algn="ctr">
              <a:lnSpc>
                <a:spcPts val="3621"/>
              </a:lnSpc>
            </a:pPr>
            <a:r>
              <a:rPr lang="en-US" sz="2682" spc="160">
                <a:solidFill>
                  <a:srgbClr val="000000"/>
                </a:solidFill>
                <a:latin typeface="DM Sans"/>
                <a:ea typeface="DM Sans"/>
                <a:cs typeface="DM Sans"/>
                <a:sym typeface="DM Sans"/>
              </a:rPr>
              <a:t>  - Sensitivity Range: Effective in environments with gas concentrations from 10 to 1000 ppm, making it suitable for indoor air quality monitoring.</a:t>
            </a:r>
          </a:p>
          <a:p>
            <a:pPr algn="ctr">
              <a:lnSpc>
                <a:spcPts val="3621"/>
              </a:lnSpc>
            </a:pPr>
            <a:endParaRPr lang="en-US" sz="2682" spc="160">
              <a:solidFill>
                <a:srgbClr val="000000"/>
              </a:solidFill>
              <a:latin typeface="DM Sans"/>
              <a:ea typeface="DM Sans"/>
              <a:cs typeface="DM Sans"/>
              <a:sym typeface="DM Sans"/>
            </a:endParaRPr>
          </a:p>
          <a:p>
            <a:pPr marL="0" lvl="0" indent="0" algn="ctr">
              <a:lnSpc>
                <a:spcPts val="3621"/>
              </a:lnSpc>
              <a:spcBef>
                <a:spcPct val="0"/>
              </a:spcBef>
            </a:pPr>
            <a:endParaRPr lang="en-US" sz="2682" spc="160">
              <a:solidFill>
                <a:srgbClr val="000000"/>
              </a:solidFill>
              <a:latin typeface="DM Sans"/>
              <a:ea typeface="DM Sans"/>
              <a:cs typeface="DM Sans"/>
              <a:sym typeface="DM Sans"/>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739538" y="950158"/>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hardware components</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7" name="Freeform 7"/>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9" name="TextBox 9"/>
          <p:cNvSpPr txBox="1"/>
          <p:nvPr/>
        </p:nvSpPr>
        <p:spPr>
          <a:xfrm>
            <a:off x="6536512" y="10604365"/>
            <a:ext cx="7416639" cy="16067604"/>
          </a:xfrm>
          <a:prstGeom prst="rect">
            <a:avLst/>
          </a:prstGeom>
        </p:spPr>
        <p:txBody>
          <a:bodyPr lIns="0" tIns="0" rIns="0" bIns="0" rtlCol="0" anchor="t">
            <a:spAutoFit/>
          </a:bodyPr>
          <a:lstStyle/>
          <a:p>
            <a:pPr algn="ctr">
              <a:lnSpc>
                <a:spcPts val="5757"/>
              </a:lnSpc>
              <a:spcBef>
                <a:spcPct val="0"/>
              </a:spcBef>
            </a:pPr>
            <a:r>
              <a:rPr lang="en-US" sz="4112" b="1">
                <a:solidFill>
                  <a:srgbClr val="000000"/>
                </a:solidFill>
                <a:latin typeface="DM Sans Bold"/>
                <a:ea typeface="DM Sans Bold"/>
                <a:cs typeface="DM Sans Bold"/>
                <a:sym typeface="DM Sans Bold"/>
              </a:rPr>
              <a:t>- *Dust Sensor (e.g., GP2Y1010AU0F)*</a:t>
            </a:r>
          </a:p>
          <a:p>
            <a:pPr algn="ctr">
              <a:lnSpc>
                <a:spcPts val="5757"/>
              </a:lnSpc>
              <a:spcBef>
                <a:spcPct val="0"/>
              </a:spcBef>
            </a:pPr>
            <a:r>
              <a:rPr lang="en-US" sz="4112" b="1">
                <a:solidFill>
                  <a:srgbClr val="000000"/>
                </a:solidFill>
                <a:latin typeface="DM Sans Bold"/>
                <a:ea typeface="DM Sans Bold"/>
                <a:cs typeface="DM Sans Bold"/>
                <a:sym typeface="DM Sans Bold"/>
              </a:rPr>
              <a:t>  - *Functionality:* Measures particulate matter in the air, specifically PM2.5 and PM10, which are critical for assessing air quality.</a:t>
            </a:r>
          </a:p>
          <a:p>
            <a:pPr algn="ctr">
              <a:lnSpc>
                <a:spcPts val="5757"/>
              </a:lnSpc>
              <a:spcBef>
                <a:spcPct val="0"/>
              </a:spcBef>
            </a:pPr>
            <a:r>
              <a:rPr lang="en-US" sz="4112" b="1">
                <a:solidFill>
                  <a:srgbClr val="000000"/>
                </a:solidFill>
                <a:latin typeface="DM Sans Bold"/>
                <a:ea typeface="DM Sans Bold"/>
                <a:cs typeface="DM Sans Bold"/>
                <a:sym typeface="DM Sans Bold"/>
              </a:rPr>
              <a:t>  - *Working Principle:* Uses an infrared LED and a phototransistor; when dust particles pass through the light beam, they scatter light, which the phototransistor detects and converts into an electrical signal.</a:t>
            </a:r>
          </a:p>
          <a:p>
            <a:pPr algn="ctr">
              <a:lnSpc>
                <a:spcPts val="5757"/>
              </a:lnSpc>
              <a:spcBef>
                <a:spcPct val="0"/>
              </a:spcBef>
            </a:pPr>
            <a:r>
              <a:rPr lang="en-US" sz="4112" b="1">
                <a:solidFill>
                  <a:srgbClr val="000000"/>
                </a:solidFill>
                <a:latin typeface="DM Sans Bold"/>
                <a:ea typeface="DM Sans Bold"/>
                <a:cs typeface="DM Sans Bold"/>
                <a:sym typeface="DM Sans Bold"/>
              </a:rPr>
              <a:t>  - *Measurement Range:* Typically measures concentrations in micrograms per cubic meter (µg/m³), allowing for effective monitoring of air quality.</a:t>
            </a:r>
          </a:p>
        </p:txBody>
      </p:sp>
      <p:sp>
        <p:nvSpPr>
          <p:cNvPr id="10" name="TextBox 10"/>
          <p:cNvSpPr txBox="1"/>
          <p:nvPr/>
        </p:nvSpPr>
        <p:spPr>
          <a:xfrm>
            <a:off x="0" y="4146512"/>
            <a:ext cx="18288000" cy="3181125"/>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DM Sans"/>
                <a:ea typeface="DM Sans"/>
                <a:cs typeface="DM Sans"/>
                <a:sym typeface="DM Sans"/>
              </a:rPr>
              <a:t>- Dust Sensor (e.g., GP2Y1010AU0F)</a:t>
            </a:r>
          </a:p>
          <a:p>
            <a:pPr algn="ctr">
              <a:lnSpc>
                <a:spcPts val="3640"/>
              </a:lnSpc>
              <a:spcBef>
                <a:spcPct val="0"/>
              </a:spcBef>
            </a:pPr>
            <a:r>
              <a:rPr lang="en-US" sz="2600">
                <a:solidFill>
                  <a:srgbClr val="000000"/>
                </a:solidFill>
                <a:latin typeface="DM Sans"/>
                <a:ea typeface="DM Sans"/>
                <a:cs typeface="DM Sans"/>
                <a:sym typeface="DM Sans"/>
              </a:rPr>
              <a:t>  - Functionality: Measures particulate matter in the air, specifically PM2.5 and PM10, which are critical for assessing air quality.</a:t>
            </a:r>
          </a:p>
          <a:p>
            <a:pPr algn="ctr">
              <a:lnSpc>
                <a:spcPts val="3640"/>
              </a:lnSpc>
              <a:spcBef>
                <a:spcPct val="0"/>
              </a:spcBef>
            </a:pPr>
            <a:r>
              <a:rPr lang="en-US" sz="2600">
                <a:solidFill>
                  <a:srgbClr val="000000"/>
                </a:solidFill>
                <a:latin typeface="DM Sans"/>
                <a:ea typeface="DM Sans"/>
                <a:cs typeface="DM Sans"/>
                <a:sym typeface="DM Sans"/>
              </a:rPr>
              <a:t>  - Working Principle: Uses an infrared LED and a phototransistor; when dust particles pass through the light beam, they scatter light, which the phototransistor detects and converts into an electrical signal.</a:t>
            </a:r>
          </a:p>
          <a:p>
            <a:pPr algn="ctr">
              <a:lnSpc>
                <a:spcPts val="3640"/>
              </a:lnSpc>
              <a:spcBef>
                <a:spcPct val="0"/>
              </a:spcBef>
            </a:pPr>
            <a:r>
              <a:rPr lang="en-US" sz="2600">
                <a:solidFill>
                  <a:srgbClr val="000000"/>
                </a:solidFill>
                <a:latin typeface="DM Sans"/>
                <a:ea typeface="DM Sans"/>
                <a:cs typeface="DM Sans"/>
                <a:sym typeface="DM Sans"/>
              </a:rPr>
              <a:t>  - Measurement Range: Typically measures concentrations in micrograms per cubic meter (µg/m³), allowing for effective monitoring of air quality.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694248" y="1219200"/>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hardware components</a:t>
            </a:r>
          </a:p>
        </p:txBody>
      </p:sp>
      <p:sp>
        <p:nvSpPr>
          <p:cNvPr id="4" name="TextBox 4"/>
          <p:cNvSpPr txBox="1"/>
          <p:nvPr/>
        </p:nvSpPr>
        <p:spPr>
          <a:xfrm>
            <a:off x="2071659" y="3850980"/>
            <a:ext cx="14435379" cy="3921522"/>
          </a:xfrm>
          <a:prstGeom prst="rect">
            <a:avLst/>
          </a:prstGeom>
        </p:spPr>
        <p:txBody>
          <a:bodyPr lIns="0" tIns="0" rIns="0" bIns="0" rtlCol="0" anchor="t">
            <a:spAutoFit/>
          </a:bodyPr>
          <a:lstStyle/>
          <a:p>
            <a:pPr algn="just">
              <a:lnSpc>
                <a:spcPts val="3497"/>
              </a:lnSpc>
            </a:pPr>
            <a:r>
              <a:rPr lang="en-US" sz="2591" spc="155">
                <a:solidFill>
                  <a:srgbClr val="000000"/>
                </a:solidFill>
                <a:latin typeface="DM Sans"/>
                <a:ea typeface="DM Sans"/>
                <a:cs typeface="DM Sans"/>
                <a:sym typeface="DM Sans"/>
              </a:rPr>
              <a:t>- DHT22 Sensor (Temperature and Humidity Sensor)</a:t>
            </a:r>
          </a:p>
          <a:p>
            <a:pPr algn="just">
              <a:lnSpc>
                <a:spcPts val="3497"/>
              </a:lnSpc>
            </a:pPr>
            <a:r>
              <a:rPr lang="en-US" sz="2591" spc="155">
                <a:solidFill>
                  <a:srgbClr val="000000"/>
                </a:solidFill>
                <a:latin typeface="DM Sans"/>
                <a:ea typeface="DM Sans"/>
                <a:cs typeface="DM Sans"/>
                <a:sym typeface="DM Sans"/>
              </a:rPr>
              <a:t>  - Functionality: Measures ambient temperature and relative humidity, which are important factors influencing air quality and comfort.</a:t>
            </a:r>
          </a:p>
          <a:p>
            <a:pPr algn="just">
              <a:lnSpc>
                <a:spcPts val="3497"/>
              </a:lnSpc>
            </a:pPr>
            <a:r>
              <a:rPr lang="en-US" sz="2591" spc="155">
                <a:solidFill>
                  <a:srgbClr val="000000"/>
                </a:solidFill>
                <a:latin typeface="DM Sans"/>
                <a:ea typeface="DM Sans"/>
                <a:cs typeface="DM Sans"/>
                <a:sym typeface="DM Sans"/>
              </a:rPr>
              <a:t>  - Working Principle: It uses a thermistor for temperature and a capacitive humidity sensor, providing digital output for accurate readings.</a:t>
            </a:r>
          </a:p>
          <a:p>
            <a:pPr algn="just">
              <a:lnSpc>
                <a:spcPts val="3497"/>
              </a:lnSpc>
            </a:pPr>
            <a:r>
              <a:rPr lang="en-US" sz="2591" spc="155">
                <a:solidFill>
                  <a:srgbClr val="000000"/>
                </a:solidFill>
                <a:latin typeface="DM Sans"/>
                <a:ea typeface="DM Sans"/>
                <a:cs typeface="DM Sans"/>
                <a:sym typeface="DM Sans"/>
              </a:rPr>
              <a:t>  - Range:</a:t>
            </a:r>
          </a:p>
          <a:p>
            <a:pPr algn="just">
              <a:lnSpc>
                <a:spcPts val="3497"/>
              </a:lnSpc>
            </a:pPr>
            <a:r>
              <a:rPr lang="en-US" sz="2591" spc="155">
                <a:solidFill>
                  <a:srgbClr val="000000"/>
                </a:solidFill>
                <a:latin typeface="DM Sans"/>
                <a:ea typeface="DM Sans"/>
                <a:cs typeface="DM Sans"/>
                <a:sym typeface="DM Sans"/>
              </a:rPr>
              <a:t>    - Temperature: -40 to +125 °C with ±0.5 °C accuracy.</a:t>
            </a:r>
          </a:p>
          <a:p>
            <a:pPr algn="just">
              <a:lnSpc>
                <a:spcPts val="3497"/>
              </a:lnSpc>
            </a:pPr>
            <a:r>
              <a:rPr lang="en-US" sz="2591" spc="155">
                <a:solidFill>
                  <a:srgbClr val="000000"/>
                </a:solidFill>
                <a:latin typeface="DM Sans"/>
                <a:ea typeface="DM Sans"/>
                <a:cs typeface="DM Sans"/>
                <a:sym typeface="DM Sans"/>
              </a:rPr>
              <a:t>    - Humidity: 0 to 100% RH with ±2-5% accuracy.</a:t>
            </a:r>
          </a:p>
          <a:p>
            <a:pPr marL="0" lvl="0" indent="0" algn="just">
              <a:lnSpc>
                <a:spcPts val="3497"/>
              </a:lnSpc>
              <a:spcBef>
                <a:spcPct val="0"/>
              </a:spcBef>
            </a:pPr>
            <a:endParaRPr lang="en-US" sz="2591" spc="155">
              <a:solidFill>
                <a:srgbClr val="000000"/>
              </a:solidFill>
              <a:latin typeface="DM Sans"/>
              <a:ea typeface="DM Sans"/>
              <a:cs typeface="DM Sans"/>
              <a:sym typeface="DM Sans"/>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371516" y="1219200"/>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hardware components </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7" name="Freeform 7"/>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9" name="TextBox 9"/>
          <p:cNvSpPr txBox="1"/>
          <p:nvPr/>
        </p:nvSpPr>
        <p:spPr>
          <a:xfrm>
            <a:off x="0" y="3595353"/>
            <a:ext cx="18288000" cy="4812639"/>
          </a:xfrm>
          <a:prstGeom prst="rect">
            <a:avLst/>
          </a:prstGeom>
        </p:spPr>
        <p:txBody>
          <a:bodyPr lIns="0" tIns="0" rIns="0" bIns="0" rtlCol="0" anchor="t">
            <a:spAutoFit/>
          </a:bodyPr>
          <a:lstStyle/>
          <a:p>
            <a:pPr algn="ctr">
              <a:lnSpc>
                <a:spcPts val="2986"/>
              </a:lnSpc>
            </a:pPr>
            <a:endParaRPr/>
          </a:p>
          <a:p>
            <a:pPr algn="ctr">
              <a:lnSpc>
                <a:spcPts val="2986"/>
              </a:lnSpc>
              <a:spcBef>
                <a:spcPct val="0"/>
              </a:spcBef>
            </a:pPr>
            <a:r>
              <a:rPr lang="en-US" sz="2132">
                <a:solidFill>
                  <a:srgbClr val="000000"/>
                </a:solidFill>
                <a:latin typeface="DM Sans"/>
                <a:ea typeface="DM Sans"/>
                <a:cs typeface="DM Sans"/>
                <a:sym typeface="DM Sans"/>
              </a:rPr>
              <a:t>Keypad Component</a:t>
            </a:r>
          </a:p>
          <a:p>
            <a:pPr algn="ctr">
              <a:lnSpc>
                <a:spcPts val="2986"/>
              </a:lnSpc>
              <a:spcBef>
                <a:spcPct val="0"/>
              </a:spcBef>
            </a:pPr>
            <a:r>
              <a:rPr lang="en-US" sz="2132">
                <a:solidFill>
                  <a:srgbClr val="000000"/>
                </a:solidFill>
                <a:latin typeface="DM Sans"/>
                <a:ea typeface="DM Sans"/>
                <a:cs typeface="DM Sans"/>
                <a:sym typeface="DM Sans"/>
              </a:rPr>
              <a:t>- Overview:</a:t>
            </a:r>
          </a:p>
          <a:p>
            <a:pPr algn="ctr">
              <a:lnSpc>
                <a:spcPts val="2986"/>
              </a:lnSpc>
              <a:spcBef>
                <a:spcPct val="0"/>
              </a:spcBef>
            </a:pPr>
            <a:r>
              <a:rPr lang="en-US" sz="2132">
                <a:solidFill>
                  <a:srgbClr val="000000"/>
                </a:solidFill>
                <a:latin typeface="DM Sans"/>
                <a:ea typeface="DM Sans"/>
                <a:cs typeface="DM Sans"/>
                <a:sym typeface="DM Sans"/>
              </a:rPr>
              <a:t>  - The keypad serves as a user interface for the Smart Air Quality Monitoring System, allowing users to interact with the device, input commands, and view settings.</a:t>
            </a:r>
          </a:p>
          <a:p>
            <a:pPr algn="ctr">
              <a:lnSpc>
                <a:spcPts val="2986"/>
              </a:lnSpc>
              <a:spcBef>
                <a:spcPct val="0"/>
              </a:spcBef>
            </a:pPr>
            <a:endParaRPr lang="en-US" sz="2132">
              <a:solidFill>
                <a:srgbClr val="000000"/>
              </a:solidFill>
              <a:latin typeface="DM Sans"/>
              <a:ea typeface="DM Sans"/>
              <a:cs typeface="DM Sans"/>
              <a:sym typeface="DM Sans"/>
            </a:endParaRPr>
          </a:p>
          <a:p>
            <a:pPr algn="ctr">
              <a:lnSpc>
                <a:spcPts val="2986"/>
              </a:lnSpc>
              <a:spcBef>
                <a:spcPct val="0"/>
              </a:spcBef>
            </a:pPr>
            <a:r>
              <a:rPr lang="en-US" sz="2132">
                <a:solidFill>
                  <a:srgbClr val="000000"/>
                </a:solidFill>
                <a:latin typeface="DM Sans"/>
                <a:ea typeface="DM Sans"/>
                <a:cs typeface="DM Sans"/>
                <a:sym typeface="DM Sans"/>
              </a:rPr>
              <a:t>- Type of Keypad:</a:t>
            </a:r>
          </a:p>
          <a:p>
            <a:pPr algn="ctr">
              <a:lnSpc>
                <a:spcPts val="2986"/>
              </a:lnSpc>
              <a:spcBef>
                <a:spcPct val="0"/>
              </a:spcBef>
            </a:pPr>
            <a:r>
              <a:rPr lang="en-US" sz="2132">
                <a:solidFill>
                  <a:srgbClr val="000000"/>
                </a:solidFill>
                <a:latin typeface="DM Sans"/>
                <a:ea typeface="DM Sans"/>
                <a:cs typeface="DM Sans"/>
                <a:sym typeface="DM Sans"/>
              </a:rPr>
              <a:t>  - Matrix Keypad: Typically a 4x4 matrix keypad, consisting of 16 keys, which allows for efficient input without requiring a lot of GPIO pins.</a:t>
            </a:r>
          </a:p>
          <a:p>
            <a:pPr algn="ctr">
              <a:lnSpc>
                <a:spcPts val="2986"/>
              </a:lnSpc>
              <a:spcBef>
                <a:spcPct val="0"/>
              </a:spcBef>
            </a:pPr>
            <a:endParaRPr lang="en-US" sz="2132">
              <a:solidFill>
                <a:srgbClr val="000000"/>
              </a:solidFill>
              <a:latin typeface="DM Sans"/>
              <a:ea typeface="DM Sans"/>
              <a:cs typeface="DM Sans"/>
              <a:sym typeface="DM Sans"/>
            </a:endParaRPr>
          </a:p>
          <a:p>
            <a:pPr algn="ctr">
              <a:lnSpc>
                <a:spcPts val="2986"/>
              </a:lnSpc>
              <a:spcBef>
                <a:spcPct val="0"/>
              </a:spcBef>
            </a:pPr>
            <a:r>
              <a:rPr lang="en-US" sz="2132">
                <a:solidFill>
                  <a:srgbClr val="000000"/>
                </a:solidFill>
                <a:latin typeface="DM Sans"/>
                <a:ea typeface="DM Sans"/>
                <a:cs typeface="DM Sans"/>
                <a:sym typeface="DM Sans"/>
              </a:rPr>
              <a:t>- Functionality:</a:t>
            </a:r>
          </a:p>
          <a:p>
            <a:pPr algn="ctr">
              <a:lnSpc>
                <a:spcPts val="2986"/>
              </a:lnSpc>
              <a:spcBef>
                <a:spcPct val="0"/>
              </a:spcBef>
            </a:pPr>
            <a:r>
              <a:rPr lang="en-US" sz="2132">
                <a:solidFill>
                  <a:srgbClr val="000000"/>
                </a:solidFill>
                <a:latin typeface="DM Sans"/>
                <a:ea typeface="DM Sans"/>
                <a:cs typeface="DM Sans"/>
                <a:sym typeface="DM Sans"/>
              </a:rPr>
              <a:t>  - User Input: Enables users to set parameters, such as thresholds for air quality alerts or to navigate through different display screens (e.g., current air quality readings, historical data).</a:t>
            </a:r>
          </a:p>
          <a:p>
            <a:pPr algn="ctr">
              <a:lnSpc>
                <a:spcPts val="2986"/>
              </a:lnSpc>
              <a:spcBef>
                <a:spcPct val="0"/>
              </a:spcBef>
            </a:pPr>
            <a:r>
              <a:rPr lang="en-US" sz="2132">
                <a:solidFill>
                  <a:srgbClr val="000000"/>
                </a:solidFill>
                <a:latin typeface="DM Sans"/>
                <a:ea typeface="DM Sans"/>
                <a:cs typeface="DM Sans"/>
                <a:sym typeface="DM Sans"/>
              </a:rPr>
              <a:t>  - Control Functions: Users can start or stop the air purifier/fan directly from the keypad, providing convenient control over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513089" y="1141310"/>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hardware components</a:t>
            </a:r>
          </a:p>
        </p:txBody>
      </p:sp>
      <p:sp>
        <p:nvSpPr>
          <p:cNvPr id="4" name="TextBox 4"/>
          <p:cNvSpPr txBox="1"/>
          <p:nvPr/>
        </p:nvSpPr>
        <p:spPr>
          <a:xfrm>
            <a:off x="2872809" y="3854315"/>
            <a:ext cx="12480681" cy="5856797"/>
          </a:xfrm>
          <a:prstGeom prst="rect">
            <a:avLst/>
          </a:prstGeom>
        </p:spPr>
        <p:txBody>
          <a:bodyPr lIns="0" tIns="0" rIns="0" bIns="0" rtlCol="0" anchor="t">
            <a:spAutoFit/>
          </a:bodyPr>
          <a:lstStyle/>
          <a:p>
            <a:pPr algn="ctr">
              <a:lnSpc>
                <a:spcPts val="3341"/>
              </a:lnSpc>
            </a:pPr>
            <a:r>
              <a:rPr lang="en-US" sz="2475" spc="148">
                <a:solidFill>
                  <a:srgbClr val="000000"/>
                </a:solidFill>
                <a:latin typeface="DM Sans"/>
                <a:ea typeface="DM Sans"/>
                <a:cs typeface="DM Sans"/>
                <a:sym typeface="DM Sans"/>
              </a:rPr>
              <a:t>Fan Component</a:t>
            </a:r>
          </a:p>
          <a:p>
            <a:pPr algn="ctr">
              <a:lnSpc>
                <a:spcPts val="3341"/>
              </a:lnSpc>
            </a:pPr>
            <a:endParaRPr lang="en-US" sz="2475" spc="148">
              <a:solidFill>
                <a:srgbClr val="000000"/>
              </a:solidFill>
              <a:latin typeface="DM Sans"/>
              <a:ea typeface="DM Sans"/>
              <a:cs typeface="DM Sans"/>
              <a:sym typeface="DM Sans"/>
            </a:endParaRPr>
          </a:p>
          <a:p>
            <a:pPr algn="ctr">
              <a:lnSpc>
                <a:spcPts val="3341"/>
              </a:lnSpc>
            </a:pPr>
            <a:r>
              <a:rPr lang="en-US" sz="2475" spc="148">
                <a:solidFill>
                  <a:srgbClr val="000000"/>
                </a:solidFill>
                <a:latin typeface="DM Sans"/>
                <a:ea typeface="DM Sans"/>
                <a:cs typeface="DM Sans"/>
                <a:sym typeface="DM Sans"/>
              </a:rPr>
              <a:t>- Overview:</a:t>
            </a:r>
          </a:p>
          <a:p>
            <a:pPr algn="ctr">
              <a:lnSpc>
                <a:spcPts val="3341"/>
              </a:lnSpc>
            </a:pPr>
            <a:r>
              <a:rPr lang="en-US" sz="2475" spc="148">
                <a:solidFill>
                  <a:srgbClr val="000000"/>
                </a:solidFill>
                <a:latin typeface="DM Sans"/>
                <a:ea typeface="DM Sans"/>
                <a:cs typeface="DM Sans"/>
                <a:sym typeface="DM Sans"/>
              </a:rPr>
              <a:t>  - The fan is a vital part of the Smart Air Quality Monitoring System, used to enhance indoor air quality by circulating and filtering air when pollutant levels rise.</a:t>
            </a:r>
          </a:p>
          <a:p>
            <a:pPr algn="ctr">
              <a:lnSpc>
                <a:spcPts val="3341"/>
              </a:lnSpc>
            </a:pPr>
            <a:endParaRPr lang="en-US" sz="2475" spc="148">
              <a:solidFill>
                <a:srgbClr val="000000"/>
              </a:solidFill>
              <a:latin typeface="DM Sans"/>
              <a:ea typeface="DM Sans"/>
              <a:cs typeface="DM Sans"/>
              <a:sym typeface="DM Sans"/>
            </a:endParaRPr>
          </a:p>
          <a:p>
            <a:pPr algn="ctr">
              <a:lnSpc>
                <a:spcPts val="3341"/>
              </a:lnSpc>
            </a:pPr>
            <a:r>
              <a:rPr lang="en-US" sz="2475" spc="148">
                <a:solidFill>
                  <a:srgbClr val="000000"/>
                </a:solidFill>
                <a:latin typeface="DM Sans"/>
                <a:ea typeface="DM Sans"/>
                <a:cs typeface="DM Sans"/>
                <a:sym typeface="DM Sans"/>
              </a:rPr>
              <a:t>- Functionality:</a:t>
            </a:r>
          </a:p>
          <a:p>
            <a:pPr algn="ctr">
              <a:lnSpc>
                <a:spcPts val="3341"/>
              </a:lnSpc>
            </a:pPr>
            <a:r>
              <a:rPr lang="en-US" sz="2475" spc="148">
                <a:solidFill>
                  <a:srgbClr val="000000"/>
                </a:solidFill>
                <a:latin typeface="DM Sans"/>
                <a:ea typeface="DM Sans"/>
                <a:cs typeface="DM Sans"/>
                <a:sym typeface="DM Sans"/>
              </a:rPr>
              <a:t>  - Air Circulation: The fan helps to distribute fresh air and reduce the concentration of indoor pollutants, improving overall air quality.</a:t>
            </a:r>
          </a:p>
          <a:p>
            <a:pPr algn="ctr">
              <a:lnSpc>
                <a:spcPts val="3341"/>
              </a:lnSpc>
            </a:pPr>
            <a:r>
              <a:rPr lang="en-US" sz="2475" spc="148">
                <a:solidFill>
                  <a:srgbClr val="000000"/>
                </a:solidFill>
                <a:latin typeface="DM Sans"/>
                <a:ea typeface="DM Sans"/>
                <a:cs typeface="DM Sans"/>
                <a:sym typeface="DM Sans"/>
              </a:rPr>
              <a:t>  - Response to Air Quality: It activates automatically when air quality sensors detect high levels of harmful gases or particulate matter, providing immediate relief.</a:t>
            </a:r>
          </a:p>
          <a:p>
            <a:pPr marL="0" lvl="0" indent="0" algn="ctr">
              <a:lnSpc>
                <a:spcPts val="3341"/>
              </a:lnSpc>
              <a:spcBef>
                <a:spcPct val="0"/>
              </a:spcBef>
            </a:pPr>
            <a:endParaRPr lang="en-US" sz="2475" spc="148">
              <a:solidFill>
                <a:srgbClr val="000000"/>
              </a:solidFill>
              <a:latin typeface="DM Sans"/>
              <a:ea typeface="DM Sans"/>
              <a:cs typeface="DM Sans"/>
              <a:sym typeface="DM Sans"/>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5371516" y="1141310"/>
            <a:ext cx="7848753" cy="2282109"/>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circuit connections</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7" name="Freeform 7"/>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9" name="TextBox 9"/>
          <p:cNvSpPr txBox="1"/>
          <p:nvPr/>
        </p:nvSpPr>
        <p:spPr>
          <a:xfrm>
            <a:off x="0" y="3812327"/>
            <a:ext cx="18288000" cy="5009440"/>
          </a:xfrm>
          <a:prstGeom prst="rect">
            <a:avLst/>
          </a:prstGeom>
        </p:spPr>
        <p:txBody>
          <a:bodyPr lIns="0" tIns="0" rIns="0" bIns="0" rtlCol="0" anchor="t">
            <a:spAutoFit/>
          </a:bodyPr>
          <a:lstStyle/>
          <a:p>
            <a:pPr algn="ctr">
              <a:lnSpc>
                <a:spcPts val="3640"/>
              </a:lnSpc>
              <a:spcBef>
                <a:spcPct val="0"/>
              </a:spcBef>
            </a:pPr>
            <a:r>
              <a:rPr lang="en-US" sz="2600" b="1" dirty="0">
                <a:solidFill>
                  <a:srgbClr val="000000"/>
                </a:solidFill>
                <a:latin typeface="DM Sans Bold"/>
                <a:ea typeface="DM Sans Bold"/>
                <a:cs typeface="DM Sans Bold"/>
                <a:sym typeface="DM Sans Bold"/>
              </a:rPr>
              <a:t>- MQ-135 Gas Sensor:</a:t>
            </a:r>
          </a:p>
          <a:p>
            <a:pPr algn="ctr">
              <a:lnSpc>
                <a:spcPts val="3640"/>
              </a:lnSpc>
              <a:spcBef>
                <a:spcPct val="0"/>
              </a:spcBef>
            </a:pPr>
            <a:r>
              <a:rPr lang="en-US" sz="2600" b="1" dirty="0">
                <a:solidFill>
                  <a:srgbClr val="000000"/>
                </a:solidFill>
                <a:latin typeface="DM Sans Bold"/>
                <a:ea typeface="DM Sans Bold"/>
                <a:cs typeface="DM Sans Bold"/>
                <a:sym typeface="DM Sans Bold"/>
              </a:rPr>
              <a:t>    - VCC Pin: Connect to 5V power supply from the ESP32.</a:t>
            </a:r>
          </a:p>
          <a:p>
            <a:pPr algn="ctr">
              <a:lnSpc>
                <a:spcPts val="3640"/>
              </a:lnSpc>
              <a:spcBef>
                <a:spcPct val="0"/>
              </a:spcBef>
            </a:pPr>
            <a:r>
              <a:rPr lang="en-US" sz="2600" b="1" dirty="0">
                <a:solidFill>
                  <a:srgbClr val="000000"/>
                </a:solidFill>
                <a:latin typeface="DM Sans Bold"/>
                <a:ea typeface="DM Sans Bold"/>
                <a:cs typeface="DM Sans Bold"/>
                <a:sym typeface="DM Sans Bold"/>
              </a:rPr>
              <a:t>    - GND Pin: Connect to ground (GND).</a:t>
            </a:r>
          </a:p>
          <a:p>
            <a:pPr algn="ctr">
              <a:lnSpc>
                <a:spcPts val="3640"/>
              </a:lnSpc>
              <a:spcBef>
                <a:spcPct val="0"/>
              </a:spcBef>
            </a:pPr>
            <a:r>
              <a:rPr lang="en-US" sz="2600" b="1" dirty="0">
                <a:solidFill>
                  <a:srgbClr val="000000"/>
                </a:solidFill>
                <a:latin typeface="DM Sans Bold"/>
                <a:ea typeface="DM Sans Bold"/>
                <a:cs typeface="DM Sans Bold"/>
                <a:sym typeface="DM Sans Bold"/>
              </a:rPr>
              <a:t>    - Analog Output Pin: Connect to MQ135_PIN (GPIO 34) on the ESP32. This pin reads the voltage output to determine gas concentrations.</a:t>
            </a:r>
          </a:p>
          <a:p>
            <a:pPr algn="ctr">
              <a:lnSpc>
                <a:spcPts val="3640"/>
              </a:lnSpc>
              <a:spcBef>
                <a:spcPct val="0"/>
              </a:spcBef>
            </a:pPr>
            <a:endParaRPr lang="en-US" sz="2600" b="1" dirty="0">
              <a:solidFill>
                <a:srgbClr val="000000"/>
              </a:solidFill>
              <a:latin typeface="DM Sans Bold"/>
              <a:ea typeface="DM Sans Bold"/>
              <a:cs typeface="DM Sans Bold"/>
              <a:sym typeface="DM Sans Bold"/>
            </a:endParaRPr>
          </a:p>
          <a:p>
            <a:pPr algn="ctr">
              <a:lnSpc>
                <a:spcPts val="3640"/>
              </a:lnSpc>
              <a:spcBef>
                <a:spcPct val="0"/>
              </a:spcBef>
            </a:pPr>
            <a:r>
              <a:rPr lang="en-US" sz="2600" b="1" dirty="0">
                <a:solidFill>
                  <a:srgbClr val="000000"/>
                </a:solidFill>
                <a:latin typeface="DM Sans Bold"/>
                <a:ea typeface="DM Sans Bold"/>
                <a:cs typeface="DM Sans Bold"/>
                <a:sym typeface="DM Sans Bold"/>
              </a:rPr>
              <a:t>  - Dust Sensor (e.g., GP2Y1010AU0F):</a:t>
            </a:r>
          </a:p>
          <a:p>
            <a:pPr algn="ctr">
              <a:lnSpc>
                <a:spcPts val="3640"/>
              </a:lnSpc>
              <a:spcBef>
                <a:spcPct val="0"/>
              </a:spcBef>
            </a:pPr>
            <a:r>
              <a:rPr lang="en-US" sz="2600" b="1" dirty="0">
                <a:solidFill>
                  <a:srgbClr val="000000"/>
                </a:solidFill>
                <a:latin typeface="DM Sans Bold"/>
                <a:ea typeface="DM Sans Bold"/>
                <a:cs typeface="DM Sans Bold"/>
                <a:sym typeface="DM Sans Bold"/>
              </a:rPr>
              <a:t>    - VCC Pin: Connect to 5V power supply.</a:t>
            </a:r>
          </a:p>
          <a:p>
            <a:pPr algn="ctr">
              <a:lnSpc>
                <a:spcPts val="3640"/>
              </a:lnSpc>
              <a:spcBef>
                <a:spcPct val="0"/>
              </a:spcBef>
            </a:pPr>
            <a:r>
              <a:rPr lang="en-US" sz="2600" b="1" dirty="0">
                <a:solidFill>
                  <a:srgbClr val="000000"/>
                </a:solidFill>
                <a:latin typeface="DM Sans Bold"/>
                <a:ea typeface="DM Sans Bold"/>
                <a:cs typeface="DM Sans Bold"/>
                <a:sym typeface="DM Sans Bold"/>
              </a:rPr>
              <a:t>    - GND Pin: Connect to ground (GND).</a:t>
            </a:r>
          </a:p>
          <a:p>
            <a:pPr algn="ctr">
              <a:lnSpc>
                <a:spcPts val="3640"/>
              </a:lnSpc>
              <a:spcBef>
                <a:spcPct val="0"/>
              </a:spcBef>
            </a:pPr>
            <a:r>
              <a:rPr lang="en-US" sz="2600" b="1" dirty="0">
                <a:solidFill>
                  <a:srgbClr val="000000"/>
                </a:solidFill>
                <a:latin typeface="DM Sans Bold"/>
                <a:ea typeface="DM Sans Bold"/>
                <a:cs typeface="DM Sans Bold"/>
                <a:sym typeface="DM Sans Bold"/>
              </a:rPr>
              <a:t>    - Analog Output Pin: Connect to DUST_READING_PIN (GPIO 35). This pin receives the analog signal corresponding to dust concentration.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1751</Words>
  <Application>Microsoft Office PowerPoint</Application>
  <PresentationFormat>Custom</PresentationFormat>
  <Paragraphs>112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DM Sans Bold Italics</vt:lpstr>
      <vt:lpstr>DM Sans</vt:lpstr>
      <vt:lpstr>DM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title:Smart Air Quality Monitoring System</dc:title>
  <cp:lastModifiedBy>محمد هشام ابراهيم احمد ابراهيم</cp:lastModifiedBy>
  <cp:revision>4</cp:revision>
  <dcterms:created xsi:type="dcterms:W3CDTF">2006-08-16T00:00:00Z</dcterms:created>
  <dcterms:modified xsi:type="dcterms:W3CDTF">2024-09-21T01:39:21Z</dcterms:modified>
  <dc:identifier>DAGRVyh6Q0Q</dc:identifier>
</cp:coreProperties>
</file>