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Lexend"/>
      <p:regular r:id="rId29"/>
      <p:bold r:id="rId30"/>
    </p:embeddedFont>
    <p:embeddedFont>
      <p:font typeface="Reem Kufi"/>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eemKufi-regular.fntdata"/><Relationship Id="rId30" Type="http://schemas.openxmlformats.org/officeDocument/2006/relationships/font" Target="fonts/Lexend-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eemKufi-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f38e45088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f38e45088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f38e45088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f38e45088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38e450888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f38e450888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38e45088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f38e45088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f38e450888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f38e450888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f38e450888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f38e450888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f38e450888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f38e450888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f35abfb27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f35abfb27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I’m going to briefly go over some of the </a:t>
            </a:r>
            <a:r>
              <a:rPr lang="en"/>
              <a:t>challenges that we encountered while researching and implementing Quantum LDPC codes.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should be useful in the future for people who will work on quantum error correction.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f35abfb27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f35abfb27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are some quantum LDPC </a:t>
            </a:r>
            <a:r>
              <a:rPr lang="en"/>
              <a:t>concepts. Since many of them are not as intuitive at first, I tried so summarize them in this slide so it is more understandable.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have e = Hs, which represents the equation for error and is calculated using a parity matrix and a syndrome.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have the error which is added to a state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have H times y + e which represents the parity of the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have syndrome which is the set of parities returned from the H matrix.</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f3604527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f3604527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qiskit implementation of Quantum LDPC codes, we used many tools from the library such as Quantum Register, AerSimulator, plot_block_multivector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had to measure bit flip and phase flip using our implementation of the quantum circuits.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had to verify the belief propagation </a:t>
            </a:r>
            <a:r>
              <a:rPr lang="en"/>
              <a:t>output in code, then check to determine if we should return the answer or continue with ordered statistics decoding.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35abfb276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f35abfb276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f3982781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f3982781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Aside from the implementation, qiskit can be confusing, there were many issues with version 1.0 vs previous versions. It was also hard to navigate the qiskit documentation.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f3604527c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f3604527c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to implement the ordered statistics decoding algorithm from scratch which is a classical algorithm using numpy and python.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challenges was to figure out which numpy operations to perform to achieve a particular step such as finding the highest probability columns and rearranging them for the square matrix.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 </a:t>
            </a:r>
            <a:r>
              <a:rPr lang="en"/>
              <a:t>argsort to find the rank of the columns, then we loop over the columns to find the n highest probability column and put it in new_H,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take its inverse and use it to calculate the error for its corresponding indices, the rest of the errors filled in as zero since they have lower probability.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we were writing the implementation, OSD sometimes didn’t work and we had issues with picking a full rank square matrix.</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f38e45088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f38e45088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f38e45088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f38e45088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35abfb27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35abfb27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f35abfb27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f35abfb27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38e4508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f38e4508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I’m going to briefly go over some of the challenges that we encountered while researching and implementing Quantum LDPC codes. This should be useful in the future for people who will work on quantum error correction.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38e45088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f38e45088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f38e45088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f38e45088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f38e45088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f38e45088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f38e450888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f38e450888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01300" y="1106650"/>
            <a:ext cx="6350100" cy="2034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60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145950" y="3347650"/>
            <a:ext cx="4668600" cy="4758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2" name="Google Shape;12;p2"/>
          <p:cNvGrpSpPr/>
          <p:nvPr/>
        </p:nvGrpSpPr>
        <p:grpSpPr>
          <a:xfrm>
            <a:off x="-70479" y="-146400"/>
            <a:ext cx="9273129" cy="5289900"/>
            <a:chOff x="-70479" y="-146400"/>
            <a:chExt cx="9273129" cy="5289900"/>
          </a:xfrm>
        </p:grpSpPr>
        <p:cxnSp>
          <p:nvCxnSpPr>
            <p:cNvPr id="13" name="Google Shape;13;p2"/>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4" name="Google Shape;14;p2"/>
            <p:cNvCxnSpPr/>
            <p:nvPr/>
          </p:nvCxnSpPr>
          <p:spPr>
            <a:xfrm>
              <a:off x="-58650" y="3162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5" name="Google Shape;15;p2"/>
            <p:cNvCxnSpPr/>
            <p:nvPr/>
          </p:nvCxnSpPr>
          <p:spPr>
            <a:xfrm>
              <a:off x="85116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6" name="Google Shape;16;p2"/>
            <p:cNvCxnSpPr/>
            <p:nvPr/>
          </p:nvCxnSpPr>
          <p:spPr>
            <a:xfrm flipH="1">
              <a:off x="-70479" y="0"/>
              <a:ext cx="1457700" cy="14535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7" name="Google Shape;17;p2"/>
            <p:cNvCxnSpPr/>
            <p:nvPr/>
          </p:nvCxnSpPr>
          <p:spPr>
            <a:xfrm flipH="1">
              <a:off x="7742125" y="3703150"/>
              <a:ext cx="1437900" cy="14403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18" name="Google Shape;18;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11"/>
          <p:cNvSpPr txBox="1"/>
          <p:nvPr>
            <p:ph hasCustomPrompt="1" type="title"/>
          </p:nvPr>
        </p:nvSpPr>
        <p:spPr>
          <a:xfrm>
            <a:off x="1404000" y="1977300"/>
            <a:ext cx="6336000" cy="987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0" name="Google Shape;90;p11"/>
          <p:cNvSpPr txBox="1"/>
          <p:nvPr>
            <p:ph idx="1" type="subTitle"/>
          </p:nvPr>
        </p:nvSpPr>
        <p:spPr>
          <a:xfrm>
            <a:off x="1404000" y="3327600"/>
            <a:ext cx="6336000" cy="4758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91" name="Google Shape;91;p11"/>
          <p:cNvGrpSpPr/>
          <p:nvPr/>
        </p:nvGrpSpPr>
        <p:grpSpPr>
          <a:xfrm>
            <a:off x="-58650" y="-146400"/>
            <a:ext cx="9261300" cy="5289900"/>
            <a:chOff x="-58650" y="-146400"/>
            <a:chExt cx="9261300" cy="5289900"/>
          </a:xfrm>
        </p:grpSpPr>
        <p:cxnSp>
          <p:nvCxnSpPr>
            <p:cNvPr id="92" name="Google Shape;92;p11"/>
            <p:cNvCxnSpPr/>
            <p:nvPr/>
          </p:nvCxnSpPr>
          <p:spPr>
            <a:xfrm>
              <a:off x="-58650" y="3162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93" name="Google Shape;93;p11"/>
            <p:cNvCxnSpPr/>
            <p:nvPr/>
          </p:nvCxnSpPr>
          <p:spPr>
            <a:xfrm>
              <a:off x="-58650" y="6372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94" name="Google Shape;94;p11"/>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95" name="Google Shape;95;p11"/>
            <p:cNvCxnSpPr/>
            <p:nvPr/>
          </p:nvCxnSpPr>
          <p:spPr>
            <a:xfrm>
              <a:off x="3162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96" name="Google Shape;96;p11"/>
            <p:cNvCxnSpPr/>
            <p:nvPr/>
          </p:nvCxnSpPr>
          <p:spPr>
            <a:xfrm flipH="1">
              <a:off x="7742125" y="3703150"/>
              <a:ext cx="1437900" cy="14403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98" name="Shape 98"/>
        <p:cNvGrpSpPr/>
        <p:nvPr/>
      </p:nvGrpSpPr>
      <p:grpSpPr>
        <a:xfrm>
          <a:off x="0" y="0"/>
          <a:ext cx="0" cy="0"/>
          <a:chOff x="0" y="0"/>
          <a:chExt cx="0" cy="0"/>
        </a:xfrm>
      </p:grpSpPr>
      <p:sp>
        <p:nvSpPr>
          <p:cNvPr id="99" name="Google Shape;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 name="Shape 100"/>
        <p:cNvGrpSpPr/>
        <p:nvPr/>
      </p:nvGrpSpPr>
      <p:grpSpPr>
        <a:xfrm>
          <a:off x="0" y="0"/>
          <a:ext cx="0" cy="0"/>
          <a:chOff x="0" y="0"/>
          <a:chExt cx="0" cy="0"/>
        </a:xfrm>
      </p:grpSpPr>
      <p:sp>
        <p:nvSpPr>
          <p:cNvPr id="101" name="Google Shape;101;p1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13"/>
          <p:cNvSpPr txBox="1"/>
          <p:nvPr>
            <p:ph hasCustomPrompt="1" idx="2" type="title"/>
          </p:nvPr>
        </p:nvSpPr>
        <p:spPr>
          <a:xfrm>
            <a:off x="832250" y="1514036"/>
            <a:ext cx="734700" cy="516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hasCustomPrompt="1" idx="3" type="title"/>
          </p:nvPr>
        </p:nvSpPr>
        <p:spPr>
          <a:xfrm>
            <a:off x="832250" y="3259977"/>
            <a:ext cx="734700" cy="516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hasCustomPrompt="1" idx="4" type="title"/>
          </p:nvPr>
        </p:nvSpPr>
        <p:spPr>
          <a:xfrm>
            <a:off x="3531525" y="1514036"/>
            <a:ext cx="734700" cy="516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hasCustomPrompt="1" idx="5" type="title"/>
          </p:nvPr>
        </p:nvSpPr>
        <p:spPr>
          <a:xfrm>
            <a:off x="3531525" y="3259977"/>
            <a:ext cx="734700" cy="516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hasCustomPrompt="1" idx="6" type="title"/>
          </p:nvPr>
        </p:nvSpPr>
        <p:spPr>
          <a:xfrm>
            <a:off x="6230800" y="1514036"/>
            <a:ext cx="734700" cy="516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hasCustomPrompt="1" idx="7" type="title"/>
          </p:nvPr>
        </p:nvSpPr>
        <p:spPr>
          <a:xfrm>
            <a:off x="6230800" y="3259977"/>
            <a:ext cx="734700" cy="516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idx="1" type="subTitle"/>
          </p:nvPr>
        </p:nvSpPr>
        <p:spPr>
          <a:xfrm>
            <a:off x="719975" y="2102884"/>
            <a:ext cx="18228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09" name="Google Shape;109;p13"/>
          <p:cNvSpPr txBox="1"/>
          <p:nvPr>
            <p:ph idx="8" type="subTitle"/>
          </p:nvPr>
        </p:nvSpPr>
        <p:spPr>
          <a:xfrm>
            <a:off x="3419250" y="2102884"/>
            <a:ext cx="18228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10" name="Google Shape;110;p13"/>
          <p:cNvSpPr txBox="1"/>
          <p:nvPr>
            <p:ph idx="9" type="subTitle"/>
          </p:nvPr>
        </p:nvSpPr>
        <p:spPr>
          <a:xfrm>
            <a:off x="6118525" y="2102884"/>
            <a:ext cx="18228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11" name="Google Shape;111;p13"/>
          <p:cNvSpPr txBox="1"/>
          <p:nvPr>
            <p:ph idx="13" type="subTitle"/>
          </p:nvPr>
        </p:nvSpPr>
        <p:spPr>
          <a:xfrm>
            <a:off x="719975" y="3848738"/>
            <a:ext cx="18228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12" name="Google Shape;112;p13"/>
          <p:cNvSpPr txBox="1"/>
          <p:nvPr>
            <p:ph idx="14" type="subTitle"/>
          </p:nvPr>
        </p:nvSpPr>
        <p:spPr>
          <a:xfrm>
            <a:off x="3419250" y="3848738"/>
            <a:ext cx="18228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13" name="Google Shape;113;p13"/>
          <p:cNvSpPr txBox="1"/>
          <p:nvPr>
            <p:ph idx="15" type="subTitle"/>
          </p:nvPr>
        </p:nvSpPr>
        <p:spPr>
          <a:xfrm>
            <a:off x="6118525" y="3848735"/>
            <a:ext cx="18228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grpSp>
        <p:nvGrpSpPr>
          <p:cNvPr id="114" name="Google Shape;114;p13"/>
          <p:cNvGrpSpPr/>
          <p:nvPr/>
        </p:nvGrpSpPr>
        <p:grpSpPr>
          <a:xfrm>
            <a:off x="-58650" y="-146400"/>
            <a:ext cx="9261300" cy="5289900"/>
            <a:chOff x="-58650" y="-146400"/>
            <a:chExt cx="9261300" cy="5289900"/>
          </a:xfrm>
        </p:grpSpPr>
        <p:cxnSp>
          <p:nvCxnSpPr>
            <p:cNvPr id="115" name="Google Shape;115;p13"/>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16" name="Google Shape;116;p13"/>
            <p:cNvCxnSpPr/>
            <p:nvPr/>
          </p:nvCxnSpPr>
          <p:spPr>
            <a:xfrm>
              <a:off x="-58650" y="3162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117" name="Google Shape;11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1_1_1">
    <p:spTree>
      <p:nvGrpSpPr>
        <p:cNvPr id="118" name="Shape 118"/>
        <p:cNvGrpSpPr/>
        <p:nvPr/>
      </p:nvGrpSpPr>
      <p:grpSpPr>
        <a:xfrm>
          <a:off x="0" y="0"/>
          <a:ext cx="0" cy="0"/>
          <a:chOff x="0" y="0"/>
          <a:chExt cx="0" cy="0"/>
        </a:xfrm>
      </p:grpSpPr>
      <p:sp>
        <p:nvSpPr>
          <p:cNvPr id="119" name="Google Shape;119;p1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0" name="Google Shape;120;p14"/>
          <p:cNvGrpSpPr/>
          <p:nvPr/>
        </p:nvGrpSpPr>
        <p:grpSpPr>
          <a:xfrm>
            <a:off x="-58650" y="-146400"/>
            <a:ext cx="9261300" cy="5289900"/>
            <a:chOff x="-58650" y="-146400"/>
            <a:chExt cx="9261300" cy="5289900"/>
          </a:xfrm>
        </p:grpSpPr>
        <p:grpSp>
          <p:nvGrpSpPr>
            <p:cNvPr id="121" name="Google Shape;121;p14"/>
            <p:cNvGrpSpPr/>
            <p:nvPr/>
          </p:nvGrpSpPr>
          <p:grpSpPr>
            <a:xfrm>
              <a:off x="-58650" y="-146400"/>
              <a:ext cx="9261300" cy="5289900"/>
              <a:chOff x="-58650" y="-146400"/>
              <a:chExt cx="9261300" cy="5289900"/>
            </a:xfrm>
          </p:grpSpPr>
          <p:cxnSp>
            <p:nvCxnSpPr>
              <p:cNvPr id="122" name="Google Shape;122;p14"/>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23" name="Google Shape;123;p14"/>
              <p:cNvCxnSpPr/>
              <p:nvPr/>
            </p:nvCxnSpPr>
            <p:spPr>
              <a:xfrm>
                <a:off x="85116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24" name="Google Shape;124;p14"/>
              <p:cNvCxnSpPr/>
              <p:nvPr/>
            </p:nvCxnSpPr>
            <p:spPr>
              <a:xfrm>
                <a:off x="-58650" y="3162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cxnSp>
          <p:nvCxnSpPr>
            <p:cNvPr id="125" name="Google Shape;125;p14"/>
            <p:cNvCxnSpPr/>
            <p:nvPr/>
          </p:nvCxnSpPr>
          <p:spPr>
            <a:xfrm flipH="1">
              <a:off x="7742125" y="3703150"/>
              <a:ext cx="1437900" cy="14403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126" name="Google Shape;12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_1_1_1">
    <p:spTree>
      <p:nvGrpSpPr>
        <p:cNvPr id="127" name="Shape 127"/>
        <p:cNvGrpSpPr/>
        <p:nvPr/>
      </p:nvGrpSpPr>
      <p:grpSpPr>
        <a:xfrm>
          <a:off x="0" y="0"/>
          <a:ext cx="0" cy="0"/>
          <a:chOff x="0" y="0"/>
          <a:chExt cx="0" cy="0"/>
        </a:xfrm>
      </p:grpSpPr>
      <p:sp>
        <p:nvSpPr>
          <p:cNvPr id="128" name="Google Shape;128;p1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9" name="Google Shape;129;p15"/>
          <p:cNvGrpSpPr/>
          <p:nvPr/>
        </p:nvGrpSpPr>
        <p:grpSpPr>
          <a:xfrm>
            <a:off x="-58650" y="-146400"/>
            <a:ext cx="9261300" cy="5289900"/>
            <a:chOff x="-58650" y="-146400"/>
            <a:chExt cx="9261300" cy="5289900"/>
          </a:xfrm>
        </p:grpSpPr>
        <p:cxnSp>
          <p:nvCxnSpPr>
            <p:cNvPr id="130" name="Google Shape;130;p15"/>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31" name="Google Shape;131;p15"/>
            <p:cNvCxnSpPr/>
            <p:nvPr/>
          </p:nvCxnSpPr>
          <p:spPr>
            <a:xfrm>
              <a:off x="85116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32" name="Google Shape;132;p15"/>
            <p:cNvCxnSpPr/>
            <p:nvPr/>
          </p:nvCxnSpPr>
          <p:spPr>
            <a:xfrm>
              <a:off x="-58650" y="48273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33" name="Google Shape;133;p15"/>
            <p:cNvCxnSpPr/>
            <p:nvPr/>
          </p:nvCxnSpPr>
          <p:spPr>
            <a:xfrm>
              <a:off x="-12029" y="3765900"/>
              <a:ext cx="1377300" cy="13776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34" name="Google Shape;134;p15"/>
            <p:cNvCxnSpPr/>
            <p:nvPr/>
          </p:nvCxnSpPr>
          <p:spPr>
            <a:xfrm>
              <a:off x="-58650" y="3162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135" name="Google Shape;13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36" name="Shape 136"/>
        <p:cNvGrpSpPr/>
        <p:nvPr/>
      </p:nvGrpSpPr>
      <p:grpSpPr>
        <a:xfrm>
          <a:off x="0" y="0"/>
          <a:ext cx="0" cy="0"/>
          <a:chOff x="0" y="0"/>
          <a:chExt cx="0" cy="0"/>
        </a:xfrm>
      </p:grpSpPr>
      <p:sp>
        <p:nvSpPr>
          <p:cNvPr id="137" name="Google Shape;137;p16"/>
          <p:cNvSpPr txBox="1"/>
          <p:nvPr>
            <p:ph idx="1" type="subTitle"/>
          </p:nvPr>
        </p:nvSpPr>
        <p:spPr>
          <a:xfrm>
            <a:off x="2588850" y="1290825"/>
            <a:ext cx="3966300" cy="92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 name="Google Shape;138;p16"/>
          <p:cNvSpPr txBox="1"/>
          <p:nvPr>
            <p:ph type="title"/>
          </p:nvPr>
        </p:nvSpPr>
        <p:spPr>
          <a:xfrm>
            <a:off x="2588850" y="539500"/>
            <a:ext cx="396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9" name="Google Shape;139;p16"/>
          <p:cNvGrpSpPr/>
          <p:nvPr/>
        </p:nvGrpSpPr>
        <p:grpSpPr>
          <a:xfrm>
            <a:off x="-12029" y="-146400"/>
            <a:ext cx="8839829" cy="5289900"/>
            <a:chOff x="-12029" y="-146400"/>
            <a:chExt cx="8839829" cy="5289900"/>
          </a:xfrm>
        </p:grpSpPr>
        <p:cxnSp>
          <p:nvCxnSpPr>
            <p:cNvPr id="140" name="Google Shape;140;p16"/>
            <p:cNvCxnSpPr/>
            <p:nvPr/>
          </p:nvCxnSpPr>
          <p:spPr>
            <a:xfrm>
              <a:off x="6324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41" name="Google Shape;141;p16"/>
            <p:cNvCxnSpPr/>
            <p:nvPr/>
          </p:nvCxnSpPr>
          <p:spPr>
            <a:xfrm>
              <a:off x="3162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42" name="Google Shape;142;p16"/>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43" name="Google Shape;143;p16"/>
            <p:cNvCxnSpPr/>
            <p:nvPr/>
          </p:nvCxnSpPr>
          <p:spPr>
            <a:xfrm>
              <a:off x="85116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44" name="Google Shape;144;p16"/>
            <p:cNvCxnSpPr/>
            <p:nvPr/>
          </p:nvCxnSpPr>
          <p:spPr>
            <a:xfrm>
              <a:off x="-12029" y="3765900"/>
              <a:ext cx="1377300" cy="13776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145" name="Google Shape;14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6" name="Shape 146"/>
        <p:cNvGrpSpPr/>
        <p:nvPr/>
      </p:nvGrpSpPr>
      <p:grpSpPr>
        <a:xfrm>
          <a:off x="0" y="0"/>
          <a:ext cx="0" cy="0"/>
          <a:chOff x="0" y="0"/>
          <a:chExt cx="0" cy="0"/>
        </a:xfrm>
      </p:grpSpPr>
      <p:sp>
        <p:nvSpPr>
          <p:cNvPr id="147" name="Google Shape;147;p17"/>
          <p:cNvSpPr txBox="1"/>
          <p:nvPr>
            <p:ph idx="1" type="subTitle"/>
          </p:nvPr>
        </p:nvSpPr>
        <p:spPr>
          <a:xfrm>
            <a:off x="713225" y="2329925"/>
            <a:ext cx="2292900" cy="158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17"/>
          <p:cNvSpPr txBox="1"/>
          <p:nvPr>
            <p:ph idx="2" type="subTitle"/>
          </p:nvPr>
        </p:nvSpPr>
        <p:spPr>
          <a:xfrm>
            <a:off x="3332263" y="2329925"/>
            <a:ext cx="2292900" cy="158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9" name="Google Shape;149;p17"/>
          <p:cNvSpPr txBox="1"/>
          <p:nvPr>
            <p:ph idx="3" type="subTitle"/>
          </p:nvPr>
        </p:nvSpPr>
        <p:spPr>
          <a:xfrm>
            <a:off x="5951301" y="2329925"/>
            <a:ext cx="2292900" cy="158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0" name="Google Shape;150;p17"/>
          <p:cNvSpPr txBox="1"/>
          <p:nvPr>
            <p:ph idx="4" type="subTitle"/>
          </p:nvPr>
        </p:nvSpPr>
        <p:spPr>
          <a:xfrm>
            <a:off x="713225" y="1707200"/>
            <a:ext cx="2292900" cy="63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51" name="Google Shape;151;p17"/>
          <p:cNvSpPr txBox="1"/>
          <p:nvPr>
            <p:ph idx="5" type="subTitle"/>
          </p:nvPr>
        </p:nvSpPr>
        <p:spPr>
          <a:xfrm>
            <a:off x="3332265" y="1707200"/>
            <a:ext cx="2292900" cy="63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52" name="Google Shape;152;p17"/>
          <p:cNvSpPr txBox="1"/>
          <p:nvPr>
            <p:ph idx="6" type="subTitle"/>
          </p:nvPr>
        </p:nvSpPr>
        <p:spPr>
          <a:xfrm>
            <a:off x="5951305" y="1707200"/>
            <a:ext cx="2292900" cy="63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53" name="Google Shape;153;p1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4" name="Google Shape;154;p17"/>
          <p:cNvGrpSpPr/>
          <p:nvPr/>
        </p:nvGrpSpPr>
        <p:grpSpPr>
          <a:xfrm>
            <a:off x="7670500" y="-146400"/>
            <a:ext cx="1572300" cy="5289900"/>
            <a:chOff x="7670500" y="-146400"/>
            <a:chExt cx="1572300" cy="5289900"/>
          </a:xfrm>
        </p:grpSpPr>
        <p:cxnSp>
          <p:nvCxnSpPr>
            <p:cNvPr id="155" name="Google Shape;155;p17"/>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56" name="Google Shape;156;p17"/>
            <p:cNvCxnSpPr/>
            <p:nvPr/>
          </p:nvCxnSpPr>
          <p:spPr>
            <a:xfrm>
              <a:off x="85116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57" name="Google Shape;157;p17"/>
            <p:cNvCxnSpPr/>
            <p:nvPr/>
          </p:nvCxnSpPr>
          <p:spPr>
            <a:xfrm>
              <a:off x="7670500" y="-68325"/>
              <a:ext cx="1572300" cy="15723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158" name="Google Shape;15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9" name="Shape 159"/>
        <p:cNvGrpSpPr/>
        <p:nvPr/>
      </p:nvGrpSpPr>
      <p:grpSpPr>
        <a:xfrm>
          <a:off x="0" y="0"/>
          <a:ext cx="0" cy="0"/>
          <a:chOff x="0" y="0"/>
          <a:chExt cx="0" cy="0"/>
        </a:xfrm>
      </p:grpSpPr>
      <p:sp>
        <p:nvSpPr>
          <p:cNvPr id="160" name="Google Shape;160;p18"/>
          <p:cNvSpPr txBox="1"/>
          <p:nvPr>
            <p:ph idx="1" type="subTitle"/>
          </p:nvPr>
        </p:nvSpPr>
        <p:spPr>
          <a:xfrm>
            <a:off x="720000" y="1749277"/>
            <a:ext cx="30219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1" name="Google Shape;161;p18"/>
          <p:cNvSpPr txBox="1"/>
          <p:nvPr>
            <p:ph idx="2" type="subTitle"/>
          </p:nvPr>
        </p:nvSpPr>
        <p:spPr>
          <a:xfrm>
            <a:off x="4772928" y="1749278"/>
            <a:ext cx="29823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2" name="Google Shape;162;p18"/>
          <p:cNvSpPr txBox="1"/>
          <p:nvPr>
            <p:ph idx="3" type="subTitle"/>
          </p:nvPr>
        </p:nvSpPr>
        <p:spPr>
          <a:xfrm>
            <a:off x="720000" y="3468124"/>
            <a:ext cx="30219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3" name="Google Shape;163;p18"/>
          <p:cNvSpPr txBox="1"/>
          <p:nvPr>
            <p:ph idx="4" type="subTitle"/>
          </p:nvPr>
        </p:nvSpPr>
        <p:spPr>
          <a:xfrm>
            <a:off x="4772928" y="3468124"/>
            <a:ext cx="29823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4" name="Google Shape;164;p18"/>
          <p:cNvSpPr txBox="1"/>
          <p:nvPr>
            <p:ph idx="5" type="subTitle"/>
          </p:nvPr>
        </p:nvSpPr>
        <p:spPr>
          <a:xfrm>
            <a:off x="720000" y="1387025"/>
            <a:ext cx="3021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65" name="Google Shape;165;p18"/>
          <p:cNvSpPr txBox="1"/>
          <p:nvPr>
            <p:ph idx="6" type="subTitle"/>
          </p:nvPr>
        </p:nvSpPr>
        <p:spPr>
          <a:xfrm>
            <a:off x="720000" y="3113241"/>
            <a:ext cx="3021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66" name="Google Shape;166;p18"/>
          <p:cNvSpPr txBox="1"/>
          <p:nvPr>
            <p:ph idx="7" type="subTitle"/>
          </p:nvPr>
        </p:nvSpPr>
        <p:spPr>
          <a:xfrm>
            <a:off x="4772928" y="1387025"/>
            <a:ext cx="2982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67" name="Google Shape;167;p18"/>
          <p:cNvSpPr txBox="1"/>
          <p:nvPr>
            <p:ph idx="8" type="subTitle"/>
          </p:nvPr>
        </p:nvSpPr>
        <p:spPr>
          <a:xfrm>
            <a:off x="4772928" y="3113241"/>
            <a:ext cx="2982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68" name="Google Shape;168;p1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9" name="Google Shape;169;p18"/>
          <p:cNvGrpSpPr/>
          <p:nvPr/>
        </p:nvGrpSpPr>
        <p:grpSpPr>
          <a:xfrm>
            <a:off x="-58650" y="-146400"/>
            <a:ext cx="9261300" cy="5289900"/>
            <a:chOff x="-58650" y="-146400"/>
            <a:chExt cx="9261300" cy="5289900"/>
          </a:xfrm>
        </p:grpSpPr>
        <p:cxnSp>
          <p:nvCxnSpPr>
            <p:cNvPr id="170" name="Google Shape;170;p18"/>
            <p:cNvCxnSpPr/>
            <p:nvPr/>
          </p:nvCxnSpPr>
          <p:spPr>
            <a:xfrm>
              <a:off x="-58650" y="3162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71" name="Google Shape;171;p18"/>
            <p:cNvCxnSpPr/>
            <p:nvPr/>
          </p:nvCxnSpPr>
          <p:spPr>
            <a:xfrm flipH="1">
              <a:off x="7742125" y="3703150"/>
              <a:ext cx="1437900" cy="14403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72" name="Google Shape;172;p18"/>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173" name="Google Shape;173;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74" name="Shape 174"/>
        <p:cNvGrpSpPr/>
        <p:nvPr/>
      </p:nvGrpSpPr>
      <p:grpSpPr>
        <a:xfrm>
          <a:off x="0" y="0"/>
          <a:ext cx="0" cy="0"/>
          <a:chOff x="0" y="0"/>
          <a:chExt cx="0" cy="0"/>
        </a:xfrm>
      </p:grpSpPr>
      <p:sp>
        <p:nvSpPr>
          <p:cNvPr id="175" name="Google Shape;175;p19"/>
          <p:cNvSpPr txBox="1"/>
          <p:nvPr>
            <p:ph idx="1" type="subTitle"/>
          </p:nvPr>
        </p:nvSpPr>
        <p:spPr>
          <a:xfrm>
            <a:off x="717975" y="1863343"/>
            <a:ext cx="2464500" cy="87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 name="Google Shape;176;p19"/>
          <p:cNvSpPr txBox="1"/>
          <p:nvPr>
            <p:ph idx="2" type="subTitle"/>
          </p:nvPr>
        </p:nvSpPr>
        <p:spPr>
          <a:xfrm>
            <a:off x="3338739" y="1863325"/>
            <a:ext cx="2464500" cy="87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7" name="Google Shape;177;p19"/>
          <p:cNvSpPr txBox="1"/>
          <p:nvPr>
            <p:ph idx="3" type="subTitle"/>
          </p:nvPr>
        </p:nvSpPr>
        <p:spPr>
          <a:xfrm>
            <a:off x="717975" y="3601178"/>
            <a:ext cx="2464500" cy="87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 name="Google Shape;178;p19"/>
          <p:cNvSpPr txBox="1"/>
          <p:nvPr>
            <p:ph idx="4" type="subTitle"/>
          </p:nvPr>
        </p:nvSpPr>
        <p:spPr>
          <a:xfrm>
            <a:off x="3338739" y="3601174"/>
            <a:ext cx="2464500" cy="87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 name="Google Shape;179;p19"/>
          <p:cNvSpPr txBox="1"/>
          <p:nvPr>
            <p:ph idx="5" type="subTitle"/>
          </p:nvPr>
        </p:nvSpPr>
        <p:spPr>
          <a:xfrm>
            <a:off x="5959504" y="1863325"/>
            <a:ext cx="2464500" cy="87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0" name="Google Shape;180;p19"/>
          <p:cNvSpPr txBox="1"/>
          <p:nvPr>
            <p:ph idx="6" type="subTitle"/>
          </p:nvPr>
        </p:nvSpPr>
        <p:spPr>
          <a:xfrm>
            <a:off x="5959504" y="3601174"/>
            <a:ext cx="2464500" cy="87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1" name="Google Shape;181;p19"/>
          <p:cNvSpPr txBox="1"/>
          <p:nvPr>
            <p:ph idx="7" type="subTitle"/>
          </p:nvPr>
        </p:nvSpPr>
        <p:spPr>
          <a:xfrm>
            <a:off x="717975" y="1437225"/>
            <a:ext cx="2464500" cy="44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82" name="Google Shape;182;p19"/>
          <p:cNvSpPr txBox="1"/>
          <p:nvPr>
            <p:ph idx="8" type="subTitle"/>
          </p:nvPr>
        </p:nvSpPr>
        <p:spPr>
          <a:xfrm>
            <a:off x="3338739" y="1437225"/>
            <a:ext cx="2464500" cy="44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83" name="Google Shape;183;p19"/>
          <p:cNvSpPr txBox="1"/>
          <p:nvPr>
            <p:ph idx="9" type="subTitle"/>
          </p:nvPr>
        </p:nvSpPr>
        <p:spPr>
          <a:xfrm>
            <a:off x="5959504" y="1437225"/>
            <a:ext cx="2464500" cy="44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84" name="Google Shape;184;p19"/>
          <p:cNvSpPr txBox="1"/>
          <p:nvPr>
            <p:ph idx="13" type="subTitle"/>
          </p:nvPr>
        </p:nvSpPr>
        <p:spPr>
          <a:xfrm>
            <a:off x="717975" y="3171774"/>
            <a:ext cx="2464500" cy="44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85" name="Google Shape;185;p19"/>
          <p:cNvSpPr txBox="1"/>
          <p:nvPr>
            <p:ph idx="14" type="subTitle"/>
          </p:nvPr>
        </p:nvSpPr>
        <p:spPr>
          <a:xfrm>
            <a:off x="3338739" y="3171774"/>
            <a:ext cx="2464500" cy="44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86" name="Google Shape;186;p19"/>
          <p:cNvSpPr txBox="1"/>
          <p:nvPr>
            <p:ph idx="15" type="subTitle"/>
          </p:nvPr>
        </p:nvSpPr>
        <p:spPr>
          <a:xfrm>
            <a:off x="5959504" y="3171774"/>
            <a:ext cx="2464500" cy="44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187" name="Google Shape;187;p1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88" name="Google Shape;188;p19"/>
          <p:cNvGrpSpPr/>
          <p:nvPr/>
        </p:nvGrpSpPr>
        <p:grpSpPr>
          <a:xfrm>
            <a:off x="-58650" y="-146400"/>
            <a:ext cx="9261300" cy="5289900"/>
            <a:chOff x="-58650" y="-146400"/>
            <a:chExt cx="9261300" cy="5289900"/>
          </a:xfrm>
        </p:grpSpPr>
        <p:cxnSp>
          <p:nvCxnSpPr>
            <p:cNvPr id="189" name="Google Shape;189;p19"/>
            <p:cNvCxnSpPr/>
            <p:nvPr/>
          </p:nvCxnSpPr>
          <p:spPr>
            <a:xfrm>
              <a:off x="3162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90" name="Google Shape;190;p19"/>
            <p:cNvCxnSpPr/>
            <p:nvPr/>
          </p:nvCxnSpPr>
          <p:spPr>
            <a:xfrm>
              <a:off x="-58650" y="3162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191" name="Google Shape;191;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92" name="Shape 192"/>
        <p:cNvGrpSpPr/>
        <p:nvPr/>
      </p:nvGrpSpPr>
      <p:grpSpPr>
        <a:xfrm>
          <a:off x="0" y="0"/>
          <a:ext cx="0" cy="0"/>
          <a:chOff x="0" y="0"/>
          <a:chExt cx="0" cy="0"/>
        </a:xfrm>
      </p:grpSpPr>
      <p:sp>
        <p:nvSpPr>
          <p:cNvPr id="193" name="Google Shape;193;p20"/>
          <p:cNvSpPr txBox="1"/>
          <p:nvPr>
            <p:ph type="title"/>
          </p:nvPr>
        </p:nvSpPr>
        <p:spPr>
          <a:xfrm>
            <a:off x="2970300" y="539500"/>
            <a:ext cx="32034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4" name="Google Shape;194;p20"/>
          <p:cNvSpPr txBox="1"/>
          <p:nvPr>
            <p:ph idx="1" type="subTitle"/>
          </p:nvPr>
        </p:nvSpPr>
        <p:spPr>
          <a:xfrm>
            <a:off x="2970300" y="1719925"/>
            <a:ext cx="32034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95" name="Google Shape;195;p20"/>
          <p:cNvGrpSpPr/>
          <p:nvPr/>
        </p:nvGrpSpPr>
        <p:grpSpPr>
          <a:xfrm>
            <a:off x="-167400" y="-146400"/>
            <a:ext cx="9407975" cy="5373300"/>
            <a:chOff x="-167400" y="-146400"/>
            <a:chExt cx="9407975" cy="5373300"/>
          </a:xfrm>
        </p:grpSpPr>
        <p:cxnSp>
          <p:nvCxnSpPr>
            <p:cNvPr id="196" name="Google Shape;196;p20"/>
            <p:cNvCxnSpPr/>
            <p:nvPr/>
          </p:nvCxnSpPr>
          <p:spPr>
            <a:xfrm rot="10800000">
              <a:off x="-167400" y="3588900"/>
              <a:ext cx="1638000" cy="16380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97" name="Google Shape;197;p20"/>
            <p:cNvCxnSpPr/>
            <p:nvPr/>
          </p:nvCxnSpPr>
          <p:spPr>
            <a:xfrm rot="10800000">
              <a:off x="7649975" y="-91825"/>
              <a:ext cx="1590600" cy="15906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98" name="Google Shape;198;p20"/>
            <p:cNvCxnSpPr/>
            <p:nvPr/>
          </p:nvCxnSpPr>
          <p:spPr>
            <a:xfrm>
              <a:off x="-58650" y="48273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199" name="Google Shape;199;p20"/>
            <p:cNvCxnSpPr/>
            <p:nvPr/>
          </p:nvCxnSpPr>
          <p:spPr>
            <a:xfrm>
              <a:off x="314725"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00" name="Google Shape;200;p20"/>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201" name="Google Shape;201;p20"/>
          <p:cNvSpPr txBox="1"/>
          <p:nvPr/>
        </p:nvSpPr>
        <p:spPr>
          <a:xfrm>
            <a:off x="2970300" y="3530364"/>
            <a:ext cx="32034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Lexend"/>
                <a:ea typeface="Lexend"/>
                <a:cs typeface="Lexend"/>
                <a:sym typeface="Lexend"/>
              </a:rPr>
              <a:t>CREDITS:</a:t>
            </a:r>
            <a:r>
              <a:rPr lang="en" sz="1000">
                <a:solidFill>
                  <a:schemeClr val="dk1"/>
                </a:solidFill>
                <a:latin typeface="Lexend"/>
                <a:ea typeface="Lexend"/>
                <a:cs typeface="Lexend"/>
                <a:sym typeface="Lexend"/>
              </a:rPr>
              <a:t> This presentation template was created by </a:t>
            </a:r>
            <a:r>
              <a:rPr b="1" lang="en" sz="1000" u="sng">
                <a:solidFill>
                  <a:schemeClr val="hlink"/>
                </a:solidFill>
                <a:latin typeface="Lexend"/>
                <a:ea typeface="Lexend"/>
                <a:cs typeface="Lexend"/>
                <a:sym typeface="Lexend"/>
                <a:hlinkClick r:id="rId2"/>
              </a:rPr>
              <a:t>Slidesgo</a:t>
            </a:r>
            <a:r>
              <a:rPr lang="en" sz="1000">
                <a:solidFill>
                  <a:schemeClr val="dk1"/>
                </a:solidFill>
                <a:latin typeface="Lexend"/>
                <a:ea typeface="Lexend"/>
                <a:cs typeface="Lexend"/>
                <a:sym typeface="Lexend"/>
              </a:rPr>
              <a:t>, and includes icons by </a:t>
            </a:r>
            <a:r>
              <a:rPr b="1" lang="en" sz="1000" u="sng">
                <a:solidFill>
                  <a:schemeClr val="dk1"/>
                </a:solidFill>
                <a:latin typeface="Lexend"/>
                <a:ea typeface="Lexend"/>
                <a:cs typeface="Lexend"/>
                <a:sym typeface="Lexend"/>
                <a:hlinkClick r:id="rId3">
                  <a:extLst>
                    <a:ext uri="{A12FA001-AC4F-418D-AE19-62706E023703}">
                      <ahyp:hlinkClr val="tx"/>
                    </a:ext>
                  </a:extLst>
                </a:hlinkClick>
              </a:rPr>
              <a:t>Flaticon</a:t>
            </a:r>
            <a:r>
              <a:rPr lang="en" sz="1000">
                <a:solidFill>
                  <a:schemeClr val="dk1"/>
                </a:solidFill>
                <a:latin typeface="Lexend"/>
                <a:ea typeface="Lexend"/>
                <a:cs typeface="Lexend"/>
                <a:sym typeface="Lexend"/>
              </a:rPr>
              <a:t>, and infographics &amp; images by </a:t>
            </a:r>
            <a:r>
              <a:rPr b="1" lang="en" sz="1000" u="sng">
                <a:solidFill>
                  <a:schemeClr val="dk1"/>
                </a:solidFill>
                <a:latin typeface="Lexend"/>
                <a:ea typeface="Lexend"/>
                <a:cs typeface="Lexend"/>
                <a:sym typeface="Lexend"/>
                <a:hlinkClick r:id="rId4">
                  <a:extLst>
                    <a:ext uri="{A12FA001-AC4F-418D-AE19-62706E023703}">
                      <ahyp:hlinkClr val="tx"/>
                    </a:ext>
                  </a:extLst>
                </a:hlinkClick>
              </a:rPr>
              <a:t>Freepik</a:t>
            </a:r>
            <a:r>
              <a:rPr lang="en" sz="1000" u="sng">
                <a:solidFill>
                  <a:schemeClr val="dk1"/>
                </a:solidFill>
                <a:latin typeface="Lexend"/>
                <a:ea typeface="Lexend"/>
                <a:cs typeface="Lexend"/>
                <a:sym typeface="Lexend"/>
              </a:rPr>
              <a:t> </a:t>
            </a:r>
            <a:endParaRPr b="1" sz="1000" u="sng">
              <a:solidFill>
                <a:schemeClr val="dk1"/>
              </a:solidFill>
              <a:latin typeface="Lexend"/>
              <a:ea typeface="Lexend"/>
              <a:cs typeface="Lexend"/>
              <a:sym typeface="Lexend"/>
            </a:endParaRPr>
          </a:p>
        </p:txBody>
      </p:sp>
      <p:sp>
        <p:nvSpPr>
          <p:cNvPr id="202" name="Google Shape;2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2380200" y="2772400"/>
            <a:ext cx="4383600" cy="785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 name="Google Shape;21;p3"/>
          <p:cNvSpPr txBox="1"/>
          <p:nvPr>
            <p:ph hasCustomPrompt="1" idx="2" type="title"/>
          </p:nvPr>
        </p:nvSpPr>
        <p:spPr>
          <a:xfrm>
            <a:off x="2526500" y="1794900"/>
            <a:ext cx="1332600" cy="83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5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2" name="Google Shape;22;p3"/>
          <p:cNvGrpSpPr/>
          <p:nvPr/>
        </p:nvGrpSpPr>
        <p:grpSpPr>
          <a:xfrm>
            <a:off x="-58650" y="-146400"/>
            <a:ext cx="9261300" cy="5289900"/>
            <a:chOff x="-58650" y="-146400"/>
            <a:chExt cx="9261300" cy="5289900"/>
          </a:xfrm>
        </p:grpSpPr>
        <p:cxnSp>
          <p:nvCxnSpPr>
            <p:cNvPr id="23" name="Google Shape;23;p3"/>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4" name="Google Shape;24;p3"/>
            <p:cNvCxnSpPr/>
            <p:nvPr/>
          </p:nvCxnSpPr>
          <p:spPr>
            <a:xfrm>
              <a:off x="85116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5" name="Google Shape;25;p3"/>
            <p:cNvCxnSpPr/>
            <p:nvPr/>
          </p:nvCxnSpPr>
          <p:spPr>
            <a:xfrm>
              <a:off x="81954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6" name="Google Shape;26;p3"/>
            <p:cNvCxnSpPr/>
            <p:nvPr/>
          </p:nvCxnSpPr>
          <p:spPr>
            <a:xfrm>
              <a:off x="6324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7" name="Google Shape;27;p3"/>
            <p:cNvCxnSpPr/>
            <p:nvPr/>
          </p:nvCxnSpPr>
          <p:spPr>
            <a:xfrm>
              <a:off x="3162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8" name="Google Shape;28;p3"/>
            <p:cNvCxnSpPr/>
            <p:nvPr/>
          </p:nvCxnSpPr>
          <p:spPr>
            <a:xfrm>
              <a:off x="-12029" y="3765900"/>
              <a:ext cx="1377300" cy="13776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9" name="Google Shape;29;p3"/>
            <p:cNvCxnSpPr/>
            <p:nvPr/>
          </p:nvCxnSpPr>
          <p:spPr>
            <a:xfrm>
              <a:off x="-58650" y="3162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30" name="Google Shape;3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03" name="Shape 203"/>
        <p:cNvGrpSpPr/>
        <p:nvPr/>
      </p:nvGrpSpPr>
      <p:grpSpPr>
        <a:xfrm>
          <a:off x="0" y="0"/>
          <a:ext cx="0" cy="0"/>
          <a:chOff x="0" y="0"/>
          <a:chExt cx="0" cy="0"/>
        </a:xfrm>
      </p:grpSpPr>
      <p:grpSp>
        <p:nvGrpSpPr>
          <p:cNvPr id="204" name="Google Shape;204;p21"/>
          <p:cNvGrpSpPr/>
          <p:nvPr/>
        </p:nvGrpSpPr>
        <p:grpSpPr>
          <a:xfrm>
            <a:off x="7670500" y="-146400"/>
            <a:ext cx="1572300" cy="5289900"/>
            <a:chOff x="7670500" y="-146400"/>
            <a:chExt cx="1572300" cy="5289900"/>
          </a:xfrm>
        </p:grpSpPr>
        <p:cxnSp>
          <p:nvCxnSpPr>
            <p:cNvPr id="205" name="Google Shape;205;p21"/>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06" name="Google Shape;206;p21"/>
            <p:cNvCxnSpPr/>
            <p:nvPr/>
          </p:nvCxnSpPr>
          <p:spPr>
            <a:xfrm>
              <a:off x="85116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07" name="Google Shape;207;p21"/>
            <p:cNvCxnSpPr/>
            <p:nvPr/>
          </p:nvCxnSpPr>
          <p:spPr>
            <a:xfrm>
              <a:off x="7670500" y="-68325"/>
              <a:ext cx="1572300" cy="15723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208" name="Google Shape;20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09" name="Shape 209"/>
        <p:cNvGrpSpPr/>
        <p:nvPr/>
      </p:nvGrpSpPr>
      <p:grpSpPr>
        <a:xfrm>
          <a:off x="0" y="0"/>
          <a:ext cx="0" cy="0"/>
          <a:chOff x="0" y="0"/>
          <a:chExt cx="0" cy="0"/>
        </a:xfrm>
      </p:grpSpPr>
      <p:grpSp>
        <p:nvGrpSpPr>
          <p:cNvPr id="210" name="Google Shape;210;p22"/>
          <p:cNvGrpSpPr/>
          <p:nvPr/>
        </p:nvGrpSpPr>
        <p:grpSpPr>
          <a:xfrm>
            <a:off x="-58650" y="-146400"/>
            <a:ext cx="9261300" cy="5289900"/>
            <a:chOff x="-58650" y="-146400"/>
            <a:chExt cx="9261300" cy="5289900"/>
          </a:xfrm>
        </p:grpSpPr>
        <p:cxnSp>
          <p:nvCxnSpPr>
            <p:cNvPr id="211" name="Google Shape;211;p22"/>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12" name="Google Shape;212;p22"/>
            <p:cNvCxnSpPr/>
            <p:nvPr/>
          </p:nvCxnSpPr>
          <p:spPr>
            <a:xfrm>
              <a:off x="85116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13" name="Google Shape;213;p22"/>
            <p:cNvCxnSpPr/>
            <p:nvPr/>
          </p:nvCxnSpPr>
          <p:spPr>
            <a:xfrm>
              <a:off x="81954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14" name="Google Shape;214;p22"/>
            <p:cNvCxnSpPr/>
            <p:nvPr/>
          </p:nvCxnSpPr>
          <p:spPr>
            <a:xfrm>
              <a:off x="6324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15" name="Google Shape;215;p22"/>
            <p:cNvCxnSpPr/>
            <p:nvPr/>
          </p:nvCxnSpPr>
          <p:spPr>
            <a:xfrm>
              <a:off x="3162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16" name="Google Shape;216;p22"/>
            <p:cNvCxnSpPr/>
            <p:nvPr/>
          </p:nvCxnSpPr>
          <p:spPr>
            <a:xfrm>
              <a:off x="-12029" y="3765900"/>
              <a:ext cx="1377300" cy="13776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217" name="Google Shape;217;p22"/>
            <p:cNvCxnSpPr/>
            <p:nvPr/>
          </p:nvCxnSpPr>
          <p:spPr>
            <a:xfrm>
              <a:off x="-58650" y="3162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218" name="Google Shape;21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33" name="Google Shape;33;p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 name="Google Shape;34;p4"/>
          <p:cNvGrpSpPr/>
          <p:nvPr/>
        </p:nvGrpSpPr>
        <p:grpSpPr>
          <a:xfrm>
            <a:off x="-58650" y="-146400"/>
            <a:ext cx="9261300" cy="5289900"/>
            <a:chOff x="-58650" y="-146400"/>
            <a:chExt cx="9261300" cy="5289900"/>
          </a:xfrm>
        </p:grpSpPr>
        <p:cxnSp>
          <p:nvCxnSpPr>
            <p:cNvPr id="35" name="Google Shape;35;p4"/>
            <p:cNvCxnSpPr/>
            <p:nvPr/>
          </p:nvCxnSpPr>
          <p:spPr>
            <a:xfrm>
              <a:off x="3162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36" name="Google Shape;36;p4"/>
            <p:cNvCxnSpPr/>
            <p:nvPr/>
          </p:nvCxnSpPr>
          <p:spPr>
            <a:xfrm>
              <a:off x="-58650" y="48273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37" name="Google Shape;3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idx="1" type="subTitle"/>
          </p:nvPr>
        </p:nvSpPr>
        <p:spPr>
          <a:xfrm>
            <a:off x="4572000" y="2806275"/>
            <a:ext cx="3208200" cy="104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 name="Google Shape;40;p5"/>
          <p:cNvSpPr txBox="1"/>
          <p:nvPr>
            <p:ph idx="2" type="subTitle"/>
          </p:nvPr>
        </p:nvSpPr>
        <p:spPr>
          <a:xfrm>
            <a:off x="713225" y="2806276"/>
            <a:ext cx="3208200" cy="104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 name="Google Shape;41;p5"/>
          <p:cNvSpPr txBox="1"/>
          <p:nvPr>
            <p:ph idx="3" type="subTitle"/>
          </p:nvPr>
        </p:nvSpPr>
        <p:spPr>
          <a:xfrm>
            <a:off x="713225" y="2414225"/>
            <a:ext cx="3208200" cy="412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42" name="Google Shape;42;p5"/>
          <p:cNvSpPr txBox="1"/>
          <p:nvPr>
            <p:ph idx="4" type="subTitle"/>
          </p:nvPr>
        </p:nvSpPr>
        <p:spPr>
          <a:xfrm>
            <a:off x="4572001" y="2414225"/>
            <a:ext cx="3208200" cy="412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Reem Kufi"/>
              <a:buNone/>
              <a:defRPr b="1" sz="1800">
                <a:solidFill>
                  <a:schemeClr val="dk1"/>
                </a:solidFill>
                <a:latin typeface="Reem Kufi"/>
                <a:ea typeface="Reem Kufi"/>
                <a:cs typeface="Reem Kufi"/>
                <a:sym typeface="Reem Kufi"/>
              </a:defRPr>
            </a:lvl1pPr>
            <a:lvl2pPr lvl="1" rtl="0" algn="ctr">
              <a:lnSpc>
                <a:spcPct val="100000"/>
              </a:lnSpc>
              <a:spcBef>
                <a:spcPts val="0"/>
              </a:spcBef>
              <a:spcAft>
                <a:spcPts val="0"/>
              </a:spcAft>
              <a:buSzPts val="1800"/>
              <a:buFont typeface="Reem Kufi"/>
              <a:buNone/>
              <a:defRPr b="1" sz="1800">
                <a:latin typeface="Reem Kufi"/>
                <a:ea typeface="Reem Kufi"/>
                <a:cs typeface="Reem Kufi"/>
                <a:sym typeface="Reem Kufi"/>
              </a:defRPr>
            </a:lvl2pPr>
            <a:lvl3pPr lvl="2" rtl="0" algn="ctr">
              <a:lnSpc>
                <a:spcPct val="100000"/>
              </a:lnSpc>
              <a:spcBef>
                <a:spcPts val="0"/>
              </a:spcBef>
              <a:spcAft>
                <a:spcPts val="0"/>
              </a:spcAft>
              <a:buSzPts val="1800"/>
              <a:buFont typeface="Reem Kufi"/>
              <a:buNone/>
              <a:defRPr b="1" sz="1800">
                <a:latin typeface="Reem Kufi"/>
                <a:ea typeface="Reem Kufi"/>
                <a:cs typeface="Reem Kufi"/>
                <a:sym typeface="Reem Kufi"/>
              </a:defRPr>
            </a:lvl3pPr>
            <a:lvl4pPr lvl="3" rtl="0" algn="ctr">
              <a:lnSpc>
                <a:spcPct val="100000"/>
              </a:lnSpc>
              <a:spcBef>
                <a:spcPts val="0"/>
              </a:spcBef>
              <a:spcAft>
                <a:spcPts val="0"/>
              </a:spcAft>
              <a:buSzPts val="1800"/>
              <a:buFont typeface="Reem Kufi"/>
              <a:buNone/>
              <a:defRPr b="1" sz="1800">
                <a:latin typeface="Reem Kufi"/>
                <a:ea typeface="Reem Kufi"/>
                <a:cs typeface="Reem Kufi"/>
                <a:sym typeface="Reem Kufi"/>
              </a:defRPr>
            </a:lvl4pPr>
            <a:lvl5pPr lvl="4" rtl="0" algn="ctr">
              <a:lnSpc>
                <a:spcPct val="100000"/>
              </a:lnSpc>
              <a:spcBef>
                <a:spcPts val="0"/>
              </a:spcBef>
              <a:spcAft>
                <a:spcPts val="0"/>
              </a:spcAft>
              <a:buSzPts val="1800"/>
              <a:buFont typeface="Reem Kufi"/>
              <a:buNone/>
              <a:defRPr b="1" sz="1800">
                <a:latin typeface="Reem Kufi"/>
                <a:ea typeface="Reem Kufi"/>
                <a:cs typeface="Reem Kufi"/>
                <a:sym typeface="Reem Kufi"/>
              </a:defRPr>
            </a:lvl5pPr>
            <a:lvl6pPr lvl="5" rtl="0" algn="ctr">
              <a:lnSpc>
                <a:spcPct val="100000"/>
              </a:lnSpc>
              <a:spcBef>
                <a:spcPts val="0"/>
              </a:spcBef>
              <a:spcAft>
                <a:spcPts val="0"/>
              </a:spcAft>
              <a:buSzPts val="1800"/>
              <a:buFont typeface="Reem Kufi"/>
              <a:buNone/>
              <a:defRPr b="1" sz="1800">
                <a:latin typeface="Reem Kufi"/>
                <a:ea typeface="Reem Kufi"/>
                <a:cs typeface="Reem Kufi"/>
                <a:sym typeface="Reem Kufi"/>
              </a:defRPr>
            </a:lvl6pPr>
            <a:lvl7pPr lvl="6" rtl="0" algn="ctr">
              <a:lnSpc>
                <a:spcPct val="100000"/>
              </a:lnSpc>
              <a:spcBef>
                <a:spcPts val="0"/>
              </a:spcBef>
              <a:spcAft>
                <a:spcPts val="0"/>
              </a:spcAft>
              <a:buSzPts val="1800"/>
              <a:buFont typeface="Reem Kufi"/>
              <a:buNone/>
              <a:defRPr b="1" sz="1800">
                <a:latin typeface="Reem Kufi"/>
                <a:ea typeface="Reem Kufi"/>
                <a:cs typeface="Reem Kufi"/>
                <a:sym typeface="Reem Kufi"/>
              </a:defRPr>
            </a:lvl7pPr>
            <a:lvl8pPr lvl="7" rtl="0" algn="ctr">
              <a:lnSpc>
                <a:spcPct val="100000"/>
              </a:lnSpc>
              <a:spcBef>
                <a:spcPts val="0"/>
              </a:spcBef>
              <a:spcAft>
                <a:spcPts val="0"/>
              </a:spcAft>
              <a:buSzPts val="1800"/>
              <a:buFont typeface="Reem Kufi"/>
              <a:buNone/>
              <a:defRPr b="1" sz="1800">
                <a:latin typeface="Reem Kufi"/>
                <a:ea typeface="Reem Kufi"/>
                <a:cs typeface="Reem Kufi"/>
                <a:sym typeface="Reem Kufi"/>
              </a:defRPr>
            </a:lvl8pPr>
            <a:lvl9pPr lvl="8" rtl="0" algn="ctr">
              <a:lnSpc>
                <a:spcPct val="100000"/>
              </a:lnSpc>
              <a:spcBef>
                <a:spcPts val="0"/>
              </a:spcBef>
              <a:spcAft>
                <a:spcPts val="0"/>
              </a:spcAft>
              <a:buSzPts val="1800"/>
              <a:buFont typeface="Reem Kufi"/>
              <a:buNone/>
              <a:defRPr b="1" sz="1800">
                <a:latin typeface="Reem Kufi"/>
                <a:ea typeface="Reem Kufi"/>
                <a:cs typeface="Reem Kufi"/>
                <a:sym typeface="Reem Kufi"/>
              </a:defRPr>
            </a:lvl9pPr>
          </a:lstStyle>
          <a:p/>
        </p:txBody>
      </p:sp>
      <p:sp>
        <p:nvSpPr>
          <p:cNvPr id="43" name="Google Shape;43;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4" name="Google Shape;44;p5"/>
          <p:cNvGrpSpPr/>
          <p:nvPr/>
        </p:nvGrpSpPr>
        <p:grpSpPr>
          <a:xfrm>
            <a:off x="-58650" y="-146400"/>
            <a:ext cx="9261300" cy="5289900"/>
            <a:chOff x="-58650" y="-146400"/>
            <a:chExt cx="9261300" cy="5289900"/>
          </a:xfrm>
        </p:grpSpPr>
        <p:cxnSp>
          <p:nvCxnSpPr>
            <p:cNvPr id="45" name="Google Shape;45;p5"/>
            <p:cNvCxnSpPr/>
            <p:nvPr/>
          </p:nvCxnSpPr>
          <p:spPr>
            <a:xfrm flipH="1">
              <a:off x="7742121" y="3765900"/>
              <a:ext cx="1377300" cy="13776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46" name="Google Shape;46;p5"/>
            <p:cNvCxnSpPr/>
            <p:nvPr/>
          </p:nvCxnSpPr>
          <p:spPr>
            <a:xfrm>
              <a:off x="-58650" y="48273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47" name="Google Shape;47;p5"/>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1" name="Google Shape;51;p6"/>
          <p:cNvGrpSpPr/>
          <p:nvPr/>
        </p:nvGrpSpPr>
        <p:grpSpPr>
          <a:xfrm>
            <a:off x="-58650" y="-146400"/>
            <a:ext cx="9261300" cy="5289900"/>
            <a:chOff x="-58650" y="-146400"/>
            <a:chExt cx="9261300" cy="5289900"/>
          </a:xfrm>
        </p:grpSpPr>
        <p:cxnSp>
          <p:nvCxnSpPr>
            <p:cNvPr id="52" name="Google Shape;52;p6"/>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53" name="Google Shape;53;p6"/>
            <p:cNvCxnSpPr/>
            <p:nvPr/>
          </p:nvCxnSpPr>
          <p:spPr>
            <a:xfrm>
              <a:off x="-58650" y="3162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54" name="Google Shape;54;p6"/>
            <p:cNvCxnSpPr/>
            <p:nvPr/>
          </p:nvCxnSpPr>
          <p:spPr>
            <a:xfrm flipH="1">
              <a:off x="7742125" y="3703150"/>
              <a:ext cx="1437900" cy="14403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55" name="Google Shape;55;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7"/>
          <p:cNvSpPr txBox="1"/>
          <p:nvPr>
            <p:ph idx="1" type="subTitle"/>
          </p:nvPr>
        </p:nvSpPr>
        <p:spPr>
          <a:xfrm>
            <a:off x="811975" y="1965400"/>
            <a:ext cx="4294800" cy="1964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8" name="Google Shape;58;p7"/>
          <p:cNvSpPr txBox="1"/>
          <p:nvPr>
            <p:ph type="title"/>
          </p:nvPr>
        </p:nvSpPr>
        <p:spPr>
          <a:xfrm>
            <a:off x="811975" y="1254084"/>
            <a:ext cx="42948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7"/>
          <p:cNvSpPr/>
          <p:nvPr>
            <p:ph idx="2" type="pic"/>
          </p:nvPr>
        </p:nvSpPr>
        <p:spPr>
          <a:xfrm>
            <a:off x="5643775" y="539500"/>
            <a:ext cx="2787000" cy="4064400"/>
          </a:xfrm>
          <a:prstGeom prst="rect">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sp>
      <p:grpSp>
        <p:nvGrpSpPr>
          <p:cNvPr id="60" name="Google Shape;60;p7"/>
          <p:cNvGrpSpPr/>
          <p:nvPr/>
        </p:nvGrpSpPr>
        <p:grpSpPr>
          <a:xfrm>
            <a:off x="-70425" y="-146400"/>
            <a:ext cx="8898225" cy="5289900"/>
            <a:chOff x="-70425" y="-146400"/>
            <a:chExt cx="8898225" cy="5289900"/>
          </a:xfrm>
        </p:grpSpPr>
        <p:cxnSp>
          <p:nvCxnSpPr>
            <p:cNvPr id="61" name="Google Shape;61;p7"/>
            <p:cNvCxnSpPr/>
            <p:nvPr/>
          </p:nvCxnSpPr>
          <p:spPr>
            <a:xfrm>
              <a:off x="6324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62" name="Google Shape;62;p7"/>
            <p:cNvCxnSpPr/>
            <p:nvPr/>
          </p:nvCxnSpPr>
          <p:spPr>
            <a:xfrm>
              <a:off x="3162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63" name="Google Shape;63;p7"/>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64" name="Google Shape;64;p7"/>
            <p:cNvCxnSpPr/>
            <p:nvPr/>
          </p:nvCxnSpPr>
          <p:spPr>
            <a:xfrm flipH="1">
              <a:off x="-70425" y="-85575"/>
              <a:ext cx="1539000" cy="15390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65" name="Google Shape;6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grpSp>
        <p:nvGrpSpPr>
          <p:cNvPr id="67" name="Google Shape;67;p8"/>
          <p:cNvGrpSpPr/>
          <p:nvPr/>
        </p:nvGrpSpPr>
        <p:grpSpPr>
          <a:xfrm>
            <a:off x="-58650" y="-146400"/>
            <a:ext cx="9261300" cy="5289900"/>
            <a:chOff x="-58650" y="-146400"/>
            <a:chExt cx="9261300" cy="5289900"/>
          </a:xfrm>
        </p:grpSpPr>
        <p:cxnSp>
          <p:nvCxnSpPr>
            <p:cNvPr id="68" name="Google Shape;68;p8"/>
            <p:cNvCxnSpPr/>
            <p:nvPr/>
          </p:nvCxnSpPr>
          <p:spPr>
            <a:xfrm>
              <a:off x="88278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69" name="Google Shape;69;p8"/>
            <p:cNvCxnSpPr/>
            <p:nvPr/>
          </p:nvCxnSpPr>
          <p:spPr>
            <a:xfrm>
              <a:off x="85116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70" name="Google Shape;70;p8"/>
            <p:cNvCxnSpPr/>
            <p:nvPr/>
          </p:nvCxnSpPr>
          <p:spPr>
            <a:xfrm>
              <a:off x="81954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71" name="Google Shape;71;p8"/>
            <p:cNvCxnSpPr/>
            <p:nvPr/>
          </p:nvCxnSpPr>
          <p:spPr>
            <a:xfrm>
              <a:off x="6324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72" name="Google Shape;72;p8"/>
            <p:cNvCxnSpPr/>
            <p:nvPr/>
          </p:nvCxnSpPr>
          <p:spPr>
            <a:xfrm>
              <a:off x="3162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73" name="Google Shape;73;p8"/>
            <p:cNvCxnSpPr/>
            <p:nvPr/>
          </p:nvCxnSpPr>
          <p:spPr>
            <a:xfrm>
              <a:off x="-12029" y="3765900"/>
              <a:ext cx="1377300" cy="13776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74" name="Google Shape;74;p8"/>
            <p:cNvCxnSpPr/>
            <p:nvPr/>
          </p:nvCxnSpPr>
          <p:spPr>
            <a:xfrm>
              <a:off x="-58650" y="3162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75" name="Google Shape;75;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60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9"/>
          <p:cNvSpPr txBox="1"/>
          <p:nvPr>
            <p:ph type="title"/>
          </p:nvPr>
        </p:nvSpPr>
        <p:spPr>
          <a:xfrm>
            <a:off x="2135550" y="1189100"/>
            <a:ext cx="4872900" cy="196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9" name="Google Shape;79;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80" name="Google Shape;80;p9"/>
          <p:cNvGrpSpPr/>
          <p:nvPr/>
        </p:nvGrpSpPr>
        <p:grpSpPr>
          <a:xfrm>
            <a:off x="-58650" y="-146400"/>
            <a:ext cx="9261300" cy="5289900"/>
            <a:chOff x="-58650" y="-146400"/>
            <a:chExt cx="9261300" cy="5289900"/>
          </a:xfrm>
        </p:grpSpPr>
        <p:cxnSp>
          <p:nvCxnSpPr>
            <p:cNvPr id="81" name="Google Shape;81;p9"/>
            <p:cNvCxnSpPr/>
            <p:nvPr/>
          </p:nvCxnSpPr>
          <p:spPr>
            <a:xfrm>
              <a:off x="316200" y="-146400"/>
              <a:ext cx="0" cy="528990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cxnSp>
          <p:nvCxnSpPr>
            <p:cNvPr id="82" name="Google Shape;82;p9"/>
            <p:cNvCxnSpPr/>
            <p:nvPr/>
          </p:nvCxnSpPr>
          <p:spPr>
            <a:xfrm>
              <a:off x="-58650" y="4827300"/>
              <a:ext cx="9261300" cy="0"/>
            </a:xfrm>
            <a:prstGeom prst="straightConnector1">
              <a:avLst/>
            </a:prstGeom>
            <a:noFill/>
            <a:ln cap="flat" cmpd="sng" w="9525">
              <a:solidFill>
                <a:schemeClr val="dk2"/>
              </a:solidFill>
              <a:prstDash val="solid"/>
              <a:round/>
              <a:headEnd len="med" w="med" type="none"/>
              <a:tailEnd len="med" w="med" type="none"/>
            </a:ln>
            <a:effectLst>
              <a:outerShdw blurRad="28575" rotWithShape="0" algn="bl" dir="3060000" dist="19050">
                <a:srgbClr val="434343">
                  <a:alpha val="50000"/>
                </a:srgbClr>
              </a:outerShdw>
            </a:effectLst>
          </p:spPr>
        </p:cxnSp>
      </p:grpSp>
      <p:sp>
        <p:nvSpPr>
          <p:cNvPr id="83" name="Google Shape;8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10"/>
          <p:cNvSpPr/>
          <p:nvPr>
            <p:ph idx="2" type="pic"/>
          </p:nvPr>
        </p:nvSpPr>
        <p:spPr>
          <a:xfrm>
            <a:off x="0" y="0"/>
            <a:ext cx="9144000" cy="5143500"/>
          </a:xfrm>
          <a:prstGeom prst="rect">
            <a:avLst/>
          </a:prstGeom>
          <a:noFill/>
          <a:ln>
            <a:noFill/>
          </a:ln>
        </p:spPr>
      </p:sp>
      <p:sp>
        <p:nvSpPr>
          <p:cNvPr id="86" name="Google Shape;86;p10"/>
          <p:cNvSpPr txBox="1"/>
          <p:nvPr>
            <p:ph type="title"/>
          </p:nvPr>
        </p:nvSpPr>
        <p:spPr>
          <a:xfrm>
            <a:off x="720000" y="4014450"/>
            <a:ext cx="7704000" cy="572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7" name="Google Shape;8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eem Kufi"/>
              <a:buNone/>
              <a:defRPr b="1" sz="3000">
                <a:solidFill>
                  <a:schemeClr val="dk1"/>
                </a:solidFill>
                <a:latin typeface="Reem Kufi"/>
                <a:ea typeface="Reem Kufi"/>
                <a:cs typeface="Reem Kufi"/>
                <a:sym typeface="Reem Kufi"/>
              </a:defRPr>
            </a:lvl1pPr>
            <a:lvl2pPr lvl="1" rtl="0">
              <a:spcBef>
                <a:spcPts val="0"/>
              </a:spcBef>
              <a:spcAft>
                <a:spcPts val="0"/>
              </a:spcAft>
              <a:buClr>
                <a:schemeClr val="dk1"/>
              </a:buClr>
              <a:buSzPts val="3000"/>
              <a:buFont typeface="Reem Kufi"/>
              <a:buNone/>
              <a:defRPr b="1" sz="3000">
                <a:solidFill>
                  <a:schemeClr val="dk1"/>
                </a:solidFill>
                <a:latin typeface="Reem Kufi"/>
                <a:ea typeface="Reem Kufi"/>
                <a:cs typeface="Reem Kufi"/>
                <a:sym typeface="Reem Kufi"/>
              </a:defRPr>
            </a:lvl2pPr>
            <a:lvl3pPr lvl="2" rtl="0">
              <a:spcBef>
                <a:spcPts val="0"/>
              </a:spcBef>
              <a:spcAft>
                <a:spcPts val="0"/>
              </a:spcAft>
              <a:buClr>
                <a:schemeClr val="dk1"/>
              </a:buClr>
              <a:buSzPts val="3000"/>
              <a:buFont typeface="Reem Kufi"/>
              <a:buNone/>
              <a:defRPr b="1" sz="3000">
                <a:solidFill>
                  <a:schemeClr val="dk1"/>
                </a:solidFill>
                <a:latin typeface="Reem Kufi"/>
                <a:ea typeface="Reem Kufi"/>
                <a:cs typeface="Reem Kufi"/>
                <a:sym typeface="Reem Kufi"/>
              </a:defRPr>
            </a:lvl3pPr>
            <a:lvl4pPr lvl="3" rtl="0">
              <a:spcBef>
                <a:spcPts val="0"/>
              </a:spcBef>
              <a:spcAft>
                <a:spcPts val="0"/>
              </a:spcAft>
              <a:buClr>
                <a:schemeClr val="dk1"/>
              </a:buClr>
              <a:buSzPts val="3000"/>
              <a:buFont typeface="Reem Kufi"/>
              <a:buNone/>
              <a:defRPr b="1" sz="3000">
                <a:solidFill>
                  <a:schemeClr val="dk1"/>
                </a:solidFill>
                <a:latin typeface="Reem Kufi"/>
                <a:ea typeface="Reem Kufi"/>
                <a:cs typeface="Reem Kufi"/>
                <a:sym typeface="Reem Kufi"/>
              </a:defRPr>
            </a:lvl4pPr>
            <a:lvl5pPr lvl="4" rtl="0">
              <a:spcBef>
                <a:spcPts val="0"/>
              </a:spcBef>
              <a:spcAft>
                <a:spcPts val="0"/>
              </a:spcAft>
              <a:buClr>
                <a:schemeClr val="dk1"/>
              </a:buClr>
              <a:buSzPts val="3000"/>
              <a:buFont typeface="Reem Kufi"/>
              <a:buNone/>
              <a:defRPr b="1" sz="3000">
                <a:solidFill>
                  <a:schemeClr val="dk1"/>
                </a:solidFill>
                <a:latin typeface="Reem Kufi"/>
                <a:ea typeface="Reem Kufi"/>
                <a:cs typeface="Reem Kufi"/>
                <a:sym typeface="Reem Kufi"/>
              </a:defRPr>
            </a:lvl5pPr>
            <a:lvl6pPr lvl="5" rtl="0">
              <a:spcBef>
                <a:spcPts val="0"/>
              </a:spcBef>
              <a:spcAft>
                <a:spcPts val="0"/>
              </a:spcAft>
              <a:buClr>
                <a:schemeClr val="dk1"/>
              </a:buClr>
              <a:buSzPts val="3000"/>
              <a:buFont typeface="Reem Kufi"/>
              <a:buNone/>
              <a:defRPr b="1" sz="3000">
                <a:solidFill>
                  <a:schemeClr val="dk1"/>
                </a:solidFill>
                <a:latin typeface="Reem Kufi"/>
                <a:ea typeface="Reem Kufi"/>
                <a:cs typeface="Reem Kufi"/>
                <a:sym typeface="Reem Kufi"/>
              </a:defRPr>
            </a:lvl6pPr>
            <a:lvl7pPr lvl="6" rtl="0">
              <a:spcBef>
                <a:spcPts val="0"/>
              </a:spcBef>
              <a:spcAft>
                <a:spcPts val="0"/>
              </a:spcAft>
              <a:buClr>
                <a:schemeClr val="dk1"/>
              </a:buClr>
              <a:buSzPts val="3000"/>
              <a:buFont typeface="Reem Kufi"/>
              <a:buNone/>
              <a:defRPr b="1" sz="3000">
                <a:solidFill>
                  <a:schemeClr val="dk1"/>
                </a:solidFill>
                <a:latin typeface="Reem Kufi"/>
                <a:ea typeface="Reem Kufi"/>
                <a:cs typeface="Reem Kufi"/>
                <a:sym typeface="Reem Kufi"/>
              </a:defRPr>
            </a:lvl7pPr>
            <a:lvl8pPr lvl="7" rtl="0">
              <a:spcBef>
                <a:spcPts val="0"/>
              </a:spcBef>
              <a:spcAft>
                <a:spcPts val="0"/>
              </a:spcAft>
              <a:buClr>
                <a:schemeClr val="dk1"/>
              </a:buClr>
              <a:buSzPts val="3000"/>
              <a:buFont typeface="Reem Kufi"/>
              <a:buNone/>
              <a:defRPr b="1" sz="3000">
                <a:solidFill>
                  <a:schemeClr val="dk1"/>
                </a:solidFill>
                <a:latin typeface="Reem Kufi"/>
                <a:ea typeface="Reem Kufi"/>
                <a:cs typeface="Reem Kufi"/>
                <a:sym typeface="Reem Kufi"/>
              </a:defRPr>
            </a:lvl8pPr>
            <a:lvl9pPr lvl="8" rtl="0">
              <a:spcBef>
                <a:spcPts val="0"/>
              </a:spcBef>
              <a:spcAft>
                <a:spcPts val="0"/>
              </a:spcAft>
              <a:buClr>
                <a:schemeClr val="dk1"/>
              </a:buClr>
              <a:buSzPts val="3000"/>
              <a:buFont typeface="Reem Kufi"/>
              <a:buNone/>
              <a:defRPr b="1" sz="3000">
                <a:solidFill>
                  <a:schemeClr val="dk1"/>
                </a:solidFill>
                <a:latin typeface="Reem Kufi"/>
                <a:ea typeface="Reem Kufi"/>
                <a:cs typeface="Reem Kufi"/>
                <a:sym typeface="Reem Kufi"/>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indent="-304800" lvl="1" marL="914400" rtl="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indent="-304800" lvl="2" marL="1371600" rtl="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indent="-304800" lvl="3" marL="1828800" rtl="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indent="-304800" lvl="4" marL="2286000" rtl="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indent="-304800" lvl="5" marL="2743200" rtl="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indent="-304800" lvl="6" marL="3200400" rtl="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indent="-304800" lvl="7" marL="3657600" rtl="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indent="-304800" lvl="8" marL="4114800" rtl="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latin typeface="Lexend"/>
                <a:ea typeface="Lexend"/>
                <a:cs typeface="Lexend"/>
                <a:sym typeface="Lexend"/>
              </a:defRPr>
            </a:lvl1pPr>
            <a:lvl2pPr lvl="1" rtl="0" algn="r">
              <a:buNone/>
              <a:defRPr sz="1300">
                <a:solidFill>
                  <a:schemeClr val="dk1"/>
                </a:solidFill>
                <a:latin typeface="Lexend"/>
                <a:ea typeface="Lexend"/>
                <a:cs typeface="Lexend"/>
                <a:sym typeface="Lexend"/>
              </a:defRPr>
            </a:lvl2pPr>
            <a:lvl3pPr lvl="2" rtl="0" algn="r">
              <a:buNone/>
              <a:defRPr sz="1300">
                <a:solidFill>
                  <a:schemeClr val="dk1"/>
                </a:solidFill>
                <a:latin typeface="Lexend"/>
                <a:ea typeface="Lexend"/>
                <a:cs typeface="Lexend"/>
                <a:sym typeface="Lexend"/>
              </a:defRPr>
            </a:lvl3pPr>
            <a:lvl4pPr lvl="3" rtl="0" algn="r">
              <a:buNone/>
              <a:defRPr sz="1300">
                <a:solidFill>
                  <a:schemeClr val="dk1"/>
                </a:solidFill>
                <a:latin typeface="Lexend"/>
                <a:ea typeface="Lexend"/>
                <a:cs typeface="Lexend"/>
                <a:sym typeface="Lexend"/>
              </a:defRPr>
            </a:lvl4pPr>
            <a:lvl5pPr lvl="4" rtl="0" algn="r">
              <a:buNone/>
              <a:defRPr sz="1300">
                <a:solidFill>
                  <a:schemeClr val="dk1"/>
                </a:solidFill>
                <a:latin typeface="Lexend"/>
                <a:ea typeface="Lexend"/>
                <a:cs typeface="Lexend"/>
                <a:sym typeface="Lexend"/>
              </a:defRPr>
            </a:lvl5pPr>
            <a:lvl6pPr lvl="5" rtl="0" algn="r">
              <a:buNone/>
              <a:defRPr sz="1300">
                <a:solidFill>
                  <a:schemeClr val="dk1"/>
                </a:solidFill>
                <a:latin typeface="Lexend"/>
                <a:ea typeface="Lexend"/>
                <a:cs typeface="Lexend"/>
                <a:sym typeface="Lexend"/>
              </a:defRPr>
            </a:lvl6pPr>
            <a:lvl7pPr lvl="6" rtl="0" algn="r">
              <a:buNone/>
              <a:defRPr sz="1300">
                <a:solidFill>
                  <a:schemeClr val="dk1"/>
                </a:solidFill>
                <a:latin typeface="Lexend"/>
                <a:ea typeface="Lexend"/>
                <a:cs typeface="Lexend"/>
                <a:sym typeface="Lexend"/>
              </a:defRPr>
            </a:lvl7pPr>
            <a:lvl8pPr lvl="7" rtl="0" algn="r">
              <a:buNone/>
              <a:defRPr sz="1300">
                <a:solidFill>
                  <a:schemeClr val="dk1"/>
                </a:solidFill>
                <a:latin typeface="Lexend"/>
                <a:ea typeface="Lexend"/>
                <a:cs typeface="Lexend"/>
                <a:sym typeface="Lexend"/>
              </a:defRPr>
            </a:lvl8pPr>
            <a:lvl9pPr lvl="8" rtl="0" algn="r">
              <a:buNone/>
              <a:defRPr sz="1300">
                <a:solidFill>
                  <a:schemeClr val="dk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ctrTitle"/>
          </p:nvPr>
        </p:nvSpPr>
        <p:spPr>
          <a:xfrm>
            <a:off x="1001300" y="1106650"/>
            <a:ext cx="6350100" cy="203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Quantum LDPC Decoding</a:t>
            </a:r>
            <a:endParaRPr/>
          </a:p>
        </p:txBody>
      </p:sp>
      <p:sp>
        <p:nvSpPr>
          <p:cNvPr id="224" name="Google Shape;224;p23"/>
          <p:cNvSpPr txBox="1"/>
          <p:nvPr>
            <p:ph idx="1" type="subTitle"/>
          </p:nvPr>
        </p:nvSpPr>
        <p:spPr>
          <a:xfrm>
            <a:off x="1145950" y="3347650"/>
            <a:ext cx="4668600" cy="8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Aidan Westphal</a:t>
            </a:r>
            <a:endParaRPr/>
          </a:p>
          <a:p>
            <a:pPr indent="0" lvl="0" marL="0" rtl="0" algn="l">
              <a:spcBef>
                <a:spcPts val="0"/>
              </a:spcBef>
              <a:spcAft>
                <a:spcPts val="0"/>
              </a:spcAft>
              <a:buNone/>
            </a:pPr>
            <a:r>
              <a:rPr lang="en"/>
              <a:t>James Bialas</a:t>
            </a:r>
            <a:endParaRPr/>
          </a:p>
          <a:p>
            <a:pPr indent="0" lvl="0" marL="0" rtl="0" algn="l">
              <a:spcBef>
                <a:spcPts val="0"/>
              </a:spcBef>
              <a:spcAft>
                <a:spcPts val="0"/>
              </a:spcAft>
              <a:buNone/>
            </a:pPr>
            <a:r>
              <a:rPr lang="en"/>
              <a:t>Yi Hung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idx="1" type="body"/>
          </p:nvPr>
        </p:nvSpPr>
        <p:spPr>
          <a:xfrm>
            <a:off x="713225" y="1215750"/>
            <a:ext cx="38103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Encoding Shor Code with a state |1&gt; in q</a:t>
            </a:r>
            <a:r>
              <a:rPr baseline="-25000" lang="en" sz="1400"/>
              <a:t>0</a:t>
            </a:r>
            <a:r>
              <a:rPr lang="en" sz="1400"/>
              <a:t>.</a:t>
            </a:r>
            <a:endParaRPr sz="1400"/>
          </a:p>
          <a:p>
            <a:pPr indent="-317500" lvl="0" marL="457200" rtl="0" algn="l">
              <a:lnSpc>
                <a:spcPct val="115000"/>
              </a:lnSpc>
              <a:spcBef>
                <a:spcPts val="0"/>
              </a:spcBef>
              <a:spcAft>
                <a:spcPts val="0"/>
              </a:spcAft>
              <a:buSzPts val="1400"/>
              <a:buChar char="-"/>
            </a:pPr>
            <a:r>
              <a:rPr lang="en" sz="1400"/>
              <a:t>Middle segment applies arbitrary error. </a:t>
            </a:r>
            <a:endParaRPr sz="1400"/>
          </a:p>
          <a:p>
            <a:pPr indent="-317500" lvl="1" marL="914400" rtl="0" algn="l">
              <a:lnSpc>
                <a:spcPct val="115000"/>
              </a:lnSpc>
              <a:spcBef>
                <a:spcPts val="0"/>
              </a:spcBef>
              <a:spcAft>
                <a:spcPts val="0"/>
              </a:spcAft>
              <a:buSzPts val="1400"/>
              <a:buChar char="-"/>
            </a:pPr>
            <a:r>
              <a:rPr lang="en" sz="1400"/>
              <a:t>Bit flip errors to q</a:t>
            </a:r>
            <a:r>
              <a:rPr baseline="-25000" lang="en" sz="1400"/>
              <a:t>0</a:t>
            </a:r>
            <a:r>
              <a:rPr lang="en" sz="1400"/>
              <a:t>, q</a:t>
            </a:r>
            <a:r>
              <a:rPr baseline="-25000" lang="en" sz="1400"/>
              <a:t>5</a:t>
            </a:r>
            <a:r>
              <a:rPr lang="en" sz="1400"/>
              <a:t>, and q</a:t>
            </a:r>
            <a:r>
              <a:rPr baseline="-25000" lang="en" sz="1400"/>
              <a:t>6</a:t>
            </a:r>
            <a:r>
              <a:rPr lang="en" sz="1400"/>
              <a:t>. </a:t>
            </a:r>
            <a:endParaRPr sz="1400"/>
          </a:p>
          <a:p>
            <a:pPr indent="-317500" lvl="1" marL="914400" rtl="0" algn="l">
              <a:lnSpc>
                <a:spcPct val="115000"/>
              </a:lnSpc>
              <a:spcBef>
                <a:spcPts val="0"/>
              </a:spcBef>
              <a:spcAft>
                <a:spcPts val="0"/>
              </a:spcAft>
              <a:buSzPts val="1400"/>
              <a:buChar char="-"/>
            </a:pPr>
            <a:r>
              <a:rPr lang="en" sz="1400"/>
              <a:t>Phase flip error to q</a:t>
            </a:r>
            <a:r>
              <a:rPr baseline="-25000" lang="en" sz="1400"/>
              <a:t>2</a:t>
            </a:r>
            <a:r>
              <a:rPr lang="en" sz="1400"/>
              <a:t>.</a:t>
            </a:r>
            <a:endParaRPr sz="1400"/>
          </a:p>
          <a:p>
            <a:pPr indent="-317500" lvl="0" marL="457200" rtl="0" algn="l">
              <a:lnSpc>
                <a:spcPct val="115000"/>
              </a:lnSpc>
              <a:spcBef>
                <a:spcPts val="0"/>
              </a:spcBef>
              <a:spcAft>
                <a:spcPts val="0"/>
              </a:spcAft>
              <a:buSzPts val="1400"/>
              <a:buChar char="-"/>
            </a:pPr>
            <a:r>
              <a:rPr lang="en" sz="1400"/>
              <a:t>Standard decoding of Shor Code.</a:t>
            </a:r>
            <a:endParaRPr sz="1400"/>
          </a:p>
        </p:txBody>
      </p:sp>
      <p:sp>
        <p:nvSpPr>
          <p:cNvPr id="285" name="Google Shape;285;p3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 Code Control Solution</a:t>
            </a:r>
            <a:endParaRPr/>
          </a:p>
        </p:txBody>
      </p:sp>
      <p:pic>
        <p:nvPicPr>
          <p:cNvPr id="286" name="Google Shape;286;p32"/>
          <p:cNvPicPr preferRelativeResize="0"/>
          <p:nvPr/>
        </p:nvPicPr>
        <p:blipFill>
          <a:blip r:embed="rId3">
            <a:alphaModFix/>
          </a:blip>
          <a:stretch>
            <a:fillRect/>
          </a:stretch>
        </p:blipFill>
        <p:spPr>
          <a:xfrm>
            <a:off x="4572000" y="1736901"/>
            <a:ext cx="4379551" cy="2374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 Code Control Measurements</a:t>
            </a:r>
            <a:endParaRPr/>
          </a:p>
        </p:txBody>
      </p:sp>
      <p:pic>
        <p:nvPicPr>
          <p:cNvPr id="292" name="Google Shape;292;p33"/>
          <p:cNvPicPr preferRelativeResize="0"/>
          <p:nvPr/>
        </p:nvPicPr>
        <p:blipFill>
          <a:blip r:embed="rId3">
            <a:alphaModFix/>
          </a:blip>
          <a:stretch>
            <a:fillRect/>
          </a:stretch>
        </p:blipFill>
        <p:spPr>
          <a:xfrm>
            <a:off x="2456972" y="1425875"/>
            <a:ext cx="4230050" cy="297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 Code Parity Check Matrices</a:t>
            </a:r>
            <a:endParaRPr/>
          </a:p>
        </p:txBody>
      </p:sp>
      <p:pic>
        <p:nvPicPr>
          <p:cNvPr id="298" name="Google Shape;298;p34"/>
          <p:cNvPicPr preferRelativeResize="0"/>
          <p:nvPr/>
        </p:nvPicPr>
        <p:blipFill>
          <a:blip r:embed="rId3">
            <a:alphaModFix/>
          </a:blip>
          <a:stretch>
            <a:fillRect/>
          </a:stretch>
        </p:blipFill>
        <p:spPr>
          <a:xfrm>
            <a:off x="2262188" y="1311575"/>
            <a:ext cx="4619625" cy="2152650"/>
          </a:xfrm>
          <a:prstGeom prst="rect">
            <a:avLst/>
          </a:prstGeom>
          <a:noFill/>
          <a:ln>
            <a:noFill/>
          </a:ln>
        </p:spPr>
      </p:pic>
      <p:pic>
        <p:nvPicPr>
          <p:cNvPr id="299" name="Google Shape;299;p34"/>
          <p:cNvPicPr preferRelativeResize="0"/>
          <p:nvPr/>
        </p:nvPicPr>
        <p:blipFill>
          <a:blip r:embed="rId4">
            <a:alphaModFix/>
          </a:blip>
          <a:stretch>
            <a:fillRect/>
          </a:stretch>
        </p:blipFill>
        <p:spPr>
          <a:xfrm>
            <a:off x="2262188" y="3616625"/>
            <a:ext cx="4552950"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idx="1" type="body"/>
          </p:nvPr>
        </p:nvSpPr>
        <p:spPr>
          <a:xfrm>
            <a:off x="713225" y="1215750"/>
            <a:ext cx="38103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The first three barriers are measuring the bit parities in each triplet.</a:t>
            </a:r>
            <a:endParaRPr sz="1400"/>
          </a:p>
          <a:p>
            <a:pPr indent="-317500" lvl="0" marL="457200" rtl="0" algn="l">
              <a:lnSpc>
                <a:spcPct val="115000"/>
              </a:lnSpc>
              <a:spcBef>
                <a:spcPts val="0"/>
              </a:spcBef>
              <a:spcAft>
                <a:spcPts val="0"/>
              </a:spcAft>
              <a:buSzPts val="1400"/>
              <a:buChar char="-"/>
            </a:pPr>
            <a:r>
              <a:rPr lang="en" sz="1400"/>
              <a:t>BP Solution to bit flip error are three X gates.</a:t>
            </a:r>
            <a:endParaRPr sz="1400"/>
          </a:p>
          <a:p>
            <a:pPr indent="-317500" lvl="0" marL="457200" rtl="0" algn="l">
              <a:lnSpc>
                <a:spcPct val="115000"/>
              </a:lnSpc>
              <a:spcBef>
                <a:spcPts val="0"/>
              </a:spcBef>
              <a:spcAft>
                <a:spcPts val="0"/>
              </a:spcAft>
              <a:buSzPts val="1400"/>
              <a:buChar char="-"/>
            </a:pPr>
            <a:r>
              <a:rPr lang="en" sz="1400"/>
              <a:t>We then convert to X basis and measure the phase parity.</a:t>
            </a:r>
            <a:endParaRPr sz="1400"/>
          </a:p>
          <a:p>
            <a:pPr indent="-317500" lvl="0" marL="457200" rtl="0" algn="l">
              <a:lnSpc>
                <a:spcPct val="115000"/>
              </a:lnSpc>
              <a:spcBef>
                <a:spcPts val="0"/>
              </a:spcBef>
              <a:spcAft>
                <a:spcPts val="0"/>
              </a:spcAft>
              <a:buSzPts val="1400"/>
              <a:buChar char="-"/>
            </a:pPr>
            <a:r>
              <a:rPr lang="en" sz="1400"/>
              <a:t>BP Solution to phase flip error flips the phase of the first triplet.</a:t>
            </a:r>
            <a:endParaRPr sz="1400"/>
          </a:p>
        </p:txBody>
      </p:sp>
      <p:sp>
        <p:nvSpPr>
          <p:cNvPr id="305" name="Google Shape;305;p3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 Code Parity Measuring</a:t>
            </a:r>
            <a:endParaRPr/>
          </a:p>
        </p:txBody>
      </p:sp>
      <p:pic>
        <p:nvPicPr>
          <p:cNvPr id="306" name="Google Shape;306;p35"/>
          <p:cNvPicPr preferRelativeResize="0"/>
          <p:nvPr/>
        </p:nvPicPr>
        <p:blipFill>
          <a:blip r:embed="rId3">
            <a:alphaModFix/>
          </a:blip>
          <a:stretch>
            <a:fillRect/>
          </a:stretch>
        </p:blipFill>
        <p:spPr>
          <a:xfrm>
            <a:off x="4842465" y="1215750"/>
            <a:ext cx="3581534"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idx="1" type="body"/>
          </p:nvPr>
        </p:nvSpPr>
        <p:spPr>
          <a:xfrm>
            <a:off x="713225" y="1215750"/>
            <a:ext cx="41508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We used the LDPC Python Library to run Belief Propagation.</a:t>
            </a:r>
            <a:endParaRPr sz="1400"/>
          </a:p>
          <a:p>
            <a:pPr indent="-317500" lvl="0" marL="457200" rtl="0" algn="l">
              <a:lnSpc>
                <a:spcPct val="115000"/>
              </a:lnSpc>
              <a:spcBef>
                <a:spcPts val="0"/>
              </a:spcBef>
              <a:spcAft>
                <a:spcPts val="0"/>
              </a:spcAft>
              <a:buSzPts val="1400"/>
              <a:buChar char="-"/>
            </a:pPr>
            <a:r>
              <a:rPr lang="en" sz="1400"/>
              <a:t>There are no trapping sets or cycles in Shor Code, therefore BP converged each time.</a:t>
            </a:r>
            <a:endParaRPr sz="1400"/>
          </a:p>
          <a:p>
            <a:pPr indent="-317500" lvl="0" marL="457200" rtl="0" algn="l">
              <a:lnSpc>
                <a:spcPct val="115000"/>
              </a:lnSpc>
              <a:spcBef>
                <a:spcPts val="0"/>
              </a:spcBef>
              <a:spcAft>
                <a:spcPts val="0"/>
              </a:spcAft>
              <a:buSzPts val="1400"/>
              <a:buChar char="-"/>
            </a:pPr>
            <a:r>
              <a:rPr lang="en" sz="1400"/>
              <a:t>The vectors return specify which qubits to flip</a:t>
            </a:r>
            <a:endParaRPr sz="1400"/>
          </a:p>
          <a:p>
            <a:pPr indent="-317500" lvl="1" marL="914400" rtl="0" algn="l">
              <a:lnSpc>
                <a:spcPct val="115000"/>
              </a:lnSpc>
              <a:spcBef>
                <a:spcPts val="0"/>
              </a:spcBef>
              <a:spcAft>
                <a:spcPts val="0"/>
              </a:spcAft>
              <a:buSzPts val="1400"/>
              <a:buChar char="-"/>
            </a:pPr>
            <a:r>
              <a:rPr lang="en" sz="1400"/>
              <a:t>E.g. the first one flipped qubits 0, 5, and 6.</a:t>
            </a:r>
            <a:endParaRPr sz="1400"/>
          </a:p>
          <a:p>
            <a:pPr indent="-317500" lvl="1" marL="914400" rtl="0" algn="l">
              <a:lnSpc>
                <a:spcPct val="115000"/>
              </a:lnSpc>
              <a:spcBef>
                <a:spcPts val="0"/>
              </a:spcBef>
              <a:spcAft>
                <a:spcPts val="0"/>
              </a:spcAft>
              <a:buSzPts val="1400"/>
              <a:buChar char="-"/>
            </a:pPr>
            <a:r>
              <a:rPr lang="en" sz="1400"/>
              <a:t>These flips are seen in the previous slide.</a:t>
            </a:r>
            <a:endParaRPr sz="1400"/>
          </a:p>
        </p:txBody>
      </p:sp>
      <p:sp>
        <p:nvSpPr>
          <p:cNvPr id="312" name="Google Shape;312;p3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Belief Propagation</a:t>
            </a:r>
            <a:endParaRPr/>
          </a:p>
        </p:txBody>
      </p:sp>
      <p:pic>
        <p:nvPicPr>
          <p:cNvPr id="313" name="Google Shape;313;p36"/>
          <p:cNvPicPr preferRelativeResize="0"/>
          <p:nvPr/>
        </p:nvPicPr>
        <p:blipFill>
          <a:blip r:embed="rId3">
            <a:alphaModFix/>
          </a:blip>
          <a:stretch>
            <a:fillRect/>
          </a:stretch>
        </p:blipFill>
        <p:spPr>
          <a:xfrm>
            <a:off x="5083600" y="640700"/>
            <a:ext cx="3340400" cy="2216075"/>
          </a:xfrm>
          <a:prstGeom prst="rect">
            <a:avLst/>
          </a:prstGeom>
          <a:noFill/>
          <a:ln>
            <a:noFill/>
          </a:ln>
        </p:spPr>
      </p:pic>
      <p:pic>
        <p:nvPicPr>
          <p:cNvPr id="314" name="Google Shape;314;p36"/>
          <p:cNvPicPr preferRelativeResize="0"/>
          <p:nvPr/>
        </p:nvPicPr>
        <p:blipFill>
          <a:blip r:embed="rId4">
            <a:alphaModFix/>
          </a:blip>
          <a:stretch>
            <a:fillRect/>
          </a:stretch>
        </p:blipFill>
        <p:spPr>
          <a:xfrm>
            <a:off x="5083601" y="2985926"/>
            <a:ext cx="3340399" cy="15168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idx="1" type="body"/>
          </p:nvPr>
        </p:nvSpPr>
        <p:spPr>
          <a:xfrm>
            <a:off x="713225" y="1215750"/>
            <a:ext cx="38103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Since we had multiple classical registers, we copied the result of q</a:t>
            </a:r>
            <a:r>
              <a:rPr baseline="-25000" lang="en" sz="1400"/>
              <a:t>0</a:t>
            </a:r>
            <a:r>
              <a:rPr lang="en" sz="1400"/>
              <a:t> into all registers for our final output.</a:t>
            </a:r>
            <a:endParaRPr sz="1400"/>
          </a:p>
          <a:p>
            <a:pPr indent="-317500" lvl="0" marL="457200" rtl="0" algn="l">
              <a:lnSpc>
                <a:spcPct val="115000"/>
              </a:lnSpc>
              <a:spcBef>
                <a:spcPts val="0"/>
              </a:spcBef>
              <a:spcAft>
                <a:spcPts val="0"/>
              </a:spcAft>
              <a:buSzPts val="1400"/>
              <a:buChar char="-"/>
            </a:pPr>
            <a:r>
              <a:rPr lang="en" sz="1400"/>
              <a:t>The final output was consistent with the control.</a:t>
            </a:r>
            <a:endParaRPr sz="1400"/>
          </a:p>
        </p:txBody>
      </p:sp>
      <p:sp>
        <p:nvSpPr>
          <p:cNvPr id="320" name="Google Shape;320;p3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Corrected Shor Code</a:t>
            </a:r>
            <a:endParaRPr/>
          </a:p>
        </p:txBody>
      </p:sp>
      <p:pic>
        <p:nvPicPr>
          <p:cNvPr id="321" name="Google Shape;321;p37"/>
          <p:cNvPicPr preferRelativeResize="0"/>
          <p:nvPr/>
        </p:nvPicPr>
        <p:blipFill>
          <a:blip r:embed="rId3">
            <a:alphaModFix/>
          </a:blip>
          <a:stretch>
            <a:fillRect/>
          </a:stretch>
        </p:blipFill>
        <p:spPr>
          <a:xfrm>
            <a:off x="4640950" y="1157100"/>
            <a:ext cx="4315675" cy="35336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idx="1" type="body"/>
          </p:nvPr>
        </p:nvSpPr>
        <p:spPr>
          <a:xfrm>
            <a:off x="713225" y="1215750"/>
            <a:ext cx="41742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Chose an arbitrary H matrix and syndrome.</a:t>
            </a:r>
            <a:endParaRPr sz="1400"/>
          </a:p>
          <a:p>
            <a:pPr indent="-317500" lvl="0" marL="457200" rtl="0" algn="l">
              <a:lnSpc>
                <a:spcPct val="115000"/>
              </a:lnSpc>
              <a:spcBef>
                <a:spcPts val="0"/>
              </a:spcBef>
              <a:spcAft>
                <a:spcPts val="0"/>
              </a:spcAft>
              <a:buSzPts val="1400"/>
              <a:buChar char="-"/>
            </a:pPr>
            <a:r>
              <a:rPr lang="en" sz="1400"/>
              <a:t>Created a sample BP output vector with non-converging probabilities. </a:t>
            </a:r>
            <a:endParaRPr sz="1400"/>
          </a:p>
          <a:p>
            <a:pPr indent="-317500" lvl="0" marL="457200" rtl="0" algn="l">
              <a:lnSpc>
                <a:spcPct val="115000"/>
              </a:lnSpc>
              <a:spcBef>
                <a:spcPts val="0"/>
              </a:spcBef>
              <a:spcAft>
                <a:spcPts val="0"/>
              </a:spcAft>
              <a:buSzPts val="1400"/>
              <a:buChar char="-"/>
            </a:pPr>
            <a:r>
              <a:rPr lang="en" sz="1400"/>
              <a:t>Ran OSD on this vector to get the same output.</a:t>
            </a:r>
            <a:endParaRPr sz="1400"/>
          </a:p>
        </p:txBody>
      </p:sp>
      <p:sp>
        <p:nvSpPr>
          <p:cNvPr id="327" name="Google Shape;327;p3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OSD Example</a:t>
            </a:r>
            <a:endParaRPr/>
          </a:p>
        </p:txBody>
      </p:sp>
      <p:pic>
        <p:nvPicPr>
          <p:cNvPr id="328" name="Google Shape;328;p38"/>
          <p:cNvPicPr preferRelativeResize="0"/>
          <p:nvPr/>
        </p:nvPicPr>
        <p:blipFill>
          <a:blip r:embed="rId3">
            <a:alphaModFix/>
          </a:blip>
          <a:stretch>
            <a:fillRect/>
          </a:stretch>
        </p:blipFill>
        <p:spPr>
          <a:xfrm>
            <a:off x="5017513" y="1280888"/>
            <a:ext cx="3876675" cy="328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were Quantum LDPC Concepts that were not as intuitive for first time researchers, hence we summarize some of them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e = H</a:t>
            </a:r>
            <a:r>
              <a:rPr baseline="30000" lang="en"/>
              <a:t>-1</a:t>
            </a:r>
            <a:r>
              <a:rPr lang="en"/>
              <a:t>s        is the </a:t>
            </a:r>
            <a:r>
              <a:rPr lang="en"/>
              <a:t>equation</a:t>
            </a:r>
            <a:r>
              <a:rPr lang="en"/>
              <a:t> for error where e = error, H = parity check matrix, s = syndrome</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y = y + e    where the error changes a state y</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H(y + e)     which represents the parity of the state, H(y + e) = Hy + He = He</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s = He        syndrome which is the set of parities returned from the H matrix</a:t>
            </a:r>
            <a:endParaRPr/>
          </a:p>
        </p:txBody>
      </p:sp>
      <p:sp>
        <p:nvSpPr>
          <p:cNvPr id="339" name="Google Shape;339;p4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LDPC Concepts</a:t>
            </a:r>
            <a:endParaRPr/>
          </a:p>
        </p:txBody>
      </p:sp>
      <p:pic>
        <p:nvPicPr>
          <p:cNvPr id="340" name="Google Shape;340;p40"/>
          <p:cNvPicPr preferRelativeResize="0"/>
          <p:nvPr/>
        </p:nvPicPr>
        <p:blipFill rotWithShape="1">
          <a:blip r:embed="rId3">
            <a:alphaModFix/>
          </a:blip>
          <a:srcRect b="29494" l="18245" r="19987" t="26596"/>
          <a:stretch/>
        </p:blipFill>
        <p:spPr>
          <a:xfrm>
            <a:off x="504100" y="3591100"/>
            <a:ext cx="2458224" cy="1237349"/>
          </a:xfrm>
          <a:prstGeom prst="rect">
            <a:avLst/>
          </a:prstGeom>
          <a:noFill/>
          <a:ln>
            <a:noFill/>
          </a:ln>
        </p:spPr>
      </p:pic>
      <p:pic>
        <p:nvPicPr>
          <p:cNvPr id="341" name="Google Shape;341;p40"/>
          <p:cNvPicPr preferRelativeResize="0"/>
          <p:nvPr/>
        </p:nvPicPr>
        <p:blipFill rotWithShape="1">
          <a:blip r:embed="rId4">
            <a:alphaModFix/>
          </a:blip>
          <a:srcRect b="0" l="36228" r="0" t="0"/>
          <a:stretch/>
        </p:blipFill>
        <p:spPr>
          <a:xfrm>
            <a:off x="3272088" y="3520362"/>
            <a:ext cx="2370125" cy="1378825"/>
          </a:xfrm>
          <a:prstGeom prst="rect">
            <a:avLst/>
          </a:prstGeom>
          <a:noFill/>
          <a:ln>
            <a:noFill/>
          </a:ln>
        </p:spPr>
      </p:pic>
      <p:pic>
        <p:nvPicPr>
          <p:cNvPr id="342" name="Google Shape;342;p40"/>
          <p:cNvPicPr preferRelativeResize="0"/>
          <p:nvPr/>
        </p:nvPicPr>
        <p:blipFill>
          <a:blip r:embed="rId5">
            <a:alphaModFix/>
          </a:blip>
          <a:stretch>
            <a:fillRect/>
          </a:stretch>
        </p:blipFill>
        <p:spPr>
          <a:xfrm>
            <a:off x="5951963" y="3872038"/>
            <a:ext cx="3039637" cy="675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ph idx="1" type="body"/>
          </p:nvPr>
        </p:nvSpPr>
        <p:spPr>
          <a:xfrm>
            <a:off x="713225" y="1215750"/>
            <a:ext cx="310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Qiskit, we have to research tools such as QuantumRegister, AerSimulator, plot_block_multivector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had to measure bit flip and phase flip parity using our quantum circuits which is shown below.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had to verify the belief propagation output to </a:t>
            </a:r>
            <a:r>
              <a:rPr lang="en"/>
              <a:t>determine</a:t>
            </a:r>
            <a:r>
              <a:rPr lang="en"/>
              <a:t> </a:t>
            </a:r>
            <a:r>
              <a:rPr lang="en"/>
              <a:t>whether we should continue with OSD.</a:t>
            </a:r>
            <a:endParaRPr/>
          </a:p>
        </p:txBody>
      </p:sp>
      <p:sp>
        <p:nvSpPr>
          <p:cNvPr id="348" name="Google Shape;348;p4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Qiskit</a:t>
            </a:r>
            <a:endParaRPr/>
          </a:p>
          <a:p>
            <a:pPr indent="0" lvl="0" marL="0" rtl="0" algn="l">
              <a:spcBef>
                <a:spcPts val="0"/>
              </a:spcBef>
              <a:spcAft>
                <a:spcPts val="0"/>
              </a:spcAft>
              <a:buNone/>
            </a:pPr>
            <a:r>
              <a:t/>
            </a:r>
            <a:endParaRPr/>
          </a:p>
        </p:txBody>
      </p:sp>
      <p:pic>
        <p:nvPicPr>
          <p:cNvPr id="349" name="Google Shape;349;p41"/>
          <p:cNvPicPr preferRelativeResize="0"/>
          <p:nvPr/>
        </p:nvPicPr>
        <p:blipFill>
          <a:blip r:embed="rId3">
            <a:alphaModFix/>
          </a:blip>
          <a:stretch>
            <a:fillRect/>
          </a:stretch>
        </p:blipFill>
        <p:spPr>
          <a:xfrm>
            <a:off x="4572000" y="1215745"/>
            <a:ext cx="4027774" cy="635675"/>
          </a:xfrm>
          <a:prstGeom prst="rect">
            <a:avLst/>
          </a:prstGeom>
          <a:noFill/>
          <a:ln>
            <a:noFill/>
          </a:ln>
        </p:spPr>
      </p:pic>
      <p:pic>
        <p:nvPicPr>
          <p:cNvPr id="350" name="Google Shape;350;p41"/>
          <p:cNvPicPr preferRelativeResize="0"/>
          <p:nvPr/>
        </p:nvPicPr>
        <p:blipFill>
          <a:blip r:embed="rId4">
            <a:alphaModFix/>
          </a:blip>
          <a:stretch>
            <a:fillRect/>
          </a:stretch>
        </p:blipFill>
        <p:spPr>
          <a:xfrm>
            <a:off x="6548051" y="2155650"/>
            <a:ext cx="2433849" cy="2321601"/>
          </a:xfrm>
          <a:prstGeom prst="rect">
            <a:avLst/>
          </a:prstGeom>
          <a:noFill/>
          <a:ln>
            <a:noFill/>
          </a:ln>
        </p:spPr>
      </p:pic>
      <p:pic>
        <p:nvPicPr>
          <p:cNvPr id="351" name="Google Shape;351;p41"/>
          <p:cNvPicPr preferRelativeResize="0"/>
          <p:nvPr/>
        </p:nvPicPr>
        <p:blipFill rotWithShape="1">
          <a:blip r:embed="rId5">
            <a:alphaModFix/>
          </a:blip>
          <a:srcRect b="33766" l="0" r="0" t="0"/>
          <a:stretch/>
        </p:blipFill>
        <p:spPr>
          <a:xfrm>
            <a:off x="4114200" y="2155650"/>
            <a:ext cx="2433850" cy="23151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ph idx="1" type="body"/>
          </p:nvPr>
        </p:nvSpPr>
        <p:spPr>
          <a:xfrm>
            <a:off x="713225" y="1215750"/>
            <a:ext cx="4323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Challenges with using Qiskit:</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Qiskit documentation was confusing different parts</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There were many issues with version 1.0 vs previous versions</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It was hard to navigate the Qiskit documentation</a:t>
            </a:r>
            <a:endParaRPr/>
          </a:p>
          <a:p>
            <a:pPr indent="0" lvl="0" marL="0" rtl="0" algn="l">
              <a:spcBef>
                <a:spcPts val="0"/>
              </a:spcBef>
              <a:spcAft>
                <a:spcPts val="0"/>
              </a:spcAft>
              <a:buNone/>
            </a:pPr>
            <a:r>
              <a:t/>
            </a:r>
            <a:endParaRPr/>
          </a:p>
        </p:txBody>
      </p:sp>
      <p:sp>
        <p:nvSpPr>
          <p:cNvPr id="357" name="Google Shape;357;p4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Qiskit</a:t>
            </a:r>
            <a:endParaRPr/>
          </a:p>
        </p:txBody>
      </p:sp>
      <p:pic>
        <p:nvPicPr>
          <p:cNvPr id="358" name="Google Shape;358;p42"/>
          <p:cNvPicPr preferRelativeResize="0"/>
          <p:nvPr/>
        </p:nvPicPr>
        <p:blipFill>
          <a:blip r:embed="rId3">
            <a:alphaModFix/>
          </a:blip>
          <a:stretch>
            <a:fillRect/>
          </a:stretch>
        </p:blipFill>
        <p:spPr>
          <a:xfrm>
            <a:off x="5495874" y="1484950"/>
            <a:ext cx="3419425" cy="2282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idx="1" type="body"/>
          </p:nvPr>
        </p:nvSpPr>
        <p:spPr>
          <a:xfrm>
            <a:off x="720000" y="1606600"/>
            <a:ext cx="3432000" cy="27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Ordered statistics decoding is a classical algorithm that can be implemented with numpy and </a:t>
            </a:r>
            <a:r>
              <a:rPr lang="en"/>
              <a:t>python, hence we try implemented it as a function as shown below. One of the challenges was to figure out which numpy operations to perform to achieve a particular step, such as finding the highest probability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ran into issues ensuring our subset of columns was invertible.</a:t>
            </a:r>
            <a:r>
              <a:rPr lang="en"/>
              <a:t> Furthermore, if we have a 4x4 matrix that isn’t full rank, we can never invert it for a solution.</a:t>
            </a:r>
            <a:endParaRPr/>
          </a:p>
        </p:txBody>
      </p:sp>
      <p:sp>
        <p:nvSpPr>
          <p:cNvPr id="364" name="Google Shape;364;p43"/>
          <p:cNvSpPr txBox="1"/>
          <p:nvPr>
            <p:ph type="title"/>
          </p:nvPr>
        </p:nvSpPr>
        <p:spPr>
          <a:xfrm>
            <a:off x="720000" y="343725"/>
            <a:ext cx="4254600" cy="8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Ordered Statistics Decoding</a:t>
            </a:r>
            <a:endParaRPr/>
          </a:p>
        </p:txBody>
      </p:sp>
      <p:pic>
        <p:nvPicPr>
          <p:cNvPr id="365" name="Google Shape;365;p43"/>
          <p:cNvPicPr preferRelativeResize="0"/>
          <p:nvPr/>
        </p:nvPicPr>
        <p:blipFill>
          <a:blip r:embed="rId3">
            <a:alphaModFix/>
          </a:blip>
          <a:stretch>
            <a:fillRect/>
          </a:stretch>
        </p:blipFill>
        <p:spPr>
          <a:xfrm>
            <a:off x="4974600" y="74228"/>
            <a:ext cx="4061651" cy="49950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List</a:t>
            </a:r>
            <a:endParaRPr/>
          </a:p>
        </p:txBody>
      </p:sp>
      <p:pic>
        <p:nvPicPr>
          <p:cNvPr id="376" name="Google Shape;376;p45"/>
          <p:cNvPicPr preferRelativeResize="0"/>
          <p:nvPr/>
        </p:nvPicPr>
        <p:blipFill>
          <a:blip r:embed="rId3">
            <a:alphaModFix/>
          </a:blip>
          <a:stretch>
            <a:fillRect/>
          </a:stretch>
        </p:blipFill>
        <p:spPr>
          <a:xfrm>
            <a:off x="838837" y="1112200"/>
            <a:ext cx="7466325" cy="347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Works for small number of </a:t>
            </a:r>
            <a:r>
              <a:rPr lang="en" sz="1600"/>
              <a:t>Qubits</a:t>
            </a:r>
            <a:endParaRPr sz="1600"/>
          </a:p>
          <a:p>
            <a:pPr indent="-330200" lvl="0" marL="457200" rtl="0" algn="l">
              <a:spcBef>
                <a:spcPts val="0"/>
              </a:spcBef>
              <a:spcAft>
                <a:spcPts val="0"/>
              </a:spcAft>
              <a:buSzPts val="1600"/>
              <a:buChar char="●"/>
            </a:pPr>
            <a:r>
              <a:rPr lang="en" sz="1600"/>
              <a:t>Can be used for both Bit and Phase flip</a:t>
            </a:r>
            <a:endParaRPr sz="1600"/>
          </a:p>
          <a:p>
            <a:pPr indent="-330200" lvl="0" marL="457200" rtl="0" algn="l">
              <a:spcBef>
                <a:spcPts val="0"/>
              </a:spcBef>
              <a:spcAft>
                <a:spcPts val="0"/>
              </a:spcAft>
              <a:buSzPts val="1600"/>
              <a:buChar char="●"/>
            </a:pPr>
            <a:r>
              <a:rPr lang="en" sz="1600"/>
              <a:t>Inefficient for larger applications</a:t>
            </a:r>
            <a:endParaRPr sz="1600"/>
          </a:p>
          <a:p>
            <a:pPr indent="-330200" lvl="0" marL="457200" rtl="0" algn="l">
              <a:spcBef>
                <a:spcPts val="0"/>
              </a:spcBef>
              <a:spcAft>
                <a:spcPts val="0"/>
              </a:spcAft>
              <a:buSzPts val="1600"/>
              <a:buChar char="●"/>
            </a:pPr>
            <a:r>
              <a:rPr lang="en" sz="1600"/>
              <a:t>Fewer logical Qubits available</a:t>
            </a:r>
            <a:endParaRPr sz="1600"/>
          </a:p>
        </p:txBody>
      </p:sp>
      <p:sp>
        <p:nvSpPr>
          <p:cNvPr id="235" name="Google Shape;235;p2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Error  Correction</a:t>
            </a:r>
            <a:endParaRPr/>
          </a:p>
        </p:txBody>
      </p:sp>
      <p:pic>
        <p:nvPicPr>
          <p:cNvPr id="236" name="Google Shape;236;p25"/>
          <p:cNvPicPr preferRelativeResize="0"/>
          <p:nvPr/>
        </p:nvPicPr>
        <p:blipFill>
          <a:blip r:embed="rId3">
            <a:alphaModFix/>
          </a:blip>
          <a:stretch>
            <a:fillRect/>
          </a:stretch>
        </p:blipFill>
        <p:spPr>
          <a:xfrm>
            <a:off x="1800650" y="2489499"/>
            <a:ext cx="5542699" cy="214265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Works for larger number of Qubits</a:t>
            </a:r>
            <a:endParaRPr sz="1600"/>
          </a:p>
          <a:p>
            <a:pPr indent="-330200" lvl="0" marL="457200" rtl="0" algn="l">
              <a:spcBef>
                <a:spcPts val="0"/>
              </a:spcBef>
              <a:spcAft>
                <a:spcPts val="0"/>
              </a:spcAft>
              <a:buSzPts val="1600"/>
              <a:buChar char="●"/>
            </a:pPr>
            <a:r>
              <a:rPr lang="en" sz="1600"/>
              <a:t>Can be used for both Bit and Phase flip</a:t>
            </a:r>
            <a:endParaRPr sz="1600"/>
          </a:p>
          <a:p>
            <a:pPr indent="-330200" lvl="0" marL="457200" rtl="0" algn="l">
              <a:spcBef>
                <a:spcPts val="0"/>
              </a:spcBef>
              <a:spcAft>
                <a:spcPts val="0"/>
              </a:spcAft>
              <a:buSzPts val="1600"/>
              <a:buChar char="●"/>
            </a:pPr>
            <a:r>
              <a:rPr lang="en" sz="1600"/>
              <a:t>Efficient for larger applications</a:t>
            </a:r>
            <a:endParaRPr sz="1600"/>
          </a:p>
          <a:p>
            <a:pPr indent="-330200" lvl="0" marL="457200" rtl="0" algn="l">
              <a:spcBef>
                <a:spcPts val="0"/>
              </a:spcBef>
              <a:spcAft>
                <a:spcPts val="0"/>
              </a:spcAft>
              <a:buSzPts val="1600"/>
              <a:buChar char="●"/>
            </a:pPr>
            <a:r>
              <a:rPr lang="en" sz="1600"/>
              <a:t>More logical Qubits available</a:t>
            </a:r>
            <a:endParaRPr/>
          </a:p>
        </p:txBody>
      </p:sp>
      <p:sp>
        <p:nvSpPr>
          <p:cNvPr id="242" name="Google Shape;242;p2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LDPC  Error  Correction</a:t>
            </a:r>
            <a:endParaRPr/>
          </a:p>
        </p:txBody>
      </p:sp>
      <p:grpSp>
        <p:nvGrpSpPr>
          <p:cNvPr id="243" name="Google Shape;243;p26"/>
          <p:cNvGrpSpPr/>
          <p:nvPr/>
        </p:nvGrpSpPr>
        <p:grpSpPr>
          <a:xfrm>
            <a:off x="578566" y="2681798"/>
            <a:ext cx="8158541" cy="1726796"/>
            <a:chOff x="-9219150" y="1846690"/>
            <a:chExt cx="16252073" cy="3261183"/>
          </a:xfrm>
        </p:grpSpPr>
        <p:grpSp>
          <p:nvGrpSpPr>
            <p:cNvPr id="244" name="Google Shape;244;p26"/>
            <p:cNvGrpSpPr/>
            <p:nvPr/>
          </p:nvGrpSpPr>
          <p:grpSpPr>
            <a:xfrm>
              <a:off x="-9219150" y="1846700"/>
              <a:ext cx="13545452" cy="3253374"/>
              <a:chOff x="-5191275" y="216875"/>
              <a:chExt cx="13545452" cy="3253374"/>
            </a:xfrm>
          </p:grpSpPr>
          <p:pic>
            <p:nvPicPr>
              <p:cNvPr id="245" name="Google Shape;245;p26"/>
              <p:cNvPicPr preferRelativeResize="0"/>
              <p:nvPr/>
            </p:nvPicPr>
            <p:blipFill rotWithShape="1">
              <a:blip r:embed="rId3">
                <a:alphaModFix/>
              </a:blip>
              <a:srcRect b="0" l="0" r="0" t="734"/>
              <a:stretch/>
            </p:blipFill>
            <p:spPr>
              <a:xfrm>
                <a:off x="-5191275" y="224025"/>
                <a:ext cx="7053850" cy="3246224"/>
              </a:xfrm>
              <a:prstGeom prst="rect">
                <a:avLst/>
              </a:prstGeom>
              <a:noFill/>
              <a:ln>
                <a:noFill/>
              </a:ln>
            </p:spPr>
          </p:pic>
          <p:pic>
            <p:nvPicPr>
              <p:cNvPr id="246" name="Google Shape;246;p26"/>
              <p:cNvPicPr preferRelativeResize="0"/>
              <p:nvPr/>
            </p:nvPicPr>
            <p:blipFill rotWithShape="1">
              <a:blip r:embed="rId4">
                <a:alphaModFix/>
              </a:blip>
              <a:srcRect b="876" l="5661" r="1063" t="2821"/>
              <a:stretch/>
            </p:blipFill>
            <p:spPr>
              <a:xfrm>
                <a:off x="1790275" y="216875"/>
                <a:ext cx="6563902" cy="3246225"/>
              </a:xfrm>
              <a:prstGeom prst="rect">
                <a:avLst/>
              </a:prstGeom>
              <a:noFill/>
              <a:ln>
                <a:noFill/>
              </a:ln>
            </p:spPr>
          </p:pic>
        </p:grpSp>
        <p:pic>
          <p:nvPicPr>
            <p:cNvPr id="247" name="Google Shape;247;p26"/>
            <p:cNvPicPr preferRelativeResize="0"/>
            <p:nvPr/>
          </p:nvPicPr>
          <p:blipFill rotWithShape="1">
            <a:blip r:embed="rId5">
              <a:alphaModFix/>
            </a:blip>
            <a:srcRect b="0" l="5803" r="55112" t="0"/>
            <a:stretch/>
          </p:blipFill>
          <p:spPr>
            <a:xfrm>
              <a:off x="4286450" y="1846690"/>
              <a:ext cx="2746473" cy="3261183"/>
            </a:xfrm>
            <a:prstGeom prst="rect">
              <a:avLst/>
            </a:prstGeom>
            <a:noFill/>
            <a:ln>
              <a:noFill/>
            </a:ln>
          </p:spPr>
        </p:pic>
      </p:grpSp>
      <p:sp>
        <p:nvSpPr>
          <p:cNvPr id="248" name="Google Shape;248;p26"/>
          <p:cNvSpPr/>
          <p:nvPr/>
        </p:nvSpPr>
        <p:spPr>
          <a:xfrm>
            <a:off x="590375" y="2689350"/>
            <a:ext cx="8158500" cy="1726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1954350" y="1307100"/>
            <a:ext cx="52353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 Code</a:t>
            </a:r>
            <a:endParaRPr/>
          </a:p>
        </p:txBody>
      </p:sp>
      <p:pic>
        <p:nvPicPr>
          <p:cNvPr id="259" name="Google Shape;259;p28"/>
          <p:cNvPicPr preferRelativeResize="0"/>
          <p:nvPr/>
        </p:nvPicPr>
        <p:blipFill>
          <a:blip r:embed="rId3">
            <a:alphaModFix/>
          </a:blip>
          <a:stretch>
            <a:fillRect/>
          </a:stretch>
        </p:blipFill>
        <p:spPr>
          <a:xfrm>
            <a:off x="6025489" y="778650"/>
            <a:ext cx="2929161" cy="3853501"/>
          </a:xfrm>
          <a:prstGeom prst="rect">
            <a:avLst/>
          </a:prstGeom>
          <a:noFill/>
          <a:ln>
            <a:noFill/>
          </a:ln>
        </p:spPr>
      </p:pic>
      <p:sp>
        <p:nvSpPr>
          <p:cNvPr id="260" name="Google Shape;260;p28"/>
          <p:cNvSpPr txBox="1"/>
          <p:nvPr>
            <p:ph idx="1" type="body"/>
          </p:nvPr>
        </p:nvSpPr>
        <p:spPr>
          <a:xfrm>
            <a:off x="596600" y="1215750"/>
            <a:ext cx="53343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Shor’s Code uses 9 qubits</a:t>
            </a:r>
            <a:endParaRPr sz="1600"/>
          </a:p>
          <a:p>
            <a:pPr indent="-330200" lvl="0" marL="457200" rtl="0" algn="l">
              <a:spcBef>
                <a:spcPts val="0"/>
              </a:spcBef>
              <a:spcAft>
                <a:spcPts val="0"/>
              </a:spcAft>
              <a:buSzPts val="1600"/>
              <a:buChar char="●"/>
            </a:pPr>
            <a:r>
              <a:rPr lang="en" sz="1600"/>
              <a:t>In this example, there is induced error on 4 qubits</a:t>
            </a:r>
            <a:endParaRPr sz="1600"/>
          </a:p>
          <a:p>
            <a:pPr indent="-330200" lvl="0" marL="457200" rtl="0" algn="l">
              <a:spcBef>
                <a:spcPts val="0"/>
              </a:spcBef>
              <a:spcAft>
                <a:spcPts val="0"/>
              </a:spcAft>
              <a:buSzPts val="1600"/>
              <a:buChar char="●"/>
            </a:pPr>
            <a:r>
              <a:rPr lang="en" sz="1600"/>
              <a:t>We need to use quantum bits 9 and 10 to correct for errors</a:t>
            </a:r>
            <a:endParaRPr sz="1600"/>
          </a:p>
          <a:p>
            <a:pPr indent="-330200" lvl="0" marL="457200" rtl="0" algn="l">
              <a:spcBef>
                <a:spcPts val="0"/>
              </a:spcBef>
              <a:spcAft>
                <a:spcPts val="0"/>
              </a:spcAft>
              <a:buSzPts val="1600"/>
              <a:buChar char="●"/>
            </a:pPr>
            <a:r>
              <a:rPr lang="en" sz="1600"/>
              <a:t>There needs to be two iterations of error correction</a:t>
            </a:r>
            <a:endParaRPr sz="1600"/>
          </a:p>
          <a:p>
            <a:pPr indent="-330200" lvl="1" marL="914400" rtl="0" algn="l">
              <a:spcBef>
                <a:spcPts val="0"/>
              </a:spcBef>
              <a:spcAft>
                <a:spcPts val="0"/>
              </a:spcAft>
              <a:buSzPts val="1600"/>
              <a:buChar char="○"/>
            </a:pPr>
            <a:r>
              <a:rPr lang="en" sz="1600"/>
              <a:t>Bit Flip</a:t>
            </a:r>
            <a:endParaRPr sz="1600"/>
          </a:p>
          <a:p>
            <a:pPr indent="-330200" lvl="1" marL="914400" rtl="0" algn="l">
              <a:spcBef>
                <a:spcPts val="0"/>
              </a:spcBef>
              <a:spcAft>
                <a:spcPts val="0"/>
              </a:spcAft>
              <a:buSzPts val="1600"/>
              <a:buChar char="○"/>
            </a:pPr>
            <a:r>
              <a:rPr lang="en" sz="1600"/>
              <a:t>Phase flip</a:t>
            </a:r>
            <a:endParaRPr sz="1600"/>
          </a:p>
          <a:p>
            <a:pPr indent="-330200" lvl="0" marL="457200" rtl="0" algn="l">
              <a:spcBef>
                <a:spcPts val="0"/>
              </a:spcBef>
              <a:spcAft>
                <a:spcPts val="0"/>
              </a:spcAft>
              <a:buSzPts val="1600"/>
              <a:buChar char="●"/>
            </a:pPr>
            <a:r>
              <a:rPr lang="en" sz="1600"/>
              <a:t>These two types of errors can be corrected separately using BP and OSD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1449600" y="1307100"/>
            <a:ext cx="62448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Milestones, and Deliverables</a:t>
            </a:r>
            <a:endParaRPr/>
          </a:p>
          <a:p>
            <a:pPr indent="0" lvl="0" marL="0" rtl="0" algn="ctr">
              <a:spcBef>
                <a:spcPts val="0"/>
              </a:spcBef>
              <a:spcAft>
                <a:spcPts val="0"/>
              </a:spcAft>
              <a:buNone/>
            </a:pPr>
            <a:r>
              <a:t/>
            </a:r>
            <a:endParaRPr sz="1800"/>
          </a:p>
          <a:p>
            <a:pPr indent="-342900" lvl="0" marL="457200" rtl="0" algn="ctr">
              <a:spcBef>
                <a:spcPts val="0"/>
              </a:spcBef>
              <a:spcAft>
                <a:spcPts val="0"/>
              </a:spcAft>
              <a:buSzPts val="1800"/>
              <a:buChar char="+"/>
            </a:pPr>
            <a:r>
              <a:rPr lang="en" sz="1800"/>
              <a:t>QisKit!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idx="1" type="body"/>
          </p:nvPr>
        </p:nvSpPr>
        <p:spPr>
          <a:xfrm>
            <a:off x="713225" y="1215750"/>
            <a:ext cx="77040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We first needed to show how to measure parity values.</a:t>
            </a:r>
            <a:endParaRPr sz="1400"/>
          </a:p>
          <a:p>
            <a:pPr indent="-317500" lvl="0" marL="457200" rtl="0" algn="l">
              <a:lnSpc>
                <a:spcPct val="115000"/>
              </a:lnSpc>
              <a:spcBef>
                <a:spcPts val="0"/>
              </a:spcBef>
              <a:spcAft>
                <a:spcPts val="0"/>
              </a:spcAft>
              <a:buSzPts val="1400"/>
              <a:buChar char="-"/>
            </a:pPr>
            <a:r>
              <a:rPr lang="en" sz="1400"/>
              <a:t>The following is a </a:t>
            </a:r>
            <a:r>
              <a:rPr b="1" lang="en" sz="1400"/>
              <a:t>[4,2,2] code</a:t>
            </a:r>
            <a:r>
              <a:rPr lang="en" sz="1400"/>
              <a:t> with H</a:t>
            </a:r>
            <a:r>
              <a:rPr baseline="-25000" lang="en" sz="1400"/>
              <a:t>x</a:t>
            </a:r>
            <a:r>
              <a:rPr lang="en" sz="1400"/>
              <a:t> = H</a:t>
            </a:r>
            <a:r>
              <a:rPr baseline="-25000" lang="en" sz="1400"/>
              <a:t>z</a:t>
            </a:r>
            <a:r>
              <a:rPr lang="en" sz="1400"/>
              <a:t> = [1 1 1 1] for parity check.</a:t>
            </a:r>
            <a:endParaRPr sz="1400"/>
          </a:p>
          <a:p>
            <a:pPr indent="-317500" lvl="1" marL="914400" rtl="0" algn="l">
              <a:lnSpc>
                <a:spcPct val="115000"/>
              </a:lnSpc>
              <a:spcBef>
                <a:spcPts val="0"/>
              </a:spcBef>
              <a:spcAft>
                <a:spcPts val="0"/>
              </a:spcAft>
              <a:buSzPts val="1400"/>
              <a:buChar char="-"/>
            </a:pPr>
            <a:r>
              <a:rPr lang="en" sz="1400"/>
              <a:t>Input state is |01&gt;</a:t>
            </a:r>
            <a:endParaRPr sz="1400"/>
          </a:p>
          <a:p>
            <a:pPr indent="-317500" lvl="1" marL="914400" rtl="0" algn="l">
              <a:lnSpc>
                <a:spcPct val="115000"/>
              </a:lnSpc>
              <a:spcBef>
                <a:spcPts val="0"/>
              </a:spcBef>
              <a:spcAft>
                <a:spcPts val="0"/>
              </a:spcAft>
              <a:buSzPts val="1400"/>
              <a:buChar char="-"/>
            </a:pPr>
            <a:r>
              <a:rPr lang="en" sz="1400"/>
              <a:t>Bit flip error applied to q</a:t>
            </a:r>
            <a:r>
              <a:rPr baseline="-25000" lang="en" sz="1400"/>
              <a:t>2</a:t>
            </a:r>
            <a:r>
              <a:rPr lang="en" sz="1400"/>
              <a:t>.</a:t>
            </a:r>
            <a:endParaRPr sz="1400"/>
          </a:p>
          <a:p>
            <a:pPr indent="-317500" lvl="0" marL="457200" rtl="0" algn="l">
              <a:lnSpc>
                <a:spcPct val="115000"/>
              </a:lnSpc>
              <a:spcBef>
                <a:spcPts val="0"/>
              </a:spcBef>
              <a:spcAft>
                <a:spcPts val="0"/>
              </a:spcAft>
              <a:buSzPts val="1400"/>
              <a:buChar char="-"/>
            </a:pPr>
            <a:r>
              <a:rPr lang="en" sz="1400"/>
              <a:t>We measured in bit and phase domains.</a:t>
            </a:r>
            <a:endParaRPr sz="1400"/>
          </a:p>
        </p:txBody>
      </p:sp>
      <p:sp>
        <p:nvSpPr>
          <p:cNvPr id="271" name="Google Shape;271;p3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and Bit Flip Syndromes</a:t>
            </a:r>
            <a:endParaRPr/>
          </a:p>
        </p:txBody>
      </p:sp>
      <p:pic>
        <p:nvPicPr>
          <p:cNvPr id="272" name="Google Shape;272;p30"/>
          <p:cNvPicPr preferRelativeResize="0"/>
          <p:nvPr/>
        </p:nvPicPr>
        <p:blipFill>
          <a:blip r:embed="rId3">
            <a:alphaModFix/>
          </a:blip>
          <a:stretch>
            <a:fillRect/>
          </a:stretch>
        </p:blipFill>
        <p:spPr>
          <a:xfrm>
            <a:off x="1298925" y="2571749"/>
            <a:ext cx="6546151" cy="203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idx="1" type="body"/>
          </p:nvPr>
        </p:nvSpPr>
        <p:spPr>
          <a:xfrm>
            <a:off x="713225" y="1215750"/>
            <a:ext cx="38589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In the histogram, the left bit is c1 (phase) and the right bit is c0 (bit).</a:t>
            </a:r>
            <a:endParaRPr sz="1400"/>
          </a:p>
          <a:p>
            <a:pPr indent="-317500" lvl="0" marL="457200" rtl="0" algn="l">
              <a:lnSpc>
                <a:spcPct val="115000"/>
              </a:lnSpc>
              <a:spcBef>
                <a:spcPts val="0"/>
              </a:spcBef>
              <a:spcAft>
                <a:spcPts val="0"/>
              </a:spcAft>
              <a:buSzPts val="1400"/>
              <a:buChar char="-"/>
            </a:pPr>
            <a:r>
              <a:rPr b="1" lang="en" sz="1400"/>
              <a:t>Bit parity is 1</a:t>
            </a:r>
            <a:r>
              <a:rPr lang="en" sz="1400"/>
              <a:t>, phase error is toss-up.</a:t>
            </a:r>
            <a:endParaRPr sz="1400"/>
          </a:p>
          <a:p>
            <a:pPr indent="-317500" lvl="0" marL="457200" rtl="0" algn="l">
              <a:lnSpc>
                <a:spcPct val="115000"/>
              </a:lnSpc>
              <a:spcBef>
                <a:spcPts val="0"/>
              </a:spcBef>
              <a:spcAft>
                <a:spcPts val="0"/>
              </a:spcAft>
              <a:buSzPts val="1400"/>
              <a:buChar char="-"/>
            </a:pPr>
            <a:r>
              <a:rPr lang="en" sz="1400"/>
              <a:t>This is expected behavior! A [4 2 2] code is only able to detect a singular error.</a:t>
            </a:r>
            <a:endParaRPr sz="1400"/>
          </a:p>
          <a:p>
            <a:pPr indent="-317500" lvl="0" marL="457200" rtl="0" algn="l">
              <a:lnSpc>
                <a:spcPct val="115000"/>
              </a:lnSpc>
              <a:spcBef>
                <a:spcPts val="0"/>
              </a:spcBef>
              <a:spcAft>
                <a:spcPts val="0"/>
              </a:spcAft>
              <a:buSzPts val="1400"/>
              <a:buFont typeface="Nunito"/>
              <a:buChar char="-"/>
            </a:pPr>
            <a:r>
              <a:rPr b="1" lang="en" sz="1400" u="sng"/>
              <a:t>We realized we needed to pick a larger code for our project.</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Shor Code!</a:t>
            </a:r>
            <a:endParaRPr sz="1400"/>
          </a:p>
        </p:txBody>
      </p:sp>
      <p:sp>
        <p:nvSpPr>
          <p:cNvPr id="278" name="Google Shape;278;p3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and Bit Flip Syndrome </a:t>
            </a:r>
            <a:endParaRPr/>
          </a:p>
        </p:txBody>
      </p:sp>
      <p:pic>
        <p:nvPicPr>
          <p:cNvPr id="279" name="Google Shape;279;p31"/>
          <p:cNvPicPr preferRelativeResize="0"/>
          <p:nvPr/>
        </p:nvPicPr>
        <p:blipFill>
          <a:blip r:embed="rId3">
            <a:alphaModFix/>
          </a:blip>
          <a:stretch>
            <a:fillRect/>
          </a:stretch>
        </p:blipFill>
        <p:spPr>
          <a:xfrm>
            <a:off x="5057475" y="1494725"/>
            <a:ext cx="3858900" cy="28584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Formal Business Plan by Slidesgo">
  <a:themeElements>
    <a:clrScheme name="Simple Light">
      <a:dk1>
        <a:srgbClr val="191919"/>
      </a:dk1>
      <a:lt1>
        <a:srgbClr val="EBEBEB"/>
      </a:lt1>
      <a:dk2>
        <a:srgbClr val="FFFFFF"/>
      </a:dk2>
      <a:lt2>
        <a:srgbClr val="DDDDDD"/>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