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581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3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5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12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71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5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4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lan-ofula.github.io/#projects" TargetMode="External"/><Relationship Id="rId2" Type="http://schemas.openxmlformats.org/officeDocument/2006/relationships/hyperlink" Target="https://www.linkedin.com/in/allanofu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an-Ofu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815" y="1007918"/>
            <a:ext cx="6592430" cy="2504209"/>
          </a:xfrm>
        </p:spPr>
        <p:txBody>
          <a:bodyPr>
            <a:normAutofit fontScale="90000"/>
          </a:bodyPr>
          <a:lstStyle/>
          <a:p>
            <a:r>
              <a:rPr b="1" dirty="0"/>
              <a:t>Smart Credit Risk Scoring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927" y="3678383"/>
            <a:ext cx="6286500" cy="93518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Predicting Defaults to Empower Ethical Lending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A Non-Technical Pre</a:t>
            </a:r>
            <a:r>
              <a:rPr sz="2000" b="1" dirty="0">
                <a:solidFill>
                  <a:schemeClr val="tx1"/>
                </a:solidFill>
              </a:rPr>
              <a:t>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9AC7D-552D-11ED-5089-7D63780E0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4530437"/>
            <a:ext cx="5850081" cy="2162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26226"/>
            <a:ext cx="6347714" cy="4333009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</a:rPr>
              <a:t>Rising loan default rates threaten the sustainability of a digital micro-lender in Kenya.</a:t>
            </a:r>
          </a:p>
          <a:p>
            <a:r>
              <a:rPr sz="2400" dirty="0">
                <a:solidFill>
                  <a:schemeClr val="tx1"/>
                </a:solidFill>
              </a:rPr>
              <a:t>Current manual rule-based credit scoring lacks precision.</a:t>
            </a:r>
          </a:p>
          <a:p>
            <a:r>
              <a:rPr sz="2400" dirty="0">
                <a:solidFill>
                  <a:schemeClr val="tx1"/>
                </a:solidFill>
              </a:rPr>
              <a:t>We used machine learning to build a data-driven credit risk model.</a:t>
            </a:r>
          </a:p>
          <a:p>
            <a:r>
              <a:rPr sz="2400" dirty="0">
                <a:solidFill>
                  <a:schemeClr val="tx1"/>
                </a:solidFill>
              </a:rPr>
              <a:t>This project supports smarter, fairer lending and financial inclusion.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Business and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Business Goal: Predict if a client will default next month.</a:t>
            </a:r>
          </a:p>
          <a:p>
            <a:r>
              <a:rPr sz="2400" dirty="0"/>
              <a:t>Data: Credit history, behavior, and demographics of 30,000+ clients.</a:t>
            </a:r>
          </a:p>
          <a:p>
            <a:r>
              <a:rPr sz="2400" dirty="0"/>
              <a:t>Stakeholders: Executives, risk officers, and product developers.</a:t>
            </a:r>
          </a:p>
          <a:p>
            <a:r>
              <a:rPr sz="2400" dirty="0"/>
              <a:t>Benefit: Early identification of high-risk clients to manage risk and increase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0591"/>
            <a:ext cx="6347714" cy="4852553"/>
          </a:xfrm>
        </p:spPr>
        <p:txBody>
          <a:bodyPr>
            <a:noAutofit/>
          </a:bodyPr>
          <a:lstStyle/>
          <a:p>
            <a:r>
              <a:rPr sz="2400" dirty="0"/>
              <a:t>We trained classification models to predict loan default:</a:t>
            </a:r>
          </a:p>
          <a:p>
            <a:pPr marL="0" indent="0">
              <a:buNone/>
            </a:pPr>
            <a:r>
              <a:rPr lang="en-US" sz="2400" dirty="0"/>
              <a:t>       - </a:t>
            </a:r>
            <a:r>
              <a:rPr sz="2400" dirty="0"/>
              <a:t>Baseline Logistic Regression</a:t>
            </a:r>
          </a:p>
          <a:p>
            <a:pPr marL="0" indent="0">
              <a:buNone/>
            </a:pPr>
            <a:r>
              <a:rPr lang="en-US" sz="2400" dirty="0"/>
              <a:t>       - </a:t>
            </a:r>
            <a:r>
              <a:rPr sz="2400" dirty="0"/>
              <a:t>Logistic Regression with SMOTE</a:t>
            </a:r>
          </a:p>
          <a:p>
            <a:pPr marL="0" indent="0">
              <a:buNone/>
            </a:pPr>
            <a:r>
              <a:rPr lang="en-US" sz="2400" dirty="0"/>
              <a:t>       - </a:t>
            </a:r>
            <a:r>
              <a:rPr sz="2400" dirty="0"/>
              <a:t>Random Forest with SMOTE</a:t>
            </a:r>
          </a:p>
          <a:p>
            <a:r>
              <a:rPr sz="2400" dirty="0"/>
              <a:t>Addressed class imbalance using SMOTE (Synthetic Minority Over-sampling Technique).</a:t>
            </a:r>
          </a:p>
          <a:p>
            <a:r>
              <a:rPr sz="2400" dirty="0"/>
              <a:t>Random Forest model performed best overall.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98864"/>
            <a:ext cx="6347714" cy="5320145"/>
          </a:xfrm>
        </p:spPr>
        <p:txBody>
          <a:bodyPr>
            <a:noAutofit/>
          </a:bodyPr>
          <a:lstStyle/>
          <a:p>
            <a:r>
              <a:rPr sz="2400" dirty="0"/>
              <a:t>Key Metrics for Default Class (1):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sz="2400" dirty="0"/>
              <a:t>  – Accuracy: 91% → Improved to 97% with threshold tuning.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sz="2400" dirty="0"/>
              <a:t> – F1-Score: Increased from 0.34 to 0.52 with optimal threshold.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sz="2400" dirty="0"/>
              <a:t>– AUC Score: 0.91 → Strong model discrimination.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Top Features:</a:t>
            </a:r>
            <a:r>
              <a:rPr lang="en-US" sz="2400" dirty="0"/>
              <a:t> Bank Balance, Index(Credit score), Credit history, Annual Salary and Employment status.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80209"/>
          </a:xfrm>
        </p:spPr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1" y="1589809"/>
            <a:ext cx="7045036" cy="4977245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chemeClr val="tx1"/>
                </a:solidFill>
              </a:rPr>
              <a:t>Deploy Random Forest model to screen clients.</a:t>
            </a:r>
          </a:p>
          <a:p>
            <a:r>
              <a:rPr sz="2600" dirty="0">
                <a:solidFill>
                  <a:schemeClr val="tx1"/>
                </a:solidFill>
              </a:rPr>
              <a:t>Integrate the model into loan approval workflow.</a:t>
            </a:r>
          </a:p>
          <a:p>
            <a:r>
              <a:rPr sz="2600" dirty="0">
                <a:solidFill>
                  <a:schemeClr val="tx1"/>
                </a:solidFill>
              </a:rPr>
              <a:t>Use top features to develop early intervention strategies.</a:t>
            </a:r>
          </a:p>
          <a:p>
            <a:r>
              <a:rPr sz="2600" dirty="0">
                <a:solidFill>
                  <a:schemeClr val="tx1"/>
                </a:solidFill>
              </a:rPr>
              <a:t>Monitor model performance and retrain regularly.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b="0" i="0" dirty="0">
                <a:solidFill>
                  <a:schemeClr val="tx1"/>
                </a:solidFill>
                <a:effectLst/>
              </a:rPr>
              <a:t>Integrating additional behavioral and transactional data (</a:t>
            </a:r>
            <a:r>
              <a:rPr lang="en-US" sz="2600" b="0" i="0" dirty="0" err="1">
                <a:solidFill>
                  <a:schemeClr val="tx1"/>
                </a:solidFill>
                <a:effectLst/>
              </a:rPr>
              <a:t>e.g</a:t>
            </a:r>
            <a:r>
              <a:rPr lang="en-US" sz="2600" b="0" i="0" dirty="0">
                <a:solidFill>
                  <a:schemeClr val="tx1"/>
                </a:solidFill>
                <a:effectLst/>
              </a:rPr>
              <a:t> mobile money usage, repayment history).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10592"/>
            <a:ext cx="6347714" cy="4810990"/>
          </a:xfrm>
        </p:spPr>
        <p:txBody>
          <a:bodyPr>
            <a:normAutofit/>
          </a:bodyPr>
          <a:lstStyle/>
          <a:p>
            <a:r>
              <a:rPr sz="2400" dirty="0"/>
              <a:t>Pilot the model on a subset of applications.</a:t>
            </a:r>
          </a:p>
          <a:p>
            <a:r>
              <a:rPr sz="2400" dirty="0"/>
              <a:t>Engage with product and compliance teams for integration.</a:t>
            </a:r>
          </a:p>
          <a:p>
            <a:r>
              <a:rPr sz="2400" dirty="0"/>
              <a:t>Collect feedback and iterate.</a:t>
            </a:r>
          </a:p>
          <a:p>
            <a:r>
              <a:rPr sz="2400" dirty="0"/>
              <a:t>Scale deployment across operations.</a:t>
            </a:r>
            <a:endParaRPr lang="en-US" sz="2400" dirty="0"/>
          </a:p>
          <a:p>
            <a:r>
              <a:rPr lang="en-US" sz="2400" dirty="0"/>
              <a:t>Train model with new customer data for adaptability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17073"/>
            <a:ext cx="6643256" cy="522662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</a:rPr>
              <a:t>We welcome your questions and look forward to discussing how this model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sz="2400" dirty="0">
                <a:solidFill>
                  <a:schemeClr val="tx1"/>
                </a:solidFill>
              </a:rPr>
              <a:t>can support ethical, data-driven lending at scale.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900" dirty="0">
                <a:solidFill>
                  <a:schemeClr val="tx1"/>
                </a:solidFill>
              </a:rPr>
              <a:t>By: </a:t>
            </a:r>
            <a:r>
              <a:rPr lang="en-US" sz="1900" dirty="0">
                <a:solidFill>
                  <a:srgbClr val="0070C0"/>
                </a:solidFill>
              </a:rPr>
              <a:t>Allan Ofula</a:t>
            </a:r>
          </a:p>
          <a:p>
            <a:pPr marL="0" indent="0" algn="ctr">
              <a:buNone/>
            </a:pPr>
            <a:r>
              <a:rPr lang="en-US" sz="1900" dirty="0" err="1">
                <a:solidFill>
                  <a:schemeClr val="tx1"/>
                </a:solidFill>
              </a:rPr>
              <a:t>LindedIn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https://www.linkedin.com/in/allanofula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1900" dirty="0">
                <a:solidFill>
                  <a:schemeClr val="tx1"/>
                </a:solidFill>
              </a:rPr>
              <a:t>Portfolio: </a:t>
            </a:r>
            <a:r>
              <a:rPr lang="en-US" sz="19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https://allan-ofula.github.io/#projects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1900" dirty="0" err="1">
                <a:solidFill>
                  <a:schemeClr val="tx1"/>
                </a:solidFill>
              </a:rPr>
              <a:t>Github</a:t>
            </a:r>
            <a:r>
              <a:rPr lang="en-US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https://github.com/Allan-Ofula</a:t>
            </a:r>
            <a:endParaRPr lang="en-US" sz="19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1900" dirty="0">
                <a:solidFill>
                  <a:schemeClr val="tx1"/>
                </a:solidFill>
              </a:rPr>
              <a:t>Email: </a:t>
            </a:r>
            <a:r>
              <a:rPr lang="en-US" sz="1900" dirty="0">
                <a:solidFill>
                  <a:srgbClr val="0070C0"/>
                </a:solidFill>
              </a:rPr>
              <a:t>ofulaallan@gmail.com</a:t>
            </a:r>
            <a:endParaRPr sz="19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386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Smart Credit Risk Scoring Using Machine Learning</vt:lpstr>
      <vt:lpstr>Overview</vt:lpstr>
      <vt:lpstr>Business and Data Understanding</vt:lpstr>
      <vt:lpstr>Modeling</vt:lpstr>
      <vt:lpstr>Evaluation</vt:lpstr>
      <vt:lpstr>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Allan Ofula</cp:lastModifiedBy>
  <cp:revision>3</cp:revision>
  <dcterms:created xsi:type="dcterms:W3CDTF">2013-01-27T09:14:16Z</dcterms:created>
  <dcterms:modified xsi:type="dcterms:W3CDTF">2025-05-09T12:59:39Z</dcterms:modified>
  <cp:category/>
</cp:coreProperties>
</file>