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301" r:id="rId2"/>
    <p:sldId id="257" r:id="rId3"/>
    <p:sldId id="295" r:id="rId4"/>
    <p:sldId id="290" r:id="rId5"/>
    <p:sldId id="292" r:id="rId6"/>
    <p:sldId id="293" r:id="rId7"/>
    <p:sldId id="296" r:id="rId8"/>
    <p:sldId id="263" r:id="rId9"/>
    <p:sldId id="294" r:id="rId10"/>
    <p:sldId id="297" r:id="rId11"/>
    <p:sldId id="284" r:id="rId12"/>
    <p:sldId id="285" r:id="rId13"/>
    <p:sldId id="302" r:id="rId14"/>
    <p:sldId id="298" r:id="rId15"/>
    <p:sldId id="267" r:id="rId16"/>
    <p:sldId id="299" r:id="rId17"/>
    <p:sldId id="278" r:id="rId18"/>
    <p:sldId id="303" r:id="rId19"/>
    <p:sldId id="287" r:id="rId20"/>
    <p:sldId id="289" r:id="rId21"/>
  </p:sldIdLst>
  <p:sldSz cx="9144000" cy="5143500" type="screen16x9"/>
  <p:notesSz cx="6858000" cy="9144000"/>
  <p:embeddedFontLst>
    <p:embeddedFont>
      <p:font typeface="方正兰亭粗黑_GBK" panose="02010600030101010101" charset="-122"/>
      <p:regular r:id="rId23"/>
    </p:embeddedFont>
    <p:embeddedFont>
      <p:font typeface="Impact" panose="020B0806030902050204" pitchFamily="34" charset="0"/>
      <p:regular r:id="rId24"/>
    </p:embeddedFont>
    <p:embeddedFont>
      <p:font typeface="方正兰亭细黑_GBK" panose="02010600030101010101" charset="-122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微软雅黑" panose="020B0503020204020204" pitchFamily="34" charset="-122"/>
      <p:regular r:id="rId30"/>
      <p:bold r:id="rId31"/>
    </p:embeddedFont>
    <p:embeddedFont>
      <p:font typeface="Watford DB"/>
      <p:regular r:id="rId32"/>
    </p:embeddedFont>
  </p:embeddedFontLst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67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62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62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30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669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51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811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8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29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15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16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2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5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pPr/>
              <a:t>2019/5/20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55384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62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013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08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37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8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316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4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4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4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4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lib.cqvip.com/Qikan/Article/Detail?id=676073584&amp;from=Qikan_Article_Detail" TargetMode="External"/><Relationship Id="rId3" Type="http://schemas.openxmlformats.org/officeDocument/2006/relationships/hyperlink" Target="http://lib.cqvip.com/Qikan/Article/Detail?id=7000940438&amp;from=Qikan_Article_Detail" TargetMode="External"/><Relationship Id="rId7" Type="http://schemas.openxmlformats.org/officeDocument/2006/relationships/hyperlink" Target="http://lib.cqvip.com/Qikan/Article/Detail?id=66664300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lib.cqvip.com/Qikan/Article/Detail?id=676782175&amp;from=Qikan_Article_Detail" TargetMode="External"/><Relationship Id="rId5" Type="http://schemas.openxmlformats.org/officeDocument/2006/relationships/hyperlink" Target="http://lib.cqvip.com/Qikan/Article/Detail?id=7000528933&amp;from=Qikan_Article_Detail" TargetMode="External"/><Relationship Id="rId4" Type="http://schemas.openxmlformats.org/officeDocument/2006/relationships/hyperlink" Target="http://lib.cqvip.com/Qikan/Article/Detail?id=676239857&amp;from=Qikan_Article_Detai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71751"/>
            <a:ext cx="9144000" cy="1828235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012" y="285261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577" y="228927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1"/>
            <a:ext cx="4391725" cy="4319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33451" y="3289685"/>
            <a:ext cx="2986661" cy="461637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   大连东软信息学院</a:t>
            </a:r>
            <a:endParaRPr lang="zh-CN" altLang="en-US" sz="24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2359829" y="332536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5" name="Picture 6" descr="D:\360data\重要数据\桌面\未标题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386" y="3454207"/>
            <a:ext cx="1475294" cy="353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26263" y="2532470"/>
            <a:ext cx="6201036" cy="584747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宠物社交平台的设计与实现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1033" y="3761572"/>
            <a:ext cx="488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计算机与软件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学院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      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软件工程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3931" y="4059099"/>
            <a:ext cx="333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：魏义海  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：彭志豪副教授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2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983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83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83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483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6.17284E-7 L 0.42031 0.0009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3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23457E-6 L 0.41459 -0.0021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29" y="-12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483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983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483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/>
      <p:bldP spid="2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latin typeface="方正兰亭细黑_GBK" pitchFamily="2" charset="-122"/>
                <a:ea typeface="方正兰亭细黑_GBK" pitchFamily="2" charset="-122"/>
              </a:rPr>
              <a:t>系统分析与设计</a:t>
            </a:r>
            <a:endParaRPr lang="zh-CN" altLang="en-US" sz="4000" b="1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101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2563246" y="1776063"/>
              <a:ext cx="713918" cy="706777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34963" y="2543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系统分析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34963" y="29905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系统设计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41075" y="2571446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141075" y="300880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0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5" grpId="0"/>
      <p:bldP spid="18" grpId="0"/>
      <p:bldP spid="19" grpId="0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8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系统分析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31" name="燕尾形箭头 30"/>
          <p:cNvSpPr/>
          <p:nvPr/>
        </p:nvSpPr>
        <p:spPr>
          <a:xfrm>
            <a:off x="467544" y="2427734"/>
            <a:ext cx="8208912" cy="228600"/>
          </a:xfrm>
          <a:prstGeom prst="notchedRightArrow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83076" y="1635646"/>
            <a:ext cx="1697385" cy="1697385"/>
            <a:chOff x="1278794" y="3334906"/>
            <a:chExt cx="914014" cy="914014"/>
          </a:xfrm>
        </p:grpSpPr>
        <p:grpSp>
          <p:nvGrpSpPr>
            <p:cNvPr id="33" name="组合 32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519372" y="3742514"/>
              <a:ext cx="430905" cy="248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分析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746134" y="1639356"/>
            <a:ext cx="1697385" cy="1697385"/>
            <a:chOff x="1278794" y="3334906"/>
            <a:chExt cx="914014" cy="914014"/>
          </a:xfrm>
        </p:grpSpPr>
        <p:grpSp>
          <p:nvGrpSpPr>
            <p:cNvPr id="38" name="组合 37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同心圆 3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519371" y="3740516"/>
              <a:ext cx="430905" cy="248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设计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669635" y="1635645"/>
            <a:ext cx="1697385" cy="1697385"/>
            <a:chOff x="1278794" y="3334906"/>
            <a:chExt cx="914014" cy="914014"/>
          </a:xfrm>
        </p:grpSpPr>
        <p:grpSp>
          <p:nvGrpSpPr>
            <p:cNvPr id="48" name="组合 47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0" name="同心圆 4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519374" y="3742514"/>
              <a:ext cx="430905" cy="248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开发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619031" y="1642521"/>
            <a:ext cx="1697385" cy="1697385"/>
            <a:chOff x="1278794" y="3334906"/>
            <a:chExt cx="914014" cy="914014"/>
          </a:xfrm>
        </p:grpSpPr>
        <p:grpSp>
          <p:nvGrpSpPr>
            <p:cNvPr id="53" name="组合 52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5" name="同心圆 5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519373" y="3738812"/>
              <a:ext cx="430905" cy="248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测试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7" name="椭圆 56"/>
          <p:cNvSpPr/>
          <p:nvPr/>
        </p:nvSpPr>
        <p:spPr>
          <a:xfrm>
            <a:off x="824277" y="1491630"/>
            <a:ext cx="645364" cy="64536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58" name="椭圆 57"/>
          <p:cNvSpPr/>
          <p:nvPr/>
        </p:nvSpPr>
        <p:spPr>
          <a:xfrm>
            <a:off x="2783180" y="1491630"/>
            <a:ext cx="645364" cy="64536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59" name="椭圆 58"/>
          <p:cNvSpPr/>
          <p:nvPr/>
        </p:nvSpPr>
        <p:spPr>
          <a:xfrm>
            <a:off x="4760524" y="1498175"/>
            <a:ext cx="645364" cy="64536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60" name="椭圆 59"/>
          <p:cNvSpPr/>
          <p:nvPr/>
        </p:nvSpPr>
        <p:spPr>
          <a:xfrm>
            <a:off x="6707078" y="1498175"/>
            <a:ext cx="645364" cy="64536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61" name="Freeform 34"/>
          <p:cNvSpPr>
            <a:spLocks noEditPoints="1"/>
          </p:cNvSpPr>
          <p:nvPr/>
        </p:nvSpPr>
        <p:spPr bwMode="auto">
          <a:xfrm>
            <a:off x="1000830" y="1642521"/>
            <a:ext cx="334257" cy="343054"/>
          </a:xfrm>
          <a:custGeom>
            <a:avLst/>
            <a:gdLst>
              <a:gd name="T0" fmla="*/ 261 w 447"/>
              <a:gd name="T1" fmla="*/ 25 h 460"/>
              <a:gd name="T2" fmla="*/ 286 w 447"/>
              <a:gd name="T3" fmla="*/ 99 h 460"/>
              <a:gd name="T4" fmla="*/ 310 w 447"/>
              <a:gd name="T5" fmla="*/ 25 h 460"/>
              <a:gd name="T6" fmla="*/ 124 w 447"/>
              <a:gd name="T7" fmla="*/ 3 h 460"/>
              <a:gd name="T8" fmla="*/ 100 w 447"/>
              <a:gd name="T9" fmla="*/ 28 h 460"/>
              <a:gd name="T10" fmla="*/ 125 w 447"/>
              <a:gd name="T11" fmla="*/ 103 h 460"/>
              <a:gd name="T12" fmla="*/ 149 w 447"/>
              <a:gd name="T13" fmla="*/ 28 h 460"/>
              <a:gd name="T14" fmla="*/ 31 w 447"/>
              <a:gd name="T15" fmla="*/ 70 h 460"/>
              <a:gd name="T16" fmla="*/ 7 w 447"/>
              <a:gd name="T17" fmla="*/ 82 h 460"/>
              <a:gd name="T18" fmla="*/ 0 w 447"/>
              <a:gd name="T19" fmla="*/ 401 h 460"/>
              <a:gd name="T20" fmla="*/ 31 w 447"/>
              <a:gd name="T21" fmla="*/ 436 h 460"/>
              <a:gd name="T22" fmla="*/ 237 w 447"/>
              <a:gd name="T23" fmla="*/ 397 h 460"/>
              <a:gd name="T24" fmla="*/ 153 w 447"/>
              <a:gd name="T25" fmla="*/ 302 h 460"/>
              <a:gd name="T26" fmla="*/ 241 w 447"/>
              <a:gd name="T27" fmla="*/ 314 h 460"/>
              <a:gd name="T28" fmla="*/ 265 w 447"/>
              <a:gd name="T29" fmla="*/ 278 h 460"/>
              <a:gd name="T30" fmla="*/ 359 w 447"/>
              <a:gd name="T31" fmla="*/ 174 h 460"/>
              <a:gd name="T32" fmla="*/ 399 w 447"/>
              <a:gd name="T33" fmla="*/ 267 h 460"/>
              <a:gd name="T34" fmla="*/ 392 w 447"/>
              <a:gd name="T35" fmla="*/ 82 h 460"/>
              <a:gd name="T36" fmla="*/ 325 w 447"/>
              <a:gd name="T37" fmla="*/ 70 h 460"/>
              <a:gd name="T38" fmla="*/ 313 w 447"/>
              <a:gd name="T39" fmla="*/ 108 h 460"/>
              <a:gd name="T40" fmla="*/ 256 w 447"/>
              <a:gd name="T41" fmla="*/ 108 h 460"/>
              <a:gd name="T42" fmla="*/ 245 w 447"/>
              <a:gd name="T43" fmla="*/ 70 h 460"/>
              <a:gd name="T44" fmla="*/ 165 w 447"/>
              <a:gd name="T45" fmla="*/ 91 h 460"/>
              <a:gd name="T46" fmla="*/ 125 w 447"/>
              <a:gd name="T47" fmla="*/ 115 h 460"/>
              <a:gd name="T48" fmla="*/ 85 w 447"/>
              <a:gd name="T49" fmla="*/ 91 h 460"/>
              <a:gd name="T50" fmla="*/ 31 w 447"/>
              <a:gd name="T51" fmla="*/ 70 h 460"/>
              <a:gd name="T52" fmla="*/ 40 w 447"/>
              <a:gd name="T53" fmla="*/ 174 h 460"/>
              <a:gd name="T54" fmla="*/ 129 w 447"/>
              <a:gd name="T55" fmla="*/ 278 h 460"/>
              <a:gd name="T56" fmla="*/ 40 w 447"/>
              <a:gd name="T57" fmla="*/ 174 h 460"/>
              <a:gd name="T58" fmla="*/ 153 w 447"/>
              <a:gd name="T59" fmla="*/ 174 h 460"/>
              <a:gd name="T60" fmla="*/ 241 w 447"/>
              <a:gd name="T61" fmla="*/ 278 h 460"/>
              <a:gd name="T62" fmla="*/ 153 w 447"/>
              <a:gd name="T63" fmla="*/ 174 h 460"/>
              <a:gd name="T64" fmla="*/ 352 w 447"/>
              <a:gd name="T65" fmla="*/ 281 h 460"/>
              <a:gd name="T66" fmla="*/ 357 w 447"/>
              <a:gd name="T67" fmla="*/ 460 h 460"/>
              <a:gd name="T68" fmla="*/ 357 w 447"/>
              <a:gd name="T69" fmla="*/ 281 h 460"/>
              <a:gd name="T70" fmla="*/ 40 w 447"/>
              <a:gd name="T71" fmla="*/ 302 h 460"/>
              <a:gd name="T72" fmla="*/ 129 w 447"/>
              <a:gd name="T73" fmla="*/ 302 h 460"/>
              <a:gd name="T74" fmla="*/ 40 w 447"/>
              <a:gd name="T75" fmla="*/ 397 h 460"/>
              <a:gd name="T76" fmla="*/ 319 w 447"/>
              <a:gd name="T77" fmla="*/ 316 h 460"/>
              <a:gd name="T78" fmla="*/ 414 w 447"/>
              <a:gd name="T79" fmla="*/ 316 h 460"/>
              <a:gd name="T80" fmla="*/ 364 w 447"/>
              <a:gd name="T81" fmla="*/ 432 h 460"/>
              <a:gd name="T82" fmla="*/ 371 w 447"/>
              <a:gd name="T83" fmla="*/ 345 h 460"/>
              <a:gd name="T84" fmla="*/ 352 w 447"/>
              <a:gd name="T85" fmla="*/ 345 h 460"/>
              <a:gd name="T86" fmla="*/ 316 w 447"/>
              <a:gd name="T87" fmla="*/ 34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7" h="460">
                <a:moveTo>
                  <a:pt x="285" y="0"/>
                </a:moveTo>
                <a:cubicBezTo>
                  <a:pt x="272" y="0"/>
                  <a:pt x="261" y="12"/>
                  <a:pt x="261" y="25"/>
                </a:cubicBezTo>
                <a:lnTo>
                  <a:pt x="261" y="75"/>
                </a:lnTo>
                <a:cubicBezTo>
                  <a:pt x="261" y="88"/>
                  <a:pt x="273" y="99"/>
                  <a:pt x="286" y="99"/>
                </a:cubicBezTo>
                <a:cubicBezTo>
                  <a:pt x="298" y="99"/>
                  <a:pt x="310" y="88"/>
                  <a:pt x="310" y="75"/>
                </a:cubicBezTo>
                <a:lnTo>
                  <a:pt x="310" y="25"/>
                </a:lnTo>
                <a:cubicBezTo>
                  <a:pt x="310" y="12"/>
                  <a:pt x="298" y="0"/>
                  <a:pt x="285" y="0"/>
                </a:cubicBezTo>
                <a:close/>
                <a:moveTo>
                  <a:pt x="124" y="3"/>
                </a:moveTo>
                <a:lnTo>
                  <a:pt x="124" y="3"/>
                </a:lnTo>
                <a:cubicBezTo>
                  <a:pt x="111" y="3"/>
                  <a:pt x="100" y="15"/>
                  <a:pt x="100" y="28"/>
                </a:cubicBezTo>
                <a:lnTo>
                  <a:pt x="100" y="78"/>
                </a:lnTo>
                <a:cubicBezTo>
                  <a:pt x="100" y="91"/>
                  <a:pt x="112" y="103"/>
                  <a:pt x="125" y="103"/>
                </a:cubicBezTo>
                <a:cubicBezTo>
                  <a:pt x="138" y="103"/>
                  <a:pt x="149" y="91"/>
                  <a:pt x="149" y="78"/>
                </a:cubicBezTo>
                <a:lnTo>
                  <a:pt x="149" y="28"/>
                </a:lnTo>
                <a:cubicBezTo>
                  <a:pt x="150" y="15"/>
                  <a:pt x="138" y="3"/>
                  <a:pt x="124" y="3"/>
                </a:cubicBezTo>
                <a:close/>
                <a:moveTo>
                  <a:pt x="31" y="70"/>
                </a:moveTo>
                <a:lnTo>
                  <a:pt x="31" y="70"/>
                </a:lnTo>
                <a:cubicBezTo>
                  <a:pt x="21" y="70"/>
                  <a:pt x="13" y="75"/>
                  <a:pt x="7" y="82"/>
                </a:cubicBezTo>
                <a:cubicBezTo>
                  <a:pt x="2" y="89"/>
                  <a:pt x="0" y="97"/>
                  <a:pt x="0" y="105"/>
                </a:cubicBezTo>
                <a:lnTo>
                  <a:pt x="0" y="401"/>
                </a:lnTo>
                <a:cubicBezTo>
                  <a:pt x="0" y="410"/>
                  <a:pt x="2" y="418"/>
                  <a:pt x="7" y="424"/>
                </a:cubicBezTo>
                <a:cubicBezTo>
                  <a:pt x="13" y="431"/>
                  <a:pt x="21" y="436"/>
                  <a:pt x="31" y="436"/>
                </a:cubicBezTo>
                <a:lnTo>
                  <a:pt x="262" y="436"/>
                </a:lnTo>
                <a:cubicBezTo>
                  <a:pt x="251" y="425"/>
                  <a:pt x="243" y="412"/>
                  <a:pt x="237" y="397"/>
                </a:cubicBezTo>
                <a:lnTo>
                  <a:pt x="153" y="397"/>
                </a:lnTo>
                <a:lnTo>
                  <a:pt x="153" y="302"/>
                </a:lnTo>
                <a:lnTo>
                  <a:pt x="241" y="302"/>
                </a:lnTo>
                <a:lnTo>
                  <a:pt x="241" y="314"/>
                </a:lnTo>
                <a:cubicBezTo>
                  <a:pt x="247" y="301"/>
                  <a:pt x="256" y="288"/>
                  <a:pt x="267" y="278"/>
                </a:cubicBezTo>
                <a:lnTo>
                  <a:pt x="265" y="278"/>
                </a:lnTo>
                <a:lnTo>
                  <a:pt x="265" y="174"/>
                </a:lnTo>
                <a:lnTo>
                  <a:pt x="359" y="174"/>
                </a:lnTo>
                <a:lnTo>
                  <a:pt x="359" y="251"/>
                </a:lnTo>
                <a:cubicBezTo>
                  <a:pt x="374" y="254"/>
                  <a:pt x="387" y="259"/>
                  <a:pt x="399" y="267"/>
                </a:cubicBezTo>
                <a:lnTo>
                  <a:pt x="399" y="105"/>
                </a:lnTo>
                <a:cubicBezTo>
                  <a:pt x="399" y="97"/>
                  <a:pt x="397" y="89"/>
                  <a:pt x="392" y="82"/>
                </a:cubicBezTo>
                <a:cubicBezTo>
                  <a:pt x="386" y="75"/>
                  <a:pt x="377" y="70"/>
                  <a:pt x="367" y="70"/>
                </a:cubicBezTo>
                <a:lnTo>
                  <a:pt x="325" y="70"/>
                </a:lnTo>
                <a:lnTo>
                  <a:pt x="325" y="91"/>
                </a:lnTo>
                <a:cubicBezTo>
                  <a:pt x="325" y="97"/>
                  <a:pt x="321" y="103"/>
                  <a:pt x="313" y="108"/>
                </a:cubicBezTo>
                <a:cubicBezTo>
                  <a:pt x="306" y="112"/>
                  <a:pt x="295" y="115"/>
                  <a:pt x="285" y="115"/>
                </a:cubicBezTo>
                <a:cubicBezTo>
                  <a:pt x="274" y="115"/>
                  <a:pt x="264" y="112"/>
                  <a:pt x="256" y="108"/>
                </a:cubicBezTo>
                <a:cubicBezTo>
                  <a:pt x="249" y="103"/>
                  <a:pt x="245" y="97"/>
                  <a:pt x="245" y="91"/>
                </a:cubicBezTo>
                <a:lnTo>
                  <a:pt x="245" y="70"/>
                </a:lnTo>
                <a:lnTo>
                  <a:pt x="165" y="70"/>
                </a:lnTo>
                <a:lnTo>
                  <a:pt x="165" y="91"/>
                </a:lnTo>
                <a:cubicBezTo>
                  <a:pt x="165" y="97"/>
                  <a:pt x="161" y="103"/>
                  <a:pt x="153" y="108"/>
                </a:cubicBezTo>
                <a:cubicBezTo>
                  <a:pt x="146" y="112"/>
                  <a:pt x="135" y="115"/>
                  <a:pt x="125" y="115"/>
                </a:cubicBezTo>
                <a:cubicBezTo>
                  <a:pt x="114" y="115"/>
                  <a:pt x="104" y="112"/>
                  <a:pt x="96" y="108"/>
                </a:cubicBezTo>
                <a:cubicBezTo>
                  <a:pt x="89" y="103"/>
                  <a:pt x="85" y="97"/>
                  <a:pt x="85" y="91"/>
                </a:cubicBezTo>
                <a:lnTo>
                  <a:pt x="85" y="70"/>
                </a:lnTo>
                <a:lnTo>
                  <a:pt x="31" y="70"/>
                </a:lnTo>
                <a:close/>
                <a:moveTo>
                  <a:pt x="40" y="174"/>
                </a:moveTo>
                <a:lnTo>
                  <a:pt x="40" y="174"/>
                </a:lnTo>
                <a:lnTo>
                  <a:pt x="129" y="174"/>
                </a:lnTo>
                <a:lnTo>
                  <a:pt x="129" y="278"/>
                </a:lnTo>
                <a:lnTo>
                  <a:pt x="40" y="278"/>
                </a:lnTo>
                <a:lnTo>
                  <a:pt x="40" y="174"/>
                </a:lnTo>
                <a:close/>
                <a:moveTo>
                  <a:pt x="153" y="174"/>
                </a:moveTo>
                <a:lnTo>
                  <a:pt x="153" y="174"/>
                </a:lnTo>
                <a:lnTo>
                  <a:pt x="241" y="174"/>
                </a:lnTo>
                <a:lnTo>
                  <a:pt x="241" y="278"/>
                </a:lnTo>
                <a:lnTo>
                  <a:pt x="153" y="278"/>
                </a:lnTo>
                <a:lnTo>
                  <a:pt x="153" y="174"/>
                </a:lnTo>
                <a:close/>
                <a:moveTo>
                  <a:pt x="352" y="281"/>
                </a:moveTo>
                <a:lnTo>
                  <a:pt x="352" y="281"/>
                </a:lnTo>
                <a:cubicBezTo>
                  <a:pt x="305" y="283"/>
                  <a:pt x="267" y="322"/>
                  <a:pt x="267" y="370"/>
                </a:cubicBezTo>
                <a:cubicBezTo>
                  <a:pt x="267" y="420"/>
                  <a:pt x="307" y="460"/>
                  <a:pt x="357" y="460"/>
                </a:cubicBezTo>
                <a:cubicBezTo>
                  <a:pt x="407" y="460"/>
                  <a:pt x="447" y="420"/>
                  <a:pt x="447" y="370"/>
                </a:cubicBezTo>
                <a:cubicBezTo>
                  <a:pt x="447" y="321"/>
                  <a:pt x="407" y="281"/>
                  <a:pt x="357" y="281"/>
                </a:cubicBezTo>
                <a:cubicBezTo>
                  <a:pt x="355" y="281"/>
                  <a:pt x="354" y="281"/>
                  <a:pt x="352" y="281"/>
                </a:cubicBezTo>
                <a:close/>
                <a:moveTo>
                  <a:pt x="40" y="302"/>
                </a:moveTo>
                <a:lnTo>
                  <a:pt x="40" y="302"/>
                </a:lnTo>
                <a:lnTo>
                  <a:pt x="129" y="302"/>
                </a:lnTo>
                <a:lnTo>
                  <a:pt x="129" y="397"/>
                </a:lnTo>
                <a:lnTo>
                  <a:pt x="40" y="397"/>
                </a:lnTo>
                <a:lnTo>
                  <a:pt x="40" y="302"/>
                </a:lnTo>
                <a:close/>
                <a:moveTo>
                  <a:pt x="319" y="316"/>
                </a:moveTo>
                <a:lnTo>
                  <a:pt x="319" y="316"/>
                </a:lnTo>
                <a:lnTo>
                  <a:pt x="414" y="316"/>
                </a:lnTo>
                <a:lnTo>
                  <a:pt x="414" y="330"/>
                </a:lnTo>
                <a:lnTo>
                  <a:pt x="364" y="432"/>
                </a:lnTo>
                <a:lnTo>
                  <a:pt x="329" y="432"/>
                </a:lnTo>
                <a:lnTo>
                  <a:pt x="371" y="345"/>
                </a:lnTo>
                <a:cubicBezTo>
                  <a:pt x="371" y="345"/>
                  <a:pt x="365" y="345"/>
                  <a:pt x="362" y="345"/>
                </a:cubicBezTo>
                <a:cubicBezTo>
                  <a:pt x="359" y="345"/>
                  <a:pt x="355" y="345"/>
                  <a:pt x="352" y="345"/>
                </a:cubicBezTo>
                <a:cubicBezTo>
                  <a:pt x="348" y="345"/>
                  <a:pt x="345" y="345"/>
                  <a:pt x="341" y="345"/>
                </a:cubicBezTo>
                <a:cubicBezTo>
                  <a:pt x="334" y="346"/>
                  <a:pt x="325" y="346"/>
                  <a:pt x="316" y="346"/>
                </a:cubicBezTo>
                <a:lnTo>
                  <a:pt x="319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500"/>
          </a:p>
        </p:txBody>
      </p:sp>
      <p:sp>
        <p:nvSpPr>
          <p:cNvPr id="62" name="Freeform 26"/>
          <p:cNvSpPr>
            <a:spLocks noEditPoints="1"/>
          </p:cNvSpPr>
          <p:nvPr/>
        </p:nvSpPr>
        <p:spPr bwMode="auto">
          <a:xfrm>
            <a:off x="2952968" y="1663271"/>
            <a:ext cx="305788" cy="302082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500"/>
          </a:p>
        </p:txBody>
      </p:sp>
      <p:sp>
        <p:nvSpPr>
          <p:cNvPr id="63" name="Freeform 35"/>
          <p:cNvSpPr>
            <a:spLocks noEditPoints="1"/>
          </p:cNvSpPr>
          <p:nvPr/>
        </p:nvSpPr>
        <p:spPr bwMode="auto">
          <a:xfrm>
            <a:off x="6895784" y="1679567"/>
            <a:ext cx="294065" cy="318039"/>
          </a:xfrm>
          <a:custGeom>
            <a:avLst/>
            <a:gdLst>
              <a:gd name="T0" fmla="*/ 29 w 433"/>
              <a:gd name="T1" fmla="*/ 29 h 469"/>
              <a:gd name="T2" fmla="*/ 115 w 433"/>
              <a:gd name="T3" fmla="*/ 28 h 469"/>
              <a:gd name="T4" fmla="*/ 208 w 433"/>
              <a:gd name="T5" fmla="*/ 3 h 469"/>
              <a:gd name="T6" fmla="*/ 216 w 433"/>
              <a:gd name="T7" fmla="*/ 0 h 469"/>
              <a:gd name="T8" fmla="*/ 225 w 433"/>
              <a:gd name="T9" fmla="*/ 3 h 469"/>
              <a:gd name="T10" fmla="*/ 318 w 433"/>
              <a:gd name="T11" fmla="*/ 28 h 469"/>
              <a:gd name="T12" fmla="*/ 404 w 433"/>
              <a:gd name="T13" fmla="*/ 29 h 469"/>
              <a:gd name="T14" fmla="*/ 433 w 433"/>
              <a:gd name="T15" fmla="*/ 25 h 469"/>
              <a:gd name="T16" fmla="*/ 433 w 433"/>
              <a:gd name="T17" fmla="*/ 58 h 469"/>
              <a:gd name="T18" fmla="*/ 372 w 433"/>
              <a:gd name="T19" fmla="*/ 355 h 469"/>
              <a:gd name="T20" fmla="*/ 222 w 433"/>
              <a:gd name="T21" fmla="*/ 468 h 469"/>
              <a:gd name="T22" fmla="*/ 216 w 433"/>
              <a:gd name="T23" fmla="*/ 469 h 469"/>
              <a:gd name="T24" fmla="*/ 210 w 433"/>
              <a:gd name="T25" fmla="*/ 468 h 469"/>
              <a:gd name="T26" fmla="*/ 61 w 433"/>
              <a:gd name="T27" fmla="*/ 355 h 469"/>
              <a:gd name="T28" fmla="*/ 0 w 433"/>
              <a:gd name="T29" fmla="*/ 58 h 469"/>
              <a:gd name="T30" fmla="*/ 0 w 433"/>
              <a:gd name="T31" fmla="*/ 25 h 469"/>
              <a:gd name="T32" fmla="*/ 29 w 433"/>
              <a:gd name="T33" fmla="*/ 29 h 469"/>
              <a:gd name="T34" fmla="*/ 216 w 433"/>
              <a:gd name="T35" fmla="*/ 239 h 469"/>
              <a:gd name="T36" fmla="*/ 216 w 433"/>
              <a:gd name="T37" fmla="*/ 239 h 469"/>
              <a:gd name="T38" fmla="*/ 361 w 433"/>
              <a:gd name="T39" fmla="*/ 239 h 469"/>
              <a:gd name="T40" fmla="*/ 380 w 433"/>
              <a:gd name="T41" fmla="*/ 90 h 469"/>
              <a:gd name="T42" fmla="*/ 311 w 433"/>
              <a:gd name="T43" fmla="*/ 86 h 469"/>
              <a:gd name="T44" fmla="*/ 216 w 433"/>
              <a:gd name="T45" fmla="*/ 62 h 469"/>
              <a:gd name="T46" fmla="*/ 216 w 433"/>
              <a:gd name="T47" fmla="*/ 239 h 469"/>
              <a:gd name="T48" fmla="*/ 216 w 433"/>
              <a:gd name="T49" fmla="*/ 409 h 469"/>
              <a:gd name="T50" fmla="*/ 216 w 433"/>
              <a:gd name="T51" fmla="*/ 409 h 469"/>
              <a:gd name="T52" fmla="*/ 216 w 433"/>
              <a:gd name="T53" fmla="*/ 239 h 469"/>
              <a:gd name="T54" fmla="*/ 72 w 433"/>
              <a:gd name="T55" fmla="*/ 239 h 469"/>
              <a:gd name="T56" fmla="*/ 105 w 433"/>
              <a:gd name="T57" fmla="*/ 323 h 469"/>
              <a:gd name="T58" fmla="*/ 216 w 433"/>
              <a:gd name="T59" fmla="*/ 40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3" h="469">
                <a:moveTo>
                  <a:pt x="29" y="29"/>
                </a:moveTo>
                <a:cubicBezTo>
                  <a:pt x="57" y="32"/>
                  <a:pt x="85" y="32"/>
                  <a:pt x="115" y="28"/>
                </a:cubicBezTo>
                <a:cubicBezTo>
                  <a:pt x="145" y="24"/>
                  <a:pt x="176" y="16"/>
                  <a:pt x="208" y="3"/>
                </a:cubicBezTo>
                <a:lnTo>
                  <a:pt x="216" y="0"/>
                </a:lnTo>
                <a:lnTo>
                  <a:pt x="225" y="3"/>
                </a:lnTo>
                <a:cubicBezTo>
                  <a:pt x="257" y="16"/>
                  <a:pt x="288" y="24"/>
                  <a:pt x="318" y="28"/>
                </a:cubicBezTo>
                <a:cubicBezTo>
                  <a:pt x="347" y="32"/>
                  <a:pt x="376" y="32"/>
                  <a:pt x="404" y="29"/>
                </a:cubicBezTo>
                <a:lnTo>
                  <a:pt x="433" y="25"/>
                </a:lnTo>
                <a:lnTo>
                  <a:pt x="433" y="58"/>
                </a:lnTo>
                <a:cubicBezTo>
                  <a:pt x="431" y="199"/>
                  <a:pt x="409" y="293"/>
                  <a:pt x="372" y="355"/>
                </a:cubicBezTo>
                <a:cubicBezTo>
                  <a:pt x="334" y="421"/>
                  <a:pt x="281" y="452"/>
                  <a:pt x="222" y="468"/>
                </a:cubicBezTo>
                <a:lnTo>
                  <a:pt x="216" y="469"/>
                </a:lnTo>
                <a:lnTo>
                  <a:pt x="210" y="468"/>
                </a:lnTo>
                <a:cubicBezTo>
                  <a:pt x="151" y="452"/>
                  <a:pt x="99" y="421"/>
                  <a:pt x="61" y="355"/>
                </a:cubicBezTo>
                <a:cubicBezTo>
                  <a:pt x="24" y="293"/>
                  <a:pt x="1" y="199"/>
                  <a:pt x="0" y="58"/>
                </a:cubicBezTo>
                <a:lnTo>
                  <a:pt x="0" y="25"/>
                </a:lnTo>
                <a:lnTo>
                  <a:pt x="29" y="29"/>
                </a:lnTo>
                <a:close/>
                <a:moveTo>
                  <a:pt x="216" y="239"/>
                </a:moveTo>
                <a:lnTo>
                  <a:pt x="216" y="239"/>
                </a:lnTo>
                <a:lnTo>
                  <a:pt x="361" y="239"/>
                </a:lnTo>
                <a:cubicBezTo>
                  <a:pt x="371" y="198"/>
                  <a:pt x="377" y="149"/>
                  <a:pt x="380" y="90"/>
                </a:cubicBezTo>
                <a:cubicBezTo>
                  <a:pt x="357" y="91"/>
                  <a:pt x="335" y="90"/>
                  <a:pt x="311" y="86"/>
                </a:cubicBezTo>
                <a:cubicBezTo>
                  <a:pt x="281" y="82"/>
                  <a:pt x="249" y="74"/>
                  <a:pt x="216" y="62"/>
                </a:cubicBezTo>
                <a:lnTo>
                  <a:pt x="216" y="239"/>
                </a:lnTo>
                <a:close/>
                <a:moveTo>
                  <a:pt x="216" y="409"/>
                </a:moveTo>
                <a:lnTo>
                  <a:pt x="216" y="409"/>
                </a:lnTo>
                <a:lnTo>
                  <a:pt x="216" y="239"/>
                </a:lnTo>
                <a:lnTo>
                  <a:pt x="72" y="239"/>
                </a:lnTo>
                <a:cubicBezTo>
                  <a:pt x="80" y="273"/>
                  <a:pt x="92" y="301"/>
                  <a:pt x="105" y="323"/>
                </a:cubicBezTo>
                <a:cubicBezTo>
                  <a:pt x="133" y="372"/>
                  <a:pt x="172" y="396"/>
                  <a:pt x="216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500"/>
          </a:p>
        </p:txBody>
      </p:sp>
      <p:sp>
        <p:nvSpPr>
          <p:cNvPr id="65" name="Freeform 20"/>
          <p:cNvSpPr>
            <a:spLocks noEditPoints="1"/>
          </p:cNvSpPr>
          <p:nvPr/>
        </p:nvSpPr>
        <p:spPr bwMode="auto">
          <a:xfrm>
            <a:off x="4949998" y="1635646"/>
            <a:ext cx="287664" cy="361960"/>
          </a:xfrm>
          <a:custGeom>
            <a:avLst/>
            <a:gdLst>
              <a:gd name="T0" fmla="*/ 41 w 355"/>
              <a:gd name="T1" fmla="*/ 121 h 447"/>
              <a:gd name="T2" fmla="*/ 60 w 355"/>
              <a:gd name="T3" fmla="*/ 238 h 447"/>
              <a:gd name="T4" fmla="*/ 174 w 355"/>
              <a:gd name="T5" fmla="*/ 22 h 447"/>
              <a:gd name="T6" fmla="*/ 291 w 355"/>
              <a:gd name="T7" fmla="*/ 235 h 447"/>
              <a:gd name="T8" fmla="*/ 213 w 355"/>
              <a:gd name="T9" fmla="*/ 296 h 447"/>
              <a:gd name="T10" fmla="*/ 217 w 355"/>
              <a:gd name="T11" fmla="*/ 310 h 447"/>
              <a:gd name="T12" fmla="*/ 304 w 355"/>
              <a:gd name="T13" fmla="*/ 236 h 447"/>
              <a:gd name="T14" fmla="*/ 312 w 355"/>
              <a:gd name="T15" fmla="*/ 122 h 447"/>
              <a:gd name="T16" fmla="*/ 167 w 355"/>
              <a:gd name="T17" fmla="*/ 0 h 447"/>
              <a:gd name="T18" fmla="*/ 175 w 355"/>
              <a:gd name="T19" fmla="*/ 57 h 447"/>
              <a:gd name="T20" fmla="*/ 213 w 355"/>
              <a:gd name="T21" fmla="*/ 96 h 447"/>
              <a:gd name="T22" fmla="*/ 175 w 355"/>
              <a:gd name="T23" fmla="*/ 57 h 447"/>
              <a:gd name="T24" fmla="*/ 132 w 355"/>
              <a:gd name="T25" fmla="*/ 173 h 447"/>
              <a:gd name="T26" fmla="*/ 132 w 355"/>
              <a:gd name="T27" fmla="*/ 209 h 447"/>
              <a:gd name="T28" fmla="*/ 132 w 355"/>
              <a:gd name="T29" fmla="*/ 173 h 447"/>
              <a:gd name="T30" fmla="*/ 223 w 355"/>
              <a:gd name="T31" fmla="*/ 173 h 447"/>
              <a:gd name="T32" fmla="*/ 223 w 355"/>
              <a:gd name="T33" fmla="*/ 209 h 447"/>
              <a:gd name="T34" fmla="*/ 223 w 355"/>
              <a:gd name="T35" fmla="*/ 173 h 447"/>
              <a:gd name="T36" fmla="*/ 190 w 355"/>
              <a:gd name="T37" fmla="*/ 292 h 447"/>
              <a:gd name="T38" fmla="*/ 157 w 355"/>
              <a:gd name="T39" fmla="*/ 303 h 447"/>
              <a:gd name="T40" fmla="*/ 171 w 355"/>
              <a:gd name="T41" fmla="*/ 325 h 447"/>
              <a:gd name="T42" fmla="*/ 204 w 355"/>
              <a:gd name="T43" fmla="*/ 313 h 447"/>
              <a:gd name="T44" fmla="*/ 190 w 355"/>
              <a:gd name="T45" fmla="*/ 292 h 447"/>
              <a:gd name="T46" fmla="*/ 252 w 355"/>
              <a:gd name="T47" fmla="*/ 312 h 447"/>
              <a:gd name="T48" fmla="*/ 223 w 355"/>
              <a:gd name="T49" fmla="*/ 447 h 447"/>
              <a:gd name="T50" fmla="*/ 252 w 355"/>
              <a:gd name="T51" fmla="*/ 312 h 447"/>
              <a:gd name="T52" fmla="*/ 108 w 355"/>
              <a:gd name="T53" fmla="*/ 315 h 447"/>
              <a:gd name="T54" fmla="*/ 132 w 355"/>
              <a:gd name="T55" fmla="*/ 447 h 447"/>
              <a:gd name="T56" fmla="*/ 108 w 355"/>
              <a:gd name="T57" fmla="*/ 315 h 447"/>
              <a:gd name="T58" fmla="*/ 156 w 355"/>
              <a:gd name="T59" fmla="*/ 341 h 447"/>
              <a:gd name="T60" fmla="*/ 157 w 355"/>
              <a:gd name="T61" fmla="*/ 447 h 447"/>
              <a:gd name="T62" fmla="*/ 205 w 355"/>
              <a:gd name="T63" fmla="*/ 344 h 447"/>
              <a:gd name="T64" fmla="*/ 156 w 355"/>
              <a:gd name="T65" fmla="*/ 34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5" h="447">
                <a:moveTo>
                  <a:pt x="167" y="0"/>
                </a:moveTo>
                <a:cubicBezTo>
                  <a:pt x="95" y="2"/>
                  <a:pt x="46" y="57"/>
                  <a:pt x="41" y="121"/>
                </a:cubicBezTo>
                <a:cubicBezTo>
                  <a:pt x="18" y="130"/>
                  <a:pt x="1" y="152"/>
                  <a:pt x="2" y="178"/>
                </a:cubicBezTo>
                <a:cubicBezTo>
                  <a:pt x="4" y="237"/>
                  <a:pt x="28" y="238"/>
                  <a:pt x="60" y="238"/>
                </a:cubicBezTo>
                <a:lnTo>
                  <a:pt x="60" y="125"/>
                </a:lnTo>
                <a:cubicBezTo>
                  <a:pt x="60" y="76"/>
                  <a:pt x="108" y="22"/>
                  <a:pt x="174" y="22"/>
                </a:cubicBezTo>
                <a:cubicBezTo>
                  <a:pt x="239" y="22"/>
                  <a:pt x="275" y="73"/>
                  <a:pt x="291" y="118"/>
                </a:cubicBezTo>
                <a:lnTo>
                  <a:pt x="291" y="235"/>
                </a:lnTo>
                <a:cubicBezTo>
                  <a:pt x="288" y="242"/>
                  <a:pt x="279" y="251"/>
                  <a:pt x="263" y="266"/>
                </a:cubicBezTo>
                <a:cubicBezTo>
                  <a:pt x="243" y="286"/>
                  <a:pt x="213" y="296"/>
                  <a:pt x="213" y="296"/>
                </a:cubicBezTo>
                <a:cubicBezTo>
                  <a:pt x="210" y="297"/>
                  <a:pt x="207" y="301"/>
                  <a:pt x="208" y="305"/>
                </a:cubicBezTo>
                <a:cubicBezTo>
                  <a:pt x="209" y="309"/>
                  <a:pt x="214" y="312"/>
                  <a:pt x="217" y="310"/>
                </a:cubicBezTo>
                <a:cubicBezTo>
                  <a:pt x="217" y="310"/>
                  <a:pt x="248" y="300"/>
                  <a:pt x="271" y="277"/>
                </a:cubicBezTo>
                <a:cubicBezTo>
                  <a:pt x="294" y="255"/>
                  <a:pt x="304" y="237"/>
                  <a:pt x="304" y="236"/>
                </a:cubicBezTo>
                <a:cubicBezTo>
                  <a:pt x="329" y="230"/>
                  <a:pt x="348" y="230"/>
                  <a:pt x="348" y="178"/>
                </a:cubicBezTo>
                <a:cubicBezTo>
                  <a:pt x="348" y="153"/>
                  <a:pt x="333" y="131"/>
                  <a:pt x="312" y="122"/>
                </a:cubicBezTo>
                <a:cubicBezTo>
                  <a:pt x="296" y="63"/>
                  <a:pt x="247" y="2"/>
                  <a:pt x="174" y="0"/>
                </a:cubicBezTo>
                <a:cubicBezTo>
                  <a:pt x="171" y="0"/>
                  <a:pt x="169" y="0"/>
                  <a:pt x="167" y="0"/>
                </a:cubicBezTo>
                <a:close/>
                <a:moveTo>
                  <a:pt x="175" y="57"/>
                </a:moveTo>
                <a:lnTo>
                  <a:pt x="175" y="57"/>
                </a:lnTo>
                <a:cubicBezTo>
                  <a:pt x="92" y="57"/>
                  <a:pt x="52" y="120"/>
                  <a:pt x="70" y="185"/>
                </a:cubicBezTo>
                <a:cubicBezTo>
                  <a:pt x="70" y="185"/>
                  <a:pt x="212" y="126"/>
                  <a:pt x="213" y="96"/>
                </a:cubicBezTo>
                <a:cubicBezTo>
                  <a:pt x="244" y="138"/>
                  <a:pt x="280" y="155"/>
                  <a:pt x="280" y="155"/>
                </a:cubicBezTo>
                <a:cubicBezTo>
                  <a:pt x="276" y="83"/>
                  <a:pt x="243" y="58"/>
                  <a:pt x="175" y="57"/>
                </a:cubicBezTo>
                <a:close/>
                <a:moveTo>
                  <a:pt x="132" y="173"/>
                </a:moveTo>
                <a:lnTo>
                  <a:pt x="132" y="173"/>
                </a:lnTo>
                <a:cubicBezTo>
                  <a:pt x="120" y="173"/>
                  <a:pt x="111" y="181"/>
                  <a:pt x="111" y="191"/>
                </a:cubicBezTo>
                <a:cubicBezTo>
                  <a:pt x="111" y="201"/>
                  <a:pt x="120" y="209"/>
                  <a:pt x="132" y="209"/>
                </a:cubicBezTo>
                <a:cubicBezTo>
                  <a:pt x="144" y="209"/>
                  <a:pt x="154" y="201"/>
                  <a:pt x="154" y="191"/>
                </a:cubicBezTo>
                <a:cubicBezTo>
                  <a:pt x="154" y="181"/>
                  <a:pt x="144" y="173"/>
                  <a:pt x="132" y="173"/>
                </a:cubicBezTo>
                <a:close/>
                <a:moveTo>
                  <a:pt x="223" y="173"/>
                </a:moveTo>
                <a:lnTo>
                  <a:pt x="223" y="173"/>
                </a:lnTo>
                <a:cubicBezTo>
                  <a:pt x="211" y="173"/>
                  <a:pt x="201" y="181"/>
                  <a:pt x="201" y="191"/>
                </a:cubicBezTo>
                <a:cubicBezTo>
                  <a:pt x="201" y="201"/>
                  <a:pt x="211" y="209"/>
                  <a:pt x="223" y="209"/>
                </a:cubicBezTo>
                <a:cubicBezTo>
                  <a:pt x="235" y="209"/>
                  <a:pt x="245" y="201"/>
                  <a:pt x="245" y="191"/>
                </a:cubicBezTo>
                <a:cubicBezTo>
                  <a:pt x="245" y="181"/>
                  <a:pt x="235" y="173"/>
                  <a:pt x="223" y="173"/>
                </a:cubicBezTo>
                <a:close/>
                <a:moveTo>
                  <a:pt x="190" y="292"/>
                </a:moveTo>
                <a:lnTo>
                  <a:pt x="190" y="292"/>
                </a:lnTo>
                <a:lnTo>
                  <a:pt x="169" y="293"/>
                </a:lnTo>
                <a:cubicBezTo>
                  <a:pt x="162" y="294"/>
                  <a:pt x="157" y="299"/>
                  <a:pt x="157" y="303"/>
                </a:cubicBezTo>
                <a:lnTo>
                  <a:pt x="158" y="318"/>
                </a:lnTo>
                <a:cubicBezTo>
                  <a:pt x="158" y="322"/>
                  <a:pt x="164" y="326"/>
                  <a:pt x="171" y="325"/>
                </a:cubicBezTo>
                <a:lnTo>
                  <a:pt x="192" y="323"/>
                </a:lnTo>
                <a:cubicBezTo>
                  <a:pt x="198" y="322"/>
                  <a:pt x="204" y="318"/>
                  <a:pt x="204" y="313"/>
                </a:cubicBezTo>
                <a:lnTo>
                  <a:pt x="203" y="299"/>
                </a:lnTo>
                <a:cubicBezTo>
                  <a:pt x="202" y="295"/>
                  <a:pt x="196" y="291"/>
                  <a:pt x="190" y="292"/>
                </a:cubicBezTo>
                <a:close/>
                <a:moveTo>
                  <a:pt x="252" y="312"/>
                </a:moveTo>
                <a:lnTo>
                  <a:pt x="252" y="312"/>
                </a:lnTo>
                <a:cubicBezTo>
                  <a:pt x="246" y="313"/>
                  <a:pt x="241" y="314"/>
                  <a:pt x="235" y="316"/>
                </a:cubicBezTo>
                <a:lnTo>
                  <a:pt x="223" y="447"/>
                </a:lnTo>
                <a:lnTo>
                  <a:pt x="355" y="447"/>
                </a:lnTo>
                <a:cubicBezTo>
                  <a:pt x="336" y="406"/>
                  <a:pt x="302" y="310"/>
                  <a:pt x="252" y="312"/>
                </a:cubicBezTo>
                <a:close/>
                <a:moveTo>
                  <a:pt x="108" y="315"/>
                </a:moveTo>
                <a:lnTo>
                  <a:pt x="108" y="315"/>
                </a:lnTo>
                <a:cubicBezTo>
                  <a:pt x="49" y="318"/>
                  <a:pt x="20" y="404"/>
                  <a:pt x="0" y="447"/>
                </a:cubicBezTo>
                <a:lnTo>
                  <a:pt x="132" y="447"/>
                </a:lnTo>
                <a:lnTo>
                  <a:pt x="120" y="316"/>
                </a:lnTo>
                <a:cubicBezTo>
                  <a:pt x="116" y="315"/>
                  <a:pt x="112" y="315"/>
                  <a:pt x="108" y="315"/>
                </a:cubicBezTo>
                <a:close/>
                <a:moveTo>
                  <a:pt x="156" y="341"/>
                </a:moveTo>
                <a:lnTo>
                  <a:pt x="156" y="341"/>
                </a:lnTo>
                <a:cubicBezTo>
                  <a:pt x="152" y="341"/>
                  <a:pt x="150" y="343"/>
                  <a:pt x="150" y="344"/>
                </a:cubicBezTo>
                <a:lnTo>
                  <a:pt x="157" y="447"/>
                </a:lnTo>
                <a:lnTo>
                  <a:pt x="198" y="447"/>
                </a:lnTo>
                <a:lnTo>
                  <a:pt x="205" y="344"/>
                </a:lnTo>
                <a:cubicBezTo>
                  <a:pt x="205" y="343"/>
                  <a:pt x="203" y="341"/>
                  <a:pt x="200" y="341"/>
                </a:cubicBezTo>
                <a:lnTo>
                  <a:pt x="156" y="3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5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12948"/>
      </p:ext>
    </p:extLst>
  </p:cSld>
  <p:clrMapOvr>
    <a:masterClrMapping/>
  </p:clrMapOvr>
  <p:transition spd="slow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 p14:presetBounceEnd="4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4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8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75" grpId="0"/>
          <p:bldP spid="31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8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75" grpId="0"/>
          <p:bldP spid="31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5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777"/>
            <a:ext cx="9144000" cy="52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系统分析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47" name="燕尾形 46"/>
          <p:cNvSpPr/>
          <p:nvPr/>
        </p:nvSpPr>
        <p:spPr>
          <a:xfrm>
            <a:off x="899592" y="2480499"/>
            <a:ext cx="816998" cy="887723"/>
          </a:xfrm>
          <a:prstGeom prst="chevron">
            <a:avLst>
              <a:gd name="adj" fmla="val 54429"/>
            </a:avLst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/>
          </a:p>
        </p:txBody>
      </p:sp>
      <p:sp>
        <p:nvSpPr>
          <p:cNvPr id="48" name="燕尾形 47"/>
          <p:cNvSpPr/>
          <p:nvPr/>
        </p:nvSpPr>
        <p:spPr>
          <a:xfrm>
            <a:off x="1619672" y="2480499"/>
            <a:ext cx="818217" cy="887723"/>
          </a:xfrm>
          <a:prstGeom prst="chevron">
            <a:avLst>
              <a:gd name="adj" fmla="val 5442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/>
          </a:p>
        </p:txBody>
      </p:sp>
      <p:sp>
        <p:nvSpPr>
          <p:cNvPr id="50" name="燕尾形 49"/>
          <p:cNvSpPr/>
          <p:nvPr/>
        </p:nvSpPr>
        <p:spPr>
          <a:xfrm>
            <a:off x="2339752" y="2480499"/>
            <a:ext cx="818217" cy="887723"/>
          </a:xfrm>
          <a:prstGeom prst="chevron">
            <a:avLst>
              <a:gd name="adj" fmla="val 5442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/>
          </a:p>
        </p:txBody>
      </p:sp>
      <p:sp>
        <p:nvSpPr>
          <p:cNvPr id="51" name="燕尾形 50"/>
          <p:cNvSpPr/>
          <p:nvPr/>
        </p:nvSpPr>
        <p:spPr>
          <a:xfrm>
            <a:off x="3033703" y="2480499"/>
            <a:ext cx="818217" cy="887723"/>
          </a:xfrm>
          <a:prstGeom prst="chevron">
            <a:avLst>
              <a:gd name="adj" fmla="val 544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/>
          </a:p>
        </p:txBody>
      </p:sp>
      <p:cxnSp>
        <p:nvCxnSpPr>
          <p:cNvPr id="52" name="直接连接符 51"/>
          <p:cNvCxnSpPr/>
          <p:nvPr/>
        </p:nvCxnSpPr>
        <p:spPr>
          <a:xfrm rot="5400000">
            <a:off x="3816077" y="3018148"/>
            <a:ext cx="42481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555776" y="2057728"/>
            <a:ext cx="0" cy="4132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115616" y="1563638"/>
            <a:ext cx="0" cy="910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3275856" y="3353874"/>
            <a:ext cx="29068" cy="94606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1763688" y="3353872"/>
            <a:ext cx="0" cy="37000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五边形 56"/>
          <p:cNvSpPr/>
          <p:nvPr/>
        </p:nvSpPr>
        <p:spPr>
          <a:xfrm>
            <a:off x="-36512" y="2473083"/>
            <a:ext cx="5904655" cy="892732"/>
          </a:xfrm>
          <a:prstGeom prst="homePlate">
            <a:avLst>
              <a:gd name="adj" fmla="val 47961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/>
          </a:p>
        </p:txBody>
      </p:sp>
      <p:sp>
        <p:nvSpPr>
          <p:cNvPr id="58" name="TextBox 57"/>
          <p:cNvSpPr txBox="1"/>
          <p:nvPr/>
        </p:nvSpPr>
        <p:spPr>
          <a:xfrm>
            <a:off x="5941196" y="718713"/>
            <a:ext cx="2160240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从资料显示，每年饲养宠物的人数不断增加，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90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后，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80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后占据市场主要位置。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899592" y="1119451"/>
            <a:ext cx="2327891" cy="444187"/>
            <a:chOff x="814328" y="3219334"/>
            <a:chExt cx="2266827" cy="432536"/>
          </a:xfrm>
        </p:grpSpPr>
        <p:grpSp>
          <p:nvGrpSpPr>
            <p:cNvPr id="60" name="组合 59"/>
            <p:cNvGrpSpPr/>
            <p:nvPr/>
          </p:nvGrpSpPr>
          <p:grpSpPr>
            <a:xfrm>
              <a:off x="814328" y="3219334"/>
              <a:ext cx="2266827" cy="432536"/>
              <a:chOff x="2173927" y="3285519"/>
              <a:chExt cx="2876394" cy="548848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73927" y="3285519"/>
                <a:ext cx="2876394" cy="548848"/>
                <a:chOff x="4304043" y="1286668"/>
                <a:chExt cx="6414044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4" name="圆角矩形 63"/>
                <p:cNvSpPr/>
                <p:nvPr/>
              </p:nvSpPr>
              <p:spPr>
                <a:xfrm>
                  <a:off x="4304043" y="1286668"/>
                  <a:ext cx="6414044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>
                  <a:off x="4351923" y="1373339"/>
                  <a:ext cx="6323887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3" name="椭圆 62"/>
              <p:cNvSpPr/>
              <p:nvPr/>
            </p:nvSpPr>
            <p:spPr>
              <a:xfrm>
                <a:off x="2270357" y="3351544"/>
                <a:ext cx="394740" cy="39474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030329" y="3317982"/>
              <a:ext cx="1926672" cy="194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用户人群</a:t>
              </a:r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563191" y="3692495"/>
            <a:ext cx="2327891" cy="444187"/>
            <a:chOff x="814325" y="3219334"/>
            <a:chExt cx="2266826" cy="432536"/>
          </a:xfrm>
        </p:grpSpPr>
        <p:grpSp>
          <p:nvGrpSpPr>
            <p:cNvPr id="67" name="组合 66"/>
            <p:cNvGrpSpPr/>
            <p:nvPr/>
          </p:nvGrpSpPr>
          <p:grpSpPr>
            <a:xfrm>
              <a:off x="814325" y="3219334"/>
              <a:ext cx="2266826" cy="432536"/>
              <a:chOff x="2173923" y="3285519"/>
              <a:chExt cx="2876392" cy="548848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73923" y="3285519"/>
                <a:ext cx="2876392" cy="548848"/>
                <a:chOff x="4304035" y="1286668"/>
                <a:chExt cx="641403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1" name="圆角矩形 70"/>
                <p:cNvSpPr/>
                <p:nvPr/>
              </p:nvSpPr>
              <p:spPr>
                <a:xfrm>
                  <a:off x="4304035" y="1286668"/>
                  <a:ext cx="641403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>
                  <a:off x="4351922" y="1373339"/>
                  <a:ext cx="632387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0" name="椭圆 69"/>
              <p:cNvSpPr/>
              <p:nvPr/>
            </p:nvSpPr>
            <p:spPr>
              <a:xfrm>
                <a:off x="2288027" y="3372244"/>
                <a:ext cx="392760" cy="39276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249617" y="3331792"/>
              <a:ext cx="1808518" cy="194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市场价值</a:t>
              </a:r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301471" y="1683039"/>
            <a:ext cx="2327891" cy="444187"/>
            <a:chOff x="814328" y="3219334"/>
            <a:chExt cx="2266829" cy="432536"/>
          </a:xfrm>
        </p:grpSpPr>
        <p:grpSp>
          <p:nvGrpSpPr>
            <p:cNvPr id="74" name="组合 73"/>
            <p:cNvGrpSpPr/>
            <p:nvPr/>
          </p:nvGrpSpPr>
          <p:grpSpPr>
            <a:xfrm>
              <a:off x="814328" y="3219334"/>
              <a:ext cx="2266829" cy="432536"/>
              <a:chOff x="2173927" y="3285519"/>
              <a:chExt cx="2876396" cy="548848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2173927" y="3285519"/>
                <a:ext cx="2876396" cy="548848"/>
                <a:chOff x="4304043" y="1286668"/>
                <a:chExt cx="641404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8" name="圆角矩形 77"/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>
                  <a:off x="4351923" y="1373339"/>
                  <a:ext cx="632388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7" name="椭圆 76"/>
              <p:cNvSpPr>
                <a:spLocks/>
              </p:cNvSpPr>
              <p:nvPr/>
            </p:nvSpPr>
            <p:spPr>
              <a:xfrm>
                <a:off x="2307129" y="3376773"/>
                <a:ext cx="392761" cy="39276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1183671" y="3331792"/>
              <a:ext cx="1847692" cy="194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用户需求</a:t>
              </a:r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059832" y="4299942"/>
            <a:ext cx="2327891" cy="444187"/>
            <a:chOff x="814328" y="3219334"/>
            <a:chExt cx="2266828" cy="432536"/>
          </a:xfrm>
        </p:grpSpPr>
        <p:grpSp>
          <p:nvGrpSpPr>
            <p:cNvPr id="81" name="组合 80"/>
            <p:cNvGrpSpPr/>
            <p:nvPr/>
          </p:nvGrpSpPr>
          <p:grpSpPr>
            <a:xfrm>
              <a:off x="814328" y="3219334"/>
              <a:ext cx="2266828" cy="432536"/>
              <a:chOff x="2173927" y="3285519"/>
              <a:chExt cx="2876395" cy="548848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73927" y="3285519"/>
                <a:ext cx="2876395" cy="548848"/>
                <a:chOff x="4304043" y="1286668"/>
                <a:chExt cx="641404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5" name="圆角矩形 84"/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圆角矩形 85"/>
                <p:cNvSpPr/>
                <p:nvPr/>
              </p:nvSpPr>
              <p:spPr>
                <a:xfrm>
                  <a:off x="4351923" y="1373339"/>
                  <a:ext cx="632388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4" name="椭圆 83"/>
              <p:cNvSpPr/>
              <p:nvPr/>
            </p:nvSpPr>
            <p:spPr>
              <a:xfrm>
                <a:off x="2280388" y="3389371"/>
                <a:ext cx="392761" cy="39276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085352" y="3345963"/>
              <a:ext cx="1926671" cy="1948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项目可行性</a:t>
              </a:r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87" name="组合 86"/>
          <p:cNvGrpSpPr>
            <a:grpSpLocks noChangeAspect="1"/>
          </p:cNvGrpSpPr>
          <p:nvPr/>
        </p:nvGrpSpPr>
        <p:grpSpPr>
          <a:xfrm>
            <a:off x="3779912" y="2057728"/>
            <a:ext cx="1698901" cy="1620807"/>
            <a:chOff x="3197225" y="3458369"/>
            <a:chExt cx="533400" cy="487363"/>
          </a:xfrm>
          <a:solidFill>
            <a:srgbClr val="C00000"/>
          </a:solidFill>
        </p:grpSpPr>
        <p:sp>
          <p:nvSpPr>
            <p:cNvPr id="88" name="Oval 312"/>
            <p:cNvSpPr>
              <a:spLocks noChangeArrowheads="1"/>
            </p:cNvSpPr>
            <p:nvPr/>
          </p:nvSpPr>
          <p:spPr bwMode="auto">
            <a:xfrm>
              <a:off x="3568700" y="3458369"/>
              <a:ext cx="93663" cy="88900"/>
            </a:xfrm>
            <a:prstGeom prst="ellipse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/>
            </a:p>
          </p:txBody>
        </p:sp>
        <p:sp>
          <p:nvSpPr>
            <p:cNvPr id="89" name="Freeform 313"/>
            <p:cNvSpPr>
              <a:spLocks/>
            </p:cNvSpPr>
            <p:nvPr/>
          </p:nvSpPr>
          <p:spPr bwMode="auto">
            <a:xfrm>
              <a:off x="3197225" y="3513932"/>
              <a:ext cx="533400" cy="431800"/>
            </a:xfrm>
            <a:custGeom>
              <a:avLst/>
              <a:gdLst>
                <a:gd name="T0" fmla="*/ 7 w 142"/>
                <a:gd name="T1" fmla="*/ 60 h 115"/>
                <a:gd name="T2" fmla="*/ 9 w 142"/>
                <a:gd name="T3" fmla="*/ 60 h 115"/>
                <a:gd name="T4" fmla="*/ 36 w 142"/>
                <a:gd name="T5" fmla="*/ 60 h 115"/>
                <a:gd name="T6" fmla="*/ 77 w 142"/>
                <a:gd name="T7" fmla="*/ 12 h 115"/>
                <a:gd name="T8" fmla="*/ 67 w 142"/>
                <a:gd name="T9" fmla="*/ 12 h 115"/>
                <a:gd name="T10" fmla="*/ 48 w 142"/>
                <a:gd name="T11" fmla="*/ 34 h 115"/>
                <a:gd name="T12" fmla="*/ 43 w 142"/>
                <a:gd name="T13" fmla="*/ 36 h 115"/>
                <a:gd name="T14" fmla="*/ 37 w 142"/>
                <a:gd name="T15" fmla="*/ 30 h 115"/>
                <a:gd name="T16" fmla="*/ 39 w 142"/>
                <a:gd name="T17" fmla="*/ 25 h 115"/>
                <a:gd name="T18" fmla="*/ 59 w 142"/>
                <a:gd name="T19" fmla="*/ 2 h 115"/>
                <a:gd name="T20" fmla="*/ 64 w 142"/>
                <a:gd name="T21" fmla="*/ 0 h 115"/>
                <a:gd name="T22" fmla="*/ 93 w 142"/>
                <a:gd name="T23" fmla="*/ 0 h 115"/>
                <a:gd name="T24" fmla="*/ 114 w 142"/>
                <a:gd name="T25" fmla="*/ 15 h 115"/>
                <a:gd name="T26" fmla="*/ 114 w 142"/>
                <a:gd name="T27" fmla="*/ 32 h 115"/>
                <a:gd name="T28" fmla="*/ 135 w 142"/>
                <a:gd name="T29" fmla="*/ 32 h 115"/>
                <a:gd name="T30" fmla="*/ 139 w 142"/>
                <a:gd name="T31" fmla="*/ 34 h 115"/>
                <a:gd name="T32" fmla="*/ 139 w 142"/>
                <a:gd name="T33" fmla="*/ 43 h 115"/>
                <a:gd name="T34" fmla="*/ 135 w 142"/>
                <a:gd name="T35" fmla="*/ 45 h 115"/>
                <a:gd name="T36" fmla="*/ 109 w 142"/>
                <a:gd name="T37" fmla="*/ 45 h 115"/>
                <a:gd name="T38" fmla="*/ 101 w 142"/>
                <a:gd name="T39" fmla="*/ 38 h 115"/>
                <a:gd name="T40" fmla="*/ 101 w 142"/>
                <a:gd name="T41" fmla="*/ 27 h 115"/>
                <a:gd name="T42" fmla="*/ 86 w 142"/>
                <a:gd name="T43" fmla="*/ 45 h 115"/>
                <a:gd name="T44" fmla="*/ 100 w 142"/>
                <a:gd name="T45" fmla="*/ 59 h 115"/>
                <a:gd name="T46" fmla="*/ 101 w 142"/>
                <a:gd name="T47" fmla="*/ 69 h 115"/>
                <a:gd name="T48" fmla="*/ 92 w 142"/>
                <a:gd name="T49" fmla="*/ 109 h 115"/>
                <a:gd name="T50" fmla="*/ 85 w 142"/>
                <a:gd name="T51" fmla="*/ 115 h 115"/>
                <a:gd name="T52" fmla="*/ 77 w 142"/>
                <a:gd name="T53" fmla="*/ 108 h 115"/>
                <a:gd name="T54" fmla="*/ 77 w 142"/>
                <a:gd name="T55" fmla="*/ 106 h 115"/>
                <a:gd name="T56" fmla="*/ 85 w 142"/>
                <a:gd name="T57" fmla="*/ 72 h 115"/>
                <a:gd name="T58" fmla="*/ 66 w 142"/>
                <a:gd name="T59" fmla="*/ 54 h 115"/>
                <a:gd name="T60" fmla="*/ 50 w 142"/>
                <a:gd name="T61" fmla="*/ 72 h 115"/>
                <a:gd name="T62" fmla="*/ 41 w 142"/>
                <a:gd name="T63" fmla="*/ 75 h 115"/>
                <a:gd name="T64" fmla="*/ 8 w 142"/>
                <a:gd name="T65" fmla="*/ 75 h 115"/>
                <a:gd name="T66" fmla="*/ 1 w 142"/>
                <a:gd name="T67" fmla="*/ 69 h 115"/>
                <a:gd name="T68" fmla="*/ 7 w 142"/>
                <a:gd name="T69" fmla="*/ 6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115">
                  <a:moveTo>
                    <a:pt x="7" y="60"/>
                  </a:moveTo>
                  <a:cubicBezTo>
                    <a:pt x="7" y="60"/>
                    <a:pt x="8" y="60"/>
                    <a:pt x="9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5"/>
                    <a:pt x="45" y="36"/>
                    <a:pt x="43" y="36"/>
                  </a:cubicBezTo>
                  <a:cubicBezTo>
                    <a:pt x="40" y="36"/>
                    <a:pt x="37" y="33"/>
                    <a:pt x="37" y="30"/>
                  </a:cubicBezTo>
                  <a:cubicBezTo>
                    <a:pt x="37" y="28"/>
                    <a:pt x="38" y="26"/>
                    <a:pt x="39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112" y="14"/>
                    <a:pt x="114" y="15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7" y="32"/>
                    <a:pt x="138" y="33"/>
                    <a:pt x="139" y="34"/>
                  </a:cubicBezTo>
                  <a:cubicBezTo>
                    <a:pt x="142" y="36"/>
                    <a:pt x="142" y="40"/>
                    <a:pt x="139" y="43"/>
                  </a:cubicBezTo>
                  <a:cubicBezTo>
                    <a:pt x="138" y="44"/>
                    <a:pt x="137" y="44"/>
                    <a:pt x="135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1" y="44"/>
                    <a:pt x="101" y="38"/>
                    <a:pt x="101" y="3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3" y="62"/>
                    <a:pt x="101" y="6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13"/>
                    <a:pt x="88" y="115"/>
                    <a:pt x="85" y="115"/>
                  </a:cubicBezTo>
                  <a:cubicBezTo>
                    <a:pt x="80" y="115"/>
                    <a:pt x="77" y="112"/>
                    <a:pt x="77" y="108"/>
                  </a:cubicBezTo>
                  <a:cubicBezTo>
                    <a:pt x="77" y="107"/>
                    <a:pt x="77" y="106"/>
                    <a:pt x="77" y="10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48" y="75"/>
                    <a:pt x="41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5" y="75"/>
                    <a:pt x="2" y="73"/>
                    <a:pt x="1" y="69"/>
                  </a:cubicBezTo>
                  <a:cubicBezTo>
                    <a:pt x="0" y="65"/>
                    <a:pt x="2" y="61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/>
            </a:p>
          </p:txBody>
        </p:sp>
      </p:grpSp>
      <p:sp>
        <p:nvSpPr>
          <p:cNvPr id="90" name="TextBox 57"/>
          <p:cNvSpPr txBox="1"/>
          <p:nvPr/>
        </p:nvSpPr>
        <p:spPr>
          <a:xfrm>
            <a:off x="5953801" y="3193776"/>
            <a:ext cx="2160240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市场价值主要来自不同用户群体的消费，广告投放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91" name="TextBox 57"/>
          <p:cNvSpPr txBox="1"/>
          <p:nvPr/>
        </p:nvSpPr>
        <p:spPr>
          <a:xfrm>
            <a:off x="5953801" y="2113266"/>
            <a:ext cx="2160240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根据市场调研结果，宠物社区能够方便他们饲养宠物，生活交流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92" name="TextBox 57"/>
          <p:cNvSpPr txBox="1"/>
          <p:nvPr/>
        </p:nvSpPr>
        <p:spPr>
          <a:xfrm>
            <a:off x="5953620" y="4153961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4.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需求分析以及技术，市场价值估算，都可行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76343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4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900"/>
                            </p:stCondLst>
                            <p:childTnLst>
                              <p:par>
                                <p:cTn id="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4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00"/>
                            </p:stCondLst>
                            <p:childTnLst>
                              <p:par>
                                <p:cTn id="8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6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100"/>
                            </p:stCondLst>
                            <p:childTnLst>
                              <p:par>
                                <p:cTn id="9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4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0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0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0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105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105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1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1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2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985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3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3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49" grpId="0"/>
      <p:bldP spid="47" grpId="0" animBg="1"/>
      <p:bldP spid="48" grpId="0" animBg="1"/>
      <p:bldP spid="50" grpId="0" animBg="1"/>
      <p:bldP spid="51" grpId="0" animBg="1"/>
      <p:bldP spid="57" grpId="0" animBg="1"/>
      <p:bldP spid="58" grpId="0"/>
      <p:bldP spid="58" grpId="1"/>
      <p:bldP spid="90" grpId="0"/>
      <p:bldP spid="90" grpId="1"/>
      <p:bldP spid="91" grpId="0"/>
      <p:bldP spid="91" grpId="1"/>
      <p:bldP spid="92" grpId="0"/>
      <p:bldP spid="9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375" y="-480499"/>
            <a:ext cx="9144000" cy="52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系统设计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pSp>
        <p:nvGrpSpPr>
          <p:cNvPr id="80" name="组合 79"/>
          <p:cNvGrpSpPr/>
          <p:nvPr/>
        </p:nvGrpSpPr>
        <p:grpSpPr>
          <a:xfrm>
            <a:off x="558345" y="1009865"/>
            <a:ext cx="2327891" cy="444187"/>
            <a:chOff x="814328" y="3219334"/>
            <a:chExt cx="2266828" cy="432536"/>
          </a:xfrm>
        </p:grpSpPr>
        <p:grpSp>
          <p:nvGrpSpPr>
            <p:cNvPr id="81" name="组合 80"/>
            <p:cNvGrpSpPr/>
            <p:nvPr/>
          </p:nvGrpSpPr>
          <p:grpSpPr>
            <a:xfrm>
              <a:off x="814328" y="3219334"/>
              <a:ext cx="2266828" cy="432536"/>
              <a:chOff x="2173927" y="3285519"/>
              <a:chExt cx="2876395" cy="548848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73927" y="3285519"/>
                <a:ext cx="2876395" cy="548848"/>
                <a:chOff x="4304043" y="1286668"/>
                <a:chExt cx="641404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5" name="圆角矩形 84"/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圆角矩形 85"/>
                <p:cNvSpPr/>
                <p:nvPr/>
              </p:nvSpPr>
              <p:spPr>
                <a:xfrm>
                  <a:off x="4351925" y="1373328"/>
                  <a:ext cx="6323891" cy="2584448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4" name="椭圆 83"/>
              <p:cNvSpPr/>
              <p:nvPr/>
            </p:nvSpPr>
            <p:spPr>
              <a:xfrm>
                <a:off x="2283322" y="3373076"/>
                <a:ext cx="392761" cy="392763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984406" y="3352862"/>
              <a:ext cx="1926671" cy="1948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系统设计目标</a:t>
              </a:r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92" name="TextBox 57"/>
          <p:cNvSpPr txBox="1"/>
          <p:nvPr/>
        </p:nvSpPr>
        <p:spPr>
          <a:xfrm>
            <a:off x="3133429" y="731260"/>
            <a:ext cx="565788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宠物</a:t>
            </a:r>
            <a:r>
              <a:rPr lang="zh-CN" altLang="zh-CN" dirty="0"/>
              <a:t>社交平台的开发目标是按照一般的后台管理的管理和开发模式，使用本专业课程“软件工程”以及“</a:t>
            </a:r>
            <a:r>
              <a:rPr lang="en-US" altLang="zh-CN" dirty="0"/>
              <a:t>SpringMVC</a:t>
            </a:r>
            <a:r>
              <a:rPr lang="zh-CN" altLang="zh-CN" dirty="0"/>
              <a:t>框架的使用”上所学到的技术对系统进行开发设计，设计宠物社区交流平台，方便喜欢宠物的人士在上面对宠物的管理以及交流发布留言动态，此外宠物社交平台也开发了一套后台管理系统功能，实现对所有用户的宠物以及宠物信息管理，包括对宠物粮食，宠物救助的管理，这样我们不仅在照顾宠物的时候更加方便而且我们还能互相</a:t>
            </a:r>
            <a:r>
              <a:rPr lang="zh-CN" altLang="zh-CN" dirty="0" smtClean="0"/>
              <a:t>交流</a:t>
            </a:r>
            <a:r>
              <a:rPr lang="zh-CN" altLang="en-US" dirty="0" smtClean="0"/>
              <a:t>。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88138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6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49" grpId="0"/>
      <p:bldP spid="92" grpId="0"/>
      <p:bldP spid="9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技术难点解决方案</a:t>
            </a:r>
            <a:endParaRPr lang="zh-CN" altLang="en-US" sz="4000" b="1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61912" y="2896649"/>
            <a:ext cx="1101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第四部分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KSO_Shape"/>
            <p:cNvSpPr>
              <a:spLocks/>
            </p:cNvSpPr>
            <p:nvPr/>
          </p:nvSpPr>
          <p:spPr bwMode="auto">
            <a:xfrm>
              <a:off x="2573935" y="1804771"/>
              <a:ext cx="695127" cy="590855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423535" y="24734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前后端的数据传递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3535" y="28861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表结构的关联查询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3535" y="32988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详细的后台管理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29647" y="250091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129647" y="293827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129647" y="337563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3" grpId="0"/>
      <p:bldP spid="16" grpId="0"/>
      <p:bldP spid="17" grpId="0"/>
      <p:bldP spid="18" grpId="0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技术难点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21657" y="967741"/>
            <a:ext cx="74146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难点在于后台传值到前端的渲染，使用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EasyUI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js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Ajax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等技术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需要写大量的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js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代码，尤其是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DatagrideId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组件的使用，相对来说比较复杂，后端封装对象以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json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的格式给前端传值，第二个难点就是整个项目中的表结构关联查询，用户与宠物的关联，用户与留言的关联，第三个难点就是后台管理系统中管理员对用户，宠物，宠物粮食，留言交流的详细管理。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036875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71555" y="1741673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latin typeface="方正兰亭细黑_GBK" pitchFamily="2" charset="-122"/>
                <a:ea typeface="方正兰亭细黑_GBK" pitchFamily="2" charset="-122"/>
              </a:rPr>
              <a:t>结果结论总结</a:t>
            </a:r>
            <a:endParaRPr lang="zh-CN" altLang="en-US" sz="4000" b="1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101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第五部分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2568518" y="1757459"/>
              <a:ext cx="689633" cy="662048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65443" y="25530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结果结论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5443" y="29996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未来展望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5443" y="34840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参考文献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71555" y="25805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171555" y="301787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171554" y="349320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467919" y="39685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感谢语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82940" y="396854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1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15" grpId="0"/>
      <p:bldP spid="12" grpId="0"/>
      <p:bldP spid="14" grpId="0"/>
      <p:bldP spid="18" grpId="0"/>
      <p:bldP spid="23" grpId="0" animBg="1"/>
      <p:bldP spid="24" grpId="0" animBg="1"/>
      <p:bldP spid="26" grpId="0" animBg="1"/>
      <p:bldP spid="27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结果结论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9124" y="1083778"/>
            <a:ext cx="8310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根据</a:t>
            </a:r>
            <a:r>
              <a:rPr lang="zh-CN" altLang="zh-CN" dirty="0"/>
              <a:t>宠物社区课题的设计与实现，完成了从项目构建之初的基本功能，能够成功的运行在</a:t>
            </a:r>
            <a:r>
              <a:rPr lang="en-US" altLang="zh-CN" dirty="0"/>
              <a:t>Windows</a:t>
            </a:r>
            <a:r>
              <a:rPr lang="zh-CN" altLang="zh-CN" dirty="0"/>
              <a:t>系统下的一个</a:t>
            </a:r>
            <a:r>
              <a:rPr lang="en-US" altLang="zh-CN" dirty="0"/>
              <a:t>Web</a:t>
            </a:r>
            <a:r>
              <a:rPr lang="zh-CN" altLang="zh-CN" dirty="0"/>
              <a:t>项目，使用</a:t>
            </a:r>
            <a:r>
              <a:rPr lang="en-US" altLang="zh-CN" dirty="0" err="1"/>
              <a:t>Spring+SpringMVC+MyBatis</a:t>
            </a:r>
            <a:r>
              <a:rPr lang="zh-CN" altLang="zh-CN" dirty="0"/>
              <a:t>架构技术完成对项目整体框架的搭建，前端使用</a:t>
            </a:r>
            <a:r>
              <a:rPr lang="en-US" altLang="zh-CN" dirty="0" err="1"/>
              <a:t>EasyUI</a:t>
            </a:r>
            <a:r>
              <a:rPr lang="zh-CN" altLang="zh-CN" dirty="0"/>
              <a:t>，</a:t>
            </a:r>
            <a:r>
              <a:rPr lang="en-US" altLang="zh-CN" dirty="0" err="1"/>
              <a:t>Javascript</a:t>
            </a:r>
            <a:r>
              <a:rPr lang="zh-CN" altLang="zh-CN" dirty="0"/>
              <a:t>，</a:t>
            </a:r>
            <a:r>
              <a:rPr lang="en-US" altLang="zh-CN" dirty="0" err="1"/>
              <a:t>Jquery</a:t>
            </a:r>
            <a:r>
              <a:rPr lang="zh-CN" altLang="zh-CN" dirty="0"/>
              <a:t>技术。最终实现宠物社区平台系统的完整功能，本系统最终用于用户对宠物的方便管理，包括宠物管理，宠物粮食购买， 社区的留言交流，以及及时的接收站长发布的网站公告信。</a:t>
            </a:r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首先</a:t>
            </a:r>
            <a:r>
              <a:rPr lang="zh-CN" altLang="zh-CN" dirty="0"/>
              <a:t>，本系统所占据是优势是可行性和潜在的未来市场价值，宠物社区能够满足广大用户群体的需求，帮助我们在繁忙的工作和生活之余也对宠物不失悉心的照顾，同时也对社会上的流浪动物提供帮助，通过管理员发布宠物领养信息，我们能在第一时间内获取需要领养的宠物信息。在本系统中也有简单的用户互动功能，即发布留言动态信息，我们可以看到宠物社区里面发布的留言，当我们需要建议的时候，当我们需要分享快乐的时候，我们随时可以来宠物社区分享自己的趣事，分享自己与自己喜欢的宠物的一点一滴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4349204" y="3297699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4087078" y="4107180"/>
            <a:ext cx="137387" cy="15113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4224465" y="4498008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2765465" y="4358640"/>
            <a:ext cx="183476" cy="174451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341787" y="3799199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7360071" y="3209594"/>
            <a:ext cx="167224" cy="16722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1453806" y="2602237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8205409" y="2602237"/>
            <a:ext cx="130871" cy="14000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8846819" y="1924436"/>
            <a:ext cx="152400" cy="15240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966178" y="4299942"/>
            <a:ext cx="166157" cy="16615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40608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1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600"/>
                            </p:stCondLst>
                            <p:childTnLst>
                              <p:par>
                                <p:cTn id="2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38" grpId="0"/>
      <p:bldP spid="64" grpId="0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6" grpId="0" animBg="1"/>
      <p:bldP spid="88" grpId="0" animBg="1"/>
      <p:bldP spid="89" grpId="0" animBg="1"/>
      <p:bldP spid="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未来展望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9124" y="1083778"/>
            <a:ext cx="83100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就</a:t>
            </a:r>
            <a:r>
              <a:rPr lang="zh-CN" altLang="zh-CN" dirty="0"/>
              <a:t>整个系统而言，我认为我的系统还有些地方做的不够好，作为一个宠物社区平台，还缺乏对于宠物的医疗以及护理，我认为可以继续再迭代开发新的功能，有一个宠物医院模块，这样我们的宠物生病或者其他的帮助，我们能第一时间联系到宠物医院，不至于耽误宠物的病情。另外需要完善的功能就是宠物粮食的购买流程，并没有真正的实现支付功能，由于条件有限，不参与商业价值，所以没有支付接口，希望后期如果有合作，我会更加完善此功能。</a:t>
            </a:r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项目</a:t>
            </a:r>
            <a:r>
              <a:rPr lang="zh-CN" altLang="zh-CN" dirty="0"/>
              <a:t>总结：宠物社区平台是一个集娱乐聊天，宠物管理，社会公益的一个</a:t>
            </a:r>
            <a:r>
              <a:rPr lang="en-US" altLang="zh-CN" dirty="0"/>
              <a:t>Web</a:t>
            </a:r>
            <a:r>
              <a:rPr lang="zh-CN" altLang="zh-CN" dirty="0"/>
              <a:t>端程序，秉承帮助用户计划旅行，社交约伴的宗旨。本项目界面设计美观大方，功能完善，操作简便，适合不同年龄段的旅行人群。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4349204" y="3297699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4087078" y="4107180"/>
            <a:ext cx="137387" cy="15113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4224465" y="4498008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2765465" y="4358640"/>
            <a:ext cx="183476" cy="174451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341787" y="3799199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7360071" y="3209594"/>
            <a:ext cx="167224" cy="16722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1453806" y="2602237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8205409" y="2602237"/>
            <a:ext cx="130871" cy="14000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8846819" y="1924436"/>
            <a:ext cx="152400" cy="15240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966178" y="4299942"/>
            <a:ext cx="166157" cy="16615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997925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1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600"/>
                            </p:stCondLst>
                            <p:childTnLst>
                              <p:par>
                                <p:cTn id="2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38" grpId="0"/>
      <p:bldP spid="64" grpId="0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6" grpId="0" animBg="1"/>
      <p:bldP spid="88" grpId="0" animBg="1"/>
      <p:bldP spid="89" grpId="0" animBg="1"/>
      <p:bldP spid="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43608" y="1565803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1226969" y="344781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04729" y="3571714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778432" y="337709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11193" y="3498702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52192" y="32590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244941" y="3302300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781911" y="343372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16066" y="1214039"/>
            <a:ext cx="4404205" cy="3501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[</a:t>
            </a:r>
            <a:r>
              <a:rPr lang="en-US" altLang="zh-CN" sz="1400" dirty="0"/>
              <a:t>1] </a:t>
            </a:r>
            <a:r>
              <a:rPr lang="zh-CN" altLang="zh-CN" sz="1400" dirty="0"/>
              <a:t>管才路</a:t>
            </a:r>
            <a:r>
              <a:rPr lang="en-US" altLang="zh-CN" sz="1400" dirty="0"/>
              <a:t>. </a:t>
            </a:r>
            <a:r>
              <a:rPr lang="zh-CN" altLang="zh-CN" sz="1400" dirty="0"/>
              <a:t>叶刚</a:t>
            </a:r>
            <a:r>
              <a:rPr lang="en-US" altLang="zh-CN" sz="1400" dirty="0"/>
              <a:t>,</a:t>
            </a:r>
            <a:r>
              <a:rPr lang="zh-CN" altLang="zh-CN" sz="1400" dirty="0"/>
              <a:t>耿伟</a:t>
            </a:r>
            <a:r>
              <a:rPr lang="en-US" altLang="zh-CN" sz="1400" dirty="0"/>
              <a:t>,</a:t>
            </a:r>
            <a:r>
              <a:rPr lang="zh-CN" altLang="zh-CN" sz="1400" dirty="0"/>
              <a:t>王立河</a:t>
            </a:r>
            <a:r>
              <a:rPr lang="en-US" altLang="zh-CN" sz="1400" dirty="0"/>
              <a:t>. </a:t>
            </a:r>
            <a:r>
              <a:rPr lang="en-US" altLang="zh-CN" sz="1400" dirty="0" err="1">
                <a:hlinkClick r:id="rId3"/>
              </a:rPr>
              <a:t>基于Java的Mybaits生成持久层配置文件</a:t>
            </a:r>
            <a:r>
              <a:rPr lang="en-US" altLang="zh-CN" sz="1400" dirty="0">
                <a:hlinkClick r:id="rId3"/>
              </a:rPr>
              <a:t>[J]</a:t>
            </a:r>
            <a:r>
              <a:rPr lang="en-US" altLang="zh-CN" sz="1400" dirty="0"/>
              <a:t>.</a:t>
            </a:r>
            <a:r>
              <a:rPr lang="zh-CN" altLang="zh-CN" sz="1400" dirty="0"/>
              <a:t>电子技术与软件工程</a:t>
            </a:r>
            <a:r>
              <a:rPr lang="en-US" altLang="zh-CN" sz="1400" dirty="0"/>
              <a:t>,2018,0(22):139-139</a:t>
            </a:r>
            <a:r>
              <a:rPr lang="en-US" altLang="zh-CN" sz="1400" dirty="0" smtClean="0"/>
              <a:t>.</a:t>
            </a:r>
          </a:p>
          <a:p>
            <a:endParaRPr lang="zh-CN" altLang="zh-CN" sz="1400" dirty="0"/>
          </a:p>
          <a:p>
            <a:r>
              <a:rPr lang="en-US" altLang="zh-CN" sz="1400" dirty="0"/>
              <a:t>[2] </a:t>
            </a:r>
            <a:r>
              <a:rPr lang="zh-CN" altLang="zh-CN" sz="1400" dirty="0"/>
              <a:t>韩兵</a:t>
            </a:r>
            <a:r>
              <a:rPr lang="en-US" altLang="zh-CN" sz="1400" dirty="0"/>
              <a:t>,</a:t>
            </a:r>
            <a:r>
              <a:rPr lang="zh-CN" altLang="zh-CN" sz="1400" dirty="0"/>
              <a:t>李晶晶</a:t>
            </a:r>
            <a:r>
              <a:rPr lang="en-US" altLang="zh-CN" sz="1400" dirty="0"/>
              <a:t>,</a:t>
            </a:r>
            <a:r>
              <a:rPr lang="zh-CN" altLang="zh-CN" sz="1400" dirty="0"/>
              <a:t>方英兰</a:t>
            </a:r>
            <a:r>
              <a:rPr lang="en-US" altLang="zh-CN" sz="1400" dirty="0"/>
              <a:t>. </a:t>
            </a:r>
            <a:r>
              <a:rPr lang="en-US" altLang="zh-CN" sz="1400" dirty="0" err="1">
                <a:hlinkClick r:id="rId4"/>
              </a:rPr>
              <a:t>基于JDBC数据管理与查询优化的研究</a:t>
            </a:r>
            <a:r>
              <a:rPr lang="en-US" altLang="zh-CN" sz="1400" dirty="0">
                <a:hlinkClick r:id="rId4"/>
              </a:rPr>
              <a:t>[J]</a:t>
            </a:r>
            <a:r>
              <a:rPr lang="en-US" altLang="zh-CN" sz="1400" dirty="0"/>
              <a:t>.</a:t>
            </a:r>
            <a:r>
              <a:rPr lang="zh-CN" altLang="zh-CN" sz="1400" dirty="0"/>
              <a:t>计算机技术与发展</a:t>
            </a:r>
            <a:r>
              <a:rPr lang="en-US" altLang="zh-CN" sz="1400" dirty="0"/>
              <a:t>,2018,28(9):176-180</a:t>
            </a:r>
            <a:r>
              <a:rPr lang="en-US" altLang="zh-CN" sz="1400" dirty="0" smtClean="0"/>
              <a:t>.</a:t>
            </a:r>
          </a:p>
          <a:p>
            <a:endParaRPr lang="zh-CN" altLang="zh-CN" sz="1400" dirty="0"/>
          </a:p>
          <a:p>
            <a:r>
              <a:rPr lang="en-US" altLang="zh-CN" sz="1400" dirty="0"/>
              <a:t>[3] </a:t>
            </a:r>
            <a:r>
              <a:rPr lang="zh-CN" altLang="zh-CN" sz="1400" dirty="0"/>
              <a:t>乔岚</a:t>
            </a:r>
            <a:r>
              <a:rPr lang="en-US" altLang="zh-CN" sz="1400" dirty="0"/>
              <a:t>. </a:t>
            </a:r>
            <a:r>
              <a:rPr lang="en-US" altLang="zh-CN" sz="1400" dirty="0" err="1">
                <a:hlinkClick r:id="rId5"/>
              </a:rPr>
              <a:t>基于MyBatis和Spring的JavaEE数据持久层的研究与应用</a:t>
            </a:r>
            <a:r>
              <a:rPr lang="en-US" altLang="zh-CN" sz="1400" dirty="0">
                <a:hlinkClick r:id="rId5"/>
              </a:rPr>
              <a:t>[J]</a:t>
            </a:r>
            <a:r>
              <a:rPr lang="en-US" altLang="zh-CN" sz="1400" dirty="0"/>
              <a:t>.</a:t>
            </a:r>
            <a:r>
              <a:rPr lang="zh-CN" altLang="zh-CN" sz="1400" dirty="0"/>
              <a:t>信息与电脑</a:t>
            </a:r>
            <a:r>
              <a:rPr lang="en-US" altLang="zh-CN" sz="1400" dirty="0"/>
              <a:t>,</a:t>
            </a:r>
            <a:endParaRPr lang="zh-CN" altLang="zh-CN" sz="1400" dirty="0"/>
          </a:p>
          <a:p>
            <a:r>
              <a:rPr lang="en-US" altLang="zh-CN" sz="1400" dirty="0"/>
              <a:t>2017,0(8):73-76</a:t>
            </a:r>
            <a:r>
              <a:rPr lang="en-US" altLang="zh-CN" sz="1400" dirty="0" smtClean="0"/>
              <a:t>.</a:t>
            </a:r>
          </a:p>
          <a:p>
            <a:endParaRPr lang="zh-CN" altLang="zh-CN" sz="1400" dirty="0"/>
          </a:p>
          <a:p>
            <a:r>
              <a:rPr lang="en-US" altLang="zh-CN" sz="1400" dirty="0"/>
              <a:t>[4] </a:t>
            </a:r>
            <a:r>
              <a:rPr lang="zh-CN" altLang="zh-CN" sz="1400" dirty="0"/>
              <a:t>朱琪</a:t>
            </a:r>
            <a:r>
              <a:rPr lang="en-US" altLang="zh-CN" sz="1400" dirty="0"/>
              <a:t>. </a:t>
            </a:r>
            <a:r>
              <a:rPr lang="en-US" altLang="zh-CN" sz="1400" dirty="0" err="1">
                <a:hlinkClick r:id="rId6"/>
              </a:rPr>
              <a:t>基于MVC架构的课程网络教学系统的开发与设计</a:t>
            </a:r>
            <a:r>
              <a:rPr lang="en-US" altLang="zh-CN" sz="1400" dirty="0">
                <a:hlinkClick r:id="rId6"/>
              </a:rPr>
              <a:t>[J]</a:t>
            </a:r>
            <a:r>
              <a:rPr lang="en-US" altLang="zh-CN" sz="1400" dirty="0"/>
              <a:t>.</a:t>
            </a:r>
            <a:r>
              <a:rPr lang="zh-CN" altLang="zh-CN" sz="1400" dirty="0"/>
              <a:t>电子设计工程</a:t>
            </a:r>
            <a:r>
              <a:rPr lang="en-US" altLang="zh-CN" sz="1400" dirty="0"/>
              <a:t>,</a:t>
            </a:r>
            <a:endParaRPr lang="zh-CN" altLang="zh-CN" sz="1400" dirty="0"/>
          </a:p>
          <a:p>
            <a:r>
              <a:rPr lang="en-US" altLang="zh-CN" sz="1400" dirty="0"/>
              <a:t>2018,26(23):85-88</a:t>
            </a:r>
            <a:r>
              <a:rPr lang="en-US" altLang="zh-CN" sz="1400" dirty="0" smtClean="0"/>
              <a:t>.</a:t>
            </a:r>
          </a:p>
          <a:p>
            <a:endParaRPr lang="zh-CN" altLang="zh-CN" sz="1400" dirty="0"/>
          </a:p>
          <a:p>
            <a:r>
              <a:rPr lang="en-US" altLang="zh-CN" sz="1400" dirty="0"/>
              <a:t>[5] </a:t>
            </a:r>
            <a:r>
              <a:rPr lang="zh-CN" altLang="zh-CN" sz="1400" dirty="0"/>
              <a:t>陈峰</a:t>
            </a:r>
            <a:r>
              <a:rPr lang="en-US" altLang="zh-CN" sz="1400" dirty="0"/>
              <a:t>,</a:t>
            </a:r>
            <a:r>
              <a:rPr lang="zh-CN" altLang="zh-CN" sz="1400" dirty="0"/>
              <a:t>于晋萍</a:t>
            </a:r>
            <a:r>
              <a:rPr lang="en-US" altLang="zh-CN" sz="1400" dirty="0"/>
              <a:t>,</a:t>
            </a:r>
            <a:r>
              <a:rPr lang="zh-CN" altLang="zh-CN" sz="1400" dirty="0"/>
              <a:t>何金成</a:t>
            </a:r>
            <a:r>
              <a:rPr lang="en-US" altLang="zh-CN" sz="1400" dirty="0"/>
              <a:t>,</a:t>
            </a:r>
            <a:r>
              <a:rPr lang="zh-CN" altLang="zh-CN" sz="1400" dirty="0"/>
              <a:t>陈行</a:t>
            </a:r>
            <a:r>
              <a:rPr lang="en-US" altLang="zh-CN" sz="1400" dirty="0"/>
              <a:t>,</a:t>
            </a:r>
            <a:r>
              <a:rPr lang="zh-CN" altLang="zh-CN" sz="1400" dirty="0"/>
              <a:t>刘相君</a:t>
            </a:r>
            <a:r>
              <a:rPr lang="en-US" altLang="zh-CN" sz="1400" dirty="0"/>
              <a:t>. </a:t>
            </a:r>
            <a:r>
              <a:rPr lang="en-US" altLang="zh-CN" sz="1400" dirty="0" err="1">
                <a:hlinkClick r:id="rId7"/>
              </a:rPr>
              <a:t>基于SSM框架的辅助管理系统的设计与搭建</a:t>
            </a:r>
            <a:r>
              <a:rPr lang="en-US" altLang="zh-CN" sz="1400" dirty="0">
                <a:hlinkClick r:id="rId7"/>
              </a:rPr>
              <a:t>[J]</a:t>
            </a:r>
            <a:r>
              <a:rPr lang="en-US" altLang="zh-CN" sz="1400" dirty="0"/>
              <a:t>.</a:t>
            </a:r>
            <a:r>
              <a:rPr lang="zh-CN" altLang="zh-CN" sz="1400" dirty="0"/>
              <a:t>科技视界</a:t>
            </a:r>
            <a:r>
              <a:rPr lang="en-US" altLang="zh-CN" sz="1400" dirty="0"/>
              <a:t>,2015,0(34):105-106</a:t>
            </a:r>
            <a:r>
              <a:rPr lang="en-US" altLang="zh-CN" sz="1400" dirty="0" smtClean="0"/>
              <a:t>.</a:t>
            </a:r>
          </a:p>
          <a:p>
            <a:endParaRPr lang="zh-CN" altLang="zh-CN" sz="1400" dirty="0"/>
          </a:p>
          <a:p>
            <a:r>
              <a:rPr lang="en-US" altLang="zh-CN" sz="1400" dirty="0"/>
              <a:t>[6] </a:t>
            </a:r>
            <a:r>
              <a:rPr lang="zh-CN" altLang="zh-CN" sz="1400" dirty="0"/>
              <a:t>葛萌</a:t>
            </a:r>
            <a:r>
              <a:rPr lang="en-US" altLang="zh-CN" sz="1400" dirty="0"/>
              <a:t>,</a:t>
            </a:r>
            <a:r>
              <a:rPr lang="zh-CN" altLang="zh-CN" sz="1400" dirty="0"/>
              <a:t>黄素萍</a:t>
            </a:r>
            <a:r>
              <a:rPr lang="en-US" altLang="zh-CN" sz="1400" dirty="0"/>
              <a:t>,</a:t>
            </a:r>
            <a:r>
              <a:rPr lang="zh-CN" altLang="zh-CN" sz="1400" dirty="0"/>
              <a:t>欧阳宏基</a:t>
            </a:r>
            <a:r>
              <a:rPr lang="en-US" altLang="zh-CN" sz="1400" dirty="0"/>
              <a:t>. </a:t>
            </a:r>
            <a:r>
              <a:rPr lang="en-US" altLang="zh-CN" sz="1400" dirty="0" err="1">
                <a:hlinkClick r:id="rId8"/>
              </a:rPr>
              <a:t>基于Spring</a:t>
            </a:r>
            <a:r>
              <a:rPr lang="en-US" altLang="zh-CN" sz="1400" dirty="0">
                <a:hlinkClick r:id="rId8"/>
              </a:rPr>
              <a:t> </a:t>
            </a:r>
            <a:r>
              <a:rPr lang="en-US" altLang="zh-CN" sz="1400" dirty="0" err="1">
                <a:hlinkClick r:id="rId8"/>
              </a:rPr>
              <a:t>MVC框架的Java</a:t>
            </a:r>
            <a:r>
              <a:rPr lang="en-US" altLang="zh-CN" sz="1400" dirty="0">
                <a:hlinkClick r:id="rId8"/>
              </a:rPr>
              <a:t> </a:t>
            </a:r>
            <a:r>
              <a:rPr lang="en-US" altLang="zh-CN" sz="1400" dirty="0" err="1">
                <a:hlinkClick r:id="rId8"/>
              </a:rPr>
              <a:t>Web应用</a:t>
            </a:r>
            <a:r>
              <a:rPr lang="en-US" altLang="zh-CN" sz="1400" dirty="0">
                <a:hlinkClick r:id="rId8"/>
              </a:rPr>
              <a:t>[J]</a:t>
            </a:r>
            <a:r>
              <a:rPr lang="en-US" altLang="zh-CN" sz="1400" dirty="0"/>
              <a:t>.</a:t>
            </a:r>
            <a:r>
              <a:rPr lang="zh-CN" altLang="zh-CN" sz="1400" dirty="0"/>
              <a:t>计算机与现代化</a:t>
            </a:r>
            <a:r>
              <a:rPr lang="en-US" altLang="zh-CN" sz="1400" dirty="0"/>
              <a:t>,2018,0(8):97-101.</a:t>
            </a:r>
            <a:endParaRPr lang="en-US" altLang="zh-CN" sz="14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638595" y="1588290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638595" y="2094309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38595" y="2598365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38595" y="3102421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38595" y="3606477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638595" y="4110533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427015" y="145090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3147794" y="3072585"/>
            <a:ext cx="167224" cy="16722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42895" y="3190313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425919" y="195298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3425730" y="246294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3424634" y="296503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3427060" y="346728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425964" y="396937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81102" y="2417860"/>
            <a:ext cx="14008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</a:rPr>
              <a:t>参考文献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参考文献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29600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1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/>
      <p:bldP spid="40" grpId="0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直接连接符 9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主目录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1741714" y="2220686"/>
            <a:ext cx="5660572" cy="1204692"/>
          </a:xfrm>
          <a:custGeom>
            <a:avLst/>
            <a:gdLst>
              <a:gd name="connsiteX0" fmla="*/ 0 w 5660572"/>
              <a:gd name="connsiteY0" fmla="*/ 14514 h 1204692"/>
              <a:gd name="connsiteX1" fmla="*/ 1407886 w 5660572"/>
              <a:gd name="connsiteY1" fmla="*/ 1204685 h 1204692"/>
              <a:gd name="connsiteX2" fmla="*/ 2815772 w 5660572"/>
              <a:gd name="connsiteY2" fmla="*/ 0 h 1204692"/>
              <a:gd name="connsiteX3" fmla="*/ 4267200 w 5660572"/>
              <a:gd name="connsiteY3" fmla="*/ 1204685 h 1204692"/>
              <a:gd name="connsiteX4" fmla="*/ 5660572 w 5660572"/>
              <a:gd name="connsiteY4" fmla="*/ 0 h 120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0572" h="1204692">
                <a:moveTo>
                  <a:pt x="0" y="14514"/>
                </a:moveTo>
                <a:cubicBezTo>
                  <a:pt x="469295" y="610809"/>
                  <a:pt x="938591" y="1207104"/>
                  <a:pt x="1407886" y="1204685"/>
                </a:cubicBezTo>
                <a:cubicBezTo>
                  <a:pt x="1877181" y="1202266"/>
                  <a:pt x="2339220" y="0"/>
                  <a:pt x="2815772" y="0"/>
                </a:cubicBezTo>
                <a:cubicBezTo>
                  <a:pt x="3292324" y="0"/>
                  <a:pt x="3793067" y="1204685"/>
                  <a:pt x="4267200" y="1204685"/>
                </a:cubicBezTo>
                <a:cubicBezTo>
                  <a:pt x="4741333" y="1204685"/>
                  <a:pt x="5411410" y="152400"/>
                  <a:pt x="5660572" y="0"/>
                </a:cubicBezTo>
              </a:path>
            </a:pathLst>
          </a:cu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80871" y="1661152"/>
            <a:ext cx="1139038" cy="1139038"/>
            <a:chOff x="1180871" y="1661152"/>
            <a:chExt cx="1139038" cy="113903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18087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2" name="同心圆 1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459284" y="187672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91676" y="2836786"/>
            <a:ext cx="1139038" cy="1139038"/>
            <a:chOff x="2591676" y="2836786"/>
            <a:chExt cx="1139038" cy="1139038"/>
          </a:xfrm>
        </p:grpSpPr>
        <p:grpSp>
          <p:nvGrpSpPr>
            <p:cNvPr id="120" name="组合 119"/>
            <p:cNvGrpSpPr/>
            <p:nvPr/>
          </p:nvGrpSpPr>
          <p:grpSpPr>
            <a:xfrm>
              <a:off x="259167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2" name="同心圆 1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2870089" y="3052362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02481" y="1661152"/>
            <a:ext cx="1139038" cy="1139038"/>
            <a:chOff x="4002481" y="1661152"/>
            <a:chExt cx="1139038" cy="1139038"/>
          </a:xfrm>
        </p:grpSpPr>
        <p:grpSp>
          <p:nvGrpSpPr>
            <p:cNvPr id="130" name="组合 129"/>
            <p:cNvGrpSpPr/>
            <p:nvPr/>
          </p:nvGrpSpPr>
          <p:grpSpPr>
            <a:xfrm>
              <a:off x="400248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2" name="同心圆 1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4280894" y="187672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413286" y="2836786"/>
            <a:ext cx="1139038" cy="1139038"/>
            <a:chOff x="5413286" y="2836786"/>
            <a:chExt cx="1139038" cy="1139038"/>
          </a:xfrm>
        </p:grpSpPr>
        <p:grpSp>
          <p:nvGrpSpPr>
            <p:cNvPr id="115" name="组合 114"/>
            <p:cNvGrpSpPr/>
            <p:nvPr/>
          </p:nvGrpSpPr>
          <p:grpSpPr>
            <a:xfrm>
              <a:off x="541328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7" name="同心圆 1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691699" y="3052362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824091" y="1661152"/>
            <a:ext cx="1139038" cy="1139038"/>
            <a:chOff x="6824091" y="1661152"/>
            <a:chExt cx="1139038" cy="1139038"/>
          </a:xfrm>
        </p:grpSpPr>
        <p:grpSp>
          <p:nvGrpSpPr>
            <p:cNvPr id="125" name="组合 124"/>
            <p:cNvGrpSpPr/>
            <p:nvPr/>
          </p:nvGrpSpPr>
          <p:grpSpPr>
            <a:xfrm>
              <a:off x="682409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7" name="同心圆 1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7102504" y="187672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798782" y="8804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课题背景及内容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978481" y="41283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技术及研究路线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669774" y="8937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系统分析与设计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19304" y="41280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兰亭细黑_GBK" pitchFamily="2" charset="-122"/>
                <a:ea typeface="方正兰亭细黑_GBK" pitchFamily="2" charset="-122"/>
              </a:rPr>
              <a:t>技术难点解决方案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493362" y="8804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结果结论</a:t>
            </a:r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总结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855958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3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35" grpId="0" animBg="1"/>
      <p:bldP spid="144" grpId="0"/>
      <p:bldP spid="145" grpId="0"/>
      <p:bldP spid="146" grpId="0"/>
      <p:bldP spid="147" grpId="0"/>
      <p:bldP spid="148" grpId="0"/>
      <p:bldP spid="1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915816" y="555527"/>
            <a:ext cx="3552056" cy="141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 smtClean="0">
                <a:solidFill>
                  <a:srgbClr val="C00000"/>
                </a:solidFill>
                <a:latin typeface="Impact" pitchFamily="34" charset="0"/>
                <a:ea typeface="微软雅黑" panose="020B0503020204020204" pitchFamily="34" charset="-122"/>
              </a:rPr>
              <a:t>THANKS!</a:t>
            </a:r>
            <a:endParaRPr lang="zh-CN" altLang="en-US" sz="6600" b="0" dirty="0" smtClean="0">
              <a:solidFill>
                <a:srgbClr val="C00000"/>
              </a:solidFill>
              <a:latin typeface="Impact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31640" y="1995686"/>
            <a:ext cx="64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大学生活即将结束，在此，我要感谢所有教导我的老师和陪伴我一齐成长的同学，他们在我的大学生涯给予了很大的帮助。本论文能够顺利完成，要特别感谢我的</a:t>
            </a: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导师彭志豪副教授，彭志豪</a:t>
            </a:r>
            <a:r>
              <a:rPr lang="zh-CN" altLang="en-US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老师</a:t>
            </a:r>
            <a:r>
              <a:rPr lang="zh-CN" altLang="en-US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对该论文从选题，构思到最后定稿的各个环节给予细心指引与教导</a:t>
            </a:r>
            <a:r>
              <a:rPr lang="en-US" altLang="zh-CN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使我得以最终完成毕业论文</a:t>
            </a:r>
            <a:r>
              <a:rPr lang="zh-CN" altLang="en-US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设计！</a:t>
            </a:r>
            <a:endParaRPr lang="en-US" altLang="zh-CN" sz="1400" dirty="0" smtClean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最后</a:t>
            </a:r>
            <a:r>
              <a:rPr lang="zh-CN" altLang="en-US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，我要向百忙之中抽时间对本文进行审阅，评议和参与本人论文答辩的各位老师表示</a:t>
            </a:r>
            <a:r>
              <a:rPr lang="zh-CN" altLang="en-US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感谢</a:t>
            </a:r>
            <a:r>
              <a:rPr lang="zh-CN" altLang="en-US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1400" kern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70008" y="4088350"/>
            <a:ext cx="3048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0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感谢语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717460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64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5" grpId="1"/>
      <p:bldP spid="26" grpId="0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方正兰亭细黑_GBK" pitchFamily="2" charset="-122"/>
                <a:ea typeface="方正兰亭细黑_GBK" pitchFamily="2" charset="-122"/>
              </a:rPr>
              <a:t>课题背景及内容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4866" y="289664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  <a:endParaRPr lang="zh-CN" altLang="en-US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50203" y="24909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课题背景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0203" y="32884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研究人群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56315" y="251840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56315" y="330672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50203" y="29066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相关研究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156315" y="293411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3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  <p:bldP spid="15" grpId="0"/>
      <p:bldP spid="16" grpId="0"/>
      <p:bldP spid="24" grpId="0" animBg="1"/>
      <p:bldP spid="25" grpId="0" animBg="1"/>
      <p:bldP spid="28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Box 41"/>
          <p:cNvSpPr>
            <a:spLocks noChangeArrowheads="1"/>
          </p:cNvSpPr>
          <p:nvPr/>
        </p:nvSpPr>
        <p:spPr bwMode="auto">
          <a:xfrm>
            <a:off x="1439864" y="1664494"/>
            <a:ext cx="626427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x-none" altLang="zh-CN" dirty="0" smtClean="0"/>
              <a:t>随着人们生活水平的不断提高</a:t>
            </a:r>
            <a:r>
              <a:rPr lang="x-none" altLang="zh-CN" dirty="0"/>
              <a:t>，人们越来越重视对宠物的关爱和照顾</a:t>
            </a:r>
            <a:r>
              <a:rPr lang="x-none" altLang="zh-CN" dirty="0" smtClean="0"/>
              <a:t>。</a:t>
            </a:r>
            <a:r>
              <a:rPr lang="zh-CN" altLang="en-US" dirty="0" smtClean="0"/>
              <a:t>特别是对于年轻人来说，能够花更少的时间养宠物是一件十分难的事情，工作以及生活的压力，我们也许会对自己的宠物忽视，</a:t>
            </a:r>
            <a:r>
              <a:rPr lang="x-none" altLang="zh-CN" dirty="0" smtClean="0"/>
              <a:t>我们希望有一个宠物交流平台可以提供</a:t>
            </a:r>
            <a:r>
              <a:rPr lang="zh-CN" altLang="en-US" dirty="0" smtClean="0"/>
              <a:t>便利</a:t>
            </a:r>
            <a:r>
              <a:rPr lang="x-none" altLang="zh-CN" dirty="0" smtClean="0"/>
              <a:t>的服务来管理我们的宠物</a:t>
            </a:r>
            <a:r>
              <a:rPr lang="x-none" altLang="zh-CN" dirty="0"/>
              <a:t>，包括宠物粮食，宠物领养，</a:t>
            </a:r>
            <a:r>
              <a:rPr lang="x-none" altLang="zh-CN" dirty="0" smtClean="0"/>
              <a:t>以及留言交流</a:t>
            </a:r>
            <a:r>
              <a:rPr lang="zh-CN" altLang="en-US" dirty="0" smtClean="0"/>
              <a:t>，让养宠物不再是压力负担而是快乐。</a:t>
            </a:r>
            <a:endParaRPr lang="zh-CN" altLang="zh-CN" dirty="0"/>
          </a:p>
        </p:txBody>
      </p:sp>
      <p:sp>
        <p:nvSpPr>
          <p:cNvPr id="6154" name="TextBox 43"/>
          <p:cNvSpPr>
            <a:spLocks noChangeArrowheads="1"/>
          </p:cNvSpPr>
          <p:nvPr/>
        </p:nvSpPr>
        <p:spPr bwMode="auto">
          <a:xfrm>
            <a:off x="3416300" y="994410"/>
            <a:ext cx="231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行业大背景</a:t>
            </a:r>
          </a:p>
        </p:txBody>
      </p:sp>
      <p:grpSp>
        <p:nvGrpSpPr>
          <p:cNvPr id="6155" name="组合 2"/>
          <p:cNvGrpSpPr>
            <a:grpSpLocks/>
          </p:cNvGrpSpPr>
          <p:nvPr/>
        </p:nvGrpSpPr>
        <p:grpSpPr bwMode="auto">
          <a:xfrm>
            <a:off x="2770188" y="1138714"/>
            <a:ext cx="3579812" cy="142875"/>
            <a:chOff x="0" y="0"/>
            <a:chExt cx="3580582" cy="158874"/>
          </a:xfrm>
        </p:grpSpPr>
        <p:grpSp>
          <p:nvGrpSpPr>
            <p:cNvPr id="6156" name="组合 61"/>
            <p:cNvGrpSpPr>
              <a:grpSpLocks/>
            </p:cNvGrpSpPr>
            <p:nvPr/>
          </p:nvGrpSpPr>
          <p:grpSpPr bwMode="auto">
            <a:xfrm>
              <a:off x="0" y="0"/>
              <a:ext cx="792088" cy="158874"/>
              <a:chOff x="0" y="0"/>
              <a:chExt cx="792088" cy="158874"/>
            </a:xfrm>
          </p:grpSpPr>
          <p:sp>
            <p:nvSpPr>
              <p:cNvPr id="6157" name="直接连接符 70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" name="直接连接符 71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直接连接符 72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60" name="组合 62"/>
            <p:cNvGrpSpPr>
              <a:grpSpLocks/>
            </p:cNvGrpSpPr>
            <p:nvPr/>
          </p:nvGrpSpPr>
          <p:grpSpPr bwMode="auto">
            <a:xfrm rot="10800000">
              <a:off x="2788494" y="0"/>
              <a:ext cx="792088" cy="158874"/>
              <a:chOff x="0" y="0"/>
              <a:chExt cx="792088" cy="158874"/>
            </a:xfrm>
          </p:grpSpPr>
          <p:sp>
            <p:nvSpPr>
              <p:cNvPr id="6161" name="直接连接符 67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2" name="直接连接符 68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直接连接符 69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6059464" y="3524926"/>
            <a:ext cx="2185594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9" name="圆角矩形 3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选题背景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660458" y="3524926"/>
            <a:ext cx="2185594" cy="1224902"/>
            <a:chOff x="4304043" y="1286668"/>
            <a:chExt cx="3837944" cy="2757793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0" name="圆角矩形 4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220937" y="3524926"/>
            <a:ext cx="2185594" cy="1224902"/>
            <a:chOff x="6059464" y="3524926"/>
            <a:chExt cx="2185594" cy="1224902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53" name="组合 52"/>
            <p:cNvGrpSpPr/>
            <p:nvPr/>
          </p:nvGrpSpPr>
          <p:grpSpPr>
            <a:xfrm>
              <a:off x="6059464" y="3524926"/>
              <a:ext cx="2185594" cy="1224902"/>
              <a:chOff x="4304043" y="1286668"/>
              <a:chExt cx="3837944" cy="2757793"/>
            </a:xfrm>
            <a:grpFill/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圆角矩形 56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TextBox 87"/>
            <p:cNvSpPr>
              <a:spLocks noChangeArrowheads="1"/>
            </p:cNvSpPr>
            <p:nvPr/>
          </p:nvSpPr>
          <p:spPr bwMode="auto">
            <a:xfrm>
              <a:off x="6467641" y="3902869"/>
              <a:ext cx="1471283" cy="18466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endPara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57622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ldLvl="0" autoUpdateAnimBg="0"/>
      <p:bldP spid="6154" grpId="0" bldLvl="0" autoUpdateAnimBg="0"/>
      <p:bldP spid="3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380" y="-207599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相关研究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 rot="5400000">
            <a:off x="1231410" y="1071162"/>
            <a:ext cx="1146479" cy="14895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713610" y="1327500"/>
            <a:ext cx="5535040" cy="2682697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圆角矩形 2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23"/>
          <p:cNvSpPr>
            <a:spLocks noChangeArrowheads="1"/>
          </p:cNvSpPr>
          <p:nvPr/>
        </p:nvSpPr>
        <p:spPr bwMode="auto">
          <a:xfrm>
            <a:off x="3091811" y="1517207"/>
            <a:ext cx="4660542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dirty="0" smtClean="0"/>
              <a:t>        最近</a:t>
            </a:r>
            <a:r>
              <a:rPr lang="en-US" altLang="zh-CN" dirty="0"/>
              <a:t>《2018</a:t>
            </a:r>
            <a:r>
              <a:rPr lang="zh-CN" altLang="en-US" dirty="0"/>
              <a:t>年中国行业白皮书</a:t>
            </a:r>
            <a:r>
              <a:rPr lang="en-US" altLang="zh-CN" dirty="0"/>
              <a:t>》</a:t>
            </a:r>
            <a:r>
              <a:rPr lang="zh-CN" altLang="en-US" dirty="0"/>
              <a:t>发布了一条数据</a:t>
            </a:r>
            <a:r>
              <a:rPr lang="zh-CN" altLang="en-US" dirty="0" smtClean="0"/>
              <a:t>，</a:t>
            </a:r>
            <a:r>
              <a:rPr lang="zh-CN" altLang="en-US" dirty="0"/>
              <a:t>根据报告显示中国宠物（犬猫）消费市场规模达到</a:t>
            </a:r>
            <a:r>
              <a:rPr lang="en-US" altLang="zh-CN" dirty="0"/>
              <a:t>1708</a:t>
            </a:r>
            <a:r>
              <a:rPr lang="zh-CN" altLang="en-US" dirty="0"/>
              <a:t>亿，比</a:t>
            </a:r>
            <a:r>
              <a:rPr lang="en-US" altLang="zh-CN" dirty="0"/>
              <a:t>2017</a:t>
            </a:r>
            <a:r>
              <a:rPr lang="zh-CN" altLang="en-US" dirty="0"/>
              <a:t>年增长了</a:t>
            </a:r>
            <a:r>
              <a:rPr lang="en-US" altLang="zh-CN" dirty="0"/>
              <a:t>27</a:t>
            </a:r>
            <a:r>
              <a:rPr lang="en-US" altLang="zh-CN" dirty="0" smtClean="0"/>
              <a:t>%</a:t>
            </a:r>
            <a:r>
              <a:rPr lang="zh-CN" altLang="en-US" dirty="0"/>
              <a:t>细数据表明，城镇养狗人数达到了</a:t>
            </a:r>
            <a:r>
              <a:rPr lang="en-US" altLang="zh-CN" dirty="0"/>
              <a:t>7355</a:t>
            </a:r>
            <a:r>
              <a:rPr lang="zh-CN" altLang="en-US" dirty="0"/>
              <a:t>万人，这个数据乍一看挺吓人的，但是也分了养猫的人数加上养狗的人数，分开数据来看，则养狗的人群会比养猫的人群多，不过也证明中国人有绝大多数人正在养狗（</a:t>
            </a:r>
            <a:r>
              <a:rPr lang="zh-CN" altLang="en-US" dirty="0" smtClean="0"/>
              <a:t>猫）。</a:t>
            </a:r>
            <a:endParaRPr lang="zh-CN" altLang="en-US" dirty="0"/>
          </a:p>
          <a:p>
            <a:r>
              <a:rPr lang="zh-CN" altLang="en-US" dirty="0" smtClean="0"/>
              <a:t>         </a:t>
            </a:r>
            <a:endParaRPr lang="en-US" altLang="zh-CN" sz="10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24"/>
          <p:cNvSpPr>
            <a:spLocks noChangeArrowheads="1"/>
          </p:cNvSpPr>
          <p:nvPr/>
        </p:nvSpPr>
        <p:spPr bwMode="auto">
          <a:xfrm>
            <a:off x="1249089" y="1446602"/>
            <a:ext cx="8747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全国现状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101618" y="3009979"/>
            <a:ext cx="1169654" cy="14895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等腰三角形 42"/>
            <p:cNvSpPr/>
            <p:nvPr/>
          </p:nvSpPr>
          <p:spPr>
            <a:xfrm rot="21574879">
              <a:off x="4044927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到底谁在养？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9796438"/>
      </p:ext>
    </p:extLst>
  </p:cSld>
  <p:clrMapOvr>
    <a:masterClrMapping/>
  </p:clrMapOvr>
  <p:transition spd="slow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75" grpId="0"/>
          <p:bldP spid="33" grpId="0" bldLvl="0" autoUpdateAnimBg="0"/>
          <p:bldP spid="38" grpId="0" bldLvl="0" autoUpdateAnimBg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75" grpId="0"/>
          <p:bldP spid="33" grpId="0" bldLvl="0" autoUpdateAnimBg="0"/>
          <p:bldP spid="38" grpId="0" bldLvl="0" autoUpdateAnimBg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71121" y="2415286"/>
            <a:ext cx="1423450" cy="142345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199213" y="2972168"/>
            <a:ext cx="1223538" cy="368530"/>
            <a:chOff x="3838575" y="2712368"/>
            <a:chExt cx="1604974" cy="36853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071211" y="624113"/>
            <a:ext cx="6068729" cy="45362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167407" y="756579"/>
            <a:ext cx="623907" cy="623903"/>
            <a:chOff x="304774" y="673100"/>
            <a:chExt cx="4000526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04774" y="760407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4645" y="2332441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225046" y="3837036"/>
            <a:ext cx="635088" cy="640890"/>
            <a:chOff x="233081" y="673100"/>
            <a:chExt cx="4072219" cy="4109421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33081" y="956647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81532" y="2725546"/>
            <a:ext cx="71814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人群</a:t>
            </a:r>
            <a:endParaRPr lang="zh-CN" altLang="en-US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0331" y="756577"/>
            <a:ext cx="320437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0331" y="2380482"/>
            <a:ext cx="28525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76318" y="3848832"/>
            <a:ext cx="11319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13183" y="1136642"/>
            <a:ext cx="3937215" cy="36710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         那</a:t>
            </a:r>
            <a:r>
              <a:rPr lang="zh-CN" altLang="en-US" dirty="0"/>
              <a:t>都是什么样的人在养呢？能让消费程度比去年增长差不多</a:t>
            </a:r>
            <a:r>
              <a:rPr lang="en-US" altLang="zh-CN" dirty="0"/>
              <a:t>27%</a:t>
            </a:r>
            <a:r>
              <a:rPr lang="zh-CN" altLang="en-US" dirty="0"/>
              <a:t>，根据市场调查，养狗、猫的年纪大多处于</a:t>
            </a:r>
            <a:r>
              <a:rPr lang="en-US" altLang="zh-CN" dirty="0"/>
              <a:t>90</a:t>
            </a:r>
            <a:r>
              <a:rPr lang="zh-CN" altLang="en-US" dirty="0"/>
              <a:t>后或者</a:t>
            </a:r>
            <a:r>
              <a:rPr lang="en-US" altLang="zh-CN" dirty="0"/>
              <a:t>80</a:t>
            </a:r>
            <a:r>
              <a:rPr lang="zh-CN" altLang="en-US" dirty="0"/>
              <a:t>后，</a:t>
            </a:r>
            <a:r>
              <a:rPr lang="en-US" altLang="zh-CN" dirty="0"/>
              <a:t>70</a:t>
            </a:r>
            <a:r>
              <a:rPr lang="zh-CN" altLang="en-US" dirty="0"/>
              <a:t>后也有不过也可能是自己孩子为了给他们解闷买来的，但这种情况属于少数</a:t>
            </a:r>
            <a:r>
              <a:rPr lang="zh-CN" altLang="en-US" dirty="0" smtClean="0"/>
              <a:t>。</a:t>
            </a:r>
            <a:r>
              <a:rPr lang="zh-CN" altLang="en-US" dirty="0"/>
              <a:t>养狗和养猫的人职业也有不同，百分之</a:t>
            </a:r>
            <a:r>
              <a:rPr lang="en-US" altLang="zh-CN" dirty="0"/>
              <a:t>80</a:t>
            </a:r>
            <a:r>
              <a:rPr lang="zh-CN" altLang="en-US" dirty="0"/>
              <a:t>的上班族女性都选择养狗，而学生党或者刚出来工作的实习生养猫比较多，这个数据也可以看出猫咪比较受年轻女孩喜欢。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研究人群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119766"/>
      </p:ext>
    </p:extLst>
  </p:cSld>
  <p:clrMapOvr>
    <a:masterClrMapping/>
  </p:clrMapOvr>
  <p:transition spd="slow" advClick="0" advTm="0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3" presetID="2" presetClass="entr" presetSubtype="1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8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4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6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0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100" tmFilter="0, 0; .2, .5; .8, .5; 1, 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50" autoRev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1" grpId="0"/>
          <p:bldP spid="22" grpId="0"/>
          <p:bldP spid="23" grpId="0"/>
          <p:bldP spid="24" grpId="0"/>
          <p:bldP spid="25" grpId="0"/>
          <p:bldP spid="28" grpId="0" animBg="1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8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4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6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0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100" tmFilter="0, 0; .2, .5; .8, .5; 1, 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50" autoRev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1" grpId="0"/>
          <p:bldP spid="22" grpId="0"/>
          <p:bldP spid="23" grpId="0"/>
          <p:bldP spid="24" grpId="0"/>
          <p:bldP spid="25" grpId="0"/>
          <p:bldP spid="28" grpId="0" animBg="1"/>
          <p:bldP spid="2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技术及研究路线</a:t>
            </a:r>
            <a:endParaRPr lang="zh-CN" altLang="en-US" sz="40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2459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2569626" y="1834674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29819" y="2490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技术路线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9819" y="29366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研究路线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35931" y="251751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135931" y="295487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5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5" grpId="0"/>
      <p:bldP spid="18" grpId="0"/>
      <p:bldP spid="19" grpId="0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80" y="78907"/>
            <a:ext cx="9288780" cy="522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技术路线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55100" y="97639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99300" y="1359119"/>
            <a:ext cx="52629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x-none" altLang="zh-CN" dirty="0" smtClean="0"/>
              <a:t>本系统的集成开发环境是</a:t>
            </a:r>
            <a:r>
              <a:rPr lang="x-none" altLang="zh-CN" dirty="0"/>
              <a:t>IDEA</a:t>
            </a:r>
            <a:r>
              <a:rPr lang="x-none" altLang="zh-CN" dirty="0" smtClean="0"/>
              <a:t>，</a:t>
            </a:r>
            <a:endParaRPr lang="en-US" altLang="zh-CN" dirty="0" smtClean="0"/>
          </a:p>
          <a:p>
            <a:r>
              <a:rPr lang="x-none" altLang="zh-CN" dirty="0" smtClean="0"/>
              <a:t>使用</a:t>
            </a:r>
            <a:r>
              <a:rPr lang="x-none" altLang="zh-CN" dirty="0"/>
              <a:t>MySQL数据库，服务器采用Tomcat</a:t>
            </a:r>
            <a:r>
              <a:rPr lang="x-none" altLang="zh-CN" dirty="0" smtClean="0"/>
              <a:t>，</a:t>
            </a:r>
            <a:endParaRPr lang="en-US" altLang="zh-CN" dirty="0" smtClean="0"/>
          </a:p>
          <a:p>
            <a:r>
              <a:rPr lang="x-none" altLang="zh-CN" dirty="0" smtClean="0"/>
              <a:t>使用</a:t>
            </a:r>
            <a:r>
              <a:rPr lang="x-none" altLang="zh-CN" dirty="0"/>
              <a:t>Spring+Springmvc+Mybatis</a:t>
            </a:r>
            <a:r>
              <a:rPr lang="x-none" altLang="zh-CN" dirty="0" smtClean="0"/>
              <a:t>的开发框架。</a:t>
            </a:r>
            <a:endParaRPr lang="en-US" altLang="zh-CN" dirty="0" smtClean="0"/>
          </a:p>
          <a:p>
            <a:r>
              <a:rPr lang="x-none" altLang="zh-CN" dirty="0" smtClean="0"/>
              <a:t>本系统分为两部分</a:t>
            </a:r>
            <a:r>
              <a:rPr lang="x-none" altLang="zh-CN" dirty="0"/>
              <a:t>，</a:t>
            </a:r>
            <a:r>
              <a:rPr lang="x-none" altLang="zh-CN" dirty="0" smtClean="0"/>
              <a:t>首先是网站前台</a:t>
            </a:r>
            <a:endParaRPr lang="en-US" altLang="zh-CN" dirty="0" smtClean="0"/>
          </a:p>
          <a:p>
            <a:r>
              <a:rPr lang="x-none" altLang="zh-CN" dirty="0" smtClean="0"/>
              <a:t>，</a:t>
            </a:r>
            <a:r>
              <a:rPr lang="x-none" altLang="zh-CN" dirty="0"/>
              <a:t>也就是普通用户可以操作的界面</a:t>
            </a:r>
            <a:r>
              <a:rPr lang="x-none" altLang="zh-CN" dirty="0" smtClean="0"/>
              <a:t>。</a:t>
            </a:r>
            <a:endParaRPr lang="en-US" altLang="zh-CN" dirty="0" smtClean="0"/>
          </a:p>
          <a:p>
            <a:r>
              <a:rPr lang="x-none" altLang="zh-CN" dirty="0" smtClean="0"/>
              <a:t>其次是宠物管理后台</a:t>
            </a:r>
            <a:r>
              <a:rPr lang="x-none" altLang="zh-CN" dirty="0"/>
              <a:t>，</a:t>
            </a:r>
            <a:r>
              <a:rPr lang="x-none" altLang="zh-CN" dirty="0" smtClean="0"/>
              <a:t>需具有管理员权限才能进入</a:t>
            </a:r>
            <a:endParaRPr lang="en-US" altLang="zh-CN" dirty="0" smtClean="0"/>
          </a:p>
          <a:p>
            <a:r>
              <a:rPr lang="x-none" altLang="zh-CN" dirty="0" smtClean="0"/>
              <a:t>。</a:t>
            </a:r>
            <a:r>
              <a:rPr lang="x-none" altLang="zh-CN" dirty="0"/>
              <a:t>前台有四个模块组成，宠物粮食，宠物领养</a:t>
            </a:r>
            <a:r>
              <a:rPr lang="x-none" altLang="zh-CN" dirty="0" smtClean="0"/>
              <a:t>，</a:t>
            </a:r>
            <a:endParaRPr lang="en-US" altLang="zh-CN" dirty="0" smtClean="0"/>
          </a:p>
          <a:p>
            <a:r>
              <a:rPr lang="x-none" altLang="zh-CN" dirty="0" smtClean="0"/>
              <a:t>留言交流和网站公告</a:t>
            </a:r>
            <a:r>
              <a:rPr lang="x-none" altLang="zh-CN" dirty="0"/>
              <a:t>。后台由九个模块组成</a:t>
            </a:r>
            <a:r>
              <a:rPr lang="x-none" altLang="zh-CN" dirty="0" smtClean="0"/>
              <a:t>，</a:t>
            </a:r>
            <a:endParaRPr lang="en-US" altLang="zh-CN" dirty="0" smtClean="0"/>
          </a:p>
          <a:p>
            <a:r>
              <a:rPr lang="x-none" altLang="zh-CN" dirty="0" smtClean="0"/>
              <a:t>用户管理</a:t>
            </a:r>
            <a:r>
              <a:rPr lang="x-none" altLang="zh-CN" dirty="0"/>
              <a:t>，公告信息管理，公告留言管理</a:t>
            </a:r>
            <a:r>
              <a:rPr lang="x-none" altLang="zh-CN" dirty="0" smtClean="0"/>
              <a:t>，</a:t>
            </a:r>
            <a:endParaRPr lang="en-US" altLang="zh-CN" dirty="0" smtClean="0"/>
          </a:p>
          <a:p>
            <a:r>
              <a:rPr lang="x-none" altLang="zh-CN" dirty="0" smtClean="0"/>
              <a:t>宠物管理</a:t>
            </a:r>
            <a:r>
              <a:rPr lang="x-none" altLang="zh-CN" dirty="0"/>
              <a:t>，宠物类别管理，宠物粮食管理</a:t>
            </a:r>
            <a:r>
              <a:rPr lang="x-none" altLang="zh-CN" dirty="0" smtClean="0"/>
              <a:t>，</a:t>
            </a:r>
            <a:endParaRPr lang="en-US" altLang="zh-CN" dirty="0" smtClean="0"/>
          </a:p>
          <a:p>
            <a:r>
              <a:rPr lang="x-none" altLang="zh-CN" dirty="0" smtClean="0"/>
              <a:t>宠物订单管理</a:t>
            </a:r>
            <a:r>
              <a:rPr lang="x-none" altLang="zh-CN" dirty="0"/>
              <a:t>，领养管理和系统管理。</a:t>
            </a:r>
            <a:endParaRPr lang="zh-CN" altLang="zh-CN" dirty="0"/>
          </a:p>
        </p:txBody>
      </p:sp>
      <p:sp>
        <p:nvSpPr>
          <p:cNvPr id="72" name="椭圆 71"/>
          <p:cNvSpPr/>
          <p:nvPr/>
        </p:nvSpPr>
        <p:spPr>
          <a:xfrm>
            <a:off x="812793" y="896221"/>
            <a:ext cx="1320426" cy="925796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SpringMVC</a:t>
            </a:r>
            <a:endParaRPr lang="zh-CN" altLang="en-US" dirty="0"/>
          </a:p>
        </p:txBody>
      </p:sp>
      <p:grpSp>
        <p:nvGrpSpPr>
          <p:cNvPr id="73" name="组合 72"/>
          <p:cNvGrpSpPr/>
          <p:nvPr/>
        </p:nvGrpSpPr>
        <p:grpSpPr>
          <a:xfrm>
            <a:off x="791750" y="1945383"/>
            <a:ext cx="1373678" cy="984228"/>
            <a:chOff x="242319" y="640080"/>
            <a:chExt cx="4090936" cy="4066537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242319" y="640080"/>
              <a:ext cx="4090936" cy="406653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Spring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椭圆 75"/>
          <p:cNvSpPr/>
          <p:nvPr/>
        </p:nvSpPr>
        <p:spPr>
          <a:xfrm>
            <a:off x="791751" y="3184438"/>
            <a:ext cx="1362509" cy="93127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MyBatis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6888480" y="904212"/>
            <a:ext cx="1805939" cy="1049163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EasyUI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791750" y="4259881"/>
            <a:ext cx="1373677" cy="98422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013866" y="3280154"/>
            <a:ext cx="1764569" cy="979727"/>
            <a:chOff x="259579" y="673099"/>
            <a:chExt cx="4090936" cy="4066537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59579" y="673099"/>
              <a:ext cx="4090936" cy="406653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JavaScript,jQuery,Ajax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07135445"/>
      </p:ext>
    </p:extLst>
  </p:cSld>
  <p:clrMapOvr>
    <a:masterClrMapping/>
  </p:clrMapOvr>
  <p:transition spd="slow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3" presetID="1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2" presetID="2" presetClass="entr" presetSubtype="1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7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46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51" presetID="2" presetClass="entr" presetSubtype="1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5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5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64" grpId="0"/>
          <p:bldP spid="68" grpId="0"/>
          <p:bldP spid="72" grpId="0" animBg="1"/>
          <p:bldP spid="76" grpId="0" animBg="1"/>
          <p:bldP spid="80" grpId="0"/>
          <p:bldP spid="2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3" presetID="1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4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5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64" grpId="0"/>
          <p:bldP spid="68" grpId="0"/>
          <p:bldP spid="72" grpId="0" animBg="1"/>
          <p:bldP spid="76" grpId="0" animBg="1"/>
          <p:bldP spid="80" grpId="0"/>
          <p:bldP spid="29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4648" y="2478359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宠物商店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6685" y="246476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针对性服务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1092" y="3572229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人群的消费水平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34"/>
          <p:cNvSpPr/>
          <p:nvPr/>
        </p:nvSpPr>
        <p:spPr>
          <a:xfrm rot="16200000">
            <a:off x="3510108" y="2185690"/>
            <a:ext cx="916299" cy="117841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162168" y="2210323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椭圆 34"/>
          <p:cNvSpPr/>
          <p:nvPr/>
        </p:nvSpPr>
        <p:spPr>
          <a:xfrm rot="5400000">
            <a:off x="4583471" y="3324594"/>
            <a:ext cx="916298" cy="11784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16200000">
            <a:off x="3181254" y="3300887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36609" y="3910305"/>
            <a:ext cx="3005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不同的人群有不同的消费水平，针对这点可以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设置一些盈利的主要方向和人群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361" y="2813679"/>
            <a:ext cx="3429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为自己的小宠物购买日常用品或者粮食是必不可少的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105" y="3906688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周边宠物医院，让宠物更加健康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8184" y="2788935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尽肯能集成多功能实时便捷服务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7564" y="1384489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宠物领养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0998" y="141962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养</a:t>
            </a:r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宠物人群分析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34"/>
          <p:cNvSpPr/>
          <p:nvPr/>
        </p:nvSpPr>
        <p:spPr>
          <a:xfrm rot="5400000">
            <a:off x="4599289" y="1164252"/>
            <a:ext cx="916298" cy="11784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6200000">
            <a:off x="3235312" y="1069047"/>
            <a:ext cx="902720" cy="1186879"/>
            <a:chOff x="4020870" y="2194485"/>
            <a:chExt cx="1102258" cy="1449227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等腰三角形 42"/>
            <p:cNvSpPr/>
            <p:nvPr/>
          </p:nvSpPr>
          <p:spPr>
            <a:xfrm>
              <a:off x="4020872" y="2288124"/>
              <a:ext cx="1079181" cy="1355588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719077" y="1707654"/>
            <a:ext cx="2018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需要研究面向的群体以及数量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8" y="1710912"/>
            <a:ext cx="3005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对于流浪的动物我们总有种想去抱回家的感觉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KSO_Shape"/>
          <p:cNvSpPr>
            <a:spLocks/>
          </p:cNvSpPr>
          <p:nvPr/>
        </p:nvSpPr>
        <p:spPr bwMode="auto">
          <a:xfrm>
            <a:off x="4640391" y="1547486"/>
            <a:ext cx="597147" cy="410041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0" name="KSO_Shape"/>
          <p:cNvSpPr>
            <a:spLocks/>
          </p:cNvSpPr>
          <p:nvPr/>
        </p:nvSpPr>
        <p:spPr bwMode="auto">
          <a:xfrm>
            <a:off x="5210038" y="2544250"/>
            <a:ext cx="522958" cy="51772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1" name="KSO_Shape"/>
          <p:cNvSpPr/>
          <p:nvPr/>
        </p:nvSpPr>
        <p:spPr>
          <a:xfrm>
            <a:off x="4667772" y="3675634"/>
            <a:ext cx="480292" cy="480292"/>
          </a:xfrm>
          <a:custGeom>
            <a:avLst/>
            <a:gdLst>
              <a:gd name="connsiteX0" fmla="*/ 1063385 w 1944000"/>
              <a:gd name="connsiteY0" fmla="*/ 1082014 h 1944000"/>
              <a:gd name="connsiteX1" fmla="*/ 1093900 w 1944000"/>
              <a:gd name="connsiteY1" fmla="*/ 1089952 h 1944000"/>
              <a:gd name="connsiteX2" fmla="*/ 1121871 w 1944000"/>
              <a:gd name="connsiteY2" fmla="*/ 1097572 h 1944000"/>
              <a:gd name="connsiteX3" fmla="*/ 1146982 w 1944000"/>
              <a:gd name="connsiteY3" fmla="*/ 1104557 h 1944000"/>
              <a:gd name="connsiteX4" fmla="*/ 1169550 w 1944000"/>
              <a:gd name="connsiteY4" fmla="*/ 1111542 h 1944000"/>
              <a:gd name="connsiteX5" fmla="*/ 1188940 w 1944000"/>
              <a:gd name="connsiteY5" fmla="*/ 1118209 h 1944000"/>
              <a:gd name="connsiteX6" fmla="*/ 1205469 w 1944000"/>
              <a:gd name="connsiteY6" fmla="*/ 1124559 h 1944000"/>
              <a:gd name="connsiteX7" fmla="*/ 1212779 w 1944000"/>
              <a:gd name="connsiteY7" fmla="*/ 1127734 h 1944000"/>
              <a:gd name="connsiteX8" fmla="*/ 1219137 w 1944000"/>
              <a:gd name="connsiteY8" fmla="*/ 1130592 h 1944000"/>
              <a:gd name="connsiteX9" fmla="*/ 1225176 w 1944000"/>
              <a:gd name="connsiteY9" fmla="*/ 1133449 h 1944000"/>
              <a:gd name="connsiteX10" fmla="*/ 1230262 w 1944000"/>
              <a:gd name="connsiteY10" fmla="*/ 1136307 h 1944000"/>
              <a:gd name="connsiteX11" fmla="*/ 1238526 w 1944000"/>
              <a:gd name="connsiteY11" fmla="*/ 1141704 h 1944000"/>
              <a:gd name="connsiteX12" fmla="*/ 1245837 w 1944000"/>
              <a:gd name="connsiteY12" fmla="*/ 1146784 h 1944000"/>
              <a:gd name="connsiteX13" fmla="*/ 1253148 w 1944000"/>
              <a:gd name="connsiteY13" fmla="*/ 1152499 h 1944000"/>
              <a:gd name="connsiteX14" fmla="*/ 1259823 w 1944000"/>
              <a:gd name="connsiteY14" fmla="*/ 1158532 h 1944000"/>
              <a:gd name="connsiteX15" fmla="*/ 1265862 w 1944000"/>
              <a:gd name="connsiteY15" fmla="*/ 1164564 h 1944000"/>
              <a:gd name="connsiteX16" fmla="*/ 1271266 w 1944000"/>
              <a:gd name="connsiteY16" fmla="*/ 1170914 h 1944000"/>
              <a:gd name="connsiteX17" fmla="*/ 1276351 w 1944000"/>
              <a:gd name="connsiteY17" fmla="*/ 1177582 h 1944000"/>
              <a:gd name="connsiteX18" fmla="*/ 1280801 w 1944000"/>
              <a:gd name="connsiteY18" fmla="*/ 1184567 h 1944000"/>
              <a:gd name="connsiteX19" fmla="*/ 1284934 w 1944000"/>
              <a:gd name="connsiteY19" fmla="*/ 1191234 h 1944000"/>
              <a:gd name="connsiteX20" fmla="*/ 1288112 w 1944000"/>
              <a:gd name="connsiteY20" fmla="*/ 1198537 h 1944000"/>
              <a:gd name="connsiteX21" fmla="*/ 1291291 w 1944000"/>
              <a:gd name="connsiteY21" fmla="*/ 1206157 h 1944000"/>
              <a:gd name="connsiteX22" fmla="*/ 1293516 w 1944000"/>
              <a:gd name="connsiteY22" fmla="*/ 1214094 h 1944000"/>
              <a:gd name="connsiteX23" fmla="*/ 1295423 w 1944000"/>
              <a:gd name="connsiteY23" fmla="*/ 1222032 h 1944000"/>
              <a:gd name="connsiteX24" fmla="*/ 1296694 w 1944000"/>
              <a:gd name="connsiteY24" fmla="*/ 1230287 h 1944000"/>
              <a:gd name="connsiteX25" fmla="*/ 1297330 w 1944000"/>
              <a:gd name="connsiteY25" fmla="*/ 1238859 h 1944000"/>
              <a:gd name="connsiteX26" fmla="*/ 1297648 w 1944000"/>
              <a:gd name="connsiteY26" fmla="*/ 1247432 h 1944000"/>
              <a:gd name="connsiteX27" fmla="*/ 1297330 w 1944000"/>
              <a:gd name="connsiteY27" fmla="*/ 1257275 h 1944000"/>
              <a:gd name="connsiteX28" fmla="*/ 1296377 w 1944000"/>
              <a:gd name="connsiteY28" fmla="*/ 1266800 h 1944000"/>
              <a:gd name="connsiteX29" fmla="*/ 1295105 w 1944000"/>
              <a:gd name="connsiteY29" fmla="*/ 1276007 h 1944000"/>
              <a:gd name="connsiteX30" fmla="*/ 1292880 w 1944000"/>
              <a:gd name="connsiteY30" fmla="*/ 1285215 h 1944000"/>
              <a:gd name="connsiteX31" fmla="*/ 1290019 w 1944000"/>
              <a:gd name="connsiteY31" fmla="*/ 1294422 h 1944000"/>
              <a:gd name="connsiteX32" fmla="*/ 1286841 w 1944000"/>
              <a:gd name="connsiteY32" fmla="*/ 1303312 h 1944000"/>
              <a:gd name="connsiteX33" fmla="*/ 1283344 w 1944000"/>
              <a:gd name="connsiteY33" fmla="*/ 1312202 h 1944000"/>
              <a:gd name="connsiteX34" fmla="*/ 1278576 w 1944000"/>
              <a:gd name="connsiteY34" fmla="*/ 1320775 h 1944000"/>
              <a:gd name="connsiteX35" fmla="*/ 1273808 w 1944000"/>
              <a:gd name="connsiteY35" fmla="*/ 1329347 h 1944000"/>
              <a:gd name="connsiteX36" fmla="*/ 1267769 w 1944000"/>
              <a:gd name="connsiteY36" fmla="*/ 1337602 h 1944000"/>
              <a:gd name="connsiteX37" fmla="*/ 1261412 w 1944000"/>
              <a:gd name="connsiteY37" fmla="*/ 1345857 h 1944000"/>
              <a:gd name="connsiteX38" fmla="*/ 1254737 w 1944000"/>
              <a:gd name="connsiteY38" fmla="*/ 1353795 h 1944000"/>
              <a:gd name="connsiteX39" fmla="*/ 1247426 w 1944000"/>
              <a:gd name="connsiteY39" fmla="*/ 1361732 h 1944000"/>
              <a:gd name="connsiteX40" fmla="*/ 1239162 w 1944000"/>
              <a:gd name="connsiteY40" fmla="*/ 1369670 h 1944000"/>
              <a:gd name="connsiteX41" fmla="*/ 1230580 w 1944000"/>
              <a:gd name="connsiteY41" fmla="*/ 1376655 h 1944000"/>
              <a:gd name="connsiteX42" fmla="*/ 1221362 w 1944000"/>
              <a:gd name="connsiteY42" fmla="*/ 1384275 h 1944000"/>
              <a:gd name="connsiteX43" fmla="*/ 1214051 w 1944000"/>
              <a:gd name="connsiteY43" fmla="*/ 1389672 h 1944000"/>
              <a:gd name="connsiteX44" fmla="*/ 1206422 w 1944000"/>
              <a:gd name="connsiteY44" fmla="*/ 1394435 h 1944000"/>
              <a:gd name="connsiteX45" fmla="*/ 1198476 w 1944000"/>
              <a:gd name="connsiteY45" fmla="*/ 1399515 h 1944000"/>
              <a:gd name="connsiteX46" fmla="*/ 1190211 w 1944000"/>
              <a:gd name="connsiteY46" fmla="*/ 1403960 h 1944000"/>
              <a:gd name="connsiteX47" fmla="*/ 1181311 w 1944000"/>
              <a:gd name="connsiteY47" fmla="*/ 1408087 h 1944000"/>
              <a:gd name="connsiteX48" fmla="*/ 1172411 w 1944000"/>
              <a:gd name="connsiteY48" fmla="*/ 1411897 h 1944000"/>
              <a:gd name="connsiteX49" fmla="*/ 1163193 w 1944000"/>
              <a:gd name="connsiteY49" fmla="*/ 1416025 h 1944000"/>
              <a:gd name="connsiteX50" fmla="*/ 1153340 w 1944000"/>
              <a:gd name="connsiteY50" fmla="*/ 1419517 h 1944000"/>
              <a:gd name="connsiteX51" fmla="*/ 1143486 w 1944000"/>
              <a:gd name="connsiteY51" fmla="*/ 1422692 h 1944000"/>
              <a:gd name="connsiteX52" fmla="*/ 1132997 w 1944000"/>
              <a:gd name="connsiteY52" fmla="*/ 1425867 h 1944000"/>
              <a:gd name="connsiteX53" fmla="*/ 1122189 w 1944000"/>
              <a:gd name="connsiteY53" fmla="*/ 1428407 h 1944000"/>
              <a:gd name="connsiteX54" fmla="*/ 1111064 w 1944000"/>
              <a:gd name="connsiteY54" fmla="*/ 1431265 h 1944000"/>
              <a:gd name="connsiteX55" fmla="*/ 1099621 w 1944000"/>
              <a:gd name="connsiteY55" fmla="*/ 1433487 h 1944000"/>
              <a:gd name="connsiteX56" fmla="*/ 1087860 w 1944000"/>
              <a:gd name="connsiteY56" fmla="*/ 1435392 h 1944000"/>
              <a:gd name="connsiteX57" fmla="*/ 1075782 w 1944000"/>
              <a:gd name="connsiteY57" fmla="*/ 1436980 h 1944000"/>
              <a:gd name="connsiteX58" fmla="*/ 1063385 w 1944000"/>
              <a:gd name="connsiteY58" fmla="*/ 1438567 h 1944000"/>
              <a:gd name="connsiteX59" fmla="*/ 880616 w 1944000"/>
              <a:gd name="connsiteY59" fmla="*/ 505752 h 1944000"/>
              <a:gd name="connsiteX60" fmla="*/ 880616 w 1944000"/>
              <a:gd name="connsiteY60" fmla="*/ 814362 h 1944000"/>
              <a:gd name="connsiteX61" fmla="*/ 847241 w 1944000"/>
              <a:gd name="connsiteY61" fmla="*/ 805789 h 1944000"/>
              <a:gd name="connsiteX62" fmla="*/ 820223 w 1944000"/>
              <a:gd name="connsiteY62" fmla="*/ 798804 h 1944000"/>
              <a:gd name="connsiteX63" fmla="*/ 799879 w 1944000"/>
              <a:gd name="connsiteY63" fmla="*/ 793089 h 1944000"/>
              <a:gd name="connsiteX64" fmla="*/ 785894 w 1944000"/>
              <a:gd name="connsiteY64" fmla="*/ 788327 h 1944000"/>
              <a:gd name="connsiteX65" fmla="*/ 771590 w 1944000"/>
              <a:gd name="connsiteY65" fmla="*/ 782929 h 1944000"/>
              <a:gd name="connsiteX66" fmla="*/ 757922 w 1944000"/>
              <a:gd name="connsiteY66" fmla="*/ 776897 h 1944000"/>
              <a:gd name="connsiteX67" fmla="*/ 745843 w 1944000"/>
              <a:gd name="connsiteY67" fmla="*/ 770229 h 1944000"/>
              <a:gd name="connsiteX68" fmla="*/ 739804 w 1944000"/>
              <a:gd name="connsiteY68" fmla="*/ 767054 h 1944000"/>
              <a:gd name="connsiteX69" fmla="*/ 734400 w 1944000"/>
              <a:gd name="connsiteY69" fmla="*/ 763879 h 1944000"/>
              <a:gd name="connsiteX70" fmla="*/ 728679 w 1944000"/>
              <a:gd name="connsiteY70" fmla="*/ 760069 h 1944000"/>
              <a:gd name="connsiteX71" fmla="*/ 723593 w 1944000"/>
              <a:gd name="connsiteY71" fmla="*/ 756577 h 1944000"/>
              <a:gd name="connsiteX72" fmla="*/ 718825 w 1944000"/>
              <a:gd name="connsiteY72" fmla="*/ 752767 h 1944000"/>
              <a:gd name="connsiteX73" fmla="*/ 714057 w 1944000"/>
              <a:gd name="connsiteY73" fmla="*/ 749274 h 1944000"/>
              <a:gd name="connsiteX74" fmla="*/ 709925 w 1944000"/>
              <a:gd name="connsiteY74" fmla="*/ 745464 h 1944000"/>
              <a:gd name="connsiteX75" fmla="*/ 705475 w 1944000"/>
              <a:gd name="connsiteY75" fmla="*/ 741337 h 1944000"/>
              <a:gd name="connsiteX76" fmla="*/ 701979 w 1944000"/>
              <a:gd name="connsiteY76" fmla="*/ 737209 h 1944000"/>
              <a:gd name="connsiteX77" fmla="*/ 698164 w 1944000"/>
              <a:gd name="connsiteY77" fmla="*/ 733082 h 1944000"/>
              <a:gd name="connsiteX78" fmla="*/ 694668 w 1944000"/>
              <a:gd name="connsiteY78" fmla="*/ 728954 h 1944000"/>
              <a:gd name="connsiteX79" fmla="*/ 691807 w 1944000"/>
              <a:gd name="connsiteY79" fmla="*/ 724827 h 1944000"/>
              <a:gd name="connsiteX80" fmla="*/ 688629 w 1944000"/>
              <a:gd name="connsiteY80" fmla="*/ 720699 h 1944000"/>
              <a:gd name="connsiteX81" fmla="*/ 686086 w 1944000"/>
              <a:gd name="connsiteY81" fmla="*/ 716254 h 1944000"/>
              <a:gd name="connsiteX82" fmla="*/ 683543 w 1944000"/>
              <a:gd name="connsiteY82" fmla="*/ 712127 h 1944000"/>
              <a:gd name="connsiteX83" fmla="*/ 681000 w 1944000"/>
              <a:gd name="connsiteY83" fmla="*/ 707682 h 1944000"/>
              <a:gd name="connsiteX84" fmla="*/ 679093 w 1944000"/>
              <a:gd name="connsiteY84" fmla="*/ 703237 h 1944000"/>
              <a:gd name="connsiteX85" fmla="*/ 677186 w 1944000"/>
              <a:gd name="connsiteY85" fmla="*/ 698474 h 1944000"/>
              <a:gd name="connsiteX86" fmla="*/ 675596 w 1944000"/>
              <a:gd name="connsiteY86" fmla="*/ 694347 h 1944000"/>
              <a:gd name="connsiteX87" fmla="*/ 674325 w 1944000"/>
              <a:gd name="connsiteY87" fmla="*/ 689584 h 1944000"/>
              <a:gd name="connsiteX88" fmla="*/ 673053 w 1944000"/>
              <a:gd name="connsiteY88" fmla="*/ 684822 h 1944000"/>
              <a:gd name="connsiteX89" fmla="*/ 671782 w 1944000"/>
              <a:gd name="connsiteY89" fmla="*/ 680059 h 1944000"/>
              <a:gd name="connsiteX90" fmla="*/ 671146 w 1944000"/>
              <a:gd name="connsiteY90" fmla="*/ 675297 h 1944000"/>
              <a:gd name="connsiteX91" fmla="*/ 670511 w 1944000"/>
              <a:gd name="connsiteY91" fmla="*/ 670217 h 1944000"/>
              <a:gd name="connsiteX92" fmla="*/ 670193 w 1944000"/>
              <a:gd name="connsiteY92" fmla="*/ 665137 h 1944000"/>
              <a:gd name="connsiteX93" fmla="*/ 670193 w 1944000"/>
              <a:gd name="connsiteY93" fmla="*/ 660374 h 1944000"/>
              <a:gd name="connsiteX94" fmla="*/ 670511 w 1944000"/>
              <a:gd name="connsiteY94" fmla="*/ 652437 h 1944000"/>
              <a:gd name="connsiteX95" fmla="*/ 671146 w 1944000"/>
              <a:gd name="connsiteY95" fmla="*/ 644499 h 1944000"/>
              <a:gd name="connsiteX96" fmla="*/ 672736 w 1944000"/>
              <a:gd name="connsiteY96" fmla="*/ 636879 h 1944000"/>
              <a:gd name="connsiteX97" fmla="*/ 674643 w 1944000"/>
              <a:gd name="connsiteY97" fmla="*/ 629259 h 1944000"/>
              <a:gd name="connsiteX98" fmla="*/ 676868 w 1944000"/>
              <a:gd name="connsiteY98" fmla="*/ 622274 h 1944000"/>
              <a:gd name="connsiteX99" fmla="*/ 679728 w 1944000"/>
              <a:gd name="connsiteY99" fmla="*/ 614972 h 1944000"/>
              <a:gd name="connsiteX100" fmla="*/ 683225 w 1944000"/>
              <a:gd name="connsiteY100" fmla="*/ 607669 h 1944000"/>
              <a:gd name="connsiteX101" fmla="*/ 687039 w 1944000"/>
              <a:gd name="connsiteY101" fmla="*/ 600684 h 1944000"/>
              <a:gd name="connsiteX102" fmla="*/ 691807 w 1944000"/>
              <a:gd name="connsiteY102" fmla="*/ 593699 h 1944000"/>
              <a:gd name="connsiteX103" fmla="*/ 696575 w 1944000"/>
              <a:gd name="connsiteY103" fmla="*/ 587349 h 1944000"/>
              <a:gd name="connsiteX104" fmla="*/ 702297 w 1944000"/>
              <a:gd name="connsiteY104" fmla="*/ 580682 h 1944000"/>
              <a:gd name="connsiteX105" fmla="*/ 708336 w 1944000"/>
              <a:gd name="connsiteY105" fmla="*/ 574014 h 1944000"/>
              <a:gd name="connsiteX106" fmla="*/ 714693 w 1944000"/>
              <a:gd name="connsiteY106" fmla="*/ 567664 h 1944000"/>
              <a:gd name="connsiteX107" fmla="*/ 722004 w 1944000"/>
              <a:gd name="connsiteY107" fmla="*/ 561632 h 1944000"/>
              <a:gd name="connsiteX108" fmla="*/ 729632 w 1944000"/>
              <a:gd name="connsiteY108" fmla="*/ 555282 h 1944000"/>
              <a:gd name="connsiteX109" fmla="*/ 737897 w 1944000"/>
              <a:gd name="connsiteY109" fmla="*/ 549249 h 1944000"/>
              <a:gd name="connsiteX110" fmla="*/ 743936 w 1944000"/>
              <a:gd name="connsiteY110" fmla="*/ 545122 h 1944000"/>
              <a:gd name="connsiteX111" fmla="*/ 750293 w 1944000"/>
              <a:gd name="connsiteY111" fmla="*/ 540994 h 1944000"/>
              <a:gd name="connsiteX112" fmla="*/ 757286 w 1944000"/>
              <a:gd name="connsiteY112" fmla="*/ 537502 h 1944000"/>
              <a:gd name="connsiteX113" fmla="*/ 764597 w 1944000"/>
              <a:gd name="connsiteY113" fmla="*/ 533692 h 1944000"/>
              <a:gd name="connsiteX114" fmla="*/ 772544 w 1944000"/>
              <a:gd name="connsiteY114" fmla="*/ 530517 h 1944000"/>
              <a:gd name="connsiteX115" fmla="*/ 780490 w 1944000"/>
              <a:gd name="connsiteY115" fmla="*/ 527342 h 1944000"/>
              <a:gd name="connsiteX116" fmla="*/ 789072 w 1944000"/>
              <a:gd name="connsiteY116" fmla="*/ 524167 h 1944000"/>
              <a:gd name="connsiteX117" fmla="*/ 797654 w 1944000"/>
              <a:gd name="connsiteY117" fmla="*/ 521627 h 1944000"/>
              <a:gd name="connsiteX118" fmla="*/ 806872 w 1944000"/>
              <a:gd name="connsiteY118" fmla="*/ 519087 h 1944000"/>
              <a:gd name="connsiteX119" fmla="*/ 816408 w 1944000"/>
              <a:gd name="connsiteY119" fmla="*/ 516229 h 1944000"/>
              <a:gd name="connsiteX120" fmla="*/ 825944 w 1944000"/>
              <a:gd name="connsiteY120" fmla="*/ 514324 h 1944000"/>
              <a:gd name="connsiteX121" fmla="*/ 836116 w 1944000"/>
              <a:gd name="connsiteY121" fmla="*/ 512102 h 1944000"/>
              <a:gd name="connsiteX122" fmla="*/ 846923 w 1944000"/>
              <a:gd name="connsiteY122" fmla="*/ 510514 h 1944000"/>
              <a:gd name="connsiteX123" fmla="*/ 858048 w 1944000"/>
              <a:gd name="connsiteY123" fmla="*/ 508927 h 1944000"/>
              <a:gd name="connsiteX124" fmla="*/ 869173 w 1944000"/>
              <a:gd name="connsiteY124" fmla="*/ 507022 h 1944000"/>
              <a:gd name="connsiteX125" fmla="*/ 880616 w 1944000"/>
              <a:gd name="connsiteY125" fmla="*/ 217144 h 1944000"/>
              <a:gd name="connsiteX126" fmla="*/ 880616 w 1944000"/>
              <a:gd name="connsiteY126" fmla="*/ 333984 h 1944000"/>
              <a:gd name="connsiteX127" fmla="*/ 863451 w 1944000"/>
              <a:gd name="connsiteY127" fmla="*/ 335254 h 1944000"/>
              <a:gd name="connsiteX128" fmla="*/ 846287 w 1944000"/>
              <a:gd name="connsiteY128" fmla="*/ 337159 h 1944000"/>
              <a:gd name="connsiteX129" fmla="*/ 829440 w 1944000"/>
              <a:gd name="connsiteY129" fmla="*/ 339382 h 1944000"/>
              <a:gd name="connsiteX130" fmla="*/ 812912 w 1944000"/>
              <a:gd name="connsiteY130" fmla="*/ 341922 h 1944000"/>
              <a:gd name="connsiteX131" fmla="*/ 796701 w 1944000"/>
              <a:gd name="connsiteY131" fmla="*/ 344779 h 1944000"/>
              <a:gd name="connsiteX132" fmla="*/ 780490 w 1944000"/>
              <a:gd name="connsiteY132" fmla="*/ 347954 h 1944000"/>
              <a:gd name="connsiteX133" fmla="*/ 764279 w 1944000"/>
              <a:gd name="connsiteY133" fmla="*/ 351764 h 1944000"/>
              <a:gd name="connsiteX134" fmla="*/ 748386 w 1944000"/>
              <a:gd name="connsiteY134" fmla="*/ 355892 h 1944000"/>
              <a:gd name="connsiteX135" fmla="*/ 726136 w 1944000"/>
              <a:gd name="connsiteY135" fmla="*/ 362242 h 1944000"/>
              <a:gd name="connsiteX136" fmla="*/ 704839 w 1944000"/>
              <a:gd name="connsiteY136" fmla="*/ 368909 h 1944000"/>
              <a:gd name="connsiteX137" fmla="*/ 684814 w 1944000"/>
              <a:gd name="connsiteY137" fmla="*/ 375894 h 1944000"/>
              <a:gd name="connsiteX138" fmla="*/ 666061 w 1944000"/>
              <a:gd name="connsiteY138" fmla="*/ 383197 h 1944000"/>
              <a:gd name="connsiteX139" fmla="*/ 657160 w 1944000"/>
              <a:gd name="connsiteY139" fmla="*/ 387324 h 1944000"/>
              <a:gd name="connsiteX140" fmla="*/ 648260 w 1944000"/>
              <a:gd name="connsiteY140" fmla="*/ 391134 h 1944000"/>
              <a:gd name="connsiteX141" fmla="*/ 639996 w 1944000"/>
              <a:gd name="connsiteY141" fmla="*/ 395262 h 1944000"/>
              <a:gd name="connsiteX142" fmla="*/ 632050 w 1944000"/>
              <a:gd name="connsiteY142" fmla="*/ 399072 h 1944000"/>
              <a:gd name="connsiteX143" fmla="*/ 624103 w 1944000"/>
              <a:gd name="connsiteY143" fmla="*/ 403517 h 1944000"/>
              <a:gd name="connsiteX144" fmla="*/ 616792 w 1944000"/>
              <a:gd name="connsiteY144" fmla="*/ 407644 h 1944000"/>
              <a:gd name="connsiteX145" fmla="*/ 609481 w 1944000"/>
              <a:gd name="connsiteY145" fmla="*/ 412089 h 1944000"/>
              <a:gd name="connsiteX146" fmla="*/ 602806 w 1944000"/>
              <a:gd name="connsiteY146" fmla="*/ 416534 h 1944000"/>
              <a:gd name="connsiteX147" fmla="*/ 593906 w 1944000"/>
              <a:gd name="connsiteY147" fmla="*/ 422567 h 1944000"/>
              <a:gd name="connsiteX148" fmla="*/ 585642 w 1944000"/>
              <a:gd name="connsiteY148" fmla="*/ 428282 h 1944000"/>
              <a:gd name="connsiteX149" fmla="*/ 577060 w 1944000"/>
              <a:gd name="connsiteY149" fmla="*/ 434632 h 1944000"/>
              <a:gd name="connsiteX150" fmla="*/ 569113 w 1944000"/>
              <a:gd name="connsiteY150" fmla="*/ 440982 h 1944000"/>
              <a:gd name="connsiteX151" fmla="*/ 561167 w 1944000"/>
              <a:gd name="connsiteY151" fmla="*/ 447967 h 1944000"/>
              <a:gd name="connsiteX152" fmla="*/ 553538 w 1944000"/>
              <a:gd name="connsiteY152" fmla="*/ 454317 h 1944000"/>
              <a:gd name="connsiteX153" fmla="*/ 545910 w 1944000"/>
              <a:gd name="connsiteY153" fmla="*/ 461302 h 1944000"/>
              <a:gd name="connsiteX154" fmla="*/ 538917 w 1944000"/>
              <a:gd name="connsiteY154" fmla="*/ 468604 h 1944000"/>
              <a:gd name="connsiteX155" fmla="*/ 532241 w 1944000"/>
              <a:gd name="connsiteY155" fmla="*/ 475907 h 1944000"/>
              <a:gd name="connsiteX156" fmla="*/ 525249 w 1944000"/>
              <a:gd name="connsiteY156" fmla="*/ 483527 h 1944000"/>
              <a:gd name="connsiteX157" fmla="*/ 518891 w 1944000"/>
              <a:gd name="connsiteY157" fmla="*/ 491464 h 1944000"/>
              <a:gd name="connsiteX158" fmla="*/ 512534 w 1944000"/>
              <a:gd name="connsiteY158" fmla="*/ 499402 h 1944000"/>
              <a:gd name="connsiteX159" fmla="*/ 506813 w 1944000"/>
              <a:gd name="connsiteY159" fmla="*/ 507022 h 1944000"/>
              <a:gd name="connsiteX160" fmla="*/ 501091 w 1944000"/>
              <a:gd name="connsiteY160" fmla="*/ 515277 h 1944000"/>
              <a:gd name="connsiteX161" fmla="*/ 495370 w 1944000"/>
              <a:gd name="connsiteY161" fmla="*/ 523849 h 1944000"/>
              <a:gd name="connsiteX162" fmla="*/ 490284 w 1944000"/>
              <a:gd name="connsiteY162" fmla="*/ 532422 h 1944000"/>
              <a:gd name="connsiteX163" fmla="*/ 485198 w 1944000"/>
              <a:gd name="connsiteY163" fmla="*/ 541312 h 1944000"/>
              <a:gd name="connsiteX164" fmla="*/ 480430 w 1944000"/>
              <a:gd name="connsiteY164" fmla="*/ 550202 h 1944000"/>
              <a:gd name="connsiteX165" fmla="*/ 475980 w 1944000"/>
              <a:gd name="connsiteY165" fmla="*/ 559092 h 1944000"/>
              <a:gd name="connsiteX166" fmla="*/ 472166 w 1944000"/>
              <a:gd name="connsiteY166" fmla="*/ 568299 h 1944000"/>
              <a:gd name="connsiteX167" fmla="*/ 468352 w 1944000"/>
              <a:gd name="connsiteY167" fmla="*/ 577507 h 1944000"/>
              <a:gd name="connsiteX168" fmla="*/ 464855 w 1944000"/>
              <a:gd name="connsiteY168" fmla="*/ 586714 h 1944000"/>
              <a:gd name="connsiteX169" fmla="*/ 461994 w 1944000"/>
              <a:gd name="connsiteY169" fmla="*/ 596239 h 1944000"/>
              <a:gd name="connsiteX170" fmla="*/ 459134 w 1944000"/>
              <a:gd name="connsiteY170" fmla="*/ 605764 h 1944000"/>
              <a:gd name="connsiteX171" fmla="*/ 456591 w 1944000"/>
              <a:gd name="connsiteY171" fmla="*/ 615289 h 1944000"/>
              <a:gd name="connsiteX172" fmla="*/ 454684 w 1944000"/>
              <a:gd name="connsiteY172" fmla="*/ 624814 h 1944000"/>
              <a:gd name="connsiteX173" fmla="*/ 453094 w 1944000"/>
              <a:gd name="connsiteY173" fmla="*/ 634657 h 1944000"/>
              <a:gd name="connsiteX174" fmla="*/ 451187 w 1944000"/>
              <a:gd name="connsiteY174" fmla="*/ 644182 h 1944000"/>
              <a:gd name="connsiteX175" fmla="*/ 450234 w 1944000"/>
              <a:gd name="connsiteY175" fmla="*/ 654024 h 1944000"/>
              <a:gd name="connsiteX176" fmla="*/ 449280 w 1944000"/>
              <a:gd name="connsiteY176" fmla="*/ 664184 h 1944000"/>
              <a:gd name="connsiteX177" fmla="*/ 448962 w 1944000"/>
              <a:gd name="connsiteY177" fmla="*/ 674344 h 1944000"/>
              <a:gd name="connsiteX178" fmla="*/ 448644 w 1944000"/>
              <a:gd name="connsiteY178" fmla="*/ 684822 h 1944000"/>
              <a:gd name="connsiteX179" fmla="*/ 448962 w 1944000"/>
              <a:gd name="connsiteY179" fmla="*/ 695934 h 1944000"/>
              <a:gd name="connsiteX180" fmla="*/ 449598 w 1944000"/>
              <a:gd name="connsiteY180" fmla="*/ 706729 h 1944000"/>
              <a:gd name="connsiteX181" fmla="*/ 450552 w 1944000"/>
              <a:gd name="connsiteY181" fmla="*/ 717842 h 1944000"/>
              <a:gd name="connsiteX182" fmla="*/ 452141 w 1944000"/>
              <a:gd name="connsiteY182" fmla="*/ 728637 h 1944000"/>
              <a:gd name="connsiteX183" fmla="*/ 453730 w 1944000"/>
              <a:gd name="connsiteY183" fmla="*/ 739432 h 1944000"/>
              <a:gd name="connsiteX184" fmla="*/ 455955 w 1944000"/>
              <a:gd name="connsiteY184" fmla="*/ 749909 h 1944000"/>
              <a:gd name="connsiteX185" fmla="*/ 458180 w 1944000"/>
              <a:gd name="connsiteY185" fmla="*/ 760387 h 1944000"/>
              <a:gd name="connsiteX186" fmla="*/ 461359 w 1944000"/>
              <a:gd name="connsiteY186" fmla="*/ 770547 h 1944000"/>
              <a:gd name="connsiteX187" fmla="*/ 464537 w 1944000"/>
              <a:gd name="connsiteY187" fmla="*/ 781024 h 1944000"/>
              <a:gd name="connsiteX188" fmla="*/ 468352 w 1944000"/>
              <a:gd name="connsiteY188" fmla="*/ 791184 h 1944000"/>
              <a:gd name="connsiteX189" fmla="*/ 472484 w 1944000"/>
              <a:gd name="connsiteY189" fmla="*/ 801027 h 1944000"/>
              <a:gd name="connsiteX190" fmla="*/ 476934 w 1944000"/>
              <a:gd name="connsiteY190" fmla="*/ 810869 h 1944000"/>
              <a:gd name="connsiteX191" fmla="*/ 482020 w 1944000"/>
              <a:gd name="connsiteY191" fmla="*/ 820712 h 1944000"/>
              <a:gd name="connsiteX192" fmla="*/ 487423 w 1944000"/>
              <a:gd name="connsiteY192" fmla="*/ 830237 h 1944000"/>
              <a:gd name="connsiteX193" fmla="*/ 492827 w 1944000"/>
              <a:gd name="connsiteY193" fmla="*/ 839762 h 1944000"/>
              <a:gd name="connsiteX194" fmla="*/ 498866 w 1944000"/>
              <a:gd name="connsiteY194" fmla="*/ 848969 h 1944000"/>
              <a:gd name="connsiteX195" fmla="*/ 505541 w 1944000"/>
              <a:gd name="connsiteY195" fmla="*/ 858177 h 1944000"/>
              <a:gd name="connsiteX196" fmla="*/ 512216 w 1944000"/>
              <a:gd name="connsiteY196" fmla="*/ 867067 h 1944000"/>
              <a:gd name="connsiteX197" fmla="*/ 519527 w 1944000"/>
              <a:gd name="connsiteY197" fmla="*/ 875957 h 1944000"/>
              <a:gd name="connsiteX198" fmla="*/ 527156 w 1944000"/>
              <a:gd name="connsiteY198" fmla="*/ 884212 h 1944000"/>
              <a:gd name="connsiteX199" fmla="*/ 535102 w 1944000"/>
              <a:gd name="connsiteY199" fmla="*/ 892467 h 1944000"/>
              <a:gd name="connsiteX200" fmla="*/ 543367 w 1944000"/>
              <a:gd name="connsiteY200" fmla="*/ 900404 h 1944000"/>
              <a:gd name="connsiteX201" fmla="*/ 551949 w 1944000"/>
              <a:gd name="connsiteY201" fmla="*/ 908024 h 1944000"/>
              <a:gd name="connsiteX202" fmla="*/ 561167 w 1944000"/>
              <a:gd name="connsiteY202" fmla="*/ 915644 h 1944000"/>
              <a:gd name="connsiteX203" fmla="*/ 570385 w 1944000"/>
              <a:gd name="connsiteY203" fmla="*/ 922947 h 1944000"/>
              <a:gd name="connsiteX204" fmla="*/ 580238 w 1944000"/>
              <a:gd name="connsiteY204" fmla="*/ 929932 h 1944000"/>
              <a:gd name="connsiteX205" fmla="*/ 590410 w 1944000"/>
              <a:gd name="connsiteY205" fmla="*/ 936282 h 1944000"/>
              <a:gd name="connsiteX206" fmla="*/ 600899 w 1944000"/>
              <a:gd name="connsiteY206" fmla="*/ 942632 h 1944000"/>
              <a:gd name="connsiteX207" fmla="*/ 611706 w 1944000"/>
              <a:gd name="connsiteY207" fmla="*/ 948982 h 1944000"/>
              <a:gd name="connsiteX208" fmla="*/ 623149 w 1944000"/>
              <a:gd name="connsiteY208" fmla="*/ 954697 h 1944000"/>
              <a:gd name="connsiteX209" fmla="*/ 634592 w 1944000"/>
              <a:gd name="connsiteY209" fmla="*/ 960412 h 1944000"/>
              <a:gd name="connsiteX210" fmla="*/ 646671 w 1944000"/>
              <a:gd name="connsiteY210" fmla="*/ 966127 h 1944000"/>
              <a:gd name="connsiteX211" fmla="*/ 666378 w 1944000"/>
              <a:gd name="connsiteY211" fmla="*/ 974064 h 1944000"/>
              <a:gd name="connsiteX212" fmla="*/ 688629 w 1944000"/>
              <a:gd name="connsiteY212" fmla="*/ 982637 h 1944000"/>
              <a:gd name="connsiteX213" fmla="*/ 713739 w 1944000"/>
              <a:gd name="connsiteY213" fmla="*/ 991209 h 1944000"/>
              <a:gd name="connsiteX214" fmla="*/ 741711 w 1944000"/>
              <a:gd name="connsiteY214" fmla="*/ 1000099 h 1944000"/>
              <a:gd name="connsiteX215" fmla="*/ 772544 w 1944000"/>
              <a:gd name="connsiteY215" fmla="*/ 1009307 h 1944000"/>
              <a:gd name="connsiteX216" fmla="*/ 805919 w 1944000"/>
              <a:gd name="connsiteY216" fmla="*/ 1018514 h 1944000"/>
              <a:gd name="connsiteX217" fmla="*/ 841837 w 1944000"/>
              <a:gd name="connsiteY217" fmla="*/ 1028357 h 1944000"/>
              <a:gd name="connsiteX218" fmla="*/ 880616 w 1944000"/>
              <a:gd name="connsiteY218" fmla="*/ 1038199 h 1944000"/>
              <a:gd name="connsiteX219" fmla="*/ 880616 w 1944000"/>
              <a:gd name="connsiteY219" fmla="*/ 1433487 h 1944000"/>
              <a:gd name="connsiteX220" fmla="*/ 870444 w 1944000"/>
              <a:gd name="connsiteY220" fmla="*/ 1431582 h 1944000"/>
              <a:gd name="connsiteX221" fmla="*/ 860591 w 1944000"/>
              <a:gd name="connsiteY221" fmla="*/ 1429042 h 1944000"/>
              <a:gd name="connsiteX222" fmla="*/ 850737 w 1944000"/>
              <a:gd name="connsiteY222" fmla="*/ 1426820 h 1944000"/>
              <a:gd name="connsiteX223" fmla="*/ 841519 w 1944000"/>
              <a:gd name="connsiteY223" fmla="*/ 1424280 h 1944000"/>
              <a:gd name="connsiteX224" fmla="*/ 831983 w 1944000"/>
              <a:gd name="connsiteY224" fmla="*/ 1421422 h 1944000"/>
              <a:gd name="connsiteX225" fmla="*/ 823083 w 1944000"/>
              <a:gd name="connsiteY225" fmla="*/ 1418247 h 1944000"/>
              <a:gd name="connsiteX226" fmla="*/ 814183 w 1944000"/>
              <a:gd name="connsiteY226" fmla="*/ 1415072 h 1944000"/>
              <a:gd name="connsiteX227" fmla="*/ 805283 w 1944000"/>
              <a:gd name="connsiteY227" fmla="*/ 1411580 h 1944000"/>
              <a:gd name="connsiteX228" fmla="*/ 796701 w 1944000"/>
              <a:gd name="connsiteY228" fmla="*/ 1408087 h 1944000"/>
              <a:gd name="connsiteX229" fmla="*/ 788437 w 1944000"/>
              <a:gd name="connsiteY229" fmla="*/ 1404277 h 1944000"/>
              <a:gd name="connsiteX230" fmla="*/ 780490 w 1944000"/>
              <a:gd name="connsiteY230" fmla="*/ 1400150 h 1944000"/>
              <a:gd name="connsiteX231" fmla="*/ 772544 w 1944000"/>
              <a:gd name="connsiteY231" fmla="*/ 1396022 h 1944000"/>
              <a:gd name="connsiteX232" fmla="*/ 764915 w 1944000"/>
              <a:gd name="connsiteY232" fmla="*/ 1391260 h 1944000"/>
              <a:gd name="connsiteX233" fmla="*/ 757604 w 1944000"/>
              <a:gd name="connsiteY233" fmla="*/ 1386815 h 1944000"/>
              <a:gd name="connsiteX234" fmla="*/ 750293 w 1944000"/>
              <a:gd name="connsiteY234" fmla="*/ 1381735 h 1944000"/>
              <a:gd name="connsiteX235" fmla="*/ 743618 w 1944000"/>
              <a:gd name="connsiteY235" fmla="*/ 1376655 h 1944000"/>
              <a:gd name="connsiteX236" fmla="*/ 732811 w 1944000"/>
              <a:gd name="connsiteY236" fmla="*/ 1368082 h 1944000"/>
              <a:gd name="connsiteX237" fmla="*/ 722640 w 1944000"/>
              <a:gd name="connsiteY237" fmla="*/ 1359192 h 1944000"/>
              <a:gd name="connsiteX238" fmla="*/ 713104 w 1944000"/>
              <a:gd name="connsiteY238" fmla="*/ 1349985 h 1944000"/>
              <a:gd name="connsiteX239" fmla="*/ 704204 w 1944000"/>
              <a:gd name="connsiteY239" fmla="*/ 1340142 h 1944000"/>
              <a:gd name="connsiteX240" fmla="*/ 695621 w 1944000"/>
              <a:gd name="connsiteY240" fmla="*/ 1329982 h 1944000"/>
              <a:gd name="connsiteX241" fmla="*/ 687675 w 1944000"/>
              <a:gd name="connsiteY241" fmla="*/ 1319187 h 1944000"/>
              <a:gd name="connsiteX242" fmla="*/ 680046 w 1944000"/>
              <a:gd name="connsiteY242" fmla="*/ 1308075 h 1944000"/>
              <a:gd name="connsiteX243" fmla="*/ 673371 w 1944000"/>
              <a:gd name="connsiteY243" fmla="*/ 1296327 h 1944000"/>
              <a:gd name="connsiteX244" fmla="*/ 667014 w 1944000"/>
              <a:gd name="connsiteY244" fmla="*/ 1284262 h 1944000"/>
              <a:gd name="connsiteX245" fmla="*/ 660975 w 1944000"/>
              <a:gd name="connsiteY245" fmla="*/ 1271562 h 1944000"/>
              <a:gd name="connsiteX246" fmla="*/ 655889 w 1944000"/>
              <a:gd name="connsiteY246" fmla="*/ 1258862 h 1944000"/>
              <a:gd name="connsiteX247" fmla="*/ 651121 w 1944000"/>
              <a:gd name="connsiteY247" fmla="*/ 1245209 h 1944000"/>
              <a:gd name="connsiteX248" fmla="*/ 646989 w 1944000"/>
              <a:gd name="connsiteY248" fmla="*/ 1231557 h 1944000"/>
              <a:gd name="connsiteX249" fmla="*/ 642857 w 1944000"/>
              <a:gd name="connsiteY249" fmla="*/ 1217269 h 1944000"/>
              <a:gd name="connsiteX250" fmla="*/ 639996 w 1944000"/>
              <a:gd name="connsiteY250" fmla="*/ 1202664 h 1944000"/>
              <a:gd name="connsiteX251" fmla="*/ 637453 w 1944000"/>
              <a:gd name="connsiteY251" fmla="*/ 1187424 h 1944000"/>
              <a:gd name="connsiteX252" fmla="*/ 410819 w 1944000"/>
              <a:gd name="connsiteY252" fmla="*/ 1219492 h 1944000"/>
              <a:gd name="connsiteX253" fmla="*/ 413044 w 1944000"/>
              <a:gd name="connsiteY253" fmla="*/ 1231557 h 1944000"/>
              <a:gd name="connsiteX254" fmla="*/ 415587 w 1944000"/>
              <a:gd name="connsiteY254" fmla="*/ 1243304 h 1944000"/>
              <a:gd name="connsiteX255" fmla="*/ 418766 w 1944000"/>
              <a:gd name="connsiteY255" fmla="*/ 1255370 h 1944000"/>
              <a:gd name="connsiteX256" fmla="*/ 421626 w 1944000"/>
              <a:gd name="connsiteY256" fmla="*/ 1266800 h 1944000"/>
              <a:gd name="connsiteX257" fmla="*/ 424805 w 1944000"/>
              <a:gd name="connsiteY257" fmla="*/ 1278230 h 1944000"/>
              <a:gd name="connsiteX258" fmla="*/ 428619 w 1944000"/>
              <a:gd name="connsiteY258" fmla="*/ 1289660 h 1944000"/>
              <a:gd name="connsiteX259" fmla="*/ 432116 w 1944000"/>
              <a:gd name="connsiteY259" fmla="*/ 1300455 h 1944000"/>
              <a:gd name="connsiteX260" fmla="*/ 435930 w 1944000"/>
              <a:gd name="connsiteY260" fmla="*/ 1311250 h 1944000"/>
              <a:gd name="connsiteX261" fmla="*/ 440062 w 1944000"/>
              <a:gd name="connsiteY261" fmla="*/ 1321727 h 1944000"/>
              <a:gd name="connsiteX262" fmla="*/ 444512 w 1944000"/>
              <a:gd name="connsiteY262" fmla="*/ 1332205 h 1944000"/>
              <a:gd name="connsiteX263" fmla="*/ 448644 w 1944000"/>
              <a:gd name="connsiteY263" fmla="*/ 1342682 h 1944000"/>
              <a:gd name="connsiteX264" fmla="*/ 453412 w 1944000"/>
              <a:gd name="connsiteY264" fmla="*/ 1352525 h 1944000"/>
              <a:gd name="connsiteX265" fmla="*/ 458180 w 1944000"/>
              <a:gd name="connsiteY265" fmla="*/ 1362367 h 1944000"/>
              <a:gd name="connsiteX266" fmla="*/ 463266 w 1944000"/>
              <a:gd name="connsiteY266" fmla="*/ 1372210 h 1944000"/>
              <a:gd name="connsiteX267" fmla="*/ 468352 w 1944000"/>
              <a:gd name="connsiteY267" fmla="*/ 1381735 h 1944000"/>
              <a:gd name="connsiteX268" fmla="*/ 473755 w 1944000"/>
              <a:gd name="connsiteY268" fmla="*/ 1390942 h 1944000"/>
              <a:gd name="connsiteX269" fmla="*/ 479477 w 1944000"/>
              <a:gd name="connsiteY269" fmla="*/ 1399832 h 1944000"/>
              <a:gd name="connsiteX270" fmla="*/ 485198 w 1944000"/>
              <a:gd name="connsiteY270" fmla="*/ 1409040 h 1944000"/>
              <a:gd name="connsiteX271" fmla="*/ 491238 w 1944000"/>
              <a:gd name="connsiteY271" fmla="*/ 1417612 h 1944000"/>
              <a:gd name="connsiteX272" fmla="*/ 497595 w 1944000"/>
              <a:gd name="connsiteY272" fmla="*/ 1426185 h 1944000"/>
              <a:gd name="connsiteX273" fmla="*/ 503634 w 1944000"/>
              <a:gd name="connsiteY273" fmla="*/ 1434757 h 1944000"/>
              <a:gd name="connsiteX274" fmla="*/ 510309 w 1944000"/>
              <a:gd name="connsiteY274" fmla="*/ 1442695 h 1944000"/>
              <a:gd name="connsiteX275" fmla="*/ 517302 w 1944000"/>
              <a:gd name="connsiteY275" fmla="*/ 1450950 h 1944000"/>
              <a:gd name="connsiteX276" fmla="*/ 524295 w 1944000"/>
              <a:gd name="connsiteY276" fmla="*/ 1458570 h 1944000"/>
              <a:gd name="connsiteX277" fmla="*/ 531288 w 1944000"/>
              <a:gd name="connsiteY277" fmla="*/ 1466190 h 1944000"/>
              <a:gd name="connsiteX278" fmla="*/ 538599 w 1944000"/>
              <a:gd name="connsiteY278" fmla="*/ 1473492 h 1944000"/>
              <a:gd name="connsiteX279" fmla="*/ 546227 w 1944000"/>
              <a:gd name="connsiteY279" fmla="*/ 1480795 h 1944000"/>
              <a:gd name="connsiteX280" fmla="*/ 553856 w 1944000"/>
              <a:gd name="connsiteY280" fmla="*/ 1487780 h 1944000"/>
              <a:gd name="connsiteX281" fmla="*/ 561802 w 1944000"/>
              <a:gd name="connsiteY281" fmla="*/ 1494765 h 1944000"/>
              <a:gd name="connsiteX282" fmla="*/ 570067 w 1944000"/>
              <a:gd name="connsiteY282" fmla="*/ 1501750 h 1944000"/>
              <a:gd name="connsiteX283" fmla="*/ 578331 w 1944000"/>
              <a:gd name="connsiteY283" fmla="*/ 1507782 h 1944000"/>
              <a:gd name="connsiteX284" fmla="*/ 586913 w 1944000"/>
              <a:gd name="connsiteY284" fmla="*/ 1514132 h 1944000"/>
              <a:gd name="connsiteX285" fmla="*/ 600581 w 1944000"/>
              <a:gd name="connsiteY285" fmla="*/ 1523657 h 1944000"/>
              <a:gd name="connsiteX286" fmla="*/ 615203 w 1944000"/>
              <a:gd name="connsiteY286" fmla="*/ 1532865 h 1944000"/>
              <a:gd name="connsiteX287" fmla="*/ 630142 w 1944000"/>
              <a:gd name="connsiteY287" fmla="*/ 1541437 h 1944000"/>
              <a:gd name="connsiteX288" fmla="*/ 645717 w 1944000"/>
              <a:gd name="connsiteY288" fmla="*/ 1549375 h 1944000"/>
              <a:gd name="connsiteX289" fmla="*/ 661928 w 1944000"/>
              <a:gd name="connsiteY289" fmla="*/ 1556995 h 1944000"/>
              <a:gd name="connsiteX290" fmla="*/ 678775 w 1944000"/>
              <a:gd name="connsiteY290" fmla="*/ 1563980 h 1944000"/>
              <a:gd name="connsiteX291" fmla="*/ 696257 w 1944000"/>
              <a:gd name="connsiteY291" fmla="*/ 1570647 h 1944000"/>
              <a:gd name="connsiteX292" fmla="*/ 714375 w 1944000"/>
              <a:gd name="connsiteY292" fmla="*/ 1576680 h 1944000"/>
              <a:gd name="connsiteX293" fmla="*/ 733129 w 1944000"/>
              <a:gd name="connsiteY293" fmla="*/ 1582395 h 1944000"/>
              <a:gd name="connsiteX294" fmla="*/ 752518 w 1944000"/>
              <a:gd name="connsiteY294" fmla="*/ 1587475 h 1944000"/>
              <a:gd name="connsiteX295" fmla="*/ 772544 w 1944000"/>
              <a:gd name="connsiteY295" fmla="*/ 1592237 h 1944000"/>
              <a:gd name="connsiteX296" fmla="*/ 792887 w 1944000"/>
              <a:gd name="connsiteY296" fmla="*/ 1596365 h 1944000"/>
              <a:gd name="connsiteX297" fmla="*/ 814183 w 1944000"/>
              <a:gd name="connsiteY297" fmla="*/ 1600175 h 1944000"/>
              <a:gd name="connsiteX298" fmla="*/ 835480 w 1944000"/>
              <a:gd name="connsiteY298" fmla="*/ 1603350 h 1944000"/>
              <a:gd name="connsiteX299" fmla="*/ 858048 w 1944000"/>
              <a:gd name="connsiteY299" fmla="*/ 1606525 h 1944000"/>
              <a:gd name="connsiteX300" fmla="*/ 880616 w 1944000"/>
              <a:gd name="connsiteY300" fmla="*/ 1608747 h 1944000"/>
              <a:gd name="connsiteX301" fmla="*/ 880616 w 1944000"/>
              <a:gd name="connsiteY301" fmla="*/ 1726857 h 1944000"/>
              <a:gd name="connsiteX302" fmla="*/ 1063385 w 1944000"/>
              <a:gd name="connsiteY302" fmla="*/ 1726857 h 1944000"/>
              <a:gd name="connsiteX303" fmla="*/ 1063385 w 1944000"/>
              <a:gd name="connsiteY303" fmla="*/ 1610652 h 1944000"/>
              <a:gd name="connsiteX304" fmla="*/ 1077371 w 1944000"/>
              <a:gd name="connsiteY304" fmla="*/ 1609382 h 1944000"/>
              <a:gd name="connsiteX305" fmla="*/ 1091675 w 1944000"/>
              <a:gd name="connsiteY305" fmla="*/ 1607795 h 1944000"/>
              <a:gd name="connsiteX306" fmla="*/ 1105661 w 1944000"/>
              <a:gd name="connsiteY306" fmla="*/ 1606207 h 1944000"/>
              <a:gd name="connsiteX307" fmla="*/ 1119329 w 1944000"/>
              <a:gd name="connsiteY307" fmla="*/ 1603985 h 1944000"/>
              <a:gd name="connsiteX308" fmla="*/ 1133314 w 1944000"/>
              <a:gd name="connsiteY308" fmla="*/ 1602080 h 1944000"/>
              <a:gd name="connsiteX309" fmla="*/ 1146665 w 1944000"/>
              <a:gd name="connsiteY309" fmla="*/ 1599857 h 1944000"/>
              <a:gd name="connsiteX310" fmla="*/ 1160015 w 1944000"/>
              <a:gd name="connsiteY310" fmla="*/ 1597317 h 1944000"/>
              <a:gd name="connsiteX311" fmla="*/ 1173047 w 1944000"/>
              <a:gd name="connsiteY311" fmla="*/ 1594142 h 1944000"/>
              <a:gd name="connsiteX312" fmla="*/ 1186397 w 1944000"/>
              <a:gd name="connsiteY312" fmla="*/ 1591285 h 1944000"/>
              <a:gd name="connsiteX313" fmla="*/ 1199111 w 1944000"/>
              <a:gd name="connsiteY313" fmla="*/ 1587792 h 1944000"/>
              <a:gd name="connsiteX314" fmla="*/ 1212144 w 1944000"/>
              <a:gd name="connsiteY314" fmla="*/ 1584300 h 1944000"/>
              <a:gd name="connsiteX315" fmla="*/ 1224540 w 1944000"/>
              <a:gd name="connsiteY315" fmla="*/ 1580807 h 1944000"/>
              <a:gd name="connsiteX316" fmla="*/ 1236937 w 1944000"/>
              <a:gd name="connsiteY316" fmla="*/ 1576680 h 1944000"/>
              <a:gd name="connsiteX317" fmla="*/ 1249333 w 1944000"/>
              <a:gd name="connsiteY317" fmla="*/ 1572552 h 1944000"/>
              <a:gd name="connsiteX318" fmla="*/ 1261412 w 1944000"/>
              <a:gd name="connsiteY318" fmla="*/ 1567790 h 1944000"/>
              <a:gd name="connsiteX319" fmla="*/ 1273491 w 1944000"/>
              <a:gd name="connsiteY319" fmla="*/ 1563345 h 1944000"/>
              <a:gd name="connsiteX320" fmla="*/ 1288748 w 1944000"/>
              <a:gd name="connsiteY320" fmla="*/ 1556995 h 1944000"/>
              <a:gd name="connsiteX321" fmla="*/ 1304005 w 1944000"/>
              <a:gd name="connsiteY321" fmla="*/ 1550010 h 1944000"/>
              <a:gd name="connsiteX322" fmla="*/ 1318627 w 1944000"/>
              <a:gd name="connsiteY322" fmla="*/ 1543025 h 1944000"/>
              <a:gd name="connsiteX323" fmla="*/ 1332613 w 1944000"/>
              <a:gd name="connsiteY323" fmla="*/ 1535722 h 1944000"/>
              <a:gd name="connsiteX324" fmla="*/ 1346598 w 1944000"/>
              <a:gd name="connsiteY324" fmla="*/ 1528102 h 1944000"/>
              <a:gd name="connsiteX325" fmla="*/ 1359631 w 1944000"/>
              <a:gd name="connsiteY325" fmla="*/ 1519847 h 1944000"/>
              <a:gd name="connsiteX326" fmla="*/ 1372345 w 1944000"/>
              <a:gd name="connsiteY326" fmla="*/ 1511592 h 1944000"/>
              <a:gd name="connsiteX327" fmla="*/ 1384742 w 1944000"/>
              <a:gd name="connsiteY327" fmla="*/ 1502702 h 1944000"/>
              <a:gd name="connsiteX328" fmla="*/ 1396185 w 1944000"/>
              <a:gd name="connsiteY328" fmla="*/ 1493812 h 1944000"/>
              <a:gd name="connsiteX329" fmla="*/ 1407945 w 1944000"/>
              <a:gd name="connsiteY329" fmla="*/ 1484287 h 1944000"/>
              <a:gd name="connsiteX330" fmla="*/ 1418753 w 1944000"/>
              <a:gd name="connsiteY330" fmla="*/ 1474762 h 1944000"/>
              <a:gd name="connsiteX331" fmla="*/ 1429242 w 1944000"/>
              <a:gd name="connsiteY331" fmla="*/ 1464602 h 1944000"/>
              <a:gd name="connsiteX332" fmla="*/ 1439096 w 1944000"/>
              <a:gd name="connsiteY332" fmla="*/ 1454125 h 1944000"/>
              <a:gd name="connsiteX333" fmla="*/ 1448631 w 1944000"/>
              <a:gd name="connsiteY333" fmla="*/ 1443647 h 1944000"/>
              <a:gd name="connsiteX334" fmla="*/ 1457531 w 1944000"/>
              <a:gd name="connsiteY334" fmla="*/ 1432535 h 1944000"/>
              <a:gd name="connsiteX335" fmla="*/ 1466114 w 1944000"/>
              <a:gd name="connsiteY335" fmla="*/ 1421422 h 1944000"/>
              <a:gd name="connsiteX336" fmla="*/ 1474378 w 1944000"/>
              <a:gd name="connsiteY336" fmla="*/ 1409675 h 1944000"/>
              <a:gd name="connsiteX337" fmla="*/ 1482007 w 1944000"/>
              <a:gd name="connsiteY337" fmla="*/ 1398245 h 1944000"/>
              <a:gd name="connsiteX338" fmla="*/ 1489000 w 1944000"/>
              <a:gd name="connsiteY338" fmla="*/ 1386497 h 1944000"/>
              <a:gd name="connsiteX339" fmla="*/ 1495675 w 1944000"/>
              <a:gd name="connsiteY339" fmla="*/ 1374432 h 1944000"/>
              <a:gd name="connsiteX340" fmla="*/ 1501396 w 1944000"/>
              <a:gd name="connsiteY340" fmla="*/ 1362685 h 1944000"/>
              <a:gd name="connsiteX341" fmla="*/ 1507118 w 1944000"/>
              <a:gd name="connsiteY341" fmla="*/ 1350620 h 1944000"/>
              <a:gd name="connsiteX342" fmla="*/ 1512203 w 1944000"/>
              <a:gd name="connsiteY342" fmla="*/ 1338555 h 1944000"/>
              <a:gd name="connsiteX343" fmla="*/ 1516335 w 1944000"/>
              <a:gd name="connsiteY343" fmla="*/ 1326490 h 1944000"/>
              <a:gd name="connsiteX344" fmla="*/ 1520468 w 1944000"/>
              <a:gd name="connsiteY344" fmla="*/ 1314107 h 1944000"/>
              <a:gd name="connsiteX345" fmla="*/ 1523964 w 1944000"/>
              <a:gd name="connsiteY345" fmla="*/ 1301725 h 1944000"/>
              <a:gd name="connsiteX346" fmla="*/ 1526507 w 1944000"/>
              <a:gd name="connsiteY346" fmla="*/ 1289025 h 1944000"/>
              <a:gd name="connsiteX347" fmla="*/ 1528732 w 1944000"/>
              <a:gd name="connsiteY347" fmla="*/ 1276642 h 1944000"/>
              <a:gd name="connsiteX348" fmla="*/ 1530957 w 1944000"/>
              <a:gd name="connsiteY348" fmla="*/ 1263942 h 1944000"/>
              <a:gd name="connsiteX349" fmla="*/ 1532228 w 1944000"/>
              <a:gd name="connsiteY349" fmla="*/ 1251242 h 1944000"/>
              <a:gd name="connsiteX350" fmla="*/ 1532864 w 1944000"/>
              <a:gd name="connsiteY350" fmla="*/ 1238542 h 1944000"/>
              <a:gd name="connsiteX351" fmla="*/ 1533182 w 1944000"/>
              <a:gd name="connsiteY351" fmla="*/ 1225207 h 1944000"/>
              <a:gd name="connsiteX352" fmla="*/ 1533182 w 1944000"/>
              <a:gd name="connsiteY352" fmla="*/ 1212189 h 1944000"/>
              <a:gd name="connsiteX353" fmla="*/ 1532546 w 1944000"/>
              <a:gd name="connsiteY353" fmla="*/ 1199172 h 1944000"/>
              <a:gd name="connsiteX354" fmla="*/ 1531275 w 1944000"/>
              <a:gd name="connsiteY354" fmla="*/ 1186789 h 1944000"/>
              <a:gd name="connsiteX355" fmla="*/ 1530003 w 1944000"/>
              <a:gd name="connsiteY355" fmla="*/ 1174407 h 1944000"/>
              <a:gd name="connsiteX356" fmla="*/ 1527778 w 1944000"/>
              <a:gd name="connsiteY356" fmla="*/ 1162342 h 1944000"/>
              <a:gd name="connsiteX357" fmla="*/ 1525553 w 1944000"/>
              <a:gd name="connsiteY357" fmla="*/ 1150594 h 1944000"/>
              <a:gd name="connsiteX358" fmla="*/ 1522693 w 1944000"/>
              <a:gd name="connsiteY358" fmla="*/ 1138847 h 1944000"/>
              <a:gd name="connsiteX359" fmla="*/ 1519514 w 1944000"/>
              <a:gd name="connsiteY359" fmla="*/ 1127734 h 1944000"/>
              <a:gd name="connsiteX360" fmla="*/ 1516018 w 1944000"/>
              <a:gd name="connsiteY360" fmla="*/ 1116939 h 1944000"/>
              <a:gd name="connsiteX361" fmla="*/ 1511885 w 1944000"/>
              <a:gd name="connsiteY361" fmla="*/ 1106144 h 1944000"/>
              <a:gd name="connsiteX362" fmla="*/ 1507435 w 1944000"/>
              <a:gd name="connsiteY362" fmla="*/ 1095349 h 1944000"/>
              <a:gd name="connsiteX363" fmla="*/ 1502350 w 1944000"/>
              <a:gd name="connsiteY363" fmla="*/ 1085189 h 1944000"/>
              <a:gd name="connsiteX364" fmla="*/ 1496946 w 1944000"/>
              <a:gd name="connsiteY364" fmla="*/ 1075347 h 1944000"/>
              <a:gd name="connsiteX365" fmla="*/ 1491225 w 1944000"/>
              <a:gd name="connsiteY365" fmla="*/ 1065822 h 1944000"/>
              <a:gd name="connsiteX366" fmla="*/ 1485185 w 1944000"/>
              <a:gd name="connsiteY366" fmla="*/ 1056614 h 1944000"/>
              <a:gd name="connsiteX367" fmla="*/ 1478510 w 1944000"/>
              <a:gd name="connsiteY367" fmla="*/ 1047407 h 1944000"/>
              <a:gd name="connsiteX368" fmla="*/ 1471517 w 1944000"/>
              <a:gd name="connsiteY368" fmla="*/ 1038517 h 1944000"/>
              <a:gd name="connsiteX369" fmla="*/ 1463889 w 1944000"/>
              <a:gd name="connsiteY369" fmla="*/ 1029944 h 1944000"/>
              <a:gd name="connsiteX370" fmla="*/ 1456260 w 1944000"/>
              <a:gd name="connsiteY370" fmla="*/ 1021689 h 1944000"/>
              <a:gd name="connsiteX371" fmla="*/ 1448314 w 1944000"/>
              <a:gd name="connsiteY371" fmla="*/ 1013752 h 1944000"/>
              <a:gd name="connsiteX372" fmla="*/ 1440049 w 1944000"/>
              <a:gd name="connsiteY372" fmla="*/ 1005814 h 1944000"/>
              <a:gd name="connsiteX373" fmla="*/ 1431467 w 1944000"/>
              <a:gd name="connsiteY373" fmla="*/ 998512 h 1944000"/>
              <a:gd name="connsiteX374" fmla="*/ 1422567 w 1944000"/>
              <a:gd name="connsiteY374" fmla="*/ 991527 h 1944000"/>
              <a:gd name="connsiteX375" fmla="*/ 1413349 w 1944000"/>
              <a:gd name="connsiteY375" fmla="*/ 984542 h 1944000"/>
              <a:gd name="connsiteX376" fmla="*/ 1403813 w 1944000"/>
              <a:gd name="connsiteY376" fmla="*/ 977557 h 1944000"/>
              <a:gd name="connsiteX377" fmla="*/ 1393959 w 1944000"/>
              <a:gd name="connsiteY377" fmla="*/ 971207 h 1944000"/>
              <a:gd name="connsiteX378" fmla="*/ 1383788 w 1944000"/>
              <a:gd name="connsiteY378" fmla="*/ 965174 h 1944000"/>
              <a:gd name="connsiteX379" fmla="*/ 1373299 w 1944000"/>
              <a:gd name="connsiteY379" fmla="*/ 959142 h 1944000"/>
              <a:gd name="connsiteX380" fmla="*/ 1362491 w 1944000"/>
              <a:gd name="connsiteY380" fmla="*/ 953427 h 1944000"/>
              <a:gd name="connsiteX381" fmla="*/ 1351048 w 1944000"/>
              <a:gd name="connsiteY381" fmla="*/ 948347 h 1944000"/>
              <a:gd name="connsiteX382" fmla="*/ 1339605 w 1944000"/>
              <a:gd name="connsiteY382" fmla="*/ 942949 h 1944000"/>
              <a:gd name="connsiteX383" fmla="*/ 1327845 w 1944000"/>
              <a:gd name="connsiteY383" fmla="*/ 937869 h 1944000"/>
              <a:gd name="connsiteX384" fmla="*/ 1305912 w 1944000"/>
              <a:gd name="connsiteY384" fmla="*/ 930249 h 1944000"/>
              <a:gd name="connsiteX385" fmla="*/ 1280801 w 1944000"/>
              <a:gd name="connsiteY385" fmla="*/ 921677 h 1944000"/>
              <a:gd name="connsiteX386" fmla="*/ 1252512 w 1944000"/>
              <a:gd name="connsiteY386" fmla="*/ 912469 h 1944000"/>
              <a:gd name="connsiteX387" fmla="*/ 1221362 w 1944000"/>
              <a:gd name="connsiteY387" fmla="*/ 902627 h 1944000"/>
              <a:gd name="connsiteX388" fmla="*/ 1186397 w 1944000"/>
              <a:gd name="connsiteY388" fmla="*/ 892784 h 1944000"/>
              <a:gd name="connsiteX389" fmla="*/ 1148572 w 1944000"/>
              <a:gd name="connsiteY389" fmla="*/ 882307 h 1944000"/>
              <a:gd name="connsiteX390" fmla="*/ 1107568 w 1944000"/>
              <a:gd name="connsiteY390" fmla="*/ 871512 h 1944000"/>
              <a:gd name="connsiteX391" fmla="*/ 1063385 w 1944000"/>
              <a:gd name="connsiteY391" fmla="*/ 860399 h 1944000"/>
              <a:gd name="connsiteX392" fmla="*/ 1063385 w 1944000"/>
              <a:gd name="connsiteY392" fmla="*/ 511149 h 1944000"/>
              <a:gd name="connsiteX393" fmla="*/ 1078960 w 1944000"/>
              <a:gd name="connsiteY393" fmla="*/ 514642 h 1944000"/>
              <a:gd name="connsiteX394" fmla="*/ 1093582 w 1944000"/>
              <a:gd name="connsiteY394" fmla="*/ 518769 h 1944000"/>
              <a:gd name="connsiteX395" fmla="*/ 1108204 w 1944000"/>
              <a:gd name="connsiteY395" fmla="*/ 523214 h 1944000"/>
              <a:gd name="connsiteX396" fmla="*/ 1121554 w 1944000"/>
              <a:gd name="connsiteY396" fmla="*/ 528612 h 1944000"/>
              <a:gd name="connsiteX397" fmla="*/ 1128229 w 1944000"/>
              <a:gd name="connsiteY397" fmla="*/ 531469 h 1944000"/>
              <a:gd name="connsiteX398" fmla="*/ 1134904 w 1944000"/>
              <a:gd name="connsiteY398" fmla="*/ 534644 h 1944000"/>
              <a:gd name="connsiteX399" fmla="*/ 1141261 w 1944000"/>
              <a:gd name="connsiteY399" fmla="*/ 537502 h 1944000"/>
              <a:gd name="connsiteX400" fmla="*/ 1146982 w 1944000"/>
              <a:gd name="connsiteY400" fmla="*/ 540677 h 1944000"/>
              <a:gd name="connsiteX401" fmla="*/ 1153022 w 1944000"/>
              <a:gd name="connsiteY401" fmla="*/ 544169 h 1944000"/>
              <a:gd name="connsiteX402" fmla="*/ 1159061 w 1944000"/>
              <a:gd name="connsiteY402" fmla="*/ 547662 h 1944000"/>
              <a:gd name="connsiteX403" fmla="*/ 1164465 w 1944000"/>
              <a:gd name="connsiteY403" fmla="*/ 551154 h 1944000"/>
              <a:gd name="connsiteX404" fmla="*/ 1169868 w 1944000"/>
              <a:gd name="connsiteY404" fmla="*/ 555282 h 1944000"/>
              <a:gd name="connsiteX405" fmla="*/ 1178768 w 1944000"/>
              <a:gd name="connsiteY405" fmla="*/ 561949 h 1944000"/>
              <a:gd name="connsiteX406" fmla="*/ 1187351 w 1944000"/>
              <a:gd name="connsiteY406" fmla="*/ 568934 h 1944000"/>
              <a:gd name="connsiteX407" fmla="*/ 1195297 w 1944000"/>
              <a:gd name="connsiteY407" fmla="*/ 576554 h 1944000"/>
              <a:gd name="connsiteX408" fmla="*/ 1202926 w 1944000"/>
              <a:gd name="connsiteY408" fmla="*/ 584174 h 1944000"/>
              <a:gd name="connsiteX409" fmla="*/ 1209919 w 1944000"/>
              <a:gd name="connsiteY409" fmla="*/ 592429 h 1944000"/>
              <a:gd name="connsiteX410" fmla="*/ 1216594 w 1944000"/>
              <a:gd name="connsiteY410" fmla="*/ 601002 h 1944000"/>
              <a:gd name="connsiteX411" fmla="*/ 1222633 w 1944000"/>
              <a:gd name="connsiteY411" fmla="*/ 609574 h 1944000"/>
              <a:gd name="connsiteX412" fmla="*/ 1228355 w 1944000"/>
              <a:gd name="connsiteY412" fmla="*/ 618782 h 1944000"/>
              <a:gd name="connsiteX413" fmla="*/ 1233758 w 1944000"/>
              <a:gd name="connsiteY413" fmla="*/ 627989 h 1944000"/>
              <a:gd name="connsiteX414" fmla="*/ 1238844 w 1944000"/>
              <a:gd name="connsiteY414" fmla="*/ 637832 h 1944000"/>
              <a:gd name="connsiteX415" fmla="*/ 1242976 w 1944000"/>
              <a:gd name="connsiteY415" fmla="*/ 647674 h 1944000"/>
              <a:gd name="connsiteX416" fmla="*/ 1247108 w 1944000"/>
              <a:gd name="connsiteY416" fmla="*/ 658469 h 1944000"/>
              <a:gd name="connsiteX417" fmla="*/ 1250287 w 1944000"/>
              <a:gd name="connsiteY417" fmla="*/ 668947 h 1944000"/>
              <a:gd name="connsiteX418" fmla="*/ 1253465 w 1944000"/>
              <a:gd name="connsiteY418" fmla="*/ 680059 h 1944000"/>
              <a:gd name="connsiteX419" fmla="*/ 1256326 w 1944000"/>
              <a:gd name="connsiteY419" fmla="*/ 691172 h 1944000"/>
              <a:gd name="connsiteX420" fmla="*/ 1258233 w 1944000"/>
              <a:gd name="connsiteY420" fmla="*/ 702919 h 1944000"/>
              <a:gd name="connsiteX421" fmla="*/ 1482324 w 1944000"/>
              <a:gd name="connsiteY421" fmla="*/ 675297 h 1944000"/>
              <a:gd name="connsiteX422" fmla="*/ 1479464 w 1944000"/>
              <a:gd name="connsiteY422" fmla="*/ 660692 h 1944000"/>
              <a:gd name="connsiteX423" fmla="*/ 1475967 w 1944000"/>
              <a:gd name="connsiteY423" fmla="*/ 646087 h 1944000"/>
              <a:gd name="connsiteX424" fmla="*/ 1472789 w 1944000"/>
              <a:gd name="connsiteY424" fmla="*/ 632434 h 1944000"/>
              <a:gd name="connsiteX425" fmla="*/ 1469292 w 1944000"/>
              <a:gd name="connsiteY425" fmla="*/ 618782 h 1944000"/>
              <a:gd name="connsiteX426" fmla="*/ 1465160 w 1944000"/>
              <a:gd name="connsiteY426" fmla="*/ 605764 h 1944000"/>
              <a:gd name="connsiteX427" fmla="*/ 1461028 w 1944000"/>
              <a:gd name="connsiteY427" fmla="*/ 592747 h 1944000"/>
              <a:gd name="connsiteX428" fmla="*/ 1456260 w 1944000"/>
              <a:gd name="connsiteY428" fmla="*/ 580364 h 1944000"/>
              <a:gd name="connsiteX429" fmla="*/ 1451810 w 1944000"/>
              <a:gd name="connsiteY429" fmla="*/ 568299 h 1944000"/>
              <a:gd name="connsiteX430" fmla="*/ 1446406 w 1944000"/>
              <a:gd name="connsiteY430" fmla="*/ 556552 h 1944000"/>
              <a:gd name="connsiteX431" fmla="*/ 1441321 w 1944000"/>
              <a:gd name="connsiteY431" fmla="*/ 545439 h 1944000"/>
              <a:gd name="connsiteX432" fmla="*/ 1435599 w 1944000"/>
              <a:gd name="connsiteY432" fmla="*/ 534644 h 1944000"/>
              <a:gd name="connsiteX433" fmla="*/ 1429560 w 1944000"/>
              <a:gd name="connsiteY433" fmla="*/ 523532 h 1944000"/>
              <a:gd name="connsiteX434" fmla="*/ 1423838 w 1944000"/>
              <a:gd name="connsiteY434" fmla="*/ 513689 h 1944000"/>
              <a:gd name="connsiteX435" fmla="*/ 1417163 w 1944000"/>
              <a:gd name="connsiteY435" fmla="*/ 503847 h 1944000"/>
              <a:gd name="connsiteX436" fmla="*/ 1410488 w 1944000"/>
              <a:gd name="connsiteY436" fmla="*/ 494322 h 1944000"/>
              <a:gd name="connsiteX437" fmla="*/ 1403177 w 1944000"/>
              <a:gd name="connsiteY437" fmla="*/ 485432 h 1944000"/>
              <a:gd name="connsiteX438" fmla="*/ 1395867 w 1944000"/>
              <a:gd name="connsiteY438" fmla="*/ 476542 h 1944000"/>
              <a:gd name="connsiteX439" fmla="*/ 1388238 w 1944000"/>
              <a:gd name="connsiteY439" fmla="*/ 467969 h 1944000"/>
              <a:gd name="connsiteX440" fmla="*/ 1379974 w 1944000"/>
              <a:gd name="connsiteY440" fmla="*/ 459714 h 1944000"/>
              <a:gd name="connsiteX441" fmla="*/ 1371074 w 1944000"/>
              <a:gd name="connsiteY441" fmla="*/ 451459 h 1944000"/>
              <a:gd name="connsiteX442" fmla="*/ 1361538 w 1944000"/>
              <a:gd name="connsiteY442" fmla="*/ 443522 h 1944000"/>
              <a:gd name="connsiteX443" fmla="*/ 1351366 w 1944000"/>
              <a:gd name="connsiteY443" fmla="*/ 435902 h 1944000"/>
              <a:gd name="connsiteX444" fmla="*/ 1341195 w 1944000"/>
              <a:gd name="connsiteY444" fmla="*/ 428599 h 1944000"/>
              <a:gd name="connsiteX445" fmla="*/ 1330388 w 1944000"/>
              <a:gd name="connsiteY445" fmla="*/ 421614 h 1944000"/>
              <a:gd name="connsiteX446" fmla="*/ 1319262 w 1944000"/>
              <a:gd name="connsiteY446" fmla="*/ 414629 h 1944000"/>
              <a:gd name="connsiteX447" fmla="*/ 1307184 w 1944000"/>
              <a:gd name="connsiteY447" fmla="*/ 407962 h 1944000"/>
              <a:gd name="connsiteX448" fmla="*/ 1294787 w 1944000"/>
              <a:gd name="connsiteY448" fmla="*/ 401294 h 1944000"/>
              <a:gd name="connsiteX449" fmla="*/ 1282073 w 1944000"/>
              <a:gd name="connsiteY449" fmla="*/ 395262 h 1944000"/>
              <a:gd name="connsiteX450" fmla="*/ 1268723 w 1944000"/>
              <a:gd name="connsiteY450" fmla="*/ 389229 h 1944000"/>
              <a:gd name="connsiteX451" fmla="*/ 1254737 w 1944000"/>
              <a:gd name="connsiteY451" fmla="*/ 383197 h 1944000"/>
              <a:gd name="connsiteX452" fmla="*/ 1240751 w 1944000"/>
              <a:gd name="connsiteY452" fmla="*/ 378117 h 1944000"/>
              <a:gd name="connsiteX453" fmla="*/ 1225812 w 1944000"/>
              <a:gd name="connsiteY453" fmla="*/ 372402 h 1944000"/>
              <a:gd name="connsiteX454" fmla="*/ 1207058 w 1944000"/>
              <a:gd name="connsiteY454" fmla="*/ 366369 h 1944000"/>
              <a:gd name="connsiteX455" fmla="*/ 1187986 w 1944000"/>
              <a:gd name="connsiteY455" fmla="*/ 360972 h 1944000"/>
              <a:gd name="connsiteX456" fmla="*/ 1168279 w 1944000"/>
              <a:gd name="connsiteY456" fmla="*/ 355574 h 1944000"/>
              <a:gd name="connsiteX457" fmla="*/ 1147936 w 1944000"/>
              <a:gd name="connsiteY457" fmla="*/ 351129 h 1944000"/>
              <a:gd name="connsiteX458" fmla="*/ 1127593 w 1944000"/>
              <a:gd name="connsiteY458" fmla="*/ 346684 h 1944000"/>
              <a:gd name="connsiteX459" fmla="*/ 1106614 w 1944000"/>
              <a:gd name="connsiteY459" fmla="*/ 343192 h 1944000"/>
              <a:gd name="connsiteX460" fmla="*/ 1085000 w 1944000"/>
              <a:gd name="connsiteY460" fmla="*/ 339699 h 1944000"/>
              <a:gd name="connsiteX461" fmla="*/ 1063385 w 1944000"/>
              <a:gd name="connsiteY461" fmla="*/ 337159 h 1944000"/>
              <a:gd name="connsiteX462" fmla="*/ 1063385 w 1944000"/>
              <a:gd name="connsiteY462" fmla="*/ 217144 h 1944000"/>
              <a:gd name="connsiteX463" fmla="*/ 972000 w 1944000"/>
              <a:gd name="connsiteY463" fmla="*/ 0 h 1944000"/>
              <a:gd name="connsiteX464" fmla="*/ 1944000 w 1944000"/>
              <a:gd name="connsiteY464" fmla="*/ 972000 h 1944000"/>
              <a:gd name="connsiteX465" fmla="*/ 972000 w 1944000"/>
              <a:gd name="connsiteY465" fmla="*/ 1944000 h 1944000"/>
              <a:gd name="connsiteX466" fmla="*/ 0 w 1944000"/>
              <a:gd name="connsiteY466" fmla="*/ 972000 h 1944000"/>
              <a:gd name="connsiteX467" fmla="*/ 972000 w 1944000"/>
              <a:gd name="connsiteY467" fmla="*/ 0 h 19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</a:cxnLst>
            <a:rect l="l" t="t" r="r" b="b"/>
            <a:pathLst>
              <a:path w="1944000" h="1944000">
                <a:moveTo>
                  <a:pt x="1063385" y="1082014"/>
                </a:moveTo>
                <a:lnTo>
                  <a:pt x="1093900" y="1089952"/>
                </a:lnTo>
                <a:lnTo>
                  <a:pt x="1121871" y="1097572"/>
                </a:lnTo>
                <a:lnTo>
                  <a:pt x="1146982" y="1104557"/>
                </a:lnTo>
                <a:lnTo>
                  <a:pt x="1169550" y="1111542"/>
                </a:lnTo>
                <a:lnTo>
                  <a:pt x="1188940" y="1118209"/>
                </a:lnTo>
                <a:lnTo>
                  <a:pt x="1205469" y="1124559"/>
                </a:lnTo>
                <a:lnTo>
                  <a:pt x="1212779" y="1127734"/>
                </a:lnTo>
                <a:lnTo>
                  <a:pt x="1219137" y="1130592"/>
                </a:lnTo>
                <a:lnTo>
                  <a:pt x="1225176" y="1133449"/>
                </a:lnTo>
                <a:lnTo>
                  <a:pt x="1230262" y="1136307"/>
                </a:lnTo>
                <a:lnTo>
                  <a:pt x="1238526" y="1141704"/>
                </a:lnTo>
                <a:lnTo>
                  <a:pt x="1245837" y="1146784"/>
                </a:lnTo>
                <a:lnTo>
                  <a:pt x="1253148" y="1152499"/>
                </a:lnTo>
                <a:lnTo>
                  <a:pt x="1259823" y="1158532"/>
                </a:lnTo>
                <a:lnTo>
                  <a:pt x="1265862" y="1164564"/>
                </a:lnTo>
                <a:lnTo>
                  <a:pt x="1271266" y="1170914"/>
                </a:lnTo>
                <a:lnTo>
                  <a:pt x="1276351" y="1177582"/>
                </a:lnTo>
                <a:lnTo>
                  <a:pt x="1280801" y="1184567"/>
                </a:lnTo>
                <a:lnTo>
                  <a:pt x="1284934" y="1191234"/>
                </a:lnTo>
                <a:lnTo>
                  <a:pt x="1288112" y="1198537"/>
                </a:lnTo>
                <a:lnTo>
                  <a:pt x="1291291" y="1206157"/>
                </a:lnTo>
                <a:lnTo>
                  <a:pt x="1293516" y="1214094"/>
                </a:lnTo>
                <a:lnTo>
                  <a:pt x="1295423" y="1222032"/>
                </a:lnTo>
                <a:lnTo>
                  <a:pt x="1296694" y="1230287"/>
                </a:lnTo>
                <a:lnTo>
                  <a:pt x="1297330" y="1238859"/>
                </a:lnTo>
                <a:lnTo>
                  <a:pt x="1297648" y="1247432"/>
                </a:lnTo>
                <a:lnTo>
                  <a:pt x="1297330" y="1257275"/>
                </a:lnTo>
                <a:lnTo>
                  <a:pt x="1296377" y="1266800"/>
                </a:lnTo>
                <a:lnTo>
                  <a:pt x="1295105" y="1276007"/>
                </a:lnTo>
                <a:lnTo>
                  <a:pt x="1292880" y="1285215"/>
                </a:lnTo>
                <a:lnTo>
                  <a:pt x="1290019" y="1294422"/>
                </a:lnTo>
                <a:lnTo>
                  <a:pt x="1286841" y="1303312"/>
                </a:lnTo>
                <a:lnTo>
                  <a:pt x="1283344" y="1312202"/>
                </a:lnTo>
                <a:lnTo>
                  <a:pt x="1278576" y="1320775"/>
                </a:lnTo>
                <a:lnTo>
                  <a:pt x="1273808" y="1329347"/>
                </a:lnTo>
                <a:lnTo>
                  <a:pt x="1267769" y="1337602"/>
                </a:lnTo>
                <a:lnTo>
                  <a:pt x="1261412" y="1345857"/>
                </a:lnTo>
                <a:lnTo>
                  <a:pt x="1254737" y="1353795"/>
                </a:lnTo>
                <a:lnTo>
                  <a:pt x="1247426" y="1361732"/>
                </a:lnTo>
                <a:lnTo>
                  <a:pt x="1239162" y="1369670"/>
                </a:lnTo>
                <a:lnTo>
                  <a:pt x="1230580" y="1376655"/>
                </a:lnTo>
                <a:lnTo>
                  <a:pt x="1221362" y="1384275"/>
                </a:lnTo>
                <a:lnTo>
                  <a:pt x="1214051" y="1389672"/>
                </a:lnTo>
                <a:lnTo>
                  <a:pt x="1206422" y="1394435"/>
                </a:lnTo>
                <a:lnTo>
                  <a:pt x="1198476" y="1399515"/>
                </a:lnTo>
                <a:lnTo>
                  <a:pt x="1190211" y="1403960"/>
                </a:lnTo>
                <a:lnTo>
                  <a:pt x="1181311" y="1408087"/>
                </a:lnTo>
                <a:lnTo>
                  <a:pt x="1172411" y="1411897"/>
                </a:lnTo>
                <a:lnTo>
                  <a:pt x="1163193" y="1416025"/>
                </a:lnTo>
                <a:lnTo>
                  <a:pt x="1153340" y="1419517"/>
                </a:lnTo>
                <a:lnTo>
                  <a:pt x="1143486" y="1422692"/>
                </a:lnTo>
                <a:lnTo>
                  <a:pt x="1132997" y="1425867"/>
                </a:lnTo>
                <a:lnTo>
                  <a:pt x="1122189" y="1428407"/>
                </a:lnTo>
                <a:lnTo>
                  <a:pt x="1111064" y="1431265"/>
                </a:lnTo>
                <a:lnTo>
                  <a:pt x="1099621" y="1433487"/>
                </a:lnTo>
                <a:lnTo>
                  <a:pt x="1087860" y="1435392"/>
                </a:lnTo>
                <a:lnTo>
                  <a:pt x="1075782" y="1436980"/>
                </a:lnTo>
                <a:lnTo>
                  <a:pt x="1063385" y="1438567"/>
                </a:lnTo>
                <a:close/>
                <a:moveTo>
                  <a:pt x="880616" y="505752"/>
                </a:moveTo>
                <a:lnTo>
                  <a:pt x="880616" y="814362"/>
                </a:lnTo>
                <a:lnTo>
                  <a:pt x="847241" y="805789"/>
                </a:lnTo>
                <a:lnTo>
                  <a:pt x="820223" y="798804"/>
                </a:lnTo>
                <a:lnTo>
                  <a:pt x="799879" y="793089"/>
                </a:lnTo>
                <a:lnTo>
                  <a:pt x="785894" y="788327"/>
                </a:lnTo>
                <a:lnTo>
                  <a:pt x="771590" y="782929"/>
                </a:lnTo>
                <a:lnTo>
                  <a:pt x="757922" y="776897"/>
                </a:lnTo>
                <a:lnTo>
                  <a:pt x="745843" y="770229"/>
                </a:lnTo>
                <a:lnTo>
                  <a:pt x="739804" y="767054"/>
                </a:lnTo>
                <a:lnTo>
                  <a:pt x="734400" y="763879"/>
                </a:lnTo>
                <a:lnTo>
                  <a:pt x="728679" y="760069"/>
                </a:lnTo>
                <a:lnTo>
                  <a:pt x="723593" y="756577"/>
                </a:lnTo>
                <a:lnTo>
                  <a:pt x="718825" y="752767"/>
                </a:lnTo>
                <a:lnTo>
                  <a:pt x="714057" y="749274"/>
                </a:lnTo>
                <a:lnTo>
                  <a:pt x="709925" y="745464"/>
                </a:lnTo>
                <a:lnTo>
                  <a:pt x="705475" y="741337"/>
                </a:lnTo>
                <a:lnTo>
                  <a:pt x="701979" y="737209"/>
                </a:lnTo>
                <a:lnTo>
                  <a:pt x="698164" y="733082"/>
                </a:lnTo>
                <a:lnTo>
                  <a:pt x="694668" y="728954"/>
                </a:lnTo>
                <a:lnTo>
                  <a:pt x="691807" y="724827"/>
                </a:lnTo>
                <a:lnTo>
                  <a:pt x="688629" y="720699"/>
                </a:lnTo>
                <a:lnTo>
                  <a:pt x="686086" y="716254"/>
                </a:lnTo>
                <a:lnTo>
                  <a:pt x="683543" y="712127"/>
                </a:lnTo>
                <a:lnTo>
                  <a:pt x="681000" y="707682"/>
                </a:lnTo>
                <a:lnTo>
                  <a:pt x="679093" y="703237"/>
                </a:lnTo>
                <a:lnTo>
                  <a:pt x="677186" y="698474"/>
                </a:lnTo>
                <a:lnTo>
                  <a:pt x="675596" y="694347"/>
                </a:lnTo>
                <a:lnTo>
                  <a:pt x="674325" y="689584"/>
                </a:lnTo>
                <a:lnTo>
                  <a:pt x="673053" y="684822"/>
                </a:lnTo>
                <a:lnTo>
                  <a:pt x="671782" y="680059"/>
                </a:lnTo>
                <a:lnTo>
                  <a:pt x="671146" y="675297"/>
                </a:lnTo>
                <a:lnTo>
                  <a:pt x="670511" y="670217"/>
                </a:lnTo>
                <a:lnTo>
                  <a:pt x="670193" y="665137"/>
                </a:lnTo>
                <a:lnTo>
                  <a:pt x="670193" y="660374"/>
                </a:lnTo>
                <a:lnTo>
                  <a:pt x="670511" y="652437"/>
                </a:lnTo>
                <a:lnTo>
                  <a:pt x="671146" y="644499"/>
                </a:lnTo>
                <a:lnTo>
                  <a:pt x="672736" y="636879"/>
                </a:lnTo>
                <a:lnTo>
                  <a:pt x="674643" y="629259"/>
                </a:lnTo>
                <a:lnTo>
                  <a:pt x="676868" y="622274"/>
                </a:lnTo>
                <a:lnTo>
                  <a:pt x="679728" y="614972"/>
                </a:lnTo>
                <a:lnTo>
                  <a:pt x="683225" y="607669"/>
                </a:lnTo>
                <a:lnTo>
                  <a:pt x="687039" y="600684"/>
                </a:lnTo>
                <a:lnTo>
                  <a:pt x="691807" y="593699"/>
                </a:lnTo>
                <a:lnTo>
                  <a:pt x="696575" y="587349"/>
                </a:lnTo>
                <a:lnTo>
                  <a:pt x="702297" y="580682"/>
                </a:lnTo>
                <a:lnTo>
                  <a:pt x="708336" y="574014"/>
                </a:lnTo>
                <a:lnTo>
                  <a:pt x="714693" y="567664"/>
                </a:lnTo>
                <a:lnTo>
                  <a:pt x="722004" y="561632"/>
                </a:lnTo>
                <a:lnTo>
                  <a:pt x="729632" y="555282"/>
                </a:lnTo>
                <a:lnTo>
                  <a:pt x="737897" y="549249"/>
                </a:lnTo>
                <a:lnTo>
                  <a:pt x="743936" y="545122"/>
                </a:lnTo>
                <a:lnTo>
                  <a:pt x="750293" y="540994"/>
                </a:lnTo>
                <a:lnTo>
                  <a:pt x="757286" y="537502"/>
                </a:lnTo>
                <a:lnTo>
                  <a:pt x="764597" y="533692"/>
                </a:lnTo>
                <a:lnTo>
                  <a:pt x="772544" y="530517"/>
                </a:lnTo>
                <a:lnTo>
                  <a:pt x="780490" y="527342"/>
                </a:lnTo>
                <a:lnTo>
                  <a:pt x="789072" y="524167"/>
                </a:lnTo>
                <a:lnTo>
                  <a:pt x="797654" y="521627"/>
                </a:lnTo>
                <a:lnTo>
                  <a:pt x="806872" y="519087"/>
                </a:lnTo>
                <a:lnTo>
                  <a:pt x="816408" y="516229"/>
                </a:lnTo>
                <a:lnTo>
                  <a:pt x="825944" y="514324"/>
                </a:lnTo>
                <a:lnTo>
                  <a:pt x="836116" y="512102"/>
                </a:lnTo>
                <a:lnTo>
                  <a:pt x="846923" y="510514"/>
                </a:lnTo>
                <a:lnTo>
                  <a:pt x="858048" y="508927"/>
                </a:lnTo>
                <a:lnTo>
                  <a:pt x="869173" y="507022"/>
                </a:lnTo>
                <a:close/>
                <a:moveTo>
                  <a:pt x="880616" y="217144"/>
                </a:moveTo>
                <a:lnTo>
                  <a:pt x="880616" y="333984"/>
                </a:lnTo>
                <a:lnTo>
                  <a:pt x="863451" y="335254"/>
                </a:lnTo>
                <a:lnTo>
                  <a:pt x="846287" y="337159"/>
                </a:lnTo>
                <a:lnTo>
                  <a:pt x="829440" y="339382"/>
                </a:lnTo>
                <a:lnTo>
                  <a:pt x="812912" y="341922"/>
                </a:lnTo>
                <a:lnTo>
                  <a:pt x="796701" y="344779"/>
                </a:lnTo>
                <a:lnTo>
                  <a:pt x="780490" y="347954"/>
                </a:lnTo>
                <a:lnTo>
                  <a:pt x="764279" y="351764"/>
                </a:lnTo>
                <a:lnTo>
                  <a:pt x="748386" y="355892"/>
                </a:lnTo>
                <a:lnTo>
                  <a:pt x="726136" y="362242"/>
                </a:lnTo>
                <a:lnTo>
                  <a:pt x="704839" y="368909"/>
                </a:lnTo>
                <a:lnTo>
                  <a:pt x="684814" y="375894"/>
                </a:lnTo>
                <a:lnTo>
                  <a:pt x="666061" y="383197"/>
                </a:lnTo>
                <a:lnTo>
                  <a:pt x="657160" y="387324"/>
                </a:lnTo>
                <a:lnTo>
                  <a:pt x="648260" y="391134"/>
                </a:lnTo>
                <a:lnTo>
                  <a:pt x="639996" y="395262"/>
                </a:lnTo>
                <a:lnTo>
                  <a:pt x="632050" y="399072"/>
                </a:lnTo>
                <a:lnTo>
                  <a:pt x="624103" y="403517"/>
                </a:lnTo>
                <a:lnTo>
                  <a:pt x="616792" y="407644"/>
                </a:lnTo>
                <a:lnTo>
                  <a:pt x="609481" y="412089"/>
                </a:lnTo>
                <a:lnTo>
                  <a:pt x="602806" y="416534"/>
                </a:lnTo>
                <a:lnTo>
                  <a:pt x="593906" y="422567"/>
                </a:lnTo>
                <a:lnTo>
                  <a:pt x="585642" y="428282"/>
                </a:lnTo>
                <a:lnTo>
                  <a:pt x="577060" y="434632"/>
                </a:lnTo>
                <a:lnTo>
                  <a:pt x="569113" y="440982"/>
                </a:lnTo>
                <a:lnTo>
                  <a:pt x="561167" y="447967"/>
                </a:lnTo>
                <a:lnTo>
                  <a:pt x="553538" y="454317"/>
                </a:lnTo>
                <a:lnTo>
                  <a:pt x="545910" y="461302"/>
                </a:lnTo>
                <a:lnTo>
                  <a:pt x="538917" y="468604"/>
                </a:lnTo>
                <a:lnTo>
                  <a:pt x="532241" y="475907"/>
                </a:lnTo>
                <a:lnTo>
                  <a:pt x="525249" y="483527"/>
                </a:lnTo>
                <a:lnTo>
                  <a:pt x="518891" y="491464"/>
                </a:lnTo>
                <a:lnTo>
                  <a:pt x="512534" y="499402"/>
                </a:lnTo>
                <a:lnTo>
                  <a:pt x="506813" y="507022"/>
                </a:lnTo>
                <a:lnTo>
                  <a:pt x="501091" y="515277"/>
                </a:lnTo>
                <a:lnTo>
                  <a:pt x="495370" y="523849"/>
                </a:lnTo>
                <a:lnTo>
                  <a:pt x="490284" y="532422"/>
                </a:lnTo>
                <a:lnTo>
                  <a:pt x="485198" y="541312"/>
                </a:lnTo>
                <a:lnTo>
                  <a:pt x="480430" y="550202"/>
                </a:lnTo>
                <a:lnTo>
                  <a:pt x="475980" y="559092"/>
                </a:lnTo>
                <a:lnTo>
                  <a:pt x="472166" y="568299"/>
                </a:lnTo>
                <a:lnTo>
                  <a:pt x="468352" y="577507"/>
                </a:lnTo>
                <a:lnTo>
                  <a:pt x="464855" y="586714"/>
                </a:lnTo>
                <a:lnTo>
                  <a:pt x="461994" y="596239"/>
                </a:lnTo>
                <a:lnTo>
                  <a:pt x="459134" y="605764"/>
                </a:lnTo>
                <a:lnTo>
                  <a:pt x="456591" y="615289"/>
                </a:lnTo>
                <a:lnTo>
                  <a:pt x="454684" y="624814"/>
                </a:lnTo>
                <a:lnTo>
                  <a:pt x="453094" y="634657"/>
                </a:lnTo>
                <a:lnTo>
                  <a:pt x="451187" y="644182"/>
                </a:lnTo>
                <a:lnTo>
                  <a:pt x="450234" y="654024"/>
                </a:lnTo>
                <a:lnTo>
                  <a:pt x="449280" y="664184"/>
                </a:lnTo>
                <a:lnTo>
                  <a:pt x="448962" y="674344"/>
                </a:lnTo>
                <a:lnTo>
                  <a:pt x="448644" y="684822"/>
                </a:lnTo>
                <a:lnTo>
                  <a:pt x="448962" y="695934"/>
                </a:lnTo>
                <a:lnTo>
                  <a:pt x="449598" y="706729"/>
                </a:lnTo>
                <a:lnTo>
                  <a:pt x="450552" y="717842"/>
                </a:lnTo>
                <a:lnTo>
                  <a:pt x="452141" y="728637"/>
                </a:lnTo>
                <a:lnTo>
                  <a:pt x="453730" y="739432"/>
                </a:lnTo>
                <a:lnTo>
                  <a:pt x="455955" y="749909"/>
                </a:lnTo>
                <a:lnTo>
                  <a:pt x="458180" y="760387"/>
                </a:lnTo>
                <a:lnTo>
                  <a:pt x="461359" y="770547"/>
                </a:lnTo>
                <a:lnTo>
                  <a:pt x="464537" y="781024"/>
                </a:lnTo>
                <a:lnTo>
                  <a:pt x="468352" y="791184"/>
                </a:lnTo>
                <a:lnTo>
                  <a:pt x="472484" y="801027"/>
                </a:lnTo>
                <a:lnTo>
                  <a:pt x="476934" y="810869"/>
                </a:lnTo>
                <a:lnTo>
                  <a:pt x="482020" y="820712"/>
                </a:lnTo>
                <a:lnTo>
                  <a:pt x="487423" y="830237"/>
                </a:lnTo>
                <a:lnTo>
                  <a:pt x="492827" y="839762"/>
                </a:lnTo>
                <a:lnTo>
                  <a:pt x="498866" y="848969"/>
                </a:lnTo>
                <a:lnTo>
                  <a:pt x="505541" y="858177"/>
                </a:lnTo>
                <a:lnTo>
                  <a:pt x="512216" y="867067"/>
                </a:lnTo>
                <a:lnTo>
                  <a:pt x="519527" y="875957"/>
                </a:lnTo>
                <a:lnTo>
                  <a:pt x="527156" y="884212"/>
                </a:lnTo>
                <a:lnTo>
                  <a:pt x="535102" y="892467"/>
                </a:lnTo>
                <a:lnTo>
                  <a:pt x="543367" y="900404"/>
                </a:lnTo>
                <a:lnTo>
                  <a:pt x="551949" y="908024"/>
                </a:lnTo>
                <a:lnTo>
                  <a:pt x="561167" y="915644"/>
                </a:lnTo>
                <a:lnTo>
                  <a:pt x="570385" y="922947"/>
                </a:lnTo>
                <a:lnTo>
                  <a:pt x="580238" y="929932"/>
                </a:lnTo>
                <a:lnTo>
                  <a:pt x="590410" y="936282"/>
                </a:lnTo>
                <a:lnTo>
                  <a:pt x="600899" y="942632"/>
                </a:lnTo>
                <a:lnTo>
                  <a:pt x="611706" y="948982"/>
                </a:lnTo>
                <a:lnTo>
                  <a:pt x="623149" y="954697"/>
                </a:lnTo>
                <a:lnTo>
                  <a:pt x="634592" y="960412"/>
                </a:lnTo>
                <a:lnTo>
                  <a:pt x="646671" y="966127"/>
                </a:lnTo>
                <a:lnTo>
                  <a:pt x="666378" y="974064"/>
                </a:lnTo>
                <a:lnTo>
                  <a:pt x="688629" y="982637"/>
                </a:lnTo>
                <a:lnTo>
                  <a:pt x="713739" y="991209"/>
                </a:lnTo>
                <a:lnTo>
                  <a:pt x="741711" y="1000099"/>
                </a:lnTo>
                <a:lnTo>
                  <a:pt x="772544" y="1009307"/>
                </a:lnTo>
                <a:lnTo>
                  <a:pt x="805919" y="1018514"/>
                </a:lnTo>
                <a:lnTo>
                  <a:pt x="841837" y="1028357"/>
                </a:lnTo>
                <a:lnTo>
                  <a:pt x="880616" y="1038199"/>
                </a:lnTo>
                <a:lnTo>
                  <a:pt x="880616" y="1433487"/>
                </a:lnTo>
                <a:lnTo>
                  <a:pt x="870444" y="1431582"/>
                </a:lnTo>
                <a:lnTo>
                  <a:pt x="860591" y="1429042"/>
                </a:lnTo>
                <a:lnTo>
                  <a:pt x="850737" y="1426820"/>
                </a:lnTo>
                <a:lnTo>
                  <a:pt x="841519" y="1424280"/>
                </a:lnTo>
                <a:lnTo>
                  <a:pt x="831983" y="1421422"/>
                </a:lnTo>
                <a:lnTo>
                  <a:pt x="823083" y="1418247"/>
                </a:lnTo>
                <a:lnTo>
                  <a:pt x="814183" y="1415072"/>
                </a:lnTo>
                <a:lnTo>
                  <a:pt x="805283" y="1411580"/>
                </a:lnTo>
                <a:lnTo>
                  <a:pt x="796701" y="1408087"/>
                </a:lnTo>
                <a:lnTo>
                  <a:pt x="788437" y="1404277"/>
                </a:lnTo>
                <a:lnTo>
                  <a:pt x="780490" y="1400150"/>
                </a:lnTo>
                <a:lnTo>
                  <a:pt x="772544" y="1396022"/>
                </a:lnTo>
                <a:lnTo>
                  <a:pt x="764915" y="1391260"/>
                </a:lnTo>
                <a:lnTo>
                  <a:pt x="757604" y="1386815"/>
                </a:lnTo>
                <a:lnTo>
                  <a:pt x="750293" y="1381735"/>
                </a:lnTo>
                <a:lnTo>
                  <a:pt x="743618" y="1376655"/>
                </a:lnTo>
                <a:lnTo>
                  <a:pt x="732811" y="1368082"/>
                </a:lnTo>
                <a:lnTo>
                  <a:pt x="722640" y="1359192"/>
                </a:lnTo>
                <a:lnTo>
                  <a:pt x="713104" y="1349985"/>
                </a:lnTo>
                <a:lnTo>
                  <a:pt x="704204" y="1340142"/>
                </a:lnTo>
                <a:lnTo>
                  <a:pt x="695621" y="1329982"/>
                </a:lnTo>
                <a:lnTo>
                  <a:pt x="687675" y="1319187"/>
                </a:lnTo>
                <a:lnTo>
                  <a:pt x="680046" y="1308075"/>
                </a:lnTo>
                <a:lnTo>
                  <a:pt x="673371" y="1296327"/>
                </a:lnTo>
                <a:lnTo>
                  <a:pt x="667014" y="1284262"/>
                </a:lnTo>
                <a:lnTo>
                  <a:pt x="660975" y="1271562"/>
                </a:lnTo>
                <a:lnTo>
                  <a:pt x="655889" y="1258862"/>
                </a:lnTo>
                <a:lnTo>
                  <a:pt x="651121" y="1245209"/>
                </a:lnTo>
                <a:lnTo>
                  <a:pt x="646989" y="1231557"/>
                </a:lnTo>
                <a:lnTo>
                  <a:pt x="642857" y="1217269"/>
                </a:lnTo>
                <a:lnTo>
                  <a:pt x="639996" y="1202664"/>
                </a:lnTo>
                <a:lnTo>
                  <a:pt x="637453" y="1187424"/>
                </a:lnTo>
                <a:lnTo>
                  <a:pt x="410819" y="1219492"/>
                </a:lnTo>
                <a:lnTo>
                  <a:pt x="413044" y="1231557"/>
                </a:lnTo>
                <a:lnTo>
                  <a:pt x="415587" y="1243304"/>
                </a:lnTo>
                <a:lnTo>
                  <a:pt x="418766" y="1255370"/>
                </a:lnTo>
                <a:lnTo>
                  <a:pt x="421626" y="1266800"/>
                </a:lnTo>
                <a:lnTo>
                  <a:pt x="424805" y="1278230"/>
                </a:lnTo>
                <a:lnTo>
                  <a:pt x="428619" y="1289660"/>
                </a:lnTo>
                <a:lnTo>
                  <a:pt x="432116" y="1300455"/>
                </a:lnTo>
                <a:lnTo>
                  <a:pt x="435930" y="1311250"/>
                </a:lnTo>
                <a:lnTo>
                  <a:pt x="440062" y="1321727"/>
                </a:lnTo>
                <a:lnTo>
                  <a:pt x="444512" y="1332205"/>
                </a:lnTo>
                <a:lnTo>
                  <a:pt x="448644" y="1342682"/>
                </a:lnTo>
                <a:lnTo>
                  <a:pt x="453412" y="1352525"/>
                </a:lnTo>
                <a:lnTo>
                  <a:pt x="458180" y="1362367"/>
                </a:lnTo>
                <a:lnTo>
                  <a:pt x="463266" y="1372210"/>
                </a:lnTo>
                <a:lnTo>
                  <a:pt x="468352" y="1381735"/>
                </a:lnTo>
                <a:lnTo>
                  <a:pt x="473755" y="1390942"/>
                </a:lnTo>
                <a:lnTo>
                  <a:pt x="479477" y="1399832"/>
                </a:lnTo>
                <a:lnTo>
                  <a:pt x="485198" y="1409040"/>
                </a:lnTo>
                <a:lnTo>
                  <a:pt x="491238" y="1417612"/>
                </a:lnTo>
                <a:lnTo>
                  <a:pt x="497595" y="1426185"/>
                </a:lnTo>
                <a:lnTo>
                  <a:pt x="503634" y="1434757"/>
                </a:lnTo>
                <a:lnTo>
                  <a:pt x="510309" y="1442695"/>
                </a:lnTo>
                <a:lnTo>
                  <a:pt x="517302" y="1450950"/>
                </a:lnTo>
                <a:lnTo>
                  <a:pt x="524295" y="1458570"/>
                </a:lnTo>
                <a:lnTo>
                  <a:pt x="531288" y="1466190"/>
                </a:lnTo>
                <a:lnTo>
                  <a:pt x="538599" y="1473492"/>
                </a:lnTo>
                <a:lnTo>
                  <a:pt x="546227" y="1480795"/>
                </a:lnTo>
                <a:lnTo>
                  <a:pt x="553856" y="1487780"/>
                </a:lnTo>
                <a:lnTo>
                  <a:pt x="561802" y="1494765"/>
                </a:lnTo>
                <a:lnTo>
                  <a:pt x="570067" y="1501750"/>
                </a:lnTo>
                <a:lnTo>
                  <a:pt x="578331" y="1507782"/>
                </a:lnTo>
                <a:lnTo>
                  <a:pt x="586913" y="1514132"/>
                </a:lnTo>
                <a:lnTo>
                  <a:pt x="600581" y="1523657"/>
                </a:lnTo>
                <a:lnTo>
                  <a:pt x="615203" y="1532865"/>
                </a:lnTo>
                <a:lnTo>
                  <a:pt x="630142" y="1541437"/>
                </a:lnTo>
                <a:lnTo>
                  <a:pt x="645717" y="1549375"/>
                </a:lnTo>
                <a:lnTo>
                  <a:pt x="661928" y="1556995"/>
                </a:lnTo>
                <a:lnTo>
                  <a:pt x="678775" y="1563980"/>
                </a:lnTo>
                <a:lnTo>
                  <a:pt x="696257" y="1570647"/>
                </a:lnTo>
                <a:lnTo>
                  <a:pt x="714375" y="1576680"/>
                </a:lnTo>
                <a:lnTo>
                  <a:pt x="733129" y="1582395"/>
                </a:lnTo>
                <a:lnTo>
                  <a:pt x="752518" y="1587475"/>
                </a:lnTo>
                <a:lnTo>
                  <a:pt x="772544" y="1592237"/>
                </a:lnTo>
                <a:lnTo>
                  <a:pt x="792887" y="1596365"/>
                </a:lnTo>
                <a:lnTo>
                  <a:pt x="814183" y="1600175"/>
                </a:lnTo>
                <a:lnTo>
                  <a:pt x="835480" y="1603350"/>
                </a:lnTo>
                <a:lnTo>
                  <a:pt x="858048" y="1606525"/>
                </a:lnTo>
                <a:lnTo>
                  <a:pt x="880616" y="1608747"/>
                </a:lnTo>
                <a:lnTo>
                  <a:pt x="880616" y="1726857"/>
                </a:lnTo>
                <a:lnTo>
                  <a:pt x="1063385" y="1726857"/>
                </a:lnTo>
                <a:lnTo>
                  <a:pt x="1063385" y="1610652"/>
                </a:lnTo>
                <a:lnTo>
                  <a:pt x="1077371" y="1609382"/>
                </a:lnTo>
                <a:lnTo>
                  <a:pt x="1091675" y="1607795"/>
                </a:lnTo>
                <a:lnTo>
                  <a:pt x="1105661" y="1606207"/>
                </a:lnTo>
                <a:lnTo>
                  <a:pt x="1119329" y="1603985"/>
                </a:lnTo>
                <a:lnTo>
                  <a:pt x="1133314" y="1602080"/>
                </a:lnTo>
                <a:lnTo>
                  <a:pt x="1146665" y="1599857"/>
                </a:lnTo>
                <a:lnTo>
                  <a:pt x="1160015" y="1597317"/>
                </a:lnTo>
                <a:lnTo>
                  <a:pt x="1173047" y="1594142"/>
                </a:lnTo>
                <a:lnTo>
                  <a:pt x="1186397" y="1591285"/>
                </a:lnTo>
                <a:lnTo>
                  <a:pt x="1199111" y="1587792"/>
                </a:lnTo>
                <a:lnTo>
                  <a:pt x="1212144" y="1584300"/>
                </a:lnTo>
                <a:lnTo>
                  <a:pt x="1224540" y="1580807"/>
                </a:lnTo>
                <a:lnTo>
                  <a:pt x="1236937" y="1576680"/>
                </a:lnTo>
                <a:lnTo>
                  <a:pt x="1249333" y="1572552"/>
                </a:lnTo>
                <a:lnTo>
                  <a:pt x="1261412" y="1567790"/>
                </a:lnTo>
                <a:lnTo>
                  <a:pt x="1273491" y="1563345"/>
                </a:lnTo>
                <a:lnTo>
                  <a:pt x="1288748" y="1556995"/>
                </a:lnTo>
                <a:lnTo>
                  <a:pt x="1304005" y="1550010"/>
                </a:lnTo>
                <a:lnTo>
                  <a:pt x="1318627" y="1543025"/>
                </a:lnTo>
                <a:lnTo>
                  <a:pt x="1332613" y="1535722"/>
                </a:lnTo>
                <a:lnTo>
                  <a:pt x="1346598" y="1528102"/>
                </a:lnTo>
                <a:lnTo>
                  <a:pt x="1359631" y="1519847"/>
                </a:lnTo>
                <a:lnTo>
                  <a:pt x="1372345" y="1511592"/>
                </a:lnTo>
                <a:lnTo>
                  <a:pt x="1384742" y="1502702"/>
                </a:lnTo>
                <a:lnTo>
                  <a:pt x="1396185" y="1493812"/>
                </a:lnTo>
                <a:lnTo>
                  <a:pt x="1407945" y="1484287"/>
                </a:lnTo>
                <a:lnTo>
                  <a:pt x="1418753" y="1474762"/>
                </a:lnTo>
                <a:lnTo>
                  <a:pt x="1429242" y="1464602"/>
                </a:lnTo>
                <a:lnTo>
                  <a:pt x="1439096" y="1454125"/>
                </a:lnTo>
                <a:lnTo>
                  <a:pt x="1448631" y="1443647"/>
                </a:lnTo>
                <a:lnTo>
                  <a:pt x="1457531" y="1432535"/>
                </a:lnTo>
                <a:lnTo>
                  <a:pt x="1466114" y="1421422"/>
                </a:lnTo>
                <a:lnTo>
                  <a:pt x="1474378" y="1409675"/>
                </a:lnTo>
                <a:lnTo>
                  <a:pt x="1482007" y="1398245"/>
                </a:lnTo>
                <a:lnTo>
                  <a:pt x="1489000" y="1386497"/>
                </a:lnTo>
                <a:lnTo>
                  <a:pt x="1495675" y="1374432"/>
                </a:lnTo>
                <a:lnTo>
                  <a:pt x="1501396" y="1362685"/>
                </a:lnTo>
                <a:lnTo>
                  <a:pt x="1507118" y="1350620"/>
                </a:lnTo>
                <a:lnTo>
                  <a:pt x="1512203" y="1338555"/>
                </a:lnTo>
                <a:lnTo>
                  <a:pt x="1516335" y="1326490"/>
                </a:lnTo>
                <a:lnTo>
                  <a:pt x="1520468" y="1314107"/>
                </a:lnTo>
                <a:lnTo>
                  <a:pt x="1523964" y="1301725"/>
                </a:lnTo>
                <a:lnTo>
                  <a:pt x="1526507" y="1289025"/>
                </a:lnTo>
                <a:lnTo>
                  <a:pt x="1528732" y="1276642"/>
                </a:lnTo>
                <a:lnTo>
                  <a:pt x="1530957" y="1263942"/>
                </a:lnTo>
                <a:lnTo>
                  <a:pt x="1532228" y="1251242"/>
                </a:lnTo>
                <a:lnTo>
                  <a:pt x="1532864" y="1238542"/>
                </a:lnTo>
                <a:lnTo>
                  <a:pt x="1533182" y="1225207"/>
                </a:lnTo>
                <a:lnTo>
                  <a:pt x="1533182" y="1212189"/>
                </a:lnTo>
                <a:lnTo>
                  <a:pt x="1532546" y="1199172"/>
                </a:lnTo>
                <a:lnTo>
                  <a:pt x="1531275" y="1186789"/>
                </a:lnTo>
                <a:lnTo>
                  <a:pt x="1530003" y="1174407"/>
                </a:lnTo>
                <a:lnTo>
                  <a:pt x="1527778" y="1162342"/>
                </a:lnTo>
                <a:lnTo>
                  <a:pt x="1525553" y="1150594"/>
                </a:lnTo>
                <a:lnTo>
                  <a:pt x="1522693" y="1138847"/>
                </a:lnTo>
                <a:lnTo>
                  <a:pt x="1519514" y="1127734"/>
                </a:lnTo>
                <a:lnTo>
                  <a:pt x="1516018" y="1116939"/>
                </a:lnTo>
                <a:lnTo>
                  <a:pt x="1511885" y="1106144"/>
                </a:lnTo>
                <a:lnTo>
                  <a:pt x="1507435" y="1095349"/>
                </a:lnTo>
                <a:lnTo>
                  <a:pt x="1502350" y="1085189"/>
                </a:lnTo>
                <a:lnTo>
                  <a:pt x="1496946" y="1075347"/>
                </a:lnTo>
                <a:lnTo>
                  <a:pt x="1491225" y="1065822"/>
                </a:lnTo>
                <a:lnTo>
                  <a:pt x="1485185" y="1056614"/>
                </a:lnTo>
                <a:lnTo>
                  <a:pt x="1478510" y="1047407"/>
                </a:lnTo>
                <a:lnTo>
                  <a:pt x="1471517" y="1038517"/>
                </a:lnTo>
                <a:lnTo>
                  <a:pt x="1463889" y="1029944"/>
                </a:lnTo>
                <a:lnTo>
                  <a:pt x="1456260" y="1021689"/>
                </a:lnTo>
                <a:lnTo>
                  <a:pt x="1448314" y="1013752"/>
                </a:lnTo>
                <a:lnTo>
                  <a:pt x="1440049" y="1005814"/>
                </a:lnTo>
                <a:lnTo>
                  <a:pt x="1431467" y="998512"/>
                </a:lnTo>
                <a:lnTo>
                  <a:pt x="1422567" y="991527"/>
                </a:lnTo>
                <a:lnTo>
                  <a:pt x="1413349" y="984542"/>
                </a:lnTo>
                <a:lnTo>
                  <a:pt x="1403813" y="977557"/>
                </a:lnTo>
                <a:lnTo>
                  <a:pt x="1393959" y="971207"/>
                </a:lnTo>
                <a:lnTo>
                  <a:pt x="1383788" y="965174"/>
                </a:lnTo>
                <a:lnTo>
                  <a:pt x="1373299" y="959142"/>
                </a:lnTo>
                <a:lnTo>
                  <a:pt x="1362491" y="953427"/>
                </a:lnTo>
                <a:lnTo>
                  <a:pt x="1351048" y="948347"/>
                </a:lnTo>
                <a:lnTo>
                  <a:pt x="1339605" y="942949"/>
                </a:lnTo>
                <a:lnTo>
                  <a:pt x="1327845" y="937869"/>
                </a:lnTo>
                <a:lnTo>
                  <a:pt x="1305912" y="930249"/>
                </a:lnTo>
                <a:lnTo>
                  <a:pt x="1280801" y="921677"/>
                </a:lnTo>
                <a:lnTo>
                  <a:pt x="1252512" y="912469"/>
                </a:lnTo>
                <a:lnTo>
                  <a:pt x="1221362" y="902627"/>
                </a:lnTo>
                <a:lnTo>
                  <a:pt x="1186397" y="892784"/>
                </a:lnTo>
                <a:lnTo>
                  <a:pt x="1148572" y="882307"/>
                </a:lnTo>
                <a:lnTo>
                  <a:pt x="1107568" y="871512"/>
                </a:lnTo>
                <a:lnTo>
                  <a:pt x="1063385" y="860399"/>
                </a:lnTo>
                <a:lnTo>
                  <a:pt x="1063385" y="511149"/>
                </a:lnTo>
                <a:lnTo>
                  <a:pt x="1078960" y="514642"/>
                </a:lnTo>
                <a:lnTo>
                  <a:pt x="1093582" y="518769"/>
                </a:lnTo>
                <a:lnTo>
                  <a:pt x="1108204" y="523214"/>
                </a:lnTo>
                <a:lnTo>
                  <a:pt x="1121554" y="528612"/>
                </a:lnTo>
                <a:lnTo>
                  <a:pt x="1128229" y="531469"/>
                </a:lnTo>
                <a:lnTo>
                  <a:pt x="1134904" y="534644"/>
                </a:lnTo>
                <a:lnTo>
                  <a:pt x="1141261" y="537502"/>
                </a:lnTo>
                <a:lnTo>
                  <a:pt x="1146982" y="540677"/>
                </a:lnTo>
                <a:lnTo>
                  <a:pt x="1153022" y="544169"/>
                </a:lnTo>
                <a:lnTo>
                  <a:pt x="1159061" y="547662"/>
                </a:lnTo>
                <a:lnTo>
                  <a:pt x="1164465" y="551154"/>
                </a:lnTo>
                <a:lnTo>
                  <a:pt x="1169868" y="555282"/>
                </a:lnTo>
                <a:lnTo>
                  <a:pt x="1178768" y="561949"/>
                </a:lnTo>
                <a:lnTo>
                  <a:pt x="1187351" y="568934"/>
                </a:lnTo>
                <a:lnTo>
                  <a:pt x="1195297" y="576554"/>
                </a:lnTo>
                <a:lnTo>
                  <a:pt x="1202926" y="584174"/>
                </a:lnTo>
                <a:lnTo>
                  <a:pt x="1209919" y="592429"/>
                </a:lnTo>
                <a:lnTo>
                  <a:pt x="1216594" y="601002"/>
                </a:lnTo>
                <a:lnTo>
                  <a:pt x="1222633" y="609574"/>
                </a:lnTo>
                <a:lnTo>
                  <a:pt x="1228355" y="618782"/>
                </a:lnTo>
                <a:lnTo>
                  <a:pt x="1233758" y="627989"/>
                </a:lnTo>
                <a:lnTo>
                  <a:pt x="1238844" y="637832"/>
                </a:lnTo>
                <a:lnTo>
                  <a:pt x="1242976" y="647674"/>
                </a:lnTo>
                <a:lnTo>
                  <a:pt x="1247108" y="658469"/>
                </a:lnTo>
                <a:lnTo>
                  <a:pt x="1250287" y="668947"/>
                </a:lnTo>
                <a:lnTo>
                  <a:pt x="1253465" y="680059"/>
                </a:lnTo>
                <a:lnTo>
                  <a:pt x="1256326" y="691172"/>
                </a:lnTo>
                <a:lnTo>
                  <a:pt x="1258233" y="702919"/>
                </a:lnTo>
                <a:lnTo>
                  <a:pt x="1482324" y="675297"/>
                </a:lnTo>
                <a:lnTo>
                  <a:pt x="1479464" y="660692"/>
                </a:lnTo>
                <a:lnTo>
                  <a:pt x="1475967" y="646087"/>
                </a:lnTo>
                <a:lnTo>
                  <a:pt x="1472789" y="632434"/>
                </a:lnTo>
                <a:lnTo>
                  <a:pt x="1469292" y="618782"/>
                </a:lnTo>
                <a:lnTo>
                  <a:pt x="1465160" y="605764"/>
                </a:lnTo>
                <a:lnTo>
                  <a:pt x="1461028" y="592747"/>
                </a:lnTo>
                <a:lnTo>
                  <a:pt x="1456260" y="580364"/>
                </a:lnTo>
                <a:lnTo>
                  <a:pt x="1451810" y="568299"/>
                </a:lnTo>
                <a:lnTo>
                  <a:pt x="1446406" y="556552"/>
                </a:lnTo>
                <a:lnTo>
                  <a:pt x="1441321" y="545439"/>
                </a:lnTo>
                <a:lnTo>
                  <a:pt x="1435599" y="534644"/>
                </a:lnTo>
                <a:lnTo>
                  <a:pt x="1429560" y="523532"/>
                </a:lnTo>
                <a:lnTo>
                  <a:pt x="1423838" y="513689"/>
                </a:lnTo>
                <a:lnTo>
                  <a:pt x="1417163" y="503847"/>
                </a:lnTo>
                <a:lnTo>
                  <a:pt x="1410488" y="494322"/>
                </a:lnTo>
                <a:lnTo>
                  <a:pt x="1403177" y="485432"/>
                </a:lnTo>
                <a:lnTo>
                  <a:pt x="1395867" y="476542"/>
                </a:lnTo>
                <a:lnTo>
                  <a:pt x="1388238" y="467969"/>
                </a:lnTo>
                <a:lnTo>
                  <a:pt x="1379974" y="459714"/>
                </a:lnTo>
                <a:lnTo>
                  <a:pt x="1371074" y="451459"/>
                </a:lnTo>
                <a:lnTo>
                  <a:pt x="1361538" y="443522"/>
                </a:lnTo>
                <a:lnTo>
                  <a:pt x="1351366" y="435902"/>
                </a:lnTo>
                <a:lnTo>
                  <a:pt x="1341195" y="428599"/>
                </a:lnTo>
                <a:lnTo>
                  <a:pt x="1330388" y="421614"/>
                </a:lnTo>
                <a:lnTo>
                  <a:pt x="1319262" y="414629"/>
                </a:lnTo>
                <a:lnTo>
                  <a:pt x="1307184" y="407962"/>
                </a:lnTo>
                <a:lnTo>
                  <a:pt x="1294787" y="401294"/>
                </a:lnTo>
                <a:lnTo>
                  <a:pt x="1282073" y="395262"/>
                </a:lnTo>
                <a:lnTo>
                  <a:pt x="1268723" y="389229"/>
                </a:lnTo>
                <a:lnTo>
                  <a:pt x="1254737" y="383197"/>
                </a:lnTo>
                <a:lnTo>
                  <a:pt x="1240751" y="378117"/>
                </a:lnTo>
                <a:lnTo>
                  <a:pt x="1225812" y="372402"/>
                </a:lnTo>
                <a:lnTo>
                  <a:pt x="1207058" y="366369"/>
                </a:lnTo>
                <a:lnTo>
                  <a:pt x="1187986" y="360972"/>
                </a:lnTo>
                <a:lnTo>
                  <a:pt x="1168279" y="355574"/>
                </a:lnTo>
                <a:lnTo>
                  <a:pt x="1147936" y="351129"/>
                </a:lnTo>
                <a:lnTo>
                  <a:pt x="1127593" y="346684"/>
                </a:lnTo>
                <a:lnTo>
                  <a:pt x="1106614" y="343192"/>
                </a:lnTo>
                <a:lnTo>
                  <a:pt x="1085000" y="339699"/>
                </a:lnTo>
                <a:lnTo>
                  <a:pt x="1063385" y="337159"/>
                </a:lnTo>
                <a:lnTo>
                  <a:pt x="1063385" y="217144"/>
                </a:lnTo>
                <a:close/>
                <a:moveTo>
                  <a:pt x="972000" y="0"/>
                </a:moveTo>
                <a:cubicBezTo>
                  <a:pt x="1508821" y="0"/>
                  <a:pt x="1944000" y="435179"/>
                  <a:pt x="1944000" y="972000"/>
                </a:cubicBezTo>
                <a:cubicBezTo>
                  <a:pt x="1944000" y="1508821"/>
                  <a:pt x="1508821" y="1944000"/>
                  <a:pt x="972000" y="1944000"/>
                </a:cubicBezTo>
                <a:cubicBezTo>
                  <a:pt x="435179" y="1944000"/>
                  <a:pt x="0" y="1508821"/>
                  <a:pt x="0" y="972000"/>
                </a:cubicBezTo>
                <a:cubicBezTo>
                  <a:pt x="0" y="435179"/>
                  <a:pt x="435179" y="0"/>
                  <a:pt x="972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研究路线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501" y="2581216"/>
            <a:ext cx="794331" cy="407648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586" y="3619546"/>
            <a:ext cx="627353" cy="535524"/>
          </a:xfrm>
          <a:prstGeom prst="rect">
            <a:avLst/>
          </a:prstGeom>
        </p:spPr>
      </p:pic>
      <p:sp>
        <p:nvSpPr>
          <p:cNvPr id="39" name="TextBox 1"/>
          <p:cNvSpPr txBox="1"/>
          <p:nvPr/>
        </p:nvSpPr>
        <p:spPr>
          <a:xfrm>
            <a:off x="2037212" y="3382277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宠物医院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768430"/>
      </p:ext>
    </p:extLst>
  </p:cSld>
  <p:clrMapOvr>
    <a:masterClrMapping/>
  </p:clrMapOvr>
  <p:transition spd="slow" advClick="0" advTm="0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3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8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4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3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1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3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5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57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6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4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3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70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7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3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79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8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3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0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92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52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52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3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5" grpId="0"/>
          <p:bldP spid="6" grpId="0" animBg="1"/>
          <p:bldP spid="10" grpId="0" animBg="1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 animBg="1"/>
          <p:bldP spid="24" grpId="0"/>
          <p:bldP spid="25" grpId="0"/>
          <p:bldP spid="29" grpId="0" animBg="1"/>
          <p:bldP spid="30" grpId="0" animBg="1"/>
          <p:bldP spid="31" grpId="0" animBg="1"/>
          <p:bldP spid="34" grpId="0" animBg="1"/>
          <p:bldP spid="35" grpId="0"/>
          <p:bldP spid="3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3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8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3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1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3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5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5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4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3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7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3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7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3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0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92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52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52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3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5" grpId="0"/>
          <p:bldP spid="6" grpId="0" animBg="1"/>
          <p:bldP spid="10" grpId="0" animBg="1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 animBg="1"/>
          <p:bldP spid="24" grpId="0"/>
          <p:bldP spid="25" grpId="0"/>
          <p:bldP spid="29" grpId="0" animBg="1"/>
          <p:bldP spid="30" grpId="0" animBg="1"/>
          <p:bldP spid="31" grpId="0" animBg="1"/>
          <p:bldP spid="34" grpId="0" animBg="1"/>
          <p:bldP spid="35" grpId="0"/>
          <p:bldP spid="39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1636</Words>
  <Application>Microsoft Office PowerPoint</Application>
  <PresentationFormat>全屏显示(16:9)</PresentationFormat>
  <Paragraphs>174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宋体</vt:lpstr>
      <vt:lpstr>方正兰亭粗黑_GBK</vt:lpstr>
      <vt:lpstr>Impact</vt:lpstr>
      <vt:lpstr>方正兰亭细黑_GBK</vt:lpstr>
      <vt:lpstr>Kozuka Gothic Pro R</vt:lpstr>
      <vt:lpstr>方正超粗黑简体</vt:lpstr>
      <vt:lpstr>Times New Roman</vt:lpstr>
      <vt:lpstr>Calibri</vt:lpstr>
      <vt:lpstr>造字工房劲黑（非商用）常规体</vt:lpstr>
      <vt:lpstr>微软雅黑</vt:lpstr>
      <vt:lpstr>Watford DB</vt:lpstr>
      <vt:lpstr>Arial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1111111111</dc:title>
  <dc:subject>12sc.taobao.com</dc:subject>
  <dc:creator>清风素材;User</dc:creator>
  <cp:keywords>12sc.taobao.com</cp:keywords>
  <dc:description>12sc.taobao.com</dc:description>
  <cp:lastModifiedBy>weiyihai</cp:lastModifiedBy>
  <cp:revision>81</cp:revision>
  <dcterms:created xsi:type="dcterms:W3CDTF">2015-01-23T04:02:45Z</dcterms:created>
  <dcterms:modified xsi:type="dcterms:W3CDTF">2019-05-20T05:14:29Z</dcterms:modified>
  <cp:category>12sc.taobao.com</cp:category>
  <cp:contentStatus>12sc.taobao.com</cp:contentStatus>
</cp:coreProperties>
</file>