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60" r:id="rId5"/>
    <p:sldId id="257" r:id="rId6"/>
    <p:sldId id="259" r:id="rId7"/>
    <p:sldId id="261" r:id="rId8"/>
    <p:sldId id="262" r:id="rId9"/>
    <p:sldId id="263" r:id="rId10"/>
    <p:sldId id="264" r:id="rId11"/>
    <p:sldId id="266" r:id="rId12"/>
    <p:sldId id="267" r:id="rId13"/>
    <p:sldId id="270" r:id="rId14"/>
    <p:sldId id="27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39"/>
    <a:srgbClr val="B9A02D"/>
    <a:srgbClr val="DCC0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23" autoAdjust="0"/>
    <p:restoredTop sz="94660"/>
  </p:normalViewPr>
  <p:slideViewPr>
    <p:cSldViewPr snapToGrid="0" showGuides="1">
      <p:cViewPr>
        <p:scale>
          <a:sx n="50" d="100"/>
          <a:sy n="50" d="100"/>
        </p:scale>
        <p:origin x="2190" y="97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2418415-1B45-4373-ACD1-24A935B9E1C6}"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B11774-E2B8-474C-A30B-EED024AE0F07}" type="slidenum">
              <a:rPr lang="zh-CN" altLang="en-US" smtClean="0"/>
              <a:t>‹#›</a:t>
            </a:fld>
            <a:endParaRPr lang="zh-CN" altLang="en-US"/>
          </a:p>
        </p:txBody>
      </p:sp>
    </p:spTree>
    <p:extLst>
      <p:ext uri="{BB962C8B-B14F-4D97-AF65-F5344CB8AC3E}">
        <p14:creationId xmlns:p14="http://schemas.microsoft.com/office/powerpoint/2010/main" val="42032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2418415-1B45-4373-ACD1-24A935B9E1C6}"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B11774-E2B8-474C-A30B-EED024AE0F07}" type="slidenum">
              <a:rPr lang="zh-CN" altLang="en-US" smtClean="0"/>
              <a:t>‹#›</a:t>
            </a:fld>
            <a:endParaRPr lang="zh-CN" altLang="en-US"/>
          </a:p>
        </p:txBody>
      </p:sp>
    </p:spTree>
    <p:extLst>
      <p:ext uri="{BB962C8B-B14F-4D97-AF65-F5344CB8AC3E}">
        <p14:creationId xmlns:p14="http://schemas.microsoft.com/office/powerpoint/2010/main" val="156443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2418415-1B45-4373-ACD1-24A935B9E1C6}"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B11774-E2B8-474C-A30B-EED024AE0F07}" type="slidenum">
              <a:rPr lang="zh-CN" altLang="en-US" smtClean="0"/>
              <a:t>‹#›</a:t>
            </a:fld>
            <a:endParaRPr lang="zh-CN" altLang="en-US"/>
          </a:p>
        </p:txBody>
      </p:sp>
    </p:spTree>
    <p:extLst>
      <p:ext uri="{BB962C8B-B14F-4D97-AF65-F5344CB8AC3E}">
        <p14:creationId xmlns:p14="http://schemas.microsoft.com/office/powerpoint/2010/main" val="36040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2418415-1B45-4373-ACD1-24A935B9E1C6}"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B11774-E2B8-474C-A30B-EED024AE0F07}" type="slidenum">
              <a:rPr lang="zh-CN" altLang="en-US" smtClean="0"/>
              <a:t>‹#›</a:t>
            </a:fld>
            <a:endParaRPr lang="zh-CN" altLang="en-US"/>
          </a:p>
        </p:txBody>
      </p:sp>
    </p:spTree>
    <p:extLst>
      <p:ext uri="{BB962C8B-B14F-4D97-AF65-F5344CB8AC3E}">
        <p14:creationId xmlns:p14="http://schemas.microsoft.com/office/powerpoint/2010/main" val="47383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2418415-1B45-4373-ACD1-24A935B9E1C6}"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B11774-E2B8-474C-A30B-EED024AE0F07}" type="slidenum">
              <a:rPr lang="zh-CN" altLang="en-US" smtClean="0"/>
              <a:t>‹#›</a:t>
            </a:fld>
            <a:endParaRPr lang="zh-CN" altLang="en-US"/>
          </a:p>
        </p:txBody>
      </p:sp>
    </p:spTree>
    <p:extLst>
      <p:ext uri="{BB962C8B-B14F-4D97-AF65-F5344CB8AC3E}">
        <p14:creationId xmlns:p14="http://schemas.microsoft.com/office/powerpoint/2010/main" val="353525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2418415-1B45-4373-ACD1-24A935B9E1C6}"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B11774-E2B8-474C-A30B-EED024AE0F07}" type="slidenum">
              <a:rPr lang="zh-CN" altLang="en-US" smtClean="0"/>
              <a:t>‹#›</a:t>
            </a:fld>
            <a:endParaRPr lang="zh-CN" altLang="en-US"/>
          </a:p>
        </p:txBody>
      </p:sp>
    </p:spTree>
    <p:extLst>
      <p:ext uri="{BB962C8B-B14F-4D97-AF65-F5344CB8AC3E}">
        <p14:creationId xmlns:p14="http://schemas.microsoft.com/office/powerpoint/2010/main" val="336893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2418415-1B45-4373-ACD1-24A935B9E1C6}" type="datetimeFigureOut">
              <a:rPr lang="zh-CN" altLang="en-US" smtClean="0"/>
              <a:t>2018/5/25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EB11774-E2B8-474C-A30B-EED024AE0F07}" type="slidenum">
              <a:rPr lang="zh-CN" altLang="en-US" smtClean="0"/>
              <a:t>‹#›</a:t>
            </a:fld>
            <a:endParaRPr lang="zh-CN" altLang="en-US"/>
          </a:p>
        </p:txBody>
      </p:sp>
    </p:spTree>
    <p:extLst>
      <p:ext uri="{BB962C8B-B14F-4D97-AF65-F5344CB8AC3E}">
        <p14:creationId xmlns:p14="http://schemas.microsoft.com/office/powerpoint/2010/main" val="131744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2418415-1B45-4373-ACD1-24A935B9E1C6}" type="datetimeFigureOut">
              <a:rPr lang="zh-CN" altLang="en-US" smtClean="0"/>
              <a:t>2018/5/25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B11774-E2B8-474C-A30B-EED024AE0F07}" type="slidenum">
              <a:rPr lang="zh-CN" altLang="en-US" smtClean="0"/>
              <a:t>‹#›</a:t>
            </a:fld>
            <a:endParaRPr lang="zh-CN" altLang="en-US"/>
          </a:p>
        </p:txBody>
      </p:sp>
    </p:spTree>
    <p:extLst>
      <p:ext uri="{BB962C8B-B14F-4D97-AF65-F5344CB8AC3E}">
        <p14:creationId xmlns:p14="http://schemas.microsoft.com/office/powerpoint/2010/main" val="112841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2418415-1B45-4373-ACD1-24A935B9E1C6}" type="datetimeFigureOut">
              <a:rPr lang="zh-CN" altLang="en-US" smtClean="0"/>
              <a:t>2018/5/25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B11774-E2B8-474C-A30B-EED024AE0F07}" type="slidenum">
              <a:rPr lang="zh-CN" altLang="en-US" smtClean="0"/>
              <a:t>‹#›</a:t>
            </a:fld>
            <a:endParaRPr lang="zh-CN" altLang="en-US"/>
          </a:p>
        </p:txBody>
      </p:sp>
    </p:spTree>
    <p:extLst>
      <p:ext uri="{BB962C8B-B14F-4D97-AF65-F5344CB8AC3E}">
        <p14:creationId xmlns:p14="http://schemas.microsoft.com/office/powerpoint/2010/main" val="3561509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2418415-1B45-4373-ACD1-24A935B9E1C6}"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B11774-E2B8-474C-A30B-EED024AE0F07}" type="slidenum">
              <a:rPr lang="zh-CN" altLang="en-US" smtClean="0"/>
              <a:t>‹#›</a:t>
            </a:fld>
            <a:endParaRPr lang="zh-CN" altLang="en-US"/>
          </a:p>
        </p:txBody>
      </p:sp>
    </p:spTree>
    <p:extLst>
      <p:ext uri="{BB962C8B-B14F-4D97-AF65-F5344CB8AC3E}">
        <p14:creationId xmlns:p14="http://schemas.microsoft.com/office/powerpoint/2010/main" val="4239507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2418415-1B45-4373-ACD1-24A935B9E1C6}"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B11774-E2B8-474C-A30B-EED024AE0F07}" type="slidenum">
              <a:rPr lang="zh-CN" altLang="en-US" smtClean="0"/>
              <a:t>‹#›</a:t>
            </a:fld>
            <a:endParaRPr lang="zh-CN" altLang="en-US"/>
          </a:p>
        </p:txBody>
      </p:sp>
    </p:spTree>
    <p:extLst>
      <p:ext uri="{BB962C8B-B14F-4D97-AF65-F5344CB8AC3E}">
        <p14:creationId xmlns:p14="http://schemas.microsoft.com/office/powerpoint/2010/main" val="302028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18415-1B45-4373-ACD1-24A935B9E1C6}" type="datetimeFigureOut">
              <a:rPr lang="zh-CN" altLang="en-US" smtClean="0"/>
              <a:t>2018/5/25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B11774-E2B8-474C-A30B-EED024AE0F07}" type="slidenum">
              <a:rPr lang="zh-CN" altLang="en-US" smtClean="0"/>
              <a:t>‹#›</a:t>
            </a:fld>
            <a:endParaRPr lang="zh-CN" altLang="en-US"/>
          </a:p>
        </p:txBody>
      </p:sp>
    </p:spTree>
    <p:extLst>
      <p:ext uri="{BB962C8B-B14F-4D97-AF65-F5344CB8AC3E}">
        <p14:creationId xmlns:p14="http://schemas.microsoft.com/office/powerpoint/2010/main" val="338226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4" name="矩形 43"/>
          <p:cNvSpPr/>
          <p:nvPr/>
        </p:nvSpPr>
        <p:spPr>
          <a:xfrm>
            <a:off x="0" y="0"/>
            <a:ext cx="12330731" cy="6877050"/>
          </a:xfrm>
          <a:prstGeom prst="rect">
            <a:avLst/>
          </a:prstGeom>
          <a:solidFill>
            <a:schemeClr val="tx1">
              <a:lumMod val="85000"/>
              <a:lumOff val="1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useBgFill="1">
        <p:nvSpPr>
          <p:cNvPr id="43" name="梯形 42"/>
          <p:cNvSpPr/>
          <p:nvPr/>
        </p:nvSpPr>
        <p:spPr>
          <a:xfrm>
            <a:off x="-7490864" y="7175652"/>
            <a:ext cx="5716358" cy="1533116"/>
          </a:xfrm>
          <a:prstGeom prst="trapezoid">
            <a:avLst>
              <a:gd name="adj" fmla="val 5730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2" name="等腰三角形 41"/>
          <p:cNvSpPr/>
          <p:nvPr/>
        </p:nvSpPr>
        <p:spPr>
          <a:xfrm>
            <a:off x="-6072534" y="116653"/>
            <a:ext cx="2918202" cy="251569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 name="图片 50"/>
          <p:cNvPicPr>
            <a:picLocks noChangeAspect="1"/>
          </p:cNvPicPr>
          <p:nvPr/>
        </p:nvPicPr>
        <p:blipFill rotWithShape="1">
          <a:blip r:embed="rId3" cstate="email">
            <a:extLst>
              <a:ext uri="{28A0092B-C50C-407E-A947-70E740481C1C}">
                <a14:useLocalDpi xmlns:a14="http://schemas.microsoft.com/office/drawing/2010/main"/>
              </a:ext>
            </a:extLst>
          </a:blip>
          <a:srcRect b="49558"/>
          <a:stretch/>
        </p:blipFill>
        <p:spPr>
          <a:xfrm>
            <a:off x="3400259" y="649515"/>
            <a:ext cx="6169687" cy="2573958"/>
          </a:xfrm>
          <a:prstGeom prst="rect">
            <a:avLst/>
          </a:prstGeom>
        </p:spPr>
      </p:pic>
      <p:sp>
        <p:nvSpPr>
          <p:cNvPr id="28" name="矩形 27"/>
          <p:cNvSpPr/>
          <p:nvPr/>
        </p:nvSpPr>
        <p:spPr>
          <a:xfrm>
            <a:off x="6512517" y="2662077"/>
            <a:ext cx="460004" cy="460004"/>
          </a:xfrm>
          <a:prstGeom prst="rect">
            <a:avLst/>
          </a:prstGeom>
          <a:noFill/>
          <a:ln w="31750">
            <a:solidFill>
              <a:srgbClr val="FFDB3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flipH="1">
            <a:off x="2486700" y="624018"/>
            <a:ext cx="1157067" cy="1864399"/>
          </a:xfrm>
          <a:prstGeom prst="line">
            <a:avLst/>
          </a:prstGeom>
          <a:ln w="25400">
            <a:solidFill>
              <a:srgbClr val="FFDB3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472589" y="2223253"/>
            <a:ext cx="558567" cy="943141"/>
          </a:xfrm>
          <a:prstGeom prst="line">
            <a:avLst/>
          </a:prstGeom>
          <a:ln w="15875">
            <a:solidFill>
              <a:srgbClr val="FFDB39"/>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881301" y="3192426"/>
            <a:ext cx="3262432" cy="707886"/>
          </a:xfrm>
          <a:prstGeom prst="rect">
            <a:avLst/>
          </a:prstGeom>
          <a:noFill/>
        </p:spPr>
        <p:txBody>
          <a:bodyPr wrap="none" rtlCol="0">
            <a:spAutoFit/>
          </a:bodyPr>
          <a:lstStyle/>
          <a:p>
            <a:r>
              <a:rPr lang="zh-CN" altLang="en-US" sz="4000" b="1" dirty="0" smtClean="0">
                <a:solidFill>
                  <a:srgbClr val="FFDB39"/>
                </a:solidFill>
                <a:latin typeface="微软雅黑" panose="020B0503020204020204" pitchFamily="34" charset="-122"/>
                <a:ea typeface="微软雅黑" panose="020B0503020204020204" pitchFamily="34" charset="-122"/>
              </a:rPr>
              <a:t>毕业论文答辩</a:t>
            </a:r>
            <a:endParaRPr lang="zh-CN" altLang="en-US" sz="4000" b="1" dirty="0">
              <a:solidFill>
                <a:srgbClr val="FFDB39"/>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593411" y="3734390"/>
            <a:ext cx="5740674" cy="523220"/>
          </a:xfrm>
          <a:prstGeom prst="rect">
            <a:avLst/>
          </a:prstGeom>
          <a:noFill/>
        </p:spPr>
        <p:txBody>
          <a:bodyPr wrap="none" rtlCol="0">
            <a:spAutoFit/>
          </a:bodyPr>
          <a:lstStyle/>
          <a:p>
            <a:r>
              <a:rPr lang="en-US" altLang="zh-CN" sz="2800" dirty="0">
                <a:solidFill>
                  <a:srgbClr val="FFDB39"/>
                </a:solidFill>
                <a:latin typeface="微软雅黑" panose="020B0503020204020204" pitchFamily="34" charset="-122"/>
                <a:ea typeface="微软雅黑" panose="020B0503020204020204" pitchFamily="34" charset="-122"/>
              </a:rPr>
              <a:t>Home Designer</a:t>
            </a:r>
            <a:r>
              <a:rPr lang="zh-CN" altLang="en-US" sz="2800" dirty="0">
                <a:solidFill>
                  <a:srgbClr val="FFDB39"/>
                </a:solidFill>
                <a:latin typeface="微软雅黑" panose="020B0503020204020204" pitchFamily="34" charset="-122"/>
                <a:ea typeface="微软雅黑" panose="020B0503020204020204" pitchFamily="34" charset="-122"/>
              </a:rPr>
              <a:t>平台的设计与实现</a:t>
            </a:r>
            <a:endParaRPr lang="zh-CN" altLang="en-US" sz="2800" dirty="0">
              <a:solidFill>
                <a:srgbClr val="FFDB39"/>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H="1">
            <a:off x="6284685" y="1066815"/>
            <a:ext cx="1597254" cy="2573677"/>
          </a:xfrm>
          <a:prstGeom prst="line">
            <a:avLst/>
          </a:prstGeom>
          <a:ln w="41275">
            <a:gradFill>
              <a:gsLst>
                <a:gs pos="25000">
                  <a:srgbClr val="FFDB39"/>
                </a:gs>
                <a:gs pos="100000">
                  <a:srgbClr val="FFDB39">
                    <a:alpha val="4300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217934" y="417611"/>
            <a:ext cx="1652588" cy="2662837"/>
          </a:xfrm>
          <a:prstGeom prst="line">
            <a:avLst/>
          </a:prstGeom>
          <a:ln w="41275">
            <a:gradFill>
              <a:gsLst>
                <a:gs pos="25000">
                  <a:srgbClr val="FFDB39"/>
                </a:gs>
                <a:gs pos="100000">
                  <a:srgbClr val="FFDB39">
                    <a:alpha val="1900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67149" y="1242867"/>
            <a:ext cx="1368659" cy="2178637"/>
          </a:xfrm>
          <a:prstGeom prst="line">
            <a:avLst/>
          </a:prstGeom>
          <a:ln w="41275">
            <a:gradFill>
              <a:gsLst>
                <a:gs pos="25000">
                  <a:srgbClr val="FFDB39"/>
                </a:gs>
                <a:gs pos="100000">
                  <a:srgbClr val="FFDB39">
                    <a:alpha val="43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5" name="等腰三角形 44"/>
          <p:cNvSpPr/>
          <p:nvPr/>
        </p:nvSpPr>
        <p:spPr>
          <a:xfrm rot="11637754">
            <a:off x="2323929" y="5073880"/>
            <a:ext cx="325540" cy="280638"/>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rot="12644398">
            <a:off x="2498581" y="5493685"/>
            <a:ext cx="232730" cy="200629"/>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6902695">
            <a:off x="1836168" y="5611910"/>
            <a:ext cx="146483" cy="126278"/>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4370633">
            <a:off x="9312301" y="5839272"/>
            <a:ext cx="325540" cy="280638"/>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a:off x="10554554" y="5581965"/>
            <a:ext cx="260329" cy="224422"/>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10800000">
            <a:off x="10684718" y="5315134"/>
            <a:ext cx="197949" cy="170646"/>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p:cNvPicPr>
            <a:picLocks noChangeAspect="1"/>
          </p:cNvPicPr>
          <p:nvPr/>
        </p:nvPicPr>
        <p:blipFill rotWithShape="1">
          <a:blip r:embed="rId3" cstate="email">
            <a:extLst>
              <a:ext uri="{28A0092B-C50C-407E-A947-70E740481C1C}">
                <a14:useLocalDpi xmlns:a14="http://schemas.microsoft.com/office/drawing/2010/main"/>
              </a:ext>
            </a:extLst>
          </a:blip>
          <a:srcRect t="72787"/>
          <a:stretch/>
        </p:blipFill>
        <p:spPr>
          <a:xfrm>
            <a:off x="3413159" y="4201868"/>
            <a:ext cx="6169687" cy="1388627"/>
          </a:xfrm>
          <a:prstGeom prst="rect">
            <a:avLst/>
          </a:prstGeom>
        </p:spPr>
      </p:pic>
      <p:sp>
        <p:nvSpPr>
          <p:cNvPr id="27" name="矩形 26"/>
          <p:cNvSpPr/>
          <p:nvPr/>
        </p:nvSpPr>
        <p:spPr>
          <a:xfrm>
            <a:off x="5906655" y="2208046"/>
            <a:ext cx="695046" cy="695046"/>
          </a:xfrm>
          <a:prstGeom prst="rect">
            <a:avLst/>
          </a:prstGeom>
          <a:noFill/>
          <a:ln w="31750">
            <a:solidFill>
              <a:srgbClr val="FFDB3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9466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932303" y="158848"/>
            <a:ext cx="2441694" cy="769441"/>
          </a:xfrm>
          <a:prstGeom prst="rect">
            <a:avLst/>
          </a:prstGeom>
          <a:noFill/>
        </p:spPr>
        <p:txBody>
          <a:bodyPr wrap="none" rtlCol="0">
            <a:spAutoFit/>
          </a:bodyPr>
          <a:lstStyle/>
          <a:p>
            <a:r>
              <a:rPr lang="zh-CN" altLang="en-US" sz="4400" b="1" dirty="0">
                <a:solidFill>
                  <a:srgbClr val="FFDB39"/>
                </a:solidFill>
                <a:latin typeface="微软雅黑" panose="020B0503020204020204" pitchFamily="34" charset="-122"/>
                <a:ea typeface="微软雅黑" panose="020B0503020204020204" pitchFamily="34" charset="-122"/>
              </a:rPr>
              <a:t>系统</a:t>
            </a:r>
            <a:r>
              <a:rPr lang="zh-CN" altLang="en-US" sz="4400" b="1" dirty="0" smtClean="0">
                <a:solidFill>
                  <a:srgbClr val="FFDB39"/>
                </a:solidFill>
                <a:latin typeface="微软雅黑" panose="020B0503020204020204" pitchFamily="34" charset="-122"/>
                <a:ea typeface="微软雅黑" panose="020B0503020204020204" pitchFamily="34" charset="-122"/>
              </a:rPr>
              <a:t>实现</a:t>
            </a:r>
            <a:endParaRPr lang="zh-CN" altLang="en-US" sz="4400" b="1" dirty="0">
              <a:solidFill>
                <a:srgbClr val="FFDB39"/>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832115" y="937518"/>
            <a:ext cx="2642070" cy="338554"/>
          </a:xfrm>
          <a:prstGeom prst="rect">
            <a:avLst/>
          </a:prstGeom>
          <a:noFill/>
        </p:spPr>
        <p:txBody>
          <a:bodyPr wrap="none" rtlCol="0">
            <a:spAutoFit/>
          </a:bodyPr>
          <a:lstStyle/>
          <a:p>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System implementation</a:t>
            </a:r>
          </a:p>
        </p:txBody>
      </p:sp>
      <p:cxnSp>
        <p:nvCxnSpPr>
          <p:cNvPr id="13" name="直接连接符 12"/>
          <p:cNvCxnSpPr/>
          <p:nvPr/>
        </p:nvCxnSpPr>
        <p:spPr>
          <a:xfrm>
            <a:off x="5467350" y="1291733"/>
            <a:ext cx="1371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50" y="1808638"/>
            <a:ext cx="10058400" cy="4431982"/>
          </a:xfrm>
          <a:prstGeom prst="rect">
            <a:avLst/>
          </a:prstGeom>
        </p:spPr>
      </p:pic>
    </p:spTree>
    <p:extLst>
      <p:ext uri="{BB962C8B-B14F-4D97-AF65-F5344CB8AC3E}">
        <p14:creationId xmlns:p14="http://schemas.microsoft.com/office/powerpoint/2010/main" val="1347534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32303" y="154419"/>
            <a:ext cx="2441694" cy="769441"/>
          </a:xfrm>
          <a:prstGeom prst="rect">
            <a:avLst/>
          </a:prstGeom>
          <a:noFill/>
        </p:spPr>
        <p:txBody>
          <a:bodyPr wrap="none" rtlCol="0">
            <a:spAutoFit/>
          </a:bodyPr>
          <a:lstStyle/>
          <a:p>
            <a:r>
              <a:rPr lang="zh-CN" altLang="en-US" sz="4400" b="1" dirty="0">
                <a:solidFill>
                  <a:srgbClr val="FFDB39"/>
                </a:solidFill>
                <a:latin typeface="微软雅黑" panose="020B0503020204020204" pitchFamily="34" charset="-122"/>
                <a:ea typeface="微软雅黑" panose="020B0503020204020204" pitchFamily="34" charset="-122"/>
              </a:rPr>
              <a:t>系统</a:t>
            </a:r>
            <a:r>
              <a:rPr lang="zh-CN" altLang="en-US" sz="4400" b="1" dirty="0" smtClean="0">
                <a:solidFill>
                  <a:srgbClr val="FFDB39"/>
                </a:solidFill>
                <a:latin typeface="微软雅黑" panose="020B0503020204020204" pitchFamily="34" charset="-122"/>
                <a:ea typeface="微软雅黑" panose="020B0503020204020204" pitchFamily="34" charset="-122"/>
              </a:rPr>
              <a:t>实现</a:t>
            </a:r>
            <a:endParaRPr lang="zh-CN" altLang="en-US" sz="4400" b="1" dirty="0">
              <a:solidFill>
                <a:srgbClr val="FFDB39"/>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832115" y="923860"/>
            <a:ext cx="2642070" cy="338554"/>
          </a:xfrm>
          <a:prstGeom prst="rect">
            <a:avLst/>
          </a:prstGeom>
          <a:noFill/>
        </p:spPr>
        <p:txBody>
          <a:bodyPr wrap="none" rtlCol="0">
            <a:spAutoFit/>
          </a:bodyPr>
          <a:lstStyle/>
          <a:p>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System implementation</a:t>
            </a:r>
          </a:p>
        </p:txBody>
      </p:sp>
      <p:cxnSp>
        <p:nvCxnSpPr>
          <p:cNvPr id="4" name="直接连接符 3"/>
          <p:cNvCxnSpPr/>
          <p:nvPr/>
        </p:nvCxnSpPr>
        <p:spPr>
          <a:xfrm>
            <a:off x="5467350" y="1291733"/>
            <a:ext cx="1371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50" y="1949312"/>
            <a:ext cx="10058400" cy="4104549"/>
          </a:xfrm>
          <a:prstGeom prst="rect">
            <a:avLst/>
          </a:prstGeom>
        </p:spPr>
      </p:pic>
    </p:spTree>
    <p:extLst>
      <p:ext uri="{BB962C8B-B14F-4D97-AF65-F5344CB8AC3E}">
        <p14:creationId xmlns:p14="http://schemas.microsoft.com/office/powerpoint/2010/main" val="912095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8077200" y="3354196"/>
            <a:ext cx="3390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077200" y="4801824"/>
            <a:ext cx="3390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077200" y="3954099"/>
            <a:ext cx="3390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80167" y="348259"/>
            <a:ext cx="352982" cy="769441"/>
          </a:xfrm>
          <a:prstGeom prst="rect">
            <a:avLst/>
          </a:prstGeom>
          <a:noFill/>
        </p:spPr>
        <p:txBody>
          <a:bodyPr wrap="none" rtlCol="0">
            <a:spAutoFit/>
          </a:bodyPr>
          <a:lstStyle/>
          <a:p>
            <a:r>
              <a:rPr lang="en-US" altLang="zh-CN" sz="4400" b="1" dirty="0" smtClean="0">
                <a:solidFill>
                  <a:srgbClr val="FFDB39"/>
                </a:solidFill>
                <a:latin typeface="微软雅黑" panose="020B0503020204020204" pitchFamily="34" charset="-122"/>
                <a:ea typeface="微软雅黑" panose="020B0503020204020204" pitchFamily="34" charset="-122"/>
              </a:rPr>
              <a:t> </a:t>
            </a:r>
            <a:endParaRPr lang="zh-CN" altLang="en-US" sz="4000" b="1" dirty="0">
              <a:solidFill>
                <a:srgbClr val="FFDB39"/>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738778" y="715146"/>
            <a:ext cx="2642070" cy="338554"/>
          </a:xfrm>
          <a:prstGeom prst="rect">
            <a:avLst/>
          </a:prstGeom>
          <a:noFill/>
        </p:spPr>
        <p:txBody>
          <a:bodyPr wrap="none" rtlCol="0">
            <a:spAutoFit/>
          </a:bodyPr>
          <a:lstStyle/>
          <a:p>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System implementation</a:t>
            </a:r>
          </a:p>
        </p:txBody>
      </p:sp>
      <p:sp>
        <p:nvSpPr>
          <p:cNvPr id="35" name="矩形 34"/>
          <p:cNvSpPr/>
          <p:nvPr/>
        </p:nvSpPr>
        <p:spPr>
          <a:xfrm>
            <a:off x="4985952" y="62239"/>
            <a:ext cx="2031325" cy="646331"/>
          </a:xfrm>
          <a:prstGeom prst="rect">
            <a:avLst/>
          </a:prstGeom>
        </p:spPr>
        <p:txBody>
          <a:bodyPr wrap="none">
            <a:spAutoFit/>
          </a:bodyPr>
          <a:lstStyle/>
          <a:p>
            <a:r>
              <a:rPr lang="zh-CN" altLang="en-US" sz="3600" b="1" dirty="0">
                <a:solidFill>
                  <a:srgbClr val="FFDB39"/>
                </a:solidFill>
                <a:latin typeface="微软雅黑" panose="020B0503020204020204" pitchFamily="34" charset="-122"/>
                <a:ea typeface="微软雅黑" panose="020B0503020204020204" pitchFamily="34" charset="-122"/>
              </a:rPr>
              <a:t>系统实现</a:t>
            </a:r>
            <a:endParaRPr lang="zh-CN" altLang="en-US" sz="3600" b="1" dirty="0">
              <a:solidFill>
                <a:srgbClr val="FFDB39"/>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414" y="2042503"/>
            <a:ext cx="10058400" cy="3367854"/>
          </a:xfrm>
          <a:prstGeom prst="rect">
            <a:avLst/>
          </a:prstGeom>
        </p:spPr>
      </p:pic>
    </p:spTree>
    <p:extLst>
      <p:ext uri="{BB962C8B-B14F-4D97-AF65-F5344CB8AC3E}">
        <p14:creationId xmlns:p14="http://schemas.microsoft.com/office/powerpoint/2010/main" val="1925481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269999"/>
            <a:ext cx="12192000" cy="8128000"/>
          </a:xfrm>
          <a:prstGeom prst="rect">
            <a:avLst/>
          </a:prstGeom>
        </p:spPr>
      </p:pic>
      <p:sp>
        <p:nvSpPr>
          <p:cNvPr id="2" name="矩形 1"/>
          <p:cNvSpPr/>
          <p:nvPr/>
        </p:nvSpPr>
        <p:spPr>
          <a:xfrm>
            <a:off x="-511885" y="-1269999"/>
            <a:ext cx="13244027" cy="8820150"/>
          </a:xfrm>
          <a:prstGeom prst="rect">
            <a:avLst/>
          </a:prstGeom>
          <a:gradFill flip="none" rotWithShape="1">
            <a:gsLst>
              <a:gs pos="60000">
                <a:schemeClr val="tx1">
                  <a:lumMod val="95000"/>
                  <a:lumOff val="5000"/>
                  <a:alpha val="46000"/>
                </a:schemeClr>
              </a:gs>
              <a:gs pos="46000">
                <a:schemeClr val="tx1">
                  <a:lumMod val="95000"/>
                  <a:lumOff val="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527096" y="1974626"/>
            <a:ext cx="3137807" cy="3137807"/>
          </a:xfrm>
          <a:prstGeom prst="ellipse">
            <a:avLst/>
          </a:prstGeom>
          <a:solidFill>
            <a:srgbClr val="FFDB3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985078" y="1426028"/>
            <a:ext cx="4221843" cy="4221843"/>
          </a:xfrm>
          <a:prstGeom prst="ellipse">
            <a:avLst/>
          </a:prstGeom>
          <a:noFill/>
          <a:ln w="31750">
            <a:solidFill>
              <a:srgbClr val="FFDB3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flipH="1">
            <a:off x="3149980" y="757917"/>
            <a:ext cx="1377116" cy="1766005"/>
          </a:xfrm>
          <a:prstGeom prst="line">
            <a:avLst/>
          </a:prstGeom>
          <a:ln w="25400">
            <a:solidFill>
              <a:srgbClr val="FFDB39"/>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2345154" y="1968046"/>
            <a:ext cx="1583944" cy="2110922"/>
          </a:xfrm>
          <a:prstGeom prst="line">
            <a:avLst/>
          </a:prstGeom>
          <a:ln w="15875">
            <a:solidFill>
              <a:srgbClr val="FFDB39"/>
            </a:solidFill>
          </a:ln>
        </p:spPr>
        <p:style>
          <a:lnRef idx="1">
            <a:schemeClr val="accent1"/>
          </a:lnRef>
          <a:fillRef idx="0">
            <a:schemeClr val="accent1"/>
          </a:fillRef>
          <a:effectRef idx="0">
            <a:schemeClr val="accent1"/>
          </a:effectRef>
          <a:fontRef idx="minor">
            <a:schemeClr val="tx1"/>
          </a:fontRef>
        </p:style>
      </p:cxnSp>
      <p:sp>
        <p:nvSpPr>
          <p:cNvPr id="10" name="等腰三角形 9"/>
          <p:cNvSpPr/>
          <p:nvPr/>
        </p:nvSpPr>
        <p:spPr>
          <a:xfrm rot="11637754">
            <a:off x="3869097" y="5090210"/>
            <a:ext cx="325540" cy="280638"/>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等腰三角形 10"/>
          <p:cNvSpPr/>
          <p:nvPr/>
        </p:nvSpPr>
        <p:spPr>
          <a:xfrm rot="2617076">
            <a:off x="3305700" y="5600440"/>
            <a:ext cx="232730" cy="200629"/>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20988204">
            <a:off x="3945019" y="5529499"/>
            <a:ext cx="232730" cy="200629"/>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5680881">
            <a:off x="8347561" y="1652280"/>
            <a:ext cx="325540" cy="280638"/>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p:cNvSpPr/>
          <p:nvPr/>
        </p:nvSpPr>
        <p:spPr>
          <a:xfrm rot="18307365">
            <a:off x="8423483" y="2091569"/>
            <a:ext cx="232730" cy="200629"/>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flipH="1">
            <a:off x="8480529" y="2956341"/>
            <a:ext cx="1256978" cy="1607873"/>
          </a:xfrm>
          <a:prstGeom prst="line">
            <a:avLst/>
          </a:prstGeom>
          <a:ln w="25400">
            <a:solidFill>
              <a:srgbClr val="FFDB3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8230249" y="3741782"/>
            <a:ext cx="1073045" cy="1313299"/>
          </a:xfrm>
          <a:prstGeom prst="line">
            <a:avLst/>
          </a:prstGeom>
          <a:ln w="15875">
            <a:solidFill>
              <a:srgbClr val="FFDB39"/>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521250" y="3591000"/>
            <a:ext cx="1177758" cy="338554"/>
          </a:xfrm>
          <a:prstGeom prst="rect">
            <a:avLst/>
          </a:prstGeom>
          <a:noFill/>
        </p:spPr>
        <p:txBody>
          <a:bodyPr wrap="none" rtlCol="0">
            <a:spAutoFit/>
          </a:bodyPr>
          <a:lstStyle/>
          <a:p>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Summary</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5556131" y="2988759"/>
            <a:ext cx="1107996" cy="646331"/>
          </a:xfrm>
          <a:prstGeom prst="rect">
            <a:avLst/>
          </a:prstGeom>
        </p:spPr>
        <p:txBody>
          <a:bodyPr wrap="none">
            <a:spAutoFit/>
          </a:bodyP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总结</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2025" y="3433994"/>
            <a:ext cx="3162005" cy="3323987"/>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用户在不登录网站的前提下可以浏览网站中的素材，活动等信息，当用户在登陆网站之后，便可以对自己需要或者是喜欢的素材进行收藏操作；在浏览时没有找到明确的素材是，可以根据输入的关键字搜索所需要的素材；用户也可以在个人中心处上传自己制作的素材，让用户不仅可以浏览搜索，也可以上传属于自己的素材，用来与其他用户分享；在没有账号的情况下，注册一个属于自己的账号。管理员起着对网站进行维护和管理的这样的功能。管理员可以对用户的信息进行管理；审核用户上传的素材；管理整个素材的分类，删除或者增加分类。</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733974" y="4913898"/>
            <a:ext cx="3481353" cy="1815882"/>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在整个设计和开发中，自己的知识还不够完善，没有什么开发经验，以至于在开发中对时间的掌握有所偏差，因此系统会有个别问题。比如在网上的</a:t>
            </a:r>
            <a:r>
              <a:rPr lang="en-US" altLang="zh-CN" sz="1400" dirty="0">
                <a:solidFill>
                  <a:schemeClr val="bg1"/>
                </a:solidFill>
                <a:latin typeface="微软雅黑" panose="020B0503020204020204" pitchFamily="34" charset="-122"/>
                <a:ea typeface="微软雅黑" panose="020B0503020204020204" pitchFamily="34" charset="-122"/>
              </a:rPr>
              <a:t>UI</a:t>
            </a:r>
            <a:r>
              <a:rPr lang="zh-CN" altLang="en-US" sz="1400" dirty="0">
                <a:solidFill>
                  <a:schemeClr val="bg1"/>
                </a:solidFill>
                <a:latin typeface="微软雅黑" panose="020B0503020204020204" pitchFamily="34" charset="-122"/>
                <a:ea typeface="微软雅黑" panose="020B0503020204020204" pitchFamily="34" charset="-122"/>
              </a:rPr>
              <a:t>设计上，不够合理和美观，在功能的设计中，还有一些功能没有考虑周全等问题。所以，在后续的开发中，会逐步完善系统的实现。</a:t>
            </a:r>
          </a:p>
          <a:p>
            <a:r>
              <a:rPr lang="zh-CN" altLang="en-US" sz="1400" dirty="0">
                <a:solidFill>
                  <a:schemeClr val="bg1"/>
                </a:solidFill>
                <a:latin typeface="微软雅黑" panose="020B0503020204020204" pitchFamily="34" charset="-122"/>
                <a:ea typeface="微软雅黑" panose="020B0503020204020204" pitchFamily="34" charset="-122"/>
              </a:rPr>
              <a:t> </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6849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1" y="0"/>
            <a:ext cx="12192001" cy="6961584"/>
          </a:xfrm>
          <a:prstGeom prst="rect">
            <a:avLst/>
          </a:prstGeom>
          <a:solidFill>
            <a:schemeClr val="tx1">
              <a:lumMod val="95000"/>
              <a:lumOff val="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166198" y="3104905"/>
            <a:ext cx="4637808" cy="1323439"/>
          </a:xfrm>
          <a:prstGeom prst="rect">
            <a:avLst/>
          </a:prstGeom>
        </p:spPr>
        <p:txBody>
          <a:bodyPr wrap="none">
            <a:spAutoFit/>
          </a:bodyPr>
          <a:lstStyle/>
          <a:p>
            <a:pPr algn="ctr"/>
            <a:r>
              <a:rPr lang="en-US" altLang="zh-CN" sz="8000" b="1" dirty="0" smtClean="0">
                <a:solidFill>
                  <a:srgbClr val="FFDB39"/>
                </a:solidFill>
                <a:latin typeface="微软雅黑" panose="020B0503020204020204" pitchFamily="34" charset="-122"/>
                <a:ea typeface="微软雅黑" panose="020B0503020204020204" pitchFamily="34" charset="-122"/>
              </a:rPr>
              <a:t>THANKS</a:t>
            </a:r>
            <a:endParaRPr lang="zh-CN" altLang="en-US" sz="8000" dirty="0"/>
          </a:p>
        </p:txBody>
      </p:sp>
      <p:cxnSp>
        <p:nvCxnSpPr>
          <p:cNvPr id="5" name="直接连接符 4"/>
          <p:cNvCxnSpPr/>
          <p:nvPr/>
        </p:nvCxnSpPr>
        <p:spPr>
          <a:xfrm flipH="1">
            <a:off x="3024188" y="3216541"/>
            <a:ext cx="594182" cy="809886"/>
          </a:xfrm>
          <a:prstGeom prst="line">
            <a:avLst/>
          </a:prstGeom>
          <a:ln w="25400">
            <a:solidFill>
              <a:srgbClr val="FFDB39"/>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2662242" y="3760277"/>
            <a:ext cx="368537" cy="491149"/>
          </a:xfrm>
          <a:prstGeom prst="line">
            <a:avLst/>
          </a:prstGeom>
          <a:ln w="15875">
            <a:solidFill>
              <a:srgbClr val="FFDB3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8366373" y="2952323"/>
            <a:ext cx="1256978" cy="1607873"/>
          </a:xfrm>
          <a:prstGeom prst="line">
            <a:avLst/>
          </a:prstGeom>
          <a:ln w="25400">
            <a:solidFill>
              <a:srgbClr val="FFDB3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8307504" y="3834036"/>
            <a:ext cx="802651" cy="1131708"/>
          </a:xfrm>
          <a:prstGeom prst="line">
            <a:avLst/>
          </a:prstGeom>
          <a:ln w="15875">
            <a:solidFill>
              <a:srgbClr val="FFDB39"/>
            </a:solidFill>
          </a:ln>
        </p:spPr>
        <p:style>
          <a:lnRef idx="1">
            <a:schemeClr val="accent1"/>
          </a:lnRef>
          <a:fillRef idx="0">
            <a:schemeClr val="accent1"/>
          </a:fillRef>
          <a:effectRef idx="0">
            <a:schemeClr val="accent1"/>
          </a:effectRef>
          <a:fontRef idx="minor">
            <a:schemeClr val="tx1"/>
          </a:fontRef>
        </p:style>
      </p:cxnSp>
      <p:sp>
        <p:nvSpPr>
          <p:cNvPr id="14" name="等腰三角形 13"/>
          <p:cNvSpPr/>
          <p:nvPr/>
        </p:nvSpPr>
        <p:spPr>
          <a:xfrm>
            <a:off x="9166523" y="4061555"/>
            <a:ext cx="325540" cy="280638"/>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4"/>
          <p:cNvSpPr/>
          <p:nvPr/>
        </p:nvSpPr>
        <p:spPr>
          <a:xfrm rot="2617076">
            <a:off x="2496429" y="4571785"/>
            <a:ext cx="232730" cy="200629"/>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988204">
            <a:off x="3135748" y="4500844"/>
            <a:ext cx="232730" cy="200629"/>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3540668">
            <a:off x="3158509" y="4061555"/>
            <a:ext cx="325540" cy="280638"/>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等腰三角形 17"/>
          <p:cNvSpPr/>
          <p:nvPr/>
        </p:nvSpPr>
        <p:spPr>
          <a:xfrm>
            <a:off x="10061225" y="4607717"/>
            <a:ext cx="232730" cy="200629"/>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2714357">
            <a:off x="10329394" y="4092756"/>
            <a:ext cx="232730" cy="200629"/>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H="1">
            <a:off x="4729998" y="2082957"/>
            <a:ext cx="1597254" cy="2573677"/>
          </a:xfrm>
          <a:prstGeom prst="line">
            <a:avLst/>
          </a:prstGeom>
          <a:ln w="41275">
            <a:gradFill>
              <a:gsLst>
                <a:gs pos="25000">
                  <a:srgbClr val="FFDB39"/>
                </a:gs>
                <a:gs pos="100000">
                  <a:srgbClr val="FFDB39">
                    <a:alpha val="200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5377631" y="1818991"/>
            <a:ext cx="1652588" cy="2662837"/>
          </a:xfrm>
          <a:prstGeom prst="line">
            <a:avLst/>
          </a:prstGeom>
          <a:ln w="41275">
            <a:gradFill>
              <a:gsLst>
                <a:gs pos="25000">
                  <a:srgbClr val="FFDB39">
                    <a:alpha val="55000"/>
                  </a:srgbClr>
                </a:gs>
                <a:gs pos="100000">
                  <a:srgbClr val="FFDB39">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800773" y="3162107"/>
            <a:ext cx="1368659" cy="2178637"/>
          </a:xfrm>
          <a:prstGeom prst="line">
            <a:avLst/>
          </a:prstGeom>
          <a:ln w="41275">
            <a:gradFill>
              <a:gsLst>
                <a:gs pos="25000">
                  <a:srgbClr val="FFDB39"/>
                </a:gs>
                <a:gs pos="100000">
                  <a:srgbClr val="FFDB39">
                    <a:alpha val="9000"/>
                  </a:srgb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rotWithShape="1">
          <a:blip r:embed="rId3" cstate="email">
            <a:extLst>
              <a:ext uri="{28A0092B-C50C-407E-A947-70E740481C1C}">
                <a14:useLocalDpi xmlns:a14="http://schemas.microsoft.com/office/drawing/2010/main"/>
              </a:ext>
            </a:extLst>
          </a:blip>
          <a:srcRect b="49558"/>
          <a:stretch/>
        </p:blipFill>
        <p:spPr>
          <a:xfrm>
            <a:off x="3400259" y="649515"/>
            <a:ext cx="6169687" cy="2573958"/>
          </a:xfrm>
          <a:prstGeom prst="rect">
            <a:avLst/>
          </a:prstGeom>
        </p:spPr>
      </p:pic>
      <p:pic>
        <p:nvPicPr>
          <p:cNvPr id="24" name="图片 23"/>
          <p:cNvPicPr>
            <a:picLocks noChangeAspect="1"/>
          </p:cNvPicPr>
          <p:nvPr/>
        </p:nvPicPr>
        <p:blipFill rotWithShape="1">
          <a:blip r:embed="rId3" cstate="email">
            <a:extLst>
              <a:ext uri="{28A0092B-C50C-407E-A947-70E740481C1C}">
                <a14:useLocalDpi xmlns:a14="http://schemas.microsoft.com/office/drawing/2010/main"/>
              </a:ext>
            </a:extLst>
          </a:blip>
          <a:srcRect t="72787"/>
          <a:stretch/>
        </p:blipFill>
        <p:spPr>
          <a:xfrm>
            <a:off x="3413159" y="4201868"/>
            <a:ext cx="6169687" cy="1388627"/>
          </a:xfrm>
          <a:prstGeom prst="rect">
            <a:avLst/>
          </a:prstGeom>
        </p:spPr>
      </p:pic>
    </p:spTree>
    <p:extLst>
      <p:ext uri="{BB962C8B-B14F-4D97-AF65-F5344CB8AC3E}">
        <p14:creationId xmlns:p14="http://schemas.microsoft.com/office/powerpoint/2010/main" val="3951190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142801"/>
            <a:ext cx="12192000" cy="8618390"/>
          </a:xfrm>
          <a:prstGeom prst="rect">
            <a:avLst/>
          </a:prstGeom>
        </p:spPr>
      </p:pic>
      <p:sp>
        <p:nvSpPr>
          <p:cNvPr id="2" name="矩形 1"/>
          <p:cNvSpPr/>
          <p:nvPr/>
        </p:nvSpPr>
        <p:spPr>
          <a:xfrm>
            <a:off x="-152400" y="-1510381"/>
            <a:ext cx="12573000" cy="935355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181475" y="914400"/>
            <a:ext cx="3829050" cy="3829050"/>
          </a:xfrm>
          <a:prstGeom prst="ellipse">
            <a:avLst/>
          </a:prstGeom>
          <a:solidFill>
            <a:srgbClr val="FFDB39">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p:cNvSpPr/>
          <p:nvPr/>
        </p:nvSpPr>
        <p:spPr>
          <a:xfrm>
            <a:off x="3971925" y="1200150"/>
            <a:ext cx="3829050" cy="3829050"/>
          </a:xfrm>
          <a:prstGeom prst="ellipse">
            <a:avLst/>
          </a:prstGeom>
          <a:solidFill>
            <a:srgbClr val="FFDB39">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4357687" y="752475"/>
            <a:ext cx="3829050" cy="3829050"/>
          </a:xfrm>
          <a:prstGeom prst="ellipse">
            <a:avLst/>
          </a:prstGeom>
          <a:solidFill>
            <a:srgbClr val="FFDB39">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 name="直接连接符 10"/>
          <p:cNvCxnSpPr/>
          <p:nvPr/>
        </p:nvCxnSpPr>
        <p:spPr>
          <a:xfrm flipH="1">
            <a:off x="2899985" y="353961"/>
            <a:ext cx="1281490" cy="1799405"/>
          </a:xfrm>
          <a:prstGeom prst="line">
            <a:avLst/>
          </a:prstGeom>
          <a:ln w="25400">
            <a:solidFill>
              <a:srgbClr val="FFDB3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472590" y="2211973"/>
            <a:ext cx="679060" cy="954421"/>
          </a:xfrm>
          <a:prstGeom prst="line">
            <a:avLst/>
          </a:prstGeom>
          <a:ln w="15875">
            <a:solidFill>
              <a:srgbClr val="FFDB3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284686" y="1253663"/>
            <a:ext cx="1826292" cy="2386829"/>
          </a:xfrm>
          <a:prstGeom prst="line">
            <a:avLst/>
          </a:prstGeom>
          <a:ln w="41275">
            <a:gradFill>
              <a:gsLst>
                <a:gs pos="25000">
                  <a:srgbClr val="FFDB39"/>
                </a:gs>
                <a:gs pos="100000">
                  <a:srgbClr val="FFDB39">
                    <a:alpha val="4300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7217934" y="752475"/>
            <a:ext cx="1968928" cy="2327973"/>
          </a:xfrm>
          <a:prstGeom prst="line">
            <a:avLst/>
          </a:prstGeom>
          <a:ln w="41275">
            <a:gradFill>
              <a:gsLst>
                <a:gs pos="25000">
                  <a:srgbClr val="FFDB39"/>
                </a:gs>
                <a:gs pos="100000">
                  <a:srgbClr val="FFDB39">
                    <a:alpha val="1900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24660" y="2711167"/>
            <a:ext cx="1767792" cy="1858650"/>
          </a:xfrm>
          <a:prstGeom prst="line">
            <a:avLst/>
          </a:prstGeom>
          <a:ln w="41275">
            <a:gradFill>
              <a:gsLst>
                <a:gs pos="25000">
                  <a:srgbClr val="FFDB39"/>
                </a:gs>
                <a:gs pos="100000">
                  <a:srgbClr val="FFDB39">
                    <a:alpha val="43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6" name="等腰三角形 15"/>
          <p:cNvSpPr/>
          <p:nvPr/>
        </p:nvSpPr>
        <p:spPr>
          <a:xfrm rot="11637754">
            <a:off x="3752127" y="4265758"/>
            <a:ext cx="325540" cy="280638"/>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等腰三角形 16"/>
          <p:cNvSpPr/>
          <p:nvPr/>
        </p:nvSpPr>
        <p:spPr>
          <a:xfrm rot="2617076">
            <a:off x="3188730" y="4775988"/>
            <a:ext cx="232730" cy="200629"/>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0">
            <a:off x="9507201" y="1328253"/>
            <a:ext cx="260329" cy="224422"/>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20"/>
          <p:cNvSpPr/>
          <p:nvPr/>
        </p:nvSpPr>
        <p:spPr>
          <a:xfrm rot="20988204">
            <a:off x="3828049" y="4705047"/>
            <a:ext cx="232730" cy="200629"/>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a:off x="8449697" y="1712944"/>
            <a:ext cx="325540" cy="280638"/>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a:off x="9411980" y="1559718"/>
            <a:ext cx="190443" cy="164175"/>
          </a:xfrm>
          <a:prstGeom prst="triangl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5" name="直接连接符 24"/>
          <p:cNvCxnSpPr/>
          <p:nvPr/>
        </p:nvCxnSpPr>
        <p:spPr>
          <a:xfrm flipH="1">
            <a:off x="8528084" y="3876036"/>
            <a:ext cx="1767792" cy="1858650"/>
          </a:xfrm>
          <a:prstGeom prst="line">
            <a:avLst/>
          </a:prstGeom>
          <a:ln w="41275">
            <a:gradFill>
              <a:gsLst>
                <a:gs pos="25000">
                  <a:srgbClr val="FFDB39"/>
                </a:gs>
                <a:gs pos="100000">
                  <a:srgbClr val="FFDB39">
                    <a:alpha val="43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878390" y="2304462"/>
            <a:ext cx="2441694" cy="769441"/>
          </a:xfrm>
          <a:prstGeom prst="rect">
            <a:avLst/>
          </a:prstGeom>
          <a:noFill/>
        </p:spPr>
        <p:txBody>
          <a:bodyPr wrap="none" rtlCol="0">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个人介绍</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135352" y="3187920"/>
            <a:ext cx="1921295" cy="338554"/>
          </a:xfrm>
          <a:prstGeom prst="rect">
            <a:avLst/>
          </a:prstGeom>
          <a:noFill/>
        </p:spPr>
        <p:txBody>
          <a:bodyPr wrap="none" rtlCol="0">
            <a:spAutoFit/>
          </a:bodyPr>
          <a:lstStyle/>
          <a:p>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rPr>
              <a:t>Self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introduction</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Freeform 201"/>
          <p:cNvSpPr>
            <a:spLocks noEditPoints="1"/>
          </p:cNvSpPr>
          <p:nvPr/>
        </p:nvSpPr>
        <p:spPr bwMode="auto">
          <a:xfrm>
            <a:off x="5665734" y="1226626"/>
            <a:ext cx="862180" cy="985347"/>
          </a:xfrm>
          <a:custGeom>
            <a:avLst/>
            <a:gdLst>
              <a:gd name="T0" fmla="*/ 51 w 83"/>
              <a:gd name="T1" fmla="*/ 28 h 95"/>
              <a:gd name="T2" fmla="*/ 57 w 83"/>
              <a:gd name="T3" fmla="*/ 58 h 95"/>
              <a:gd name="T4" fmla="*/ 70 w 83"/>
              <a:gd name="T5" fmla="*/ 95 h 95"/>
              <a:gd name="T6" fmla="*/ 20 w 83"/>
              <a:gd name="T7" fmla="*/ 95 h 95"/>
              <a:gd name="T8" fmla="*/ 16 w 83"/>
              <a:gd name="T9" fmla="*/ 89 h 95"/>
              <a:gd name="T10" fmla="*/ 35 w 83"/>
              <a:gd name="T11" fmla="*/ 35 h 95"/>
              <a:gd name="T12" fmla="*/ 42 w 83"/>
              <a:gd name="T13" fmla="*/ 18 h 95"/>
              <a:gd name="T14" fmla="*/ 44 w 83"/>
              <a:gd name="T15" fmla="*/ 45 h 95"/>
              <a:gd name="T16" fmla="*/ 39 w 83"/>
              <a:gd name="T17" fmla="*/ 50 h 95"/>
              <a:gd name="T18" fmla="*/ 45 w 83"/>
              <a:gd name="T19" fmla="*/ 50 h 95"/>
              <a:gd name="T20" fmla="*/ 48 w 83"/>
              <a:gd name="T21" fmla="*/ 58 h 95"/>
              <a:gd name="T22" fmla="*/ 50 w 83"/>
              <a:gd name="T23" fmla="*/ 64 h 95"/>
              <a:gd name="T24" fmla="*/ 54 w 83"/>
              <a:gd name="T25" fmla="*/ 73 h 95"/>
              <a:gd name="T26" fmla="*/ 56 w 83"/>
              <a:gd name="T27" fmla="*/ 79 h 95"/>
              <a:gd name="T28" fmla="*/ 58 w 83"/>
              <a:gd name="T29" fmla="*/ 86 h 95"/>
              <a:gd name="T30" fmla="*/ 29 w 83"/>
              <a:gd name="T31" fmla="*/ 86 h 95"/>
              <a:gd name="T32" fmla="*/ 29 w 83"/>
              <a:gd name="T33" fmla="*/ 78 h 95"/>
              <a:gd name="T34" fmla="*/ 29 w 83"/>
              <a:gd name="T35" fmla="*/ 86 h 95"/>
              <a:gd name="T36" fmla="*/ 43 w 83"/>
              <a:gd name="T37" fmla="*/ 63 h 95"/>
              <a:gd name="T38" fmla="*/ 31 w 83"/>
              <a:gd name="T39" fmla="*/ 70 h 95"/>
              <a:gd name="T40" fmla="*/ 67 w 83"/>
              <a:gd name="T41" fmla="*/ 6 h 95"/>
              <a:gd name="T42" fmla="*/ 66 w 83"/>
              <a:gd name="T43" fmla="*/ 49 h 95"/>
              <a:gd name="T44" fmla="*/ 83 w 83"/>
              <a:gd name="T45" fmla="*/ 28 h 95"/>
              <a:gd name="T46" fmla="*/ 11 w 83"/>
              <a:gd name="T47" fmla="*/ 55 h 95"/>
              <a:gd name="T48" fmla="*/ 9 w 83"/>
              <a:gd name="T49" fmla="*/ 28 h 95"/>
              <a:gd name="T50" fmla="*/ 10 w 83"/>
              <a:gd name="T51" fmla="*/ 1 h 95"/>
              <a:gd name="T52" fmla="*/ 11 w 83"/>
              <a:gd name="T53" fmla="*/ 55 h 95"/>
              <a:gd name="T54" fmla="*/ 55 w 83"/>
              <a:gd name="T55" fmla="*/ 16 h 95"/>
              <a:gd name="T56" fmla="*/ 55 w 83"/>
              <a:gd name="T57" fmla="*/ 39 h 95"/>
              <a:gd name="T58" fmla="*/ 68 w 83"/>
              <a:gd name="T59" fmla="*/ 28 h 95"/>
              <a:gd name="T60" fmla="*/ 22 w 83"/>
              <a:gd name="T61" fmla="*/ 45 h 95"/>
              <a:gd name="T62" fmla="*/ 24 w 83"/>
              <a:gd name="T63" fmla="*/ 28 h 95"/>
              <a:gd name="T64" fmla="*/ 22 w 83"/>
              <a:gd name="T65" fmla="*/ 10 h 95"/>
              <a:gd name="T66" fmla="*/ 22 w 83"/>
              <a:gd name="T67"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95">
                <a:moveTo>
                  <a:pt x="42" y="18"/>
                </a:moveTo>
                <a:cubicBezTo>
                  <a:pt x="47" y="18"/>
                  <a:pt x="51" y="22"/>
                  <a:pt x="51" y="28"/>
                </a:cubicBezTo>
                <a:cubicBezTo>
                  <a:pt x="51" y="30"/>
                  <a:pt x="50" y="33"/>
                  <a:pt x="49" y="34"/>
                </a:cubicBezTo>
                <a:cubicBezTo>
                  <a:pt x="57" y="58"/>
                  <a:pt x="57" y="58"/>
                  <a:pt x="57" y="58"/>
                </a:cubicBezTo>
                <a:cubicBezTo>
                  <a:pt x="68" y="89"/>
                  <a:pt x="68" y="89"/>
                  <a:pt x="68" y="89"/>
                </a:cubicBezTo>
                <a:cubicBezTo>
                  <a:pt x="70" y="95"/>
                  <a:pt x="70" y="95"/>
                  <a:pt x="70" y="95"/>
                </a:cubicBezTo>
                <a:cubicBezTo>
                  <a:pt x="64" y="95"/>
                  <a:pt x="64" y="95"/>
                  <a:pt x="64" y="95"/>
                </a:cubicBezTo>
                <a:cubicBezTo>
                  <a:pt x="26" y="95"/>
                  <a:pt x="56" y="95"/>
                  <a:pt x="20" y="95"/>
                </a:cubicBezTo>
                <a:cubicBezTo>
                  <a:pt x="14" y="95"/>
                  <a:pt x="14" y="95"/>
                  <a:pt x="14" y="95"/>
                </a:cubicBezTo>
                <a:cubicBezTo>
                  <a:pt x="16" y="89"/>
                  <a:pt x="16" y="89"/>
                  <a:pt x="16" y="89"/>
                </a:cubicBezTo>
                <a:cubicBezTo>
                  <a:pt x="27" y="58"/>
                  <a:pt x="27" y="58"/>
                  <a:pt x="27" y="58"/>
                </a:cubicBezTo>
                <a:cubicBezTo>
                  <a:pt x="35" y="35"/>
                  <a:pt x="35" y="35"/>
                  <a:pt x="35" y="35"/>
                </a:cubicBezTo>
                <a:cubicBezTo>
                  <a:pt x="33" y="33"/>
                  <a:pt x="32" y="30"/>
                  <a:pt x="32" y="28"/>
                </a:cubicBezTo>
                <a:cubicBezTo>
                  <a:pt x="32" y="22"/>
                  <a:pt x="36" y="18"/>
                  <a:pt x="42" y="18"/>
                </a:cubicBezTo>
                <a:close/>
                <a:moveTo>
                  <a:pt x="44" y="46"/>
                </a:moveTo>
                <a:cubicBezTo>
                  <a:pt x="44" y="45"/>
                  <a:pt x="44" y="45"/>
                  <a:pt x="44" y="45"/>
                </a:cubicBezTo>
                <a:cubicBezTo>
                  <a:pt x="42" y="41"/>
                  <a:pt x="42" y="41"/>
                  <a:pt x="42" y="41"/>
                </a:cubicBezTo>
                <a:cubicBezTo>
                  <a:pt x="39" y="50"/>
                  <a:pt x="39" y="50"/>
                  <a:pt x="39" y="50"/>
                </a:cubicBezTo>
                <a:cubicBezTo>
                  <a:pt x="44" y="46"/>
                  <a:pt x="44" y="46"/>
                  <a:pt x="44" y="46"/>
                </a:cubicBezTo>
                <a:close/>
                <a:moveTo>
                  <a:pt x="45" y="50"/>
                </a:moveTo>
                <a:cubicBezTo>
                  <a:pt x="37" y="58"/>
                  <a:pt x="37" y="58"/>
                  <a:pt x="37" y="58"/>
                </a:cubicBezTo>
                <a:cubicBezTo>
                  <a:pt x="48" y="58"/>
                  <a:pt x="48" y="58"/>
                  <a:pt x="48" y="58"/>
                </a:cubicBezTo>
                <a:cubicBezTo>
                  <a:pt x="45" y="50"/>
                  <a:pt x="45" y="50"/>
                  <a:pt x="45" y="50"/>
                </a:cubicBezTo>
                <a:close/>
                <a:moveTo>
                  <a:pt x="50" y="64"/>
                </a:moveTo>
                <a:cubicBezTo>
                  <a:pt x="36" y="73"/>
                  <a:pt x="36" y="73"/>
                  <a:pt x="36" y="73"/>
                </a:cubicBezTo>
                <a:cubicBezTo>
                  <a:pt x="54" y="73"/>
                  <a:pt x="54" y="73"/>
                  <a:pt x="54" y="73"/>
                </a:cubicBezTo>
                <a:cubicBezTo>
                  <a:pt x="50" y="64"/>
                  <a:pt x="50" y="64"/>
                  <a:pt x="50" y="64"/>
                </a:cubicBezTo>
                <a:close/>
                <a:moveTo>
                  <a:pt x="56" y="79"/>
                </a:moveTo>
                <a:cubicBezTo>
                  <a:pt x="40" y="86"/>
                  <a:pt x="40" y="86"/>
                  <a:pt x="40" y="86"/>
                </a:cubicBezTo>
                <a:cubicBezTo>
                  <a:pt x="58" y="86"/>
                  <a:pt x="58" y="86"/>
                  <a:pt x="58" y="86"/>
                </a:cubicBezTo>
                <a:cubicBezTo>
                  <a:pt x="56" y="79"/>
                  <a:pt x="56" y="79"/>
                  <a:pt x="56" y="79"/>
                </a:cubicBezTo>
                <a:close/>
                <a:moveTo>
                  <a:pt x="29" y="86"/>
                </a:moveTo>
                <a:cubicBezTo>
                  <a:pt x="47" y="78"/>
                  <a:pt x="47" y="78"/>
                  <a:pt x="47" y="78"/>
                </a:cubicBezTo>
                <a:cubicBezTo>
                  <a:pt x="29" y="78"/>
                  <a:pt x="29" y="78"/>
                  <a:pt x="29" y="78"/>
                </a:cubicBezTo>
                <a:cubicBezTo>
                  <a:pt x="26" y="86"/>
                  <a:pt x="26" y="86"/>
                  <a:pt x="26" y="86"/>
                </a:cubicBezTo>
                <a:cubicBezTo>
                  <a:pt x="29" y="86"/>
                  <a:pt x="29" y="86"/>
                  <a:pt x="29" y="86"/>
                </a:cubicBezTo>
                <a:close/>
                <a:moveTo>
                  <a:pt x="31" y="70"/>
                </a:moveTo>
                <a:cubicBezTo>
                  <a:pt x="43" y="63"/>
                  <a:pt x="43" y="63"/>
                  <a:pt x="43" y="63"/>
                </a:cubicBezTo>
                <a:cubicBezTo>
                  <a:pt x="34" y="63"/>
                  <a:pt x="34" y="63"/>
                  <a:pt x="34" y="63"/>
                </a:cubicBezTo>
                <a:cubicBezTo>
                  <a:pt x="31" y="70"/>
                  <a:pt x="31" y="70"/>
                  <a:pt x="31" y="70"/>
                </a:cubicBezTo>
                <a:close/>
                <a:moveTo>
                  <a:pt x="73" y="0"/>
                </a:moveTo>
                <a:cubicBezTo>
                  <a:pt x="67" y="6"/>
                  <a:pt x="67" y="6"/>
                  <a:pt x="67" y="6"/>
                </a:cubicBezTo>
                <a:cubicBezTo>
                  <a:pt x="72" y="12"/>
                  <a:pt x="75" y="19"/>
                  <a:pt x="75" y="28"/>
                </a:cubicBezTo>
                <a:cubicBezTo>
                  <a:pt x="75" y="36"/>
                  <a:pt x="71" y="44"/>
                  <a:pt x="66" y="49"/>
                </a:cubicBezTo>
                <a:cubicBezTo>
                  <a:pt x="73" y="55"/>
                  <a:pt x="73" y="55"/>
                  <a:pt x="73" y="55"/>
                </a:cubicBezTo>
                <a:cubicBezTo>
                  <a:pt x="79" y="48"/>
                  <a:pt x="83" y="38"/>
                  <a:pt x="83" y="28"/>
                </a:cubicBezTo>
                <a:cubicBezTo>
                  <a:pt x="83" y="17"/>
                  <a:pt x="79" y="8"/>
                  <a:pt x="73" y="0"/>
                </a:cubicBezTo>
                <a:close/>
                <a:moveTo>
                  <a:pt x="11" y="55"/>
                </a:moveTo>
                <a:cubicBezTo>
                  <a:pt x="17" y="49"/>
                  <a:pt x="17" y="49"/>
                  <a:pt x="17" y="49"/>
                </a:cubicBezTo>
                <a:cubicBezTo>
                  <a:pt x="12" y="44"/>
                  <a:pt x="9" y="36"/>
                  <a:pt x="9" y="28"/>
                </a:cubicBezTo>
                <a:cubicBezTo>
                  <a:pt x="9" y="19"/>
                  <a:pt x="12" y="12"/>
                  <a:pt x="17" y="6"/>
                </a:cubicBezTo>
                <a:cubicBezTo>
                  <a:pt x="10" y="1"/>
                  <a:pt x="10" y="1"/>
                  <a:pt x="10" y="1"/>
                </a:cubicBezTo>
                <a:cubicBezTo>
                  <a:pt x="4" y="8"/>
                  <a:pt x="0" y="17"/>
                  <a:pt x="0" y="28"/>
                </a:cubicBezTo>
                <a:cubicBezTo>
                  <a:pt x="0" y="38"/>
                  <a:pt x="4" y="47"/>
                  <a:pt x="11" y="55"/>
                </a:cubicBezTo>
                <a:close/>
                <a:moveTo>
                  <a:pt x="61" y="10"/>
                </a:moveTo>
                <a:cubicBezTo>
                  <a:pt x="55" y="16"/>
                  <a:pt x="55" y="16"/>
                  <a:pt x="55" y="16"/>
                </a:cubicBezTo>
                <a:cubicBezTo>
                  <a:pt x="58" y="19"/>
                  <a:pt x="59" y="23"/>
                  <a:pt x="59" y="28"/>
                </a:cubicBezTo>
                <a:cubicBezTo>
                  <a:pt x="59" y="32"/>
                  <a:pt x="57" y="36"/>
                  <a:pt x="55" y="39"/>
                </a:cubicBezTo>
                <a:cubicBezTo>
                  <a:pt x="61" y="45"/>
                  <a:pt x="61" y="45"/>
                  <a:pt x="61" y="45"/>
                </a:cubicBezTo>
                <a:cubicBezTo>
                  <a:pt x="65" y="40"/>
                  <a:pt x="68" y="34"/>
                  <a:pt x="68" y="28"/>
                </a:cubicBezTo>
                <a:cubicBezTo>
                  <a:pt x="68" y="21"/>
                  <a:pt x="65" y="15"/>
                  <a:pt x="61" y="10"/>
                </a:cubicBezTo>
                <a:close/>
                <a:moveTo>
                  <a:pt x="22" y="45"/>
                </a:moveTo>
                <a:cubicBezTo>
                  <a:pt x="29" y="39"/>
                  <a:pt x="29" y="39"/>
                  <a:pt x="29" y="39"/>
                </a:cubicBezTo>
                <a:cubicBezTo>
                  <a:pt x="26" y="36"/>
                  <a:pt x="24" y="32"/>
                  <a:pt x="24" y="28"/>
                </a:cubicBezTo>
                <a:cubicBezTo>
                  <a:pt x="24" y="23"/>
                  <a:pt x="26" y="19"/>
                  <a:pt x="29" y="16"/>
                </a:cubicBezTo>
                <a:cubicBezTo>
                  <a:pt x="22" y="10"/>
                  <a:pt x="22" y="10"/>
                  <a:pt x="22" y="10"/>
                </a:cubicBezTo>
                <a:cubicBezTo>
                  <a:pt x="18" y="15"/>
                  <a:pt x="16" y="21"/>
                  <a:pt x="16" y="28"/>
                </a:cubicBezTo>
                <a:cubicBezTo>
                  <a:pt x="16" y="34"/>
                  <a:pt x="18" y="40"/>
                  <a:pt x="22" y="45"/>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434686" y="5287486"/>
            <a:ext cx="7284027" cy="461665"/>
          </a:xfrm>
          <a:prstGeom prst="rect">
            <a:avLst/>
          </a:prstGeom>
          <a:noFill/>
        </p:spPr>
        <p:txBody>
          <a:bodyPr wrap="square" rtlCol="0">
            <a:spAutoFit/>
          </a:bodyPr>
          <a:lstStyle/>
          <a:p>
            <a:r>
              <a:rPr lang="zh-CN" altLang="en-US" sz="2400" b="1" dirty="0" smtClean="0">
                <a:solidFill>
                  <a:schemeClr val="bg1"/>
                </a:solidFill>
              </a:rPr>
              <a:t>论文题目：</a:t>
            </a:r>
            <a:r>
              <a:rPr lang="en-US" altLang="zh-CN" sz="2400" b="1" dirty="0">
                <a:solidFill>
                  <a:schemeClr val="bg1"/>
                </a:solidFill>
              </a:rPr>
              <a:t>Home Designer</a:t>
            </a:r>
            <a:r>
              <a:rPr lang="zh-CN" altLang="zh-CN" sz="2400" b="1" dirty="0">
                <a:solidFill>
                  <a:schemeClr val="bg1"/>
                </a:solidFill>
              </a:rPr>
              <a:t>平台的设计与</a:t>
            </a:r>
            <a:r>
              <a:rPr lang="zh-CN" altLang="zh-CN" sz="2400" b="1" dirty="0" smtClean="0">
                <a:solidFill>
                  <a:schemeClr val="bg1"/>
                </a:solidFill>
              </a:rPr>
              <a:t>实现</a:t>
            </a:r>
            <a:endParaRPr lang="zh-CN" altLang="zh-CN" sz="2400" dirty="0">
              <a:solidFill>
                <a:schemeClr val="bg1"/>
              </a:solidFill>
            </a:endParaRPr>
          </a:p>
        </p:txBody>
      </p:sp>
      <p:sp>
        <p:nvSpPr>
          <p:cNvPr id="5" name="文本框 4"/>
          <p:cNvSpPr txBox="1"/>
          <p:nvPr/>
        </p:nvSpPr>
        <p:spPr>
          <a:xfrm>
            <a:off x="9795000" y="5103131"/>
            <a:ext cx="1793619" cy="1015663"/>
          </a:xfrm>
          <a:prstGeom prst="rect">
            <a:avLst/>
          </a:prstGeom>
          <a:noFill/>
        </p:spPr>
        <p:txBody>
          <a:bodyPr wrap="square" rtlCol="0">
            <a:spAutoFit/>
          </a:bodyPr>
          <a:lstStyle/>
          <a:p>
            <a:r>
              <a:rPr lang="zh-CN" altLang="en-US" sz="2000" dirty="0" smtClean="0">
                <a:solidFill>
                  <a:schemeClr val="bg1"/>
                </a:solidFill>
              </a:rPr>
              <a:t>彭琳清</a:t>
            </a:r>
            <a:endParaRPr lang="en-US" altLang="zh-CN" sz="2000" dirty="0" smtClean="0">
              <a:solidFill>
                <a:schemeClr val="bg1"/>
              </a:solidFill>
            </a:endParaRPr>
          </a:p>
          <a:p>
            <a:r>
              <a:rPr lang="en-US" altLang="zh-CN" sz="2000" dirty="0" smtClean="0">
                <a:solidFill>
                  <a:schemeClr val="bg1"/>
                </a:solidFill>
              </a:rPr>
              <a:t>14110600229</a:t>
            </a:r>
          </a:p>
          <a:p>
            <a:r>
              <a:rPr lang="zh-CN" altLang="en-US" sz="2000" dirty="0" smtClean="0">
                <a:solidFill>
                  <a:schemeClr val="bg1"/>
                </a:solidFill>
              </a:rPr>
              <a:t>软件</a:t>
            </a:r>
            <a:r>
              <a:rPr lang="en-US" altLang="zh-CN" sz="2000" dirty="0" smtClean="0">
                <a:solidFill>
                  <a:schemeClr val="bg1"/>
                </a:solidFill>
              </a:rPr>
              <a:t>14002</a:t>
            </a:r>
            <a:endParaRPr lang="zh-CN" altLang="en-US" sz="2000" dirty="0">
              <a:solidFill>
                <a:schemeClr val="bg1"/>
              </a:solidFill>
            </a:endParaRPr>
          </a:p>
        </p:txBody>
      </p:sp>
    </p:spTree>
    <p:extLst>
      <p:ext uri="{BB962C8B-B14F-4D97-AF65-F5344CB8AC3E}">
        <p14:creationId xmlns:p14="http://schemas.microsoft.com/office/powerpoint/2010/main" val="1886089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90500" y="2087799"/>
            <a:ext cx="2838450" cy="4041538"/>
            <a:chOff x="419100" y="1630599"/>
            <a:chExt cx="2838450" cy="4041538"/>
          </a:xfrm>
        </p:grpSpPr>
        <p:grpSp>
          <p:nvGrpSpPr>
            <p:cNvPr id="11" name="组合 10"/>
            <p:cNvGrpSpPr/>
            <p:nvPr/>
          </p:nvGrpSpPr>
          <p:grpSpPr>
            <a:xfrm>
              <a:off x="419100" y="2609850"/>
              <a:ext cx="2838450" cy="3062287"/>
              <a:chOff x="800100" y="2419350"/>
              <a:chExt cx="2514600" cy="3457575"/>
            </a:xfrm>
          </p:grpSpPr>
          <p:sp>
            <p:nvSpPr>
              <p:cNvPr id="2" name="矩形 1"/>
              <p:cNvSpPr/>
              <p:nvPr/>
            </p:nvSpPr>
            <p:spPr>
              <a:xfrm>
                <a:off x="800100" y="2419350"/>
                <a:ext cx="2514600" cy="3219450"/>
              </a:xfrm>
              <a:prstGeom prst="rect">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800100" y="5400675"/>
                <a:ext cx="2514600" cy="476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椭圆 43"/>
            <p:cNvSpPr/>
            <p:nvPr/>
          </p:nvSpPr>
          <p:spPr>
            <a:xfrm>
              <a:off x="830498" y="1638875"/>
              <a:ext cx="1979375" cy="1979375"/>
            </a:xfrm>
            <a:prstGeom prst="ellipse">
              <a:avLst/>
            </a:prstGeom>
            <a:noFill/>
            <a:ln w="1047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47724" y="1630599"/>
              <a:ext cx="1962149" cy="1962149"/>
            </a:xfrm>
            <a:prstGeom prst="ellipse">
              <a:avLst/>
            </a:prstGeom>
            <a:blipFill>
              <a:blip r:embed="rId2" cstate="email">
                <a:extLst>
                  <a:ext uri="{28A0092B-C50C-407E-A947-70E740481C1C}">
                    <a14:useLocalDpi xmlns:a14="http://schemas.microsoft.com/office/drawing/2010/main"/>
                  </a:ext>
                </a:extLst>
              </a:blip>
              <a:stretch>
                <a:fillRect/>
              </a:stretch>
            </a:blipFill>
            <a:ln w="34925">
              <a:solidFill>
                <a:srgbClr val="FFDB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6" name="组合 45"/>
          <p:cNvGrpSpPr/>
          <p:nvPr/>
        </p:nvGrpSpPr>
        <p:grpSpPr>
          <a:xfrm>
            <a:off x="3168650" y="2087799"/>
            <a:ext cx="2838450" cy="4041538"/>
            <a:chOff x="419100" y="1630599"/>
            <a:chExt cx="2838450" cy="4041538"/>
          </a:xfrm>
        </p:grpSpPr>
        <p:grpSp>
          <p:nvGrpSpPr>
            <p:cNvPr id="47" name="组合 46"/>
            <p:cNvGrpSpPr/>
            <p:nvPr/>
          </p:nvGrpSpPr>
          <p:grpSpPr>
            <a:xfrm>
              <a:off x="419100" y="2609850"/>
              <a:ext cx="2838450" cy="3062287"/>
              <a:chOff x="800100" y="2419350"/>
              <a:chExt cx="2514600" cy="3457575"/>
            </a:xfrm>
          </p:grpSpPr>
          <p:sp>
            <p:nvSpPr>
              <p:cNvPr id="50" name="矩形 49"/>
              <p:cNvSpPr/>
              <p:nvPr/>
            </p:nvSpPr>
            <p:spPr>
              <a:xfrm>
                <a:off x="800100" y="2419350"/>
                <a:ext cx="2514600" cy="3219450"/>
              </a:xfrm>
              <a:prstGeom prst="rect">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50"/>
              <p:cNvSpPr/>
              <p:nvPr/>
            </p:nvSpPr>
            <p:spPr>
              <a:xfrm>
                <a:off x="800100" y="5400675"/>
                <a:ext cx="2514600" cy="476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椭圆 47"/>
            <p:cNvSpPr/>
            <p:nvPr/>
          </p:nvSpPr>
          <p:spPr>
            <a:xfrm>
              <a:off x="830498" y="1638875"/>
              <a:ext cx="1979375" cy="1979375"/>
            </a:xfrm>
            <a:prstGeom prst="ellipse">
              <a:avLst/>
            </a:prstGeom>
            <a:noFill/>
            <a:ln w="1047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47724" y="1630599"/>
              <a:ext cx="1962149" cy="1962149"/>
            </a:xfrm>
            <a:prstGeom prst="ellipse">
              <a:avLst/>
            </a:prstGeom>
            <a:blipFill>
              <a:blip r:embed="rId3" cstate="email">
                <a:extLst>
                  <a:ext uri="{28A0092B-C50C-407E-A947-70E740481C1C}">
                    <a14:useLocalDpi xmlns:a14="http://schemas.microsoft.com/office/drawing/2010/main"/>
                  </a:ext>
                </a:extLst>
              </a:blip>
              <a:stretch>
                <a:fillRect/>
              </a:stretch>
            </a:blipFill>
            <a:ln w="34925">
              <a:solidFill>
                <a:srgbClr val="FFDB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2" name="组合 51"/>
          <p:cNvGrpSpPr/>
          <p:nvPr/>
        </p:nvGrpSpPr>
        <p:grpSpPr>
          <a:xfrm>
            <a:off x="6146800" y="2087799"/>
            <a:ext cx="2838450" cy="4041538"/>
            <a:chOff x="419100" y="1630599"/>
            <a:chExt cx="2838450" cy="4041538"/>
          </a:xfrm>
        </p:grpSpPr>
        <p:grpSp>
          <p:nvGrpSpPr>
            <p:cNvPr id="53" name="组合 52"/>
            <p:cNvGrpSpPr/>
            <p:nvPr/>
          </p:nvGrpSpPr>
          <p:grpSpPr>
            <a:xfrm>
              <a:off x="419100" y="2609850"/>
              <a:ext cx="2838450" cy="3062287"/>
              <a:chOff x="800100" y="2419350"/>
              <a:chExt cx="2514600" cy="3457575"/>
            </a:xfrm>
          </p:grpSpPr>
          <p:sp>
            <p:nvSpPr>
              <p:cNvPr id="56" name="矩形 55"/>
              <p:cNvSpPr/>
              <p:nvPr/>
            </p:nvSpPr>
            <p:spPr>
              <a:xfrm>
                <a:off x="800100" y="2419350"/>
                <a:ext cx="2514600" cy="3219450"/>
              </a:xfrm>
              <a:prstGeom prst="rect">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p:cNvSpPr/>
              <p:nvPr/>
            </p:nvSpPr>
            <p:spPr>
              <a:xfrm>
                <a:off x="800100" y="5400675"/>
                <a:ext cx="2514600" cy="476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830498" y="1638875"/>
              <a:ext cx="1979375" cy="1979375"/>
            </a:xfrm>
            <a:prstGeom prst="ellipse">
              <a:avLst/>
            </a:prstGeom>
            <a:noFill/>
            <a:ln w="1047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847724" y="1630599"/>
              <a:ext cx="1962149" cy="1962149"/>
            </a:xfrm>
            <a:prstGeom prst="ellipse">
              <a:avLst/>
            </a:prstGeom>
            <a:blipFill>
              <a:blip r:embed="rId4" cstate="email">
                <a:extLst>
                  <a:ext uri="{28A0092B-C50C-407E-A947-70E740481C1C}">
                    <a14:useLocalDpi xmlns:a14="http://schemas.microsoft.com/office/drawing/2010/main"/>
                  </a:ext>
                </a:extLst>
              </a:blip>
              <a:stretch>
                <a:fillRect/>
              </a:stretch>
            </a:blipFill>
            <a:ln w="34925">
              <a:solidFill>
                <a:srgbClr val="FFDB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4" name="组合 63"/>
          <p:cNvGrpSpPr/>
          <p:nvPr/>
        </p:nvGrpSpPr>
        <p:grpSpPr>
          <a:xfrm>
            <a:off x="9124950" y="2087799"/>
            <a:ext cx="2838450" cy="4041538"/>
            <a:chOff x="419100" y="1630599"/>
            <a:chExt cx="2838450" cy="4041538"/>
          </a:xfrm>
        </p:grpSpPr>
        <p:grpSp>
          <p:nvGrpSpPr>
            <p:cNvPr id="65" name="组合 64"/>
            <p:cNvGrpSpPr/>
            <p:nvPr/>
          </p:nvGrpSpPr>
          <p:grpSpPr>
            <a:xfrm>
              <a:off x="419100" y="2609850"/>
              <a:ext cx="2838450" cy="3062287"/>
              <a:chOff x="800100" y="2419350"/>
              <a:chExt cx="2514600" cy="3457575"/>
            </a:xfrm>
          </p:grpSpPr>
          <p:sp>
            <p:nvSpPr>
              <p:cNvPr id="68" name="矩形 67"/>
              <p:cNvSpPr/>
              <p:nvPr/>
            </p:nvSpPr>
            <p:spPr>
              <a:xfrm>
                <a:off x="800100" y="2419350"/>
                <a:ext cx="2514600" cy="3219450"/>
              </a:xfrm>
              <a:prstGeom prst="rect">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68"/>
              <p:cNvSpPr/>
              <p:nvPr/>
            </p:nvSpPr>
            <p:spPr>
              <a:xfrm>
                <a:off x="800100" y="5400675"/>
                <a:ext cx="2514600" cy="476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椭圆 65"/>
            <p:cNvSpPr/>
            <p:nvPr/>
          </p:nvSpPr>
          <p:spPr>
            <a:xfrm>
              <a:off x="830498" y="1638875"/>
              <a:ext cx="1979375" cy="1979375"/>
            </a:xfrm>
            <a:prstGeom prst="ellipse">
              <a:avLst/>
            </a:prstGeom>
            <a:noFill/>
            <a:ln w="1047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847724" y="1630599"/>
              <a:ext cx="1962149" cy="1962149"/>
            </a:xfrm>
            <a:prstGeom prst="ellipse">
              <a:avLst/>
            </a:prstGeom>
            <a:blipFill>
              <a:blip r:embed="rId5" cstate="email">
                <a:extLst>
                  <a:ext uri="{28A0092B-C50C-407E-A947-70E740481C1C}">
                    <a14:useLocalDpi xmlns:a14="http://schemas.microsoft.com/office/drawing/2010/main"/>
                  </a:ext>
                </a:extLst>
              </a:blip>
              <a:stretch>
                <a:fillRect/>
              </a:stretch>
            </a:blipFill>
            <a:ln w="34925">
              <a:solidFill>
                <a:srgbClr val="FFDB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0" name="文本框 69"/>
          <p:cNvSpPr txBox="1"/>
          <p:nvPr/>
        </p:nvSpPr>
        <p:spPr>
          <a:xfrm>
            <a:off x="5317648" y="539855"/>
            <a:ext cx="1378904" cy="769441"/>
          </a:xfrm>
          <a:prstGeom prst="rect">
            <a:avLst/>
          </a:prstGeom>
          <a:noFill/>
        </p:spPr>
        <p:txBody>
          <a:bodyPr wrap="none" rtlCol="0">
            <a:spAutoFit/>
          </a:bodyPr>
          <a:lstStyle/>
          <a:p>
            <a:r>
              <a:rPr lang="en-US" altLang="zh-CN" sz="4400" b="1" dirty="0" smtClean="0">
                <a:solidFill>
                  <a:srgbClr val="FFDB39"/>
                </a:solidFill>
                <a:latin typeface="微软雅黑" panose="020B0503020204020204" pitchFamily="34" charset="-122"/>
                <a:ea typeface="微软雅黑" panose="020B0503020204020204" pitchFamily="34" charset="-122"/>
              </a:rPr>
              <a:t> </a:t>
            </a:r>
            <a:r>
              <a:rPr lang="zh-CN" altLang="en-US" sz="4000" b="1" dirty="0" smtClean="0">
                <a:solidFill>
                  <a:srgbClr val="FFDB39"/>
                </a:solidFill>
                <a:latin typeface="微软雅黑" panose="020B0503020204020204" pitchFamily="34" charset="-122"/>
                <a:ea typeface="微软雅黑" panose="020B0503020204020204" pitchFamily="34" charset="-122"/>
              </a:rPr>
              <a:t>目录</a:t>
            </a:r>
            <a:endParaRPr lang="zh-CN" altLang="en-US" sz="4000" b="1" dirty="0">
              <a:solidFill>
                <a:srgbClr val="FFDB39"/>
              </a:solidFill>
              <a:latin typeface="微软雅黑" panose="020B0503020204020204" pitchFamily="34" charset="-122"/>
              <a:ea typeface="微软雅黑" panose="020B0503020204020204" pitchFamily="34" charset="-122"/>
            </a:endParaRPr>
          </a:p>
        </p:txBody>
      </p:sp>
      <p:cxnSp>
        <p:nvCxnSpPr>
          <p:cNvPr id="78" name="直接连接符 77"/>
          <p:cNvCxnSpPr/>
          <p:nvPr/>
        </p:nvCxnSpPr>
        <p:spPr>
          <a:xfrm>
            <a:off x="5664200" y="1310783"/>
            <a:ext cx="91122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916877" y="4383186"/>
            <a:ext cx="1316386" cy="369332"/>
          </a:xfrm>
          <a:prstGeom prst="rect">
            <a:avLst/>
          </a:prstGeom>
          <a:noFill/>
        </p:spPr>
        <p:txBody>
          <a:bodyPr wrap="none" rtlCol="0">
            <a:spAutoFit/>
          </a:bodyPr>
          <a:lstStyle/>
          <a:p>
            <a:r>
              <a:rPr lang="en-US" altLang="zh-CN" b="1" dirty="0">
                <a:solidFill>
                  <a:schemeClr val="bg1">
                    <a:lumMod val="50000"/>
                  </a:schemeClr>
                </a:solidFill>
                <a:latin typeface="微软雅黑" panose="020B0503020204020204" pitchFamily="34" charset="-122"/>
                <a:ea typeface="微软雅黑" panose="020B0503020204020204" pitchFamily="34" charset="-122"/>
              </a:rPr>
              <a:t>1.</a:t>
            </a:r>
            <a:r>
              <a:rPr lang="zh-CN" altLang="en-US" b="1" dirty="0">
                <a:solidFill>
                  <a:schemeClr val="bg1">
                    <a:lumMod val="50000"/>
                  </a:schemeClr>
                </a:solidFill>
                <a:latin typeface="微软雅黑" panose="020B0503020204020204" pitchFamily="34" charset="-122"/>
                <a:ea typeface="微软雅黑" panose="020B0503020204020204" pitchFamily="34" charset="-122"/>
              </a:rPr>
              <a:t>研究背景</a:t>
            </a:r>
          </a:p>
        </p:txBody>
      </p:sp>
      <p:sp>
        <p:nvSpPr>
          <p:cNvPr id="82" name="文本框 81"/>
          <p:cNvSpPr txBox="1"/>
          <p:nvPr/>
        </p:nvSpPr>
        <p:spPr>
          <a:xfrm>
            <a:off x="3911542" y="4383186"/>
            <a:ext cx="1316386" cy="369332"/>
          </a:xfrm>
          <a:prstGeom prst="rect">
            <a:avLst/>
          </a:prstGeom>
          <a:noFill/>
        </p:spPr>
        <p:txBody>
          <a:bodyPr wrap="none" rtlCol="0">
            <a:spAutoFit/>
          </a:bodyPr>
          <a:lstStyle/>
          <a:p>
            <a:r>
              <a:rPr lang="en-US" altLang="zh-CN" b="1" dirty="0">
                <a:solidFill>
                  <a:schemeClr val="bg1">
                    <a:lumMod val="50000"/>
                  </a:schemeClr>
                </a:solidFill>
                <a:latin typeface="微软雅黑" panose="020B0503020204020204" pitchFamily="34" charset="-122"/>
                <a:ea typeface="微软雅黑" panose="020B0503020204020204" pitchFamily="34" charset="-122"/>
              </a:rPr>
              <a:t>2.</a:t>
            </a:r>
            <a:r>
              <a:rPr lang="zh-CN" altLang="en-US" b="1" dirty="0">
                <a:solidFill>
                  <a:schemeClr val="bg1">
                    <a:lumMod val="50000"/>
                  </a:schemeClr>
                </a:solidFill>
                <a:latin typeface="微软雅黑" panose="020B0503020204020204" pitchFamily="34" charset="-122"/>
                <a:ea typeface="微软雅黑" panose="020B0503020204020204" pitchFamily="34" charset="-122"/>
              </a:rPr>
              <a:t>核心技术</a:t>
            </a:r>
          </a:p>
        </p:txBody>
      </p:sp>
      <p:sp>
        <p:nvSpPr>
          <p:cNvPr id="83" name="文本框 82"/>
          <p:cNvSpPr txBox="1"/>
          <p:nvPr/>
        </p:nvSpPr>
        <p:spPr>
          <a:xfrm>
            <a:off x="6902125" y="4383186"/>
            <a:ext cx="1316386" cy="369332"/>
          </a:xfrm>
          <a:prstGeom prst="rect">
            <a:avLst/>
          </a:prstGeom>
          <a:noFill/>
        </p:spPr>
        <p:txBody>
          <a:bodyPr wrap="none" rtlCol="0">
            <a:spAutoFit/>
          </a:bodyPr>
          <a:lstStyle/>
          <a:p>
            <a:r>
              <a:rPr lang="en-US" altLang="zh-CN" b="1" dirty="0">
                <a:solidFill>
                  <a:schemeClr val="bg1">
                    <a:lumMod val="50000"/>
                  </a:schemeClr>
                </a:solidFill>
                <a:latin typeface="微软雅黑" panose="020B0503020204020204" pitchFamily="34" charset="-122"/>
                <a:ea typeface="微软雅黑" panose="020B0503020204020204" pitchFamily="34" charset="-122"/>
              </a:rPr>
              <a:t>3.</a:t>
            </a:r>
            <a:r>
              <a:rPr lang="zh-CN" altLang="en-US" b="1" dirty="0">
                <a:solidFill>
                  <a:schemeClr val="bg1">
                    <a:lumMod val="50000"/>
                  </a:schemeClr>
                </a:solidFill>
                <a:latin typeface="微软雅黑" panose="020B0503020204020204" pitchFamily="34" charset="-122"/>
                <a:ea typeface="微软雅黑" panose="020B0503020204020204" pitchFamily="34" charset="-122"/>
              </a:rPr>
              <a:t>系统设计</a:t>
            </a:r>
          </a:p>
        </p:txBody>
      </p:sp>
      <p:sp>
        <p:nvSpPr>
          <p:cNvPr id="84" name="文本框 83"/>
          <p:cNvSpPr txBox="1"/>
          <p:nvPr/>
        </p:nvSpPr>
        <p:spPr>
          <a:xfrm>
            <a:off x="9890518" y="4383906"/>
            <a:ext cx="1316386" cy="369332"/>
          </a:xfrm>
          <a:prstGeom prst="rect">
            <a:avLst/>
          </a:prstGeom>
          <a:noFill/>
        </p:spPr>
        <p:txBody>
          <a:bodyPr wrap="none" rtlCol="0">
            <a:spAutoFit/>
          </a:bodyPr>
          <a:lstStyle/>
          <a:p>
            <a:r>
              <a:rPr lang="en-US" altLang="zh-CN" b="1" dirty="0">
                <a:solidFill>
                  <a:schemeClr val="bg1">
                    <a:lumMod val="50000"/>
                  </a:schemeClr>
                </a:solidFill>
                <a:latin typeface="微软雅黑" panose="020B0503020204020204" pitchFamily="34" charset="-122"/>
                <a:ea typeface="微软雅黑" panose="020B0503020204020204" pitchFamily="34" charset="-122"/>
              </a:rPr>
              <a:t>4.</a:t>
            </a:r>
            <a:r>
              <a:rPr lang="zh-CN" altLang="en-US" b="1" dirty="0">
                <a:solidFill>
                  <a:schemeClr val="bg1">
                    <a:lumMod val="50000"/>
                  </a:schemeClr>
                </a:solidFill>
                <a:latin typeface="微软雅黑" panose="020B0503020204020204" pitchFamily="34" charset="-122"/>
                <a:ea typeface="微软雅黑" panose="020B0503020204020204" pitchFamily="34" charset="-122"/>
              </a:rPr>
              <a:t>系统实现</a:t>
            </a:r>
          </a:p>
        </p:txBody>
      </p:sp>
      <p:sp>
        <p:nvSpPr>
          <p:cNvPr id="85" name="文本框 84"/>
          <p:cNvSpPr txBox="1"/>
          <p:nvPr/>
        </p:nvSpPr>
        <p:spPr>
          <a:xfrm>
            <a:off x="487200" y="4721754"/>
            <a:ext cx="2225995" cy="261610"/>
          </a:xfrm>
          <a:prstGeom prst="rect">
            <a:avLst/>
          </a:prstGeom>
          <a:noFill/>
        </p:spPr>
        <p:txBody>
          <a:bodyPr wrap="square" rtlCol="0">
            <a:spAutoFit/>
          </a:bodyPr>
          <a:lstStyle/>
          <a:p>
            <a:pPr lvl="1"/>
            <a:r>
              <a:rPr lang="en-US" altLang="zh-CN" sz="1100" dirty="0">
                <a:solidFill>
                  <a:schemeClr val="bg1">
                    <a:lumMod val="50000"/>
                  </a:schemeClr>
                </a:solidFill>
                <a:latin typeface="微软雅黑" panose="020B0503020204020204" pitchFamily="34" charset="-122"/>
                <a:ea typeface="微软雅黑" panose="020B0503020204020204" pitchFamily="34" charset="-122"/>
              </a:rPr>
              <a:t>Research Background</a:t>
            </a:r>
            <a:endParaRPr lang="en-US" altLang="zh-CN" sz="11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3911542" y="4721758"/>
            <a:ext cx="2225995" cy="261610"/>
          </a:xfrm>
          <a:prstGeom prst="rect">
            <a:avLst/>
          </a:prstGeom>
          <a:noFill/>
        </p:spPr>
        <p:txBody>
          <a:bodyPr wrap="square" rtlCol="0">
            <a:spAutoFit/>
          </a:bodyPr>
          <a:lstStyle/>
          <a:p>
            <a:r>
              <a:rPr lang="en-US" altLang="zh-CN" sz="1100" dirty="0">
                <a:solidFill>
                  <a:schemeClr val="bg1">
                    <a:lumMod val="50000"/>
                  </a:schemeClr>
                </a:solidFill>
                <a:latin typeface="微软雅黑" panose="020B0503020204020204" pitchFamily="34" charset="-122"/>
                <a:ea typeface="微软雅黑" panose="020B0503020204020204" pitchFamily="34" charset="-122"/>
              </a:rPr>
              <a:t>Core </a:t>
            </a:r>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rPr>
              <a:t>Technology</a:t>
            </a:r>
            <a:endParaRPr lang="en-US" altLang="zh-CN" sz="11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87" name="文本框 86"/>
          <p:cNvSpPr txBox="1"/>
          <p:nvPr/>
        </p:nvSpPr>
        <p:spPr>
          <a:xfrm>
            <a:off x="7052068" y="4721754"/>
            <a:ext cx="2225995" cy="261610"/>
          </a:xfrm>
          <a:prstGeom prst="rect">
            <a:avLst/>
          </a:prstGeom>
          <a:noFill/>
        </p:spPr>
        <p:txBody>
          <a:bodyPr wrap="square" rtlCol="0">
            <a:spAutoFit/>
          </a:bodyPr>
          <a:lstStyle/>
          <a:p>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rPr>
              <a:t>System </a:t>
            </a:r>
            <a:r>
              <a:rPr lang="en-US" altLang="zh-CN" sz="1100" dirty="0">
                <a:solidFill>
                  <a:schemeClr val="bg1">
                    <a:lumMod val="50000"/>
                  </a:schemeClr>
                </a:solidFill>
                <a:latin typeface="微软雅黑" panose="020B0503020204020204" pitchFamily="34" charset="-122"/>
                <a:ea typeface="微软雅黑" panose="020B0503020204020204" pitchFamily="34" charset="-122"/>
              </a:rPr>
              <a:t>design</a:t>
            </a:r>
            <a:endParaRPr lang="en-US" altLang="zh-CN" sz="11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9737405" y="4721754"/>
            <a:ext cx="2225995" cy="261610"/>
          </a:xfrm>
          <a:prstGeom prst="rect">
            <a:avLst/>
          </a:prstGeom>
          <a:noFill/>
        </p:spPr>
        <p:txBody>
          <a:bodyPr wrap="square" rtlCol="0">
            <a:spAutoFit/>
          </a:bodyPr>
          <a:lstStyle/>
          <a:p>
            <a:r>
              <a:rPr lang="en-US" altLang="zh-CN" sz="1100" dirty="0">
                <a:solidFill>
                  <a:schemeClr val="bg1">
                    <a:lumMod val="50000"/>
                  </a:schemeClr>
                </a:solidFill>
                <a:latin typeface="微软雅黑" panose="020B0503020204020204" pitchFamily="34" charset="-122"/>
                <a:ea typeface="微软雅黑" panose="020B0503020204020204" pitchFamily="34" charset="-122"/>
              </a:rPr>
              <a:t>System implementation</a:t>
            </a:r>
          </a:p>
        </p:txBody>
      </p:sp>
    </p:spTree>
    <p:extLst>
      <p:ext uri="{BB962C8B-B14F-4D97-AF65-F5344CB8AC3E}">
        <p14:creationId xmlns:p14="http://schemas.microsoft.com/office/powerpoint/2010/main" val="376357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98965" y="46022"/>
            <a:ext cx="2441694" cy="769441"/>
          </a:xfrm>
          <a:prstGeom prst="rect">
            <a:avLst/>
          </a:prstGeom>
          <a:noFill/>
        </p:spPr>
        <p:txBody>
          <a:bodyPr wrap="none" rtlCol="0">
            <a:spAutoFit/>
          </a:bodyPr>
          <a:lstStyle/>
          <a:p>
            <a:r>
              <a:rPr lang="zh-CN" altLang="en-US" sz="4400" b="1" dirty="0">
                <a:solidFill>
                  <a:srgbClr val="FFDB39"/>
                </a:solidFill>
                <a:latin typeface="微软雅黑" panose="020B0503020204020204" pitchFamily="34" charset="-122"/>
                <a:ea typeface="微软雅黑" panose="020B0503020204020204" pitchFamily="34" charset="-122"/>
              </a:rPr>
              <a:t>研究</a:t>
            </a:r>
            <a:r>
              <a:rPr lang="zh-CN" altLang="en-US" sz="4400" b="1" dirty="0" smtClean="0">
                <a:solidFill>
                  <a:srgbClr val="FFDB39"/>
                </a:solidFill>
                <a:latin typeface="微软雅黑" panose="020B0503020204020204" pitchFamily="34" charset="-122"/>
                <a:ea typeface="微软雅黑" panose="020B0503020204020204" pitchFamily="34" charset="-122"/>
              </a:rPr>
              <a:t>背景</a:t>
            </a:r>
            <a:endParaRPr lang="zh-CN" altLang="en-US" sz="4400" b="1" dirty="0">
              <a:solidFill>
                <a:srgbClr val="FFDB39"/>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664200" y="1291733"/>
            <a:ext cx="91122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85750" y="1527714"/>
            <a:ext cx="4838700" cy="27685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076450" y="4467723"/>
            <a:ext cx="3048000" cy="2255803"/>
          </a:xfrm>
          <a:prstGeom prst="rect">
            <a:avLst/>
          </a:pr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113"/>
          <p:cNvSpPr>
            <a:spLocks noEditPoints="1"/>
          </p:cNvSpPr>
          <p:nvPr/>
        </p:nvSpPr>
        <p:spPr bwMode="auto">
          <a:xfrm>
            <a:off x="5548790" y="4239130"/>
            <a:ext cx="1094419" cy="1516723"/>
          </a:xfrm>
          <a:custGeom>
            <a:avLst/>
            <a:gdLst>
              <a:gd name="T0" fmla="*/ 62 w 81"/>
              <a:gd name="T1" fmla="*/ 37 h 112"/>
              <a:gd name="T2" fmla="*/ 74 w 81"/>
              <a:gd name="T3" fmla="*/ 36 h 112"/>
              <a:gd name="T4" fmla="*/ 69 w 81"/>
              <a:gd name="T5" fmla="*/ 43 h 112"/>
              <a:gd name="T6" fmla="*/ 69 w 81"/>
              <a:gd name="T7" fmla="*/ 100 h 112"/>
              <a:gd name="T8" fmla="*/ 12 w 81"/>
              <a:gd name="T9" fmla="*/ 100 h 112"/>
              <a:gd name="T10" fmla="*/ 12 w 81"/>
              <a:gd name="T11" fmla="*/ 43 h 112"/>
              <a:gd name="T12" fmla="*/ 36 w 81"/>
              <a:gd name="T13" fmla="*/ 27 h 112"/>
              <a:gd name="T14" fmla="*/ 29 w 81"/>
              <a:gd name="T15" fmla="*/ 21 h 112"/>
              <a:gd name="T16" fmla="*/ 22 w 81"/>
              <a:gd name="T17" fmla="*/ 12 h 112"/>
              <a:gd name="T18" fmla="*/ 41 w 81"/>
              <a:gd name="T19" fmla="*/ 0 h 112"/>
              <a:gd name="T20" fmla="*/ 59 w 81"/>
              <a:gd name="T21" fmla="*/ 12 h 112"/>
              <a:gd name="T22" fmla="*/ 52 w 81"/>
              <a:gd name="T23" fmla="*/ 21 h 112"/>
              <a:gd name="T24" fmla="*/ 45 w 81"/>
              <a:gd name="T25" fmla="*/ 27 h 112"/>
              <a:gd name="T26" fmla="*/ 29 w 81"/>
              <a:gd name="T27" fmla="*/ 15 h 112"/>
              <a:gd name="T28" fmla="*/ 52 w 81"/>
              <a:gd name="T29" fmla="*/ 14 h 112"/>
              <a:gd name="T30" fmla="*/ 53 w 81"/>
              <a:gd name="T31" fmla="*/ 12 h 112"/>
              <a:gd name="T32" fmla="*/ 41 w 81"/>
              <a:gd name="T33" fmla="*/ 5 h 112"/>
              <a:gd name="T34" fmla="*/ 28 w 81"/>
              <a:gd name="T35" fmla="*/ 12 h 112"/>
              <a:gd name="T36" fmla="*/ 20 w 81"/>
              <a:gd name="T37" fmla="*/ 53 h 112"/>
              <a:gd name="T38" fmla="*/ 27 w 81"/>
              <a:gd name="T39" fmla="*/ 56 h 112"/>
              <a:gd name="T40" fmla="*/ 20 w 81"/>
              <a:gd name="T41" fmla="*/ 53 h 112"/>
              <a:gd name="T42" fmla="*/ 27 w 81"/>
              <a:gd name="T43" fmla="*/ 87 h 112"/>
              <a:gd name="T44" fmla="*/ 20 w 81"/>
              <a:gd name="T45" fmla="*/ 90 h 112"/>
              <a:gd name="T46" fmla="*/ 61 w 81"/>
              <a:gd name="T47" fmla="*/ 90 h 112"/>
              <a:gd name="T48" fmla="*/ 54 w 81"/>
              <a:gd name="T49" fmla="*/ 87 h 112"/>
              <a:gd name="T50" fmla="*/ 61 w 81"/>
              <a:gd name="T51" fmla="*/ 90 h 112"/>
              <a:gd name="T52" fmla="*/ 61 w 81"/>
              <a:gd name="T53" fmla="*/ 70 h 112"/>
              <a:gd name="T54" fmla="*/ 68 w 81"/>
              <a:gd name="T55" fmla="*/ 73 h 112"/>
              <a:gd name="T56" fmla="*/ 42 w 81"/>
              <a:gd name="T57" fmla="*/ 99 h 112"/>
              <a:gd name="T58" fmla="*/ 39 w 81"/>
              <a:gd name="T59" fmla="*/ 92 h 112"/>
              <a:gd name="T60" fmla="*/ 42 w 81"/>
              <a:gd name="T61" fmla="*/ 99 h 112"/>
              <a:gd name="T62" fmla="*/ 20 w 81"/>
              <a:gd name="T63" fmla="*/ 73 h 112"/>
              <a:gd name="T64" fmla="*/ 13 w 81"/>
              <a:gd name="T65" fmla="*/ 70 h 112"/>
              <a:gd name="T66" fmla="*/ 39 w 81"/>
              <a:gd name="T67" fmla="*/ 44 h 112"/>
              <a:gd name="T68" fmla="*/ 42 w 81"/>
              <a:gd name="T69" fmla="*/ 51 h 112"/>
              <a:gd name="T70" fmla="*/ 39 w 81"/>
              <a:gd name="T71" fmla="*/ 44 h 112"/>
              <a:gd name="T72" fmla="*/ 45 w 81"/>
              <a:gd name="T73" fmla="*/ 68 h 112"/>
              <a:gd name="T74" fmla="*/ 54 w 81"/>
              <a:gd name="T75" fmla="*/ 49 h 112"/>
              <a:gd name="T76" fmla="*/ 38 w 81"/>
              <a:gd name="T77" fmla="*/ 67 h 112"/>
              <a:gd name="T78" fmla="*/ 43 w 81"/>
              <a:gd name="T79" fmla="*/ 78 h 112"/>
              <a:gd name="T80" fmla="*/ 58 w 81"/>
              <a:gd name="T81" fmla="*/ 82 h 112"/>
              <a:gd name="T82" fmla="*/ 46 w 81"/>
              <a:gd name="T83" fmla="*/ 73 h 112"/>
              <a:gd name="T84" fmla="*/ 61 w 81"/>
              <a:gd name="T85" fmla="*/ 51 h 112"/>
              <a:gd name="T86" fmla="*/ 20 w 81"/>
              <a:gd name="T87" fmla="*/ 51 h 112"/>
              <a:gd name="T88" fmla="*/ 20 w 81"/>
              <a:gd name="T89" fmla="*/ 92 h 112"/>
              <a:gd name="T90" fmla="*/ 61 w 81"/>
              <a:gd name="T91" fmla="*/ 92 h 112"/>
              <a:gd name="T92" fmla="*/ 61 w 81"/>
              <a:gd name="T93" fmla="*/ 5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1" h="112">
                <a:moveTo>
                  <a:pt x="45" y="31"/>
                </a:moveTo>
                <a:cubicBezTo>
                  <a:pt x="51" y="32"/>
                  <a:pt x="57" y="34"/>
                  <a:pt x="62" y="37"/>
                </a:cubicBezTo>
                <a:cubicBezTo>
                  <a:pt x="68" y="31"/>
                  <a:pt x="68" y="31"/>
                  <a:pt x="68" y="31"/>
                </a:cubicBezTo>
                <a:cubicBezTo>
                  <a:pt x="74" y="36"/>
                  <a:pt x="74" y="36"/>
                  <a:pt x="74" y="36"/>
                </a:cubicBezTo>
                <a:cubicBezTo>
                  <a:pt x="69" y="42"/>
                  <a:pt x="69" y="42"/>
                  <a:pt x="69" y="42"/>
                </a:cubicBezTo>
                <a:cubicBezTo>
                  <a:pt x="69" y="43"/>
                  <a:pt x="69" y="43"/>
                  <a:pt x="69" y="43"/>
                </a:cubicBezTo>
                <a:cubicBezTo>
                  <a:pt x="77" y="50"/>
                  <a:pt x="81" y="60"/>
                  <a:pt x="81" y="72"/>
                </a:cubicBezTo>
                <a:cubicBezTo>
                  <a:pt x="81" y="83"/>
                  <a:pt x="77" y="93"/>
                  <a:pt x="69" y="100"/>
                </a:cubicBezTo>
                <a:cubicBezTo>
                  <a:pt x="62" y="108"/>
                  <a:pt x="52" y="112"/>
                  <a:pt x="41" y="112"/>
                </a:cubicBezTo>
                <a:cubicBezTo>
                  <a:pt x="29" y="112"/>
                  <a:pt x="19" y="108"/>
                  <a:pt x="12" y="100"/>
                </a:cubicBezTo>
                <a:cubicBezTo>
                  <a:pt x="5" y="93"/>
                  <a:pt x="0" y="83"/>
                  <a:pt x="0" y="72"/>
                </a:cubicBezTo>
                <a:cubicBezTo>
                  <a:pt x="0" y="60"/>
                  <a:pt x="5" y="50"/>
                  <a:pt x="12" y="43"/>
                </a:cubicBezTo>
                <a:cubicBezTo>
                  <a:pt x="18" y="37"/>
                  <a:pt x="27" y="32"/>
                  <a:pt x="36" y="31"/>
                </a:cubicBezTo>
                <a:cubicBezTo>
                  <a:pt x="36" y="27"/>
                  <a:pt x="36" y="27"/>
                  <a:pt x="36" y="27"/>
                </a:cubicBezTo>
                <a:cubicBezTo>
                  <a:pt x="29" y="27"/>
                  <a:pt x="29" y="27"/>
                  <a:pt x="29" y="27"/>
                </a:cubicBezTo>
                <a:cubicBezTo>
                  <a:pt x="29" y="21"/>
                  <a:pt x="29" y="21"/>
                  <a:pt x="29" y="21"/>
                </a:cubicBezTo>
                <a:cubicBezTo>
                  <a:pt x="29" y="21"/>
                  <a:pt x="29" y="21"/>
                  <a:pt x="28" y="21"/>
                </a:cubicBezTo>
                <a:cubicBezTo>
                  <a:pt x="25" y="19"/>
                  <a:pt x="22" y="15"/>
                  <a:pt x="22" y="12"/>
                </a:cubicBezTo>
                <a:cubicBezTo>
                  <a:pt x="22" y="8"/>
                  <a:pt x="25" y="5"/>
                  <a:pt x="28" y="3"/>
                </a:cubicBezTo>
                <a:cubicBezTo>
                  <a:pt x="32" y="1"/>
                  <a:pt x="36" y="0"/>
                  <a:pt x="41" y="0"/>
                </a:cubicBezTo>
                <a:cubicBezTo>
                  <a:pt x="45" y="0"/>
                  <a:pt x="50" y="1"/>
                  <a:pt x="53" y="3"/>
                </a:cubicBezTo>
                <a:cubicBezTo>
                  <a:pt x="57" y="5"/>
                  <a:pt x="59" y="8"/>
                  <a:pt x="59" y="12"/>
                </a:cubicBezTo>
                <a:cubicBezTo>
                  <a:pt x="59" y="15"/>
                  <a:pt x="57" y="19"/>
                  <a:pt x="53" y="21"/>
                </a:cubicBezTo>
                <a:cubicBezTo>
                  <a:pt x="53" y="21"/>
                  <a:pt x="52" y="21"/>
                  <a:pt x="52" y="21"/>
                </a:cubicBezTo>
                <a:cubicBezTo>
                  <a:pt x="52" y="27"/>
                  <a:pt x="52" y="27"/>
                  <a:pt x="52" y="27"/>
                </a:cubicBezTo>
                <a:cubicBezTo>
                  <a:pt x="45" y="27"/>
                  <a:pt x="45" y="27"/>
                  <a:pt x="45" y="27"/>
                </a:cubicBezTo>
                <a:cubicBezTo>
                  <a:pt x="45" y="31"/>
                  <a:pt x="45" y="31"/>
                  <a:pt x="45" y="31"/>
                </a:cubicBezTo>
                <a:close/>
                <a:moveTo>
                  <a:pt x="29" y="15"/>
                </a:moveTo>
                <a:cubicBezTo>
                  <a:pt x="29" y="14"/>
                  <a:pt x="29" y="14"/>
                  <a:pt x="29" y="14"/>
                </a:cubicBezTo>
                <a:cubicBezTo>
                  <a:pt x="52" y="14"/>
                  <a:pt x="52" y="14"/>
                  <a:pt x="52" y="14"/>
                </a:cubicBezTo>
                <a:cubicBezTo>
                  <a:pt x="52" y="15"/>
                  <a:pt x="52" y="15"/>
                  <a:pt x="52" y="15"/>
                </a:cubicBezTo>
                <a:cubicBezTo>
                  <a:pt x="53" y="14"/>
                  <a:pt x="53" y="13"/>
                  <a:pt x="53" y="12"/>
                </a:cubicBezTo>
                <a:cubicBezTo>
                  <a:pt x="53" y="10"/>
                  <a:pt x="52" y="9"/>
                  <a:pt x="50" y="8"/>
                </a:cubicBezTo>
                <a:cubicBezTo>
                  <a:pt x="48" y="6"/>
                  <a:pt x="44" y="5"/>
                  <a:pt x="41" y="5"/>
                </a:cubicBezTo>
                <a:cubicBezTo>
                  <a:pt x="37" y="5"/>
                  <a:pt x="33" y="6"/>
                  <a:pt x="31" y="8"/>
                </a:cubicBezTo>
                <a:cubicBezTo>
                  <a:pt x="29" y="9"/>
                  <a:pt x="28" y="10"/>
                  <a:pt x="28" y="12"/>
                </a:cubicBezTo>
                <a:cubicBezTo>
                  <a:pt x="28" y="13"/>
                  <a:pt x="28" y="14"/>
                  <a:pt x="29" y="15"/>
                </a:cubicBezTo>
                <a:close/>
                <a:moveTo>
                  <a:pt x="20" y="53"/>
                </a:moveTo>
                <a:cubicBezTo>
                  <a:pt x="25" y="58"/>
                  <a:pt x="25" y="58"/>
                  <a:pt x="25" y="58"/>
                </a:cubicBezTo>
                <a:cubicBezTo>
                  <a:pt x="27" y="56"/>
                  <a:pt x="27" y="56"/>
                  <a:pt x="27" y="56"/>
                </a:cubicBezTo>
                <a:cubicBezTo>
                  <a:pt x="22" y="51"/>
                  <a:pt x="22" y="51"/>
                  <a:pt x="22" y="51"/>
                </a:cubicBezTo>
                <a:cubicBezTo>
                  <a:pt x="20" y="53"/>
                  <a:pt x="20" y="53"/>
                  <a:pt x="20" y="53"/>
                </a:cubicBezTo>
                <a:close/>
                <a:moveTo>
                  <a:pt x="22" y="92"/>
                </a:moveTo>
                <a:cubicBezTo>
                  <a:pt x="27" y="87"/>
                  <a:pt x="27" y="87"/>
                  <a:pt x="27" y="87"/>
                </a:cubicBezTo>
                <a:cubicBezTo>
                  <a:pt x="25" y="85"/>
                  <a:pt x="25" y="85"/>
                  <a:pt x="25" y="85"/>
                </a:cubicBezTo>
                <a:cubicBezTo>
                  <a:pt x="20" y="90"/>
                  <a:pt x="20" y="90"/>
                  <a:pt x="20" y="90"/>
                </a:cubicBezTo>
                <a:cubicBezTo>
                  <a:pt x="22" y="92"/>
                  <a:pt x="22" y="92"/>
                  <a:pt x="22" y="92"/>
                </a:cubicBezTo>
                <a:close/>
                <a:moveTo>
                  <a:pt x="61" y="90"/>
                </a:moveTo>
                <a:cubicBezTo>
                  <a:pt x="56" y="85"/>
                  <a:pt x="56" y="85"/>
                  <a:pt x="56" y="85"/>
                </a:cubicBezTo>
                <a:cubicBezTo>
                  <a:pt x="54" y="87"/>
                  <a:pt x="54" y="87"/>
                  <a:pt x="54" y="87"/>
                </a:cubicBezTo>
                <a:cubicBezTo>
                  <a:pt x="59" y="92"/>
                  <a:pt x="59" y="92"/>
                  <a:pt x="59" y="92"/>
                </a:cubicBezTo>
                <a:cubicBezTo>
                  <a:pt x="61" y="90"/>
                  <a:pt x="61" y="90"/>
                  <a:pt x="61" y="90"/>
                </a:cubicBezTo>
                <a:close/>
                <a:moveTo>
                  <a:pt x="68" y="70"/>
                </a:moveTo>
                <a:cubicBezTo>
                  <a:pt x="61" y="70"/>
                  <a:pt x="61" y="70"/>
                  <a:pt x="61" y="70"/>
                </a:cubicBezTo>
                <a:cubicBezTo>
                  <a:pt x="61" y="73"/>
                  <a:pt x="61" y="73"/>
                  <a:pt x="61" y="73"/>
                </a:cubicBezTo>
                <a:cubicBezTo>
                  <a:pt x="68" y="73"/>
                  <a:pt x="68" y="73"/>
                  <a:pt x="68" y="73"/>
                </a:cubicBezTo>
                <a:cubicBezTo>
                  <a:pt x="68" y="70"/>
                  <a:pt x="68" y="70"/>
                  <a:pt x="68" y="70"/>
                </a:cubicBezTo>
                <a:close/>
                <a:moveTo>
                  <a:pt x="42" y="99"/>
                </a:moveTo>
                <a:cubicBezTo>
                  <a:pt x="42" y="92"/>
                  <a:pt x="42" y="92"/>
                  <a:pt x="42" y="92"/>
                </a:cubicBezTo>
                <a:cubicBezTo>
                  <a:pt x="39" y="92"/>
                  <a:pt x="39" y="92"/>
                  <a:pt x="39" y="92"/>
                </a:cubicBezTo>
                <a:cubicBezTo>
                  <a:pt x="39" y="99"/>
                  <a:pt x="39" y="99"/>
                  <a:pt x="39" y="99"/>
                </a:cubicBezTo>
                <a:cubicBezTo>
                  <a:pt x="42" y="99"/>
                  <a:pt x="42" y="99"/>
                  <a:pt x="42" y="99"/>
                </a:cubicBezTo>
                <a:close/>
                <a:moveTo>
                  <a:pt x="13" y="73"/>
                </a:moveTo>
                <a:cubicBezTo>
                  <a:pt x="20" y="73"/>
                  <a:pt x="20" y="73"/>
                  <a:pt x="20" y="73"/>
                </a:cubicBezTo>
                <a:cubicBezTo>
                  <a:pt x="20" y="70"/>
                  <a:pt x="20" y="70"/>
                  <a:pt x="20" y="70"/>
                </a:cubicBezTo>
                <a:cubicBezTo>
                  <a:pt x="13" y="70"/>
                  <a:pt x="13" y="70"/>
                  <a:pt x="13" y="70"/>
                </a:cubicBezTo>
                <a:cubicBezTo>
                  <a:pt x="13" y="73"/>
                  <a:pt x="13" y="73"/>
                  <a:pt x="13" y="73"/>
                </a:cubicBezTo>
                <a:close/>
                <a:moveTo>
                  <a:pt x="39" y="44"/>
                </a:moveTo>
                <a:cubicBezTo>
                  <a:pt x="39" y="51"/>
                  <a:pt x="39" y="51"/>
                  <a:pt x="39" y="51"/>
                </a:cubicBezTo>
                <a:cubicBezTo>
                  <a:pt x="42" y="51"/>
                  <a:pt x="42" y="51"/>
                  <a:pt x="42" y="51"/>
                </a:cubicBezTo>
                <a:cubicBezTo>
                  <a:pt x="42" y="44"/>
                  <a:pt x="42" y="44"/>
                  <a:pt x="42" y="44"/>
                </a:cubicBezTo>
                <a:cubicBezTo>
                  <a:pt x="39" y="44"/>
                  <a:pt x="39" y="44"/>
                  <a:pt x="39" y="44"/>
                </a:cubicBezTo>
                <a:close/>
                <a:moveTo>
                  <a:pt x="46" y="70"/>
                </a:moveTo>
                <a:cubicBezTo>
                  <a:pt x="45" y="69"/>
                  <a:pt x="45" y="69"/>
                  <a:pt x="45" y="68"/>
                </a:cubicBezTo>
                <a:cubicBezTo>
                  <a:pt x="49" y="63"/>
                  <a:pt x="53" y="57"/>
                  <a:pt x="57" y="51"/>
                </a:cubicBezTo>
                <a:cubicBezTo>
                  <a:pt x="56" y="50"/>
                  <a:pt x="55" y="49"/>
                  <a:pt x="54" y="49"/>
                </a:cubicBezTo>
                <a:cubicBezTo>
                  <a:pt x="49" y="54"/>
                  <a:pt x="45" y="60"/>
                  <a:pt x="41" y="67"/>
                </a:cubicBezTo>
                <a:cubicBezTo>
                  <a:pt x="40" y="66"/>
                  <a:pt x="39" y="66"/>
                  <a:pt x="38" y="67"/>
                </a:cubicBezTo>
                <a:cubicBezTo>
                  <a:pt x="35" y="68"/>
                  <a:pt x="33" y="72"/>
                  <a:pt x="35" y="75"/>
                </a:cubicBezTo>
                <a:cubicBezTo>
                  <a:pt x="36" y="78"/>
                  <a:pt x="40" y="79"/>
                  <a:pt x="43" y="78"/>
                </a:cubicBezTo>
                <a:cubicBezTo>
                  <a:pt x="43" y="78"/>
                  <a:pt x="43" y="77"/>
                  <a:pt x="44" y="77"/>
                </a:cubicBezTo>
                <a:cubicBezTo>
                  <a:pt x="48" y="79"/>
                  <a:pt x="53" y="81"/>
                  <a:pt x="58" y="82"/>
                </a:cubicBezTo>
                <a:cubicBezTo>
                  <a:pt x="58" y="80"/>
                  <a:pt x="59" y="79"/>
                  <a:pt x="59" y="78"/>
                </a:cubicBezTo>
                <a:cubicBezTo>
                  <a:pt x="55" y="76"/>
                  <a:pt x="51" y="74"/>
                  <a:pt x="46" y="73"/>
                </a:cubicBezTo>
                <a:cubicBezTo>
                  <a:pt x="46" y="72"/>
                  <a:pt x="46" y="71"/>
                  <a:pt x="46" y="70"/>
                </a:cubicBezTo>
                <a:close/>
                <a:moveTo>
                  <a:pt x="61" y="51"/>
                </a:moveTo>
                <a:cubicBezTo>
                  <a:pt x="56" y="45"/>
                  <a:pt x="49" y="42"/>
                  <a:pt x="41" y="42"/>
                </a:cubicBezTo>
                <a:cubicBezTo>
                  <a:pt x="32" y="42"/>
                  <a:pt x="25" y="45"/>
                  <a:pt x="20" y="51"/>
                </a:cubicBezTo>
                <a:cubicBezTo>
                  <a:pt x="14" y="56"/>
                  <a:pt x="11" y="63"/>
                  <a:pt x="11" y="72"/>
                </a:cubicBezTo>
                <a:cubicBezTo>
                  <a:pt x="11" y="80"/>
                  <a:pt x="14" y="87"/>
                  <a:pt x="20" y="92"/>
                </a:cubicBezTo>
                <a:cubicBezTo>
                  <a:pt x="25" y="98"/>
                  <a:pt x="32" y="101"/>
                  <a:pt x="41" y="101"/>
                </a:cubicBezTo>
                <a:cubicBezTo>
                  <a:pt x="49" y="101"/>
                  <a:pt x="56" y="98"/>
                  <a:pt x="61" y="92"/>
                </a:cubicBezTo>
                <a:cubicBezTo>
                  <a:pt x="67" y="87"/>
                  <a:pt x="70" y="80"/>
                  <a:pt x="70" y="72"/>
                </a:cubicBezTo>
                <a:cubicBezTo>
                  <a:pt x="70" y="63"/>
                  <a:pt x="67" y="56"/>
                  <a:pt x="61" y="51"/>
                </a:cubicBezTo>
                <a:close/>
              </a:path>
            </a:pathLst>
          </a:custGeom>
          <a:solidFill>
            <a:srgbClr val="FFDB3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6" name="文本框 35"/>
          <p:cNvSpPr txBox="1"/>
          <p:nvPr/>
        </p:nvSpPr>
        <p:spPr>
          <a:xfrm>
            <a:off x="6750503" y="4150769"/>
            <a:ext cx="1896673" cy="584775"/>
          </a:xfrm>
          <a:prstGeom prst="rect">
            <a:avLst/>
          </a:prstGeom>
          <a:noFill/>
        </p:spPr>
        <p:txBody>
          <a:bodyPr wrap="none" rtlCol="0">
            <a:spAutoFit/>
          </a:bodyPr>
          <a:lstStyle/>
          <a:p>
            <a:r>
              <a:rPr lang="en-US" altLang="zh-CN" sz="3200" b="1" dirty="0" smtClean="0">
                <a:solidFill>
                  <a:srgbClr val="FFDB39"/>
                </a:solidFill>
                <a:latin typeface="微软雅黑" panose="020B0503020204020204" pitchFamily="34" charset="-122"/>
                <a:ea typeface="微软雅黑" panose="020B0503020204020204" pitchFamily="34" charset="-122"/>
              </a:rPr>
              <a:t> </a:t>
            </a:r>
            <a:r>
              <a:rPr lang="en-US" altLang="zh-CN" sz="2800" dirty="0">
                <a:solidFill>
                  <a:srgbClr val="FFDB39"/>
                </a:solidFill>
                <a:latin typeface="微软雅黑" panose="020B0503020204020204" pitchFamily="34" charset="-122"/>
                <a:ea typeface="微软雅黑" panose="020B0503020204020204" pitchFamily="34" charset="-122"/>
              </a:rPr>
              <a:t>Aesthetic</a:t>
            </a:r>
            <a:endParaRPr lang="zh-CN" altLang="en-US" sz="2800" dirty="0">
              <a:solidFill>
                <a:srgbClr val="FFDB39"/>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12003" y="4675371"/>
            <a:ext cx="5253076" cy="1631216"/>
          </a:xfrm>
          <a:prstGeom prst="rect">
            <a:avLst/>
          </a:prstGeom>
          <a:noFill/>
        </p:spPr>
        <p:txBody>
          <a:bodyPr wrap="square" rtlCol="0">
            <a:spAutoFit/>
          </a:bodyPr>
          <a:lstStyle/>
          <a:p>
            <a:r>
              <a:rPr lang="en-US" altLang="zh-CN" sz="2000" dirty="0">
                <a:solidFill>
                  <a:schemeClr val="bg1">
                    <a:lumMod val="50000"/>
                  </a:schemeClr>
                </a:solidFill>
                <a:latin typeface="微软雅黑" panose="020B0503020204020204" pitchFamily="34" charset="-122"/>
                <a:ea typeface="微软雅黑" panose="020B0503020204020204" pitchFamily="34" charset="-122"/>
              </a:rPr>
              <a:t>With the gradual improvement of people's aesthetics, and no longer satisfied with existing designs, it is of utmost importance for designers to design designs that meet users.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6840499" y="4296214"/>
            <a:ext cx="0" cy="1371278"/>
          </a:xfrm>
          <a:prstGeom prst="line">
            <a:avLst/>
          </a:prstGeom>
          <a:ln w="25400">
            <a:solidFill>
              <a:srgbClr val="FFDB39"/>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rotWithShape="1">
          <a:blip r:embed="rId4" cstate="email">
            <a:extLst>
              <a:ext uri="{28A0092B-C50C-407E-A947-70E740481C1C}">
                <a14:useLocalDpi xmlns:a14="http://schemas.microsoft.com/office/drawing/2010/main"/>
              </a:ext>
            </a:extLst>
          </a:blip>
          <a:srcRect r="-2971"/>
          <a:stretch/>
        </p:blipFill>
        <p:spPr>
          <a:xfrm>
            <a:off x="285750" y="4494361"/>
            <a:ext cx="1592439" cy="2229165"/>
          </a:xfrm>
          <a:prstGeom prst="rect">
            <a:avLst/>
          </a:prstGeom>
        </p:spPr>
      </p:pic>
      <p:sp>
        <p:nvSpPr>
          <p:cNvPr id="6" name="文本框 5"/>
          <p:cNvSpPr txBox="1"/>
          <p:nvPr/>
        </p:nvSpPr>
        <p:spPr>
          <a:xfrm>
            <a:off x="5869696" y="1474832"/>
            <a:ext cx="5860428" cy="2308324"/>
          </a:xfrm>
          <a:prstGeom prst="rect">
            <a:avLst/>
          </a:prstGeom>
          <a:noFill/>
        </p:spPr>
        <p:txBody>
          <a:bodyPr wrap="square" rtlCol="0">
            <a:spAutoFit/>
          </a:bodyPr>
          <a:lstStyle/>
          <a:p>
            <a:r>
              <a:rPr lang="zh-CN" altLang="en-US" dirty="0" smtClean="0"/>
              <a:t>       随着</a:t>
            </a:r>
            <a:r>
              <a:rPr lang="zh-CN" altLang="en-US" dirty="0"/>
              <a:t>人们审美的逐步提高，不再满足于现有的设计时，对于设计师而言，设计出满足用户的设计是重中之重的。然而设计是要花费一定时间的，在人们追求设计水平的同时，更新设计的时间也会要求越来越短，这对于设计师来讲又是一个更大的挑战，所以，为了帮助设计师更好的完成设计，网站提供了必要的素材的同时，还保持了素材的不断更新，所以，满足设计师及普通用户的需求是网站所要完成的</a:t>
            </a:r>
            <a:r>
              <a:rPr lang="zh-CN" altLang="en-US" dirty="0" smtClean="0"/>
              <a:t>。</a:t>
            </a:r>
            <a:endParaRPr lang="zh-CN" altLang="en-US" dirty="0"/>
          </a:p>
        </p:txBody>
      </p:sp>
      <p:sp>
        <p:nvSpPr>
          <p:cNvPr id="9" name="文本框 8"/>
          <p:cNvSpPr txBox="1"/>
          <p:nvPr/>
        </p:nvSpPr>
        <p:spPr>
          <a:xfrm>
            <a:off x="3870867" y="706958"/>
            <a:ext cx="4795923" cy="584775"/>
          </a:xfrm>
          <a:prstGeom prst="rect">
            <a:avLst/>
          </a:prstGeom>
          <a:noFill/>
        </p:spPr>
        <p:txBody>
          <a:bodyPr wrap="square" rtlCol="0">
            <a:spAutoFit/>
          </a:bodyPr>
          <a:lstStyle/>
          <a:p>
            <a:r>
              <a:rPr lang="en-US" altLang="zh-CN" sz="3200" b="1" dirty="0">
                <a:solidFill>
                  <a:srgbClr val="FFDB39"/>
                </a:solidFill>
                <a:latin typeface="微软雅黑" panose="020B0503020204020204" pitchFamily="34" charset="-122"/>
                <a:ea typeface="微软雅黑" panose="020B0503020204020204" pitchFamily="34" charset="-122"/>
              </a:rPr>
              <a:t>Research Background</a:t>
            </a:r>
            <a:endParaRPr lang="zh-CN" altLang="en-US" sz="3200" b="1" dirty="0">
              <a:solidFill>
                <a:srgbClr val="FFDB3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4599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3449655"/>
            <a:ext cx="12258167" cy="8059890"/>
          </a:xfrm>
          <a:prstGeom prst="rect">
            <a:avLst/>
          </a:prstGeom>
        </p:spPr>
      </p:pic>
      <p:sp>
        <p:nvSpPr>
          <p:cNvPr id="2" name="文本框 1"/>
          <p:cNvSpPr txBox="1"/>
          <p:nvPr/>
        </p:nvSpPr>
        <p:spPr>
          <a:xfrm>
            <a:off x="4907021" y="3110768"/>
            <a:ext cx="2236510" cy="707886"/>
          </a:xfrm>
          <a:prstGeom prst="rect">
            <a:avLst/>
          </a:prstGeom>
          <a:noFill/>
        </p:spPr>
        <p:txBody>
          <a:bodyPr wrap="none" rtlCol="0">
            <a:spAutoFit/>
          </a:bodyPr>
          <a:lstStyle/>
          <a:p>
            <a:r>
              <a:rPr lang="zh-CN" altLang="en-US" sz="4000" b="1" dirty="0">
                <a:solidFill>
                  <a:srgbClr val="FFDB39"/>
                </a:solidFill>
                <a:latin typeface="微软雅黑" panose="020B0503020204020204" pitchFamily="34" charset="-122"/>
                <a:ea typeface="微软雅黑" panose="020B0503020204020204" pitchFamily="34" charset="-122"/>
              </a:rPr>
              <a:t>核心技术</a:t>
            </a:r>
          </a:p>
        </p:txBody>
      </p:sp>
      <p:sp>
        <p:nvSpPr>
          <p:cNvPr id="3" name="文本框 2"/>
          <p:cNvSpPr txBox="1"/>
          <p:nvPr/>
        </p:nvSpPr>
        <p:spPr>
          <a:xfrm>
            <a:off x="4210901" y="3727375"/>
            <a:ext cx="3628750" cy="584775"/>
          </a:xfrm>
          <a:prstGeom prst="rect">
            <a:avLst/>
          </a:prstGeom>
          <a:noFill/>
        </p:spPr>
        <p:txBody>
          <a:bodyPr wrap="none" rtlCol="0">
            <a:spAutoFit/>
          </a:bodyPr>
          <a:lstStyle/>
          <a:p>
            <a:r>
              <a:rPr lang="en-US" altLang="zh-CN" sz="3200" b="1" dirty="0">
                <a:solidFill>
                  <a:srgbClr val="FFDB39"/>
                </a:solidFill>
                <a:latin typeface="微软雅黑" panose="020B0503020204020204" pitchFamily="34" charset="-122"/>
                <a:ea typeface="微软雅黑" panose="020B0503020204020204" pitchFamily="34" charset="-122"/>
              </a:rPr>
              <a:t>Core Technology</a:t>
            </a:r>
            <a:endParaRPr lang="zh-CN" altLang="en-US" sz="3200" b="1" dirty="0">
              <a:solidFill>
                <a:srgbClr val="FFDB39"/>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3956" y="5277731"/>
            <a:ext cx="2339102" cy="830997"/>
          </a:xfrm>
          <a:prstGeom prst="rect">
            <a:avLst/>
          </a:prstGeom>
          <a:noFill/>
        </p:spPr>
        <p:txBody>
          <a:bodyPr wrap="none" rtlCol="0">
            <a:spAutoFit/>
          </a:bodyPr>
          <a:lstStyle/>
          <a:p>
            <a:r>
              <a:rPr lang="zh-CN" altLang="en-US" sz="2400" b="1" dirty="0" smtClean="0">
                <a:solidFill>
                  <a:srgbClr val="FFDB39"/>
                </a:solidFill>
                <a:latin typeface="微软雅黑" panose="020B0503020204020204" pitchFamily="34" charset="-122"/>
                <a:ea typeface="微软雅黑" panose="020B0503020204020204" pitchFamily="34" charset="-122"/>
              </a:rPr>
              <a:t>开发中作用到的</a:t>
            </a:r>
            <a:endParaRPr lang="en-US" altLang="zh-CN" sz="2400" b="1" dirty="0" smtClean="0">
              <a:solidFill>
                <a:srgbClr val="FFDB39"/>
              </a:solidFill>
              <a:latin typeface="微软雅黑" panose="020B0503020204020204" pitchFamily="34" charset="-122"/>
              <a:ea typeface="微软雅黑" panose="020B0503020204020204" pitchFamily="34" charset="-122"/>
            </a:endParaRPr>
          </a:p>
          <a:p>
            <a:r>
              <a:rPr lang="zh-CN" altLang="en-US" sz="2400" b="1" dirty="0" smtClean="0">
                <a:solidFill>
                  <a:srgbClr val="FFDB39"/>
                </a:solidFill>
                <a:latin typeface="微软雅黑" panose="020B0503020204020204" pitchFamily="34" charset="-122"/>
                <a:ea typeface="微软雅黑" panose="020B0503020204020204" pitchFamily="34" charset="-122"/>
              </a:rPr>
              <a:t>开发技术</a:t>
            </a:r>
            <a:endParaRPr lang="zh-CN" altLang="en-US" sz="2800" b="1" dirty="0">
              <a:solidFill>
                <a:srgbClr val="FFDB39"/>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H="1">
            <a:off x="4010927" y="2948191"/>
            <a:ext cx="254478" cy="377626"/>
          </a:xfrm>
          <a:prstGeom prst="line">
            <a:avLst/>
          </a:prstGeom>
          <a:ln w="25400">
            <a:solidFill>
              <a:srgbClr val="FFDB39"/>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3908214" y="3234471"/>
            <a:ext cx="320747" cy="460481"/>
          </a:xfrm>
          <a:prstGeom prst="line">
            <a:avLst/>
          </a:prstGeom>
          <a:ln w="15875">
            <a:solidFill>
              <a:srgbClr val="FFDB3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8415554" y="3895537"/>
            <a:ext cx="541592" cy="486340"/>
          </a:xfrm>
          <a:prstGeom prst="line">
            <a:avLst/>
          </a:prstGeom>
          <a:ln w="28575">
            <a:gradFill>
              <a:gsLst>
                <a:gs pos="25000">
                  <a:srgbClr val="FFDB39"/>
                </a:gs>
                <a:gs pos="100000">
                  <a:srgbClr val="FFDB39">
                    <a:alpha val="1900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8107622" y="3737544"/>
            <a:ext cx="763625" cy="743413"/>
          </a:xfrm>
          <a:prstGeom prst="line">
            <a:avLst/>
          </a:prstGeom>
          <a:ln w="22225">
            <a:gradFill>
              <a:gsLst>
                <a:gs pos="25000">
                  <a:srgbClr val="FFDB39"/>
                </a:gs>
                <a:gs pos="100000">
                  <a:srgbClr val="FFDB39">
                    <a:alpha val="43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3121554" y="5061387"/>
            <a:ext cx="74348" cy="1283852"/>
          </a:xfrm>
          <a:prstGeom prst="roundRect">
            <a:avLst>
              <a:gd name="adj" fmla="val 48695"/>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标注 31"/>
          <p:cNvSpPr/>
          <p:nvPr/>
        </p:nvSpPr>
        <p:spPr>
          <a:xfrm>
            <a:off x="3774718" y="4777918"/>
            <a:ext cx="794930" cy="686377"/>
          </a:xfrm>
          <a:prstGeom prst="wedgeRectCallout">
            <a:avLst>
              <a:gd name="adj1" fmla="val -16428"/>
              <a:gd name="adj2" fmla="val 77303"/>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标注 48"/>
          <p:cNvSpPr/>
          <p:nvPr/>
        </p:nvSpPr>
        <p:spPr>
          <a:xfrm>
            <a:off x="8070537" y="4777918"/>
            <a:ext cx="794930" cy="686377"/>
          </a:xfrm>
          <a:prstGeom prst="wedgeRectCallout">
            <a:avLst>
              <a:gd name="adj1" fmla="val -16428"/>
              <a:gd name="adj2" fmla="val 77303"/>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651472" y="4820882"/>
            <a:ext cx="8443546" cy="1905235"/>
            <a:chOff x="3651472" y="4820882"/>
            <a:chExt cx="8443546" cy="1905235"/>
          </a:xfrm>
        </p:grpSpPr>
        <p:sp>
          <p:nvSpPr>
            <p:cNvPr id="36" name="文本框 35"/>
            <p:cNvSpPr txBox="1"/>
            <p:nvPr/>
          </p:nvSpPr>
          <p:spPr>
            <a:xfrm>
              <a:off x="3666805" y="5627699"/>
              <a:ext cx="554960" cy="276999"/>
            </a:xfrm>
            <a:prstGeom prst="rect">
              <a:avLst/>
            </a:prstGeom>
            <a:noFill/>
          </p:spPr>
          <p:txBody>
            <a:bodyPr wrap="none" rtlCol="0">
              <a:spAutoFit/>
            </a:bodyPr>
            <a:lstStyle/>
            <a:p>
              <a:r>
                <a:rPr lang="en-US" altLang="zh-CN" sz="1200" b="1" dirty="0">
                  <a:solidFill>
                    <a:schemeClr val="bg1">
                      <a:lumMod val="50000"/>
                    </a:schemeClr>
                  </a:solidFill>
                  <a:latin typeface="微软雅黑" panose="020B0503020204020204" pitchFamily="34" charset="-122"/>
                  <a:ea typeface="微软雅黑" panose="020B0503020204020204" pitchFamily="34" charset="-122"/>
                </a:rPr>
                <a:t>MVC</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7991467" y="5627699"/>
              <a:ext cx="736099" cy="276999"/>
            </a:xfrm>
            <a:prstGeom prst="rect">
              <a:avLst/>
            </a:prstGeom>
            <a:noFill/>
          </p:spPr>
          <p:txBody>
            <a:bodyPr wrap="none" rtlCol="0">
              <a:spAutoFit/>
            </a:bodyPr>
            <a:lstStyle/>
            <a:p>
              <a:r>
                <a:rPr lang="en-US" altLang="zh-CN" sz="1200" b="1" dirty="0">
                  <a:solidFill>
                    <a:schemeClr val="bg1">
                      <a:lumMod val="50000"/>
                    </a:schemeClr>
                  </a:solidFill>
                  <a:latin typeface="微软雅黑" panose="020B0503020204020204" pitchFamily="34" charset="-122"/>
                  <a:ea typeface="微软雅黑" panose="020B0503020204020204" pitchFamily="34" charset="-122"/>
                </a:rPr>
                <a:t>MySQL</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3651472" y="5956676"/>
              <a:ext cx="3927713" cy="769441"/>
            </a:xfrm>
            <a:prstGeom prst="rect">
              <a:avLst/>
            </a:prstGeom>
            <a:noFill/>
          </p:spPr>
          <p:txBody>
            <a:bodyPr wrap="square" rtlCol="0">
              <a:spAutoFit/>
            </a:bodyPr>
            <a:lstStyle/>
            <a:p>
              <a:r>
                <a:rPr lang="en-US" altLang="zh-CN" sz="1100" dirty="0">
                  <a:solidFill>
                    <a:schemeClr val="bg1">
                      <a:lumMod val="50000"/>
                    </a:schemeClr>
                  </a:solidFill>
                  <a:latin typeface="微软雅黑" panose="020B0503020204020204" pitchFamily="34" charset="-122"/>
                  <a:ea typeface="微软雅黑" panose="020B0503020204020204" pitchFamily="34" charset="-122"/>
                </a:rPr>
                <a:t>MVC</a:t>
              </a:r>
              <a:r>
                <a:rPr lang="zh-CN" altLang="en-US" sz="1100" dirty="0">
                  <a:solidFill>
                    <a:schemeClr val="bg1">
                      <a:lumMod val="50000"/>
                    </a:schemeClr>
                  </a:solidFill>
                  <a:latin typeface="微软雅黑" panose="020B0503020204020204" pitchFamily="34" charset="-122"/>
                  <a:ea typeface="微软雅黑" panose="020B0503020204020204" pitchFamily="34" charset="-122"/>
                </a:rPr>
                <a:t>的全名是</a:t>
              </a:r>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rPr>
                <a:t>Model-View-Controller</a:t>
              </a:r>
              <a:r>
                <a:rPr lang="zh-CN" altLang="en-US" sz="1100" dirty="0">
                  <a:solidFill>
                    <a:schemeClr val="bg1">
                      <a:lumMod val="50000"/>
                    </a:schemeClr>
                  </a:solidFill>
                  <a:latin typeface="微软雅黑" panose="020B0503020204020204" pitchFamily="34" charset="-122"/>
                  <a:ea typeface="微软雅黑" panose="020B0503020204020204" pitchFamily="34" charset="-122"/>
                </a:rPr>
                <a:t>，是模型</a:t>
              </a:r>
              <a:r>
                <a:rPr lang="en-US" altLang="zh-CN" sz="1100" dirty="0">
                  <a:solidFill>
                    <a:schemeClr val="bg1">
                      <a:lumMod val="50000"/>
                    </a:schemeClr>
                  </a:solidFill>
                  <a:latin typeface="微软雅黑" panose="020B0503020204020204" pitchFamily="34" charset="-122"/>
                  <a:ea typeface="微软雅黑" panose="020B0503020204020204" pitchFamily="34" charset="-122"/>
                </a:rPr>
                <a:t>(model)</a:t>
              </a:r>
              <a:r>
                <a:rPr lang="zh-CN" altLang="en-US" sz="1100" dirty="0">
                  <a:solidFill>
                    <a:schemeClr val="bg1">
                      <a:lumMod val="50000"/>
                    </a:schemeClr>
                  </a:solidFill>
                  <a:latin typeface="微软雅黑" panose="020B0503020204020204" pitchFamily="34" charset="-122"/>
                  <a:ea typeface="微软雅黑" panose="020B0503020204020204" pitchFamily="34" charset="-122"/>
                </a:rPr>
                <a:t>－视图</a:t>
              </a:r>
              <a:r>
                <a:rPr lang="en-US" altLang="zh-CN" sz="1100" dirty="0">
                  <a:solidFill>
                    <a:schemeClr val="bg1">
                      <a:lumMod val="50000"/>
                    </a:schemeClr>
                  </a:solidFill>
                  <a:latin typeface="微软雅黑" panose="020B0503020204020204" pitchFamily="34" charset="-122"/>
                  <a:ea typeface="微软雅黑" panose="020B0503020204020204" pitchFamily="34" charset="-122"/>
                </a:rPr>
                <a:t>(view)</a:t>
              </a:r>
              <a:r>
                <a:rPr lang="zh-CN" altLang="en-US" sz="1100" dirty="0">
                  <a:solidFill>
                    <a:schemeClr val="bg1">
                      <a:lumMod val="50000"/>
                    </a:schemeClr>
                  </a:solidFill>
                  <a:latin typeface="微软雅黑" panose="020B0503020204020204" pitchFamily="34" charset="-122"/>
                  <a:ea typeface="微软雅黑" panose="020B0503020204020204" pitchFamily="34" charset="-122"/>
                </a:rPr>
                <a:t>－控制器</a:t>
              </a:r>
              <a:r>
                <a:rPr lang="en-US" altLang="zh-CN" sz="1100" dirty="0">
                  <a:solidFill>
                    <a:schemeClr val="bg1">
                      <a:lumMod val="50000"/>
                    </a:schemeClr>
                  </a:solidFill>
                  <a:latin typeface="微软雅黑" panose="020B0503020204020204" pitchFamily="34" charset="-122"/>
                  <a:ea typeface="微软雅黑" panose="020B0503020204020204" pitchFamily="34" charset="-122"/>
                </a:rPr>
                <a:t>(controller)</a:t>
              </a:r>
              <a:r>
                <a:rPr lang="zh-CN" altLang="en-US" sz="1100" dirty="0">
                  <a:solidFill>
                    <a:schemeClr val="bg1">
                      <a:lumMod val="50000"/>
                    </a:schemeClr>
                  </a:solidFill>
                  <a:latin typeface="微软雅黑" panose="020B0503020204020204" pitchFamily="34" charset="-122"/>
                  <a:ea typeface="微软雅黑" panose="020B0503020204020204" pitchFamily="34" charset="-122"/>
                </a:rPr>
                <a:t>的缩写，这是一种软件设计典范，用一种业务逻辑、数据、界面显示分离的方法组织</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rPr>
                <a:t>代码。</a:t>
              </a:r>
              <a:endParaRPr lang="en-US" altLang="zh-CN" sz="11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8002029" y="5956676"/>
              <a:ext cx="4092989" cy="769441"/>
            </a:xfrm>
            <a:prstGeom prst="rect">
              <a:avLst/>
            </a:prstGeom>
            <a:noFill/>
          </p:spPr>
          <p:txBody>
            <a:bodyPr wrap="square" rtlCol="0">
              <a:spAutoFit/>
            </a:bodyPr>
            <a:lstStyle/>
            <a:p>
              <a:r>
                <a:rPr lang="en-US" altLang="zh-CN" sz="1100" dirty="0">
                  <a:solidFill>
                    <a:schemeClr val="bg1">
                      <a:lumMod val="50000"/>
                    </a:schemeClr>
                  </a:solidFill>
                  <a:latin typeface="微软雅黑" panose="020B0503020204020204" pitchFamily="34" charset="-122"/>
                  <a:ea typeface="微软雅黑" panose="020B0503020204020204" pitchFamily="34" charset="-122"/>
                </a:rPr>
                <a:t>MySQL</a:t>
              </a:r>
              <a:r>
                <a:rPr lang="zh-CN" altLang="en-US" sz="1100" dirty="0">
                  <a:solidFill>
                    <a:schemeClr val="bg1">
                      <a:lumMod val="50000"/>
                    </a:schemeClr>
                  </a:solidFill>
                  <a:latin typeface="微软雅黑" panose="020B0503020204020204" pitchFamily="34" charset="-122"/>
                  <a:ea typeface="微软雅黑" panose="020B0503020204020204" pitchFamily="34" charset="-122"/>
                </a:rPr>
                <a:t>是一种关系数据库管理系统，关系数据库将数据保存在不同的表中，而不是将所有数据放在一个大仓库内，这样就增加了速度并提高了灵活性。</a:t>
              </a:r>
              <a:r>
                <a:rPr lang="en-US" altLang="zh-CN" sz="1100" dirty="0">
                  <a:solidFill>
                    <a:schemeClr val="bg1">
                      <a:lumMod val="50000"/>
                    </a:schemeClr>
                  </a:solidFill>
                  <a:latin typeface="微软雅黑" panose="020B0503020204020204" pitchFamily="34" charset="-122"/>
                  <a:ea typeface="微软雅黑" panose="020B0503020204020204" pitchFamily="34" charset="-122"/>
                </a:rPr>
                <a:t>MySQL</a:t>
              </a:r>
              <a:r>
                <a:rPr lang="zh-CN" altLang="en-US" sz="1100" dirty="0">
                  <a:solidFill>
                    <a:schemeClr val="bg1">
                      <a:lumMod val="50000"/>
                    </a:schemeClr>
                  </a:solidFill>
                  <a:latin typeface="微软雅黑" panose="020B0503020204020204" pitchFamily="34" charset="-122"/>
                  <a:ea typeface="微软雅黑" panose="020B0503020204020204" pitchFamily="34" charset="-122"/>
                </a:rPr>
                <a:t>所使用的 </a:t>
              </a:r>
              <a:r>
                <a:rPr lang="en-US" altLang="zh-CN" sz="1100" dirty="0">
                  <a:solidFill>
                    <a:schemeClr val="bg1">
                      <a:lumMod val="50000"/>
                    </a:schemeClr>
                  </a:solidFill>
                  <a:latin typeface="微软雅黑" panose="020B0503020204020204" pitchFamily="34" charset="-122"/>
                  <a:ea typeface="微软雅黑" panose="020B0503020204020204" pitchFamily="34" charset="-122"/>
                </a:rPr>
                <a:t>SQL </a:t>
              </a:r>
              <a:r>
                <a:rPr lang="zh-CN" altLang="en-US" sz="1100" dirty="0">
                  <a:solidFill>
                    <a:schemeClr val="bg1">
                      <a:lumMod val="50000"/>
                    </a:schemeClr>
                  </a:solidFill>
                  <a:latin typeface="微软雅黑" panose="020B0503020204020204" pitchFamily="34" charset="-122"/>
                  <a:ea typeface="微软雅黑" panose="020B0503020204020204" pitchFamily="34" charset="-122"/>
                </a:rPr>
                <a:t>语言是用于访问数据库的最常用标准化语言。</a:t>
              </a:r>
              <a:endParaRPr lang="en-US" altLang="zh-CN" sz="11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60" name="Freeform 197"/>
            <p:cNvSpPr>
              <a:spLocks noEditPoints="1"/>
            </p:cNvSpPr>
            <p:nvPr/>
          </p:nvSpPr>
          <p:spPr bwMode="auto">
            <a:xfrm>
              <a:off x="8179547" y="4820882"/>
              <a:ext cx="610308" cy="555380"/>
            </a:xfrm>
            <a:custGeom>
              <a:avLst/>
              <a:gdLst>
                <a:gd name="T0" fmla="*/ 155 w 200"/>
                <a:gd name="T1" fmla="*/ 0 h 182"/>
                <a:gd name="T2" fmla="*/ 164 w 200"/>
                <a:gd name="T3" fmla="*/ 7 h 182"/>
                <a:gd name="T4" fmla="*/ 148 w 200"/>
                <a:gd name="T5" fmla="*/ 53 h 182"/>
                <a:gd name="T6" fmla="*/ 34 w 200"/>
                <a:gd name="T7" fmla="*/ 14 h 182"/>
                <a:gd name="T8" fmla="*/ 43 w 200"/>
                <a:gd name="T9" fmla="*/ 23 h 182"/>
                <a:gd name="T10" fmla="*/ 57 w 200"/>
                <a:gd name="T11" fmla="*/ 34 h 182"/>
                <a:gd name="T12" fmla="*/ 34 w 200"/>
                <a:gd name="T13" fmla="*/ 43 h 182"/>
                <a:gd name="T14" fmla="*/ 43 w 200"/>
                <a:gd name="T15" fmla="*/ 48 h 182"/>
                <a:gd name="T16" fmla="*/ 57 w 200"/>
                <a:gd name="T17" fmla="*/ 59 h 182"/>
                <a:gd name="T18" fmla="*/ 34 w 200"/>
                <a:gd name="T19" fmla="*/ 68 h 182"/>
                <a:gd name="T20" fmla="*/ 43 w 200"/>
                <a:gd name="T21" fmla="*/ 75 h 182"/>
                <a:gd name="T22" fmla="*/ 57 w 200"/>
                <a:gd name="T23" fmla="*/ 87 h 182"/>
                <a:gd name="T24" fmla="*/ 34 w 200"/>
                <a:gd name="T25" fmla="*/ 96 h 182"/>
                <a:gd name="T26" fmla="*/ 43 w 200"/>
                <a:gd name="T27" fmla="*/ 100 h 182"/>
                <a:gd name="T28" fmla="*/ 57 w 200"/>
                <a:gd name="T29" fmla="*/ 112 h 182"/>
                <a:gd name="T30" fmla="*/ 34 w 200"/>
                <a:gd name="T31" fmla="*/ 121 h 182"/>
                <a:gd name="T32" fmla="*/ 43 w 200"/>
                <a:gd name="T33" fmla="*/ 128 h 182"/>
                <a:gd name="T34" fmla="*/ 57 w 200"/>
                <a:gd name="T35" fmla="*/ 139 h 182"/>
                <a:gd name="T36" fmla="*/ 34 w 200"/>
                <a:gd name="T37" fmla="*/ 148 h 182"/>
                <a:gd name="T38" fmla="*/ 34 w 200"/>
                <a:gd name="T39" fmla="*/ 166 h 182"/>
                <a:gd name="T40" fmla="*/ 148 w 200"/>
                <a:gd name="T41" fmla="*/ 132 h 182"/>
                <a:gd name="T42" fmla="*/ 164 w 200"/>
                <a:gd name="T43" fmla="*/ 173 h 182"/>
                <a:gd name="T44" fmla="*/ 155 w 200"/>
                <a:gd name="T45" fmla="*/ 182 h 182"/>
                <a:gd name="T46" fmla="*/ 18 w 200"/>
                <a:gd name="T47" fmla="*/ 182 h 182"/>
                <a:gd name="T48" fmla="*/ 18 w 200"/>
                <a:gd name="T49" fmla="*/ 162 h 182"/>
                <a:gd name="T50" fmla="*/ 0 w 200"/>
                <a:gd name="T51" fmla="*/ 146 h 182"/>
                <a:gd name="T52" fmla="*/ 18 w 200"/>
                <a:gd name="T53" fmla="*/ 135 h 182"/>
                <a:gd name="T54" fmla="*/ 0 w 200"/>
                <a:gd name="T55" fmla="*/ 119 h 182"/>
                <a:gd name="T56" fmla="*/ 18 w 200"/>
                <a:gd name="T57" fmla="*/ 109 h 182"/>
                <a:gd name="T58" fmla="*/ 0 w 200"/>
                <a:gd name="T59" fmla="*/ 94 h 182"/>
                <a:gd name="T60" fmla="*/ 18 w 200"/>
                <a:gd name="T61" fmla="*/ 82 h 182"/>
                <a:gd name="T62" fmla="*/ 0 w 200"/>
                <a:gd name="T63" fmla="*/ 66 h 182"/>
                <a:gd name="T64" fmla="*/ 18 w 200"/>
                <a:gd name="T65" fmla="*/ 57 h 182"/>
                <a:gd name="T66" fmla="*/ 0 w 200"/>
                <a:gd name="T67" fmla="*/ 41 h 182"/>
                <a:gd name="T68" fmla="*/ 18 w 200"/>
                <a:gd name="T69" fmla="*/ 7 h 182"/>
                <a:gd name="T70" fmla="*/ 27 w 200"/>
                <a:gd name="T71" fmla="*/ 0 h 182"/>
                <a:gd name="T72" fmla="*/ 71 w 200"/>
                <a:gd name="T73" fmla="*/ 87 h 182"/>
                <a:gd name="T74" fmla="*/ 91 w 200"/>
                <a:gd name="T75" fmla="*/ 96 h 182"/>
                <a:gd name="T76" fmla="*/ 71 w 200"/>
                <a:gd name="T77" fmla="*/ 87 h 182"/>
                <a:gd name="T78" fmla="*/ 71 w 200"/>
                <a:gd name="T79" fmla="*/ 68 h 182"/>
                <a:gd name="T80" fmla="*/ 109 w 200"/>
                <a:gd name="T81" fmla="*/ 75 h 182"/>
                <a:gd name="T82" fmla="*/ 71 w 200"/>
                <a:gd name="T83" fmla="*/ 68 h 182"/>
                <a:gd name="T84" fmla="*/ 71 w 200"/>
                <a:gd name="T85" fmla="*/ 48 h 182"/>
                <a:gd name="T86" fmla="*/ 127 w 200"/>
                <a:gd name="T87" fmla="*/ 57 h 182"/>
                <a:gd name="T88" fmla="*/ 71 w 200"/>
                <a:gd name="T89" fmla="*/ 48 h 182"/>
                <a:gd name="T90" fmla="*/ 71 w 200"/>
                <a:gd name="T91" fmla="*/ 30 h 182"/>
                <a:gd name="T92" fmla="*/ 127 w 200"/>
                <a:gd name="T93" fmla="*/ 39 h 182"/>
                <a:gd name="T94" fmla="*/ 71 w 200"/>
                <a:gd name="T95" fmla="*/ 30 h 182"/>
                <a:gd name="T96" fmla="*/ 93 w 200"/>
                <a:gd name="T97" fmla="*/ 146 h 182"/>
                <a:gd name="T98" fmla="*/ 118 w 200"/>
                <a:gd name="T99" fmla="*/ 144 h 182"/>
                <a:gd name="T100" fmla="*/ 96 w 200"/>
                <a:gd name="T101" fmla="*/ 119 h 182"/>
                <a:gd name="T102" fmla="*/ 93 w 200"/>
                <a:gd name="T103" fmla="*/ 146 h 182"/>
                <a:gd name="T104" fmla="*/ 178 w 200"/>
                <a:gd name="T105" fmla="*/ 39 h 182"/>
                <a:gd name="T106" fmla="*/ 127 w 200"/>
                <a:gd name="T107" fmla="*/ 135 h 182"/>
                <a:gd name="T108" fmla="*/ 178 w 200"/>
                <a:gd name="T109" fmla="*/ 3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0" h="182">
                  <a:moveTo>
                    <a:pt x="27" y="0"/>
                  </a:moveTo>
                  <a:lnTo>
                    <a:pt x="155" y="0"/>
                  </a:lnTo>
                  <a:lnTo>
                    <a:pt x="164" y="0"/>
                  </a:lnTo>
                  <a:lnTo>
                    <a:pt x="164" y="7"/>
                  </a:lnTo>
                  <a:lnTo>
                    <a:pt x="164" y="37"/>
                  </a:lnTo>
                  <a:lnTo>
                    <a:pt x="148" y="53"/>
                  </a:lnTo>
                  <a:lnTo>
                    <a:pt x="148" y="14"/>
                  </a:lnTo>
                  <a:lnTo>
                    <a:pt x="34" y="14"/>
                  </a:lnTo>
                  <a:lnTo>
                    <a:pt x="34" y="25"/>
                  </a:lnTo>
                  <a:lnTo>
                    <a:pt x="43" y="23"/>
                  </a:lnTo>
                  <a:lnTo>
                    <a:pt x="50" y="18"/>
                  </a:lnTo>
                  <a:lnTo>
                    <a:pt x="57" y="34"/>
                  </a:lnTo>
                  <a:lnTo>
                    <a:pt x="48" y="37"/>
                  </a:lnTo>
                  <a:lnTo>
                    <a:pt x="34" y="43"/>
                  </a:lnTo>
                  <a:lnTo>
                    <a:pt x="34" y="50"/>
                  </a:lnTo>
                  <a:lnTo>
                    <a:pt x="43" y="48"/>
                  </a:lnTo>
                  <a:lnTo>
                    <a:pt x="50" y="43"/>
                  </a:lnTo>
                  <a:lnTo>
                    <a:pt x="57" y="59"/>
                  </a:lnTo>
                  <a:lnTo>
                    <a:pt x="48" y="62"/>
                  </a:lnTo>
                  <a:lnTo>
                    <a:pt x="34" y="68"/>
                  </a:lnTo>
                  <a:lnTo>
                    <a:pt x="34" y="78"/>
                  </a:lnTo>
                  <a:lnTo>
                    <a:pt x="43" y="75"/>
                  </a:lnTo>
                  <a:lnTo>
                    <a:pt x="50" y="71"/>
                  </a:lnTo>
                  <a:lnTo>
                    <a:pt x="57" y="87"/>
                  </a:lnTo>
                  <a:lnTo>
                    <a:pt x="48" y="89"/>
                  </a:lnTo>
                  <a:lnTo>
                    <a:pt x="34" y="96"/>
                  </a:lnTo>
                  <a:lnTo>
                    <a:pt x="34" y="103"/>
                  </a:lnTo>
                  <a:lnTo>
                    <a:pt x="43" y="100"/>
                  </a:lnTo>
                  <a:lnTo>
                    <a:pt x="50" y="96"/>
                  </a:lnTo>
                  <a:lnTo>
                    <a:pt x="57" y="112"/>
                  </a:lnTo>
                  <a:lnTo>
                    <a:pt x="48" y="114"/>
                  </a:lnTo>
                  <a:lnTo>
                    <a:pt x="34" y="121"/>
                  </a:lnTo>
                  <a:lnTo>
                    <a:pt x="34" y="130"/>
                  </a:lnTo>
                  <a:lnTo>
                    <a:pt x="43" y="128"/>
                  </a:lnTo>
                  <a:lnTo>
                    <a:pt x="50" y="125"/>
                  </a:lnTo>
                  <a:lnTo>
                    <a:pt x="57" y="139"/>
                  </a:lnTo>
                  <a:lnTo>
                    <a:pt x="48" y="141"/>
                  </a:lnTo>
                  <a:lnTo>
                    <a:pt x="34" y="148"/>
                  </a:lnTo>
                  <a:lnTo>
                    <a:pt x="34" y="162"/>
                  </a:lnTo>
                  <a:lnTo>
                    <a:pt x="34" y="166"/>
                  </a:lnTo>
                  <a:lnTo>
                    <a:pt x="148" y="166"/>
                  </a:lnTo>
                  <a:lnTo>
                    <a:pt x="148" y="132"/>
                  </a:lnTo>
                  <a:lnTo>
                    <a:pt x="164" y="116"/>
                  </a:lnTo>
                  <a:lnTo>
                    <a:pt x="164" y="173"/>
                  </a:lnTo>
                  <a:lnTo>
                    <a:pt x="164" y="182"/>
                  </a:lnTo>
                  <a:lnTo>
                    <a:pt x="155" y="182"/>
                  </a:lnTo>
                  <a:lnTo>
                    <a:pt x="27" y="182"/>
                  </a:lnTo>
                  <a:lnTo>
                    <a:pt x="18" y="182"/>
                  </a:lnTo>
                  <a:lnTo>
                    <a:pt x="18" y="173"/>
                  </a:lnTo>
                  <a:lnTo>
                    <a:pt x="18" y="162"/>
                  </a:lnTo>
                  <a:lnTo>
                    <a:pt x="2" y="162"/>
                  </a:lnTo>
                  <a:lnTo>
                    <a:pt x="0" y="146"/>
                  </a:lnTo>
                  <a:lnTo>
                    <a:pt x="18" y="139"/>
                  </a:lnTo>
                  <a:lnTo>
                    <a:pt x="18" y="135"/>
                  </a:lnTo>
                  <a:lnTo>
                    <a:pt x="2" y="135"/>
                  </a:lnTo>
                  <a:lnTo>
                    <a:pt x="0" y="119"/>
                  </a:lnTo>
                  <a:lnTo>
                    <a:pt x="18" y="109"/>
                  </a:lnTo>
                  <a:lnTo>
                    <a:pt x="18" y="109"/>
                  </a:lnTo>
                  <a:lnTo>
                    <a:pt x="2" y="109"/>
                  </a:lnTo>
                  <a:lnTo>
                    <a:pt x="0" y="94"/>
                  </a:lnTo>
                  <a:lnTo>
                    <a:pt x="18" y="84"/>
                  </a:lnTo>
                  <a:lnTo>
                    <a:pt x="18" y="82"/>
                  </a:lnTo>
                  <a:lnTo>
                    <a:pt x="2" y="82"/>
                  </a:lnTo>
                  <a:lnTo>
                    <a:pt x="0" y="66"/>
                  </a:lnTo>
                  <a:lnTo>
                    <a:pt x="18" y="57"/>
                  </a:lnTo>
                  <a:lnTo>
                    <a:pt x="18" y="57"/>
                  </a:lnTo>
                  <a:lnTo>
                    <a:pt x="2" y="57"/>
                  </a:lnTo>
                  <a:lnTo>
                    <a:pt x="0" y="41"/>
                  </a:lnTo>
                  <a:lnTo>
                    <a:pt x="18" y="32"/>
                  </a:lnTo>
                  <a:lnTo>
                    <a:pt x="18" y="7"/>
                  </a:lnTo>
                  <a:lnTo>
                    <a:pt x="18" y="0"/>
                  </a:lnTo>
                  <a:lnTo>
                    <a:pt x="27" y="0"/>
                  </a:lnTo>
                  <a:lnTo>
                    <a:pt x="27" y="0"/>
                  </a:lnTo>
                  <a:close/>
                  <a:moveTo>
                    <a:pt x="71" y="87"/>
                  </a:moveTo>
                  <a:lnTo>
                    <a:pt x="71" y="96"/>
                  </a:lnTo>
                  <a:lnTo>
                    <a:pt x="91" y="96"/>
                  </a:lnTo>
                  <a:lnTo>
                    <a:pt x="91" y="87"/>
                  </a:lnTo>
                  <a:lnTo>
                    <a:pt x="71" y="87"/>
                  </a:lnTo>
                  <a:lnTo>
                    <a:pt x="71" y="87"/>
                  </a:lnTo>
                  <a:close/>
                  <a:moveTo>
                    <a:pt x="71" y="68"/>
                  </a:moveTo>
                  <a:lnTo>
                    <a:pt x="71" y="75"/>
                  </a:lnTo>
                  <a:lnTo>
                    <a:pt x="109" y="75"/>
                  </a:lnTo>
                  <a:lnTo>
                    <a:pt x="109" y="68"/>
                  </a:lnTo>
                  <a:lnTo>
                    <a:pt x="71" y="68"/>
                  </a:lnTo>
                  <a:lnTo>
                    <a:pt x="71" y="68"/>
                  </a:lnTo>
                  <a:close/>
                  <a:moveTo>
                    <a:pt x="71" y="48"/>
                  </a:moveTo>
                  <a:lnTo>
                    <a:pt x="71" y="57"/>
                  </a:lnTo>
                  <a:lnTo>
                    <a:pt x="127" y="57"/>
                  </a:lnTo>
                  <a:lnTo>
                    <a:pt x="127" y="48"/>
                  </a:lnTo>
                  <a:lnTo>
                    <a:pt x="71" y="48"/>
                  </a:lnTo>
                  <a:lnTo>
                    <a:pt x="71" y="48"/>
                  </a:lnTo>
                  <a:close/>
                  <a:moveTo>
                    <a:pt x="71" y="30"/>
                  </a:moveTo>
                  <a:lnTo>
                    <a:pt x="71" y="39"/>
                  </a:lnTo>
                  <a:lnTo>
                    <a:pt x="127" y="39"/>
                  </a:lnTo>
                  <a:lnTo>
                    <a:pt x="127" y="30"/>
                  </a:lnTo>
                  <a:lnTo>
                    <a:pt x="71" y="30"/>
                  </a:lnTo>
                  <a:lnTo>
                    <a:pt x="71" y="30"/>
                  </a:lnTo>
                  <a:close/>
                  <a:moveTo>
                    <a:pt x="93" y="146"/>
                  </a:moveTo>
                  <a:lnTo>
                    <a:pt x="105" y="144"/>
                  </a:lnTo>
                  <a:lnTo>
                    <a:pt x="118" y="144"/>
                  </a:lnTo>
                  <a:lnTo>
                    <a:pt x="107" y="132"/>
                  </a:lnTo>
                  <a:lnTo>
                    <a:pt x="96" y="119"/>
                  </a:lnTo>
                  <a:lnTo>
                    <a:pt x="93" y="132"/>
                  </a:lnTo>
                  <a:lnTo>
                    <a:pt x="93" y="146"/>
                  </a:lnTo>
                  <a:lnTo>
                    <a:pt x="93" y="146"/>
                  </a:lnTo>
                  <a:close/>
                  <a:moveTo>
                    <a:pt x="178" y="39"/>
                  </a:moveTo>
                  <a:lnTo>
                    <a:pt x="105" y="109"/>
                  </a:lnTo>
                  <a:lnTo>
                    <a:pt x="127" y="135"/>
                  </a:lnTo>
                  <a:lnTo>
                    <a:pt x="200" y="64"/>
                  </a:lnTo>
                  <a:lnTo>
                    <a:pt x="178"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04"/>
            <p:cNvSpPr>
              <a:spLocks noEditPoints="1"/>
            </p:cNvSpPr>
            <p:nvPr/>
          </p:nvSpPr>
          <p:spPr bwMode="auto">
            <a:xfrm>
              <a:off x="3886670" y="4841309"/>
              <a:ext cx="612589" cy="599415"/>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617676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01149" y="348259"/>
            <a:ext cx="2610010" cy="769441"/>
          </a:xfrm>
          <a:prstGeom prst="rect">
            <a:avLst/>
          </a:prstGeom>
          <a:noFill/>
        </p:spPr>
        <p:txBody>
          <a:bodyPr wrap="none" rtlCol="0">
            <a:spAutoFit/>
          </a:bodyPr>
          <a:lstStyle/>
          <a:p>
            <a:r>
              <a:rPr lang="en-US" altLang="zh-CN" sz="4400" b="1" dirty="0" smtClean="0">
                <a:solidFill>
                  <a:srgbClr val="FFDB39"/>
                </a:solidFill>
                <a:latin typeface="微软雅黑" panose="020B0503020204020204" pitchFamily="34" charset="-122"/>
                <a:ea typeface="微软雅黑" panose="020B0503020204020204" pitchFamily="34" charset="-122"/>
              </a:rPr>
              <a:t> </a:t>
            </a:r>
            <a:r>
              <a:rPr lang="zh-CN" altLang="en-US" sz="4400" b="1" dirty="0" smtClean="0">
                <a:solidFill>
                  <a:srgbClr val="FFDB39"/>
                </a:solidFill>
                <a:latin typeface="微软雅黑" panose="020B0503020204020204" pitchFamily="34" charset="-122"/>
                <a:ea typeface="微软雅黑" panose="020B0503020204020204" pitchFamily="34" charset="-122"/>
              </a:rPr>
              <a:t>系统设计</a:t>
            </a:r>
            <a:endParaRPr lang="zh-CN" altLang="en-US" sz="4000" b="1" dirty="0">
              <a:solidFill>
                <a:srgbClr val="FFDB39"/>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768274" y="986873"/>
            <a:ext cx="2325445" cy="369332"/>
          </a:xfrm>
          <a:prstGeom prst="rect">
            <a:avLst/>
          </a:prstGeom>
          <a:noFill/>
        </p:spPr>
        <p:txBody>
          <a:bodyPr wrap="none" rtlCol="0">
            <a:spAutoFit/>
          </a:bodyPr>
          <a:lstStyle/>
          <a:p>
            <a:pPr lvl="1"/>
            <a:r>
              <a:rPr lang="en-US" altLang="zh-CN" b="1" dirty="0" smtClean="0">
                <a:solidFill>
                  <a:schemeClr val="bg1">
                    <a:lumMod val="50000"/>
                  </a:schemeClr>
                </a:solidFill>
                <a:latin typeface="微软雅黑" panose="020B0503020204020204" pitchFamily="34" charset="-122"/>
                <a:ea typeface="微软雅黑" panose="020B0503020204020204" pitchFamily="34" charset="-122"/>
              </a:rPr>
              <a:t>System </a:t>
            </a:r>
            <a:r>
              <a:rPr lang="en-US" altLang="zh-CN" b="1" dirty="0">
                <a:solidFill>
                  <a:schemeClr val="bg1">
                    <a:lumMod val="50000"/>
                  </a:schemeClr>
                </a:solidFill>
                <a:latin typeface="微软雅黑" panose="020B0503020204020204" pitchFamily="34" charset="-122"/>
                <a:ea typeface="微软雅黑" panose="020B0503020204020204" pitchFamily="34" charset="-122"/>
              </a:rPr>
              <a:t>design</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664200" y="1291733"/>
            <a:ext cx="91122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07092" y="1957596"/>
            <a:ext cx="3467616" cy="3465179"/>
          </a:xfrm>
          <a:prstGeom prst="rect">
            <a:avLst/>
          </a:prstGeom>
          <a:noFill/>
        </p:spPr>
        <p:txBody>
          <a:bodyPr wrap="none" rtlCol="0">
            <a:spAutoFit/>
          </a:bodyPr>
          <a:lstStyle/>
          <a:p>
            <a:pPr>
              <a:lnSpc>
                <a:spcPct val="20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根据需求调研结果确定本</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系统</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主要</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包括以下功能模块，</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分为</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用户</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模块和管理员模块，用户</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模块</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中</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又分有搜索素材、收藏素材</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上</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传素材这几个基本功能</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管理员</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模块有查看用户信息</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管理</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素材分类、审核素材这些功能。</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653727" y="1957596"/>
            <a:ext cx="2319477" cy="4304397"/>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0460" y="1957596"/>
            <a:ext cx="6303267" cy="3365131"/>
          </a:xfrm>
          <a:prstGeom prst="rect">
            <a:avLst/>
          </a:prstGeom>
        </p:spPr>
      </p:pic>
    </p:spTree>
    <p:extLst>
      <p:ext uri="{BB962C8B-B14F-4D97-AF65-F5344CB8AC3E}">
        <p14:creationId xmlns:p14="http://schemas.microsoft.com/office/powerpoint/2010/main" val="2798750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73887" y="-1569"/>
            <a:ext cx="2441694" cy="769441"/>
          </a:xfrm>
          <a:prstGeom prst="rect">
            <a:avLst/>
          </a:prstGeom>
          <a:noFill/>
        </p:spPr>
        <p:txBody>
          <a:bodyPr wrap="none" rtlCol="0">
            <a:spAutoFit/>
          </a:bodyPr>
          <a:lstStyle/>
          <a:p>
            <a:r>
              <a:rPr lang="zh-CN" altLang="en-US" sz="4400" b="1" dirty="0">
                <a:solidFill>
                  <a:srgbClr val="FFDB39"/>
                </a:solidFill>
                <a:latin typeface="微软雅黑" panose="020B0503020204020204" pitchFamily="34" charset="-122"/>
                <a:ea typeface="微软雅黑" panose="020B0503020204020204" pitchFamily="34" charset="-122"/>
              </a:rPr>
              <a:t>系统架构</a:t>
            </a:r>
            <a:endParaRPr lang="zh-CN" altLang="en-US" sz="4000" b="1" dirty="0">
              <a:solidFill>
                <a:srgbClr val="FFDB39"/>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069613" y="643973"/>
            <a:ext cx="2142125" cy="369332"/>
          </a:xfrm>
          <a:prstGeom prst="rect">
            <a:avLst/>
          </a:prstGeom>
          <a:noFill/>
        </p:spPr>
        <p:txBody>
          <a:bodyPr wrap="none" rtlCol="0">
            <a:spAutoFit/>
          </a:bodyPr>
          <a:lstStyle/>
          <a:p>
            <a:r>
              <a:rPr lang="en-US" altLang="zh-CN" b="1" dirty="0" smtClean="0">
                <a:solidFill>
                  <a:schemeClr val="bg1">
                    <a:lumMod val="50000"/>
                  </a:schemeClr>
                </a:solidFill>
                <a:latin typeface="微软雅黑" panose="020B0503020204020204" pitchFamily="34" charset="-122"/>
                <a:ea typeface="微软雅黑" panose="020B0503020204020204" pitchFamily="34" charset="-122"/>
              </a:rPr>
              <a:t>System </a:t>
            </a:r>
            <a:r>
              <a:rPr lang="en-US" altLang="zh-CN" b="1" dirty="0">
                <a:solidFill>
                  <a:schemeClr val="bg1">
                    <a:lumMod val="50000"/>
                  </a:schemeClr>
                </a:solidFill>
                <a:latin typeface="微软雅黑" panose="020B0503020204020204" pitchFamily="34" charset="-122"/>
                <a:ea typeface="微软雅黑" panose="020B0503020204020204" pitchFamily="34" charset="-122"/>
              </a:rPr>
              <a:t>structure</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664200" y="948833"/>
            <a:ext cx="91122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71475" y="1013305"/>
            <a:ext cx="3771900" cy="5261467"/>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4331807" y="1531896"/>
            <a:ext cx="7975260" cy="4401205"/>
          </a:xfrm>
          <a:prstGeom prst="rect">
            <a:avLst/>
          </a:prstGeom>
          <a:noFill/>
        </p:spPr>
        <p:txBody>
          <a:bodyPr wrap="non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rPr>
              <a:t>这个网站是基于</a:t>
            </a:r>
            <a:r>
              <a:rPr lang="en-US" altLang="zh-CN" sz="2000" dirty="0" err="1">
                <a:solidFill>
                  <a:schemeClr val="bg1">
                    <a:lumMod val="50000"/>
                  </a:schemeClr>
                </a:solidFill>
                <a:latin typeface="微软雅黑" panose="020B0503020204020204" pitchFamily="34" charset="-122"/>
                <a:ea typeface="微软雅黑" panose="020B0503020204020204" pitchFamily="34" charset="-122"/>
              </a:rPr>
              <a:t>SpringMVC</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 + </a:t>
            </a:r>
            <a:r>
              <a:rPr lang="en-US" altLang="zh-CN" sz="2000" dirty="0" err="1">
                <a:solidFill>
                  <a:schemeClr val="bg1">
                    <a:lumMod val="50000"/>
                  </a:schemeClr>
                </a:solidFill>
                <a:latin typeface="微软雅黑" panose="020B0503020204020204" pitchFamily="34" charset="-122"/>
                <a:ea typeface="微软雅黑" panose="020B0503020204020204" pitchFamily="34" charset="-122"/>
              </a:rPr>
              <a:t>MyBatis</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 + MySQL</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开发的</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用户</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发送请求至前端控制器</a:t>
            </a:r>
            <a:r>
              <a:rPr lang="en-US" altLang="zh-CN" sz="2000" dirty="0" err="1">
                <a:solidFill>
                  <a:schemeClr val="bg1">
                    <a:lumMod val="50000"/>
                  </a:schemeClr>
                </a:solidFill>
                <a:latin typeface="微软雅黑" panose="020B0503020204020204" pitchFamily="34" charset="-122"/>
                <a:ea typeface="微软雅黑" panose="020B0503020204020204" pitchFamily="34" charset="-122"/>
              </a:rPr>
              <a:t>DispatcherServlet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  </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DispatcherServlet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收到请求调用</a:t>
            </a:r>
            <a:r>
              <a:rPr lang="en-US" altLang="zh-CN" sz="2000" dirty="0" err="1">
                <a:solidFill>
                  <a:schemeClr val="bg1">
                    <a:lumMod val="50000"/>
                  </a:schemeClr>
                </a:solidFill>
                <a:latin typeface="微软雅黑" panose="020B0503020204020204" pitchFamily="34" charset="-122"/>
                <a:ea typeface="微软雅黑" panose="020B0503020204020204" pitchFamily="34" charset="-122"/>
              </a:rPr>
              <a:t>HandlerMapping</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处理器映射器。</a:t>
            </a:r>
          </a:p>
          <a:p>
            <a:r>
              <a:rPr lang="zh-CN" altLang="en-US" sz="2000" dirty="0">
                <a:solidFill>
                  <a:schemeClr val="bg1">
                    <a:lumMod val="50000"/>
                  </a:schemeClr>
                </a:solidFill>
                <a:latin typeface="微软雅黑" panose="020B0503020204020204" pitchFamily="34" charset="-122"/>
                <a:ea typeface="微软雅黑" panose="020B0503020204020204" pitchFamily="34" charset="-122"/>
              </a:rPr>
              <a:t>处理器映射器找到具体的处理器</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可以根据</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xml</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配置、注解进行查找</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生成</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处理器对象及处理器拦截器</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如果有则生成</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一并返回</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给</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DispatcherServlet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 </a:t>
            </a:r>
            <a:r>
              <a:rPr lang="en-US" altLang="zh-CN" sz="2000" dirty="0" err="1">
                <a:solidFill>
                  <a:schemeClr val="bg1">
                    <a:lumMod val="50000"/>
                  </a:schemeClr>
                </a:solidFill>
                <a:latin typeface="微软雅黑" panose="020B0503020204020204" pitchFamily="34" charset="-122"/>
                <a:ea typeface="微软雅黑" panose="020B0503020204020204" pitchFamily="34" charset="-122"/>
              </a:rPr>
              <a:t>DispatcherServlet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调用</a:t>
            </a:r>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HandlerAdapter</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处理器</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适配器。</a:t>
            </a:r>
            <a:r>
              <a:rPr lang="en-US" altLang="zh-CN" sz="2000" dirty="0" err="1">
                <a:solidFill>
                  <a:schemeClr val="bg1">
                    <a:lumMod val="50000"/>
                  </a:schemeClr>
                </a:solidFill>
                <a:latin typeface="微软雅黑" panose="020B0503020204020204" pitchFamily="34" charset="-122"/>
                <a:ea typeface="微软雅黑" panose="020B0503020204020204" pitchFamily="34" charset="-122"/>
              </a:rPr>
              <a:t>HandlerAdapter</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经过适配调用具体</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的</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处理器</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(Controller</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，也叫后端控制器</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Controller</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执行完成</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返回</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ModelAndView</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r>
              <a:rPr lang="en-US" altLang="zh-CN" sz="2000" dirty="0" err="1">
                <a:solidFill>
                  <a:schemeClr val="bg1">
                    <a:lumMod val="50000"/>
                  </a:schemeClr>
                </a:solidFill>
                <a:latin typeface="微软雅黑" panose="020B0503020204020204" pitchFamily="34" charset="-122"/>
                <a:ea typeface="微软雅黑" panose="020B0503020204020204" pitchFamily="34" charset="-122"/>
              </a:rPr>
              <a:t>HandlerAdapter</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将</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controller</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执行</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结果</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ModelAndView</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返回给</a:t>
            </a:r>
            <a:r>
              <a:rPr lang="en-US" altLang="zh-CN" sz="2000" dirty="0" err="1">
                <a:solidFill>
                  <a:schemeClr val="bg1">
                    <a:lumMod val="50000"/>
                  </a:schemeClr>
                </a:solidFill>
                <a:latin typeface="微软雅黑" panose="020B0503020204020204" pitchFamily="34" charset="-122"/>
                <a:ea typeface="微软雅黑" panose="020B0503020204020204" pitchFamily="34" charset="-122"/>
              </a:rPr>
              <a:t>DispatcherServlet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DispatcherServlet</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将</a:t>
            </a:r>
            <a:r>
              <a:rPr lang="en-US" altLang="zh-CN" sz="2000" dirty="0" err="1">
                <a:solidFill>
                  <a:schemeClr val="bg1">
                    <a:lumMod val="50000"/>
                  </a:schemeClr>
                </a:solidFill>
                <a:latin typeface="微软雅黑" panose="020B0503020204020204" pitchFamily="34" charset="-122"/>
                <a:ea typeface="微软雅黑" panose="020B0503020204020204" pitchFamily="34" charset="-122"/>
              </a:rPr>
              <a:t>ModelAndView</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传给</a:t>
            </a:r>
            <a:r>
              <a:rPr lang="en-US" altLang="zh-CN" sz="2000" dirty="0" err="1">
                <a:solidFill>
                  <a:schemeClr val="bg1">
                    <a:lumMod val="50000"/>
                  </a:schemeClr>
                </a:solidFill>
                <a:latin typeface="微软雅黑" panose="020B0503020204020204" pitchFamily="34" charset="-122"/>
                <a:ea typeface="微软雅黑" panose="020B0503020204020204" pitchFamily="34" charset="-122"/>
              </a:rPr>
              <a:t>ViewReslover</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视图解析器。</a:t>
            </a:r>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ViewReslover</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解析</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后返回具体</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View</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r>
              <a:rPr lang="en-US" altLang="zh-CN" sz="2000" dirty="0" err="1">
                <a:solidFill>
                  <a:schemeClr val="bg1">
                    <a:lumMod val="50000"/>
                  </a:schemeClr>
                </a:solidFill>
                <a:latin typeface="微软雅黑" panose="020B0503020204020204" pitchFamily="34" charset="-122"/>
                <a:ea typeface="微软雅黑" panose="020B0503020204020204" pitchFamily="34" charset="-122"/>
              </a:rPr>
              <a:t>DispatcherServlet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根据</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View</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进行</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渲染</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视图（即将模型数据填充至视图中）</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DispatcherServlet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响应用户。</a:t>
            </a:r>
          </a:p>
        </p:txBody>
      </p:sp>
    </p:spTree>
    <p:extLst>
      <p:ext uri="{BB962C8B-B14F-4D97-AF65-F5344CB8AC3E}">
        <p14:creationId xmlns:p14="http://schemas.microsoft.com/office/powerpoint/2010/main" val="3332992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40"/>
          <p:cNvSpPr>
            <a:spLocks noEditPoints="1" noChangeArrowheads="1"/>
          </p:cNvSpPr>
          <p:nvPr/>
        </p:nvSpPr>
        <p:spPr bwMode="auto">
          <a:xfrm>
            <a:off x="4881879" y="2979647"/>
            <a:ext cx="2428241" cy="2430157"/>
          </a:xfrm>
          <a:custGeom>
            <a:avLst/>
            <a:gdLst>
              <a:gd name="T0" fmla="*/ 2147483646 w 1840"/>
              <a:gd name="T1" fmla="*/ 2147483646 h 1840"/>
              <a:gd name="T2" fmla="*/ 2147483646 w 1840"/>
              <a:gd name="T3" fmla="*/ 2147483646 h 1840"/>
              <a:gd name="T4" fmla="*/ 2147483646 w 1840"/>
              <a:gd name="T5" fmla="*/ 2147483646 h 1840"/>
              <a:gd name="T6" fmla="*/ 2147483646 w 1840"/>
              <a:gd name="T7" fmla="*/ 2147483646 h 1840"/>
              <a:gd name="T8" fmla="*/ 2147483646 w 1840"/>
              <a:gd name="T9" fmla="*/ 2147483646 h 1840"/>
              <a:gd name="T10" fmla="*/ 2147483646 w 1840"/>
              <a:gd name="T11" fmla="*/ 2147483646 h 1840"/>
              <a:gd name="T12" fmla="*/ 2147483646 w 1840"/>
              <a:gd name="T13" fmla="*/ 2147483646 h 1840"/>
              <a:gd name="T14" fmla="*/ 2147483646 w 1840"/>
              <a:gd name="T15" fmla="*/ 2147483646 h 1840"/>
              <a:gd name="T16" fmla="*/ 2147483646 w 1840"/>
              <a:gd name="T17" fmla="*/ 0 h 1840"/>
              <a:gd name="T18" fmla="*/ 2147483646 w 1840"/>
              <a:gd name="T19" fmla="*/ 2147483646 h 1840"/>
              <a:gd name="T20" fmla="*/ 2147483646 w 1840"/>
              <a:gd name="T21" fmla="*/ 2147483646 h 1840"/>
              <a:gd name="T22" fmla="*/ 2147483646 w 1840"/>
              <a:gd name="T23" fmla="*/ 2147483646 h 1840"/>
              <a:gd name="T24" fmla="*/ 2147483646 w 1840"/>
              <a:gd name="T25" fmla="*/ 2147483646 h 1840"/>
              <a:gd name="T26" fmla="*/ 2147483646 w 1840"/>
              <a:gd name="T27" fmla="*/ 2147483646 h 1840"/>
              <a:gd name="T28" fmla="*/ 2147483646 w 1840"/>
              <a:gd name="T29" fmla="*/ 2147483646 h 1840"/>
              <a:gd name="T30" fmla="*/ 2147483646 w 1840"/>
              <a:gd name="T31" fmla="*/ 2147483646 h 1840"/>
              <a:gd name="T32" fmla="*/ 0 w 1840"/>
              <a:gd name="T33" fmla="*/ 2147483646 h 1840"/>
              <a:gd name="T34" fmla="*/ 2147483646 w 1840"/>
              <a:gd name="T35" fmla="*/ 2147483646 h 1840"/>
              <a:gd name="T36" fmla="*/ 2147483646 w 1840"/>
              <a:gd name="T37" fmla="*/ 2147483646 h 1840"/>
              <a:gd name="T38" fmla="*/ 2147483646 w 1840"/>
              <a:gd name="T39" fmla="*/ 2147483646 h 1840"/>
              <a:gd name="T40" fmla="*/ 2147483646 w 1840"/>
              <a:gd name="T41" fmla="*/ 2147483646 h 1840"/>
              <a:gd name="T42" fmla="*/ 2147483646 w 1840"/>
              <a:gd name="T43" fmla="*/ 2147483646 h 1840"/>
              <a:gd name="T44" fmla="*/ 2147483646 w 1840"/>
              <a:gd name="T45" fmla="*/ 2147483646 h 1840"/>
              <a:gd name="T46" fmla="*/ 2147483646 w 1840"/>
              <a:gd name="T47" fmla="*/ 2147483646 h 1840"/>
              <a:gd name="T48" fmla="*/ 2147483646 w 1840"/>
              <a:gd name="T49" fmla="*/ 2147483646 h 1840"/>
              <a:gd name="T50" fmla="*/ 2147483646 w 1840"/>
              <a:gd name="T51" fmla="*/ 2147483646 h 1840"/>
              <a:gd name="T52" fmla="*/ 2147483646 w 1840"/>
              <a:gd name="T53" fmla="*/ 2147483646 h 1840"/>
              <a:gd name="T54" fmla="*/ 2147483646 w 1840"/>
              <a:gd name="T55" fmla="*/ 2147483646 h 1840"/>
              <a:gd name="T56" fmla="*/ 2147483646 w 1840"/>
              <a:gd name="T57" fmla="*/ 2147483646 h 1840"/>
              <a:gd name="T58" fmla="*/ 2147483646 w 1840"/>
              <a:gd name="T59" fmla="*/ 2147483646 h 1840"/>
              <a:gd name="T60" fmla="*/ 2147483646 w 1840"/>
              <a:gd name="T61" fmla="*/ 2147483646 h 1840"/>
              <a:gd name="T62" fmla="*/ 2147483646 w 1840"/>
              <a:gd name="T63" fmla="*/ 2147483646 h 1840"/>
              <a:gd name="T64" fmla="*/ 2147483646 w 1840"/>
              <a:gd name="T65" fmla="*/ 2147483646 h 1840"/>
              <a:gd name="T66" fmla="*/ 2147483646 w 1840"/>
              <a:gd name="T67" fmla="*/ 2147483646 h 1840"/>
              <a:gd name="T68" fmla="*/ 2147483646 w 1840"/>
              <a:gd name="T69" fmla="*/ 2147483646 h 18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0"/>
              <a:gd name="T106" fmla="*/ 0 h 1840"/>
              <a:gd name="T107" fmla="*/ 1840 w 1840"/>
              <a:gd name="T108" fmla="*/ 1840 h 18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rgbClr val="FFDB39"/>
          </a:solidFill>
          <a:ln>
            <a:noFill/>
          </a:ln>
          <a:extLst/>
        </p:spPr>
        <p:txBody>
          <a:bodyPr lIns="91440" tIns="45720" rIns="91440" bIns="45720"/>
          <a:lstStyle/>
          <a:p>
            <a:endParaRPr lang="zh-CN" altLang="en-US" sz="1013"/>
          </a:p>
        </p:txBody>
      </p:sp>
      <p:sp>
        <p:nvSpPr>
          <p:cNvPr id="3" name="Freeform 240"/>
          <p:cNvSpPr>
            <a:spLocks noEditPoints="1" noChangeArrowheads="1"/>
          </p:cNvSpPr>
          <p:nvPr/>
        </p:nvSpPr>
        <p:spPr bwMode="auto">
          <a:xfrm>
            <a:off x="6096000" y="1390650"/>
            <a:ext cx="1807928" cy="1809354"/>
          </a:xfrm>
          <a:custGeom>
            <a:avLst/>
            <a:gdLst>
              <a:gd name="T0" fmla="*/ 2147483646 w 1840"/>
              <a:gd name="T1" fmla="*/ 2147483646 h 1840"/>
              <a:gd name="T2" fmla="*/ 2147483646 w 1840"/>
              <a:gd name="T3" fmla="*/ 2147483646 h 1840"/>
              <a:gd name="T4" fmla="*/ 2147483646 w 1840"/>
              <a:gd name="T5" fmla="*/ 2147483646 h 1840"/>
              <a:gd name="T6" fmla="*/ 2147483646 w 1840"/>
              <a:gd name="T7" fmla="*/ 2147483646 h 1840"/>
              <a:gd name="T8" fmla="*/ 2147483646 w 1840"/>
              <a:gd name="T9" fmla="*/ 2147483646 h 1840"/>
              <a:gd name="T10" fmla="*/ 2147483646 w 1840"/>
              <a:gd name="T11" fmla="*/ 2147483646 h 1840"/>
              <a:gd name="T12" fmla="*/ 2147483646 w 1840"/>
              <a:gd name="T13" fmla="*/ 2147483646 h 1840"/>
              <a:gd name="T14" fmla="*/ 2147483646 w 1840"/>
              <a:gd name="T15" fmla="*/ 2147483646 h 1840"/>
              <a:gd name="T16" fmla="*/ 2147483646 w 1840"/>
              <a:gd name="T17" fmla="*/ 0 h 1840"/>
              <a:gd name="T18" fmla="*/ 2147483646 w 1840"/>
              <a:gd name="T19" fmla="*/ 2147483646 h 1840"/>
              <a:gd name="T20" fmla="*/ 2147483646 w 1840"/>
              <a:gd name="T21" fmla="*/ 2147483646 h 1840"/>
              <a:gd name="T22" fmla="*/ 2147483646 w 1840"/>
              <a:gd name="T23" fmla="*/ 2147483646 h 1840"/>
              <a:gd name="T24" fmla="*/ 2147483646 w 1840"/>
              <a:gd name="T25" fmla="*/ 2147483646 h 1840"/>
              <a:gd name="T26" fmla="*/ 2147483646 w 1840"/>
              <a:gd name="T27" fmla="*/ 2147483646 h 1840"/>
              <a:gd name="T28" fmla="*/ 2147483646 w 1840"/>
              <a:gd name="T29" fmla="*/ 2147483646 h 1840"/>
              <a:gd name="T30" fmla="*/ 2147483646 w 1840"/>
              <a:gd name="T31" fmla="*/ 2147483646 h 1840"/>
              <a:gd name="T32" fmla="*/ 0 w 1840"/>
              <a:gd name="T33" fmla="*/ 2147483646 h 1840"/>
              <a:gd name="T34" fmla="*/ 2147483646 w 1840"/>
              <a:gd name="T35" fmla="*/ 2147483646 h 1840"/>
              <a:gd name="T36" fmla="*/ 2147483646 w 1840"/>
              <a:gd name="T37" fmla="*/ 2147483646 h 1840"/>
              <a:gd name="T38" fmla="*/ 2147483646 w 1840"/>
              <a:gd name="T39" fmla="*/ 2147483646 h 1840"/>
              <a:gd name="T40" fmla="*/ 2147483646 w 1840"/>
              <a:gd name="T41" fmla="*/ 2147483646 h 1840"/>
              <a:gd name="T42" fmla="*/ 2147483646 w 1840"/>
              <a:gd name="T43" fmla="*/ 2147483646 h 1840"/>
              <a:gd name="T44" fmla="*/ 2147483646 w 1840"/>
              <a:gd name="T45" fmla="*/ 2147483646 h 1840"/>
              <a:gd name="T46" fmla="*/ 2147483646 w 1840"/>
              <a:gd name="T47" fmla="*/ 2147483646 h 1840"/>
              <a:gd name="T48" fmla="*/ 2147483646 w 1840"/>
              <a:gd name="T49" fmla="*/ 2147483646 h 1840"/>
              <a:gd name="T50" fmla="*/ 2147483646 w 1840"/>
              <a:gd name="T51" fmla="*/ 2147483646 h 1840"/>
              <a:gd name="T52" fmla="*/ 2147483646 w 1840"/>
              <a:gd name="T53" fmla="*/ 2147483646 h 1840"/>
              <a:gd name="T54" fmla="*/ 2147483646 w 1840"/>
              <a:gd name="T55" fmla="*/ 2147483646 h 1840"/>
              <a:gd name="T56" fmla="*/ 2147483646 w 1840"/>
              <a:gd name="T57" fmla="*/ 2147483646 h 1840"/>
              <a:gd name="T58" fmla="*/ 2147483646 w 1840"/>
              <a:gd name="T59" fmla="*/ 2147483646 h 1840"/>
              <a:gd name="T60" fmla="*/ 2147483646 w 1840"/>
              <a:gd name="T61" fmla="*/ 2147483646 h 1840"/>
              <a:gd name="T62" fmla="*/ 2147483646 w 1840"/>
              <a:gd name="T63" fmla="*/ 2147483646 h 1840"/>
              <a:gd name="T64" fmla="*/ 2147483646 w 1840"/>
              <a:gd name="T65" fmla="*/ 2147483646 h 1840"/>
              <a:gd name="T66" fmla="*/ 2147483646 w 1840"/>
              <a:gd name="T67" fmla="*/ 2147483646 h 1840"/>
              <a:gd name="T68" fmla="*/ 2147483646 w 1840"/>
              <a:gd name="T69" fmla="*/ 2147483646 h 18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0"/>
              <a:gd name="T106" fmla="*/ 0 h 1840"/>
              <a:gd name="T107" fmla="*/ 1840 w 1840"/>
              <a:gd name="T108" fmla="*/ 1840 h 18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rgbClr val="FFDB39"/>
          </a:solidFill>
          <a:ln>
            <a:noFill/>
          </a:ln>
          <a:extLst/>
        </p:spPr>
        <p:txBody>
          <a:bodyPr lIns="91440" tIns="45720" rIns="91440" bIns="45720"/>
          <a:lstStyle/>
          <a:p>
            <a:endParaRPr lang="zh-CN" altLang="en-US" sz="1013"/>
          </a:p>
        </p:txBody>
      </p:sp>
      <p:sp>
        <p:nvSpPr>
          <p:cNvPr id="4" name="Freeform 240"/>
          <p:cNvSpPr>
            <a:spLocks noEditPoints="1" noChangeArrowheads="1"/>
          </p:cNvSpPr>
          <p:nvPr/>
        </p:nvSpPr>
        <p:spPr bwMode="auto">
          <a:xfrm>
            <a:off x="7526517" y="3536950"/>
            <a:ext cx="1807928" cy="1809354"/>
          </a:xfrm>
          <a:custGeom>
            <a:avLst/>
            <a:gdLst>
              <a:gd name="T0" fmla="*/ 2147483646 w 1840"/>
              <a:gd name="T1" fmla="*/ 2147483646 h 1840"/>
              <a:gd name="T2" fmla="*/ 2147483646 w 1840"/>
              <a:gd name="T3" fmla="*/ 2147483646 h 1840"/>
              <a:gd name="T4" fmla="*/ 2147483646 w 1840"/>
              <a:gd name="T5" fmla="*/ 2147483646 h 1840"/>
              <a:gd name="T6" fmla="*/ 2147483646 w 1840"/>
              <a:gd name="T7" fmla="*/ 2147483646 h 1840"/>
              <a:gd name="T8" fmla="*/ 2147483646 w 1840"/>
              <a:gd name="T9" fmla="*/ 2147483646 h 1840"/>
              <a:gd name="T10" fmla="*/ 2147483646 w 1840"/>
              <a:gd name="T11" fmla="*/ 2147483646 h 1840"/>
              <a:gd name="T12" fmla="*/ 2147483646 w 1840"/>
              <a:gd name="T13" fmla="*/ 2147483646 h 1840"/>
              <a:gd name="T14" fmla="*/ 2147483646 w 1840"/>
              <a:gd name="T15" fmla="*/ 2147483646 h 1840"/>
              <a:gd name="T16" fmla="*/ 2147483646 w 1840"/>
              <a:gd name="T17" fmla="*/ 0 h 1840"/>
              <a:gd name="T18" fmla="*/ 2147483646 w 1840"/>
              <a:gd name="T19" fmla="*/ 2147483646 h 1840"/>
              <a:gd name="T20" fmla="*/ 2147483646 w 1840"/>
              <a:gd name="T21" fmla="*/ 2147483646 h 1840"/>
              <a:gd name="T22" fmla="*/ 2147483646 w 1840"/>
              <a:gd name="T23" fmla="*/ 2147483646 h 1840"/>
              <a:gd name="T24" fmla="*/ 2147483646 w 1840"/>
              <a:gd name="T25" fmla="*/ 2147483646 h 1840"/>
              <a:gd name="T26" fmla="*/ 2147483646 w 1840"/>
              <a:gd name="T27" fmla="*/ 2147483646 h 1840"/>
              <a:gd name="T28" fmla="*/ 2147483646 w 1840"/>
              <a:gd name="T29" fmla="*/ 2147483646 h 1840"/>
              <a:gd name="T30" fmla="*/ 2147483646 w 1840"/>
              <a:gd name="T31" fmla="*/ 2147483646 h 1840"/>
              <a:gd name="T32" fmla="*/ 0 w 1840"/>
              <a:gd name="T33" fmla="*/ 2147483646 h 1840"/>
              <a:gd name="T34" fmla="*/ 2147483646 w 1840"/>
              <a:gd name="T35" fmla="*/ 2147483646 h 1840"/>
              <a:gd name="T36" fmla="*/ 2147483646 w 1840"/>
              <a:gd name="T37" fmla="*/ 2147483646 h 1840"/>
              <a:gd name="T38" fmla="*/ 2147483646 w 1840"/>
              <a:gd name="T39" fmla="*/ 2147483646 h 1840"/>
              <a:gd name="T40" fmla="*/ 2147483646 w 1840"/>
              <a:gd name="T41" fmla="*/ 2147483646 h 1840"/>
              <a:gd name="T42" fmla="*/ 2147483646 w 1840"/>
              <a:gd name="T43" fmla="*/ 2147483646 h 1840"/>
              <a:gd name="T44" fmla="*/ 2147483646 w 1840"/>
              <a:gd name="T45" fmla="*/ 2147483646 h 1840"/>
              <a:gd name="T46" fmla="*/ 2147483646 w 1840"/>
              <a:gd name="T47" fmla="*/ 2147483646 h 1840"/>
              <a:gd name="T48" fmla="*/ 2147483646 w 1840"/>
              <a:gd name="T49" fmla="*/ 2147483646 h 1840"/>
              <a:gd name="T50" fmla="*/ 2147483646 w 1840"/>
              <a:gd name="T51" fmla="*/ 2147483646 h 1840"/>
              <a:gd name="T52" fmla="*/ 2147483646 w 1840"/>
              <a:gd name="T53" fmla="*/ 2147483646 h 1840"/>
              <a:gd name="T54" fmla="*/ 2147483646 w 1840"/>
              <a:gd name="T55" fmla="*/ 2147483646 h 1840"/>
              <a:gd name="T56" fmla="*/ 2147483646 w 1840"/>
              <a:gd name="T57" fmla="*/ 2147483646 h 1840"/>
              <a:gd name="T58" fmla="*/ 2147483646 w 1840"/>
              <a:gd name="T59" fmla="*/ 2147483646 h 1840"/>
              <a:gd name="T60" fmla="*/ 2147483646 w 1840"/>
              <a:gd name="T61" fmla="*/ 2147483646 h 1840"/>
              <a:gd name="T62" fmla="*/ 2147483646 w 1840"/>
              <a:gd name="T63" fmla="*/ 2147483646 h 1840"/>
              <a:gd name="T64" fmla="*/ 2147483646 w 1840"/>
              <a:gd name="T65" fmla="*/ 2147483646 h 1840"/>
              <a:gd name="T66" fmla="*/ 2147483646 w 1840"/>
              <a:gd name="T67" fmla="*/ 2147483646 h 1840"/>
              <a:gd name="T68" fmla="*/ 2147483646 w 1840"/>
              <a:gd name="T69" fmla="*/ 2147483646 h 18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0"/>
              <a:gd name="T106" fmla="*/ 0 h 1840"/>
              <a:gd name="T107" fmla="*/ 1840 w 1840"/>
              <a:gd name="T108" fmla="*/ 1840 h 18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rgbClr val="FFDB39"/>
          </a:solidFill>
          <a:ln>
            <a:noFill/>
          </a:ln>
          <a:extLst/>
        </p:spPr>
        <p:txBody>
          <a:bodyPr lIns="91440" tIns="45720" rIns="91440" bIns="45720"/>
          <a:lstStyle/>
          <a:p>
            <a:endParaRPr lang="zh-CN" altLang="en-US" sz="1013"/>
          </a:p>
        </p:txBody>
      </p:sp>
      <p:sp>
        <p:nvSpPr>
          <p:cNvPr id="5" name="Freeform 240"/>
          <p:cNvSpPr>
            <a:spLocks noEditPoints="1" noChangeArrowheads="1"/>
          </p:cNvSpPr>
          <p:nvPr/>
        </p:nvSpPr>
        <p:spPr bwMode="auto">
          <a:xfrm>
            <a:off x="7149106" y="3200004"/>
            <a:ext cx="754822" cy="755417"/>
          </a:xfrm>
          <a:custGeom>
            <a:avLst/>
            <a:gdLst>
              <a:gd name="T0" fmla="*/ 2147483646 w 1840"/>
              <a:gd name="T1" fmla="*/ 2147483646 h 1840"/>
              <a:gd name="T2" fmla="*/ 2147483646 w 1840"/>
              <a:gd name="T3" fmla="*/ 2147483646 h 1840"/>
              <a:gd name="T4" fmla="*/ 2147483646 w 1840"/>
              <a:gd name="T5" fmla="*/ 2147483646 h 1840"/>
              <a:gd name="T6" fmla="*/ 2147483646 w 1840"/>
              <a:gd name="T7" fmla="*/ 2147483646 h 1840"/>
              <a:gd name="T8" fmla="*/ 2147483646 w 1840"/>
              <a:gd name="T9" fmla="*/ 2147483646 h 1840"/>
              <a:gd name="T10" fmla="*/ 2147483646 w 1840"/>
              <a:gd name="T11" fmla="*/ 2147483646 h 1840"/>
              <a:gd name="T12" fmla="*/ 2147483646 w 1840"/>
              <a:gd name="T13" fmla="*/ 2147483646 h 1840"/>
              <a:gd name="T14" fmla="*/ 2147483646 w 1840"/>
              <a:gd name="T15" fmla="*/ 2147483646 h 1840"/>
              <a:gd name="T16" fmla="*/ 2147483646 w 1840"/>
              <a:gd name="T17" fmla="*/ 0 h 1840"/>
              <a:gd name="T18" fmla="*/ 2147483646 w 1840"/>
              <a:gd name="T19" fmla="*/ 2147483646 h 1840"/>
              <a:gd name="T20" fmla="*/ 2147483646 w 1840"/>
              <a:gd name="T21" fmla="*/ 2147483646 h 1840"/>
              <a:gd name="T22" fmla="*/ 2147483646 w 1840"/>
              <a:gd name="T23" fmla="*/ 2147483646 h 1840"/>
              <a:gd name="T24" fmla="*/ 2147483646 w 1840"/>
              <a:gd name="T25" fmla="*/ 2147483646 h 1840"/>
              <a:gd name="T26" fmla="*/ 2147483646 w 1840"/>
              <a:gd name="T27" fmla="*/ 2147483646 h 1840"/>
              <a:gd name="T28" fmla="*/ 2147483646 w 1840"/>
              <a:gd name="T29" fmla="*/ 2147483646 h 1840"/>
              <a:gd name="T30" fmla="*/ 2147483646 w 1840"/>
              <a:gd name="T31" fmla="*/ 2147483646 h 1840"/>
              <a:gd name="T32" fmla="*/ 0 w 1840"/>
              <a:gd name="T33" fmla="*/ 2147483646 h 1840"/>
              <a:gd name="T34" fmla="*/ 2147483646 w 1840"/>
              <a:gd name="T35" fmla="*/ 2147483646 h 1840"/>
              <a:gd name="T36" fmla="*/ 2147483646 w 1840"/>
              <a:gd name="T37" fmla="*/ 2147483646 h 1840"/>
              <a:gd name="T38" fmla="*/ 2147483646 w 1840"/>
              <a:gd name="T39" fmla="*/ 2147483646 h 1840"/>
              <a:gd name="T40" fmla="*/ 2147483646 w 1840"/>
              <a:gd name="T41" fmla="*/ 2147483646 h 1840"/>
              <a:gd name="T42" fmla="*/ 2147483646 w 1840"/>
              <a:gd name="T43" fmla="*/ 2147483646 h 1840"/>
              <a:gd name="T44" fmla="*/ 2147483646 w 1840"/>
              <a:gd name="T45" fmla="*/ 2147483646 h 1840"/>
              <a:gd name="T46" fmla="*/ 2147483646 w 1840"/>
              <a:gd name="T47" fmla="*/ 2147483646 h 1840"/>
              <a:gd name="T48" fmla="*/ 2147483646 w 1840"/>
              <a:gd name="T49" fmla="*/ 2147483646 h 1840"/>
              <a:gd name="T50" fmla="*/ 2147483646 w 1840"/>
              <a:gd name="T51" fmla="*/ 2147483646 h 1840"/>
              <a:gd name="T52" fmla="*/ 2147483646 w 1840"/>
              <a:gd name="T53" fmla="*/ 2147483646 h 1840"/>
              <a:gd name="T54" fmla="*/ 2147483646 w 1840"/>
              <a:gd name="T55" fmla="*/ 2147483646 h 1840"/>
              <a:gd name="T56" fmla="*/ 2147483646 w 1840"/>
              <a:gd name="T57" fmla="*/ 2147483646 h 1840"/>
              <a:gd name="T58" fmla="*/ 2147483646 w 1840"/>
              <a:gd name="T59" fmla="*/ 2147483646 h 1840"/>
              <a:gd name="T60" fmla="*/ 2147483646 w 1840"/>
              <a:gd name="T61" fmla="*/ 2147483646 h 1840"/>
              <a:gd name="T62" fmla="*/ 2147483646 w 1840"/>
              <a:gd name="T63" fmla="*/ 2147483646 h 1840"/>
              <a:gd name="T64" fmla="*/ 2147483646 w 1840"/>
              <a:gd name="T65" fmla="*/ 2147483646 h 1840"/>
              <a:gd name="T66" fmla="*/ 2147483646 w 1840"/>
              <a:gd name="T67" fmla="*/ 2147483646 h 1840"/>
              <a:gd name="T68" fmla="*/ 2147483646 w 1840"/>
              <a:gd name="T69" fmla="*/ 2147483646 h 18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0"/>
              <a:gd name="T106" fmla="*/ 0 h 1840"/>
              <a:gd name="T107" fmla="*/ 1840 w 1840"/>
              <a:gd name="T108" fmla="*/ 1840 h 18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rgbClr val="FFDB39"/>
          </a:solidFill>
          <a:ln>
            <a:noFill/>
          </a:ln>
          <a:extLst/>
        </p:spPr>
        <p:txBody>
          <a:bodyPr lIns="91440" tIns="45720" rIns="91440" bIns="45720"/>
          <a:lstStyle/>
          <a:p>
            <a:endParaRPr lang="zh-CN" altLang="en-US" sz="1013"/>
          </a:p>
        </p:txBody>
      </p:sp>
      <p:sp>
        <p:nvSpPr>
          <p:cNvPr id="6" name="Freeform 240"/>
          <p:cNvSpPr>
            <a:spLocks noEditPoints="1" noChangeArrowheads="1"/>
          </p:cNvSpPr>
          <p:nvPr/>
        </p:nvSpPr>
        <p:spPr bwMode="auto">
          <a:xfrm>
            <a:off x="3818667" y="1825506"/>
            <a:ext cx="1807929" cy="1809356"/>
          </a:xfrm>
          <a:custGeom>
            <a:avLst/>
            <a:gdLst>
              <a:gd name="T0" fmla="*/ 2147483646 w 1840"/>
              <a:gd name="T1" fmla="*/ 2147483646 h 1840"/>
              <a:gd name="T2" fmla="*/ 2147483646 w 1840"/>
              <a:gd name="T3" fmla="*/ 2147483646 h 1840"/>
              <a:gd name="T4" fmla="*/ 2147483646 w 1840"/>
              <a:gd name="T5" fmla="*/ 2147483646 h 1840"/>
              <a:gd name="T6" fmla="*/ 2147483646 w 1840"/>
              <a:gd name="T7" fmla="*/ 2147483646 h 1840"/>
              <a:gd name="T8" fmla="*/ 2147483646 w 1840"/>
              <a:gd name="T9" fmla="*/ 2147483646 h 1840"/>
              <a:gd name="T10" fmla="*/ 2147483646 w 1840"/>
              <a:gd name="T11" fmla="*/ 2147483646 h 1840"/>
              <a:gd name="T12" fmla="*/ 2147483646 w 1840"/>
              <a:gd name="T13" fmla="*/ 2147483646 h 1840"/>
              <a:gd name="T14" fmla="*/ 2147483646 w 1840"/>
              <a:gd name="T15" fmla="*/ 2147483646 h 1840"/>
              <a:gd name="T16" fmla="*/ 2147483646 w 1840"/>
              <a:gd name="T17" fmla="*/ 0 h 1840"/>
              <a:gd name="T18" fmla="*/ 2147483646 w 1840"/>
              <a:gd name="T19" fmla="*/ 2147483646 h 1840"/>
              <a:gd name="T20" fmla="*/ 2147483646 w 1840"/>
              <a:gd name="T21" fmla="*/ 2147483646 h 1840"/>
              <a:gd name="T22" fmla="*/ 2147483646 w 1840"/>
              <a:gd name="T23" fmla="*/ 2147483646 h 1840"/>
              <a:gd name="T24" fmla="*/ 2147483646 w 1840"/>
              <a:gd name="T25" fmla="*/ 2147483646 h 1840"/>
              <a:gd name="T26" fmla="*/ 2147483646 w 1840"/>
              <a:gd name="T27" fmla="*/ 2147483646 h 1840"/>
              <a:gd name="T28" fmla="*/ 2147483646 w 1840"/>
              <a:gd name="T29" fmla="*/ 2147483646 h 1840"/>
              <a:gd name="T30" fmla="*/ 2147483646 w 1840"/>
              <a:gd name="T31" fmla="*/ 2147483646 h 1840"/>
              <a:gd name="T32" fmla="*/ 0 w 1840"/>
              <a:gd name="T33" fmla="*/ 2147483646 h 1840"/>
              <a:gd name="T34" fmla="*/ 2147483646 w 1840"/>
              <a:gd name="T35" fmla="*/ 2147483646 h 1840"/>
              <a:gd name="T36" fmla="*/ 2147483646 w 1840"/>
              <a:gd name="T37" fmla="*/ 2147483646 h 1840"/>
              <a:gd name="T38" fmla="*/ 2147483646 w 1840"/>
              <a:gd name="T39" fmla="*/ 2147483646 h 1840"/>
              <a:gd name="T40" fmla="*/ 2147483646 w 1840"/>
              <a:gd name="T41" fmla="*/ 2147483646 h 1840"/>
              <a:gd name="T42" fmla="*/ 2147483646 w 1840"/>
              <a:gd name="T43" fmla="*/ 2147483646 h 1840"/>
              <a:gd name="T44" fmla="*/ 2147483646 w 1840"/>
              <a:gd name="T45" fmla="*/ 2147483646 h 1840"/>
              <a:gd name="T46" fmla="*/ 2147483646 w 1840"/>
              <a:gd name="T47" fmla="*/ 2147483646 h 1840"/>
              <a:gd name="T48" fmla="*/ 2147483646 w 1840"/>
              <a:gd name="T49" fmla="*/ 2147483646 h 1840"/>
              <a:gd name="T50" fmla="*/ 2147483646 w 1840"/>
              <a:gd name="T51" fmla="*/ 2147483646 h 1840"/>
              <a:gd name="T52" fmla="*/ 2147483646 w 1840"/>
              <a:gd name="T53" fmla="*/ 2147483646 h 1840"/>
              <a:gd name="T54" fmla="*/ 2147483646 w 1840"/>
              <a:gd name="T55" fmla="*/ 2147483646 h 1840"/>
              <a:gd name="T56" fmla="*/ 2147483646 w 1840"/>
              <a:gd name="T57" fmla="*/ 2147483646 h 1840"/>
              <a:gd name="T58" fmla="*/ 2147483646 w 1840"/>
              <a:gd name="T59" fmla="*/ 2147483646 h 1840"/>
              <a:gd name="T60" fmla="*/ 2147483646 w 1840"/>
              <a:gd name="T61" fmla="*/ 2147483646 h 1840"/>
              <a:gd name="T62" fmla="*/ 2147483646 w 1840"/>
              <a:gd name="T63" fmla="*/ 2147483646 h 1840"/>
              <a:gd name="T64" fmla="*/ 2147483646 w 1840"/>
              <a:gd name="T65" fmla="*/ 2147483646 h 1840"/>
              <a:gd name="T66" fmla="*/ 2147483646 w 1840"/>
              <a:gd name="T67" fmla="*/ 2147483646 h 1840"/>
              <a:gd name="T68" fmla="*/ 2147483646 w 1840"/>
              <a:gd name="T69" fmla="*/ 2147483646 h 18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0"/>
              <a:gd name="T106" fmla="*/ 0 h 1840"/>
              <a:gd name="T107" fmla="*/ 1840 w 1840"/>
              <a:gd name="T108" fmla="*/ 1840 h 18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rgbClr val="FFDB39"/>
          </a:solidFill>
          <a:ln>
            <a:noFill/>
          </a:ln>
          <a:extLst/>
        </p:spPr>
        <p:txBody>
          <a:bodyPr lIns="91440" tIns="45720" rIns="91440" bIns="45720"/>
          <a:lstStyle/>
          <a:p>
            <a:endParaRPr lang="zh-CN" altLang="en-US" sz="1013"/>
          </a:p>
        </p:txBody>
      </p:sp>
      <p:sp>
        <p:nvSpPr>
          <p:cNvPr id="7" name="Freeform 240"/>
          <p:cNvSpPr>
            <a:spLocks noEditPoints="1" noChangeArrowheads="1"/>
          </p:cNvSpPr>
          <p:nvPr/>
        </p:nvSpPr>
        <p:spPr bwMode="auto">
          <a:xfrm>
            <a:off x="3733433" y="3631174"/>
            <a:ext cx="1148446" cy="1149352"/>
          </a:xfrm>
          <a:custGeom>
            <a:avLst/>
            <a:gdLst>
              <a:gd name="T0" fmla="*/ 2147483646 w 1840"/>
              <a:gd name="T1" fmla="*/ 2147483646 h 1840"/>
              <a:gd name="T2" fmla="*/ 2147483646 w 1840"/>
              <a:gd name="T3" fmla="*/ 2147483646 h 1840"/>
              <a:gd name="T4" fmla="*/ 2147483646 w 1840"/>
              <a:gd name="T5" fmla="*/ 2147483646 h 1840"/>
              <a:gd name="T6" fmla="*/ 2147483646 w 1840"/>
              <a:gd name="T7" fmla="*/ 2147483646 h 1840"/>
              <a:gd name="T8" fmla="*/ 2147483646 w 1840"/>
              <a:gd name="T9" fmla="*/ 2147483646 h 1840"/>
              <a:gd name="T10" fmla="*/ 2147483646 w 1840"/>
              <a:gd name="T11" fmla="*/ 2147483646 h 1840"/>
              <a:gd name="T12" fmla="*/ 2147483646 w 1840"/>
              <a:gd name="T13" fmla="*/ 2147483646 h 1840"/>
              <a:gd name="T14" fmla="*/ 2147483646 w 1840"/>
              <a:gd name="T15" fmla="*/ 2147483646 h 1840"/>
              <a:gd name="T16" fmla="*/ 2147483646 w 1840"/>
              <a:gd name="T17" fmla="*/ 0 h 1840"/>
              <a:gd name="T18" fmla="*/ 2147483646 w 1840"/>
              <a:gd name="T19" fmla="*/ 2147483646 h 1840"/>
              <a:gd name="T20" fmla="*/ 2147483646 w 1840"/>
              <a:gd name="T21" fmla="*/ 2147483646 h 1840"/>
              <a:gd name="T22" fmla="*/ 2147483646 w 1840"/>
              <a:gd name="T23" fmla="*/ 2147483646 h 1840"/>
              <a:gd name="T24" fmla="*/ 2147483646 w 1840"/>
              <a:gd name="T25" fmla="*/ 2147483646 h 1840"/>
              <a:gd name="T26" fmla="*/ 2147483646 w 1840"/>
              <a:gd name="T27" fmla="*/ 2147483646 h 1840"/>
              <a:gd name="T28" fmla="*/ 2147483646 w 1840"/>
              <a:gd name="T29" fmla="*/ 2147483646 h 1840"/>
              <a:gd name="T30" fmla="*/ 2147483646 w 1840"/>
              <a:gd name="T31" fmla="*/ 2147483646 h 1840"/>
              <a:gd name="T32" fmla="*/ 0 w 1840"/>
              <a:gd name="T33" fmla="*/ 2147483646 h 1840"/>
              <a:gd name="T34" fmla="*/ 2147483646 w 1840"/>
              <a:gd name="T35" fmla="*/ 2147483646 h 1840"/>
              <a:gd name="T36" fmla="*/ 2147483646 w 1840"/>
              <a:gd name="T37" fmla="*/ 2147483646 h 1840"/>
              <a:gd name="T38" fmla="*/ 2147483646 w 1840"/>
              <a:gd name="T39" fmla="*/ 2147483646 h 1840"/>
              <a:gd name="T40" fmla="*/ 2147483646 w 1840"/>
              <a:gd name="T41" fmla="*/ 2147483646 h 1840"/>
              <a:gd name="T42" fmla="*/ 2147483646 w 1840"/>
              <a:gd name="T43" fmla="*/ 2147483646 h 1840"/>
              <a:gd name="T44" fmla="*/ 2147483646 w 1840"/>
              <a:gd name="T45" fmla="*/ 2147483646 h 1840"/>
              <a:gd name="T46" fmla="*/ 2147483646 w 1840"/>
              <a:gd name="T47" fmla="*/ 2147483646 h 1840"/>
              <a:gd name="T48" fmla="*/ 2147483646 w 1840"/>
              <a:gd name="T49" fmla="*/ 2147483646 h 1840"/>
              <a:gd name="T50" fmla="*/ 2147483646 w 1840"/>
              <a:gd name="T51" fmla="*/ 2147483646 h 1840"/>
              <a:gd name="T52" fmla="*/ 2147483646 w 1840"/>
              <a:gd name="T53" fmla="*/ 2147483646 h 1840"/>
              <a:gd name="T54" fmla="*/ 2147483646 w 1840"/>
              <a:gd name="T55" fmla="*/ 2147483646 h 1840"/>
              <a:gd name="T56" fmla="*/ 2147483646 w 1840"/>
              <a:gd name="T57" fmla="*/ 2147483646 h 1840"/>
              <a:gd name="T58" fmla="*/ 2147483646 w 1840"/>
              <a:gd name="T59" fmla="*/ 2147483646 h 1840"/>
              <a:gd name="T60" fmla="*/ 2147483646 w 1840"/>
              <a:gd name="T61" fmla="*/ 2147483646 h 1840"/>
              <a:gd name="T62" fmla="*/ 2147483646 w 1840"/>
              <a:gd name="T63" fmla="*/ 2147483646 h 1840"/>
              <a:gd name="T64" fmla="*/ 2147483646 w 1840"/>
              <a:gd name="T65" fmla="*/ 2147483646 h 1840"/>
              <a:gd name="T66" fmla="*/ 2147483646 w 1840"/>
              <a:gd name="T67" fmla="*/ 2147483646 h 1840"/>
              <a:gd name="T68" fmla="*/ 2147483646 w 1840"/>
              <a:gd name="T69" fmla="*/ 2147483646 h 18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0"/>
              <a:gd name="T106" fmla="*/ 0 h 1840"/>
              <a:gd name="T107" fmla="*/ 1840 w 1840"/>
              <a:gd name="T108" fmla="*/ 1840 h 18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rgbClr val="FFDB39"/>
          </a:solidFill>
          <a:ln>
            <a:noFill/>
          </a:ln>
          <a:extLst/>
        </p:spPr>
        <p:txBody>
          <a:bodyPr lIns="91440" tIns="45720" rIns="91440" bIns="45720"/>
          <a:lstStyle/>
          <a:p>
            <a:endParaRPr lang="zh-CN" altLang="en-US" sz="1013"/>
          </a:p>
        </p:txBody>
      </p:sp>
      <p:sp>
        <p:nvSpPr>
          <p:cNvPr id="8" name="椭圆 7"/>
          <p:cNvSpPr/>
          <p:nvPr/>
        </p:nvSpPr>
        <p:spPr>
          <a:xfrm>
            <a:off x="5409315" y="3508041"/>
            <a:ext cx="1373368" cy="1373368"/>
          </a:xfrm>
          <a:prstGeom prst="ellips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501318" y="1796681"/>
            <a:ext cx="997293" cy="997293"/>
          </a:xfrm>
          <a:prstGeom prst="ellips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223985" y="2231538"/>
            <a:ext cx="997293" cy="997293"/>
          </a:xfrm>
          <a:prstGeom prst="ellips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931835" y="3942981"/>
            <a:ext cx="997293" cy="997293"/>
          </a:xfrm>
          <a:prstGeom prst="ellips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979573" y="3900483"/>
            <a:ext cx="633450" cy="633450"/>
          </a:xfrm>
          <a:prstGeom prst="ellips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332766" y="3383961"/>
            <a:ext cx="387503" cy="387503"/>
          </a:xfrm>
          <a:prstGeom prst="ellipse">
            <a:avLst/>
          </a:prstGeom>
          <a:solidFill>
            <a:srgbClr val="FFD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19"/>
          <p:cNvSpPr>
            <a:spLocks noEditPoints="1"/>
          </p:cNvSpPr>
          <p:nvPr/>
        </p:nvSpPr>
        <p:spPr bwMode="auto">
          <a:xfrm>
            <a:off x="4365344" y="2384627"/>
            <a:ext cx="600276" cy="600276"/>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0 h 85"/>
              <a:gd name="T16" fmla="*/ 20 w 85"/>
              <a:gd name="T17" fmla="*/ 60 h 85"/>
              <a:gd name="T18" fmla="*/ 20 w 85"/>
              <a:gd name="T19" fmla="*/ 68 h 85"/>
              <a:gd name="T20" fmla="*/ 27 w 85"/>
              <a:gd name="T21" fmla="*/ 68 h 85"/>
              <a:gd name="T22" fmla="*/ 27 w 85"/>
              <a:gd name="T23" fmla="*/ 60 h 85"/>
              <a:gd name="T24" fmla="*/ 30 w 85"/>
              <a:gd name="T25" fmla="*/ 60 h 85"/>
              <a:gd name="T26" fmla="*/ 30 w 85"/>
              <a:gd name="T27" fmla="*/ 57 h 85"/>
              <a:gd name="T28" fmla="*/ 54 w 85"/>
              <a:gd name="T29" fmla="*/ 57 h 85"/>
              <a:gd name="T30" fmla="*/ 54 w 85"/>
              <a:gd name="T31" fmla="*/ 60 h 85"/>
              <a:gd name="T32" fmla="*/ 57 w 85"/>
              <a:gd name="T33" fmla="*/ 60 h 85"/>
              <a:gd name="T34" fmla="*/ 57 w 85"/>
              <a:gd name="T35" fmla="*/ 68 h 85"/>
              <a:gd name="T36" fmla="*/ 63 w 85"/>
              <a:gd name="T37" fmla="*/ 68 h 85"/>
              <a:gd name="T38" fmla="*/ 63 w 85"/>
              <a:gd name="T39" fmla="*/ 60 h 85"/>
              <a:gd name="T40" fmla="*/ 66 w 85"/>
              <a:gd name="T41" fmla="*/ 60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98"/>
          <p:cNvSpPr>
            <a:spLocks noEditPoints="1"/>
          </p:cNvSpPr>
          <p:nvPr/>
        </p:nvSpPr>
        <p:spPr bwMode="auto">
          <a:xfrm>
            <a:off x="5557096" y="3776398"/>
            <a:ext cx="1156874" cy="888400"/>
          </a:xfrm>
          <a:custGeom>
            <a:avLst/>
            <a:gdLst>
              <a:gd name="T0" fmla="*/ 21 w 104"/>
              <a:gd name="T1" fmla="*/ 44 h 80"/>
              <a:gd name="T2" fmla="*/ 13 w 104"/>
              <a:gd name="T3" fmla="*/ 73 h 80"/>
              <a:gd name="T4" fmla="*/ 33 w 104"/>
              <a:gd name="T5" fmla="*/ 73 h 80"/>
              <a:gd name="T6" fmla="*/ 51 w 104"/>
              <a:gd name="T7" fmla="*/ 80 h 80"/>
              <a:gd name="T8" fmla="*/ 69 w 104"/>
              <a:gd name="T9" fmla="*/ 73 h 80"/>
              <a:gd name="T10" fmla="*/ 87 w 104"/>
              <a:gd name="T11" fmla="*/ 73 h 80"/>
              <a:gd name="T12" fmla="*/ 81 w 104"/>
              <a:gd name="T13" fmla="*/ 44 h 80"/>
              <a:gd name="T14" fmla="*/ 86 w 104"/>
              <a:gd name="T15" fmla="*/ 44 h 80"/>
              <a:gd name="T16" fmla="*/ 86 w 104"/>
              <a:gd name="T17" fmla="*/ 28 h 80"/>
              <a:gd name="T18" fmla="*/ 97 w 104"/>
              <a:gd name="T19" fmla="*/ 25 h 80"/>
              <a:gd name="T20" fmla="*/ 97 w 104"/>
              <a:gd name="T21" fmla="*/ 34 h 80"/>
              <a:gd name="T22" fmla="*/ 95 w 104"/>
              <a:gd name="T23" fmla="*/ 51 h 80"/>
              <a:gd name="T24" fmla="*/ 103 w 104"/>
              <a:gd name="T25" fmla="*/ 51 h 80"/>
              <a:gd name="T26" fmla="*/ 101 w 104"/>
              <a:gd name="T27" fmla="*/ 34 h 80"/>
              <a:gd name="T28" fmla="*/ 101 w 104"/>
              <a:gd name="T29" fmla="*/ 23 h 80"/>
              <a:gd name="T30" fmla="*/ 104 w 104"/>
              <a:gd name="T31" fmla="*/ 22 h 80"/>
              <a:gd name="T32" fmla="*/ 104 w 104"/>
              <a:gd name="T33" fmla="*/ 15 h 80"/>
              <a:gd name="T34" fmla="*/ 52 w 104"/>
              <a:gd name="T35" fmla="*/ 0 h 80"/>
              <a:gd name="T36" fmla="*/ 0 w 104"/>
              <a:gd name="T37" fmla="*/ 15 h 80"/>
              <a:gd name="T38" fmla="*/ 0 w 104"/>
              <a:gd name="T39" fmla="*/ 22 h 80"/>
              <a:gd name="T40" fmla="*/ 19 w 104"/>
              <a:gd name="T41" fmla="*/ 28 h 80"/>
              <a:gd name="T42" fmla="*/ 19 w 104"/>
              <a:gd name="T43" fmla="*/ 44 h 80"/>
              <a:gd name="T44" fmla="*/ 21 w 104"/>
              <a:gd name="T45" fmla="*/ 44 h 80"/>
              <a:gd name="T46" fmla="*/ 71 w 104"/>
              <a:gd name="T47" fmla="*/ 44 h 80"/>
              <a:gd name="T48" fmla="*/ 72 w 104"/>
              <a:gd name="T49" fmla="*/ 48 h 80"/>
              <a:gd name="T50" fmla="*/ 65 w 104"/>
              <a:gd name="T51" fmla="*/ 66 h 80"/>
              <a:gd name="T52" fmla="*/ 51 w 104"/>
              <a:gd name="T53" fmla="*/ 73 h 80"/>
              <a:gd name="T54" fmla="*/ 37 w 104"/>
              <a:gd name="T55" fmla="*/ 66 h 80"/>
              <a:gd name="T56" fmla="*/ 31 w 104"/>
              <a:gd name="T57" fmla="*/ 48 h 80"/>
              <a:gd name="T58" fmla="*/ 31 w 104"/>
              <a:gd name="T59" fmla="*/ 44 h 80"/>
              <a:gd name="T60" fmla="*/ 71 w 104"/>
              <a:gd name="T61" fmla="*/ 4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00"/>
          <p:cNvSpPr>
            <a:spLocks noEditPoints="1"/>
          </p:cNvSpPr>
          <p:nvPr/>
        </p:nvSpPr>
        <p:spPr bwMode="auto">
          <a:xfrm>
            <a:off x="6566645" y="1973475"/>
            <a:ext cx="866637" cy="711290"/>
          </a:xfrm>
          <a:custGeom>
            <a:avLst/>
            <a:gdLst>
              <a:gd name="T0" fmla="*/ 76 w 97"/>
              <a:gd name="T1" fmla="*/ 7 h 79"/>
              <a:gd name="T2" fmla="*/ 63 w 97"/>
              <a:gd name="T3" fmla="*/ 57 h 79"/>
              <a:gd name="T4" fmla="*/ 13 w 97"/>
              <a:gd name="T5" fmla="*/ 45 h 79"/>
              <a:gd name="T6" fmla="*/ 76 w 97"/>
              <a:gd name="T7" fmla="*/ 7 h 79"/>
              <a:gd name="T8" fmla="*/ 88 w 97"/>
              <a:gd name="T9" fmla="*/ 0 h 79"/>
              <a:gd name="T10" fmla="*/ 80 w 97"/>
              <a:gd name="T11" fmla="*/ 5 h 79"/>
              <a:gd name="T12" fmla="*/ 84 w 97"/>
              <a:gd name="T13" fmla="*/ 36 h 79"/>
              <a:gd name="T14" fmla="*/ 65 w 97"/>
              <a:gd name="T15" fmla="*/ 62 h 79"/>
              <a:gd name="T16" fmla="*/ 33 w 97"/>
              <a:gd name="T17" fmla="*/ 67 h 79"/>
              <a:gd name="T18" fmla="*/ 8 w 97"/>
              <a:gd name="T19" fmla="*/ 48 h 79"/>
              <a:gd name="T20" fmla="*/ 0 w 97"/>
              <a:gd name="T21" fmla="*/ 53 h 79"/>
              <a:gd name="T22" fmla="*/ 31 w 97"/>
              <a:gd name="T23" fmla="*/ 76 h 79"/>
              <a:gd name="T24" fmla="*/ 70 w 97"/>
              <a:gd name="T25" fmla="*/ 70 h 79"/>
              <a:gd name="T26" fmla="*/ 93 w 97"/>
              <a:gd name="T27" fmla="*/ 39 h 79"/>
              <a:gd name="T28" fmla="*/ 88 w 97"/>
              <a:gd name="T29" fmla="*/ 0 h 79"/>
              <a:gd name="T30" fmla="*/ 31 w 97"/>
              <a:gd name="T31" fmla="*/ 41 h 79"/>
              <a:gd name="T32" fmla="*/ 26 w 97"/>
              <a:gd name="T33" fmla="*/ 52 h 79"/>
              <a:gd name="T34" fmla="*/ 31 w 97"/>
              <a:gd name="T35" fmla="*/ 41 h 79"/>
              <a:gd name="T36" fmla="*/ 61 w 97"/>
              <a:gd name="T37" fmla="*/ 33 h 79"/>
              <a:gd name="T38" fmla="*/ 72 w 97"/>
              <a:gd name="T39" fmla="*/ 36 h 79"/>
              <a:gd name="T40" fmla="*/ 61 w 97"/>
              <a:gd name="T41" fmla="*/ 33 h 79"/>
              <a:gd name="T42" fmla="*/ 64 w 97"/>
              <a:gd name="T43" fmla="*/ 20 h 79"/>
              <a:gd name="T44" fmla="*/ 76 w 97"/>
              <a:gd name="T45" fmla="*/ 21 h 79"/>
              <a:gd name="T46" fmla="*/ 64 w 97"/>
              <a:gd name="T47" fmla="*/ 20 h 79"/>
              <a:gd name="T48" fmla="*/ 54 w 97"/>
              <a:gd name="T49" fmla="*/ 41 h 79"/>
              <a:gd name="T50" fmla="*/ 59 w 97"/>
              <a:gd name="T51" fmla="*/ 52 h 79"/>
              <a:gd name="T52" fmla="*/ 54 w 97"/>
              <a:gd name="T53" fmla="*/ 41 h 79"/>
              <a:gd name="T54" fmla="*/ 43 w 97"/>
              <a:gd name="T55" fmla="*/ 44 h 79"/>
              <a:gd name="T56" fmla="*/ 41 w 97"/>
              <a:gd name="T57" fmla="*/ 55 h 79"/>
              <a:gd name="T58" fmla="*/ 43 w 97"/>
              <a:gd name="T59" fmla="*/ 4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9">
                <a:moveTo>
                  <a:pt x="76" y="7"/>
                </a:moveTo>
                <a:cubicBezTo>
                  <a:pt x="86" y="24"/>
                  <a:pt x="80" y="47"/>
                  <a:pt x="63" y="57"/>
                </a:cubicBezTo>
                <a:cubicBezTo>
                  <a:pt x="46" y="68"/>
                  <a:pt x="23" y="62"/>
                  <a:pt x="13" y="45"/>
                </a:cubicBezTo>
                <a:cubicBezTo>
                  <a:pt x="76" y="7"/>
                  <a:pt x="76" y="7"/>
                  <a:pt x="76" y="7"/>
                </a:cubicBezTo>
                <a:close/>
                <a:moveTo>
                  <a:pt x="88" y="0"/>
                </a:moveTo>
                <a:cubicBezTo>
                  <a:pt x="80" y="5"/>
                  <a:pt x="80" y="5"/>
                  <a:pt x="80" y="5"/>
                </a:cubicBezTo>
                <a:cubicBezTo>
                  <a:pt x="86" y="15"/>
                  <a:pt x="87" y="26"/>
                  <a:pt x="84" y="36"/>
                </a:cubicBezTo>
                <a:cubicBezTo>
                  <a:pt x="82" y="47"/>
                  <a:pt x="75" y="56"/>
                  <a:pt x="65" y="62"/>
                </a:cubicBezTo>
                <a:cubicBezTo>
                  <a:pt x="55" y="68"/>
                  <a:pt x="44" y="70"/>
                  <a:pt x="33" y="67"/>
                </a:cubicBezTo>
                <a:cubicBezTo>
                  <a:pt x="23" y="65"/>
                  <a:pt x="14" y="58"/>
                  <a:pt x="8" y="48"/>
                </a:cubicBezTo>
                <a:cubicBezTo>
                  <a:pt x="0" y="53"/>
                  <a:pt x="0" y="53"/>
                  <a:pt x="0" y="53"/>
                </a:cubicBezTo>
                <a:cubicBezTo>
                  <a:pt x="7" y="65"/>
                  <a:pt x="18" y="73"/>
                  <a:pt x="31" y="76"/>
                </a:cubicBezTo>
                <a:cubicBezTo>
                  <a:pt x="44" y="79"/>
                  <a:pt x="58" y="78"/>
                  <a:pt x="70" y="70"/>
                </a:cubicBezTo>
                <a:cubicBezTo>
                  <a:pt x="82" y="63"/>
                  <a:pt x="90" y="51"/>
                  <a:pt x="93" y="39"/>
                </a:cubicBezTo>
                <a:cubicBezTo>
                  <a:pt x="97" y="26"/>
                  <a:pt x="95" y="12"/>
                  <a:pt x="88" y="0"/>
                </a:cubicBezTo>
                <a:close/>
                <a:moveTo>
                  <a:pt x="31" y="41"/>
                </a:moveTo>
                <a:cubicBezTo>
                  <a:pt x="31" y="41"/>
                  <a:pt x="19" y="48"/>
                  <a:pt x="26" y="52"/>
                </a:cubicBezTo>
                <a:cubicBezTo>
                  <a:pt x="33" y="55"/>
                  <a:pt x="31" y="41"/>
                  <a:pt x="31" y="41"/>
                </a:cubicBezTo>
                <a:close/>
                <a:moveTo>
                  <a:pt x="61" y="33"/>
                </a:moveTo>
                <a:cubicBezTo>
                  <a:pt x="60" y="33"/>
                  <a:pt x="69" y="44"/>
                  <a:pt x="72" y="36"/>
                </a:cubicBezTo>
                <a:cubicBezTo>
                  <a:pt x="74" y="29"/>
                  <a:pt x="61" y="33"/>
                  <a:pt x="61" y="33"/>
                </a:cubicBezTo>
                <a:close/>
                <a:moveTo>
                  <a:pt x="64" y="20"/>
                </a:moveTo>
                <a:cubicBezTo>
                  <a:pt x="64" y="21"/>
                  <a:pt x="75" y="29"/>
                  <a:pt x="76" y="21"/>
                </a:cubicBezTo>
                <a:cubicBezTo>
                  <a:pt x="76" y="13"/>
                  <a:pt x="64" y="20"/>
                  <a:pt x="64" y="20"/>
                </a:cubicBezTo>
                <a:close/>
                <a:moveTo>
                  <a:pt x="54" y="41"/>
                </a:moveTo>
                <a:cubicBezTo>
                  <a:pt x="54" y="41"/>
                  <a:pt x="52" y="55"/>
                  <a:pt x="59" y="52"/>
                </a:cubicBezTo>
                <a:cubicBezTo>
                  <a:pt x="66" y="49"/>
                  <a:pt x="55" y="41"/>
                  <a:pt x="54" y="41"/>
                </a:cubicBezTo>
                <a:close/>
                <a:moveTo>
                  <a:pt x="43" y="44"/>
                </a:moveTo>
                <a:cubicBezTo>
                  <a:pt x="43" y="44"/>
                  <a:pt x="34" y="54"/>
                  <a:pt x="41" y="55"/>
                </a:cubicBezTo>
                <a:cubicBezTo>
                  <a:pt x="49" y="56"/>
                  <a:pt x="44" y="44"/>
                  <a:pt x="43" y="44"/>
                </a:cubicBez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04"/>
          <p:cNvSpPr>
            <a:spLocks noEditPoints="1"/>
          </p:cNvSpPr>
          <p:nvPr/>
        </p:nvSpPr>
        <p:spPr bwMode="auto">
          <a:xfrm>
            <a:off x="4054283" y="3963815"/>
            <a:ext cx="487147" cy="484070"/>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7"/>
          <p:cNvSpPr>
            <a:spLocks noEditPoints="1"/>
          </p:cNvSpPr>
          <p:nvPr/>
        </p:nvSpPr>
        <p:spPr bwMode="auto">
          <a:xfrm>
            <a:off x="8122319" y="4125656"/>
            <a:ext cx="616323" cy="553549"/>
          </a:xfrm>
          <a:custGeom>
            <a:avLst/>
            <a:gdLst>
              <a:gd name="T0" fmla="*/ 10 w 95"/>
              <a:gd name="T1" fmla="*/ 0 h 85"/>
              <a:gd name="T2" fmla="*/ 85 w 95"/>
              <a:gd name="T3" fmla="*/ 0 h 85"/>
              <a:gd name="T4" fmla="*/ 95 w 95"/>
              <a:gd name="T5" fmla="*/ 10 h 85"/>
              <a:gd name="T6" fmla="*/ 95 w 95"/>
              <a:gd name="T7" fmla="*/ 76 h 85"/>
              <a:gd name="T8" fmla="*/ 85 w 95"/>
              <a:gd name="T9" fmla="*/ 85 h 85"/>
              <a:gd name="T10" fmla="*/ 10 w 95"/>
              <a:gd name="T11" fmla="*/ 85 h 85"/>
              <a:gd name="T12" fmla="*/ 0 w 95"/>
              <a:gd name="T13" fmla="*/ 76 h 85"/>
              <a:gd name="T14" fmla="*/ 0 w 95"/>
              <a:gd name="T15" fmla="*/ 10 h 85"/>
              <a:gd name="T16" fmla="*/ 10 w 95"/>
              <a:gd name="T17" fmla="*/ 0 h 85"/>
              <a:gd name="T18" fmla="*/ 48 w 95"/>
              <a:gd name="T19" fmla="*/ 38 h 85"/>
              <a:gd name="T20" fmla="*/ 43 w 95"/>
              <a:gd name="T21" fmla="*/ 44 h 85"/>
              <a:gd name="T22" fmla="*/ 48 w 95"/>
              <a:gd name="T23" fmla="*/ 50 h 85"/>
              <a:gd name="T24" fmla="*/ 54 w 95"/>
              <a:gd name="T25" fmla="*/ 44 h 85"/>
              <a:gd name="T26" fmla="*/ 48 w 95"/>
              <a:gd name="T27" fmla="*/ 38 h 85"/>
              <a:gd name="T28" fmla="*/ 42 w 95"/>
              <a:gd name="T29" fmla="*/ 36 h 85"/>
              <a:gd name="T30" fmla="*/ 48 w 95"/>
              <a:gd name="T31" fmla="*/ 34 h 85"/>
              <a:gd name="T32" fmla="*/ 54 w 95"/>
              <a:gd name="T33" fmla="*/ 36 h 85"/>
              <a:gd name="T34" fmla="*/ 57 w 95"/>
              <a:gd name="T35" fmla="*/ 30 h 85"/>
              <a:gd name="T36" fmla="*/ 64 w 95"/>
              <a:gd name="T37" fmla="*/ 19 h 85"/>
              <a:gd name="T38" fmla="*/ 48 w 95"/>
              <a:gd name="T39" fmla="*/ 14 h 85"/>
              <a:gd name="T40" fmla="*/ 33 w 95"/>
              <a:gd name="T41" fmla="*/ 19 h 85"/>
              <a:gd name="T42" fmla="*/ 39 w 95"/>
              <a:gd name="T43" fmla="*/ 30 h 85"/>
              <a:gd name="T44" fmla="*/ 42 w 95"/>
              <a:gd name="T45" fmla="*/ 36 h 85"/>
              <a:gd name="T46" fmla="*/ 58 w 95"/>
              <a:gd name="T47" fmla="*/ 43 h 85"/>
              <a:gd name="T48" fmla="*/ 57 w 95"/>
              <a:gd name="T49" fmla="*/ 49 h 85"/>
              <a:gd name="T50" fmla="*/ 53 w 95"/>
              <a:gd name="T51" fmla="*/ 53 h 85"/>
              <a:gd name="T52" fmla="*/ 56 w 95"/>
              <a:gd name="T53" fmla="*/ 59 h 85"/>
              <a:gd name="T54" fmla="*/ 62 w 95"/>
              <a:gd name="T55" fmla="*/ 70 h 85"/>
              <a:gd name="T56" fmla="*/ 74 w 95"/>
              <a:gd name="T57" fmla="*/ 59 h 85"/>
              <a:gd name="T58" fmla="*/ 78 w 95"/>
              <a:gd name="T59" fmla="*/ 43 h 85"/>
              <a:gd name="T60" fmla="*/ 65 w 95"/>
              <a:gd name="T61" fmla="*/ 43 h 85"/>
              <a:gd name="T62" fmla="*/ 58 w 95"/>
              <a:gd name="T63" fmla="*/ 43 h 85"/>
              <a:gd name="T64" fmla="*/ 44 w 95"/>
              <a:gd name="T65" fmla="*/ 53 h 85"/>
              <a:gd name="T66" fmla="*/ 40 w 95"/>
              <a:gd name="T67" fmla="*/ 49 h 85"/>
              <a:gd name="T68" fmla="*/ 38 w 95"/>
              <a:gd name="T69" fmla="*/ 43 h 85"/>
              <a:gd name="T70" fmla="*/ 31 w 95"/>
              <a:gd name="T71" fmla="*/ 43 h 85"/>
              <a:gd name="T72" fmla="*/ 19 w 95"/>
              <a:gd name="T73" fmla="*/ 43 h 85"/>
              <a:gd name="T74" fmla="*/ 23 w 95"/>
              <a:gd name="T75" fmla="*/ 59 h 85"/>
              <a:gd name="T76" fmla="*/ 34 w 95"/>
              <a:gd name="T77" fmla="*/ 70 h 85"/>
              <a:gd name="T78" fmla="*/ 41 w 95"/>
              <a:gd name="T79" fmla="*/ 59 h 85"/>
              <a:gd name="T80" fmla="*/ 44 w 95"/>
              <a:gd name="T81" fmla="*/ 5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 h="85">
                <a:moveTo>
                  <a:pt x="10" y="0"/>
                </a:moveTo>
                <a:cubicBezTo>
                  <a:pt x="85" y="0"/>
                  <a:pt x="85" y="0"/>
                  <a:pt x="85" y="0"/>
                </a:cubicBezTo>
                <a:cubicBezTo>
                  <a:pt x="90" y="0"/>
                  <a:pt x="95" y="4"/>
                  <a:pt x="95" y="10"/>
                </a:cubicBezTo>
                <a:cubicBezTo>
                  <a:pt x="95" y="76"/>
                  <a:pt x="95" y="76"/>
                  <a:pt x="95" y="76"/>
                </a:cubicBezTo>
                <a:cubicBezTo>
                  <a:pt x="95" y="81"/>
                  <a:pt x="90" y="85"/>
                  <a:pt x="85" y="85"/>
                </a:cubicBezTo>
                <a:cubicBezTo>
                  <a:pt x="10" y="85"/>
                  <a:pt x="10" y="85"/>
                  <a:pt x="10" y="85"/>
                </a:cubicBezTo>
                <a:cubicBezTo>
                  <a:pt x="5" y="85"/>
                  <a:pt x="0" y="81"/>
                  <a:pt x="0" y="76"/>
                </a:cubicBezTo>
                <a:cubicBezTo>
                  <a:pt x="0" y="10"/>
                  <a:pt x="0" y="10"/>
                  <a:pt x="0" y="10"/>
                </a:cubicBezTo>
                <a:cubicBezTo>
                  <a:pt x="0" y="4"/>
                  <a:pt x="5" y="0"/>
                  <a:pt x="10" y="0"/>
                </a:cubicBezTo>
                <a:close/>
                <a:moveTo>
                  <a:pt x="48" y="38"/>
                </a:moveTo>
                <a:cubicBezTo>
                  <a:pt x="45" y="38"/>
                  <a:pt x="43" y="41"/>
                  <a:pt x="43" y="44"/>
                </a:cubicBezTo>
                <a:cubicBezTo>
                  <a:pt x="43" y="47"/>
                  <a:pt x="45" y="50"/>
                  <a:pt x="48" y="50"/>
                </a:cubicBezTo>
                <a:cubicBezTo>
                  <a:pt x="51" y="50"/>
                  <a:pt x="54" y="47"/>
                  <a:pt x="54" y="44"/>
                </a:cubicBezTo>
                <a:cubicBezTo>
                  <a:pt x="54" y="41"/>
                  <a:pt x="51" y="38"/>
                  <a:pt x="48" y="38"/>
                </a:cubicBezTo>
                <a:close/>
                <a:moveTo>
                  <a:pt x="42" y="36"/>
                </a:moveTo>
                <a:cubicBezTo>
                  <a:pt x="44" y="35"/>
                  <a:pt x="46" y="34"/>
                  <a:pt x="48" y="34"/>
                </a:cubicBezTo>
                <a:cubicBezTo>
                  <a:pt x="50" y="34"/>
                  <a:pt x="52" y="35"/>
                  <a:pt x="54" y="36"/>
                </a:cubicBezTo>
                <a:cubicBezTo>
                  <a:pt x="57" y="30"/>
                  <a:pt x="57" y="30"/>
                  <a:pt x="57" y="30"/>
                </a:cubicBezTo>
                <a:cubicBezTo>
                  <a:pt x="64" y="19"/>
                  <a:pt x="64" y="19"/>
                  <a:pt x="64" y="19"/>
                </a:cubicBezTo>
                <a:cubicBezTo>
                  <a:pt x="59" y="16"/>
                  <a:pt x="54" y="14"/>
                  <a:pt x="48" y="14"/>
                </a:cubicBezTo>
                <a:cubicBezTo>
                  <a:pt x="43" y="14"/>
                  <a:pt x="37" y="16"/>
                  <a:pt x="33" y="19"/>
                </a:cubicBezTo>
                <a:cubicBezTo>
                  <a:pt x="39" y="30"/>
                  <a:pt x="39" y="30"/>
                  <a:pt x="39" y="30"/>
                </a:cubicBezTo>
                <a:cubicBezTo>
                  <a:pt x="42" y="36"/>
                  <a:pt x="42" y="36"/>
                  <a:pt x="42" y="36"/>
                </a:cubicBezTo>
                <a:close/>
                <a:moveTo>
                  <a:pt x="58" y="43"/>
                </a:moveTo>
                <a:cubicBezTo>
                  <a:pt x="58" y="45"/>
                  <a:pt x="58" y="47"/>
                  <a:pt x="57" y="49"/>
                </a:cubicBezTo>
                <a:cubicBezTo>
                  <a:pt x="56" y="51"/>
                  <a:pt x="54" y="52"/>
                  <a:pt x="53" y="53"/>
                </a:cubicBezTo>
                <a:cubicBezTo>
                  <a:pt x="56" y="59"/>
                  <a:pt x="56" y="59"/>
                  <a:pt x="56" y="59"/>
                </a:cubicBezTo>
                <a:cubicBezTo>
                  <a:pt x="62" y="70"/>
                  <a:pt x="62" y="70"/>
                  <a:pt x="62" y="70"/>
                </a:cubicBezTo>
                <a:cubicBezTo>
                  <a:pt x="67" y="67"/>
                  <a:pt x="71" y="64"/>
                  <a:pt x="74" y="59"/>
                </a:cubicBezTo>
                <a:cubicBezTo>
                  <a:pt x="77" y="54"/>
                  <a:pt x="78" y="48"/>
                  <a:pt x="78" y="43"/>
                </a:cubicBezTo>
                <a:cubicBezTo>
                  <a:pt x="65" y="43"/>
                  <a:pt x="65" y="43"/>
                  <a:pt x="65" y="43"/>
                </a:cubicBezTo>
                <a:cubicBezTo>
                  <a:pt x="58" y="43"/>
                  <a:pt x="58" y="43"/>
                  <a:pt x="58" y="43"/>
                </a:cubicBezTo>
                <a:close/>
                <a:moveTo>
                  <a:pt x="44" y="53"/>
                </a:moveTo>
                <a:cubicBezTo>
                  <a:pt x="42" y="52"/>
                  <a:pt x="41" y="51"/>
                  <a:pt x="40" y="49"/>
                </a:cubicBezTo>
                <a:cubicBezTo>
                  <a:pt x="39" y="47"/>
                  <a:pt x="38" y="45"/>
                  <a:pt x="38" y="43"/>
                </a:cubicBezTo>
                <a:cubicBezTo>
                  <a:pt x="31" y="43"/>
                  <a:pt x="31" y="43"/>
                  <a:pt x="31" y="43"/>
                </a:cubicBezTo>
                <a:cubicBezTo>
                  <a:pt x="19" y="43"/>
                  <a:pt x="19" y="43"/>
                  <a:pt x="19" y="43"/>
                </a:cubicBezTo>
                <a:cubicBezTo>
                  <a:pt x="19" y="49"/>
                  <a:pt x="20" y="54"/>
                  <a:pt x="23" y="59"/>
                </a:cubicBezTo>
                <a:cubicBezTo>
                  <a:pt x="26" y="64"/>
                  <a:pt x="30" y="68"/>
                  <a:pt x="34" y="70"/>
                </a:cubicBezTo>
                <a:cubicBezTo>
                  <a:pt x="41" y="59"/>
                  <a:pt x="41" y="59"/>
                  <a:pt x="41" y="59"/>
                </a:cubicBezTo>
                <a:lnTo>
                  <a:pt x="44" y="53"/>
                </a:ln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49"/>
          <p:cNvSpPr>
            <a:spLocks noEditPoints="1"/>
          </p:cNvSpPr>
          <p:nvPr/>
        </p:nvSpPr>
        <p:spPr bwMode="auto">
          <a:xfrm>
            <a:off x="7422136" y="3457575"/>
            <a:ext cx="198308" cy="271234"/>
          </a:xfrm>
          <a:custGeom>
            <a:avLst/>
            <a:gdLst>
              <a:gd name="T0" fmla="*/ 10 w 68"/>
              <a:gd name="T1" fmla="*/ 0 h 93"/>
              <a:gd name="T2" fmla="*/ 59 w 68"/>
              <a:gd name="T3" fmla="*/ 0 h 93"/>
              <a:gd name="T4" fmla="*/ 63 w 68"/>
              <a:gd name="T5" fmla="*/ 0 h 93"/>
              <a:gd name="T6" fmla="*/ 63 w 68"/>
              <a:gd name="T7" fmla="*/ 5 h 93"/>
              <a:gd name="T8" fmla="*/ 63 w 68"/>
              <a:gd name="T9" fmla="*/ 31 h 93"/>
              <a:gd name="T10" fmla="*/ 68 w 68"/>
              <a:gd name="T11" fmla="*/ 31 h 93"/>
              <a:gd name="T12" fmla="*/ 68 w 68"/>
              <a:gd name="T13" fmla="*/ 59 h 93"/>
              <a:gd name="T14" fmla="*/ 34 w 68"/>
              <a:gd name="T15" fmla="*/ 93 h 93"/>
              <a:gd name="T16" fmla="*/ 34 w 68"/>
              <a:gd name="T17" fmla="*/ 93 h 93"/>
              <a:gd name="T18" fmla="*/ 0 w 68"/>
              <a:gd name="T19" fmla="*/ 59 h 93"/>
              <a:gd name="T20" fmla="*/ 0 w 68"/>
              <a:gd name="T21" fmla="*/ 31 h 93"/>
              <a:gd name="T22" fmla="*/ 6 w 68"/>
              <a:gd name="T23" fmla="*/ 31 h 93"/>
              <a:gd name="T24" fmla="*/ 6 w 68"/>
              <a:gd name="T25" fmla="*/ 5 h 93"/>
              <a:gd name="T26" fmla="*/ 6 w 68"/>
              <a:gd name="T27" fmla="*/ 0 h 93"/>
              <a:gd name="T28" fmla="*/ 10 w 68"/>
              <a:gd name="T29" fmla="*/ 0 h 93"/>
              <a:gd name="T30" fmla="*/ 39 w 68"/>
              <a:gd name="T31" fmla="*/ 17 h 93"/>
              <a:gd name="T32" fmla="*/ 39 w 68"/>
              <a:gd name="T33" fmla="*/ 23 h 93"/>
              <a:gd name="T34" fmla="*/ 49 w 68"/>
              <a:gd name="T35" fmla="*/ 23 h 93"/>
              <a:gd name="T36" fmla="*/ 49 w 68"/>
              <a:gd name="T37" fmla="*/ 17 h 93"/>
              <a:gd name="T38" fmla="*/ 39 w 68"/>
              <a:gd name="T39" fmla="*/ 17 h 93"/>
              <a:gd name="T40" fmla="*/ 19 w 68"/>
              <a:gd name="T41" fmla="*/ 17 h 93"/>
              <a:gd name="T42" fmla="*/ 19 w 68"/>
              <a:gd name="T43" fmla="*/ 23 h 93"/>
              <a:gd name="T44" fmla="*/ 29 w 68"/>
              <a:gd name="T45" fmla="*/ 23 h 93"/>
              <a:gd name="T46" fmla="*/ 29 w 68"/>
              <a:gd name="T47" fmla="*/ 17 h 93"/>
              <a:gd name="T48" fmla="*/ 19 w 68"/>
              <a:gd name="T49" fmla="*/ 17 h 93"/>
              <a:gd name="T50" fmla="*/ 14 w 68"/>
              <a:gd name="T51" fmla="*/ 31 h 93"/>
              <a:gd name="T52" fmla="*/ 54 w 68"/>
              <a:gd name="T53" fmla="*/ 31 h 93"/>
              <a:gd name="T54" fmla="*/ 54 w 68"/>
              <a:gd name="T55" fmla="*/ 9 h 93"/>
              <a:gd name="T56" fmla="*/ 14 w 68"/>
              <a:gd name="T57" fmla="*/ 9 h 93"/>
              <a:gd name="T58" fmla="*/ 14 w 68"/>
              <a:gd name="T59" fmla="*/ 3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 h="93">
                <a:moveTo>
                  <a:pt x="10" y="0"/>
                </a:moveTo>
                <a:cubicBezTo>
                  <a:pt x="59" y="0"/>
                  <a:pt x="59" y="0"/>
                  <a:pt x="59" y="0"/>
                </a:cubicBezTo>
                <a:cubicBezTo>
                  <a:pt x="63" y="0"/>
                  <a:pt x="63" y="0"/>
                  <a:pt x="63" y="0"/>
                </a:cubicBezTo>
                <a:cubicBezTo>
                  <a:pt x="63" y="5"/>
                  <a:pt x="63" y="5"/>
                  <a:pt x="63" y="5"/>
                </a:cubicBezTo>
                <a:cubicBezTo>
                  <a:pt x="63" y="31"/>
                  <a:pt x="63" y="31"/>
                  <a:pt x="63" y="31"/>
                </a:cubicBezTo>
                <a:cubicBezTo>
                  <a:pt x="68" y="31"/>
                  <a:pt x="68" y="31"/>
                  <a:pt x="68" y="31"/>
                </a:cubicBezTo>
                <a:cubicBezTo>
                  <a:pt x="68" y="59"/>
                  <a:pt x="68" y="59"/>
                  <a:pt x="68" y="59"/>
                </a:cubicBezTo>
                <a:cubicBezTo>
                  <a:pt x="68" y="78"/>
                  <a:pt x="53" y="93"/>
                  <a:pt x="34" y="93"/>
                </a:cubicBezTo>
                <a:cubicBezTo>
                  <a:pt x="34" y="93"/>
                  <a:pt x="34" y="93"/>
                  <a:pt x="34" y="93"/>
                </a:cubicBezTo>
                <a:cubicBezTo>
                  <a:pt x="15" y="93"/>
                  <a:pt x="0" y="78"/>
                  <a:pt x="0" y="59"/>
                </a:cubicBezTo>
                <a:cubicBezTo>
                  <a:pt x="0" y="31"/>
                  <a:pt x="0" y="31"/>
                  <a:pt x="0" y="31"/>
                </a:cubicBezTo>
                <a:cubicBezTo>
                  <a:pt x="6" y="31"/>
                  <a:pt x="6" y="31"/>
                  <a:pt x="6" y="31"/>
                </a:cubicBezTo>
                <a:cubicBezTo>
                  <a:pt x="6" y="5"/>
                  <a:pt x="6" y="5"/>
                  <a:pt x="6" y="5"/>
                </a:cubicBezTo>
                <a:cubicBezTo>
                  <a:pt x="6" y="0"/>
                  <a:pt x="6" y="0"/>
                  <a:pt x="6" y="0"/>
                </a:cubicBezTo>
                <a:cubicBezTo>
                  <a:pt x="10" y="0"/>
                  <a:pt x="10" y="0"/>
                  <a:pt x="10" y="0"/>
                </a:cubicBezTo>
                <a:close/>
                <a:moveTo>
                  <a:pt x="39" y="17"/>
                </a:moveTo>
                <a:cubicBezTo>
                  <a:pt x="39" y="23"/>
                  <a:pt x="39" y="23"/>
                  <a:pt x="39" y="23"/>
                </a:cubicBezTo>
                <a:cubicBezTo>
                  <a:pt x="49" y="23"/>
                  <a:pt x="49" y="23"/>
                  <a:pt x="49" y="23"/>
                </a:cubicBezTo>
                <a:cubicBezTo>
                  <a:pt x="49" y="17"/>
                  <a:pt x="49" y="17"/>
                  <a:pt x="49" y="17"/>
                </a:cubicBezTo>
                <a:cubicBezTo>
                  <a:pt x="39" y="17"/>
                  <a:pt x="39" y="17"/>
                  <a:pt x="39" y="17"/>
                </a:cubicBezTo>
                <a:close/>
                <a:moveTo>
                  <a:pt x="19" y="17"/>
                </a:moveTo>
                <a:cubicBezTo>
                  <a:pt x="19" y="23"/>
                  <a:pt x="19" y="23"/>
                  <a:pt x="19" y="23"/>
                </a:cubicBezTo>
                <a:cubicBezTo>
                  <a:pt x="29" y="23"/>
                  <a:pt x="29" y="23"/>
                  <a:pt x="29" y="23"/>
                </a:cubicBezTo>
                <a:cubicBezTo>
                  <a:pt x="29" y="17"/>
                  <a:pt x="29" y="17"/>
                  <a:pt x="29" y="17"/>
                </a:cubicBezTo>
                <a:cubicBezTo>
                  <a:pt x="19" y="17"/>
                  <a:pt x="19" y="17"/>
                  <a:pt x="19" y="17"/>
                </a:cubicBezTo>
                <a:close/>
                <a:moveTo>
                  <a:pt x="14" y="31"/>
                </a:moveTo>
                <a:cubicBezTo>
                  <a:pt x="54" y="31"/>
                  <a:pt x="54" y="31"/>
                  <a:pt x="54" y="31"/>
                </a:cubicBezTo>
                <a:cubicBezTo>
                  <a:pt x="54" y="9"/>
                  <a:pt x="54" y="9"/>
                  <a:pt x="54" y="9"/>
                </a:cubicBezTo>
                <a:cubicBezTo>
                  <a:pt x="14" y="9"/>
                  <a:pt x="14" y="9"/>
                  <a:pt x="14" y="9"/>
                </a:cubicBezTo>
                <a:lnTo>
                  <a:pt x="14" y="31"/>
                </a:ln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 name="文本框 24"/>
          <p:cNvSpPr txBox="1"/>
          <p:nvPr/>
        </p:nvSpPr>
        <p:spPr>
          <a:xfrm>
            <a:off x="4811539" y="140439"/>
            <a:ext cx="2610010" cy="769441"/>
          </a:xfrm>
          <a:prstGeom prst="rect">
            <a:avLst/>
          </a:prstGeom>
          <a:noFill/>
        </p:spPr>
        <p:txBody>
          <a:bodyPr wrap="none" rtlCol="0">
            <a:spAutoFit/>
          </a:bodyPr>
          <a:lstStyle/>
          <a:p>
            <a:r>
              <a:rPr lang="en-US" altLang="zh-CN" sz="4400" b="1" dirty="0" smtClean="0">
                <a:solidFill>
                  <a:srgbClr val="FFDB39"/>
                </a:solidFill>
                <a:latin typeface="微软雅黑" panose="020B0503020204020204" pitchFamily="34" charset="-122"/>
                <a:ea typeface="微软雅黑" panose="020B0503020204020204" pitchFamily="34" charset="-122"/>
              </a:rPr>
              <a:t> </a:t>
            </a:r>
            <a:r>
              <a:rPr lang="zh-CN" altLang="en-US" sz="4400" b="1" dirty="0" smtClean="0">
                <a:solidFill>
                  <a:srgbClr val="FFDB39"/>
                </a:solidFill>
                <a:latin typeface="微软雅黑" panose="020B0503020204020204" pitchFamily="34" charset="-122"/>
                <a:ea typeface="微软雅黑" panose="020B0503020204020204" pitchFamily="34" charset="-122"/>
              </a:rPr>
              <a:t>系统实现</a:t>
            </a:r>
            <a:endParaRPr lang="zh-CN" altLang="en-US" sz="4000" b="1" dirty="0">
              <a:solidFill>
                <a:srgbClr val="FFDB39"/>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665482" y="904051"/>
            <a:ext cx="2947410" cy="369332"/>
          </a:xfrm>
          <a:prstGeom prst="rect">
            <a:avLst/>
          </a:prstGeom>
          <a:noFill/>
        </p:spPr>
        <p:txBody>
          <a:bodyPr wrap="none" rtlCol="0">
            <a:spAutoFit/>
          </a:bodyPr>
          <a:lstStyle/>
          <a:p>
            <a:r>
              <a:rPr lang="en-US" altLang="zh-CN" b="1" dirty="0">
                <a:solidFill>
                  <a:schemeClr val="bg1">
                    <a:lumMod val="50000"/>
                  </a:schemeClr>
                </a:solidFill>
                <a:latin typeface="微软雅黑" panose="020B0503020204020204" pitchFamily="34" charset="-122"/>
                <a:ea typeface="微软雅黑" panose="020B0503020204020204" pitchFamily="34" charset="-122"/>
              </a:rPr>
              <a:t>System implementation</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5664200" y="1291733"/>
            <a:ext cx="91122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206013" y="1634921"/>
            <a:ext cx="3228484" cy="1253992"/>
            <a:chOff x="277153" y="1950658"/>
            <a:chExt cx="3228484" cy="1253992"/>
          </a:xfrm>
        </p:grpSpPr>
        <p:sp>
          <p:nvSpPr>
            <p:cNvPr id="28" name="文本框 27"/>
            <p:cNvSpPr txBox="1"/>
            <p:nvPr/>
          </p:nvSpPr>
          <p:spPr>
            <a:xfrm>
              <a:off x="277153" y="2188987"/>
              <a:ext cx="3143250" cy="1015663"/>
            </a:xfrm>
            <a:prstGeom prst="rect">
              <a:avLst/>
            </a:prstGeom>
            <a:noFill/>
          </p:spPr>
          <p:txBody>
            <a:bodyPr wrap="square" rtlCol="0">
              <a:spAutoFit/>
            </a:bodyPr>
            <a:lstStyle/>
            <a:p>
              <a:pPr algn="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Plan</a:t>
              </a:r>
            </a:p>
            <a:p>
              <a:pPr algn="r"/>
              <a:r>
                <a:rPr lang="zh-CN" altLang="en-US" sz="1200" dirty="0">
                  <a:solidFill>
                    <a:schemeClr val="bg1">
                      <a:lumMod val="50000"/>
                    </a:schemeClr>
                  </a:solidFill>
                  <a:latin typeface="微软雅黑" panose="020B0503020204020204" pitchFamily="34" charset="-122"/>
                  <a:ea typeface="微软雅黑" panose="020B0503020204020204" pitchFamily="34" charset="-122"/>
                </a:rPr>
                <a:t>对所要解决的问题进行总体定义，包括了解用户的要求及现实环境，从技术、经济和社会因素等</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3</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个方面研究并论证本软件项目的可行性，编写可行性研究</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报告。</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2961898" y="1950658"/>
              <a:ext cx="543739" cy="307777"/>
            </a:xfrm>
            <a:prstGeom prst="rect">
              <a:avLst/>
            </a:prstGeom>
            <a:noFill/>
          </p:spPr>
          <p:txBody>
            <a:bodyPr wrap="none" rtlCol="0">
              <a:spAutoFit/>
            </a:bodyPr>
            <a:lstStyle/>
            <a:p>
              <a:pPr algn="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计划</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258218" y="3122492"/>
            <a:ext cx="3154573" cy="1571361"/>
            <a:chOff x="277153" y="1817955"/>
            <a:chExt cx="3154573" cy="1571361"/>
          </a:xfrm>
        </p:grpSpPr>
        <p:sp>
          <p:nvSpPr>
            <p:cNvPr id="32" name="文本框 31"/>
            <p:cNvSpPr txBox="1"/>
            <p:nvPr/>
          </p:nvSpPr>
          <p:spPr>
            <a:xfrm>
              <a:off x="277153" y="2188987"/>
              <a:ext cx="3143250" cy="1200329"/>
            </a:xfrm>
            <a:prstGeom prst="rect">
              <a:avLst/>
            </a:prstGeom>
            <a:noFill/>
          </p:spPr>
          <p:txBody>
            <a:bodyPr wrap="square" rtlCol="0">
              <a:spAutoFit/>
            </a:bodyPr>
            <a:lstStyle/>
            <a:p>
              <a:pPr algn="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Analysis</a:t>
              </a:r>
            </a:p>
            <a:p>
              <a:pPr algn="r"/>
              <a:r>
                <a:rPr lang="zh-CN" altLang="en-US" sz="1200" dirty="0">
                  <a:solidFill>
                    <a:schemeClr val="bg1">
                      <a:lumMod val="50000"/>
                    </a:schemeClr>
                  </a:solidFill>
                  <a:latin typeface="微软雅黑" panose="020B0503020204020204" pitchFamily="34" charset="-122"/>
                  <a:ea typeface="微软雅黑" panose="020B0503020204020204" pitchFamily="34" charset="-122"/>
                </a:rPr>
                <a:t>软件需求分析就是对开发什么样的软件的一个系统的分析与设想。它是一个对用户的需求进行去粗取精、去伪存真、正确理解，然后把它用软件工程开发语言（形式功能规约，即需求规格说明书）表达出来的过程。</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2887986" y="1817955"/>
              <a:ext cx="543740" cy="307777"/>
            </a:xfrm>
            <a:prstGeom prst="rect">
              <a:avLst/>
            </a:prstGeom>
            <a:noFill/>
          </p:spPr>
          <p:txBody>
            <a:bodyPr wrap="none" rtlCol="0">
              <a:spAutoFit/>
            </a:bodyPr>
            <a:lstStyle/>
            <a:p>
              <a:pPr algn="r"/>
              <a:r>
                <a:rPr lang="zh-CN" altLang="en-US" sz="1400" dirty="0">
                  <a:solidFill>
                    <a:schemeClr val="bg1">
                      <a:lumMod val="50000"/>
                    </a:schemeClr>
                  </a:solidFill>
                  <a:latin typeface="微软雅黑" panose="020B0503020204020204" pitchFamily="34" charset="-122"/>
                  <a:ea typeface="微软雅黑" panose="020B0503020204020204" pitchFamily="34" charset="-122"/>
                </a:rPr>
                <a:t>分析</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1431705" y="4940274"/>
            <a:ext cx="3143250" cy="1124170"/>
            <a:chOff x="277153" y="1895814"/>
            <a:chExt cx="3143250" cy="1124170"/>
          </a:xfrm>
        </p:grpSpPr>
        <p:sp>
          <p:nvSpPr>
            <p:cNvPr id="35" name="文本框 34"/>
            <p:cNvSpPr txBox="1"/>
            <p:nvPr/>
          </p:nvSpPr>
          <p:spPr>
            <a:xfrm>
              <a:off x="277153" y="2188987"/>
              <a:ext cx="3143250" cy="830997"/>
            </a:xfrm>
            <a:prstGeom prst="rect">
              <a:avLst/>
            </a:prstGeom>
            <a:noFill/>
          </p:spPr>
          <p:txBody>
            <a:bodyPr wrap="square" rtlCol="0">
              <a:spAutoFit/>
            </a:bodyPr>
            <a:lstStyle/>
            <a:p>
              <a:pPr algn="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Design</a:t>
              </a:r>
            </a:p>
            <a:p>
              <a:pPr algn="r"/>
              <a:r>
                <a:rPr lang="zh-CN" altLang="en-US" sz="1200" dirty="0">
                  <a:solidFill>
                    <a:schemeClr val="bg1">
                      <a:lumMod val="50000"/>
                    </a:schemeClr>
                  </a:solidFill>
                  <a:latin typeface="微软雅黑" panose="020B0503020204020204" pitchFamily="34" charset="-122"/>
                  <a:ea typeface="微软雅黑" panose="020B0503020204020204" pitchFamily="34" charset="-122"/>
                </a:rPr>
                <a:t>软件设计的主要任务就是将软件分解成模块是指能实现某个功能的数据和程序说明、可执行程序的程序单元。</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2834189" y="1895814"/>
              <a:ext cx="492443" cy="276999"/>
            </a:xfrm>
            <a:prstGeom prst="rect">
              <a:avLst/>
            </a:prstGeom>
            <a:noFill/>
          </p:spPr>
          <p:txBody>
            <a:bodyPr wrap="none" rtlCol="0">
              <a:spAutoFit/>
            </a:bodyPr>
            <a:lstStyle/>
            <a:p>
              <a:pPr algn="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设计</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8379183" y="1266530"/>
            <a:ext cx="3175130" cy="1107250"/>
            <a:chOff x="245273" y="1912734"/>
            <a:chExt cx="3175130" cy="1107250"/>
          </a:xfrm>
        </p:grpSpPr>
        <p:sp>
          <p:nvSpPr>
            <p:cNvPr id="38" name="文本框 37"/>
            <p:cNvSpPr txBox="1"/>
            <p:nvPr/>
          </p:nvSpPr>
          <p:spPr>
            <a:xfrm>
              <a:off x="277153" y="2188987"/>
              <a:ext cx="3143250" cy="830997"/>
            </a:xfrm>
            <a:prstGeom prst="rect">
              <a:avLst/>
            </a:prstGeom>
            <a:noFill/>
          </p:spPr>
          <p:txBody>
            <a:bodyPr wrap="square" rtlCol="0">
              <a:spAutoFit/>
            </a:bodyPr>
            <a:lstStyle/>
            <a:p>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Coding</a:t>
              </a: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软件编码是指把软件设计转换成计算机可以接受的程序，即写成以某一程序设计语言表示的“源程序清单”。</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245273" y="1912734"/>
              <a:ext cx="595036" cy="338554"/>
            </a:xfrm>
            <a:prstGeom prst="rect">
              <a:avLst/>
            </a:prstGeom>
            <a:noFill/>
          </p:spPr>
          <p:txBody>
            <a:bodyPr wrap="none" rtlCol="0">
              <a:spAutoFit/>
            </a:bodyPr>
            <a:lstStyle/>
            <a:p>
              <a:pPr algn="r"/>
              <a:r>
                <a:rPr lang="zh-CN" altLang="en-US" sz="1600" b="1" dirty="0" smtClean="0">
                  <a:solidFill>
                    <a:srgbClr val="FFDB39"/>
                  </a:solidFill>
                  <a:latin typeface="微软雅黑" panose="020B0503020204020204" pitchFamily="34" charset="-122"/>
                  <a:ea typeface="微软雅黑" panose="020B0503020204020204" pitchFamily="34" charset="-122"/>
                </a:rPr>
                <a:t>编码</a:t>
              </a:r>
              <a:endParaRPr lang="zh-CN" altLang="en-US" sz="1600" b="1" dirty="0">
                <a:solidFill>
                  <a:srgbClr val="FFDB39"/>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7931835" y="5459129"/>
            <a:ext cx="3143250" cy="1196786"/>
            <a:chOff x="277153" y="1823198"/>
            <a:chExt cx="3143250" cy="1196786"/>
          </a:xfrm>
        </p:grpSpPr>
        <p:sp>
          <p:nvSpPr>
            <p:cNvPr id="41" name="文本框 40"/>
            <p:cNvSpPr txBox="1"/>
            <p:nvPr/>
          </p:nvSpPr>
          <p:spPr>
            <a:xfrm>
              <a:off x="277153" y="2188987"/>
              <a:ext cx="3143250" cy="830997"/>
            </a:xfrm>
            <a:prstGeom prst="rect">
              <a:avLst/>
            </a:prstGeom>
            <a:noFill/>
          </p:spPr>
          <p:txBody>
            <a:bodyPr wrap="square" rtlCol="0">
              <a:spAutoFit/>
            </a:bodyPr>
            <a:lstStyle/>
            <a:p>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Maintain</a:t>
              </a: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维护是指在已完成对软件的研制（分析、设计、编码和测试）工作并交付使用以后，对软件产品所进行的一些软件工程的活动。</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91760" y="1823198"/>
              <a:ext cx="595035" cy="338554"/>
            </a:xfrm>
            <a:prstGeom prst="rect">
              <a:avLst/>
            </a:prstGeom>
            <a:noFill/>
          </p:spPr>
          <p:txBody>
            <a:bodyPr wrap="none" rtlCol="0">
              <a:spAutoFit/>
            </a:bodyPr>
            <a:lstStyle/>
            <a:p>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维护</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9223015" y="2856639"/>
            <a:ext cx="3143250" cy="1639459"/>
            <a:chOff x="563629" y="1931039"/>
            <a:chExt cx="3143250" cy="1639459"/>
          </a:xfrm>
        </p:grpSpPr>
        <p:sp>
          <p:nvSpPr>
            <p:cNvPr id="44" name="文本框 43"/>
            <p:cNvSpPr txBox="1"/>
            <p:nvPr/>
          </p:nvSpPr>
          <p:spPr>
            <a:xfrm>
              <a:off x="563629" y="2185503"/>
              <a:ext cx="3143250" cy="1384995"/>
            </a:xfrm>
            <a:prstGeom prst="rect">
              <a:avLst/>
            </a:prstGeom>
            <a:noFill/>
          </p:spPr>
          <p:txBody>
            <a:bodyPr wrap="square" rtlCol="0">
              <a:spAutoFit/>
            </a:bodyPr>
            <a:lstStyle/>
            <a:p>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Test</a:t>
              </a:r>
            </a:p>
            <a:p>
              <a:r>
                <a:rPr lang="zh-CN" altLang="en-US" sz="1400" dirty="0">
                  <a:solidFill>
                    <a:schemeClr val="bg1">
                      <a:lumMod val="50000"/>
                    </a:schemeClr>
                  </a:solidFill>
                  <a:latin typeface="微软雅黑" panose="020B0503020204020204" pitchFamily="34" charset="-122"/>
                  <a:ea typeface="微软雅黑" panose="020B0503020204020204" pitchFamily="34" charset="-122"/>
                </a:rPr>
                <a:t>软件测试的目的是以较小的代价发现尽可能多的错误。要实现这个目标的关键在于设计一套出色的测试用例（测试数据与功能和预期的输出结果组成了测试用例）。</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63629" y="1931039"/>
              <a:ext cx="543739" cy="307777"/>
            </a:xfrm>
            <a:prstGeom prst="rect">
              <a:avLst/>
            </a:prstGeom>
            <a:noFill/>
          </p:spPr>
          <p:txBody>
            <a:bodyPr wrap="none" rtlCol="0">
              <a:spAutoFit/>
            </a:bodyPr>
            <a:lstStyle/>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测试</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807248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98965" y="217432"/>
            <a:ext cx="2441694" cy="769441"/>
          </a:xfrm>
          <a:prstGeom prst="rect">
            <a:avLst/>
          </a:prstGeom>
          <a:noFill/>
        </p:spPr>
        <p:txBody>
          <a:bodyPr wrap="none" rtlCol="0">
            <a:spAutoFit/>
          </a:bodyPr>
          <a:lstStyle/>
          <a:p>
            <a:r>
              <a:rPr lang="zh-CN" altLang="en-US" sz="4400" b="1" dirty="0">
                <a:solidFill>
                  <a:srgbClr val="FFDB39"/>
                </a:solidFill>
                <a:latin typeface="微软雅黑" panose="020B0503020204020204" pitchFamily="34" charset="-122"/>
                <a:ea typeface="微软雅黑" panose="020B0503020204020204" pitchFamily="34" charset="-122"/>
              </a:rPr>
              <a:t>系统</a:t>
            </a:r>
            <a:r>
              <a:rPr lang="zh-CN" altLang="en-US" sz="4400" b="1" dirty="0" smtClean="0">
                <a:solidFill>
                  <a:srgbClr val="FFDB39"/>
                </a:solidFill>
                <a:latin typeface="微软雅黑" panose="020B0503020204020204" pitchFamily="34" charset="-122"/>
                <a:ea typeface="微软雅黑" panose="020B0503020204020204" pitchFamily="34" charset="-122"/>
              </a:rPr>
              <a:t>实现</a:t>
            </a:r>
            <a:endParaRPr lang="zh-CN" altLang="en-US" sz="4400" b="1" dirty="0">
              <a:solidFill>
                <a:srgbClr val="FFDB39"/>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646107" y="922401"/>
            <a:ext cx="2947410" cy="369332"/>
          </a:xfrm>
          <a:prstGeom prst="rect">
            <a:avLst/>
          </a:prstGeom>
          <a:noFill/>
        </p:spPr>
        <p:txBody>
          <a:bodyPr wrap="none" rtlCol="0">
            <a:spAutoFit/>
          </a:bodyPr>
          <a:lstStyle/>
          <a:p>
            <a:r>
              <a:rPr lang="en-US" altLang="zh-CN" b="1" dirty="0">
                <a:solidFill>
                  <a:schemeClr val="bg1">
                    <a:lumMod val="50000"/>
                  </a:schemeClr>
                </a:solidFill>
                <a:latin typeface="微软雅黑" panose="020B0503020204020204" pitchFamily="34" charset="-122"/>
                <a:ea typeface="微软雅黑" panose="020B0503020204020204" pitchFamily="34" charset="-122"/>
              </a:rPr>
              <a:t>System implementation</a:t>
            </a:r>
          </a:p>
        </p:txBody>
      </p:sp>
      <p:cxnSp>
        <p:nvCxnSpPr>
          <p:cNvPr id="4" name="直接连接符 3"/>
          <p:cNvCxnSpPr/>
          <p:nvPr/>
        </p:nvCxnSpPr>
        <p:spPr>
          <a:xfrm>
            <a:off x="5664200" y="1291733"/>
            <a:ext cx="91122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612" y="1996702"/>
            <a:ext cx="10058400" cy="3952435"/>
          </a:xfrm>
          <a:prstGeom prst="rect">
            <a:avLst/>
          </a:prstGeom>
        </p:spPr>
      </p:pic>
    </p:spTree>
    <p:extLst>
      <p:ext uri="{BB962C8B-B14F-4D97-AF65-F5344CB8AC3E}">
        <p14:creationId xmlns:p14="http://schemas.microsoft.com/office/powerpoint/2010/main" val="1212858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TotalTime>
  <Words>1027</Words>
  <Application>Microsoft Office PowerPoint</Application>
  <PresentationFormat>宽屏</PresentationFormat>
  <Paragraphs>90</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74044978s</dc:creator>
  <cp:lastModifiedBy>彭琳清</cp:lastModifiedBy>
  <cp:revision>54</cp:revision>
  <dcterms:created xsi:type="dcterms:W3CDTF">2015-11-30T12:05:22Z</dcterms:created>
  <dcterms:modified xsi:type="dcterms:W3CDTF">2018-05-25T09:47:28Z</dcterms:modified>
</cp:coreProperties>
</file>