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6" r:id="rId3"/>
    <p:sldId id="281" r:id="rId4"/>
    <p:sldId id="257" r:id="rId5"/>
    <p:sldId id="280" r:id="rId6"/>
    <p:sldId id="272" r:id="rId7"/>
    <p:sldId id="27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0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099D1-8C14-4678-8CD3-040E02A2B6D6}"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11DAD-D1C2-445E-A489-BA96AD3E3251}" type="slidenum">
              <a:rPr lang="zh-CN" altLang="en-US" smtClean="0"/>
              <a:t>‹#›</a:t>
            </a:fld>
            <a:endParaRPr lang="zh-CN" altLang="en-US"/>
          </a:p>
        </p:txBody>
      </p:sp>
    </p:spTree>
    <p:extLst>
      <p:ext uri="{BB962C8B-B14F-4D97-AF65-F5344CB8AC3E}">
        <p14:creationId xmlns:p14="http://schemas.microsoft.com/office/powerpoint/2010/main" val="2259102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611DAD-D1C2-445E-A489-BA96AD3E3251}" type="slidenum">
              <a:rPr lang="zh-CN" altLang="en-US" smtClean="0"/>
              <a:t>6</a:t>
            </a:fld>
            <a:endParaRPr lang="zh-CN" altLang="en-US"/>
          </a:p>
        </p:txBody>
      </p:sp>
    </p:spTree>
    <p:extLst>
      <p:ext uri="{BB962C8B-B14F-4D97-AF65-F5344CB8AC3E}">
        <p14:creationId xmlns:p14="http://schemas.microsoft.com/office/powerpoint/2010/main" val="342247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CFE3FF8-11E2-4583-B2F8-69A064B9DDE9}"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2897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376559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41096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19730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70528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22794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48065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400190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98035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31672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9970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9117A-4944-48B4-AF46-135D12865179}"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125593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9117A-4944-48B4-AF46-135D12865179}" type="datetimeFigureOut">
              <a:rPr lang="zh-CN" altLang="en-US" smtClean="0"/>
              <a:t>2018/5/26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7CB41-9137-465E-88CB-454593D001FA}" type="slidenum">
              <a:rPr lang="zh-CN" altLang="en-US" smtClean="0"/>
              <a:t>‹#›</a:t>
            </a:fld>
            <a:endParaRPr lang="zh-CN" altLang="en-US"/>
          </a:p>
        </p:txBody>
      </p:sp>
    </p:spTree>
    <p:extLst>
      <p:ext uri="{BB962C8B-B14F-4D97-AF65-F5344CB8AC3E}">
        <p14:creationId xmlns:p14="http://schemas.microsoft.com/office/powerpoint/2010/main" val="169613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736237" y="3537942"/>
            <a:ext cx="11734800" cy="830997"/>
          </a:xfrm>
          <a:prstGeom prst="rect">
            <a:avLst/>
          </a:prstGeom>
          <a:noFill/>
        </p:spPr>
        <p:txBody>
          <a:bodyPr wrap="square" rtlCol="0">
            <a:spAutoFit/>
          </a:bodyPr>
          <a:lstStyle/>
          <a:p>
            <a:r>
              <a:rPr lang="zh-CN" altLang="en-US" sz="4800" dirty="0" smtClean="0">
                <a:solidFill>
                  <a:schemeClr val="bg1"/>
                </a:solidFill>
                <a:latin typeface="华文琥珀" panose="02010800040101010101" pitchFamily="2" charset="-122"/>
                <a:ea typeface="华文琥珀" panose="02010800040101010101" pitchFamily="2" charset="-122"/>
              </a:rPr>
              <a:t>“有趣拍”图文社交软件的设计与实现</a:t>
            </a:r>
            <a:endParaRPr lang="zh-CN" altLang="en-US" sz="4800" dirty="0">
              <a:solidFill>
                <a:schemeClr val="bg1"/>
              </a:solidFill>
              <a:latin typeface="华文琥珀" panose="02010800040101010101" pitchFamily="2" charset="-122"/>
              <a:ea typeface="华文琥珀" panose="02010800040101010101" pitchFamily="2" charset="-122"/>
            </a:endParaRPr>
          </a:p>
        </p:txBody>
      </p:sp>
      <p:sp>
        <p:nvSpPr>
          <p:cNvPr id="6" name="文本框 5"/>
          <p:cNvSpPr txBox="1"/>
          <p:nvPr/>
        </p:nvSpPr>
        <p:spPr>
          <a:xfrm>
            <a:off x="3306108" y="5110678"/>
            <a:ext cx="6026150"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答辩</a:t>
            </a:r>
            <a:r>
              <a:rPr lang="zh-CN" altLang="en-US" sz="2800" dirty="0" smtClean="0">
                <a:solidFill>
                  <a:schemeClr val="bg1"/>
                </a:solidFill>
                <a:latin typeface="微软雅黑" panose="020B0503020204020204" pitchFamily="34" charset="-122"/>
                <a:ea typeface="微软雅黑" panose="020B0503020204020204" pitchFamily="34" charset="-122"/>
              </a:rPr>
              <a:t>人：李海岩</a:t>
            </a:r>
            <a:r>
              <a:rPr lang="en-US" altLang="zh-CN" sz="2800" dirty="0" smtClean="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指导老师</a:t>
            </a:r>
            <a:r>
              <a:rPr lang="zh-CN" altLang="en-US" sz="2800" dirty="0" smtClean="0">
                <a:solidFill>
                  <a:schemeClr val="bg1"/>
                </a:solidFill>
                <a:latin typeface="微软雅黑" panose="020B0503020204020204" pitchFamily="34" charset="-122"/>
                <a:ea typeface="微软雅黑" panose="020B0503020204020204" pitchFamily="34" charset="-122"/>
              </a:rPr>
              <a:t>：彭志豪</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75050" y="4514299"/>
            <a:ext cx="5041900"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大连东软信息学院</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28" y="808862"/>
            <a:ext cx="2294965" cy="1772973"/>
          </a:xfrm>
          <a:prstGeom prst="rect">
            <a:avLst/>
          </a:prstGeom>
        </p:spPr>
      </p:pic>
    </p:spTree>
    <p:extLst>
      <p:ext uri="{BB962C8B-B14F-4D97-AF65-F5344CB8AC3E}">
        <p14:creationId xmlns:p14="http://schemas.microsoft.com/office/powerpoint/2010/main" val="1849584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7126" y="157456"/>
            <a:ext cx="3610372" cy="400087"/>
          </a:xfrm>
          <a:prstGeom prst="rect">
            <a:avLst/>
          </a:prstGeom>
          <a:noFill/>
        </p:spPr>
        <p:txBody>
          <a:bodyPr wrap="square" lIns="121899" tIns="60949" rIns="121899" bIns="60949" rtlCol="0">
            <a:spAutoFit/>
          </a:bodyPr>
          <a:lstStyle/>
          <a:p>
            <a:pPr lvl="0">
              <a:defRPr/>
            </a:pPr>
            <a:r>
              <a:rPr lang="zh-CN" altLang="en-US" b="1" kern="0" dirty="0" smtClean="0">
                <a:latin typeface="微软雅黑" panose="020B0503020204020204" pitchFamily="34" charset="-122"/>
                <a:ea typeface="微软雅黑" panose="020B0503020204020204" pitchFamily="34" charset="-122"/>
                <a:cs typeface="微软雅黑"/>
              </a:rPr>
              <a:t>目录</a:t>
            </a:r>
            <a:endParaRPr lang="zh-CN" altLang="en-US" b="1" kern="0" dirty="0">
              <a:latin typeface="微软雅黑" panose="020B0503020204020204" pitchFamily="34" charset="-122"/>
              <a:ea typeface="微软雅黑" panose="020B0503020204020204" pitchFamily="34" charset="-122"/>
              <a:cs typeface="微软雅黑"/>
            </a:endParaRPr>
          </a:p>
        </p:txBody>
      </p:sp>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a:off x="2526281" y="1058310"/>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矩形 9"/>
          <p:cNvSpPr/>
          <p:nvPr/>
        </p:nvSpPr>
        <p:spPr>
          <a:xfrm>
            <a:off x="2526281" y="2497514"/>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矩形 10"/>
          <p:cNvSpPr/>
          <p:nvPr/>
        </p:nvSpPr>
        <p:spPr>
          <a:xfrm>
            <a:off x="2526281" y="3936718"/>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矩形 11"/>
          <p:cNvSpPr/>
          <p:nvPr/>
        </p:nvSpPr>
        <p:spPr>
          <a:xfrm>
            <a:off x="2526281" y="5375922"/>
            <a:ext cx="7492109" cy="116256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13" name="组合 4"/>
          <p:cNvGrpSpPr/>
          <p:nvPr/>
        </p:nvGrpSpPr>
        <p:grpSpPr>
          <a:xfrm>
            <a:off x="1860226" y="1179129"/>
            <a:ext cx="1332109" cy="885177"/>
            <a:chOff x="2345550" y="606019"/>
            <a:chExt cx="999082" cy="663883"/>
          </a:xfrm>
        </p:grpSpPr>
        <p:sp>
          <p:nvSpPr>
            <p:cNvPr id="14" name="五边形 13"/>
            <p:cNvSpPr/>
            <p:nvPr/>
          </p:nvSpPr>
          <p:spPr>
            <a:xfrm>
              <a:off x="2345550" y="606019"/>
              <a:ext cx="999082" cy="663883"/>
            </a:xfrm>
            <a:prstGeom prst="homePlate">
              <a:avLst>
                <a:gd name="adj" fmla="val 40805"/>
              </a:avLst>
            </a:prstGeom>
            <a:solidFill>
              <a:srgbClr val="3C8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15" name="组合 11"/>
            <p:cNvGrpSpPr/>
            <p:nvPr/>
          </p:nvGrpSpPr>
          <p:grpSpPr>
            <a:xfrm>
              <a:off x="2667854" y="816433"/>
              <a:ext cx="354476" cy="232494"/>
              <a:chOff x="4302125" y="3251994"/>
              <a:chExt cx="539750" cy="354012"/>
            </a:xfrm>
            <a:solidFill>
              <a:schemeClr val="bg1"/>
            </a:solidFill>
          </p:grpSpPr>
          <p:sp>
            <p:nvSpPr>
              <p:cNvPr id="16" name="Freeform 444"/>
              <p:cNvSpPr>
                <a:spLocks noEditPoints="1"/>
              </p:cNvSpPr>
              <p:nvPr/>
            </p:nvSpPr>
            <p:spPr bwMode="auto">
              <a:xfrm>
                <a:off x="4302125" y="3366294"/>
                <a:ext cx="539750" cy="239712"/>
              </a:xfrm>
              <a:custGeom>
                <a:avLst/>
                <a:gdLst>
                  <a:gd name="T0" fmla="*/ 112 w 340"/>
                  <a:gd name="T1" fmla="*/ 127 h 151"/>
                  <a:gd name="T2" fmla="*/ 122 w 340"/>
                  <a:gd name="T3" fmla="*/ 123 h 151"/>
                  <a:gd name="T4" fmla="*/ 126 w 340"/>
                  <a:gd name="T5" fmla="*/ 113 h 151"/>
                  <a:gd name="T6" fmla="*/ 126 w 340"/>
                  <a:gd name="T7" fmla="*/ 37 h 151"/>
                  <a:gd name="T8" fmla="*/ 122 w 340"/>
                  <a:gd name="T9" fmla="*/ 28 h 151"/>
                  <a:gd name="T10" fmla="*/ 112 w 340"/>
                  <a:gd name="T11" fmla="*/ 24 h 151"/>
                  <a:gd name="T12" fmla="*/ 36 w 340"/>
                  <a:gd name="T13" fmla="*/ 24 h 151"/>
                  <a:gd name="T14" fmla="*/ 27 w 340"/>
                  <a:gd name="T15" fmla="*/ 28 h 151"/>
                  <a:gd name="T16" fmla="*/ 23 w 340"/>
                  <a:gd name="T17" fmla="*/ 37 h 151"/>
                  <a:gd name="T18" fmla="*/ 23 w 340"/>
                  <a:gd name="T19" fmla="*/ 113 h 151"/>
                  <a:gd name="T20" fmla="*/ 27 w 340"/>
                  <a:gd name="T21" fmla="*/ 123 h 151"/>
                  <a:gd name="T22" fmla="*/ 36 w 340"/>
                  <a:gd name="T23" fmla="*/ 127 h 151"/>
                  <a:gd name="T24" fmla="*/ 302 w 340"/>
                  <a:gd name="T25" fmla="*/ 127 h 151"/>
                  <a:gd name="T26" fmla="*/ 307 w 340"/>
                  <a:gd name="T27" fmla="*/ 126 h 151"/>
                  <a:gd name="T28" fmla="*/ 314 w 340"/>
                  <a:gd name="T29" fmla="*/ 118 h 151"/>
                  <a:gd name="T30" fmla="*/ 315 w 340"/>
                  <a:gd name="T31" fmla="*/ 37 h 151"/>
                  <a:gd name="T32" fmla="*/ 314 w 340"/>
                  <a:gd name="T33" fmla="*/ 32 h 151"/>
                  <a:gd name="T34" fmla="*/ 307 w 340"/>
                  <a:gd name="T35" fmla="*/ 26 h 151"/>
                  <a:gd name="T36" fmla="*/ 226 w 340"/>
                  <a:gd name="T37" fmla="*/ 24 h 151"/>
                  <a:gd name="T38" fmla="*/ 221 w 340"/>
                  <a:gd name="T39" fmla="*/ 26 h 151"/>
                  <a:gd name="T40" fmla="*/ 214 w 340"/>
                  <a:gd name="T41" fmla="*/ 32 h 151"/>
                  <a:gd name="T42" fmla="*/ 212 w 340"/>
                  <a:gd name="T43" fmla="*/ 113 h 151"/>
                  <a:gd name="T44" fmla="*/ 214 w 340"/>
                  <a:gd name="T45" fmla="*/ 118 h 151"/>
                  <a:gd name="T46" fmla="*/ 221 w 340"/>
                  <a:gd name="T47" fmla="*/ 126 h 151"/>
                  <a:gd name="T48" fmla="*/ 302 w 340"/>
                  <a:gd name="T49" fmla="*/ 127 h 151"/>
                  <a:gd name="T50" fmla="*/ 340 w 340"/>
                  <a:gd name="T51" fmla="*/ 131 h 151"/>
                  <a:gd name="T52" fmla="*/ 339 w 340"/>
                  <a:gd name="T53" fmla="*/ 136 h 151"/>
                  <a:gd name="T54" fmla="*/ 334 w 340"/>
                  <a:gd name="T55" fmla="*/ 144 h 151"/>
                  <a:gd name="T56" fmla="*/ 324 w 340"/>
                  <a:gd name="T57" fmla="*/ 151 h 151"/>
                  <a:gd name="T58" fmla="*/ 209 w 340"/>
                  <a:gd name="T59" fmla="*/ 151 h 151"/>
                  <a:gd name="T60" fmla="*/ 204 w 340"/>
                  <a:gd name="T61" fmla="*/ 151 h 151"/>
                  <a:gd name="T62" fmla="*/ 195 w 340"/>
                  <a:gd name="T63" fmla="*/ 144 h 151"/>
                  <a:gd name="T64" fmla="*/ 189 w 340"/>
                  <a:gd name="T65" fmla="*/ 136 h 151"/>
                  <a:gd name="T66" fmla="*/ 189 w 340"/>
                  <a:gd name="T67" fmla="*/ 76 h 151"/>
                  <a:gd name="T68" fmla="*/ 150 w 340"/>
                  <a:gd name="T69" fmla="*/ 131 h 151"/>
                  <a:gd name="T70" fmla="*/ 150 w 340"/>
                  <a:gd name="T71" fmla="*/ 136 h 151"/>
                  <a:gd name="T72" fmla="*/ 145 w 340"/>
                  <a:gd name="T73" fmla="*/ 144 h 151"/>
                  <a:gd name="T74" fmla="*/ 135 w 340"/>
                  <a:gd name="T75" fmla="*/ 151 h 151"/>
                  <a:gd name="T76" fmla="*/ 18 w 340"/>
                  <a:gd name="T77" fmla="*/ 151 h 151"/>
                  <a:gd name="T78" fmla="*/ 15 w 340"/>
                  <a:gd name="T79" fmla="*/ 151 h 151"/>
                  <a:gd name="T80" fmla="*/ 5 w 340"/>
                  <a:gd name="T81" fmla="*/ 144 h 151"/>
                  <a:gd name="T82" fmla="*/ 0 w 340"/>
                  <a:gd name="T83" fmla="*/ 136 h 151"/>
                  <a:gd name="T84" fmla="*/ 0 w 340"/>
                  <a:gd name="T85" fmla="*/ 19 h 151"/>
                  <a:gd name="T86" fmla="*/ 0 w 340"/>
                  <a:gd name="T87" fmla="*/ 15 h 151"/>
                  <a:gd name="T88" fmla="*/ 5 w 340"/>
                  <a:gd name="T89" fmla="*/ 5 h 151"/>
                  <a:gd name="T90" fmla="*/ 15 w 340"/>
                  <a:gd name="T91" fmla="*/ 0 h 151"/>
                  <a:gd name="T92" fmla="*/ 131 w 340"/>
                  <a:gd name="T93" fmla="*/ 0 h 151"/>
                  <a:gd name="T94" fmla="*/ 135 w 340"/>
                  <a:gd name="T95" fmla="*/ 0 h 151"/>
                  <a:gd name="T96" fmla="*/ 145 w 340"/>
                  <a:gd name="T97" fmla="*/ 5 h 151"/>
                  <a:gd name="T98" fmla="*/ 150 w 340"/>
                  <a:gd name="T99" fmla="*/ 15 h 151"/>
                  <a:gd name="T100" fmla="*/ 150 w 340"/>
                  <a:gd name="T101" fmla="*/ 51 h 151"/>
                  <a:gd name="T102" fmla="*/ 189 w 340"/>
                  <a:gd name="T103" fmla="*/ 19 h 151"/>
                  <a:gd name="T104" fmla="*/ 189 w 340"/>
                  <a:gd name="T105" fmla="*/ 15 h 151"/>
                  <a:gd name="T106" fmla="*/ 195 w 340"/>
                  <a:gd name="T107" fmla="*/ 5 h 151"/>
                  <a:gd name="T108" fmla="*/ 204 w 340"/>
                  <a:gd name="T109" fmla="*/ 0 h 151"/>
                  <a:gd name="T110" fmla="*/ 320 w 340"/>
                  <a:gd name="T111" fmla="*/ 0 h 151"/>
                  <a:gd name="T112" fmla="*/ 324 w 340"/>
                  <a:gd name="T113" fmla="*/ 0 h 151"/>
                  <a:gd name="T114" fmla="*/ 334 w 340"/>
                  <a:gd name="T115" fmla="*/ 5 h 151"/>
                  <a:gd name="T116" fmla="*/ 339 w 340"/>
                  <a:gd name="T117" fmla="*/ 15 h 151"/>
                  <a:gd name="T118" fmla="*/ 340 w 340"/>
                  <a:gd name="T11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0" h="151">
                    <a:moveTo>
                      <a:pt x="112" y="127"/>
                    </a:moveTo>
                    <a:lnTo>
                      <a:pt x="112" y="127"/>
                    </a:lnTo>
                    <a:lnTo>
                      <a:pt x="117" y="126"/>
                    </a:lnTo>
                    <a:lnTo>
                      <a:pt x="122" y="123"/>
                    </a:lnTo>
                    <a:lnTo>
                      <a:pt x="125" y="118"/>
                    </a:lnTo>
                    <a:lnTo>
                      <a:pt x="126" y="113"/>
                    </a:lnTo>
                    <a:lnTo>
                      <a:pt x="126" y="37"/>
                    </a:lnTo>
                    <a:lnTo>
                      <a:pt x="126" y="37"/>
                    </a:lnTo>
                    <a:lnTo>
                      <a:pt x="125" y="32"/>
                    </a:lnTo>
                    <a:lnTo>
                      <a:pt x="122" y="28"/>
                    </a:lnTo>
                    <a:lnTo>
                      <a:pt x="117" y="26"/>
                    </a:lnTo>
                    <a:lnTo>
                      <a:pt x="112" y="24"/>
                    </a:lnTo>
                    <a:lnTo>
                      <a:pt x="36" y="24"/>
                    </a:lnTo>
                    <a:lnTo>
                      <a:pt x="36" y="24"/>
                    </a:lnTo>
                    <a:lnTo>
                      <a:pt x="31" y="26"/>
                    </a:lnTo>
                    <a:lnTo>
                      <a:pt x="27" y="28"/>
                    </a:lnTo>
                    <a:lnTo>
                      <a:pt x="25" y="32"/>
                    </a:lnTo>
                    <a:lnTo>
                      <a:pt x="23" y="37"/>
                    </a:lnTo>
                    <a:lnTo>
                      <a:pt x="23" y="113"/>
                    </a:lnTo>
                    <a:lnTo>
                      <a:pt x="23" y="113"/>
                    </a:lnTo>
                    <a:lnTo>
                      <a:pt x="25" y="118"/>
                    </a:lnTo>
                    <a:lnTo>
                      <a:pt x="27" y="123"/>
                    </a:lnTo>
                    <a:lnTo>
                      <a:pt x="31" y="126"/>
                    </a:lnTo>
                    <a:lnTo>
                      <a:pt x="36" y="127"/>
                    </a:lnTo>
                    <a:lnTo>
                      <a:pt x="112" y="127"/>
                    </a:lnTo>
                    <a:close/>
                    <a:moveTo>
                      <a:pt x="302" y="127"/>
                    </a:moveTo>
                    <a:lnTo>
                      <a:pt x="302" y="127"/>
                    </a:lnTo>
                    <a:lnTo>
                      <a:pt x="307" y="126"/>
                    </a:lnTo>
                    <a:lnTo>
                      <a:pt x="311" y="123"/>
                    </a:lnTo>
                    <a:lnTo>
                      <a:pt x="314" y="118"/>
                    </a:lnTo>
                    <a:lnTo>
                      <a:pt x="315" y="113"/>
                    </a:lnTo>
                    <a:lnTo>
                      <a:pt x="315" y="37"/>
                    </a:lnTo>
                    <a:lnTo>
                      <a:pt x="315" y="37"/>
                    </a:lnTo>
                    <a:lnTo>
                      <a:pt x="314" y="32"/>
                    </a:lnTo>
                    <a:lnTo>
                      <a:pt x="311" y="28"/>
                    </a:lnTo>
                    <a:lnTo>
                      <a:pt x="307" y="26"/>
                    </a:lnTo>
                    <a:lnTo>
                      <a:pt x="302" y="24"/>
                    </a:lnTo>
                    <a:lnTo>
                      <a:pt x="226" y="24"/>
                    </a:lnTo>
                    <a:lnTo>
                      <a:pt x="226" y="24"/>
                    </a:lnTo>
                    <a:lnTo>
                      <a:pt x="221" y="26"/>
                    </a:lnTo>
                    <a:lnTo>
                      <a:pt x="217" y="28"/>
                    </a:lnTo>
                    <a:lnTo>
                      <a:pt x="214" y="32"/>
                    </a:lnTo>
                    <a:lnTo>
                      <a:pt x="212" y="37"/>
                    </a:lnTo>
                    <a:lnTo>
                      <a:pt x="212" y="113"/>
                    </a:lnTo>
                    <a:lnTo>
                      <a:pt x="212" y="113"/>
                    </a:lnTo>
                    <a:lnTo>
                      <a:pt x="214" y="118"/>
                    </a:lnTo>
                    <a:lnTo>
                      <a:pt x="217" y="123"/>
                    </a:lnTo>
                    <a:lnTo>
                      <a:pt x="221" y="126"/>
                    </a:lnTo>
                    <a:lnTo>
                      <a:pt x="226" y="127"/>
                    </a:lnTo>
                    <a:lnTo>
                      <a:pt x="302" y="127"/>
                    </a:lnTo>
                    <a:close/>
                    <a:moveTo>
                      <a:pt x="340" y="19"/>
                    </a:moveTo>
                    <a:lnTo>
                      <a:pt x="340" y="131"/>
                    </a:lnTo>
                    <a:lnTo>
                      <a:pt x="340" y="131"/>
                    </a:lnTo>
                    <a:lnTo>
                      <a:pt x="339" y="136"/>
                    </a:lnTo>
                    <a:lnTo>
                      <a:pt x="337" y="139"/>
                    </a:lnTo>
                    <a:lnTo>
                      <a:pt x="334" y="144"/>
                    </a:lnTo>
                    <a:lnTo>
                      <a:pt x="327" y="149"/>
                    </a:lnTo>
                    <a:lnTo>
                      <a:pt x="324" y="151"/>
                    </a:lnTo>
                    <a:lnTo>
                      <a:pt x="320" y="151"/>
                    </a:lnTo>
                    <a:lnTo>
                      <a:pt x="209" y="151"/>
                    </a:lnTo>
                    <a:lnTo>
                      <a:pt x="209" y="151"/>
                    </a:lnTo>
                    <a:lnTo>
                      <a:pt x="204" y="151"/>
                    </a:lnTo>
                    <a:lnTo>
                      <a:pt x="200" y="149"/>
                    </a:lnTo>
                    <a:lnTo>
                      <a:pt x="195" y="144"/>
                    </a:lnTo>
                    <a:lnTo>
                      <a:pt x="190" y="139"/>
                    </a:lnTo>
                    <a:lnTo>
                      <a:pt x="189" y="136"/>
                    </a:lnTo>
                    <a:lnTo>
                      <a:pt x="189" y="131"/>
                    </a:lnTo>
                    <a:lnTo>
                      <a:pt x="189" y="76"/>
                    </a:lnTo>
                    <a:lnTo>
                      <a:pt x="150" y="76"/>
                    </a:lnTo>
                    <a:lnTo>
                      <a:pt x="150" y="131"/>
                    </a:lnTo>
                    <a:lnTo>
                      <a:pt x="150" y="131"/>
                    </a:lnTo>
                    <a:lnTo>
                      <a:pt x="150" y="136"/>
                    </a:lnTo>
                    <a:lnTo>
                      <a:pt x="148" y="139"/>
                    </a:lnTo>
                    <a:lnTo>
                      <a:pt x="145" y="144"/>
                    </a:lnTo>
                    <a:lnTo>
                      <a:pt x="138" y="149"/>
                    </a:lnTo>
                    <a:lnTo>
                      <a:pt x="135" y="151"/>
                    </a:lnTo>
                    <a:lnTo>
                      <a:pt x="131" y="151"/>
                    </a:lnTo>
                    <a:lnTo>
                      <a:pt x="18" y="151"/>
                    </a:lnTo>
                    <a:lnTo>
                      <a:pt x="18" y="151"/>
                    </a:lnTo>
                    <a:lnTo>
                      <a:pt x="15" y="151"/>
                    </a:lnTo>
                    <a:lnTo>
                      <a:pt x="11" y="149"/>
                    </a:lnTo>
                    <a:lnTo>
                      <a:pt x="5" y="144"/>
                    </a:lnTo>
                    <a:lnTo>
                      <a:pt x="1" y="139"/>
                    </a:lnTo>
                    <a:lnTo>
                      <a:pt x="0" y="136"/>
                    </a:lnTo>
                    <a:lnTo>
                      <a:pt x="0" y="131"/>
                    </a:lnTo>
                    <a:lnTo>
                      <a:pt x="0" y="19"/>
                    </a:lnTo>
                    <a:lnTo>
                      <a:pt x="0" y="19"/>
                    </a:lnTo>
                    <a:lnTo>
                      <a:pt x="0" y="15"/>
                    </a:lnTo>
                    <a:lnTo>
                      <a:pt x="1" y="12"/>
                    </a:lnTo>
                    <a:lnTo>
                      <a:pt x="5" y="5"/>
                    </a:lnTo>
                    <a:lnTo>
                      <a:pt x="11" y="2"/>
                    </a:lnTo>
                    <a:lnTo>
                      <a:pt x="15" y="0"/>
                    </a:lnTo>
                    <a:lnTo>
                      <a:pt x="18" y="0"/>
                    </a:lnTo>
                    <a:lnTo>
                      <a:pt x="131" y="0"/>
                    </a:lnTo>
                    <a:lnTo>
                      <a:pt x="131" y="0"/>
                    </a:lnTo>
                    <a:lnTo>
                      <a:pt x="135" y="0"/>
                    </a:lnTo>
                    <a:lnTo>
                      <a:pt x="138" y="2"/>
                    </a:lnTo>
                    <a:lnTo>
                      <a:pt x="145" y="5"/>
                    </a:lnTo>
                    <a:lnTo>
                      <a:pt x="148" y="12"/>
                    </a:lnTo>
                    <a:lnTo>
                      <a:pt x="150" y="15"/>
                    </a:lnTo>
                    <a:lnTo>
                      <a:pt x="150" y="19"/>
                    </a:lnTo>
                    <a:lnTo>
                      <a:pt x="150" y="51"/>
                    </a:lnTo>
                    <a:lnTo>
                      <a:pt x="189" y="51"/>
                    </a:lnTo>
                    <a:lnTo>
                      <a:pt x="189" y="19"/>
                    </a:lnTo>
                    <a:lnTo>
                      <a:pt x="189" y="19"/>
                    </a:lnTo>
                    <a:lnTo>
                      <a:pt x="189" y="15"/>
                    </a:lnTo>
                    <a:lnTo>
                      <a:pt x="190" y="12"/>
                    </a:lnTo>
                    <a:lnTo>
                      <a:pt x="195" y="5"/>
                    </a:lnTo>
                    <a:lnTo>
                      <a:pt x="200" y="2"/>
                    </a:lnTo>
                    <a:lnTo>
                      <a:pt x="204" y="0"/>
                    </a:lnTo>
                    <a:lnTo>
                      <a:pt x="209" y="0"/>
                    </a:lnTo>
                    <a:lnTo>
                      <a:pt x="320" y="0"/>
                    </a:lnTo>
                    <a:lnTo>
                      <a:pt x="320" y="0"/>
                    </a:lnTo>
                    <a:lnTo>
                      <a:pt x="324" y="0"/>
                    </a:lnTo>
                    <a:lnTo>
                      <a:pt x="327" y="2"/>
                    </a:lnTo>
                    <a:lnTo>
                      <a:pt x="334" y="5"/>
                    </a:lnTo>
                    <a:lnTo>
                      <a:pt x="337" y="12"/>
                    </a:lnTo>
                    <a:lnTo>
                      <a:pt x="339" y="15"/>
                    </a:lnTo>
                    <a:lnTo>
                      <a:pt x="340" y="19"/>
                    </a:lnTo>
                    <a:lnTo>
                      <a:pt x="340" y="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17" name="Freeform 445"/>
              <p:cNvSpPr>
                <a:spLocks/>
              </p:cNvSpPr>
              <p:nvPr/>
            </p:nvSpPr>
            <p:spPr bwMode="auto">
              <a:xfrm>
                <a:off x="4594225" y="3251994"/>
                <a:ext cx="195263" cy="104775"/>
              </a:xfrm>
              <a:custGeom>
                <a:avLst/>
                <a:gdLst>
                  <a:gd name="T0" fmla="*/ 123 w 123"/>
                  <a:gd name="T1" fmla="*/ 66 h 66"/>
                  <a:gd name="T2" fmla="*/ 91 w 123"/>
                  <a:gd name="T3" fmla="*/ 66 h 66"/>
                  <a:gd name="T4" fmla="*/ 33 w 123"/>
                  <a:gd name="T5" fmla="*/ 17 h 66"/>
                  <a:gd name="T6" fmla="*/ 18 w 123"/>
                  <a:gd name="T7" fmla="*/ 17 h 66"/>
                  <a:gd name="T8" fmla="*/ 18 w 123"/>
                  <a:gd name="T9" fmla="*/ 32 h 66"/>
                  <a:gd name="T10" fmla="*/ 0 w 123"/>
                  <a:gd name="T11" fmla="*/ 32 h 66"/>
                  <a:gd name="T12" fmla="*/ 0 w 123"/>
                  <a:gd name="T13" fmla="*/ 32 h 66"/>
                  <a:gd name="T14" fmla="*/ 0 w 123"/>
                  <a:gd name="T15" fmla="*/ 19 h 66"/>
                  <a:gd name="T16" fmla="*/ 0 w 123"/>
                  <a:gd name="T17" fmla="*/ 19 h 66"/>
                  <a:gd name="T18" fmla="*/ 1 w 123"/>
                  <a:gd name="T19" fmla="*/ 12 h 66"/>
                  <a:gd name="T20" fmla="*/ 3 w 123"/>
                  <a:gd name="T21" fmla="*/ 9 h 66"/>
                  <a:gd name="T22" fmla="*/ 6 w 123"/>
                  <a:gd name="T23" fmla="*/ 5 h 66"/>
                  <a:gd name="T24" fmla="*/ 8 w 123"/>
                  <a:gd name="T25" fmla="*/ 2 h 66"/>
                  <a:gd name="T26" fmla="*/ 15 w 123"/>
                  <a:gd name="T27" fmla="*/ 1 h 66"/>
                  <a:gd name="T28" fmla="*/ 18 w 123"/>
                  <a:gd name="T29" fmla="*/ 0 h 66"/>
                  <a:gd name="T30" fmla="*/ 41 w 123"/>
                  <a:gd name="T31" fmla="*/ 0 h 66"/>
                  <a:gd name="T32" fmla="*/ 123 w 123"/>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 h="66">
                    <a:moveTo>
                      <a:pt x="123" y="66"/>
                    </a:moveTo>
                    <a:lnTo>
                      <a:pt x="91" y="66"/>
                    </a:lnTo>
                    <a:lnTo>
                      <a:pt x="33" y="17"/>
                    </a:lnTo>
                    <a:lnTo>
                      <a:pt x="18" y="17"/>
                    </a:lnTo>
                    <a:lnTo>
                      <a:pt x="18" y="32"/>
                    </a:lnTo>
                    <a:lnTo>
                      <a:pt x="0" y="32"/>
                    </a:lnTo>
                    <a:lnTo>
                      <a:pt x="0" y="32"/>
                    </a:lnTo>
                    <a:lnTo>
                      <a:pt x="0" y="19"/>
                    </a:lnTo>
                    <a:lnTo>
                      <a:pt x="0" y="19"/>
                    </a:lnTo>
                    <a:lnTo>
                      <a:pt x="1" y="12"/>
                    </a:lnTo>
                    <a:lnTo>
                      <a:pt x="3" y="9"/>
                    </a:lnTo>
                    <a:lnTo>
                      <a:pt x="6" y="5"/>
                    </a:lnTo>
                    <a:lnTo>
                      <a:pt x="8" y="2"/>
                    </a:lnTo>
                    <a:lnTo>
                      <a:pt x="15" y="1"/>
                    </a:lnTo>
                    <a:lnTo>
                      <a:pt x="18" y="0"/>
                    </a:lnTo>
                    <a:lnTo>
                      <a:pt x="41" y="0"/>
                    </a:lnTo>
                    <a:lnTo>
                      <a:pt x="123"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18" name="Freeform 446"/>
              <p:cNvSpPr>
                <a:spLocks/>
              </p:cNvSpPr>
              <p:nvPr/>
            </p:nvSpPr>
            <p:spPr bwMode="auto">
              <a:xfrm>
                <a:off x="4352925" y="3251994"/>
                <a:ext cx="196850" cy="103187"/>
              </a:xfrm>
              <a:custGeom>
                <a:avLst/>
                <a:gdLst>
                  <a:gd name="T0" fmla="*/ 106 w 124"/>
                  <a:gd name="T1" fmla="*/ 17 h 65"/>
                  <a:gd name="T2" fmla="*/ 90 w 124"/>
                  <a:gd name="T3" fmla="*/ 17 h 65"/>
                  <a:gd name="T4" fmla="*/ 34 w 124"/>
                  <a:gd name="T5" fmla="*/ 65 h 65"/>
                  <a:gd name="T6" fmla="*/ 0 w 124"/>
                  <a:gd name="T7" fmla="*/ 65 h 65"/>
                  <a:gd name="T8" fmla="*/ 84 w 124"/>
                  <a:gd name="T9" fmla="*/ 0 h 65"/>
                  <a:gd name="T10" fmla="*/ 106 w 124"/>
                  <a:gd name="T11" fmla="*/ 0 h 65"/>
                  <a:gd name="T12" fmla="*/ 106 w 124"/>
                  <a:gd name="T13" fmla="*/ 0 h 65"/>
                  <a:gd name="T14" fmla="*/ 109 w 124"/>
                  <a:gd name="T15" fmla="*/ 0 h 65"/>
                  <a:gd name="T16" fmla="*/ 115 w 124"/>
                  <a:gd name="T17" fmla="*/ 2 h 65"/>
                  <a:gd name="T18" fmla="*/ 119 w 124"/>
                  <a:gd name="T19" fmla="*/ 4 h 65"/>
                  <a:gd name="T20" fmla="*/ 121 w 124"/>
                  <a:gd name="T21" fmla="*/ 7 h 65"/>
                  <a:gd name="T22" fmla="*/ 124 w 124"/>
                  <a:gd name="T23" fmla="*/ 12 h 65"/>
                  <a:gd name="T24" fmla="*/ 124 w 124"/>
                  <a:gd name="T25" fmla="*/ 19 h 65"/>
                  <a:gd name="T26" fmla="*/ 124 w 124"/>
                  <a:gd name="T27" fmla="*/ 19 h 65"/>
                  <a:gd name="T28" fmla="*/ 124 w 124"/>
                  <a:gd name="T29" fmla="*/ 32 h 65"/>
                  <a:gd name="T30" fmla="*/ 106 w 124"/>
                  <a:gd name="T31" fmla="*/ 32 h 65"/>
                  <a:gd name="T32" fmla="*/ 106 w 124"/>
                  <a:gd name="T33"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65">
                    <a:moveTo>
                      <a:pt x="106" y="17"/>
                    </a:moveTo>
                    <a:lnTo>
                      <a:pt x="90" y="17"/>
                    </a:lnTo>
                    <a:lnTo>
                      <a:pt x="34" y="65"/>
                    </a:lnTo>
                    <a:lnTo>
                      <a:pt x="0" y="65"/>
                    </a:lnTo>
                    <a:lnTo>
                      <a:pt x="84" y="0"/>
                    </a:lnTo>
                    <a:lnTo>
                      <a:pt x="106" y="0"/>
                    </a:lnTo>
                    <a:lnTo>
                      <a:pt x="106" y="0"/>
                    </a:lnTo>
                    <a:lnTo>
                      <a:pt x="109" y="0"/>
                    </a:lnTo>
                    <a:lnTo>
                      <a:pt x="115" y="2"/>
                    </a:lnTo>
                    <a:lnTo>
                      <a:pt x="119" y="4"/>
                    </a:lnTo>
                    <a:lnTo>
                      <a:pt x="121" y="7"/>
                    </a:lnTo>
                    <a:lnTo>
                      <a:pt x="124" y="12"/>
                    </a:lnTo>
                    <a:lnTo>
                      <a:pt x="124" y="19"/>
                    </a:lnTo>
                    <a:lnTo>
                      <a:pt x="124" y="19"/>
                    </a:lnTo>
                    <a:lnTo>
                      <a:pt x="124" y="32"/>
                    </a:lnTo>
                    <a:lnTo>
                      <a:pt x="106" y="32"/>
                    </a:lnTo>
                    <a:lnTo>
                      <a:pt x="106"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grpSp>
      <p:grpSp>
        <p:nvGrpSpPr>
          <p:cNvPr id="19" name="组合 5"/>
          <p:cNvGrpSpPr/>
          <p:nvPr/>
        </p:nvGrpSpPr>
        <p:grpSpPr>
          <a:xfrm>
            <a:off x="1860226" y="2636211"/>
            <a:ext cx="1332109" cy="885177"/>
            <a:chOff x="2345550" y="1698830"/>
            <a:chExt cx="999082" cy="663883"/>
          </a:xfrm>
        </p:grpSpPr>
        <p:sp>
          <p:nvSpPr>
            <p:cNvPr id="20" name="五边形 19"/>
            <p:cNvSpPr/>
            <p:nvPr/>
          </p:nvSpPr>
          <p:spPr>
            <a:xfrm>
              <a:off x="2345550" y="1698830"/>
              <a:ext cx="999082" cy="663883"/>
            </a:xfrm>
            <a:prstGeom prst="homePlate">
              <a:avLst>
                <a:gd name="adj" fmla="val 40805"/>
              </a:avLst>
            </a:prstGeom>
            <a:solidFill>
              <a:srgbClr val="F47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21" name="组合 15"/>
            <p:cNvGrpSpPr/>
            <p:nvPr/>
          </p:nvGrpSpPr>
          <p:grpSpPr>
            <a:xfrm>
              <a:off x="2682449" y="1876357"/>
              <a:ext cx="325284" cy="325284"/>
              <a:chOff x="4324350" y="3181350"/>
              <a:chExt cx="495300" cy="495300"/>
            </a:xfrm>
            <a:solidFill>
              <a:schemeClr val="bg1"/>
            </a:solidFill>
          </p:grpSpPr>
          <p:sp>
            <p:nvSpPr>
              <p:cNvPr id="22" name="Freeform 474"/>
              <p:cNvSpPr>
                <a:spLocks noEditPoints="1"/>
              </p:cNvSpPr>
              <p:nvPr/>
            </p:nvSpPr>
            <p:spPr bwMode="auto">
              <a:xfrm>
                <a:off x="4324350" y="3181350"/>
                <a:ext cx="495300" cy="495300"/>
              </a:xfrm>
              <a:custGeom>
                <a:avLst/>
                <a:gdLst>
                  <a:gd name="T0" fmla="*/ 74 w 312"/>
                  <a:gd name="T1" fmla="*/ 18 h 312"/>
                  <a:gd name="T2" fmla="*/ 107 w 312"/>
                  <a:gd name="T3" fmla="*/ 51 h 312"/>
                  <a:gd name="T4" fmla="*/ 117 w 312"/>
                  <a:gd name="T5" fmla="*/ 0 h 312"/>
                  <a:gd name="T6" fmla="*/ 196 w 312"/>
                  <a:gd name="T7" fmla="*/ 46 h 312"/>
                  <a:gd name="T8" fmla="*/ 207 w 312"/>
                  <a:gd name="T9" fmla="*/ 51 h 312"/>
                  <a:gd name="T10" fmla="*/ 294 w 312"/>
                  <a:gd name="T11" fmla="*/ 73 h 312"/>
                  <a:gd name="T12" fmla="*/ 262 w 312"/>
                  <a:gd name="T13" fmla="*/ 106 h 312"/>
                  <a:gd name="T14" fmla="*/ 312 w 312"/>
                  <a:gd name="T15" fmla="*/ 117 h 312"/>
                  <a:gd name="T16" fmla="*/ 267 w 312"/>
                  <a:gd name="T17" fmla="*/ 196 h 312"/>
                  <a:gd name="T18" fmla="*/ 262 w 312"/>
                  <a:gd name="T19" fmla="*/ 206 h 312"/>
                  <a:gd name="T20" fmla="*/ 239 w 312"/>
                  <a:gd name="T21" fmla="*/ 295 h 312"/>
                  <a:gd name="T22" fmla="*/ 207 w 312"/>
                  <a:gd name="T23" fmla="*/ 262 h 312"/>
                  <a:gd name="T24" fmla="*/ 196 w 312"/>
                  <a:gd name="T25" fmla="*/ 312 h 312"/>
                  <a:gd name="T26" fmla="*/ 117 w 312"/>
                  <a:gd name="T27" fmla="*/ 266 h 312"/>
                  <a:gd name="T28" fmla="*/ 107 w 312"/>
                  <a:gd name="T29" fmla="*/ 262 h 312"/>
                  <a:gd name="T30" fmla="*/ 18 w 312"/>
                  <a:gd name="T31" fmla="*/ 238 h 312"/>
                  <a:gd name="T32" fmla="*/ 50 w 312"/>
                  <a:gd name="T33" fmla="*/ 206 h 312"/>
                  <a:gd name="T34" fmla="*/ 0 w 312"/>
                  <a:gd name="T35" fmla="*/ 196 h 312"/>
                  <a:gd name="T36" fmla="*/ 47 w 312"/>
                  <a:gd name="T37" fmla="*/ 117 h 312"/>
                  <a:gd name="T38" fmla="*/ 50 w 312"/>
                  <a:gd name="T39" fmla="*/ 106 h 312"/>
                  <a:gd name="T40" fmla="*/ 249 w 312"/>
                  <a:gd name="T41" fmla="*/ 156 h 312"/>
                  <a:gd name="T42" fmla="*/ 249 w 312"/>
                  <a:gd name="T43" fmla="*/ 147 h 312"/>
                  <a:gd name="T44" fmla="*/ 246 w 312"/>
                  <a:gd name="T45" fmla="*/ 128 h 312"/>
                  <a:gd name="T46" fmla="*/ 238 w 312"/>
                  <a:gd name="T47" fmla="*/ 112 h 312"/>
                  <a:gd name="T48" fmla="*/ 228 w 312"/>
                  <a:gd name="T49" fmla="*/ 97 h 312"/>
                  <a:gd name="T50" fmla="*/ 216 w 312"/>
                  <a:gd name="T51" fmla="*/ 84 h 312"/>
                  <a:gd name="T52" fmla="*/ 201 w 312"/>
                  <a:gd name="T53" fmla="*/ 74 h 312"/>
                  <a:gd name="T54" fmla="*/ 184 w 312"/>
                  <a:gd name="T55" fmla="*/ 67 h 312"/>
                  <a:gd name="T56" fmla="*/ 166 w 312"/>
                  <a:gd name="T57" fmla="*/ 63 h 312"/>
                  <a:gd name="T58" fmla="*/ 157 w 312"/>
                  <a:gd name="T59" fmla="*/ 63 h 312"/>
                  <a:gd name="T60" fmla="*/ 138 w 312"/>
                  <a:gd name="T61" fmla="*/ 64 h 312"/>
                  <a:gd name="T62" fmla="*/ 120 w 312"/>
                  <a:gd name="T63" fmla="*/ 71 h 312"/>
                  <a:gd name="T64" fmla="*/ 104 w 312"/>
                  <a:gd name="T65" fmla="*/ 79 h 312"/>
                  <a:gd name="T66" fmla="*/ 90 w 312"/>
                  <a:gd name="T67" fmla="*/ 91 h 312"/>
                  <a:gd name="T68" fmla="*/ 79 w 312"/>
                  <a:gd name="T69" fmla="*/ 104 h 312"/>
                  <a:gd name="T70" fmla="*/ 70 w 312"/>
                  <a:gd name="T71" fmla="*/ 119 h 312"/>
                  <a:gd name="T72" fmla="*/ 65 w 312"/>
                  <a:gd name="T73" fmla="*/ 137 h 312"/>
                  <a:gd name="T74" fmla="*/ 63 w 312"/>
                  <a:gd name="T75" fmla="*/ 156 h 312"/>
                  <a:gd name="T76" fmla="*/ 64 w 312"/>
                  <a:gd name="T77" fmla="*/ 166 h 312"/>
                  <a:gd name="T78" fmla="*/ 68 w 312"/>
                  <a:gd name="T79" fmla="*/ 183 h 312"/>
                  <a:gd name="T80" fmla="*/ 74 w 312"/>
                  <a:gd name="T81" fmla="*/ 201 h 312"/>
                  <a:gd name="T82" fmla="*/ 84 w 312"/>
                  <a:gd name="T83" fmla="*/ 216 h 312"/>
                  <a:gd name="T84" fmla="*/ 97 w 312"/>
                  <a:gd name="T85" fmla="*/ 228 h 312"/>
                  <a:gd name="T86" fmla="*/ 112 w 312"/>
                  <a:gd name="T87" fmla="*/ 238 h 312"/>
                  <a:gd name="T88" fmla="*/ 129 w 312"/>
                  <a:gd name="T89" fmla="*/ 245 h 312"/>
                  <a:gd name="T90" fmla="*/ 147 w 312"/>
                  <a:gd name="T91" fmla="*/ 248 h 312"/>
                  <a:gd name="T92" fmla="*/ 157 w 312"/>
                  <a:gd name="T93" fmla="*/ 250 h 312"/>
                  <a:gd name="T94" fmla="*/ 176 w 312"/>
                  <a:gd name="T95" fmla="*/ 247 h 312"/>
                  <a:gd name="T96" fmla="*/ 193 w 312"/>
                  <a:gd name="T97" fmla="*/ 242 h 312"/>
                  <a:gd name="T98" fmla="*/ 208 w 312"/>
                  <a:gd name="T99" fmla="*/ 233 h 312"/>
                  <a:gd name="T100" fmla="*/ 222 w 312"/>
                  <a:gd name="T101" fmla="*/ 222 h 312"/>
                  <a:gd name="T102" fmla="*/ 233 w 312"/>
                  <a:gd name="T103" fmla="*/ 208 h 312"/>
                  <a:gd name="T104" fmla="*/ 242 w 312"/>
                  <a:gd name="T105" fmla="*/ 192 h 312"/>
                  <a:gd name="T106" fmla="*/ 248 w 312"/>
                  <a:gd name="T107" fmla="*/ 174 h 312"/>
                  <a:gd name="T108" fmla="*/ 249 w 312"/>
                  <a:gd name="T109" fmla="*/ 15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312">
                    <a:moveTo>
                      <a:pt x="18" y="73"/>
                    </a:moveTo>
                    <a:lnTo>
                      <a:pt x="74" y="18"/>
                    </a:lnTo>
                    <a:lnTo>
                      <a:pt x="107" y="51"/>
                    </a:lnTo>
                    <a:lnTo>
                      <a:pt x="107" y="51"/>
                    </a:lnTo>
                    <a:lnTo>
                      <a:pt x="117" y="46"/>
                    </a:lnTo>
                    <a:lnTo>
                      <a:pt x="117" y="0"/>
                    </a:lnTo>
                    <a:lnTo>
                      <a:pt x="196" y="0"/>
                    </a:lnTo>
                    <a:lnTo>
                      <a:pt x="196" y="46"/>
                    </a:lnTo>
                    <a:lnTo>
                      <a:pt x="196" y="46"/>
                    </a:lnTo>
                    <a:lnTo>
                      <a:pt x="207" y="51"/>
                    </a:lnTo>
                    <a:lnTo>
                      <a:pt x="239" y="18"/>
                    </a:lnTo>
                    <a:lnTo>
                      <a:pt x="294" y="73"/>
                    </a:lnTo>
                    <a:lnTo>
                      <a:pt x="262" y="106"/>
                    </a:lnTo>
                    <a:lnTo>
                      <a:pt x="262" y="106"/>
                    </a:lnTo>
                    <a:lnTo>
                      <a:pt x="267" y="117"/>
                    </a:lnTo>
                    <a:lnTo>
                      <a:pt x="312" y="117"/>
                    </a:lnTo>
                    <a:lnTo>
                      <a:pt x="312" y="196"/>
                    </a:lnTo>
                    <a:lnTo>
                      <a:pt x="267" y="196"/>
                    </a:lnTo>
                    <a:lnTo>
                      <a:pt x="267" y="196"/>
                    </a:lnTo>
                    <a:lnTo>
                      <a:pt x="262" y="206"/>
                    </a:lnTo>
                    <a:lnTo>
                      <a:pt x="294" y="238"/>
                    </a:lnTo>
                    <a:lnTo>
                      <a:pt x="239" y="295"/>
                    </a:lnTo>
                    <a:lnTo>
                      <a:pt x="207" y="262"/>
                    </a:lnTo>
                    <a:lnTo>
                      <a:pt x="207" y="262"/>
                    </a:lnTo>
                    <a:lnTo>
                      <a:pt x="196" y="266"/>
                    </a:lnTo>
                    <a:lnTo>
                      <a:pt x="196" y="312"/>
                    </a:lnTo>
                    <a:lnTo>
                      <a:pt x="117" y="312"/>
                    </a:lnTo>
                    <a:lnTo>
                      <a:pt x="117" y="266"/>
                    </a:lnTo>
                    <a:lnTo>
                      <a:pt x="117" y="266"/>
                    </a:lnTo>
                    <a:lnTo>
                      <a:pt x="107" y="262"/>
                    </a:lnTo>
                    <a:lnTo>
                      <a:pt x="74" y="295"/>
                    </a:lnTo>
                    <a:lnTo>
                      <a:pt x="18" y="238"/>
                    </a:lnTo>
                    <a:lnTo>
                      <a:pt x="50" y="206"/>
                    </a:lnTo>
                    <a:lnTo>
                      <a:pt x="50" y="206"/>
                    </a:lnTo>
                    <a:lnTo>
                      <a:pt x="47" y="196"/>
                    </a:lnTo>
                    <a:lnTo>
                      <a:pt x="0" y="196"/>
                    </a:lnTo>
                    <a:lnTo>
                      <a:pt x="0" y="117"/>
                    </a:lnTo>
                    <a:lnTo>
                      <a:pt x="47" y="117"/>
                    </a:lnTo>
                    <a:lnTo>
                      <a:pt x="47" y="117"/>
                    </a:lnTo>
                    <a:lnTo>
                      <a:pt x="50" y="106"/>
                    </a:lnTo>
                    <a:lnTo>
                      <a:pt x="18" y="73"/>
                    </a:lnTo>
                    <a:close/>
                    <a:moveTo>
                      <a:pt x="249" y="156"/>
                    </a:moveTo>
                    <a:lnTo>
                      <a:pt x="249" y="156"/>
                    </a:lnTo>
                    <a:lnTo>
                      <a:pt x="249" y="147"/>
                    </a:lnTo>
                    <a:lnTo>
                      <a:pt x="248" y="137"/>
                    </a:lnTo>
                    <a:lnTo>
                      <a:pt x="246" y="128"/>
                    </a:lnTo>
                    <a:lnTo>
                      <a:pt x="242" y="119"/>
                    </a:lnTo>
                    <a:lnTo>
                      <a:pt x="238" y="112"/>
                    </a:lnTo>
                    <a:lnTo>
                      <a:pt x="233" y="104"/>
                    </a:lnTo>
                    <a:lnTo>
                      <a:pt x="228" y="97"/>
                    </a:lnTo>
                    <a:lnTo>
                      <a:pt x="222" y="91"/>
                    </a:lnTo>
                    <a:lnTo>
                      <a:pt x="216" y="84"/>
                    </a:lnTo>
                    <a:lnTo>
                      <a:pt x="208" y="79"/>
                    </a:lnTo>
                    <a:lnTo>
                      <a:pt x="201" y="74"/>
                    </a:lnTo>
                    <a:lnTo>
                      <a:pt x="193" y="71"/>
                    </a:lnTo>
                    <a:lnTo>
                      <a:pt x="184" y="67"/>
                    </a:lnTo>
                    <a:lnTo>
                      <a:pt x="176" y="64"/>
                    </a:lnTo>
                    <a:lnTo>
                      <a:pt x="166" y="63"/>
                    </a:lnTo>
                    <a:lnTo>
                      <a:pt x="157" y="63"/>
                    </a:lnTo>
                    <a:lnTo>
                      <a:pt x="157" y="63"/>
                    </a:lnTo>
                    <a:lnTo>
                      <a:pt x="147" y="63"/>
                    </a:lnTo>
                    <a:lnTo>
                      <a:pt x="138" y="64"/>
                    </a:lnTo>
                    <a:lnTo>
                      <a:pt x="129" y="67"/>
                    </a:lnTo>
                    <a:lnTo>
                      <a:pt x="120" y="71"/>
                    </a:lnTo>
                    <a:lnTo>
                      <a:pt x="112" y="74"/>
                    </a:lnTo>
                    <a:lnTo>
                      <a:pt x="104" y="79"/>
                    </a:lnTo>
                    <a:lnTo>
                      <a:pt x="97" y="84"/>
                    </a:lnTo>
                    <a:lnTo>
                      <a:pt x="90" y="91"/>
                    </a:lnTo>
                    <a:lnTo>
                      <a:pt x="84" y="97"/>
                    </a:lnTo>
                    <a:lnTo>
                      <a:pt x="79" y="104"/>
                    </a:lnTo>
                    <a:lnTo>
                      <a:pt x="74" y="112"/>
                    </a:lnTo>
                    <a:lnTo>
                      <a:pt x="70" y="119"/>
                    </a:lnTo>
                    <a:lnTo>
                      <a:pt x="68" y="128"/>
                    </a:lnTo>
                    <a:lnTo>
                      <a:pt x="65" y="137"/>
                    </a:lnTo>
                    <a:lnTo>
                      <a:pt x="64" y="147"/>
                    </a:lnTo>
                    <a:lnTo>
                      <a:pt x="63" y="156"/>
                    </a:lnTo>
                    <a:lnTo>
                      <a:pt x="63" y="156"/>
                    </a:lnTo>
                    <a:lnTo>
                      <a:pt x="64" y="166"/>
                    </a:lnTo>
                    <a:lnTo>
                      <a:pt x="65" y="174"/>
                    </a:lnTo>
                    <a:lnTo>
                      <a:pt x="68" y="183"/>
                    </a:lnTo>
                    <a:lnTo>
                      <a:pt x="70" y="192"/>
                    </a:lnTo>
                    <a:lnTo>
                      <a:pt x="74" y="201"/>
                    </a:lnTo>
                    <a:lnTo>
                      <a:pt x="79" y="208"/>
                    </a:lnTo>
                    <a:lnTo>
                      <a:pt x="84" y="216"/>
                    </a:lnTo>
                    <a:lnTo>
                      <a:pt x="90" y="222"/>
                    </a:lnTo>
                    <a:lnTo>
                      <a:pt x="97" y="228"/>
                    </a:lnTo>
                    <a:lnTo>
                      <a:pt x="104" y="233"/>
                    </a:lnTo>
                    <a:lnTo>
                      <a:pt x="112" y="238"/>
                    </a:lnTo>
                    <a:lnTo>
                      <a:pt x="120" y="242"/>
                    </a:lnTo>
                    <a:lnTo>
                      <a:pt x="129" y="245"/>
                    </a:lnTo>
                    <a:lnTo>
                      <a:pt x="138" y="247"/>
                    </a:lnTo>
                    <a:lnTo>
                      <a:pt x="147" y="248"/>
                    </a:lnTo>
                    <a:lnTo>
                      <a:pt x="157" y="250"/>
                    </a:lnTo>
                    <a:lnTo>
                      <a:pt x="157" y="250"/>
                    </a:lnTo>
                    <a:lnTo>
                      <a:pt x="166" y="248"/>
                    </a:lnTo>
                    <a:lnTo>
                      <a:pt x="176" y="247"/>
                    </a:lnTo>
                    <a:lnTo>
                      <a:pt x="184" y="245"/>
                    </a:lnTo>
                    <a:lnTo>
                      <a:pt x="193" y="242"/>
                    </a:lnTo>
                    <a:lnTo>
                      <a:pt x="201" y="238"/>
                    </a:lnTo>
                    <a:lnTo>
                      <a:pt x="208" y="233"/>
                    </a:lnTo>
                    <a:lnTo>
                      <a:pt x="216" y="228"/>
                    </a:lnTo>
                    <a:lnTo>
                      <a:pt x="222" y="222"/>
                    </a:lnTo>
                    <a:lnTo>
                      <a:pt x="228" y="216"/>
                    </a:lnTo>
                    <a:lnTo>
                      <a:pt x="233" y="208"/>
                    </a:lnTo>
                    <a:lnTo>
                      <a:pt x="238" y="201"/>
                    </a:lnTo>
                    <a:lnTo>
                      <a:pt x="242" y="192"/>
                    </a:lnTo>
                    <a:lnTo>
                      <a:pt x="246" y="183"/>
                    </a:lnTo>
                    <a:lnTo>
                      <a:pt x="248" y="174"/>
                    </a:lnTo>
                    <a:lnTo>
                      <a:pt x="249" y="166"/>
                    </a:lnTo>
                    <a:lnTo>
                      <a:pt x="249" y="156"/>
                    </a:lnTo>
                    <a:lnTo>
                      <a:pt x="249" y="1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3" name="Freeform 475"/>
              <p:cNvSpPr>
                <a:spLocks noEditPoints="1"/>
              </p:cNvSpPr>
              <p:nvPr/>
            </p:nvSpPr>
            <p:spPr bwMode="auto">
              <a:xfrm>
                <a:off x="4546600" y="3321050"/>
                <a:ext cx="133350" cy="141287"/>
              </a:xfrm>
              <a:custGeom>
                <a:avLst/>
                <a:gdLst>
                  <a:gd name="T0" fmla="*/ 17 w 84"/>
                  <a:gd name="T1" fmla="*/ 89 h 89"/>
                  <a:gd name="T2" fmla="*/ 5 w 84"/>
                  <a:gd name="T3" fmla="*/ 84 h 89"/>
                  <a:gd name="T4" fmla="*/ 0 w 84"/>
                  <a:gd name="T5" fmla="*/ 73 h 89"/>
                  <a:gd name="T6" fmla="*/ 0 w 84"/>
                  <a:gd name="T7" fmla="*/ 69 h 89"/>
                  <a:gd name="T8" fmla="*/ 5 w 84"/>
                  <a:gd name="T9" fmla="*/ 60 h 89"/>
                  <a:gd name="T10" fmla="*/ 5 w 84"/>
                  <a:gd name="T11" fmla="*/ 9 h 89"/>
                  <a:gd name="T12" fmla="*/ 8 w 84"/>
                  <a:gd name="T13" fmla="*/ 3 h 89"/>
                  <a:gd name="T14" fmla="*/ 14 w 84"/>
                  <a:gd name="T15" fmla="*/ 0 h 89"/>
                  <a:gd name="T16" fmla="*/ 17 w 84"/>
                  <a:gd name="T17" fmla="*/ 1 h 89"/>
                  <a:gd name="T18" fmla="*/ 22 w 84"/>
                  <a:gd name="T19" fmla="*/ 5 h 89"/>
                  <a:gd name="T20" fmla="*/ 22 w 84"/>
                  <a:gd name="T21" fmla="*/ 56 h 89"/>
                  <a:gd name="T22" fmla="*/ 28 w 84"/>
                  <a:gd name="T23" fmla="*/ 59 h 89"/>
                  <a:gd name="T24" fmla="*/ 76 w 84"/>
                  <a:gd name="T25" fmla="*/ 58 h 89"/>
                  <a:gd name="T26" fmla="*/ 79 w 84"/>
                  <a:gd name="T27" fmla="*/ 58 h 89"/>
                  <a:gd name="T28" fmla="*/ 84 w 84"/>
                  <a:gd name="T29" fmla="*/ 61 h 89"/>
                  <a:gd name="T30" fmla="*/ 84 w 84"/>
                  <a:gd name="T31" fmla="*/ 64 h 89"/>
                  <a:gd name="T32" fmla="*/ 83 w 84"/>
                  <a:gd name="T33" fmla="*/ 70 h 89"/>
                  <a:gd name="T34" fmla="*/ 78 w 84"/>
                  <a:gd name="T35" fmla="*/ 74 h 89"/>
                  <a:gd name="T36" fmla="*/ 33 w 84"/>
                  <a:gd name="T37" fmla="*/ 79 h 89"/>
                  <a:gd name="T38" fmla="*/ 27 w 84"/>
                  <a:gd name="T39" fmla="*/ 86 h 89"/>
                  <a:gd name="T40" fmla="*/ 17 w 84"/>
                  <a:gd name="T41" fmla="*/ 89 h 89"/>
                  <a:gd name="T42" fmla="*/ 24 w 84"/>
                  <a:gd name="T43" fmla="*/ 73 h 89"/>
                  <a:gd name="T44" fmla="*/ 24 w 84"/>
                  <a:gd name="T45" fmla="*/ 69 h 89"/>
                  <a:gd name="T46" fmla="*/ 19 w 84"/>
                  <a:gd name="T47" fmla="*/ 65 h 89"/>
                  <a:gd name="T48" fmla="*/ 17 w 84"/>
                  <a:gd name="T49" fmla="*/ 64 h 89"/>
                  <a:gd name="T50" fmla="*/ 10 w 84"/>
                  <a:gd name="T51" fmla="*/ 66 h 89"/>
                  <a:gd name="T52" fmla="*/ 8 w 84"/>
                  <a:gd name="T53" fmla="*/ 73 h 89"/>
                  <a:gd name="T54" fmla="*/ 9 w 84"/>
                  <a:gd name="T55" fmla="*/ 75 h 89"/>
                  <a:gd name="T56" fmla="*/ 13 w 84"/>
                  <a:gd name="T57" fmla="*/ 80 h 89"/>
                  <a:gd name="T58" fmla="*/ 17 w 84"/>
                  <a:gd name="T59" fmla="*/ 80 h 89"/>
                  <a:gd name="T60" fmla="*/ 22 w 84"/>
                  <a:gd name="T61" fmla="*/ 78 h 89"/>
                  <a:gd name="T62" fmla="*/ 24 w 84"/>
                  <a:gd name="T63"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9">
                    <a:moveTo>
                      <a:pt x="17" y="89"/>
                    </a:moveTo>
                    <a:lnTo>
                      <a:pt x="17" y="89"/>
                    </a:lnTo>
                    <a:lnTo>
                      <a:pt x="10" y="88"/>
                    </a:lnTo>
                    <a:lnTo>
                      <a:pt x="5" y="84"/>
                    </a:lnTo>
                    <a:lnTo>
                      <a:pt x="2" y="79"/>
                    </a:lnTo>
                    <a:lnTo>
                      <a:pt x="0" y="73"/>
                    </a:lnTo>
                    <a:lnTo>
                      <a:pt x="0" y="73"/>
                    </a:lnTo>
                    <a:lnTo>
                      <a:pt x="0" y="69"/>
                    </a:lnTo>
                    <a:lnTo>
                      <a:pt x="2" y="65"/>
                    </a:lnTo>
                    <a:lnTo>
                      <a:pt x="5" y="60"/>
                    </a:lnTo>
                    <a:lnTo>
                      <a:pt x="5" y="9"/>
                    </a:lnTo>
                    <a:lnTo>
                      <a:pt x="5" y="9"/>
                    </a:lnTo>
                    <a:lnTo>
                      <a:pt x="7" y="5"/>
                    </a:lnTo>
                    <a:lnTo>
                      <a:pt x="8" y="3"/>
                    </a:lnTo>
                    <a:lnTo>
                      <a:pt x="10" y="1"/>
                    </a:lnTo>
                    <a:lnTo>
                      <a:pt x="14" y="0"/>
                    </a:lnTo>
                    <a:lnTo>
                      <a:pt x="14" y="0"/>
                    </a:lnTo>
                    <a:lnTo>
                      <a:pt x="17" y="1"/>
                    </a:lnTo>
                    <a:lnTo>
                      <a:pt x="19" y="3"/>
                    </a:lnTo>
                    <a:lnTo>
                      <a:pt x="22" y="5"/>
                    </a:lnTo>
                    <a:lnTo>
                      <a:pt x="22" y="9"/>
                    </a:lnTo>
                    <a:lnTo>
                      <a:pt x="22" y="56"/>
                    </a:lnTo>
                    <a:lnTo>
                      <a:pt x="22" y="56"/>
                    </a:lnTo>
                    <a:lnTo>
                      <a:pt x="28" y="59"/>
                    </a:lnTo>
                    <a:lnTo>
                      <a:pt x="32" y="63"/>
                    </a:lnTo>
                    <a:lnTo>
                      <a:pt x="76" y="58"/>
                    </a:lnTo>
                    <a:lnTo>
                      <a:pt x="76" y="58"/>
                    </a:lnTo>
                    <a:lnTo>
                      <a:pt x="79" y="58"/>
                    </a:lnTo>
                    <a:lnTo>
                      <a:pt x="82" y="59"/>
                    </a:lnTo>
                    <a:lnTo>
                      <a:pt x="84" y="61"/>
                    </a:lnTo>
                    <a:lnTo>
                      <a:pt x="84" y="64"/>
                    </a:lnTo>
                    <a:lnTo>
                      <a:pt x="84" y="64"/>
                    </a:lnTo>
                    <a:lnTo>
                      <a:pt x="84" y="68"/>
                    </a:lnTo>
                    <a:lnTo>
                      <a:pt x="83" y="70"/>
                    </a:lnTo>
                    <a:lnTo>
                      <a:pt x="81" y="73"/>
                    </a:lnTo>
                    <a:lnTo>
                      <a:pt x="78" y="74"/>
                    </a:lnTo>
                    <a:lnTo>
                      <a:pt x="33" y="79"/>
                    </a:lnTo>
                    <a:lnTo>
                      <a:pt x="33" y="79"/>
                    </a:lnTo>
                    <a:lnTo>
                      <a:pt x="29" y="83"/>
                    </a:lnTo>
                    <a:lnTo>
                      <a:pt x="27" y="86"/>
                    </a:lnTo>
                    <a:lnTo>
                      <a:pt x="22" y="88"/>
                    </a:lnTo>
                    <a:lnTo>
                      <a:pt x="17" y="89"/>
                    </a:lnTo>
                    <a:lnTo>
                      <a:pt x="17" y="89"/>
                    </a:lnTo>
                    <a:close/>
                    <a:moveTo>
                      <a:pt x="24" y="73"/>
                    </a:moveTo>
                    <a:lnTo>
                      <a:pt x="24" y="73"/>
                    </a:lnTo>
                    <a:lnTo>
                      <a:pt x="24" y="69"/>
                    </a:lnTo>
                    <a:lnTo>
                      <a:pt x="22" y="66"/>
                    </a:lnTo>
                    <a:lnTo>
                      <a:pt x="19" y="65"/>
                    </a:lnTo>
                    <a:lnTo>
                      <a:pt x="17" y="64"/>
                    </a:lnTo>
                    <a:lnTo>
                      <a:pt x="17" y="64"/>
                    </a:lnTo>
                    <a:lnTo>
                      <a:pt x="13" y="65"/>
                    </a:lnTo>
                    <a:lnTo>
                      <a:pt x="10" y="66"/>
                    </a:lnTo>
                    <a:lnTo>
                      <a:pt x="9" y="69"/>
                    </a:lnTo>
                    <a:lnTo>
                      <a:pt x="8" y="73"/>
                    </a:lnTo>
                    <a:lnTo>
                      <a:pt x="8" y="73"/>
                    </a:lnTo>
                    <a:lnTo>
                      <a:pt x="9" y="75"/>
                    </a:lnTo>
                    <a:lnTo>
                      <a:pt x="10" y="78"/>
                    </a:lnTo>
                    <a:lnTo>
                      <a:pt x="13" y="80"/>
                    </a:lnTo>
                    <a:lnTo>
                      <a:pt x="17" y="80"/>
                    </a:lnTo>
                    <a:lnTo>
                      <a:pt x="17" y="80"/>
                    </a:lnTo>
                    <a:lnTo>
                      <a:pt x="19" y="80"/>
                    </a:lnTo>
                    <a:lnTo>
                      <a:pt x="22" y="78"/>
                    </a:lnTo>
                    <a:lnTo>
                      <a:pt x="24" y="75"/>
                    </a:lnTo>
                    <a:lnTo>
                      <a:pt x="24" y="73"/>
                    </a:lnTo>
                    <a:lnTo>
                      <a:pt x="24" y="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grpSp>
      <p:grpSp>
        <p:nvGrpSpPr>
          <p:cNvPr id="24" name="组合 6"/>
          <p:cNvGrpSpPr/>
          <p:nvPr/>
        </p:nvGrpSpPr>
        <p:grpSpPr>
          <a:xfrm>
            <a:off x="1860226" y="4075415"/>
            <a:ext cx="1332109" cy="885177"/>
            <a:chOff x="2345550" y="2778233"/>
            <a:chExt cx="999082" cy="663883"/>
          </a:xfrm>
        </p:grpSpPr>
        <p:sp>
          <p:nvSpPr>
            <p:cNvPr id="25" name="五边形 24"/>
            <p:cNvSpPr/>
            <p:nvPr/>
          </p:nvSpPr>
          <p:spPr>
            <a:xfrm>
              <a:off x="2345550" y="2778233"/>
              <a:ext cx="999082" cy="663883"/>
            </a:xfrm>
            <a:prstGeom prst="homePlate">
              <a:avLst>
                <a:gd name="adj" fmla="val 40805"/>
              </a:avLst>
            </a:prstGeom>
            <a:solidFill>
              <a:srgbClr val="7D1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26" name="组合 18"/>
            <p:cNvGrpSpPr/>
            <p:nvPr/>
          </p:nvGrpSpPr>
          <p:grpSpPr>
            <a:xfrm>
              <a:off x="2638140" y="2997055"/>
              <a:ext cx="413902" cy="226240"/>
              <a:chOff x="4256881" y="3256756"/>
              <a:chExt cx="630238" cy="344488"/>
            </a:xfrm>
            <a:solidFill>
              <a:schemeClr val="bg1"/>
            </a:solidFill>
          </p:grpSpPr>
          <p:sp>
            <p:nvSpPr>
              <p:cNvPr id="27" name="Freeform 389"/>
              <p:cNvSpPr>
                <a:spLocks/>
              </p:cNvSpPr>
              <p:nvPr/>
            </p:nvSpPr>
            <p:spPr bwMode="auto">
              <a:xfrm>
                <a:off x="4779169" y="3483769"/>
                <a:ext cx="107950" cy="106363"/>
              </a:xfrm>
              <a:custGeom>
                <a:avLst/>
                <a:gdLst>
                  <a:gd name="T0" fmla="*/ 68 w 68"/>
                  <a:gd name="T1" fmla="*/ 40 h 67"/>
                  <a:gd name="T2" fmla="*/ 40 w 68"/>
                  <a:gd name="T3" fmla="*/ 67 h 67"/>
                  <a:gd name="T4" fmla="*/ 0 w 68"/>
                  <a:gd name="T5" fmla="*/ 28 h 67"/>
                  <a:gd name="T6" fmla="*/ 27 w 68"/>
                  <a:gd name="T7" fmla="*/ 0 h 67"/>
                  <a:gd name="T8" fmla="*/ 68 w 68"/>
                  <a:gd name="T9" fmla="*/ 40 h 67"/>
                </a:gdLst>
                <a:ahLst/>
                <a:cxnLst>
                  <a:cxn ang="0">
                    <a:pos x="T0" y="T1"/>
                  </a:cxn>
                  <a:cxn ang="0">
                    <a:pos x="T2" y="T3"/>
                  </a:cxn>
                  <a:cxn ang="0">
                    <a:pos x="T4" y="T5"/>
                  </a:cxn>
                  <a:cxn ang="0">
                    <a:pos x="T6" y="T7"/>
                  </a:cxn>
                  <a:cxn ang="0">
                    <a:pos x="T8" y="T9"/>
                  </a:cxn>
                </a:cxnLst>
                <a:rect l="0" t="0" r="r" b="b"/>
                <a:pathLst>
                  <a:path w="68" h="67">
                    <a:moveTo>
                      <a:pt x="68" y="40"/>
                    </a:moveTo>
                    <a:lnTo>
                      <a:pt x="40" y="67"/>
                    </a:lnTo>
                    <a:lnTo>
                      <a:pt x="0" y="28"/>
                    </a:lnTo>
                    <a:lnTo>
                      <a:pt x="27" y="0"/>
                    </a:lnTo>
                    <a:lnTo>
                      <a:pt x="68"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8" name="Freeform 390"/>
              <p:cNvSpPr>
                <a:spLocks noEditPoints="1"/>
              </p:cNvSpPr>
              <p:nvPr/>
            </p:nvSpPr>
            <p:spPr bwMode="auto">
              <a:xfrm>
                <a:off x="4606131" y="3313906"/>
                <a:ext cx="206375" cy="206375"/>
              </a:xfrm>
              <a:custGeom>
                <a:avLst/>
                <a:gdLst>
                  <a:gd name="T0" fmla="*/ 16 w 130"/>
                  <a:gd name="T1" fmla="*/ 19 h 130"/>
                  <a:gd name="T2" fmla="*/ 36 w 130"/>
                  <a:gd name="T3" fmla="*/ 5 h 130"/>
                  <a:gd name="T4" fmla="*/ 59 w 130"/>
                  <a:gd name="T5" fmla="*/ 0 h 130"/>
                  <a:gd name="T6" fmla="*/ 83 w 130"/>
                  <a:gd name="T7" fmla="*/ 4 h 130"/>
                  <a:gd name="T8" fmla="*/ 103 w 130"/>
                  <a:gd name="T9" fmla="*/ 18 h 130"/>
                  <a:gd name="T10" fmla="*/ 109 w 130"/>
                  <a:gd name="T11" fmla="*/ 25 h 130"/>
                  <a:gd name="T12" fmla="*/ 118 w 130"/>
                  <a:gd name="T13" fmla="*/ 42 h 130"/>
                  <a:gd name="T14" fmla="*/ 120 w 130"/>
                  <a:gd name="T15" fmla="*/ 60 h 130"/>
                  <a:gd name="T16" fmla="*/ 118 w 130"/>
                  <a:gd name="T17" fmla="*/ 79 h 130"/>
                  <a:gd name="T18" fmla="*/ 130 w 130"/>
                  <a:gd name="T19" fmla="*/ 103 h 130"/>
                  <a:gd name="T20" fmla="*/ 88 w 130"/>
                  <a:gd name="T21" fmla="*/ 114 h 130"/>
                  <a:gd name="T22" fmla="*/ 79 w 130"/>
                  <a:gd name="T23" fmla="*/ 118 h 130"/>
                  <a:gd name="T24" fmla="*/ 61 w 130"/>
                  <a:gd name="T25" fmla="*/ 122 h 130"/>
                  <a:gd name="T26" fmla="*/ 43 w 130"/>
                  <a:gd name="T27" fmla="*/ 119 h 130"/>
                  <a:gd name="T28" fmla="*/ 25 w 130"/>
                  <a:gd name="T29" fmla="*/ 110 h 130"/>
                  <a:gd name="T30" fmla="*/ 18 w 130"/>
                  <a:gd name="T31" fmla="*/ 104 h 130"/>
                  <a:gd name="T32" fmla="*/ 4 w 130"/>
                  <a:gd name="T33" fmla="*/ 84 h 130"/>
                  <a:gd name="T34" fmla="*/ 0 w 130"/>
                  <a:gd name="T35" fmla="*/ 62 h 130"/>
                  <a:gd name="T36" fmla="*/ 4 w 130"/>
                  <a:gd name="T37" fmla="*/ 39 h 130"/>
                  <a:gd name="T38" fmla="*/ 16 w 130"/>
                  <a:gd name="T39" fmla="*/ 19 h 130"/>
                  <a:gd name="T40" fmla="*/ 85 w 130"/>
                  <a:gd name="T41" fmla="*/ 35 h 130"/>
                  <a:gd name="T42" fmla="*/ 79 w 130"/>
                  <a:gd name="T43" fmla="*/ 30 h 130"/>
                  <a:gd name="T44" fmla="*/ 66 w 130"/>
                  <a:gd name="T45" fmla="*/ 25 h 130"/>
                  <a:gd name="T46" fmla="*/ 53 w 130"/>
                  <a:gd name="T47" fmla="*/ 25 h 130"/>
                  <a:gd name="T48" fmla="*/ 40 w 130"/>
                  <a:gd name="T49" fmla="*/ 32 h 130"/>
                  <a:gd name="T50" fmla="*/ 34 w 130"/>
                  <a:gd name="T51" fmla="*/ 37 h 130"/>
                  <a:gd name="T52" fmla="*/ 26 w 130"/>
                  <a:gd name="T53" fmla="*/ 48 h 130"/>
                  <a:gd name="T54" fmla="*/ 24 w 130"/>
                  <a:gd name="T55" fmla="*/ 62 h 130"/>
                  <a:gd name="T56" fmla="*/ 28 w 130"/>
                  <a:gd name="T57" fmla="*/ 75 h 130"/>
                  <a:gd name="T58" fmla="*/ 35 w 130"/>
                  <a:gd name="T59" fmla="*/ 87 h 130"/>
                  <a:gd name="T60" fmla="*/ 41 w 130"/>
                  <a:gd name="T61" fmla="*/ 92 h 130"/>
                  <a:gd name="T62" fmla="*/ 54 w 130"/>
                  <a:gd name="T63" fmla="*/ 97 h 130"/>
                  <a:gd name="T64" fmla="*/ 68 w 130"/>
                  <a:gd name="T65" fmla="*/ 97 h 130"/>
                  <a:gd name="T66" fmla="*/ 80 w 130"/>
                  <a:gd name="T67" fmla="*/ 90 h 130"/>
                  <a:gd name="T68" fmla="*/ 86 w 130"/>
                  <a:gd name="T69" fmla="*/ 87 h 130"/>
                  <a:gd name="T70" fmla="*/ 94 w 130"/>
                  <a:gd name="T71" fmla="*/ 74 h 130"/>
                  <a:gd name="T72" fmla="*/ 96 w 130"/>
                  <a:gd name="T73" fmla="*/ 60 h 130"/>
                  <a:gd name="T74" fmla="*/ 93 w 130"/>
                  <a:gd name="T75" fmla="*/ 47 h 130"/>
                  <a:gd name="T76" fmla="*/ 85 w 130"/>
                  <a:gd name="T77" fmla="*/ 3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30">
                    <a:moveTo>
                      <a:pt x="16" y="19"/>
                    </a:moveTo>
                    <a:lnTo>
                      <a:pt x="16" y="19"/>
                    </a:lnTo>
                    <a:lnTo>
                      <a:pt x="26" y="10"/>
                    </a:lnTo>
                    <a:lnTo>
                      <a:pt x="36" y="5"/>
                    </a:lnTo>
                    <a:lnTo>
                      <a:pt x="48" y="2"/>
                    </a:lnTo>
                    <a:lnTo>
                      <a:pt x="59" y="0"/>
                    </a:lnTo>
                    <a:lnTo>
                      <a:pt x="71" y="2"/>
                    </a:lnTo>
                    <a:lnTo>
                      <a:pt x="83" y="4"/>
                    </a:lnTo>
                    <a:lnTo>
                      <a:pt x="93" y="10"/>
                    </a:lnTo>
                    <a:lnTo>
                      <a:pt x="103" y="18"/>
                    </a:lnTo>
                    <a:lnTo>
                      <a:pt x="103" y="18"/>
                    </a:lnTo>
                    <a:lnTo>
                      <a:pt x="109" y="25"/>
                    </a:lnTo>
                    <a:lnTo>
                      <a:pt x="114" y="33"/>
                    </a:lnTo>
                    <a:lnTo>
                      <a:pt x="118" y="42"/>
                    </a:lnTo>
                    <a:lnTo>
                      <a:pt x="120" y="52"/>
                    </a:lnTo>
                    <a:lnTo>
                      <a:pt x="120" y="60"/>
                    </a:lnTo>
                    <a:lnTo>
                      <a:pt x="120" y="70"/>
                    </a:lnTo>
                    <a:lnTo>
                      <a:pt x="118" y="79"/>
                    </a:lnTo>
                    <a:lnTo>
                      <a:pt x="114" y="88"/>
                    </a:lnTo>
                    <a:lnTo>
                      <a:pt x="130" y="103"/>
                    </a:lnTo>
                    <a:lnTo>
                      <a:pt x="104" y="130"/>
                    </a:lnTo>
                    <a:lnTo>
                      <a:pt x="88" y="114"/>
                    </a:lnTo>
                    <a:lnTo>
                      <a:pt x="88" y="114"/>
                    </a:lnTo>
                    <a:lnTo>
                      <a:pt x="79" y="118"/>
                    </a:lnTo>
                    <a:lnTo>
                      <a:pt x="70" y="120"/>
                    </a:lnTo>
                    <a:lnTo>
                      <a:pt x="61" y="122"/>
                    </a:lnTo>
                    <a:lnTo>
                      <a:pt x="51" y="120"/>
                    </a:lnTo>
                    <a:lnTo>
                      <a:pt x="43" y="119"/>
                    </a:lnTo>
                    <a:lnTo>
                      <a:pt x="34" y="115"/>
                    </a:lnTo>
                    <a:lnTo>
                      <a:pt x="25" y="110"/>
                    </a:lnTo>
                    <a:lnTo>
                      <a:pt x="18" y="104"/>
                    </a:lnTo>
                    <a:lnTo>
                      <a:pt x="18" y="104"/>
                    </a:lnTo>
                    <a:lnTo>
                      <a:pt x="10" y="95"/>
                    </a:lnTo>
                    <a:lnTo>
                      <a:pt x="4" y="84"/>
                    </a:lnTo>
                    <a:lnTo>
                      <a:pt x="1" y="73"/>
                    </a:lnTo>
                    <a:lnTo>
                      <a:pt x="0" y="62"/>
                    </a:lnTo>
                    <a:lnTo>
                      <a:pt x="0" y="50"/>
                    </a:lnTo>
                    <a:lnTo>
                      <a:pt x="4" y="39"/>
                    </a:lnTo>
                    <a:lnTo>
                      <a:pt x="9" y="28"/>
                    </a:lnTo>
                    <a:lnTo>
                      <a:pt x="16" y="19"/>
                    </a:lnTo>
                    <a:lnTo>
                      <a:pt x="16" y="19"/>
                    </a:lnTo>
                    <a:close/>
                    <a:moveTo>
                      <a:pt x="85" y="35"/>
                    </a:moveTo>
                    <a:lnTo>
                      <a:pt x="85" y="35"/>
                    </a:lnTo>
                    <a:lnTo>
                      <a:pt x="79" y="30"/>
                    </a:lnTo>
                    <a:lnTo>
                      <a:pt x="73" y="28"/>
                    </a:lnTo>
                    <a:lnTo>
                      <a:pt x="66" y="25"/>
                    </a:lnTo>
                    <a:lnTo>
                      <a:pt x="60" y="25"/>
                    </a:lnTo>
                    <a:lnTo>
                      <a:pt x="53" y="25"/>
                    </a:lnTo>
                    <a:lnTo>
                      <a:pt x="46" y="28"/>
                    </a:lnTo>
                    <a:lnTo>
                      <a:pt x="40" y="32"/>
                    </a:lnTo>
                    <a:lnTo>
                      <a:pt x="34" y="37"/>
                    </a:lnTo>
                    <a:lnTo>
                      <a:pt x="34" y="37"/>
                    </a:lnTo>
                    <a:lnTo>
                      <a:pt x="30" y="42"/>
                    </a:lnTo>
                    <a:lnTo>
                      <a:pt x="26" y="48"/>
                    </a:lnTo>
                    <a:lnTo>
                      <a:pt x="25" y="54"/>
                    </a:lnTo>
                    <a:lnTo>
                      <a:pt x="24" y="62"/>
                    </a:lnTo>
                    <a:lnTo>
                      <a:pt x="25" y="68"/>
                    </a:lnTo>
                    <a:lnTo>
                      <a:pt x="28" y="75"/>
                    </a:lnTo>
                    <a:lnTo>
                      <a:pt x="30" y="82"/>
                    </a:lnTo>
                    <a:lnTo>
                      <a:pt x="35" y="87"/>
                    </a:lnTo>
                    <a:lnTo>
                      <a:pt x="35" y="87"/>
                    </a:lnTo>
                    <a:lnTo>
                      <a:pt x="41" y="92"/>
                    </a:lnTo>
                    <a:lnTo>
                      <a:pt x="48" y="94"/>
                    </a:lnTo>
                    <a:lnTo>
                      <a:pt x="54" y="97"/>
                    </a:lnTo>
                    <a:lnTo>
                      <a:pt x="60" y="97"/>
                    </a:lnTo>
                    <a:lnTo>
                      <a:pt x="68" y="97"/>
                    </a:lnTo>
                    <a:lnTo>
                      <a:pt x="74" y="94"/>
                    </a:lnTo>
                    <a:lnTo>
                      <a:pt x="80" y="90"/>
                    </a:lnTo>
                    <a:lnTo>
                      <a:pt x="86" y="87"/>
                    </a:lnTo>
                    <a:lnTo>
                      <a:pt x="86" y="87"/>
                    </a:lnTo>
                    <a:lnTo>
                      <a:pt x="90" y="80"/>
                    </a:lnTo>
                    <a:lnTo>
                      <a:pt x="94" y="74"/>
                    </a:lnTo>
                    <a:lnTo>
                      <a:pt x="95" y="68"/>
                    </a:lnTo>
                    <a:lnTo>
                      <a:pt x="96" y="60"/>
                    </a:lnTo>
                    <a:lnTo>
                      <a:pt x="95" y="54"/>
                    </a:lnTo>
                    <a:lnTo>
                      <a:pt x="93" y="47"/>
                    </a:lnTo>
                    <a:lnTo>
                      <a:pt x="90" y="40"/>
                    </a:lnTo>
                    <a:lnTo>
                      <a:pt x="85" y="35"/>
                    </a:lnTo>
                    <a:lnTo>
                      <a:pt x="85"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9" name="Rectangle 391"/>
              <p:cNvSpPr>
                <a:spLocks noChangeArrowheads="1"/>
              </p:cNvSpPr>
              <p:nvPr/>
            </p:nvSpPr>
            <p:spPr bwMode="auto">
              <a:xfrm>
                <a:off x="4506119" y="3586956"/>
                <a:ext cx="242888" cy="142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0" name="Freeform 392"/>
              <p:cNvSpPr>
                <a:spLocks/>
              </p:cNvSpPr>
              <p:nvPr/>
            </p:nvSpPr>
            <p:spPr bwMode="auto">
              <a:xfrm>
                <a:off x="4506119" y="3256756"/>
                <a:ext cx="242888" cy="312738"/>
              </a:xfrm>
              <a:custGeom>
                <a:avLst/>
                <a:gdLst>
                  <a:gd name="T0" fmla="*/ 53 w 153"/>
                  <a:gd name="T1" fmla="*/ 98 h 197"/>
                  <a:gd name="T2" fmla="*/ 53 w 153"/>
                  <a:gd name="T3" fmla="*/ 98 h 197"/>
                  <a:gd name="T4" fmla="*/ 54 w 153"/>
                  <a:gd name="T5" fmla="*/ 113 h 197"/>
                  <a:gd name="T6" fmla="*/ 59 w 153"/>
                  <a:gd name="T7" fmla="*/ 125 h 197"/>
                  <a:gd name="T8" fmla="*/ 66 w 153"/>
                  <a:gd name="T9" fmla="*/ 138 h 197"/>
                  <a:gd name="T10" fmla="*/ 74 w 153"/>
                  <a:gd name="T11" fmla="*/ 148 h 197"/>
                  <a:gd name="T12" fmla="*/ 84 w 153"/>
                  <a:gd name="T13" fmla="*/ 156 h 197"/>
                  <a:gd name="T14" fmla="*/ 97 w 153"/>
                  <a:gd name="T15" fmla="*/ 163 h 197"/>
                  <a:gd name="T16" fmla="*/ 109 w 153"/>
                  <a:gd name="T17" fmla="*/ 166 h 197"/>
                  <a:gd name="T18" fmla="*/ 123 w 153"/>
                  <a:gd name="T19" fmla="*/ 168 h 197"/>
                  <a:gd name="T20" fmla="*/ 123 w 153"/>
                  <a:gd name="T21" fmla="*/ 168 h 197"/>
                  <a:gd name="T22" fmla="*/ 132 w 153"/>
                  <a:gd name="T23" fmla="*/ 168 h 197"/>
                  <a:gd name="T24" fmla="*/ 138 w 153"/>
                  <a:gd name="T25" fmla="*/ 166 h 197"/>
                  <a:gd name="T26" fmla="*/ 146 w 153"/>
                  <a:gd name="T27" fmla="*/ 165 h 197"/>
                  <a:gd name="T28" fmla="*/ 153 w 153"/>
                  <a:gd name="T29" fmla="*/ 161 h 197"/>
                  <a:gd name="T30" fmla="*/ 153 w 153"/>
                  <a:gd name="T31" fmla="*/ 197 h 197"/>
                  <a:gd name="T32" fmla="*/ 153 w 153"/>
                  <a:gd name="T33" fmla="*/ 197 h 197"/>
                  <a:gd name="T34" fmla="*/ 141 w 153"/>
                  <a:gd name="T35" fmla="*/ 191 h 197"/>
                  <a:gd name="T36" fmla="*/ 128 w 153"/>
                  <a:gd name="T37" fmla="*/ 186 h 197"/>
                  <a:gd name="T38" fmla="*/ 112 w 153"/>
                  <a:gd name="T39" fmla="*/ 181 h 197"/>
                  <a:gd name="T40" fmla="*/ 92 w 153"/>
                  <a:gd name="T41" fmla="*/ 180 h 197"/>
                  <a:gd name="T42" fmla="*/ 81 w 153"/>
                  <a:gd name="T43" fmla="*/ 179 h 197"/>
                  <a:gd name="T44" fmla="*/ 71 w 153"/>
                  <a:gd name="T45" fmla="*/ 180 h 197"/>
                  <a:gd name="T46" fmla="*/ 58 w 153"/>
                  <a:gd name="T47" fmla="*/ 183 h 197"/>
                  <a:gd name="T48" fmla="*/ 47 w 153"/>
                  <a:gd name="T49" fmla="*/ 185 h 197"/>
                  <a:gd name="T50" fmla="*/ 35 w 153"/>
                  <a:gd name="T51" fmla="*/ 190 h 197"/>
                  <a:gd name="T52" fmla="*/ 23 w 153"/>
                  <a:gd name="T53" fmla="*/ 197 h 197"/>
                  <a:gd name="T54" fmla="*/ 0 w 153"/>
                  <a:gd name="T55" fmla="*/ 197 h 197"/>
                  <a:gd name="T56" fmla="*/ 0 w 153"/>
                  <a:gd name="T57" fmla="*/ 16 h 197"/>
                  <a:gd name="T58" fmla="*/ 23 w 153"/>
                  <a:gd name="T59" fmla="*/ 16 h 197"/>
                  <a:gd name="T60" fmla="*/ 23 w 153"/>
                  <a:gd name="T61" fmla="*/ 16 h 197"/>
                  <a:gd name="T62" fmla="*/ 35 w 153"/>
                  <a:gd name="T63" fmla="*/ 10 h 197"/>
                  <a:gd name="T64" fmla="*/ 47 w 153"/>
                  <a:gd name="T65" fmla="*/ 5 h 197"/>
                  <a:gd name="T66" fmla="*/ 58 w 153"/>
                  <a:gd name="T67" fmla="*/ 2 h 197"/>
                  <a:gd name="T68" fmla="*/ 71 w 153"/>
                  <a:gd name="T69" fmla="*/ 0 h 197"/>
                  <a:gd name="T70" fmla="*/ 81 w 153"/>
                  <a:gd name="T71" fmla="*/ 0 h 197"/>
                  <a:gd name="T72" fmla="*/ 92 w 153"/>
                  <a:gd name="T73" fmla="*/ 0 h 197"/>
                  <a:gd name="T74" fmla="*/ 112 w 153"/>
                  <a:gd name="T75" fmla="*/ 2 h 197"/>
                  <a:gd name="T76" fmla="*/ 128 w 153"/>
                  <a:gd name="T77" fmla="*/ 6 h 197"/>
                  <a:gd name="T78" fmla="*/ 141 w 153"/>
                  <a:gd name="T79" fmla="*/ 11 h 197"/>
                  <a:gd name="T80" fmla="*/ 153 w 153"/>
                  <a:gd name="T81" fmla="*/ 16 h 197"/>
                  <a:gd name="T82" fmla="*/ 153 w 153"/>
                  <a:gd name="T83" fmla="*/ 34 h 197"/>
                  <a:gd name="T84" fmla="*/ 153 w 153"/>
                  <a:gd name="T85" fmla="*/ 34 h 197"/>
                  <a:gd name="T86" fmla="*/ 146 w 153"/>
                  <a:gd name="T87" fmla="*/ 31 h 197"/>
                  <a:gd name="T88" fmla="*/ 138 w 153"/>
                  <a:gd name="T89" fmla="*/ 29 h 197"/>
                  <a:gd name="T90" fmla="*/ 132 w 153"/>
                  <a:gd name="T91" fmla="*/ 27 h 197"/>
                  <a:gd name="T92" fmla="*/ 123 w 153"/>
                  <a:gd name="T93" fmla="*/ 27 h 197"/>
                  <a:gd name="T94" fmla="*/ 123 w 153"/>
                  <a:gd name="T95" fmla="*/ 27 h 197"/>
                  <a:gd name="T96" fmla="*/ 109 w 153"/>
                  <a:gd name="T97" fmla="*/ 29 h 197"/>
                  <a:gd name="T98" fmla="*/ 97 w 153"/>
                  <a:gd name="T99" fmla="*/ 34 h 197"/>
                  <a:gd name="T100" fmla="*/ 84 w 153"/>
                  <a:gd name="T101" fmla="*/ 40 h 197"/>
                  <a:gd name="T102" fmla="*/ 74 w 153"/>
                  <a:gd name="T103" fmla="*/ 49 h 197"/>
                  <a:gd name="T104" fmla="*/ 66 w 153"/>
                  <a:gd name="T105" fmla="*/ 59 h 197"/>
                  <a:gd name="T106" fmla="*/ 59 w 153"/>
                  <a:gd name="T107" fmla="*/ 70 h 197"/>
                  <a:gd name="T108" fmla="*/ 54 w 153"/>
                  <a:gd name="T109" fmla="*/ 84 h 197"/>
                  <a:gd name="T110" fmla="*/ 53 w 153"/>
                  <a:gd name="T111" fmla="*/ 98 h 197"/>
                  <a:gd name="T112" fmla="*/ 53 w 153"/>
                  <a:gd name="T11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3" h="197">
                    <a:moveTo>
                      <a:pt x="53" y="98"/>
                    </a:moveTo>
                    <a:lnTo>
                      <a:pt x="53" y="98"/>
                    </a:lnTo>
                    <a:lnTo>
                      <a:pt x="54" y="113"/>
                    </a:lnTo>
                    <a:lnTo>
                      <a:pt x="59" y="125"/>
                    </a:lnTo>
                    <a:lnTo>
                      <a:pt x="66" y="138"/>
                    </a:lnTo>
                    <a:lnTo>
                      <a:pt x="74" y="148"/>
                    </a:lnTo>
                    <a:lnTo>
                      <a:pt x="84" y="156"/>
                    </a:lnTo>
                    <a:lnTo>
                      <a:pt x="97" y="163"/>
                    </a:lnTo>
                    <a:lnTo>
                      <a:pt x="109" y="166"/>
                    </a:lnTo>
                    <a:lnTo>
                      <a:pt x="123" y="168"/>
                    </a:lnTo>
                    <a:lnTo>
                      <a:pt x="123" y="168"/>
                    </a:lnTo>
                    <a:lnTo>
                      <a:pt x="132" y="168"/>
                    </a:lnTo>
                    <a:lnTo>
                      <a:pt x="138" y="166"/>
                    </a:lnTo>
                    <a:lnTo>
                      <a:pt x="146" y="165"/>
                    </a:lnTo>
                    <a:lnTo>
                      <a:pt x="153" y="161"/>
                    </a:lnTo>
                    <a:lnTo>
                      <a:pt x="153" y="197"/>
                    </a:lnTo>
                    <a:lnTo>
                      <a:pt x="153" y="197"/>
                    </a:lnTo>
                    <a:lnTo>
                      <a:pt x="141" y="191"/>
                    </a:lnTo>
                    <a:lnTo>
                      <a:pt x="128" y="186"/>
                    </a:lnTo>
                    <a:lnTo>
                      <a:pt x="112" y="181"/>
                    </a:lnTo>
                    <a:lnTo>
                      <a:pt x="92" y="180"/>
                    </a:lnTo>
                    <a:lnTo>
                      <a:pt x="81" y="179"/>
                    </a:lnTo>
                    <a:lnTo>
                      <a:pt x="71" y="180"/>
                    </a:lnTo>
                    <a:lnTo>
                      <a:pt x="58" y="183"/>
                    </a:lnTo>
                    <a:lnTo>
                      <a:pt x="47" y="185"/>
                    </a:lnTo>
                    <a:lnTo>
                      <a:pt x="35" y="190"/>
                    </a:lnTo>
                    <a:lnTo>
                      <a:pt x="23" y="197"/>
                    </a:lnTo>
                    <a:lnTo>
                      <a:pt x="0" y="197"/>
                    </a:lnTo>
                    <a:lnTo>
                      <a:pt x="0" y="16"/>
                    </a:lnTo>
                    <a:lnTo>
                      <a:pt x="23" y="16"/>
                    </a:lnTo>
                    <a:lnTo>
                      <a:pt x="23" y="16"/>
                    </a:lnTo>
                    <a:lnTo>
                      <a:pt x="35" y="10"/>
                    </a:lnTo>
                    <a:lnTo>
                      <a:pt x="47" y="5"/>
                    </a:lnTo>
                    <a:lnTo>
                      <a:pt x="58" y="2"/>
                    </a:lnTo>
                    <a:lnTo>
                      <a:pt x="71" y="0"/>
                    </a:lnTo>
                    <a:lnTo>
                      <a:pt x="81" y="0"/>
                    </a:lnTo>
                    <a:lnTo>
                      <a:pt x="92" y="0"/>
                    </a:lnTo>
                    <a:lnTo>
                      <a:pt x="112" y="2"/>
                    </a:lnTo>
                    <a:lnTo>
                      <a:pt x="128" y="6"/>
                    </a:lnTo>
                    <a:lnTo>
                      <a:pt x="141" y="11"/>
                    </a:lnTo>
                    <a:lnTo>
                      <a:pt x="153" y="16"/>
                    </a:lnTo>
                    <a:lnTo>
                      <a:pt x="153" y="34"/>
                    </a:lnTo>
                    <a:lnTo>
                      <a:pt x="153" y="34"/>
                    </a:lnTo>
                    <a:lnTo>
                      <a:pt x="146" y="31"/>
                    </a:lnTo>
                    <a:lnTo>
                      <a:pt x="138" y="29"/>
                    </a:lnTo>
                    <a:lnTo>
                      <a:pt x="132" y="27"/>
                    </a:lnTo>
                    <a:lnTo>
                      <a:pt x="123" y="27"/>
                    </a:lnTo>
                    <a:lnTo>
                      <a:pt x="123" y="27"/>
                    </a:lnTo>
                    <a:lnTo>
                      <a:pt x="109" y="29"/>
                    </a:lnTo>
                    <a:lnTo>
                      <a:pt x="97" y="34"/>
                    </a:lnTo>
                    <a:lnTo>
                      <a:pt x="84" y="40"/>
                    </a:lnTo>
                    <a:lnTo>
                      <a:pt x="74" y="49"/>
                    </a:lnTo>
                    <a:lnTo>
                      <a:pt x="66" y="59"/>
                    </a:lnTo>
                    <a:lnTo>
                      <a:pt x="59" y="70"/>
                    </a:lnTo>
                    <a:lnTo>
                      <a:pt x="54" y="84"/>
                    </a:lnTo>
                    <a:lnTo>
                      <a:pt x="53" y="98"/>
                    </a:lnTo>
                    <a:lnTo>
                      <a:pt x="53" y="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1" name="Rectangle 393"/>
              <p:cNvSpPr>
                <a:spLocks noChangeArrowheads="1"/>
              </p:cNvSpPr>
              <p:nvPr/>
            </p:nvSpPr>
            <p:spPr bwMode="auto">
              <a:xfrm>
                <a:off x="4256881" y="3586956"/>
                <a:ext cx="239713" cy="142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2" name="Freeform 394"/>
              <p:cNvSpPr>
                <a:spLocks/>
              </p:cNvSpPr>
              <p:nvPr/>
            </p:nvSpPr>
            <p:spPr bwMode="auto">
              <a:xfrm>
                <a:off x="4256881" y="3256756"/>
                <a:ext cx="239713" cy="312738"/>
              </a:xfrm>
              <a:custGeom>
                <a:avLst/>
                <a:gdLst>
                  <a:gd name="T0" fmla="*/ 129 w 151"/>
                  <a:gd name="T1" fmla="*/ 197 h 197"/>
                  <a:gd name="T2" fmla="*/ 129 w 151"/>
                  <a:gd name="T3" fmla="*/ 197 h 197"/>
                  <a:gd name="T4" fmla="*/ 116 w 151"/>
                  <a:gd name="T5" fmla="*/ 190 h 197"/>
                  <a:gd name="T6" fmla="*/ 105 w 151"/>
                  <a:gd name="T7" fmla="*/ 185 h 197"/>
                  <a:gd name="T8" fmla="*/ 94 w 151"/>
                  <a:gd name="T9" fmla="*/ 183 h 197"/>
                  <a:gd name="T10" fmla="*/ 82 w 151"/>
                  <a:gd name="T11" fmla="*/ 180 h 197"/>
                  <a:gd name="T12" fmla="*/ 71 w 151"/>
                  <a:gd name="T13" fmla="*/ 179 h 197"/>
                  <a:gd name="T14" fmla="*/ 60 w 151"/>
                  <a:gd name="T15" fmla="*/ 180 h 197"/>
                  <a:gd name="T16" fmla="*/ 40 w 151"/>
                  <a:gd name="T17" fmla="*/ 181 h 197"/>
                  <a:gd name="T18" fmla="*/ 24 w 151"/>
                  <a:gd name="T19" fmla="*/ 186 h 197"/>
                  <a:gd name="T20" fmla="*/ 11 w 151"/>
                  <a:gd name="T21" fmla="*/ 191 h 197"/>
                  <a:gd name="T22" fmla="*/ 0 w 151"/>
                  <a:gd name="T23" fmla="*/ 197 h 197"/>
                  <a:gd name="T24" fmla="*/ 0 w 151"/>
                  <a:gd name="T25" fmla="*/ 16 h 197"/>
                  <a:gd name="T26" fmla="*/ 0 w 151"/>
                  <a:gd name="T27" fmla="*/ 16 h 197"/>
                  <a:gd name="T28" fmla="*/ 11 w 151"/>
                  <a:gd name="T29" fmla="*/ 11 h 197"/>
                  <a:gd name="T30" fmla="*/ 24 w 151"/>
                  <a:gd name="T31" fmla="*/ 6 h 197"/>
                  <a:gd name="T32" fmla="*/ 40 w 151"/>
                  <a:gd name="T33" fmla="*/ 2 h 197"/>
                  <a:gd name="T34" fmla="*/ 60 w 151"/>
                  <a:gd name="T35" fmla="*/ 0 h 197"/>
                  <a:gd name="T36" fmla="*/ 71 w 151"/>
                  <a:gd name="T37" fmla="*/ 0 h 197"/>
                  <a:gd name="T38" fmla="*/ 82 w 151"/>
                  <a:gd name="T39" fmla="*/ 0 h 197"/>
                  <a:gd name="T40" fmla="*/ 94 w 151"/>
                  <a:gd name="T41" fmla="*/ 2 h 197"/>
                  <a:gd name="T42" fmla="*/ 105 w 151"/>
                  <a:gd name="T43" fmla="*/ 5 h 197"/>
                  <a:gd name="T44" fmla="*/ 116 w 151"/>
                  <a:gd name="T45" fmla="*/ 10 h 197"/>
                  <a:gd name="T46" fmla="*/ 129 w 151"/>
                  <a:gd name="T47" fmla="*/ 16 h 197"/>
                  <a:gd name="T48" fmla="*/ 151 w 151"/>
                  <a:gd name="T49" fmla="*/ 16 h 197"/>
                  <a:gd name="T50" fmla="*/ 151 w 151"/>
                  <a:gd name="T51" fmla="*/ 197 h 197"/>
                  <a:gd name="T52" fmla="*/ 129 w 151"/>
                  <a:gd name="T53"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97">
                    <a:moveTo>
                      <a:pt x="129" y="197"/>
                    </a:moveTo>
                    <a:lnTo>
                      <a:pt x="129" y="197"/>
                    </a:lnTo>
                    <a:lnTo>
                      <a:pt x="116" y="190"/>
                    </a:lnTo>
                    <a:lnTo>
                      <a:pt x="105" y="185"/>
                    </a:lnTo>
                    <a:lnTo>
                      <a:pt x="94" y="183"/>
                    </a:lnTo>
                    <a:lnTo>
                      <a:pt x="82" y="180"/>
                    </a:lnTo>
                    <a:lnTo>
                      <a:pt x="71" y="179"/>
                    </a:lnTo>
                    <a:lnTo>
                      <a:pt x="60" y="180"/>
                    </a:lnTo>
                    <a:lnTo>
                      <a:pt x="40" y="181"/>
                    </a:lnTo>
                    <a:lnTo>
                      <a:pt x="24" y="186"/>
                    </a:lnTo>
                    <a:lnTo>
                      <a:pt x="11" y="191"/>
                    </a:lnTo>
                    <a:lnTo>
                      <a:pt x="0" y="197"/>
                    </a:lnTo>
                    <a:lnTo>
                      <a:pt x="0" y="16"/>
                    </a:lnTo>
                    <a:lnTo>
                      <a:pt x="0" y="16"/>
                    </a:lnTo>
                    <a:lnTo>
                      <a:pt x="11" y="11"/>
                    </a:lnTo>
                    <a:lnTo>
                      <a:pt x="24" y="6"/>
                    </a:lnTo>
                    <a:lnTo>
                      <a:pt x="40" y="2"/>
                    </a:lnTo>
                    <a:lnTo>
                      <a:pt x="60" y="0"/>
                    </a:lnTo>
                    <a:lnTo>
                      <a:pt x="71" y="0"/>
                    </a:lnTo>
                    <a:lnTo>
                      <a:pt x="82" y="0"/>
                    </a:lnTo>
                    <a:lnTo>
                      <a:pt x="94" y="2"/>
                    </a:lnTo>
                    <a:lnTo>
                      <a:pt x="105" y="5"/>
                    </a:lnTo>
                    <a:lnTo>
                      <a:pt x="116" y="10"/>
                    </a:lnTo>
                    <a:lnTo>
                      <a:pt x="129" y="16"/>
                    </a:lnTo>
                    <a:lnTo>
                      <a:pt x="151" y="16"/>
                    </a:lnTo>
                    <a:lnTo>
                      <a:pt x="151" y="197"/>
                    </a:lnTo>
                    <a:lnTo>
                      <a:pt x="129"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grpSp>
      <p:grpSp>
        <p:nvGrpSpPr>
          <p:cNvPr id="33" name="组合 7"/>
          <p:cNvGrpSpPr/>
          <p:nvPr/>
        </p:nvGrpSpPr>
        <p:grpSpPr>
          <a:xfrm>
            <a:off x="1860226" y="5514619"/>
            <a:ext cx="1332109" cy="885177"/>
            <a:chOff x="2345550" y="3857636"/>
            <a:chExt cx="999082" cy="663883"/>
          </a:xfrm>
        </p:grpSpPr>
        <p:sp>
          <p:nvSpPr>
            <p:cNvPr id="34" name="五边形 33"/>
            <p:cNvSpPr/>
            <p:nvPr/>
          </p:nvSpPr>
          <p:spPr>
            <a:xfrm>
              <a:off x="2345550" y="3857636"/>
              <a:ext cx="999082" cy="663883"/>
            </a:xfrm>
            <a:prstGeom prst="homePlate">
              <a:avLst>
                <a:gd name="adj" fmla="val 40805"/>
              </a:avLst>
            </a:prstGeom>
            <a:solidFill>
              <a:srgbClr val="CBD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5" name="Freeform 381"/>
            <p:cNvSpPr>
              <a:spLocks/>
            </p:cNvSpPr>
            <p:nvPr/>
          </p:nvSpPr>
          <p:spPr bwMode="auto">
            <a:xfrm>
              <a:off x="2724674" y="4013903"/>
              <a:ext cx="240836" cy="351348"/>
            </a:xfrm>
            <a:custGeom>
              <a:avLst/>
              <a:gdLst>
                <a:gd name="T0" fmla="*/ 137 w 231"/>
                <a:gd name="T1" fmla="*/ 26 h 337"/>
                <a:gd name="T2" fmla="*/ 111 w 231"/>
                <a:gd name="T3" fmla="*/ 32 h 337"/>
                <a:gd name="T4" fmla="*/ 90 w 231"/>
                <a:gd name="T5" fmla="*/ 52 h 337"/>
                <a:gd name="T6" fmla="*/ 28 w 231"/>
                <a:gd name="T7" fmla="*/ 234 h 337"/>
                <a:gd name="T8" fmla="*/ 26 w 231"/>
                <a:gd name="T9" fmla="*/ 265 h 337"/>
                <a:gd name="T10" fmla="*/ 38 w 231"/>
                <a:gd name="T11" fmla="*/ 289 h 337"/>
                <a:gd name="T12" fmla="*/ 83 w 231"/>
                <a:gd name="T13" fmla="*/ 309 h 337"/>
                <a:gd name="T14" fmla="*/ 102 w 231"/>
                <a:gd name="T15" fmla="*/ 310 h 337"/>
                <a:gd name="T16" fmla="*/ 127 w 231"/>
                <a:gd name="T17" fmla="*/ 299 h 337"/>
                <a:gd name="T18" fmla="*/ 144 w 231"/>
                <a:gd name="T19" fmla="*/ 274 h 337"/>
                <a:gd name="T20" fmla="*/ 167 w 231"/>
                <a:gd name="T21" fmla="*/ 204 h 337"/>
                <a:gd name="T22" fmla="*/ 170 w 231"/>
                <a:gd name="T23" fmla="*/ 190 h 337"/>
                <a:gd name="T24" fmla="*/ 164 w 231"/>
                <a:gd name="T25" fmla="*/ 173 h 337"/>
                <a:gd name="T26" fmla="*/ 150 w 231"/>
                <a:gd name="T27" fmla="*/ 161 h 337"/>
                <a:gd name="T28" fmla="*/ 123 w 231"/>
                <a:gd name="T29" fmla="*/ 154 h 337"/>
                <a:gd name="T30" fmla="*/ 106 w 231"/>
                <a:gd name="T31" fmla="*/ 158 h 337"/>
                <a:gd name="T32" fmla="*/ 92 w 231"/>
                <a:gd name="T33" fmla="*/ 171 h 337"/>
                <a:gd name="T34" fmla="*/ 40 w 231"/>
                <a:gd name="T35" fmla="*/ 259 h 337"/>
                <a:gd name="T36" fmla="*/ 80 w 231"/>
                <a:gd name="T37" fmla="*/ 144 h 337"/>
                <a:gd name="T38" fmla="*/ 98 w 231"/>
                <a:gd name="T39" fmla="*/ 126 h 337"/>
                <a:gd name="T40" fmla="*/ 125 w 231"/>
                <a:gd name="T41" fmla="*/ 121 h 337"/>
                <a:gd name="T42" fmla="*/ 165 w 231"/>
                <a:gd name="T43" fmla="*/ 134 h 337"/>
                <a:gd name="T44" fmla="*/ 187 w 231"/>
                <a:gd name="T45" fmla="*/ 150 h 337"/>
                <a:gd name="T46" fmla="*/ 196 w 231"/>
                <a:gd name="T47" fmla="*/ 175 h 337"/>
                <a:gd name="T48" fmla="*/ 186 w 231"/>
                <a:gd name="T49" fmla="*/ 216 h 337"/>
                <a:gd name="T50" fmla="*/ 155 w 231"/>
                <a:gd name="T51" fmla="*/ 307 h 337"/>
                <a:gd name="T52" fmla="*/ 128 w 231"/>
                <a:gd name="T53" fmla="*/ 332 h 337"/>
                <a:gd name="T54" fmla="*/ 93 w 231"/>
                <a:gd name="T55" fmla="*/ 337 h 337"/>
                <a:gd name="T56" fmla="*/ 41 w 231"/>
                <a:gd name="T57" fmla="*/ 320 h 337"/>
                <a:gd name="T58" fmla="*/ 12 w 231"/>
                <a:gd name="T59" fmla="*/ 299 h 337"/>
                <a:gd name="T60" fmla="*/ 0 w 231"/>
                <a:gd name="T61" fmla="*/ 267 h 337"/>
                <a:gd name="T62" fmla="*/ 70 w 231"/>
                <a:gd name="T63" fmla="*/ 41 h 337"/>
                <a:gd name="T64" fmla="*/ 82 w 231"/>
                <a:gd name="T65" fmla="*/ 20 h 337"/>
                <a:gd name="T66" fmla="*/ 112 w 231"/>
                <a:gd name="T67" fmla="*/ 1 h 337"/>
                <a:gd name="T68" fmla="*/ 149 w 231"/>
                <a:gd name="T69" fmla="*/ 2 h 337"/>
                <a:gd name="T70" fmla="*/ 200 w 231"/>
                <a:gd name="T71" fmla="*/ 21 h 337"/>
                <a:gd name="T72" fmla="*/ 225 w 231"/>
                <a:gd name="T73" fmla="*/ 47 h 337"/>
                <a:gd name="T74" fmla="*/ 230 w 231"/>
                <a:gd name="T75" fmla="*/ 83 h 337"/>
                <a:gd name="T76" fmla="*/ 194 w 231"/>
                <a:gd name="T77" fmla="*/ 128 h 337"/>
                <a:gd name="T78" fmla="*/ 205 w 231"/>
                <a:gd name="T79" fmla="*/ 91 h 337"/>
                <a:gd name="T80" fmla="*/ 201 w 231"/>
                <a:gd name="T81" fmla="*/ 62 h 337"/>
                <a:gd name="T82" fmla="*/ 184 w 231"/>
                <a:gd name="T83" fmla="*/ 4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337">
                  <a:moveTo>
                    <a:pt x="146" y="27"/>
                  </a:moveTo>
                  <a:lnTo>
                    <a:pt x="146" y="27"/>
                  </a:lnTo>
                  <a:lnTo>
                    <a:pt x="137" y="26"/>
                  </a:lnTo>
                  <a:lnTo>
                    <a:pt x="127" y="26"/>
                  </a:lnTo>
                  <a:lnTo>
                    <a:pt x="118" y="27"/>
                  </a:lnTo>
                  <a:lnTo>
                    <a:pt x="111" y="32"/>
                  </a:lnTo>
                  <a:lnTo>
                    <a:pt x="102" y="37"/>
                  </a:lnTo>
                  <a:lnTo>
                    <a:pt x="96" y="45"/>
                  </a:lnTo>
                  <a:lnTo>
                    <a:pt x="90" y="52"/>
                  </a:lnTo>
                  <a:lnTo>
                    <a:pt x="86" y="62"/>
                  </a:lnTo>
                  <a:lnTo>
                    <a:pt x="28" y="234"/>
                  </a:lnTo>
                  <a:lnTo>
                    <a:pt x="28" y="234"/>
                  </a:lnTo>
                  <a:lnTo>
                    <a:pt x="26" y="245"/>
                  </a:lnTo>
                  <a:lnTo>
                    <a:pt x="25" y="255"/>
                  </a:lnTo>
                  <a:lnTo>
                    <a:pt x="26" y="265"/>
                  </a:lnTo>
                  <a:lnTo>
                    <a:pt x="28" y="274"/>
                  </a:lnTo>
                  <a:lnTo>
                    <a:pt x="33" y="282"/>
                  </a:lnTo>
                  <a:lnTo>
                    <a:pt x="38" y="289"/>
                  </a:lnTo>
                  <a:lnTo>
                    <a:pt x="46" y="295"/>
                  </a:lnTo>
                  <a:lnTo>
                    <a:pt x="55" y="299"/>
                  </a:lnTo>
                  <a:lnTo>
                    <a:pt x="83" y="309"/>
                  </a:lnTo>
                  <a:lnTo>
                    <a:pt x="83" y="309"/>
                  </a:lnTo>
                  <a:lnTo>
                    <a:pt x="93" y="310"/>
                  </a:lnTo>
                  <a:lnTo>
                    <a:pt x="102" y="310"/>
                  </a:lnTo>
                  <a:lnTo>
                    <a:pt x="111" y="309"/>
                  </a:lnTo>
                  <a:lnTo>
                    <a:pt x="120" y="304"/>
                  </a:lnTo>
                  <a:lnTo>
                    <a:pt x="127" y="299"/>
                  </a:lnTo>
                  <a:lnTo>
                    <a:pt x="134" y="292"/>
                  </a:lnTo>
                  <a:lnTo>
                    <a:pt x="140" y="284"/>
                  </a:lnTo>
                  <a:lnTo>
                    <a:pt x="144" y="274"/>
                  </a:lnTo>
                  <a:lnTo>
                    <a:pt x="166" y="209"/>
                  </a:lnTo>
                  <a:lnTo>
                    <a:pt x="166" y="209"/>
                  </a:lnTo>
                  <a:lnTo>
                    <a:pt x="167" y="204"/>
                  </a:lnTo>
                  <a:lnTo>
                    <a:pt x="167" y="204"/>
                  </a:lnTo>
                  <a:lnTo>
                    <a:pt x="169" y="198"/>
                  </a:lnTo>
                  <a:lnTo>
                    <a:pt x="170" y="190"/>
                  </a:lnTo>
                  <a:lnTo>
                    <a:pt x="169" y="184"/>
                  </a:lnTo>
                  <a:lnTo>
                    <a:pt x="167" y="178"/>
                  </a:lnTo>
                  <a:lnTo>
                    <a:pt x="164" y="173"/>
                  </a:lnTo>
                  <a:lnTo>
                    <a:pt x="160" y="168"/>
                  </a:lnTo>
                  <a:lnTo>
                    <a:pt x="156" y="164"/>
                  </a:lnTo>
                  <a:lnTo>
                    <a:pt x="150" y="161"/>
                  </a:lnTo>
                  <a:lnTo>
                    <a:pt x="130" y="155"/>
                  </a:lnTo>
                  <a:lnTo>
                    <a:pt x="130" y="155"/>
                  </a:lnTo>
                  <a:lnTo>
                    <a:pt x="123" y="154"/>
                  </a:lnTo>
                  <a:lnTo>
                    <a:pt x="117" y="154"/>
                  </a:lnTo>
                  <a:lnTo>
                    <a:pt x="112" y="155"/>
                  </a:lnTo>
                  <a:lnTo>
                    <a:pt x="106" y="158"/>
                  </a:lnTo>
                  <a:lnTo>
                    <a:pt x="101" y="161"/>
                  </a:lnTo>
                  <a:lnTo>
                    <a:pt x="96" y="166"/>
                  </a:lnTo>
                  <a:lnTo>
                    <a:pt x="92" y="171"/>
                  </a:lnTo>
                  <a:lnTo>
                    <a:pt x="90" y="178"/>
                  </a:lnTo>
                  <a:lnTo>
                    <a:pt x="61" y="265"/>
                  </a:lnTo>
                  <a:lnTo>
                    <a:pt x="40" y="259"/>
                  </a:lnTo>
                  <a:lnTo>
                    <a:pt x="76" y="153"/>
                  </a:lnTo>
                  <a:lnTo>
                    <a:pt x="76" y="153"/>
                  </a:lnTo>
                  <a:lnTo>
                    <a:pt x="80" y="144"/>
                  </a:lnTo>
                  <a:lnTo>
                    <a:pt x="85" y="138"/>
                  </a:lnTo>
                  <a:lnTo>
                    <a:pt x="91" y="131"/>
                  </a:lnTo>
                  <a:lnTo>
                    <a:pt x="98" y="126"/>
                  </a:lnTo>
                  <a:lnTo>
                    <a:pt x="107" y="123"/>
                  </a:lnTo>
                  <a:lnTo>
                    <a:pt x="116" y="121"/>
                  </a:lnTo>
                  <a:lnTo>
                    <a:pt x="125" y="121"/>
                  </a:lnTo>
                  <a:lnTo>
                    <a:pt x="135" y="124"/>
                  </a:lnTo>
                  <a:lnTo>
                    <a:pt x="165" y="134"/>
                  </a:lnTo>
                  <a:lnTo>
                    <a:pt x="165" y="134"/>
                  </a:lnTo>
                  <a:lnTo>
                    <a:pt x="174" y="138"/>
                  </a:lnTo>
                  <a:lnTo>
                    <a:pt x="181" y="144"/>
                  </a:lnTo>
                  <a:lnTo>
                    <a:pt x="187" y="150"/>
                  </a:lnTo>
                  <a:lnTo>
                    <a:pt x="191" y="158"/>
                  </a:lnTo>
                  <a:lnTo>
                    <a:pt x="195" y="166"/>
                  </a:lnTo>
                  <a:lnTo>
                    <a:pt x="196" y="175"/>
                  </a:lnTo>
                  <a:lnTo>
                    <a:pt x="196" y="184"/>
                  </a:lnTo>
                  <a:lnTo>
                    <a:pt x="194" y="193"/>
                  </a:lnTo>
                  <a:lnTo>
                    <a:pt x="186" y="216"/>
                  </a:lnTo>
                  <a:lnTo>
                    <a:pt x="160" y="295"/>
                  </a:lnTo>
                  <a:lnTo>
                    <a:pt x="160" y="295"/>
                  </a:lnTo>
                  <a:lnTo>
                    <a:pt x="155" y="307"/>
                  </a:lnTo>
                  <a:lnTo>
                    <a:pt x="147" y="317"/>
                  </a:lnTo>
                  <a:lnTo>
                    <a:pt x="139" y="325"/>
                  </a:lnTo>
                  <a:lnTo>
                    <a:pt x="128" y="332"/>
                  </a:lnTo>
                  <a:lnTo>
                    <a:pt x="117" y="335"/>
                  </a:lnTo>
                  <a:lnTo>
                    <a:pt x="106" y="337"/>
                  </a:lnTo>
                  <a:lnTo>
                    <a:pt x="93" y="337"/>
                  </a:lnTo>
                  <a:lnTo>
                    <a:pt x="81" y="334"/>
                  </a:lnTo>
                  <a:lnTo>
                    <a:pt x="41" y="320"/>
                  </a:lnTo>
                  <a:lnTo>
                    <a:pt x="41" y="320"/>
                  </a:lnTo>
                  <a:lnTo>
                    <a:pt x="30" y="315"/>
                  </a:lnTo>
                  <a:lnTo>
                    <a:pt x="20" y="308"/>
                  </a:lnTo>
                  <a:lnTo>
                    <a:pt x="12" y="299"/>
                  </a:lnTo>
                  <a:lnTo>
                    <a:pt x="6" y="289"/>
                  </a:lnTo>
                  <a:lnTo>
                    <a:pt x="1" y="278"/>
                  </a:lnTo>
                  <a:lnTo>
                    <a:pt x="0" y="267"/>
                  </a:lnTo>
                  <a:lnTo>
                    <a:pt x="0" y="254"/>
                  </a:lnTo>
                  <a:lnTo>
                    <a:pt x="2" y="243"/>
                  </a:lnTo>
                  <a:lnTo>
                    <a:pt x="70" y="41"/>
                  </a:lnTo>
                  <a:lnTo>
                    <a:pt x="70" y="41"/>
                  </a:lnTo>
                  <a:lnTo>
                    <a:pt x="76" y="30"/>
                  </a:lnTo>
                  <a:lnTo>
                    <a:pt x="82" y="20"/>
                  </a:lnTo>
                  <a:lnTo>
                    <a:pt x="91" y="11"/>
                  </a:lnTo>
                  <a:lnTo>
                    <a:pt x="101" y="5"/>
                  </a:lnTo>
                  <a:lnTo>
                    <a:pt x="112" y="1"/>
                  </a:lnTo>
                  <a:lnTo>
                    <a:pt x="123" y="0"/>
                  </a:lnTo>
                  <a:lnTo>
                    <a:pt x="136" y="0"/>
                  </a:lnTo>
                  <a:lnTo>
                    <a:pt x="149" y="2"/>
                  </a:lnTo>
                  <a:lnTo>
                    <a:pt x="189" y="16"/>
                  </a:lnTo>
                  <a:lnTo>
                    <a:pt x="189" y="16"/>
                  </a:lnTo>
                  <a:lnTo>
                    <a:pt x="200" y="21"/>
                  </a:lnTo>
                  <a:lnTo>
                    <a:pt x="210" y="29"/>
                  </a:lnTo>
                  <a:lnTo>
                    <a:pt x="219" y="37"/>
                  </a:lnTo>
                  <a:lnTo>
                    <a:pt x="225" y="47"/>
                  </a:lnTo>
                  <a:lnTo>
                    <a:pt x="229" y="59"/>
                  </a:lnTo>
                  <a:lnTo>
                    <a:pt x="231" y="70"/>
                  </a:lnTo>
                  <a:lnTo>
                    <a:pt x="230" y="83"/>
                  </a:lnTo>
                  <a:lnTo>
                    <a:pt x="227" y="94"/>
                  </a:lnTo>
                  <a:lnTo>
                    <a:pt x="214" y="135"/>
                  </a:lnTo>
                  <a:lnTo>
                    <a:pt x="194" y="128"/>
                  </a:lnTo>
                  <a:lnTo>
                    <a:pt x="202" y="103"/>
                  </a:lnTo>
                  <a:lnTo>
                    <a:pt x="202" y="103"/>
                  </a:lnTo>
                  <a:lnTo>
                    <a:pt x="205" y="91"/>
                  </a:lnTo>
                  <a:lnTo>
                    <a:pt x="205" y="81"/>
                  </a:lnTo>
                  <a:lnTo>
                    <a:pt x="204" y="71"/>
                  </a:lnTo>
                  <a:lnTo>
                    <a:pt x="201" y="62"/>
                  </a:lnTo>
                  <a:lnTo>
                    <a:pt x="197" y="55"/>
                  </a:lnTo>
                  <a:lnTo>
                    <a:pt x="191" y="47"/>
                  </a:lnTo>
                  <a:lnTo>
                    <a:pt x="184" y="41"/>
                  </a:lnTo>
                  <a:lnTo>
                    <a:pt x="176" y="37"/>
                  </a:lnTo>
                  <a:lnTo>
                    <a:pt x="146" y="27"/>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grpSp>
      <p:sp>
        <p:nvSpPr>
          <p:cNvPr id="36" name="文本框 35"/>
          <p:cNvSpPr txBox="1"/>
          <p:nvPr/>
        </p:nvSpPr>
        <p:spPr>
          <a:xfrm>
            <a:off x="4467450" y="1179129"/>
            <a:ext cx="2922595" cy="913007"/>
          </a:xfrm>
          <a:prstGeom prst="rect">
            <a:avLst/>
          </a:prstGeom>
          <a:noFill/>
        </p:spPr>
        <p:txBody>
          <a:bodyPr wrap="none" rtlCol="0">
            <a:spAutoFit/>
          </a:bodyPr>
          <a:lstStyle/>
          <a:p>
            <a:pPr algn="ctr"/>
            <a:r>
              <a:rPr lang="zh-CN" altLang="en-US" sz="5333" b="1" dirty="0" smtClean="0">
                <a:solidFill>
                  <a:schemeClr val="bg1"/>
                </a:solidFill>
              </a:rPr>
              <a:t>项目背景</a:t>
            </a:r>
            <a:endParaRPr lang="zh-CN" altLang="en-US" sz="5333" b="1" dirty="0">
              <a:solidFill>
                <a:schemeClr val="bg1"/>
              </a:solidFill>
            </a:endParaRPr>
          </a:p>
        </p:txBody>
      </p:sp>
      <p:sp>
        <p:nvSpPr>
          <p:cNvPr id="37" name="文本框 36"/>
          <p:cNvSpPr txBox="1"/>
          <p:nvPr/>
        </p:nvSpPr>
        <p:spPr>
          <a:xfrm>
            <a:off x="4443991" y="4156027"/>
            <a:ext cx="2922595" cy="913007"/>
          </a:xfrm>
          <a:prstGeom prst="rect">
            <a:avLst/>
          </a:prstGeom>
          <a:noFill/>
        </p:spPr>
        <p:txBody>
          <a:bodyPr wrap="none" rtlCol="0">
            <a:spAutoFit/>
          </a:bodyPr>
          <a:lstStyle/>
          <a:p>
            <a:pPr algn="ctr"/>
            <a:r>
              <a:rPr lang="zh-CN" altLang="en-US" sz="5333" b="1" dirty="0" smtClean="0">
                <a:solidFill>
                  <a:schemeClr val="bg1"/>
                </a:solidFill>
              </a:rPr>
              <a:t>技术介绍</a:t>
            </a:r>
            <a:endParaRPr lang="zh-CN" altLang="en-US" sz="5333" b="1" dirty="0">
              <a:solidFill>
                <a:schemeClr val="bg1"/>
              </a:solidFill>
            </a:endParaRPr>
          </a:p>
        </p:txBody>
      </p:sp>
      <p:sp>
        <p:nvSpPr>
          <p:cNvPr id="38" name="文本框 37"/>
          <p:cNvSpPr txBox="1"/>
          <p:nvPr/>
        </p:nvSpPr>
        <p:spPr>
          <a:xfrm>
            <a:off x="4467450" y="5528086"/>
            <a:ext cx="2922595" cy="913007"/>
          </a:xfrm>
          <a:prstGeom prst="rect">
            <a:avLst/>
          </a:prstGeom>
          <a:noFill/>
        </p:spPr>
        <p:txBody>
          <a:bodyPr wrap="none" rtlCol="0">
            <a:spAutoFit/>
          </a:bodyPr>
          <a:lstStyle/>
          <a:p>
            <a:pPr algn="ctr"/>
            <a:r>
              <a:rPr lang="zh-CN" altLang="en-US" sz="5333" b="1" dirty="0" smtClean="0">
                <a:solidFill>
                  <a:schemeClr val="bg1"/>
                </a:solidFill>
              </a:rPr>
              <a:t>成果展示</a:t>
            </a:r>
            <a:endParaRPr lang="zh-CN" altLang="en-US" sz="5333" b="1" dirty="0">
              <a:solidFill>
                <a:schemeClr val="bg1"/>
              </a:solidFill>
            </a:endParaRPr>
          </a:p>
        </p:txBody>
      </p:sp>
      <p:sp>
        <p:nvSpPr>
          <p:cNvPr id="39" name="文本框 38"/>
          <p:cNvSpPr txBox="1"/>
          <p:nvPr/>
        </p:nvSpPr>
        <p:spPr>
          <a:xfrm>
            <a:off x="4467450" y="2707591"/>
            <a:ext cx="2922595" cy="913007"/>
          </a:xfrm>
          <a:prstGeom prst="rect">
            <a:avLst/>
          </a:prstGeom>
          <a:noFill/>
        </p:spPr>
        <p:txBody>
          <a:bodyPr wrap="none" rtlCol="0">
            <a:spAutoFit/>
          </a:bodyPr>
          <a:lstStyle/>
          <a:p>
            <a:pPr algn="ctr"/>
            <a:r>
              <a:rPr lang="zh-CN" altLang="en-US" sz="5333" b="1" dirty="0" smtClean="0">
                <a:solidFill>
                  <a:schemeClr val="bg1"/>
                </a:solidFill>
              </a:rPr>
              <a:t>项目介绍</a:t>
            </a:r>
            <a:endParaRPr lang="zh-CN" altLang="en-US" sz="5333" b="1" dirty="0">
              <a:solidFill>
                <a:schemeClr val="bg1"/>
              </a:solidFill>
            </a:endParaRPr>
          </a:p>
        </p:txBody>
      </p:sp>
    </p:spTree>
    <p:extLst>
      <p:ext uri="{BB962C8B-B14F-4D97-AF65-F5344CB8AC3E}">
        <p14:creationId xmlns:p14="http://schemas.microsoft.com/office/powerpoint/2010/main" val="91671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79455" y="267146"/>
            <a:ext cx="3610372" cy="400087"/>
          </a:xfrm>
          <a:prstGeom prst="rect">
            <a:avLst/>
          </a:prstGeom>
          <a:noFill/>
        </p:spPr>
        <p:txBody>
          <a:bodyPr wrap="square" lIns="121899" tIns="60949" rIns="121899" bIns="60949" rtlCol="0">
            <a:spAutoFit/>
          </a:bodyPr>
          <a:lstStyle/>
          <a:p>
            <a:pPr lvl="0">
              <a:defRPr/>
            </a:pPr>
            <a:r>
              <a:rPr lang="zh-CN" altLang="en-US" b="1" kern="0" dirty="0" smtClean="0">
                <a:latin typeface="微软雅黑" panose="020B0503020204020204" pitchFamily="34" charset="-122"/>
                <a:ea typeface="微软雅黑" panose="020B0503020204020204" pitchFamily="34" charset="-122"/>
                <a:cs typeface="微软雅黑"/>
              </a:rPr>
              <a:t>项目</a:t>
            </a:r>
            <a:r>
              <a:rPr lang="zh-CN" altLang="en-US" b="1" kern="0" dirty="0">
                <a:latin typeface="微软雅黑" panose="020B0503020204020204" pitchFamily="34" charset="-122"/>
                <a:ea typeface="微软雅黑" panose="020B0503020204020204" pitchFamily="34" charset="-122"/>
                <a:cs typeface="微软雅黑"/>
              </a:rPr>
              <a:t>背景</a:t>
            </a:r>
          </a:p>
        </p:txBody>
      </p:sp>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Freeform 244"/>
          <p:cNvSpPr>
            <a:spLocks noEditPoints="1"/>
          </p:cNvSpPr>
          <p:nvPr/>
        </p:nvSpPr>
        <p:spPr bwMode="auto">
          <a:xfrm>
            <a:off x="1259471" y="2463700"/>
            <a:ext cx="377899" cy="381128"/>
          </a:xfrm>
          <a:custGeom>
            <a:avLst/>
            <a:gdLst>
              <a:gd name="T0" fmla="*/ 232 w 240"/>
              <a:gd name="T1" fmla="*/ 203 h 240"/>
              <a:gd name="T2" fmla="*/ 240 w 240"/>
              <a:gd name="T3" fmla="*/ 228 h 240"/>
              <a:gd name="T4" fmla="*/ 217 w 240"/>
              <a:gd name="T5" fmla="*/ 232 h 240"/>
              <a:gd name="T6" fmla="*/ 192 w 240"/>
              <a:gd name="T7" fmla="*/ 240 h 240"/>
              <a:gd name="T8" fmla="*/ 167 w 240"/>
              <a:gd name="T9" fmla="*/ 232 h 240"/>
              <a:gd name="T10" fmla="*/ 145 w 240"/>
              <a:gd name="T11" fmla="*/ 232 h 240"/>
              <a:gd name="T12" fmla="*/ 120 w 240"/>
              <a:gd name="T13" fmla="*/ 240 h 240"/>
              <a:gd name="T14" fmla="*/ 95 w 240"/>
              <a:gd name="T15" fmla="*/ 232 h 240"/>
              <a:gd name="T16" fmla="*/ 73 w 240"/>
              <a:gd name="T17" fmla="*/ 232 h 240"/>
              <a:gd name="T18" fmla="*/ 48 w 240"/>
              <a:gd name="T19" fmla="*/ 240 h 240"/>
              <a:gd name="T20" fmla="*/ 23 w 240"/>
              <a:gd name="T21" fmla="*/ 232 h 240"/>
              <a:gd name="T22" fmla="*/ 0 w 240"/>
              <a:gd name="T23" fmla="*/ 228 h 240"/>
              <a:gd name="T24" fmla="*/ 8 w 240"/>
              <a:gd name="T25" fmla="*/ 203 h 240"/>
              <a:gd name="T26" fmla="*/ 8 w 240"/>
              <a:gd name="T27" fmla="*/ 181 h 240"/>
              <a:gd name="T28" fmla="*/ 0 w 240"/>
              <a:gd name="T29" fmla="*/ 156 h 240"/>
              <a:gd name="T30" fmla="*/ 8 w 240"/>
              <a:gd name="T31" fmla="*/ 131 h 240"/>
              <a:gd name="T32" fmla="*/ 8 w 240"/>
              <a:gd name="T33" fmla="*/ 109 h 240"/>
              <a:gd name="T34" fmla="*/ 0 w 240"/>
              <a:gd name="T35" fmla="*/ 84 h 240"/>
              <a:gd name="T36" fmla="*/ 8 w 240"/>
              <a:gd name="T37" fmla="*/ 59 h 240"/>
              <a:gd name="T38" fmla="*/ 8 w 240"/>
              <a:gd name="T39" fmla="*/ 37 h 240"/>
              <a:gd name="T40" fmla="*/ 0 w 240"/>
              <a:gd name="T41" fmla="*/ 12 h 240"/>
              <a:gd name="T42" fmla="*/ 23 w 240"/>
              <a:gd name="T43" fmla="*/ 8 h 240"/>
              <a:gd name="T44" fmla="*/ 48 w 240"/>
              <a:gd name="T45" fmla="*/ 0 h 240"/>
              <a:gd name="T46" fmla="*/ 73 w 240"/>
              <a:gd name="T47" fmla="*/ 8 h 240"/>
              <a:gd name="T48" fmla="*/ 95 w 240"/>
              <a:gd name="T49" fmla="*/ 8 h 240"/>
              <a:gd name="T50" fmla="*/ 120 w 240"/>
              <a:gd name="T51" fmla="*/ 0 h 240"/>
              <a:gd name="T52" fmla="*/ 145 w 240"/>
              <a:gd name="T53" fmla="*/ 8 h 240"/>
              <a:gd name="T54" fmla="*/ 167 w 240"/>
              <a:gd name="T55" fmla="*/ 8 h 240"/>
              <a:gd name="T56" fmla="*/ 192 w 240"/>
              <a:gd name="T57" fmla="*/ 0 h 240"/>
              <a:gd name="T58" fmla="*/ 217 w 240"/>
              <a:gd name="T59" fmla="*/ 8 h 240"/>
              <a:gd name="T60" fmla="*/ 240 w 240"/>
              <a:gd name="T61" fmla="*/ 12 h 240"/>
              <a:gd name="T62" fmla="*/ 232 w 240"/>
              <a:gd name="T63" fmla="*/ 37 h 240"/>
              <a:gd name="T64" fmla="*/ 232 w 240"/>
              <a:gd name="T65" fmla="*/ 59 h 240"/>
              <a:gd name="T66" fmla="*/ 240 w 240"/>
              <a:gd name="T67" fmla="*/ 84 h 240"/>
              <a:gd name="T68" fmla="*/ 232 w 240"/>
              <a:gd name="T69" fmla="*/ 109 h 240"/>
              <a:gd name="T70" fmla="*/ 232 w 240"/>
              <a:gd name="T71" fmla="*/ 131 h 240"/>
              <a:gd name="T72" fmla="*/ 240 w 240"/>
              <a:gd name="T73" fmla="*/ 156 h 240"/>
              <a:gd name="T74" fmla="*/ 232 w 240"/>
              <a:gd name="T75" fmla="*/ 181 h 240"/>
              <a:gd name="T76" fmla="*/ 208 w 240"/>
              <a:gd name="T77" fmla="*/ 32 h 240"/>
              <a:gd name="T78" fmla="*/ 32 w 240"/>
              <a:gd name="T79" fmla="*/ 208 h 240"/>
              <a:gd name="T80" fmla="*/ 208 w 240"/>
              <a:gd name="T81" fmla="*/ 32 h 240"/>
              <a:gd name="T82" fmla="*/ 160 w 240"/>
              <a:gd name="T83" fmla="*/ 92 h 240"/>
              <a:gd name="T84" fmla="*/ 196 w 240"/>
              <a:gd name="T85" fmla="*/ 196 h 240"/>
              <a:gd name="T86" fmla="*/ 92 w 240"/>
              <a:gd name="T87" fmla="*/ 148 h 240"/>
              <a:gd name="T88" fmla="*/ 80 w 240"/>
              <a:gd name="T89" fmla="*/ 104 h 240"/>
              <a:gd name="T90" fmla="*/ 80 w 240"/>
              <a:gd name="T91" fmla="*/ 56 h 240"/>
              <a:gd name="T92" fmla="*/ 80 w 240"/>
              <a:gd name="T93" fmla="*/ 1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240">
                <a:moveTo>
                  <a:pt x="240" y="192"/>
                </a:moveTo>
                <a:cubicBezTo>
                  <a:pt x="240" y="197"/>
                  <a:pt x="237" y="202"/>
                  <a:pt x="232" y="203"/>
                </a:cubicBezTo>
                <a:cubicBezTo>
                  <a:pt x="232" y="217"/>
                  <a:pt x="232" y="217"/>
                  <a:pt x="232" y="217"/>
                </a:cubicBezTo>
                <a:cubicBezTo>
                  <a:pt x="237" y="218"/>
                  <a:pt x="240" y="223"/>
                  <a:pt x="240" y="228"/>
                </a:cubicBezTo>
                <a:cubicBezTo>
                  <a:pt x="240" y="235"/>
                  <a:pt x="235" y="240"/>
                  <a:pt x="228" y="240"/>
                </a:cubicBezTo>
                <a:cubicBezTo>
                  <a:pt x="223" y="240"/>
                  <a:pt x="218" y="237"/>
                  <a:pt x="217" y="232"/>
                </a:cubicBezTo>
                <a:cubicBezTo>
                  <a:pt x="203" y="232"/>
                  <a:pt x="203" y="232"/>
                  <a:pt x="203" y="232"/>
                </a:cubicBezTo>
                <a:cubicBezTo>
                  <a:pt x="202" y="237"/>
                  <a:pt x="197" y="240"/>
                  <a:pt x="192" y="240"/>
                </a:cubicBezTo>
                <a:cubicBezTo>
                  <a:pt x="187" y="240"/>
                  <a:pt x="182" y="237"/>
                  <a:pt x="181" y="232"/>
                </a:cubicBezTo>
                <a:cubicBezTo>
                  <a:pt x="167" y="232"/>
                  <a:pt x="167" y="232"/>
                  <a:pt x="167" y="232"/>
                </a:cubicBezTo>
                <a:cubicBezTo>
                  <a:pt x="166" y="237"/>
                  <a:pt x="161" y="240"/>
                  <a:pt x="156" y="240"/>
                </a:cubicBezTo>
                <a:cubicBezTo>
                  <a:pt x="151" y="240"/>
                  <a:pt x="146" y="237"/>
                  <a:pt x="145" y="232"/>
                </a:cubicBezTo>
                <a:cubicBezTo>
                  <a:pt x="131" y="232"/>
                  <a:pt x="131" y="232"/>
                  <a:pt x="131" y="232"/>
                </a:cubicBezTo>
                <a:cubicBezTo>
                  <a:pt x="130" y="237"/>
                  <a:pt x="125" y="240"/>
                  <a:pt x="120" y="240"/>
                </a:cubicBezTo>
                <a:cubicBezTo>
                  <a:pt x="115" y="240"/>
                  <a:pt x="110" y="237"/>
                  <a:pt x="109" y="232"/>
                </a:cubicBezTo>
                <a:cubicBezTo>
                  <a:pt x="95" y="232"/>
                  <a:pt x="95" y="232"/>
                  <a:pt x="95" y="232"/>
                </a:cubicBezTo>
                <a:cubicBezTo>
                  <a:pt x="94" y="237"/>
                  <a:pt x="89" y="240"/>
                  <a:pt x="84" y="240"/>
                </a:cubicBezTo>
                <a:cubicBezTo>
                  <a:pt x="79" y="240"/>
                  <a:pt x="74" y="237"/>
                  <a:pt x="73" y="232"/>
                </a:cubicBezTo>
                <a:cubicBezTo>
                  <a:pt x="59" y="232"/>
                  <a:pt x="59" y="232"/>
                  <a:pt x="59" y="232"/>
                </a:cubicBezTo>
                <a:cubicBezTo>
                  <a:pt x="58" y="237"/>
                  <a:pt x="53" y="240"/>
                  <a:pt x="48" y="240"/>
                </a:cubicBezTo>
                <a:cubicBezTo>
                  <a:pt x="43" y="240"/>
                  <a:pt x="38" y="237"/>
                  <a:pt x="37" y="232"/>
                </a:cubicBezTo>
                <a:cubicBezTo>
                  <a:pt x="23" y="232"/>
                  <a:pt x="23" y="232"/>
                  <a:pt x="23" y="232"/>
                </a:cubicBezTo>
                <a:cubicBezTo>
                  <a:pt x="22" y="237"/>
                  <a:pt x="17" y="240"/>
                  <a:pt x="12" y="240"/>
                </a:cubicBezTo>
                <a:cubicBezTo>
                  <a:pt x="5" y="240"/>
                  <a:pt x="0" y="235"/>
                  <a:pt x="0" y="228"/>
                </a:cubicBezTo>
                <a:cubicBezTo>
                  <a:pt x="0" y="223"/>
                  <a:pt x="3" y="218"/>
                  <a:pt x="8" y="217"/>
                </a:cubicBezTo>
                <a:cubicBezTo>
                  <a:pt x="8" y="203"/>
                  <a:pt x="8" y="203"/>
                  <a:pt x="8" y="203"/>
                </a:cubicBezTo>
                <a:cubicBezTo>
                  <a:pt x="3" y="202"/>
                  <a:pt x="0" y="197"/>
                  <a:pt x="0" y="192"/>
                </a:cubicBezTo>
                <a:cubicBezTo>
                  <a:pt x="0" y="187"/>
                  <a:pt x="3" y="182"/>
                  <a:pt x="8" y="181"/>
                </a:cubicBezTo>
                <a:cubicBezTo>
                  <a:pt x="8" y="167"/>
                  <a:pt x="8" y="167"/>
                  <a:pt x="8" y="167"/>
                </a:cubicBezTo>
                <a:cubicBezTo>
                  <a:pt x="3" y="166"/>
                  <a:pt x="0" y="161"/>
                  <a:pt x="0" y="156"/>
                </a:cubicBezTo>
                <a:cubicBezTo>
                  <a:pt x="0" y="151"/>
                  <a:pt x="3" y="146"/>
                  <a:pt x="8" y="145"/>
                </a:cubicBezTo>
                <a:cubicBezTo>
                  <a:pt x="8" y="131"/>
                  <a:pt x="8" y="131"/>
                  <a:pt x="8" y="131"/>
                </a:cubicBezTo>
                <a:cubicBezTo>
                  <a:pt x="3" y="130"/>
                  <a:pt x="0" y="125"/>
                  <a:pt x="0" y="120"/>
                </a:cubicBezTo>
                <a:cubicBezTo>
                  <a:pt x="0" y="115"/>
                  <a:pt x="3" y="110"/>
                  <a:pt x="8" y="109"/>
                </a:cubicBezTo>
                <a:cubicBezTo>
                  <a:pt x="8" y="95"/>
                  <a:pt x="8" y="95"/>
                  <a:pt x="8" y="95"/>
                </a:cubicBezTo>
                <a:cubicBezTo>
                  <a:pt x="3" y="94"/>
                  <a:pt x="0" y="89"/>
                  <a:pt x="0" y="84"/>
                </a:cubicBezTo>
                <a:cubicBezTo>
                  <a:pt x="0" y="79"/>
                  <a:pt x="3" y="74"/>
                  <a:pt x="8" y="73"/>
                </a:cubicBezTo>
                <a:cubicBezTo>
                  <a:pt x="8" y="59"/>
                  <a:pt x="8" y="59"/>
                  <a:pt x="8" y="59"/>
                </a:cubicBezTo>
                <a:cubicBezTo>
                  <a:pt x="3" y="58"/>
                  <a:pt x="0" y="53"/>
                  <a:pt x="0" y="48"/>
                </a:cubicBezTo>
                <a:cubicBezTo>
                  <a:pt x="0" y="43"/>
                  <a:pt x="3" y="38"/>
                  <a:pt x="8" y="37"/>
                </a:cubicBezTo>
                <a:cubicBezTo>
                  <a:pt x="8" y="23"/>
                  <a:pt x="8" y="23"/>
                  <a:pt x="8" y="23"/>
                </a:cubicBezTo>
                <a:cubicBezTo>
                  <a:pt x="3" y="22"/>
                  <a:pt x="0" y="17"/>
                  <a:pt x="0" y="12"/>
                </a:cubicBezTo>
                <a:cubicBezTo>
                  <a:pt x="0" y="5"/>
                  <a:pt x="5" y="0"/>
                  <a:pt x="12" y="0"/>
                </a:cubicBezTo>
                <a:cubicBezTo>
                  <a:pt x="17" y="0"/>
                  <a:pt x="22" y="3"/>
                  <a:pt x="23" y="8"/>
                </a:cubicBezTo>
                <a:cubicBezTo>
                  <a:pt x="37" y="8"/>
                  <a:pt x="37" y="8"/>
                  <a:pt x="37" y="8"/>
                </a:cubicBezTo>
                <a:cubicBezTo>
                  <a:pt x="38" y="3"/>
                  <a:pt x="43" y="0"/>
                  <a:pt x="48" y="0"/>
                </a:cubicBezTo>
                <a:cubicBezTo>
                  <a:pt x="53" y="0"/>
                  <a:pt x="58" y="3"/>
                  <a:pt x="59" y="8"/>
                </a:cubicBezTo>
                <a:cubicBezTo>
                  <a:pt x="73" y="8"/>
                  <a:pt x="73" y="8"/>
                  <a:pt x="73" y="8"/>
                </a:cubicBezTo>
                <a:cubicBezTo>
                  <a:pt x="74" y="3"/>
                  <a:pt x="79" y="0"/>
                  <a:pt x="84" y="0"/>
                </a:cubicBezTo>
                <a:cubicBezTo>
                  <a:pt x="89" y="0"/>
                  <a:pt x="94" y="3"/>
                  <a:pt x="95" y="8"/>
                </a:cubicBezTo>
                <a:cubicBezTo>
                  <a:pt x="109" y="8"/>
                  <a:pt x="109" y="8"/>
                  <a:pt x="109" y="8"/>
                </a:cubicBezTo>
                <a:cubicBezTo>
                  <a:pt x="110" y="3"/>
                  <a:pt x="115" y="0"/>
                  <a:pt x="120" y="0"/>
                </a:cubicBezTo>
                <a:cubicBezTo>
                  <a:pt x="125" y="0"/>
                  <a:pt x="130" y="3"/>
                  <a:pt x="131" y="8"/>
                </a:cubicBezTo>
                <a:cubicBezTo>
                  <a:pt x="145" y="8"/>
                  <a:pt x="145" y="8"/>
                  <a:pt x="145" y="8"/>
                </a:cubicBezTo>
                <a:cubicBezTo>
                  <a:pt x="146" y="3"/>
                  <a:pt x="151" y="0"/>
                  <a:pt x="156" y="0"/>
                </a:cubicBezTo>
                <a:cubicBezTo>
                  <a:pt x="161" y="0"/>
                  <a:pt x="166" y="3"/>
                  <a:pt x="167" y="8"/>
                </a:cubicBezTo>
                <a:cubicBezTo>
                  <a:pt x="181" y="8"/>
                  <a:pt x="181" y="8"/>
                  <a:pt x="181" y="8"/>
                </a:cubicBezTo>
                <a:cubicBezTo>
                  <a:pt x="182" y="3"/>
                  <a:pt x="187" y="0"/>
                  <a:pt x="192" y="0"/>
                </a:cubicBezTo>
                <a:cubicBezTo>
                  <a:pt x="197" y="0"/>
                  <a:pt x="202" y="3"/>
                  <a:pt x="203" y="8"/>
                </a:cubicBezTo>
                <a:cubicBezTo>
                  <a:pt x="217" y="8"/>
                  <a:pt x="217" y="8"/>
                  <a:pt x="217" y="8"/>
                </a:cubicBezTo>
                <a:cubicBezTo>
                  <a:pt x="218" y="3"/>
                  <a:pt x="223" y="0"/>
                  <a:pt x="228" y="0"/>
                </a:cubicBezTo>
                <a:cubicBezTo>
                  <a:pt x="235" y="0"/>
                  <a:pt x="240" y="5"/>
                  <a:pt x="240" y="12"/>
                </a:cubicBezTo>
                <a:cubicBezTo>
                  <a:pt x="240" y="17"/>
                  <a:pt x="237" y="22"/>
                  <a:pt x="232" y="23"/>
                </a:cubicBezTo>
                <a:cubicBezTo>
                  <a:pt x="232" y="37"/>
                  <a:pt x="232" y="37"/>
                  <a:pt x="232" y="37"/>
                </a:cubicBezTo>
                <a:cubicBezTo>
                  <a:pt x="237" y="38"/>
                  <a:pt x="240" y="43"/>
                  <a:pt x="240" y="48"/>
                </a:cubicBezTo>
                <a:cubicBezTo>
                  <a:pt x="240" y="53"/>
                  <a:pt x="237" y="58"/>
                  <a:pt x="232" y="59"/>
                </a:cubicBezTo>
                <a:cubicBezTo>
                  <a:pt x="232" y="73"/>
                  <a:pt x="232" y="73"/>
                  <a:pt x="232" y="73"/>
                </a:cubicBezTo>
                <a:cubicBezTo>
                  <a:pt x="237" y="74"/>
                  <a:pt x="240" y="79"/>
                  <a:pt x="240" y="84"/>
                </a:cubicBezTo>
                <a:cubicBezTo>
                  <a:pt x="240" y="89"/>
                  <a:pt x="237" y="94"/>
                  <a:pt x="232" y="95"/>
                </a:cubicBezTo>
                <a:cubicBezTo>
                  <a:pt x="232" y="109"/>
                  <a:pt x="232" y="109"/>
                  <a:pt x="232" y="109"/>
                </a:cubicBezTo>
                <a:cubicBezTo>
                  <a:pt x="237" y="110"/>
                  <a:pt x="240" y="115"/>
                  <a:pt x="240" y="120"/>
                </a:cubicBezTo>
                <a:cubicBezTo>
                  <a:pt x="240" y="125"/>
                  <a:pt x="237" y="130"/>
                  <a:pt x="232" y="131"/>
                </a:cubicBezTo>
                <a:cubicBezTo>
                  <a:pt x="232" y="145"/>
                  <a:pt x="232" y="145"/>
                  <a:pt x="232" y="145"/>
                </a:cubicBezTo>
                <a:cubicBezTo>
                  <a:pt x="237" y="146"/>
                  <a:pt x="240" y="151"/>
                  <a:pt x="240" y="156"/>
                </a:cubicBezTo>
                <a:cubicBezTo>
                  <a:pt x="240" y="161"/>
                  <a:pt x="237" y="166"/>
                  <a:pt x="232" y="167"/>
                </a:cubicBezTo>
                <a:cubicBezTo>
                  <a:pt x="232" y="181"/>
                  <a:pt x="232" y="181"/>
                  <a:pt x="232" y="181"/>
                </a:cubicBezTo>
                <a:cubicBezTo>
                  <a:pt x="237" y="182"/>
                  <a:pt x="240" y="187"/>
                  <a:pt x="240" y="192"/>
                </a:cubicBezTo>
                <a:moveTo>
                  <a:pt x="208" y="32"/>
                </a:moveTo>
                <a:cubicBezTo>
                  <a:pt x="32" y="32"/>
                  <a:pt x="32" y="32"/>
                  <a:pt x="32" y="32"/>
                </a:cubicBezTo>
                <a:cubicBezTo>
                  <a:pt x="32" y="208"/>
                  <a:pt x="32" y="208"/>
                  <a:pt x="32" y="208"/>
                </a:cubicBezTo>
                <a:cubicBezTo>
                  <a:pt x="208" y="208"/>
                  <a:pt x="208" y="208"/>
                  <a:pt x="208" y="208"/>
                </a:cubicBezTo>
                <a:lnTo>
                  <a:pt x="208" y="32"/>
                </a:lnTo>
                <a:close/>
                <a:moveTo>
                  <a:pt x="104" y="160"/>
                </a:moveTo>
                <a:cubicBezTo>
                  <a:pt x="160" y="92"/>
                  <a:pt x="160" y="92"/>
                  <a:pt x="160" y="92"/>
                </a:cubicBezTo>
                <a:cubicBezTo>
                  <a:pt x="196" y="148"/>
                  <a:pt x="196" y="148"/>
                  <a:pt x="196" y="148"/>
                </a:cubicBezTo>
                <a:cubicBezTo>
                  <a:pt x="196" y="196"/>
                  <a:pt x="196" y="196"/>
                  <a:pt x="196" y="196"/>
                </a:cubicBezTo>
                <a:cubicBezTo>
                  <a:pt x="44" y="196"/>
                  <a:pt x="44" y="196"/>
                  <a:pt x="44" y="196"/>
                </a:cubicBezTo>
                <a:cubicBezTo>
                  <a:pt x="92" y="148"/>
                  <a:pt x="92" y="148"/>
                  <a:pt x="92" y="148"/>
                </a:cubicBezTo>
                <a:lnTo>
                  <a:pt x="104" y="160"/>
                </a:lnTo>
                <a:close/>
                <a:moveTo>
                  <a:pt x="80" y="104"/>
                </a:moveTo>
                <a:cubicBezTo>
                  <a:pt x="67" y="104"/>
                  <a:pt x="56" y="93"/>
                  <a:pt x="56" y="80"/>
                </a:cubicBezTo>
                <a:cubicBezTo>
                  <a:pt x="56" y="67"/>
                  <a:pt x="67" y="56"/>
                  <a:pt x="80" y="56"/>
                </a:cubicBezTo>
                <a:cubicBezTo>
                  <a:pt x="93" y="56"/>
                  <a:pt x="104" y="67"/>
                  <a:pt x="104" y="80"/>
                </a:cubicBezTo>
                <a:cubicBezTo>
                  <a:pt x="104" y="93"/>
                  <a:pt x="93" y="104"/>
                  <a:pt x="80" y="104"/>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17" name="文本框 16"/>
          <p:cNvSpPr txBox="1"/>
          <p:nvPr/>
        </p:nvSpPr>
        <p:spPr>
          <a:xfrm>
            <a:off x="1259471" y="982043"/>
            <a:ext cx="8601705" cy="5470728"/>
          </a:xfrm>
          <a:prstGeom prst="rect">
            <a:avLst/>
          </a:prstGeom>
          <a:noFill/>
        </p:spPr>
        <p:txBody>
          <a:bodyPr wrap="square" lIns="68580" tIns="34290" rIns="68580" bIns="34290" rtlCol="0">
            <a:spAutoFit/>
          </a:bodyPr>
          <a:lstStyle/>
          <a:p>
            <a:pPr>
              <a:lnSpc>
                <a:spcPct val="150000"/>
              </a:lnSpc>
            </a:pPr>
            <a:r>
              <a:rPr lang="zh-CN" altLang="zh-CN" dirty="0">
                <a:latin typeface="+mn-ea"/>
              </a:rPr>
              <a:t>自互联网发展以来，它提供了大量的信息存储，高速的信息传播，广泛的受众群体和多点互动等优势，迅速的互联网扩张使其成为目前重要的媒介，它改变和加速了信息的传播，还有人们的生活方式和媒体习惯。首先，互联网的普及使得大众传媒广为流行，爆炸式的发展和信息的传播使人们更容易获得各种信息，微博和微信等社交媒体的出现为社区创造和传播信息提供了极好的平台。其次，用户积极参与传播过程的意识受到极大的刺激。在大众传播中，普通人发挥的作用已经从被动接受者转变为积极的传播者。社交媒体的驱动下，传播的主体越来越多样化，观众对传播的渴望越来越强烈，人们获得了前所未有的发言权</a:t>
            </a:r>
            <a:r>
              <a:rPr lang="zh-CN" altLang="zh-CN" dirty="0" smtClean="0">
                <a:latin typeface="+mn-ea"/>
              </a:rPr>
              <a:t>。</a:t>
            </a:r>
            <a:endParaRPr lang="en-US" altLang="zh-CN" dirty="0" smtClean="0">
              <a:latin typeface="+mn-ea"/>
            </a:endParaRPr>
          </a:p>
          <a:p>
            <a:pPr>
              <a:lnSpc>
                <a:spcPct val="150000"/>
              </a:lnSpc>
            </a:pPr>
            <a:r>
              <a:rPr lang="zh-CN" altLang="zh-CN" dirty="0">
                <a:latin typeface="+mn-ea"/>
              </a:rPr>
              <a:t>移动网络用户享受到了社交</a:t>
            </a:r>
            <a:r>
              <a:rPr lang="en-US" altLang="zh-CN" dirty="0">
                <a:latin typeface="+mn-ea"/>
              </a:rPr>
              <a:t>APP </a:t>
            </a:r>
            <a:r>
              <a:rPr lang="zh-CN" altLang="zh-CN" dirty="0">
                <a:latin typeface="+mn-ea"/>
              </a:rPr>
              <a:t>的快速发展所带来的以多媒体为载体的社交新模式，同时也为广告、营销、新闻等领域带来了新的推广方式，是极具发展潜力的推广平台。但当下的社交</a:t>
            </a:r>
            <a:r>
              <a:rPr lang="en-US" altLang="zh-CN" dirty="0">
                <a:latin typeface="+mn-ea"/>
              </a:rPr>
              <a:t>APP </a:t>
            </a:r>
            <a:r>
              <a:rPr lang="zh-CN" altLang="zh-CN" dirty="0">
                <a:latin typeface="+mn-ea"/>
              </a:rPr>
              <a:t>普遍存在的问题是内容质量不高、同质化严重等，多元的发展模式仍未完全成熟。因此，探寻移动社交的特点、发展中存在的问题，并提出相应的应对策略，旨在开发出一款与众不同的社交</a:t>
            </a:r>
            <a:r>
              <a:rPr lang="en-US" altLang="zh-CN" dirty="0">
                <a:latin typeface="+mn-ea"/>
              </a:rPr>
              <a:t>APP</a:t>
            </a:r>
            <a:r>
              <a:rPr lang="zh-CN" altLang="zh-CN" dirty="0" smtClean="0">
                <a:latin typeface="+mn-ea"/>
              </a:rPr>
              <a:t>。</a:t>
            </a:r>
            <a:endParaRPr lang="zh-CN" altLang="zh-CN" dirty="0">
              <a:latin typeface="+mn-ea"/>
            </a:endParaRPr>
          </a:p>
        </p:txBody>
      </p:sp>
    </p:spTree>
    <p:extLst>
      <p:ext uri="{BB962C8B-B14F-4D97-AF65-F5344CB8AC3E}">
        <p14:creationId xmlns:p14="http://schemas.microsoft.com/office/powerpoint/2010/main" val="2504416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79455" y="267146"/>
            <a:ext cx="3610372" cy="400087"/>
          </a:xfrm>
          <a:prstGeom prst="rect">
            <a:avLst/>
          </a:prstGeom>
          <a:noFill/>
        </p:spPr>
        <p:txBody>
          <a:bodyPr wrap="square" lIns="121899" tIns="60949" rIns="121899" bIns="60949" rtlCol="0">
            <a:spAutoFit/>
          </a:bodyPr>
          <a:lstStyle/>
          <a:p>
            <a:pPr lvl="0">
              <a:defRPr/>
            </a:pPr>
            <a:r>
              <a:rPr lang="zh-CN" altLang="en-US" b="1" kern="0" dirty="0" smtClean="0">
                <a:latin typeface="微软雅黑" panose="020B0503020204020204" pitchFamily="34" charset="-122"/>
                <a:ea typeface="微软雅黑" panose="020B0503020204020204" pitchFamily="34" charset="-122"/>
                <a:cs typeface="微软雅黑"/>
              </a:rPr>
              <a:t>项目介绍</a:t>
            </a:r>
            <a:endParaRPr lang="zh-CN" altLang="en-US" b="1" kern="0" dirty="0">
              <a:latin typeface="微软雅黑" panose="020B0503020204020204" pitchFamily="34" charset="-122"/>
              <a:ea typeface="微软雅黑" panose="020B0503020204020204" pitchFamily="34" charset="-122"/>
              <a:cs typeface="微软雅黑"/>
            </a:endParaRPr>
          </a:p>
        </p:txBody>
      </p:sp>
      <p:cxnSp>
        <p:nvCxnSpPr>
          <p:cNvPr id="6" name="直接连接符 5"/>
          <p:cNvCxnSpPr/>
          <p:nvPr/>
        </p:nvCxnSpPr>
        <p:spPr>
          <a:xfrm>
            <a:off x="1379455" y="184351"/>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Freeform 244"/>
          <p:cNvSpPr>
            <a:spLocks noEditPoints="1"/>
          </p:cNvSpPr>
          <p:nvPr/>
        </p:nvSpPr>
        <p:spPr bwMode="auto">
          <a:xfrm>
            <a:off x="1259471" y="2463700"/>
            <a:ext cx="377899" cy="381128"/>
          </a:xfrm>
          <a:custGeom>
            <a:avLst/>
            <a:gdLst>
              <a:gd name="T0" fmla="*/ 232 w 240"/>
              <a:gd name="T1" fmla="*/ 203 h 240"/>
              <a:gd name="T2" fmla="*/ 240 w 240"/>
              <a:gd name="T3" fmla="*/ 228 h 240"/>
              <a:gd name="T4" fmla="*/ 217 w 240"/>
              <a:gd name="T5" fmla="*/ 232 h 240"/>
              <a:gd name="T6" fmla="*/ 192 w 240"/>
              <a:gd name="T7" fmla="*/ 240 h 240"/>
              <a:gd name="T8" fmla="*/ 167 w 240"/>
              <a:gd name="T9" fmla="*/ 232 h 240"/>
              <a:gd name="T10" fmla="*/ 145 w 240"/>
              <a:gd name="T11" fmla="*/ 232 h 240"/>
              <a:gd name="T12" fmla="*/ 120 w 240"/>
              <a:gd name="T13" fmla="*/ 240 h 240"/>
              <a:gd name="T14" fmla="*/ 95 w 240"/>
              <a:gd name="T15" fmla="*/ 232 h 240"/>
              <a:gd name="T16" fmla="*/ 73 w 240"/>
              <a:gd name="T17" fmla="*/ 232 h 240"/>
              <a:gd name="T18" fmla="*/ 48 w 240"/>
              <a:gd name="T19" fmla="*/ 240 h 240"/>
              <a:gd name="T20" fmla="*/ 23 w 240"/>
              <a:gd name="T21" fmla="*/ 232 h 240"/>
              <a:gd name="T22" fmla="*/ 0 w 240"/>
              <a:gd name="T23" fmla="*/ 228 h 240"/>
              <a:gd name="T24" fmla="*/ 8 w 240"/>
              <a:gd name="T25" fmla="*/ 203 h 240"/>
              <a:gd name="T26" fmla="*/ 8 w 240"/>
              <a:gd name="T27" fmla="*/ 181 h 240"/>
              <a:gd name="T28" fmla="*/ 0 w 240"/>
              <a:gd name="T29" fmla="*/ 156 h 240"/>
              <a:gd name="T30" fmla="*/ 8 w 240"/>
              <a:gd name="T31" fmla="*/ 131 h 240"/>
              <a:gd name="T32" fmla="*/ 8 w 240"/>
              <a:gd name="T33" fmla="*/ 109 h 240"/>
              <a:gd name="T34" fmla="*/ 0 w 240"/>
              <a:gd name="T35" fmla="*/ 84 h 240"/>
              <a:gd name="T36" fmla="*/ 8 w 240"/>
              <a:gd name="T37" fmla="*/ 59 h 240"/>
              <a:gd name="T38" fmla="*/ 8 w 240"/>
              <a:gd name="T39" fmla="*/ 37 h 240"/>
              <a:gd name="T40" fmla="*/ 0 w 240"/>
              <a:gd name="T41" fmla="*/ 12 h 240"/>
              <a:gd name="T42" fmla="*/ 23 w 240"/>
              <a:gd name="T43" fmla="*/ 8 h 240"/>
              <a:gd name="T44" fmla="*/ 48 w 240"/>
              <a:gd name="T45" fmla="*/ 0 h 240"/>
              <a:gd name="T46" fmla="*/ 73 w 240"/>
              <a:gd name="T47" fmla="*/ 8 h 240"/>
              <a:gd name="T48" fmla="*/ 95 w 240"/>
              <a:gd name="T49" fmla="*/ 8 h 240"/>
              <a:gd name="T50" fmla="*/ 120 w 240"/>
              <a:gd name="T51" fmla="*/ 0 h 240"/>
              <a:gd name="T52" fmla="*/ 145 w 240"/>
              <a:gd name="T53" fmla="*/ 8 h 240"/>
              <a:gd name="T54" fmla="*/ 167 w 240"/>
              <a:gd name="T55" fmla="*/ 8 h 240"/>
              <a:gd name="T56" fmla="*/ 192 w 240"/>
              <a:gd name="T57" fmla="*/ 0 h 240"/>
              <a:gd name="T58" fmla="*/ 217 w 240"/>
              <a:gd name="T59" fmla="*/ 8 h 240"/>
              <a:gd name="T60" fmla="*/ 240 w 240"/>
              <a:gd name="T61" fmla="*/ 12 h 240"/>
              <a:gd name="T62" fmla="*/ 232 w 240"/>
              <a:gd name="T63" fmla="*/ 37 h 240"/>
              <a:gd name="T64" fmla="*/ 232 w 240"/>
              <a:gd name="T65" fmla="*/ 59 h 240"/>
              <a:gd name="T66" fmla="*/ 240 w 240"/>
              <a:gd name="T67" fmla="*/ 84 h 240"/>
              <a:gd name="T68" fmla="*/ 232 w 240"/>
              <a:gd name="T69" fmla="*/ 109 h 240"/>
              <a:gd name="T70" fmla="*/ 232 w 240"/>
              <a:gd name="T71" fmla="*/ 131 h 240"/>
              <a:gd name="T72" fmla="*/ 240 w 240"/>
              <a:gd name="T73" fmla="*/ 156 h 240"/>
              <a:gd name="T74" fmla="*/ 232 w 240"/>
              <a:gd name="T75" fmla="*/ 181 h 240"/>
              <a:gd name="T76" fmla="*/ 208 w 240"/>
              <a:gd name="T77" fmla="*/ 32 h 240"/>
              <a:gd name="T78" fmla="*/ 32 w 240"/>
              <a:gd name="T79" fmla="*/ 208 h 240"/>
              <a:gd name="T80" fmla="*/ 208 w 240"/>
              <a:gd name="T81" fmla="*/ 32 h 240"/>
              <a:gd name="T82" fmla="*/ 160 w 240"/>
              <a:gd name="T83" fmla="*/ 92 h 240"/>
              <a:gd name="T84" fmla="*/ 196 w 240"/>
              <a:gd name="T85" fmla="*/ 196 h 240"/>
              <a:gd name="T86" fmla="*/ 92 w 240"/>
              <a:gd name="T87" fmla="*/ 148 h 240"/>
              <a:gd name="T88" fmla="*/ 80 w 240"/>
              <a:gd name="T89" fmla="*/ 104 h 240"/>
              <a:gd name="T90" fmla="*/ 80 w 240"/>
              <a:gd name="T91" fmla="*/ 56 h 240"/>
              <a:gd name="T92" fmla="*/ 80 w 240"/>
              <a:gd name="T93" fmla="*/ 1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240">
                <a:moveTo>
                  <a:pt x="240" y="192"/>
                </a:moveTo>
                <a:cubicBezTo>
                  <a:pt x="240" y="197"/>
                  <a:pt x="237" y="202"/>
                  <a:pt x="232" y="203"/>
                </a:cubicBezTo>
                <a:cubicBezTo>
                  <a:pt x="232" y="217"/>
                  <a:pt x="232" y="217"/>
                  <a:pt x="232" y="217"/>
                </a:cubicBezTo>
                <a:cubicBezTo>
                  <a:pt x="237" y="218"/>
                  <a:pt x="240" y="223"/>
                  <a:pt x="240" y="228"/>
                </a:cubicBezTo>
                <a:cubicBezTo>
                  <a:pt x="240" y="235"/>
                  <a:pt x="235" y="240"/>
                  <a:pt x="228" y="240"/>
                </a:cubicBezTo>
                <a:cubicBezTo>
                  <a:pt x="223" y="240"/>
                  <a:pt x="218" y="237"/>
                  <a:pt x="217" y="232"/>
                </a:cubicBezTo>
                <a:cubicBezTo>
                  <a:pt x="203" y="232"/>
                  <a:pt x="203" y="232"/>
                  <a:pt x="203" y="232"/>
                </a:cubicBezTo>
                <a:cubicBezTo>
                  <a:pt x="202" y="237"/>
                  <a:pt x="197" y="240"/>
                  <a:pt x="192" y="240"/>
                </a:cubicBezTo>
                <a:cubicBezTo>
                  <a:pt x="187" y="240"/>
                  <a:pt x="182" y="237"/>
                  <a:pt x="181" y="232"/>
                </a:cubicBezTo>
                <a:cubicBezTo>
                  <a:pt x="167" y="232"/>
                  <a:pt x="167" y="232"/>
                  <a:pt x="167" y="232"/>
                </a:cubicBezTo>
                <a:cubicBezTo>
                  <a:pt x="166" y="237"/>
                  <a:pt x="161" y="240"/>
                  <a:pt x="156" y="240"/>
                </a:cubicBezTo>
                <a:cubicBezTo>
                  <a:pt x="151" y="240"/>
                  <a:pt x="146" y="237"/>
                  <a:pt x="145" y="232"/>
                </a:cubicBezTo>
                <a:cubicBezTo>
                  <a:pt x="131" y="232"/>
                  <a:pt x="131" y="232"/>
                  <a:pt x="131" y="232"/>
                </a:cubicBezTo>
                <a:cubicBezTo>
                  <a:pt x="130" y="237"/>
                  <a:pt x="125" y="240"/>
                  <a:pt x="120" y="240"/>
                </a:cubicBezTo>
                <a:cubicBezTo>
                  <a:pt x="115" y="240"/>
                  <a:pt x="110" y="237"/>
                  <a:pt x="109" y="232"/>
                </a:cubicBezTo>
                <a:cubicBezTo>
                  <a:pt x="95" y="232"/>
                  <a:pt x="95" y="232"/>
                  <a:pt x="95" y="232"/>
                </a:cubicBezTo>
                <a:cubicBezTo>
                  <a:pt x="94" y="237"/>
                  <a:pt x="89" y="240"/>
                  <a:pt x="84" y="240"/>
                </a:cubicBezTo>
                <a:cubicBezTo>
                  <a:pt x="79" y="240"/>
                  <a:pt x="74" y="237"/>
                  <a:pt x="73" y="232"/>
                </a:cubicBezTo>
                <a:cubicBezTo>
                  <a:pt x="59" y="232"/>
                  <a:pt x="59" y="232"/>
                  <a:pt x="59" y="232"/>
                </a:cubicBezTo>
                <a:cubicBezTo>
                  <a:pt x="58" y="237"/>
                  <a:pt x="53" y="240"/>
                  <a:pt x="48" y="240"/>
                </a:cubicBezTo>
                <a:cubicBezTo>
                  <a:pt x="43" y="240"/>
                  <a:pt x="38" y="237"/>
                  <a:pt x="37" y="232"/>
                </a:cubicBezTo>
                <a:cubicBezTo>
                  <a:pt x="23" y="232"/>
                  <a:pt x="23" y="232"/>
                  <a:pt x="23" y="232"/>
                </a:cubicBezTo>
                <a:cubicBezTo>
                  <a:pt x="22" y="237"/>
                  <a:pt x="17" y="240"/>
                  <a:pt x="12" y="240"/>
                </a:cubicBezTo>
                <a:cubicBezTo>
                  <a:pt x="5" y="240"/>
                  <a:pt x="0" y="235"/>
                  <a:pt x="0" y="228"/>
                </a:cubicBezTo>
                <a:cubicBezTo>
                  <a:pt x="0" y="223"/>
                  <a:pt x="3" y="218"/>
                  <a:pt x="8" y="217"/>
                </a:cubicBezTo>
                <a:cubicBezTo>
                  <a:pt x="8" y="203"/>
                  <a:pt x="8" y="203"/>
                  <a:pt x="8" y="203"/>
                </a:cubicBezTo>
                <a:cubicBezTo>
                  <a:pt x="3" y="202"/>
                  <a:pt x="0" y="197"/>
                  <a:pt x="0" y="192"/>
                </a:cubicBezTo>
                <a:cubicBezTo>
                  <a:pt x="0" y="187"/>
                  <a:pt x="3" y="182"/>
                  <a:pt x="8" y="181"/>
                </a:cubicBezTo>
                <a:cubicBezTo>
                  <a:pt x="8" y="167"/>
                  <a:pt x="8" y="167"/>
                  <a:pt x="8" y="167"/>
                </a:cubicBezTo>
                <a:cubicBezTo>
                  <a:pt x="3" y="166"/>
                  <a:pt x="0" y="161"/>
                  <a:pt x="0" y="156"/>
                </a:cubicBezTo>
                <a:cubicBezTo>
                  <a:pt x="0" y="151"/>
                  <a:pt x="3" y="146"/>
                  <a:pt x="8" y="145"/>
                </a:cubicBezTo>
                <a:cubicBezTo>
                  <a:pt x="8" y="131"/>
                  <a:pt x="8" y="131"/>
                  <a:pt x="8" y="131"/>
                </a:cubicBezTo>
                <a:cubicBezTo>
                  <a:pt x="3" y="130"/>
                  <a:pt x="0" y="125"/>
                  <a:pt x="0" y="120"/>
                </a:cubicBezTo>
                <a:cubicBezTo>
                  <a:pt x="0" y="115"/>
                  <a:pt x="3" y="110"/>
                  <a:pt x="8" y="109"/>
                </a:cubicBezTo>
                <a:cubicBezTo>
                  <a:pt x="8" y="95"/>
                  <a:pt x="8" y="95"/>
                  <a:pt x="8" y="95"/>
                </a:cubicBezTo>
                <a:cubicBezTo>
                  <a:pt x="3" y="94"/>
                  <a:pt x="0" y="89"/>
                  <a:pt x="0" y="84"/>
                </a:cubicBezTo>
                <a:cubicBezTo>
                  <a:pt x="0" y="79"/>
                  <a:pt x="3" y="74"/>
                  <a:pt x="8" y="73"/>
                </a:cubicBezTo>
                <a:cubicBezTo>
                  <a:pt x="8" y="59"/>
                  <a:pt x="8" y="59"/>
                  <a:pt x="8" y="59"/>
                </a:cubicBezTo>
                <a:cubicBezTo>
                  <a:pt x="3" y="58"/>
                  <a:pt x="0" y="53"/>
                  <a:pt x="0" y="48"/>
                </a:cubicBezTo>
                <a:cubicBezTo>
                  <a:pt x="0" y="43"/>
                  <a:pt x="3" y="38"/>
                  <a:pt x="8" y="37"/>
                </a:cubicBezTo>
                <a:cubicBezTo>
                  <a:pt x="8" y="23"/>
                  <a:pt x="8" y="23"/>
                  <a:pt x="8" y="23"/>
                </a:cubicBezTo>
                <a:cubicBezTo>
                  <a:pt x="3" y="22"/>
                  <a:pt x="0" y="17"/>
                  <a:pt x="0" y="12"/>
                </a:cubicBezTo>
                <a:cubicBezTo>
                  <a:pt x="0" y="5"/>
                  <a:pt x="5" y="0"/>
                  <a:pt x="12" y="0"/>
                </a:cubicBezTo>
                <a:cubicBezTo>
                  <a:pt x="17" y="0"/>
                  <a:pt x="22" y="3"/>
                  <a:pt x="23" y="8"/>
                </a:cubicBezTo>
                <a:cubicBezTo>
                  <a:pt x="37" y="8"/>
                  <a:pt x="37" y="8"/>
                  <a:pt x="37" y="8"/>
                </a:cubicBezTo>
                <a:cubicBezTo>
                  <a:pt x="38" y="3"/>
                  <a:pt x="43" y="0"/>
                  <a:pt x="48" y="0"/>
                </a:cubicBezTo>
                <a:cubicBezTo>
                  <a:pt x="53" y="0"/>
                  <a:pt x="58" y="3"/>
                  <a:pt x="59" y="8"/>
                </a:cubicBezTo>
                <a:cubicBezTo>
                  <a:pt x="73" y="8"/>
                  <a:pt x="73" y="8"/>
                  <a:pt x="73" y="8"/>
                </a:cubicBezTo>
                <a:cubicBezTo>
                  <a:pt x="74" y="3"/>
                  <a:pt x="79" y="0"/>
                  <a:pt x="84" y="0"/>
                </a:cubicBezTo>
                <a:cubicBezTo>
                  <a:pt x="89" y="0"/>
                  <a:pt x="94" y="3"/>
                  <a:pt x="95" y="8"/>
                </a:cubicBezTo>
                <a:cubicBezTo>
                  <a:pt x="109" y="8"/>
                  <a:pt x="109" y="8"/>
                  <a:pt x="109" y="8"/>
                </a:cubicBezTo>
                <a:cubicBezTo>
                  <a:pt x="110" y="3"/>
                  <a:pt x="115" y="0"/>
                  <a:pt x="120" y="0"/>
                </a:cubicBezTo>
                <a:cubicBezTo>
                  <a:pt x="125" y="0"/>
                  <a:pt x="130" y="3"/>
                  <a:pt x="131" y="8"/>
                </a:cubicBezTo>
                <a:cubicBezTo>
                  <a:pt x="145" y="8"/>
                  <a:pt x="145" y="8"/>
                  <a:pt x="145" y="8"/>
                </a:cubicBezTo>
                <a:cubicBezTo>
                  <a:pt x="146" y="3"/>
                  <a:pt x="151" y="0"/>
                  <a:pt x="156" y="0"/>
                </a:cubicBezTo>
                <a:cubicBezTo>
                  <a:pt x="161" y="0"/>
                  <a:pt x="166" y="3"/>
                  <a:pt x="167" y="8"/>
                </a:cubicBezTo>
                <a:cubicBezTo>
                  <a:pt x="181" y="8"/>
                  <a:pt x="181" y="8"/>
                  <a:pt x="181" y="8"/>
                </a:cubicBezTo>
                <a:cubicBezTo>
                  <a:pt x="182" y="3"/>
                  <a:pt x="187" y="0"/>
                  <a:pt x="192" y="0"/>
                </a:cubicBezTo>
                <a:cubicBezTo>
                  <a:pt x="197" y="0"/>
                  <a:pt x="202" y="3"/>
                  <a:pt x="203" y="8"/>
                </a:cubicBezTo>
                <a:cubicBezTo>
                  <a:pt x="217" y="8"/>
                  <a:pt x="217" y="8"/>
                  <a:pt x="217" y="8"/>
                </a:cubicBezTo>
                <a:cubicBezTo>
                  <a:pt x="218" y="3"/>
                  <a:pt x="223" y="0"/>
                  <a:pt x="228" y="0"/>
                </a:cubicBezTo>
                <a:cubicBezTo>
                  <a:pt x="235" y="0"/>
                  <a:pt x="240" y="5"/>
                  <a:pt x="240" y="12"/>
                </a:cubicBezTo>
                <a:cubicBezTo>
                  <a:pt x="240" y="17"/>
                  <a:pt x="237" y="22"/>
                  <a:pt x="232" y="23"/>
                </a:cubicBezTo>
                <a:cubicBezTo>
                  <a:pt x="232" y="37"/>
                  <a:pt x="232" y="37"/>
                  <a:pt x="232" y="37"/>
                </a:cubicBezTo>
                <a:cubicBezTo>
                  <a:pt x="237" y="38"/>
                  <a:pt x="240" y="43"/>
                  <a:pt x="240" y="48"/>
                </a:cubicBezTo>
                <a:cubicBezTo>
                  <a:pt x="240" y="53"/>
                  <a:pt x="237" y="58"/>
                  <a:pt x="232" y="59"/>
                </a:cubicBezTo>
                <a:cubicBezTo>
                  <a:pt x="232" y="73"/>
                  <a:pt x="232" y="73"/>
                  <a:pt x="232" y="73"/>
                </a:cubicBezTo>
                <a:cubicBezTo>
                  <a:pt x="237" y="74"/>
                  <a:pt x="240" y="79"/>
                  <a:pt x="240" y="84"/>
                </a:cubicBezTo>
                <a:cubicBezTo>
                  <a:pt x="240" y="89"/>
                  <a:pt x="237" y="94"/>
                  <a:pt x="232" y="95"/>
                </a:cubicBezTo>
                <a:cubicBezTo>
                  <a:pt x="232" y="109"/>
                  <a:pt x="232" y="109"/>
                  <a:pt x="232" y="109"/>
                </a:cubicBezTo>
                <a:cubicBezTo>
                  <a:pt x="237" y="110"/>
                  <a:pt x="240" y="115"/>
                  <a:pt x="240" y="120"/>
                </a:cubicBezTo>
                <a:cubicBezTo>
                  <a:pt x="240" y="125"/>
                  <a:pt x="237" y="130"/>
                  <a:pt x="232" y="131"/>
                </a:cubicBezTo>
                <a:cubicBezTo>
                  <a:pt x="232" y="145"/>
                  <a:pt x="232" y="145"/>
                  <a:pt x="232" y="145"/>
                </a:cubicBezTo>
                <a:cubicBezTo>
                  <a:pt x="237" y="146"/>
                  <a:pt x="240" y="151"/>
                  <a:pt x="240" y="156"/>
                </a:cubicBezTo>
                <a:cubicBezTo>
                  <a:pt x="240" y="161"/>
                  <a:pt x="237" y="166"/>
                  <a:pt x="232" y="167"/>
                </a:cubicBezTo>
                <a:cubicBezTo>
                  <a:pt x="232" y="181"/>
                  <a:pt x="232" y="181"/>
                  <a:pt x="232" y="181"/>
                </a:cubicBezTo>
                <a:cubicBezTo>
                  <a:pt x="237" y="182"/>
                  <a:pt x="240" y="187"/>
                  <a:pt x="240" y="192"/>
                </a:cubicBezTo>
                <a:moveTo>
                  <a:pt x="208" y="32"/>
                </a:moveTo>
                <a:cubicBezTo>
                  <a:pt x="32" y="32"/>
                  <a:pt x="32" y="32"/>
                  <a:pt x="32" y="32"/>
                </a:cubicBezTo>
                <a:cubicBezTo>
                  <a:pt x="32" y="208"/>
                  <a:pt x="32" y="208"/>
                  <a:pt x="32" y="208"/>
                </a:cubicBezTo>
                <a:cubicBezTo>
                  <a:pt x="208" y="208"/>
                  <a:pt x="208" y="208"/>
                  <a:pt x="208" y="208"/>
                </a:cubicBezTo>
                <a:lnTo>
                  <a:pt x="208" y="32"/>
                </a:lnTo>
                <a:close/>
                <a:moveTo>
                  <a:pt x="104" y="160"/>
                </a:moveTo>
                <a:cubicBezTo>
                  <a:pt x="160" y="92"/>
                  <a:pt x="160" y="92"/>
                  <a:pt x="160" y="92"/>
                </a:cubicBezTo>
                <a:cubicBezTo>
                  <a:pt x="196" y="148"/>
                  <a:pt x="196" y="148"/>
                  <a:pt x="196" y="148"/>
                </a:cubicBezTo>
                <a:cubicBezTo>
                  <a:pt x="196" y="196"/>
                  <a:pt x="196" y="196"/>
                  <a:pt x="196" y="196"/>
                </a:cubicBezTo>
                <a:cubicBezTo>
                  <a:pt x="44" y="196"/>
                  <a:pt x="44" y="196"/>
                  <a:pt x="44" y="196"/>
                </a:cubicBezTo>
                <a:cubicBezTo>
                  <a:pt x="92" y="148"/>
                  <a:pt x="92" y="148"/>
                  <a:pt x="92" y="148"/>
                </a:cubicBezTo>
                <a:lnTo>
                  <a:pt x="104" y="160"/>
                </a:lnTo>
                <a:close/>
                <a:moveTo>
                  <a:pt x="80" y="104"/>
                </a:moveTo>
                <a:cubicBezTo>
                  <a:pt x="67" y="104"/>
                  <a:pt x="56" y="93"/>
                  <a:pt x="56" y="80"/>
                </a:cubicBezTo>
                <a:cubicBezTo>
                  <a:pt x="56" y="67"/>
                  <a:pt x="67" y="56"/>
                  <a:pt x="80" y="56"/>
                </a:cubicBezTo>
                <a:cubicBezTo>
                  <a:pt x="93" y="56"/>
                  <a:pt x="104" y="67"/>
                  <a:pt x="104" y="80"/>
                </a:cubicBezTo>
                <a:cubicBezTo>
                  <a:pt x="104" y="93"/>
                  <a:pt x="93" y="104"/>
                  <a:pt x="80" y="104"/>
                </a:cubicBezTo>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457106"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a:endParaRPr>
          </a:p>
        </p:txBody>
      </p:sp>
      <p:sp>
        <p:nvSpPr>
          <p:cNvPr id="2" name="文本框 1"/>
          <p:cNvSpPr txBox="1"/>
          <p:nvPr/>
        </p:nvSpPr>
        <p:spPr>
          <a:xfrm>
            <a:off x="823642" y="1301995"/>
            <a:ext cx="9037533" cy="1200329"/>
          </a:xfrm>
          <a:prstGeom prst="rect">
            <a:avLst/>
          </a:prstGeom>
          <a:noFill/>
        </p:spPr>
        <p:txBody>
          <a:bodyPr wrap="square" rtlCol="0">
            <a:spAutoFit/>
          </a:bodyPr>
          <a:lstStyle/>
          <a:p>
            <a:r>
              <a:rPr lang="zh-CN" altLang="en-US" dirty="0" smtClean="0">
                <a:solidFill>
                  <a:srgbClr val="FF0000"/>
                </a:solidFill>
              </a:rPr>
              <a:t>是什么？</a:t>
            </a:r>
            <a:endParaRPr lang="en-US" altLang="zh-CN" dirty="0" smtClean="0">
              <a:solidFill>
                <a:srgbClr val="FF0000"/>
              </a:solidFill>
            </a:endParaRPr>
          </a:p>
          <a:p>
            <a:endParaRPr lang="en-US" altLang="zh-CN" dirty="0" smtClean="0">
              <a:solidFill>
                <a:srgbClr val="FF0000"/>
              </a:solidFill>
            </a:endParaRPr>
          </a:p>
          <a:p>
            <a:r>
              <a:rPr lang="zh-CN" altLang="en-US" dirty="0" smtClean="0"/>
              <a:t>“有趣拍”是</a:t>
            </a:r>
            <a:r>
              <a:rPr lang="zh-CN" altLang="en-US" dirty="0"/>
              <a:t>一</a:t>
            </a:r>
            <a:r>
              <a:rPr lang="zh-CN" altLang="en-US" dirty="0" smtClean="0"/>
              <a:t>款</a:t>
            </a:r>
            <a:r>
              <a:rPr lang="zh-CN" altLang="en-US" dirty="0"/>
              <a:t>运行</a:t>
            </a:r>
            <a:r>
              <a:rPr lang="zh-CN" altLang="en-US" dirty="0" smtClean="0"/>
              <a:t>在移动端的社交</a:t>
            </a:r>
            <a:r>
              <a:rPr lang="en-US" altLang="zh-CN" dirty="0" smtClean="0"/>
              <a:t>APP</a:t>
            </a:r>
            <a:r>
              <a:rPr lang="zh-CN" altLang="en-US" dirty="0" smtClean="0"/>
              <a:t>，</a:t>
            </a:r>
            <a:r>
              <a:rPr lang="zh-CN" altLang="zh-CN" dirty="0"/>
              <a:t>用户可通过手机</a:t>
            </a:r>
            <a:r>
              <a:rPr lang="zh-CN" altLang="zh-CN" dirty="0" smtClean="0"/>
              <a:t>客户端</a:t>
            </a:r>
            <a:r>
              <a:rPr lang="zh-CN" altLang="en-US" dirty="0"/>
              <a:t>编辑</a:t>
            </a:r>
            <a:r>
              <a:rPr lang="zh-CN" altLang="zh-CN" dirty="0" smtClean="0"/>
              <a:t>图片</a:t>
            </a:r>
            <a:r>
              <a:rPr lang="zh-CN" altLang="zh-CN" dirty="0"/>
              <a:t>或短视频，以一</a:t>
            </a:r>
            <a:r>
              <a:rPr lang="zh-CN" altLang="zh-CN" dirty="0" smtClean="0"/>
              <a:t>种美妙</a:t>
            </a:r>
            <a:r>
              <a:rPr lang="zh-CN" altLang="zh-CN" dirty="0"/>
              <a:t>和有趣的方式</a:t>
            </a:r>
            <a:r>
              <a:rPr lang="zh-CN" altLang="zh-CN" dirty="0" smtClean="0"/>
              <a:t>随时</a:t>
            </a:r>
            <a:r>
              <a:rPr lang="zh-CN" altLang="en-US" dirty="0" smtClean="0"/>
              <a:t>上传</a:t>
            </a:r>
            <a:r>
              <a:rPr lang="zh-CN" altLang="zh-CN" dirty="0" smtClean="0"/>
              <a:t>分享</a:t>
            </a:r>
            <a:endParaRPr lang="zh-CN" altLang="en-US" dirty="0"/>
          </a:p>
        </p:txBody>
      </p:sp>
      <p:sp>
        <p:nvSpPr>
          <p:cNvPr id="12" name="文本框 11"/>
          <p:cNvSpPr txBox="1"/>
          <p:nvPr/>
        </p:nvSpPr>
        <p:spPr>
          <a:xfrm>
            <a:off x="823642" y="2825702"/>
            <a:ext cx="9037533" cy="1477328"/>
          </a:xfrm>
          <a:prstGeom prst="rect">
            <a:avLst/>
          </a:prstGeom>
          <a:noFill/>
        </p:spPr>
        <p:txBody>
          <a:bodyPr wrap="square" rtlCol="0">
            <a:spAutoFit/>
          </a:bodyPr>
          <a:lstStyle/>
          <a:p>
            <a:r>
              <a:rPr lang="zh-CN" altLang="en-US" dirty="0" smtClean="0">
                <a:solidFill>
                  <a:srgbClr val="FF0000"/>
                </a:solidFill>
              </a:rPr>
              <a:t>有什么特色？</a:t>
            </a:r>
            <a:endParaRPr lang="en-US" altLang="zh-CN" dirty="0" smtClean="0">
              <a:solidFill>
                <a:srgbClr val="FF0000"/>
              </a:solidFill>
            </a:endParaRPr>
          </a:p>
          <a:p>
            <a:endParaRPr lang="en-US" altLang="zh-CN" dirty="0" smtClean="0">
              <a:solidFill>
                <a:srgbClr val="FF0000"/>
              </a:solidFill>
            </a:endParaRPr>
          </a:p>
          <a:p>
            <a:r>
              <a:rPr lang="zh-CN" altLang="zh-CN" dirty="0"/>
              <a:t>将剪辑、滤镜、水印、音乐、高清画质等要素融合成短视频和</a:t>
            </a:r>
            <a:r>
              <a:rPr lang="zh-CN" altLang="zh-CN" dirty="0" smtClean="0"/>
              <a:t>图片</a:t>
            </a:r>
            <a:endParaRPr lang="en-US" altLang="zh-CN" dirty="0" smtClean="0"/>
          </a:p>
          <a:p>
            <a:r>
              <a:rPr lang="zh-CN" altLang="en-US" dirty="0"/>
              <a:t>运用</a:t>
            </a:r>
            <a:r>
              <a:rPr lang="zh-CN" altLang="en-US" dirty="0" smtClean="0"/>
              <a:t>高德</a:t>
            </a:r>
            <a:r>
              <a:rPr lang="zh-CN" altLang="zh-CN" dirty="0" smtClean="0"/>
              <a:t>地图</a:t>
            </a:r>
            <a:r>
              <a:rPr lang="zh-CN" altLang="en-US" dirty="0"/>
              <a:t>实现</a:t>
            </a:r>
            <a:r>
              <a:rPr lang="zh-CN" altLang="zh-CN" dirty="0" smtClean="0"/>
              <a:t>旅游</a:t>
            </a:r>
            <a:r>
              <a:rPr lang="zh-CN" altLang="zh-CN" dirty="0"/>
              <a:t>日记</a:t>
            </a:r>
            <a:r>
              <a:rPr lang="zh-CN" altLang="zh-CN" dirty="0" smtClean="0"/>
              <a:t>功能</a:t>
            </a:r>
            <a:endParaRPr lang="en-US" altLang="zh-CN" dirty="0" smtClean="0"/>
          </a:p>
          <a:p>
            <a:r>
              <a:rPr lang="zh-CN" altLang="zh-CN" dirty="0" smtClean="0"/>
              <a:t>将复杂</a:t>
            </a:r>
            <a:r>
              <a:rPr lang="zh-CN" altLang="zh-CN" dirty="0"/>
              <a:t>的后期工作变成一键式的简单</a:t>
            </a:r>
            <a:r>
              <a:rPr lang="zh-CN" altLang="zh-CN" dirty="0" smtClean="0"/>
              <a:t>操作</a:t>
            </a:r>
            <a:endParaRPr lang="zh-CN" altLang="zh-CN" dirty="0"/>
          </a:p>
        </p:txBody>
      </p:sp>
      <p:sp>
        <p:nvSpPr>
          <p:cNvPr id="14" name="文本框 13"/>
          <p:cNvSpPr txBox="1"/>
          <p:nvPr/>
        </p:nvSpPr>
        <p:spPr>
          <a:xfrm>
            <a:off x="823642" y="4484173"/>
            <a:ext cx="9037533" cy="1200329"/>
          </a:xfrm>
          <a:prstGeom prst="rect">
            <a:avLst/>
          </a:prstGeom>
          <a:noFill/>
        </p:spPr>
        <p:txBody>
          <a:bodyPr wrap="square" rtlCol="0">
            <a:spAutoFit/>
          </a:bodyPr>
          <a:lstStyle/>
          <a:p>
            <a:r>
              <a:rPr lang="zh-CN" altLang="en-US" dirty="0" smtClean="0">
                <a:solidFill>
                  <a:srgbClr val="FF0000"/>
                </a:solidFill>
              </a:rPr>
              <a:t>有什么功能？</a:t>
            </a:r>
            <a:endParaRPr lang="en-US" altLang="zh-CN" dirty="0" smtClean="0">
              <a:solidFill>
                <a:srgbClr val="FF0000"/>
              </a:solidFill>
            </a:endParaRPr>
          </a:p>
          <a:p>
            <a:endParaRPr lang="en-US" altLang="zh-CN" dirty="0" smtClean="0">
              <a:solidFill>
                <a:srgbClr val="FF0000"/>
              </a:solidFill>
            </a:endParaRPr>
          </a:p>
          <a:p>
            <a:r>
              <a:rPr lang="zh-CN" altLang="en-US" dirty="0" smtClean="0"/>
              <a:t>短视频、图片的编辑制作，添加特效，无损压缩转码，获取定位，评论，点赞，关注，分享，管理员审核</a:t>
            </a:r>
            <a:endParaRPr lang="zh-CN" altLang="zh-CN" dirty="0"/>
          </a:p>
        </p:txBody>
      </p:sp>
    </p:spTree>
    <p:extLst>
      <p:ext uri="{BB962C8B-B14F-4D97-AF65-F5344CB8AC3E}">
        <p14:creationId xmlns:p14="http://schemas.microsoft.com/office/powerpoint/2010/main" val="95922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79455" y="267146"/>
            <a:ext cx="3610372" cy="400087"/>
          </a:xfrm>
          <a:prstGeom prst="rect">
            <a:avLst/>
          </a:prstGeom>
          <a:noFill/>
        </p:spPr>
        <p:txBody>
          <a:bodyPr wrap="square" lIns="121899" tIns="60949" rIns="121899" bIns="60949" rtlCol="0">
            <a:spAutoFit/>
          </a:bodyPr>
          <a:lstStyle/>
          <a:p>
            <a:pPr lvl="0">
              <a:defRPr/>
            </a:pPr>
            <a:r>
              <a:rPr lang="zh-CN" altLang="en-US" b="1" kern="0" dirty="0" smtClean="0">
                <a:latin typeface="微软雅黑" panose="020B0503020204020204" pitchFamily="34" charset="-122"/>
                <a:ea typeface="微软雅黑" panose="020B0503020204020204" pitchFamily="34" charset="-122"/>
                <a:cs typeface="微软雅黑"/>
              </a:rPr>
              <a:t>技术介绍</a:t>
            </a:r>
            <a:endParaRPr lang="zh-CN" altLang="en-US" b="1" kern="0" dirty="0">
              <a:latin typeface="微软雅黑" panose="020B0503020204020204" pitchFamily="34" charset="-122"/>
              <a:ea typeface="微软雅黑" panose="020B0503020204020204" pitchFamily="34" charset="-122"/>
              <a:cs typeface="微软雅黑"/>
            </a:endParaRPr>
          </a:p>
        </p:txBody>
      </p:sp>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1" y="0"/>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文本框 8"/>
          <p:cNvSpPr txBox="1"/>
          <p:nvPr/>
        </p:nvSpPr>
        <p:spPr>
          <a:xfrm>
            <a:off x="1379455" y="1219200"/>
            <a:ext cx="6375016" cy="2446824"/>
          </a:xfrm>
          <a:prstGeom prst="rect">
            <a:avLst/>
          </a:prstGeom>
          <a:noFill/>
        </p:spPr>
        <p:txBody>
          <a:bodyPr wrap="square" rtlCol="0">
            <a:spAutoFit/>
          </a:bodyPr>
          <a:lstStyle/>
          <a:p>
            <a:r>
              <a:rPr lang="zh-CN" altLang="en-US" dirty="0" smtClean="0">
                <a:solidFill>
                  <a:srgbClr val="FF0000"/>
                </a:solidFill>
              </a:rPr>
              <a:t>移动端：</a:t>
            </a:r>
            <a:endParaRPr lang="en-US" altLang="zh-CN" dirty="0" smtClean="0">
              <a:solidFill>
                <a:srgbClr val="FF0000"/>
              </a:solidFill>
            </a:endParaRPr>
          </a:p>
          <a:p>
            <a:pPr>
              <a:lnSpc>
                <a:spcPct val="150000"/>
              </a:lnSpc>
            </a:pPr>
            <a:r>
              <a:rPr lang="zh-CN" altLang="zh-CN" dirty="0"/>
              <a:t>图片</a:t>
            </a:r>
            <a:r>
              <a:rPr lang="zh-CN" altLang="zh-CN" dirty="0" smtClean="0"/>
              <a:t>加载</a:t>
            </a:r>
            <a:r>
              <a:rPr lang="en-US" altLang="zh-CN" dirty="0" smtClean="0"/>
              <a:t>:Picasso</a:t>
            </a:r>
          </a:p>
          <a:p>
            <a:pPr>
              <a:lnSpc>
                <a:spcPct val="150000"/>
              </a:lnSpc>
            </a:pPr>
            <a:r>
              <a:rPr lang="zh-CN" altLang="en-US" dirty="0" smtClean="0"/>
              <a:t>短</a:t>
            </a:r>
            <a:r>
              <a:rPr lang="zh-CN" altLang="zh-CN" dirty="0" smtClean="0"/>
              <a:t>视频</a:t>
            </a:r>
            <a:r>
              <a:rPr lang="zh-CN" altLang="zh-CN" dirty="0"/>
              <a:t>播放</a:t>
            </a:r>
            <a:r>
              <a:rPr lang="en-US" altLang="zh-CN" dirty="0"/>
              <a:t>:</a:t>
            </a:r>
            <a:r>
              <a:rPr lang="en-US" altLang="zh-CN" dirty="0" err="1" smtClean="0"/>
              <a:t>vitamio</a:t>
            </a:r>
            <a:endParaRPr lang="en-US" altLang="zh-CN" dirty="0" smtClean="0"/>
          </a:p>
          <a:p>
            <a:pPr>
              <a:lnSpc>
                <a:spcPct val="150000"/>
              </a:lnSpc>
            </a:pPr>
            <a:r>
              <a:rPr lang="zh-CN" altLang="zh-CN" dirty="0"/>
              <a:t>网络请求</a:t>
            </a:r>
            <a:r>
              <a:rPr lang="en-US" altLang="zh-CN" dirty="0"/>
              <a:t>:</a:t>
            </a:r>
            <a:r>
              <a:rPr lang="en-US" altLang="zh-CN" dirty="0" smtClean="0"/>
              <a:t>volley</a:t>
            </a:r>
          </a:p>
          <a:p>
            <a:pPr>
              <a:lnSpc>
                <a:spcPct val="150000"/>
              </a:lnSpc>
            </a:pPr>
            <a:r>
              <a:rPr lang="zh-CN" altLang="zh-CN" dirty="0"/>
              <a:t>图片处理</a:t>
            </a:r>
            <a:r>
              <a:rPr lang="en-US" altLang="zh-CN" dirty="0"/>
              <a:t>:</a:t>
            </a:r>
            <a:r>
              <a:rPr lang="en-US" altLang="zh-CN" dirty="0" smtClean="0"/>
              <a:t>GPU-image</a:t>
            </a:r>
          </a:p>
          <a:p>
            <a:pPr>
              <a:lnSpc>
                <a:spcPct val="150000"/>
              </a:lnSpc>
            </a:pPr>
            <a:r>
              <a:rPr lang="zh-CN" altLang="zh-CN" dirty="0"/>
              <a:t>定位</a:t>
            </a:r>
            <a:r>
              <a:rPr lang="en-US" altLang="zh-CN" dirty="0" smtClean="0"/>
              <a:t>:</a:t>
            </a:r>
            <a:r>
              <a:rPr lang="zh-CN" altLang="en-US" dirty="0" smtClean="0"/>
              <a:t>高德</a:t>
            </a:r>
            <a:r>
              <a:rPr lang="zh-CN" altLang="zh-CN" dirty="0" smtClean="0"/>
              <a:t>地图</a:t>
            </a:r>
            <a:r>
              <a:rPr lang="en-US" altLang="zh-CN" dirty="0"/>
              <a:t>API</a:t>
            </a:r>
            <a:endParaRPr lang="zh-CN" altLang="en-US" dirty="0"/>
          </a:p>
        </p:txBody>
      </p:sp>
      <p:sp>
        <p:nvSpPr>
          <p:cNvPr id="12" name="文本框 11"/>
          <p:cNvSpPr txBox="1"/>
          <p:nvPr/>
        </p:nvSpPr>
        <p:spPr>
          <a:xfrm>
            <a:off x="1379455" y="3911494"/>
            <a:ext cx="6375016" cy="2446824"/>
          </a:xfrm>
          <a:prstGeom prst="rect">
            <a:avLst/>
          </a:prstGeom>
          <a:noFill/>
        </p:spPr>
        <p:txBody>
          <a:bodyPr wrap="square" rtlCol="0">
            <a:spAutoFit/>
          </a:bodyPr>
          <a:lstStyle/>
          <a:p>
            <a:r>
              <a:rPr lang="zh-CN" altLang="en-US" dirty="0">
                <a:solidFill>
                  <a:srgbClr val="FF0000"/>
                </a:solidFill>
              </a:rPr>
              <a:t>服务端</a:t>
            </a:r>
            <a:r>
              <a:rPr lang="zh-CN" altLang="en-US" dirty="0" smtClean="0">
                <a:solidFill>
                  <a:srgbClr val="FF0000"/>
                </a:solidFill>
              </a:rPr>
              <a:t>：</a:t>
            </a:r>
            <a:endParaRPr lang="en-US" altLang="zh-CN" dirty="0" smtClean="0">
              <a:solidFill>
                <a:srgbClr val="FF0000"/>
              </a:solidFill>
            </a:endParaRPr>
          </a:p>
          <a:p>
            <a:pPr>
              <a:lnSpc>
                <a:spcPct val="150000"/>
              </a:lnSpc>
            </a:pPr>
            <a:r>
              <a:rPr lang="en-US" altLang="zh-CN" dirty="0" smtClean="0"/>
              <a:t>SSM</a:t>
            </a:r>
            <a:r>
              <a:rPr lang="zh-CN" altLang="en-US" dirty="0" smtClean="0"/>
              <a:t>框架</a:t>
            </a:r>
            <a:endParaRPr lang="en-US" altLang="zh-CN" dirty="0" smtClean="0"/>
          </a:p>
          <a:p>
            <a:pPr>
              <a:lnSpc>
                <a:spcPct val="150000"/>
              </a:lnSpc>
            </a:pPr>
            <a:r>
              <a:rPr lang="zh-CN" altLang="en-US" dirty="0" smtClean="0"/>
              <a:t>数据库</a:t>
            </a:r>
            <a:r>
              <a:rPr lang="en-US" altLang="zh-CN" dirty="0" smtClean="0"/>
              <a:t>:</a:t>
            </a:r>
            <a:r>
              <a:rPr lang="en-US" altLang="zh-CN" dirty="0" err="1" smtClean="0"/>
              <a:t>MySql</a:t>
            </a:r>
            <a:endParaRPr lang="en-US" altLang="zh-CN" dirty="0" smtClean="0"/>
          </a:p>
          <a:p>
            <a:pPr>
              <a:lnSpc>
                <a:spcPct val="150000"/>
              </a:lnSpc>
            </a:pPr>
            <a:r>
              <a:rPr lang="zh-CN" altLang="en-US" dirty="0"/>
              <a:t>依赖</a:t>
            </a:r>
            <a:r>
              <a:rPr lang="zh-CN" altLang="en-US" dirty="0" smtClean="0"/>
              <a:t>管理</a:t>
            </a:r>
            <a:r>
              <a:rPr lang="en-US" altLang="zh-CN" dirty="0" smtClean="0"/>
              <a:t>:Maven</a:t>
            </a:r>
          </a:p>
          <a:p>
            <a:pPr>
              <a:lnSpc>
                <a:spcPct val="150000"/>
              </a:lnSpc>
            </a:pPr>
            <a:r>
              <a:rPr lang="zh-CN" altLang="en-US" dirty="0" smtClean="0"/>
              <a:t>版本控制</a:t>
            </a:r>
            <a:r>
              <a:rPr lang="en-US" altLang="zh-CN" dirty="0" smtClean="0"/>
              <a:t>:</a:t>
            </a:r>
            <a:r>
              <a:rPr lang="en-US" altLang="zh-CN" dirty="0" err="1" smtClean="0"/>
              <a:t>Git</a:t>
            </a:r>
            <a:endParaRPr lang="en-US" altLang="zh-CN" dirty="0" smtClean="0"/>
          </a:p>
          <a:p>
            <a:pPr>
              <a:lnSpc>
                <a:spcPct val="150000"/>
              </a:lnSpc>
            </a:pPr>
            <a:r>
              <a:rPr lang="zh-CN" altLang="en-US" dirty="0"/>
              <a:t>运行</a:t>
            </a:r>
            <a:r>
              <a:rPr lang="zh-CN" altLang="en-US" dirty="0" smtClean="0"/>
              <a:t>环境</a:t>
            </a:r>
            <a:r>
              <a:rPr lang="en-US" altLang="zh-CN" dirty="0" smtClean="0"/>
              <a:t>:</a:t>
            </a:r>
            <a:r>
              <a:rPr lang="zh-CN" altLang="en-US" smtClean="0"/>
              <a:t>阿里云服务器</a:t>
            </a:r>
            <a:endParaRPr lang="zh-CN" altLang="en-US" dirty="0"/>
          </a:p>
        </p:txBody>
      </p:sp>
    </p:spTree>
    <p:extLst>
      <p:ext uri="{BB962C8B-B14F-4D97-AF65-F5344CB8AC3E}">
        <p14:creationId xmlns:p14="http://schemas.microsoft.com/office/powerpoint/2010/main" val="2826936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7126" y="157456"/>
            <a:ext cx="3610372" cy="400087"/>
          </a:xfrm>
          <a:prstGeom prst="rect">
            <a:avLst/>
          </a:prstGeom>
          <a:noFill/>
        </p:spPr>
        <p:txBody>
          <a:bodyPr wrap="square" lIns="121899" tIns="60949" rIns="121899" bIns="60949" rtlCol="0">
            <a:spAutoFit/>
          </a:bodyPr>
          <a:lstStyle/>
          <a:p>
            <a:pPr lvl="0">
              <a:defRPr/>
            </a:pPr>
            <a:r>
              <a:rPr lang="zh-CN" altLang="en-US" b="1" kern="0" dirty="0" smtClean="0">
                <a:latin typeface="微软雅黑" panose="020B0503020204020204" pitchFamily="34" charset="-122"/>
                <a:ea typeface="微软雅黑" panose="020B0503020204020204" pitchFamily="34" charset="-122"/>
                <a:cs typeface="微软雅黑"/>
              </a:rPr>
              <a:t>成果展示</a:t>
            </a:r>
            <a:endParaRPr lang="zh-CN" altLang="en-US" b="1" kern="0" dirty="0">
              <a:latin typeface="微软雅黑" panose="020B0503020204020204" pitchFamily="34" charset="-122"/>
              <a:ea typeface="微软雅黑" panose="020B0503020204020204" pitchFamily="34" charset="-122"/>
              <a:cs typeface="微软雅黑"/>
            </a:endParaRPr>
          </a:p>
        </p:txBody>
      </p:sp>
      <p:cxnSp>
        <p:nvCxnSpPr>
          <p:cNvPr id="6" name="直接连接符 5"/>
          <p:cNvCxnSpPr/>
          <p:nvPr/>
        </p:nvCxnSpPr>
        <p:spPr>
          <a:xfrm>
            <a:off x="1379455" y="157456"/>
            <a:ext cx="0" cy="60960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直角三角形 6"/>
          <p:cNvSpPr/>
          <p:nvPr/>
        </p:nvSpPr>
        <p:spPr>
          <a:xfrm flipV="1">
            <a:off x="3884" y="8965"/>
            <a:ext cx="1316736" cy="1219200"/>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直角三角形 7"/>
          <p:cNvSpPr/>
          <p:nvPr/>
        </p:nvSpPr>
        <p:spPr>
          <a:xfrm rot="10800000" flipV="1">
            <a:off x="10229657" y="4901824"/>
            <a:ext cx="1973109" cy="1973109"/>
          </a:xfrm>
          <a:prstGeom prst="rtTriangle">
            <a:avLst/>
          </a:prstGeom>
          <a:solidFill>
            <a:srgbClr val="1940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7026" y="557543"/>
            <a:ext cx="4605374" cy="6388864"/>
          </a:xfrm>
          <a:prstGeom prst="rect">
            <a:avLst/>
          </a:prstGeom>
        </p:spPr>
      </p:pic>
    </p:spTree>
    <p:extLst>
      <p:ext uri="{BB962C8B-B14F-4D97-AF65-F5344CB8AC3E}">
        <p14:creationId xmlns:p14="http://schemas.microsoft.com/office/powerpoint/2010/main" val="9455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75530" y="2312894"/>
            <a:ext cx="5127811" cy="1569660"/>
          </a:xfrm>
          <a:prstGeom prst="rect">
            <a:avLst/>
          </a:prstGeom>
          <a:noFill/>
        </p:spPr>
        <p:txBody>
          <a:bodyPr wrap="square" rtlCol="0">
            <a:spAutoFit/>
          </a:bodyPr>
          <a:lstStyle/>
          <a:p>
            <a:r>
              <a:rPr lang="zh-CN" altLang="en-US" sz="9600" dirty="0" smtClean="0"/>
              <a:t>项目演示</a:t>
            </a:r>
            <a:endParaRPr lang="zh-CN" altLang="en-US" sz="9600" dirty="0"/>
          </a:p>
        </p:txBody>
      </p:sp>
    </p:spTree>
    <p:extLst>
      <p:ext uri="{BB962C8B-B14F-4D97-AF65-F5344CB8AC3E}">
        <p14:creationId xmlns:p14="http://schemas.microsoft.com/office/powerpoint/2010/main" val="2787910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480</Words>
  <Application>Microsoft Office PowerPoint</Application>
  <PresentationFormat>宽屏</PresentationFormat>
  <Paragraphs>40</Paragraphs>
  <Slides>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华文琥珀</vt:lpstr>
      <vt:lpstr>微软雅黑</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李 海岩</cp:lastModifiedBy>
  <cp:revision>27</cp:revision>
  <dcterms:created xsi:type="dcterms:W3CDTF">2016-06-13T14:04:28Z</dcterms:created>
  <dcterms:modified xsi:type="dcterms:W3CDTF">2018-05-25T23:45:36Z</dcterms:modified>
</cp:coreProperties>
</file>