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svg" ContentType="image/svg+xml"/>
  <Override PartName="/ppt/media/image2.svg" ContentType="image/svg+xml"/>
  <Override PartName="/ppt/media/image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9" r:id="rId4"/>
    <p:sldId id="257" r:id="rId5"/>
    <p:sldId id="265" r:id="rId6"/>
    <p:sldId id="266" r:id="rId7"/>
    <p:sldId id="260" r:id="rId8"/>
    <p:sldId id="261" r:id="rId9"/>
    <p:sldId id="268" r:id="rId10"/>
    <p:sldId id="262" r:id="rId11"/>
    <p:sldId id="270" r:id="rId12"/>
    <p:sldId id="281" r:id="rId13"/>
    <p:sldId id="269" r:id="rId14"/>
    <p:sldId id="282" r:id="rId15"/>
    <p:sldId id="284" r:id="rId16"/>
    <p:sldId id="263" r:id="rId17"/>
    <p:sldId id="272" r:id="rId18"/>
    <p:sldId id="291" r:id="rId19"/>
    <p:sldId id="271" r:id="rId20"/>
    <p:sldId id="264" r:id="rId21"/>
    <p:sldId id="274" r:id="rId22"/>
    <p:sldId id="25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14B"/>
    <a:srgbClr val="1C4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974" y="197"/>
      </p:cViewPr>
      <p:guideLst>
        <p:guide orient="horz" pos="2164"/>
        <p:guide pos="3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A7B0E3"/>
            </a:solidFill>
            <a:ln>
              <a:solidFill>
                <a:schemeClr val="bg1"/>
              </a:solidFill>
            </a:ln>
          </c:spPr>
          <c:explosion val="0"/>
          <c:dPt>
            <c:idx val="0"/>
            <c:bubble3D val="0"/>
            <c:spPr>
              <a:solidFill>
                <a:schemeClr val="accent2"/>
              </a:solidFill>
              <a:ln>
                <a:solidFill>
                  <a:schemeClr val="bg1"/>
                </a:solidFill>
              </a:ln>
            </c:spPr>
          </c:dPt>
          <c:dPt>
            <c:idx val="1"/>
            <c:bubble3D val="0"/>
            <c:spPr>
              <a:solidFill>
                <a:schemeClr val="accent1"/>
              </a:solidFill>
              <a:ln>
                <a:solidFill>
                  <a:schemeClr val="bg1"/>
                </a:solidFill>
              </a:ln>
            </c:spPr>
          </c:dPt>
          <c:dPt>
            <c:idx val="2"/>
            <c:bubble3D val="0"/>
            <c:spPr>
              <a:solidFill>
                <a:schemeClr val="accent2"/>
              </a:solidFill>
              <a:ln>
                <a:solidFill>
                  <a:schemeClr val="bg1"/>
                </a:solidFill>
              </a:ln>
            </c:spPr>
          </c:dPt>
          <c:dPt>
            <c:idx val="3"/>
            <c:bubble3D val="0"/>
            <c:explosion val="0"/>
            <c:spPr>
              <a:solidFill>
                <a:schemeClr val="accent1"/>
              </a:solidFill>
              <a:ln>
                <a:solidFill>
                  <a:schemeClr val="bg1"/>
                </a:solidFill>
              </a:ln>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c:v>
                </c:pt>
                <c:pt idx="1">
                  <c:v>5</c:v>
                </c:pt>
                <c:pt idx="2">
                  <c:v>7</c:v>
                </c:pt>
                <c:pt idx="3">
                  <c:v>12</c:v>
                </c:pt>
              </c:numCache>
            </c:numRef>
          </c:val>
        </c:ser>
        <c:dLbls>
          <c:showLegendKey val="0"/>
          <c:showVal val="0"/>
          <c:showCatName val="0"/>
          <c:showSerName val="0"/>
          <c:showPercent val="0"/>
          <c:showBubbleSize val="0"/>
          <c:showLeaderLines val="1"/>
        </c:dLbls>
        <c:firstSliceAng val="0"/>
        <c:holeSize val="67"/>
      </c:doughnutChart>
    </c:plotArea>
    <c:plotVisOnly val="1"/>
    <c:dispBlanksAs val="gap"/>
    <c:showDLblsOverMax val="0"/>
  </c:chart>
  <c:txPr>
    <a:bodyPr/>
    <a:lstStyle/>
    <a:p>
      <a:pPr>
        <a:defRPr lang="zh-CN" sz="1800"/>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8A552A-F0FB-4694-8AE6-CDF6CA774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D4BF7-A025-4C2D-A19D-F40228A10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A552A-F0FB-4694-8AE6-CDF6CA7746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D4BF7-A025-4C2D-A19D-F40228A10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A552A-F0FB-4694-8AE6-CDF6CA7746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D4BF7-A025-4C2D-A19D-F40228A10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sv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258" y="218894"/>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6645275" y="4549775"/>
            <a:ext cx="2226945" cy="469610"/>
          </a:xfrm>
          <a:prstGeom prst="roundRect">
            <a:avLst>
              <a:gd name="adj" fmla="val 33061"/>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accent1"/>
                </a:solidFill>
                <a:latin typeface="幼圆" panose="02010509060101010101" pitchFamily="49" charset="-122"/>
                <a:ea typeface="幼圆" panose="02010509060101010101" pitchFamily="49" charset="-122"/>
              </a:rPr>
              <a:t>指导老师：彭志豪</a:t>
            </a:r>
            <a:endParaRPr lang="zh-CN" altLang="en-US" dirty="0">
              <a:solidFill>
                <a:schemeClr val="accent1"/>
              </a:solidFill>
              <a:latin typeface="幼圆" panose="02010509060101010101" pitchFamily="49" charset="-122"/>
              <a:ea typeface="幼圆" panose="02010509060101010101" pitchFamily="49" charset="-122"/>
            </a:endParaRPr>
          </a:p>
        </p:txBody>
      </p:sp>
      <p:grpSp>
        <p:nvGrpSpPr>
          <p:cNvPr id="18" name="组合 17"/>
          <p:cNvGrpSpPr/>
          <p:nvPr/>
        </p:nvGrpSpPr>
        <p:grpSpPr>
          <a:xfrm>
            <a:off x="4927600" y="1093016"/>
            <a:ext cx="2336800" cy="1661914"/>
            <a:chOff x="1743075" y="720725"/>
            <a:chExt cx="5573713" cy="3963988"/>
          </a:xfrm>
          <a:noFill/>
        </p:grpSpPr>
        <p:sp>
          <p:nvSpPr>
            <p:cNvPr id="19"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w="15875">
              <a:solidFill>
                <a:schemeClr val="accent1"/>
              </a:solidFill>
            </a:ln>
          </p:spPr>
          <p:txBody>
            <a:bodyPr vert="horz" wrap="square" lIns="91440" tIns="45720" rIns="91440" bIns="45720" numCol="1" anchor="t" anchorCtr="0" compatLnSpc="1"/>
            <a:lstStyle/>
            <a:p>
              <a:endParaRPr lang="zh-CN" altLang="en-US"/>
            </a:p>
          </p:txBody>
        </p:sp>
        <p:sp>
          <p:nvSpPr>
            <p:cNvPr id="20"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w="15875">
              <a:solidFill>
                <a:schemeClr val="accent1"/>
              </a:solidFill>
            </a:ln>
          </p:spPr>
          <p:txBody>
            <a:bodyPr vert="horz" wrap="square" lIns="91440" tIns="45720" rIns="91440" bIns="45720" numCol="1" anchor="t" anchorCtr="0" compatLnSpc="1"/>
            <a:lstStyle/>
            <a:p>
              <a:endParaRPr lang="zh-CN" altLang="en-US"/>
            </a:p>
          </p:txBody>
        </p:sp>
        <p:sp>
          <p:nvSpPr>
            <p:cNvPr id="21"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w="15875">
              <a:solidFill>
                <a:schemeClr val="accent1"/>
              </a:solidFill>
            </a:ln>
          </p:spPr>
          <p:txBody>
            <a:bodyPr vert="horz" wrap="square" lIns="91440" tIns="45720" rIns="91440" bIns="45720" numCol="1" anchor="t" anchorCtr="0" compatLnSpc="1"/>
            <a:lstStyle/>
            <a:p>
              <a:endParaRPr lang="zh-CN" altLang="en-US"/>
            </a:p>
          </p:txBody>
        </p:sp>
        <p:sp>
          <p:nvSpPr>
            <p:cNvPr id="22"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w="15875">
              <a:solidFill>
                <a:schemeClr val="accent1"/>
              </a:solidFill>
            </a:ln>
          </p:spPr>
          <p:txBody>
            <a:bodyPr vert="horz" wrap="square" lIns="91440" tIns="45720" rIns="91440" bIns="45720" numCol="1" anchor="t" anchorCtr="0" compatLnSpc="1"/>
            <a:lstStyle/>
            <a:p>
              <a:endParaRPr lang="zh-CN" altLang="en-US"/>
            </a:p>
          </p:txBody>
        </p:sp>
      </p:grpSp>
      <p:sp>
        <p:nvSpPr>
          <p:cNvPr id="10" name="文本框 9"/>
          <p:cNvSpPr txBox="1"/>
          <p:nvPr/>
        </p:nvSpPr>
        <p:spPr>
          <a:xfrm>
            <a:off x="1268095" y="3085465"/>
            <a:ext cx="9655810"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800" spc="300" dirty="0">
                <a:solidFill>
                  <a:schemeClr val="accent1"/>
                </a:solidFill>
                <a:latin typeface="幼圆" panose="02010509060101010101" pitchFamily="49" charset="-122"/>
                <a:ea typeface="幼圆" panose="02010509060101010101" pitchFamily="49" charset="-122"/>
              </a:rPr>
              <a:t>Me-Neusoft</a:t>
            </a:r>
            <a:r>
              <a:rPr lang="zh-CN" altLang="en-US" sz="4800" spc="300" dirty="0">
                <a:solidFill>
                  <a:schemeClr val="accent1"/>
                </a:solidFill>
                <a:latin typeface="幼圆" panose="02010509060101010101" pitchFamily="49" charset="-122"/>
                <a:ea typeface="幼圆" panose="02010509060101010101" pitchFamily="49" charset="-122"/>
              </a:rPr>
              <a:t>小程序的设计与实现</a:t>
            </a:r>
            <a:endParaRPr lang="zh-CN" altLang="en-US" sz="4800" spc="300" dirty="0">
              <a:solidFill>
                <a:schemeClr val="accent1"/>
              </a:solidFill>
              <a:latin typeface="幼圆" panose="02010509060101010101" pitchFamily="49" charset="-122"/>
              <a:ea typeface="幼圆" panose="02010509060101010101" pitchFamily="49" charset="-122"/>
            </a:endParaRPr>
          </a:p>
        </p:txBody>
      </p:sp>
      <p:grpSp>
        <p:nvGrpSpPr>
          <p:cNvPr id="2" name="组合 1"/>
          <p:cNvGrpSpPr/>
          <p:nvPr/>
        </p:nvGrpSpPr>
        <p:grpSpPr>
          <a:xfrm>
            <a:off x="3995420" y="4549775"/>
            <a:ext cx="2190115" cy="457226"/>
            <a:chOff x="6602" y="7165"/>
            <a:chExt cx="3449" cy="720"/>
          </a:xfrm>
        </p:grpSpPr>
        <p:sp>
          <p:nvSpPr>
            <p:cNvPr id="12" name="文本框 11"/>
            <p:cNvSpPr txBox="1"/>
            <p:nvPr/>
          </p:nvSpPr>
          <p:spPr>
            <a:xfrm>
              <a:off x="6969" y="7165"/>
              <a:ext cx="3082" cy="720"/>
            </a:xfrm>
            <a:prstGeom prst="roundRect">
              <a:avLst>
                <a:gd name="adj" fmla="val 33061"/>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accent1"/>
                  </a:solidFill>
                  <a:latin typeface="幼圆" panose="02010509060101010101" pitchFamily="49" charset="-122"/>
                  <a:ea typeface="幼圆" panose="02010509060101010101" pitchFamily="49" charset="-122"/>
                </a:rPr>
                <a:t>答辩人：李兴勇</a:t>
              </a:r>
              <a:endParaRPr lang="zh-CN" altLang="en-US" dirty="0">
                <a:solidFill>
                  <a:schemeClr val="accent1"/>
                </a:solidFill>
                <a:latin typeface="幼圆" panose="02010509060101010101" pitchFamily="49" charset="-122"/>
                <a:ea typeface="幼圆" panose="02010509060101010101" pitchFamily="49" charset="-122"/>
              </a:endParaRPr>
            </a:p>
          </p:txBody>
        </p:sp>
        <p:sp>
          <p:nvSpPr>
            <p:cNvPr id="7" name="椭圆 6"/>
            <p:cNvSpPr/>
            <p:nvPr/>
          </p:nvSpPr>
          <p:spPr>
            <a:xfrm>
              <a:off x="6602" y="7255"/>
              <a:ext cx="569" cy="51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4" name="Freeform 105"/>
            <p:cNvSpPr>
              <a:spLocks noEditPoints="1"/>
            </p:cNvSpPr>
            <p:nvPr/>
          </p:nvSpPr>
          <p:spPr bwMode="auto">
            <a:xfrm>
              <a:off x="6698" y="7352"/>
              <a:ext cx="366" cy="312"/>
            </a:xfrm>
            <a:custGeom>
              <a:avLst/>
              <a:gdLst>
                <a:gd name="T0" fmla="*/ 256 w 256"/>
                <a:gd name="T1" fmla="*/ 172 h 180"/>
                <a:gd name="T2" fmla="*/ 256 w 256"/>
                <a:gd name="T3" fmla="*/ 172 h 180"/>
                <a:gd name="T4" fmla="*/ 248 w 256"/>
                <a:gd name="T5" fmla="*/ 180 h 180"/>
                <a:gd name="T6" fmla="*/ 189 w 256"/>
                <a:gd name="T7" fmla="*/ 180 h 180"/>
                <a:gd name="T8" fmla="*/ 196 w 256"/>
                <a:gd name="T9" fmla="*/ 170 h 180"/>
                <a:gd name="T10" fmla="*/ 196 w 256"/>
                <a:gd name="T11" fmla="*/ 170 h 180"/>
                <a:gd name="T12" fmla="*/ 196 w 256"/>
                <a:gd name="T13" fmla="*/ 170 h 180"/>
                <a:gd name="T14" fmla="*/ 170 w 256"/>
                <a:gd name="T15" fmla="*/ 121 h 180"/>
                <a:gd name="T16" fmla="*/ 152 w 256"/>
                <a:gd name="T17" fmla="*/ 115 h 180"/>
                <a:gd name="T18" fmla="*/ 152 w 256"/>
                <a:gd name="T19" fmla="*/ 100 h 180"/>
                <a:gd name="T20" fmla="*/ 144 w 256"/>
                <a:gd name="T21" fmla="*/ 80 h 180"/>
                <a:gd name="T22" fmla="*/ 139 w 256"/>
                <a:gd name="T23" fmla="*/ 72 h 180"/>
                <a:gd name="T24" fmla="*/ 141 w 256"/>
                <a:gd name="T25" fmla="*/ 59 h 180"/>
                <a:gd name="T26" fmla="*/ 140 w 256"/>
                <a:gd name="T27" fmla="*/ 42 h 180"/>
                <a:gd name="T28" fmla="*/ 171 w 256"/>
                <a:gd name="T29" fmla="*/ 16 h 180"/>
                <a:gd name="T30" fmla="*/ 202 w 256"/>
                <a:gd name="T31" fmla="*/ 42 h 180"/>
                <a:gd name="T32" fmla="*/ 200 w 256"/>
                <a:gd name="T33" fmla="*/ 59 h 180"/>
                <a:gd name="T34" fmla="*/ 203 w 256"/>
                <a:gd name="T35" fmla="*/ 72 h 180"/>
                <a:gd name="T36" fmla="*/ 198 w 256"/>
                <a:gd name="T37" fmla="*/ 80 h 180"/>
                <a:gd name="T38" fmla="*/ 189 w 256"/>
                <a:gd name="T39" fmla="*/ 100 h 180"/>
                <a:gd name="T40" fmla="*/ 190 w 256"/>
                <a:gd name="T41" fmla="*/ 115 h 180"/>
                <a:gd name="T42" fmla="*/ 210 w 256"/>
                <a:gd name="T43" fmla="*/ 124 h 180"/>
                <a:gd name="T44" fmla="*/ 235 w 256"/>
                <a:gd name="T45" fmla="*/ 133 h 180"/>
                <a:gd name="T46" fmla="*/ 256 w 256"/>
                <a:gd name="T47" fmla="*/ 172 h 180"/>
                <a:gd name="T48" fmla="*/ 136 w 256"/>
                <a:gd name="T49" fmla="*/ 119 h 180"/>
                <a:gd name="T50" fmla="*/ 164 w 256"/>
                <a:gd name="T51" fmla="*/ 128 h 180"/>
                <a:gd name="T52" fmla="*/ 187 w 256"/>
                <a:gd name="T53" fmla="*/ 171 h 180"/>
                <a:gd name="T54" fmla="*/ 187 w 256"/>
                <a:gd name="T55" fmla="*/ 171 h 180"/>
                <a:gd name="T56" fmla="*/ 187 w 256"/>
                <a:gd name="T57" fmla="*/ 171 h 180"/>
                <a:gd name="T58" fmla="*/ 178 w 256"/>
                <a:gd name="T59" fmla="*/ 180 h 180"/>
                <a:gd name="T60" fmla="*/ 9 w 256"/>
                <a:gd name="T61" fmla="*/ 180 h 180"/>
                <a:gd name="T62" fmla="*/ 0 w 256"/>
                <a:gd name="T63" fmla="*/ 171 h 180"/>
                <a:gd name="T64" fmla="*/ 0 w 256"/>
                <a:gd name="T65" fmla="*/ 171 h 180"/>
                <a:gd name="T66" fmla="*/ 0 w 256"/>
                <a:gd name="T67" fmla="*/ 171 h 180"/>
                <a:gd name="T68" fmla="*/ 24 w 256"/>
                <a:gd name="T69" fmla="*/ 128 h 180"/>
                <a:gd name="T70" fmla="*/ 51 w 256"/>
                <a:gd name="T71" fmla="*/ 119 h 180"/>
                <a:gd name="T72" fmla="*/ 73 w 256"/>
                <a:gd name="T73" fmla="*/ 109 h 180"/>
                <a:gd name="T74" fmla="*/ 73 w 256"/>
                <a:gd name="T75" fmla="*/ 92 h 180"/>
                <a:gd name="T76" fmla="*/ 64 w 256"/>
                <a:gd name="T77" fmla="*/ 70 h 180"/>
                <a:gd name="T78" fmla="*/ 58 w 256"/>
                <a:gd name="T79" fmla="*/ 62 h 180"/>
                <a:gd name="T80" fmla="*/ 61 w 256"/>
                <a:gd name="T81" fmla="*/ 47 h 180"/>
                <a:gd name="T82" fmla="*/ 60 w 256"/>
                <a:gd name="T83" fmla="*/ 28 h 180"/>
                <a:gd name="T84" fmla="*/ 94 w 256"/>
                <a:gd name="T85" fmla="*/ 0 h 180"/>
                <a:gd name="T86" fmla="*/ 127 w 256"/>
                <a:gd name="T87" fmla="*/ 28 h 180"/>
                <a:gd name="T88" fmla="*/ 126 w 256"/>
                <a:gd name="T89" fmla="*/ 47 h 180"/>
                <a:gd name="T90" fmla="*/ 129 w 256"/>
                <a:gd name="T91" fmla="*/ 62 h 180"/>
                <a:gd name="T92" fmla="*/ 123 w 256"/>
                <a:gd name="T93" fmla="*/ 70 h 180"/>
                <a:gd name="T94" fmla="*/ 114 w 256"/>
                <a:gd name="T95" fmla="*/ 92 h 180"/>
                <a:gd name="T96" fmla="*/ 114 w 256"/>
                <a:gd name="T97" fmla="*/ 109 h 180"/>
                <a:gd name="T98" fmla="*/ 136 w 256"/>
                <a:gd name="T99" fmla="*/ 11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 h="180">
                  <a:moveTo>
                    <a:pt x="256" y="172"/>
                  </a:moveTo>
                  <a:cubicBezTo>
                    <a:pt x="256" y="172"/>
                    <a:pt x="256" y="172"/>
                    <a:pt x="256" y="172"/>
                  </a:cubicBezTo>
                  <a:cubicBezTo>
                    <a:pt x="256" y="176"/>
                    <a:pt x="252" y="180"/>
                    <a:pt x="248" y="180"/>
                  </a:cubicBezTo>
                  <a:cubicBezTo>
                    <a:pt x="189" y="180"/>
                    <a:pt x="189" y="180"/>
                    <a:pt x="189" y="180"/>
                  </a:cubicBezTo>
                  <a:cubicBezTo>
                    <a:pt x="193" y="179"/>
                    <a:pt x="196" y="175"/>
                    <a:pt x="196" y="170"/>
                  </a:cubicBezTo>
                  <a:cubicBezTo>
                    <a:pt x="196" y="170"/>
                    <a:pt x="196" y="170"/>
                    <a:pt x="196" y="170"/>
                  </a:cubicBezTo>
                  <a:cubicBezTo>
                    <a:pt x="196" y="170"/>
                    <a:pt x="196" y="170"/>
                    <a:pt x="196" y="170"/>
                  </a:cubicBezTo>
                  <a:cubicBezTo>
                    <a:pt x="196" y="170"/>
                    <a:pt x="196" y="134"/>
                    <a:pt x="170" y="121"/>
                  </a:cubicBezTo>
                  <a:cubicBezTo>
                    <a:pt x="159" y="116"/>
                    <a:pt x="158" y="117"/>
                    <a:pt x="152" y="115"/>
                  </a:cubicBezTo>
                  <a:cubicBezTo>
                    <a:pt x="152" y="100"/>
                    <a:pt x="152" y="100"/>
                    <a:pt x="152" y="100"/>
                  </a:cubicBezTo>
                  <a:cubicBezTo>
                    <a:pt x="152" y="100"/>
                    <a:pt x="146" y="95"/>
                    <a:pt x="144" y="80"/>
                  </a:cubicBezTo>
                  <a:cubicBezTo>
                    <a:pt x="141" y="81"/>
                    <a:pt x="139" y="76"/>
                    <a:pt x="139" y="72"/>
                  </a:cubicBezTo>
                  <a:cubicBezTo>
                    <a:pt x="139" y="69"/>
                    <a:pt x="137" y="58"/>
                    <a:pt x="141" y="59"/>
                  </a:cubicBezTo>
                  <a:cubicBezTo>
                    <a:pt x="141" y="52"/>
                    <a:pt x="140" y="45"/>
                    <a:pt x="140" y="42"/>
                  </a:cubicBezTo>
                  <a:cubicBezTo>
                    <a:pt x="141" y="30"/>
                    <a:pt x="153" y="17"/>
                    <a:pt x="171" y="16"/>
                  </a:cubicBezTo>
                  <a:cubicBezTo>
                    <a:pt x="192" y="17"/>
                    <a:pt x="201" y="30"/>
                    <a:pt x="202" y="42"/>
                  </a:cubicBezTo>
                  <a:cubicBezTo>
                    <a:pt x="202" y="45"/>
                    <a:pt x="201" y="52"/>
                    <a:pt x="200" y="59"/>
                  </a:cubicBezTo>
                  <a:cubicBezTo>
                    <a:pt x="205" y="58"/>
                    <a:pt x="203" y="69"/>
                    <a:pt x="203" y="72"/>
                  </a:cubicBezTo>
                  <a:cubicBezTo>
                    <a:pt x="203" y="76"/>
                    <a:pt x="201" y="81"/>
                    <a:pt x="198" y="80"/>
                  </a:cubicBezTo>
                  <a:cubicBezTo>
                    <a:pt x="196" y="95"/>
                    <a:pt x="189" y="100"/>
                    <a:pt x="189" y="100"/>
                  </a:cubicBezTo>
                  <a:cubicBezTo>
                    <a:pt x="190" y="115"/>
                    <a:pt x="190" y="115"/>
                    <a:pt x="190" y="115"/>
                  </a:cubicBezTo>
                  <a:cubicBezTo>
                    <a:pt x="190" y="115"/>
                    <a:pt x="193" y="117"/>
                    <a:pt x="210" y="124"/>
                  </a:cubicBezTo>
                  <a:cubicBezTo>
                    <a:pt x="226" y="131"/>
                    <a:pt x="221" y="126"/>
                    <a:pt x="235" y="133"/>
                  </a:cubicBezTo>
                  <a:cubicBezTo>
                    <a:pt x="256" y="143"/>
                    <a:pt x="256" y="172"/>
                    <a:pt x="256" y="172"/>
                  </a:cubicBezTo>
                  <a:close/>
                  <a:moveTo>
                    <a:pt x="136" y="119"/>
                  </a:moveTo>
                  <a:cubicBezTo>
                    <a:pt x="155" y="126"/>
                    <a:pt x="149" y="121"/>
                    <a:pt x="164" y="128"/>
                  </a:cubicBezTo>
                  <a:cubicBezTo>
                    <a:pt x="187" y="140"/>
                    <a:pt x="187" y="171"/>
                    <a:pt x="187" y="171"/>
                  </a:cubicBezTo>
                  <a:cubicBezTo>
                    <a:pt x="187" y="171"/>
                    <a:pt x="187" y="171"/>
                    <a:pt x="187" y="171"/>
                  </a:cubicBezTo>
                  <a:cubicBezTo>
                    <a:pt x="187" y="171"/>
                    <a:pt x="187" y="171"/>
                    <a:pt x="187" y="171"/>
                  </a:cubicBezTo>
                  <a:cubicBezTo>
                    <a:pt x="187" y="176"/>
                    <a:pt x="183" y="180"/>
                    <a:pt x="178" y="180"/>
                  </a:cubicBezTo>
                  <a:cubicBezTo>
                    <a:pt x="9" y="180"/>
                    <a:pt x="9" y="180"/>
                    <a:pt x="9" y="180"/>
                  </a:cubicBezTo>
                  <a:cubicBezTo>
                    <a:pt x="4" y="180"/>
                    <a:pt x="0" y="176"/>
                    <a:pt x="0" y="171"/>
                  </a:cubicBezTo>
                  <a:cubicBezTo>
                    <a:pt x="0" y="171"/>
                    <a:pt x="0" y="171"/>
                    <a:pt x="0" y="171"/>
                  </a:cubicBezTo>
                  <a:cubicBezTo>
                    <a:pt x="0" y="171"/>
                    <a:pt x="0" y="171"/>
                    <a:pt x="0" y="171"/>
                  </a:cubicBezTo>
                  <a:cubicBezTo>
                    <a:pt x="0" y="171"/>
                    <a:pt x="0" y="140"/>
                    <a:pt x="24" y="128"/>
                  </a:cubicBezTo>
                  <a:cubicBezTo>
                    <a:pt x="38" y="121"/>
                    <a:pt x="33" y="127"/>
                    <a:pt x="51" y="119"/>
                  </a:cubicBezTo>
                  <a:cubicBezTo>
                    <a:pt x="69" y="112"/>
                    <a:pt x="73" y="109"/>
                    <a:pt x="73" y="109"/>
                  </a:cubicBezTo>
                  <a:cubicBezTo>
                    <a:pt x="73" y="92"/>
                    <a:pt x="73" y="92"/>
                    <a:pt x="73" y="92"/>
                  </a:cubicBezTo>
                  <a:cubicBezTo>
                    <a:pt x="73" y="92"/>
                    <a:pt x="66" y="87"/>
                    <a:pt x="64" y="70"/>
                  </a:cubicBezTo>
                  <a:cubicBezTo>
                    <a:pt x="60" y="72"/>
                    <a:pt x="59" y="65"/>
                    <a:pt x="58" y="62"/>
                  </a:cubicBezTo>
                  <a:cubicBezTo>
                    <a:pt x="58" y="58"/>
                    <a:pt x="56" y="46"/>
                    <a:pt x="61" y="47"/>
                  </a:cubicBezTo>
                  <a:cubicBezTo>
                    <a:pt x="60" y="39"/>
                    <a:pt x="59" y="32"/>
                    <a:pt x="60" y="28"/>
                  </a:cubicBezTo>
                  <a:cubicBezTo>
                    <a:pt x="61" y="15"/>
                    <a:pt x="74" y="1"/>
                    <a:pt x="94" y="0"/>
                  </a:cubicBezTo>
                  <a:cubicBezTo>
                    <a:pt x="117" y="1"/>
                    <a:pt x="126" y="15"/>
                    <a:pt x="127" y="28"/>
                  </a:cubicBezTo>
                  <a:cubicBezTo>
                    <a:pt x="128" y="32"/>
                    <a:pt x="127" y="39"/>
                    <a:pt x="126" y="47"/>
                  </a:cubicBezTo>
                  <a:cubicBezTo>
                    <a:pt x="131" y="46"/>
                    <a:pt x="129" y="58"/>
                    <a:pt x="129" y="62"/>
                  </a:cubicBezTo>
                  <a:cubicBezTo>
                    <a:pt x="128" y="65"/>
                    <a:pt x="127" y="72"/>
                    <a:pt x="123" y="70"/>
                  </a:cubicBezTo>
                  <a:cubicBezTo>
                    <a:pt x="121" y="87"/>
                    <a:pt x="114" y="92"/>
                    <a:pt x="114" y="92"/>
                  </a:cubicBezTo>
                  <a:cubicBezTo>
                    <a:pt x="114" y="109"/>
                    <a:pt x="114" y="109"/>
                    <a:pt x="114" y="109"/>
                  </a:cubicBezTo>
                  <a:cubicBezTo>
                    <a:pt x="114" y="109"/>
                    <a:pt x="118" y="111"/>
                    <a:pt x="136" y="119"/>
                  </a:cubicBezTo>
                </a:path>
              </a:pathLst>
            </a:custGeom>
            <a:noFill/>
            <a:ln w="9525">
              <a:solidFill>
                <a:schemeClr val="accent1"/>
              </a:solidFill>
            </a:ln>
          </p:spPr>
          <p:txBody>
            <a:bodyPr vert="horz" wrap="square" lIns="38100" tIns="19050" rIns="38100" bIns="19050" numCol="1" anchor="t" anchorCtr="0" compatLnSpc="1"/>
            <a:lstStyle/>
            <a:p>
              <a:endParaRPr lang="en-US" sz="750">
                <a:solidFill>
                  <a:schemeClr val="accent1"/>
                </a:solidFill>
              </a:endParaRPr>
            </a:p>
          </p:txBody>
        </p:sp>
      </p:grpSp>
      <p:sp>
        <p:nvSpPr>
          <p:cNvPr id="8" name="椭圆 7"/>
          <p:cNvSpPr/>
          <p:nvPr/>
        </p:nvSpPr>
        <p:spPr>
          <a:xfrm>
            <a:off x="6435725" y="4596765"/>
            <a:ext cx="365125" cy="339725"/>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5" name="Freeform 106"/>
          <p:cNvSpPr/>
          <p:nvPr/>
        </p:nvSpPr>
        <p:spPr bwMode="auto">
          <a:xfrm>
            <a:off x="6505575" y="4645025"/>
            <a:ext cx="240030" cy="221615"/>
          </a:xfrm>
          <a:custGeom>
            <a:avLst/>
            <a:gdLst>
              <a:gd name="T0" fmla="*/ 256 w 256"/>
              <a:gd name="T1" fmla="*/ 236 h 248"/>
              <a:gd name="T2" fmla="*/ 256 w 256"/>
              <a:gd name="T3" fmla="*/ 236 h 248"/>
              <a:gd name="T4" fmla="*/ 244 w 256"/>
              <a:gd name="T5" fmla="*/ 248 h 248"/>
              <a:gd name="T6" fmla="*/ 12 w 256"/>
              <a:gd name="T7" fmla="*/ 248 h 248"/>
              <a:gd name="T8" fmla="*/ 0 w 256"/>
              <a:gd name="T9" fmla="*/ 236 h 248"/>
              <a:gd name="T10" fmla="*/ 0 w 256"/>
              <a:gd name="T11" fmla="*/ 236 h 248"/>
              <a:gd name="T12" fmla="*/ 0 w 256"/>
              <a:gd name="T13" fmla="*/ 236 h 248"/>
              <a:gd name="T14" fmla="*/ 32 w 256"/>
              <a:gd name="T15" fmla="*/ 176 h 248"/>
              <a:gd name="T16" fmla="*/ 70 w 256"/>
              <a:gd name="T17" fmla="*/ 164 h 248"/>
              <a:gd name="T18" fmla="*/ 100 w 256"/>
              <a:gd name="T19" fmla="*/ 150 h 248"/>
              <a:gd name="T20" fmla="*/ 100 w 256"/>
              <a:gd name="T21" fmla="*/ 127 h 248"/>
              <a:gd name="T22" fmla="*/ 88 w 256"/>
              <a:gd name="T23" fmla="*/ 97 h 248"/>
              <a:gd name="T24" fmla="*/ 80 w 256"/>
              <a:gd name="T25" fmla="*/ 85 h 248"/>
              <a:gd name="T26" fmla="*/ 84 w 256"/>
              <a:gd name="T27" fmla="*/ 65 h 248"/>
              <a:gd name="T28" fmla="*/ 82 w 256"/>
              <a:gd name="T29" fmla="*/ 39 h 248"/>
              <a:gd name="T30" fmla="*/ 129 w 256"/>
              <a:gd name="T31" fmla="*/ 0 h 248"/>
              <a:gd name="T32" fmla="*/ 175 w 256"/>
              <a:gd name="T33" fmla="*/ 39 h 248"/>
              <a:gd name="T34" fmla="*/ 173 w 256"/>
              <a:gd name="T35" fmla="*/ 65 h 248"/>
              <a:gd name="T36" fmla="*/ 177 w 256"/>
              <a:gd name="T37" fmla="*/ 85 h 248"/>
              <a:gd name="T38" fmla="*/ 168 w 256"/>
              <a:gd name="T39" fmla="*/ 97 h 248"/>
              <a:gd name="T40" fmla="*/ 156 w 256"/>
              <a:gd name="T41" fmla="*/ 126 h 248"/>
              <a:gd name="T42" fmla="*/ 156 w 256"/>
              <a:gd name="T43" fmla="*/ 150 h 248"/>
              <a:gd name="T44" fmla="*/ 187 w 256"/>
              <a:gd name="T45" fmla="*/ 164 h 248"/>
              <a:gd name="T46" fmla="*/ 224 w 256"/>
              <a:gd name="T47" fmla="*/ 176 h 248"/>
              <a:gd name="T48" fmla="*/ 256 w 256"/>
              <a:gd name="T49" fmla="*/ 23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48">
                <a:moveTo>
                  <a:pt x="256" y="236"/>
                </a:moveTo>
                <a:cubicBezTo>
                  <a:pt x="256" y="236"/>
                  <a:pt x="256" y="236"/>
                  <a:pt x="256" y="236"/>
                </a:cubicBezTo>
                <a:cubicBezTo>
                  <a:pt x="256" y="243"/>
                  <a:pt x="251" y="248"/>
                  <a:pt x="244" y="248"/>
                </a:cubicBezTo>
                <a:cubicBezTo>
                  <a:pt x="12" y="248"/>
                  <a:pt x="12" y="248"/>
                  <a:pt x="12" y="248"/>
                </a:cubicBezTo>
                <a:cubicBezTo>
                  <a:pt x="6" y="248"/>
                  <a:pt x="0" y="243"/>
                  <a:pt x="0" y="236"/>
                </a:cubicBezTo>
                <a:cubicBezTo>
                  <a:pt x="0" y="236"/>
                  <a:pt x="0" y="236"/>
                  <a:pt x="0" y="236"/>
                </a:cubicBezTo>
                <a:cubicBezTo>
                  <a:pt x="0" y="236"/>
                  <a:pt x="0" y="236"/>
                  <a:pt x="0" y="236"/>
                </a:cubicBezTo>
                <a:cubicBezTo>
                  <a:pt x="0" y="236"/>
                  <a:pt x="0" y="192"/>
                  <a:pt x="32" y="176"/>
                </a:cubicBezTo>
                <a:cubicBezTo>
                  <a:pt x="53" y="166"/>
                  <a:pt x="45" y="174"/>
                  <a:pt x="70" y="164"/>
                </a:cubicBezTo>
                <a:cubicBezTo>
                  <a:pt x="94" y="154"/>
                  <a:pt x="100" y="150"/>
                  <a:pt x="100" y="150"/>
                </a:cubicBezTo>
                <a:cubicBezTo>
                  <a:pt x="100" y="127"/>
                  <a:pt x="100" y="127"/>
                  <a:pt x="100" y="127"/>
                </a:cubicBezTo>
                <a:cubicBezTo>
                  <a:pt x="100" y="127"/>
                  <a:pt x="91" y="119"/>
                  <a:pt x="88" y="97"/>
                </a:cubicBezTo>
                <a:cubicBezTo>
                  <a:pt x="82" y="99"/>
                  <a:pt x="81" y="90"/>
                  <a:pt x="80" y="85"/>
                </a:cubicBezTo>
                <a:cubicBezTo>
                  <a:pt x="80" y="80"/>
                  <a:pt x="77" y="63"/>
                  <a:pt x="84" y="65"/>
                </a:cubicBezTo>
                <a:cubicBezTo>
                  <a:pt x="82" y="54"/>
                  <a:pt x="81" y="44"/>
                  <a:pt x="82" y="39"/>
                </a:cubicBezTo>
                <a:cubicBezTo>
                  <a:pt x="84" y="20"/>
                  <a:pt x="101" y="1"/>
                  <a:pt x="129" y="0"/>
                </a:cubicBezTo>
                <a:cubicBezTo>
                  <a:pt x="160" y="1"/>
                  <a:pt x="173" y="20"/>
                  <a:pt x="175" y="39"/>
                </a:cubicBezTo>
                <a:cubicBezTo>
                  <a:pt x="175" y="44"/>
                  <a:pt x="174" y="54"/>
                  <a:pt x="173" y="65"/>
                </a:cubicBezTo>
                <a:cubicBezTo>
                  <a:pt x="180" y="63"/>
                  <a:pt x="177" y="80"/>
                  <a:pt x="177" y="85"/>
                </a:cubicBezTo>
                <a:cubicBezTo>
                  <a:pt x="176" y="90"/>
                  <a:pt x="174" y="99"/>
                  <a:pt x="168" y="97"/>
                </a:cubicBezTo>
                <a:cubicBezTo>
                  <a:pt x="166"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noFill/>
          <a:ln w="9525">
            <a:solidFill>
              <a:schemeClr val="accent1"/>
            </a:solidFill>
          </a:ln>
        </p:spPr>
        <p:txBody>
          <a:bodyPr vert="horz" wrap="square" lIns="38100" tIns="19050" rIns="38100" bIns="19050" numCol="1" anchor="t" anchorCtr="0" compatLnSpc="1"/>
          <a:lstStyle/>
          <a:p>
            <a:endParaRPr lang="en-US" sz="750" dirty="0">
              <a:solidFill>
                <a:schemeClr val="accent1"/>
              </a:solidFill>
            </a:endParaRPr>
          </a:p>
        </p:txBody>
      </p:sp>
      <p:grpSp>
        <p:nvGrpSpPr>
          <p:cNvPr id="23" name="组合 22"/>
          <p:cNvGrpSpPr/>
          <p:nvPr/>
        </p:nvGrpSpPr>
        <p:grpSpPr>
          <a:xfrm>
            <a:off x="4490720" y="6050915"/>
            <a:ext cx="3209925" cy="400297"/>
            <a:chOff x="4164756" y="5740315"/>
            <a:chExt cx="2595301" cy="400280"/>
          </a:xfrm>
        </p:grpSpPr>
        <p:sp>
          <p:nvSpPr>
            <p:cNvPr id="24" name="文本框 23"/>
            <p:cNvSpPr txBox="1"/>
            <p:nvPr/>
          </p:nvSpPr>
          <p:spPr>
            <a:xfrm>
              <a:off x="4164756" y="5740315"/>
              <a:ext cx="1628624" cy="400280"/>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accent1"/>
                  </a:solidFill>
                  <a:latin typeface="幼圆" panose="02010509060101010101" pitchFamily="49" charset="-122"/>
                  <a:ea typeface="幼圆" panose="02010509060101010101" pitchFamily="49" charset="-122"/>
                </a:rPr>
                <a:t>计算机与软件学院</a:t>
              </a:r>
              <a:endParaRPr lang="zh-CN" altLang="en-US" sz="1600" dirty="0">
                <a:solidFill>
                  <a:schemeClr val="accent1"/>
                </a:solidFill>
                <a:latin typeface="幼圆" panose="02010509060101010101" pitchFamily="49" charset="-122"/>
                <a:ea typeface="幼圆" panose="02010509060101010101" pitchFamily="49" charset="-122"/>
              </a:endParaRPr>
            </a:p>
          </p:txBody>
        </p:sp>
        <p:sp>
          <p:nvSpPr>
            <p:cNvPr id="25" name="文本框 24"/>
            <p:cNvSpPr txBox="1"/>
            <p:nvPr/>
          </p:nvSpPr>
          <p:spPr>
            <a:xfrm>
              <a:off x="5525685" y="5740315"/>
              <a:ext cx="1234372" cy="372842"/>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600" dirty="0">
                  <a:solidFill>
                    <a:schemeClr val="accent1"/>
                  </a:solidFill>
                  <a:latin typeface="幼圆" panose="02010509060101010101" pitchFamily="49" charset="-122"/>
                  <a:ea typeface="幼圆" panose="02010509060101010101" pitchFamily="49" charset="-122"/>
                </a:rPr>
                <a:t>软件工程系</a:t>
              </a:r>
              <a:endParaRPr lang="zh-CN" altLang="en-US" sz="1600" dirty="0">
                <a:solidFill>
                  <a:schemeClr val="accent1"/>
                </a:solidFill>
                <a:latin typeface="幼圆" panose="02010509060101010101" pitchFamily="49" charset="-122"/>
                <a:ea typeface="幼圆" panose="02010509060101010101" pitchFamily="49" charset="-122"/>
              </a:endParaRPr>
            </a:p>
          </p:txBody>
        </p:sp>
      </p:grpSp>
      <p:sp>
        <p:nvSpPr>
          <p:cNvPr id="27" name="直角三角形 26"/>
          <p:cNvSpPr/>
          <p:nvPr/>
        </p:nvSpPr>
        <p:spPr>
          <a:xfrm rot="13500000" flipV="1">
            <a:off x="6026739" y="5883679"/>
            <a:ext cx="138522" cy="138522"/>
          </a:xfrm>
          <a:prstGeom prst="rtTriangl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4372"/>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endParaRPr>
          </a:p>
        </p:txBody>
      </p:sp>
      <p:sp>
        <p:nvSpPr>
          <p:cNvPr id="25" name="文本框 24"/>
          <p:cNvSpPr txBox="1"/>
          <p:nvPr/>
        </p:nvSpPr>
        <p:spPr>
          <a:xfrm>
            <a:off x="629331" y="443969"/>
            <a:ext cx="3426179" cy="583565"/>
          </a:xfrm>
          <a:prstGeom prst="rect">
            <a:avLst/>
          </a:prstGeom>
          <a:noFill/>
        </p:spPr>
        <p:txBody>
          <a:bodyPr wrap="square" rtlCol="0">
            <a:spAutoFit/>
          </a:bodyPr>
          <a:p>
            <a:pPr>
              <a:defRPr/>
            </a:pPr>
            <a:r>
              <a:rPr lang="zh-CN" altLang="en-US" sz="3200" dirty="0">
                <a:solidFill>
                  <a:schemeClr val="accent1"/>
                </a:solidFill>
                <a:latin typeface="幼圆" panose="02010509060101010101" pitchFamily="49" charset="-122"/>
                <a:ea typeface="幼圆" panose="02010509060101010101" pitchFamily="49" charset="-122"/>
                <a:sym typeface="+mn-ea"/>
              </a:rPr>
              <a:t>系统分析</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32" name="Rectangle 11"/>
          <p:cNvSpPr/>
          <p:nvPr/>
        </p:nvSpPr>
        <p:spPr>
          <a:xfrm>
            <a:off x="5938354" y="4788032"/>
            <a:ext cx="960158" cy="441916"/>
          </a:xfrm>
          <a:prstGeom prst="rect">
            <a:avLst/>
          </a:prstGeom>
        </p:spPr>
        <p:txBody>
          <a:bodyPr vert="horz" wrap="square">
            <a:spAutoFit/>
          </a:bodyPr>
          <a:p>
            <a:pPr algn="ctr">
              <a:lnSpc>
                <a:spcPct val="125000"/>
              </a:lnSpc>
            </a:pPr>
            <a:r>
              <a:rPr lang="en-US" altLang="zh-CN"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4055745" y="772160"/>
            <a:ext cx="7761605" cy="5689600"/>
          </a:xfrm>
          <a:prstGeom prst="rect">
            <a:avLst/>
          </a:prstGeom>
          <a:noFill/>
          <a:ln w="9525">
            <a:noFill/>
          </a:ln>
        </p:spPr>
      </p:pic>
      <p:sp>
        <p:nvSpPr>
          <p:cNvPr id="34" name="Rectangle 11"/>
          <p:cNvSpPr/>
          <p:nvPr/>
        </p:nvSpPr>
        <p:spPr>
          <a:xfrm>
            <a:off x="1301931" y="1763154"/>
            <a:ext cx="3811896" cy="321945"/>
          </a:xfrm>
          <a:prstGeom prst="rect">
            <a:avLst/>
          </a:prstGeom>
        </p:spPr>
        <p:txBody>
          <a:bodyPr wrap="square">
            <a:spAutoFit/>
          </a:bodyPr>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右图是从系统中提取出的用例功能图。</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Rectangle 11"/>
          <p:cNvSpPr/>
          <p:nvPr/>
        </p:nvSpPr>
        <p:spPr>
          <a:xfrm>
            <a:off x="1301750" y="1450340"/>
            <a:ext cx="1734820" cy="398780"/>
          </a:xfrm>
          <a:prstGeom prst="rect">
            <a:avLst/>
          </a:prstGeom>
        </p:spPr>
        <p:txBody>
          <a:bodyPr wrap="square">
            <a:spAutoFit/>
          </a:bodyPr>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系统业务分析</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629285" y="1377315"/>
            <a:ext cx="3500120" cy="980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629285" y="1377315"/>
            <a:ext cx="621665" cy="98107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5000"/>
              </a:lnSpc>
            </a:pPr>
            <a:r>
              <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02</a:t>
            </a:r>
            <a:endParaRPr lang="en-US" altLang="zh-CN"/>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文本框 6"/>
          <p:cNvSpPr txBox="1"/>
          <p:nvPr/>
        </p:nvSpPr>
        <p:spPr>
          <a:xfrm>
            <a:off x="629331" y="443969"/>
            <a:ext cx="3426179" cy="583565"/>
          </a:xfrm>
          <a:prstGeom prst="rect">
            <a:avLst/>
          </a:prstGeom>
          <a:noFill/>
        </p:spPr>
        <p:txBody>
          <a:bodyPr wrap="square" rtlCol="0">
            <a:spAutoFit/>
          </a:bodyPr>
          <a:lstStyle/>
          <a:p>
            <a:pPr>
              <a:defRPr/>
            </a:pPr>
            <a:r>
              <a:rPr lang="zh-CN" altLang="en-US" sz="3200" dirty="0">
                <a:solidFill>
                  <a:schemeClr val="accent1"/>
                </a:solidFill>
                <a:latin typeface="幼圆" panose="02010509060101010101" pitchFamily="49" charset="-122"/>
                <a:ea typeface="幼圆" panose="02010509060101010101" pitchFamily="49" charset="-122"/>
              </a:rPr>
              <a:t>系统设计</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5" name="矩形 4"/>
          <p:cNvSpPr/>
          <p:nvPr/>
        </p:nvSpPr>
        <p:spPr>
          <a:xfrm>
            <a:off x="0" y="1591945"/>
            <a:ext cx="12192000" cy="22817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18107" y="5161946"/>
            <a:ext cx="1492222"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969607" y="4672996"/>
            <a:ext cx="1492222"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Rectangle 11"/>
          <p:cNvSpPr/>
          <p:nvPr/>
        </p:nvSpPr>
        <p:spPr>
          <a:xfrm>
            <a:off x="8607053" y="4654750"/>
            <a:ext cx="3315517" cy="784830"/>
          </a:xfrm>
          <a:prstGeom prst="rect">
            <a:avLst/>
          </a:prstGeom>
        </p:spPr>
        <p:txBody>
          <a:bodyPr wrap="square">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Rectangle 11"/>
          <p:cNvSpPr/>
          <p:nvPr/>
        </p:nvSpPr>
        <p:spPr>
          <a:xfrm>
            <a:off x="8607053" y="4365362"/>
            <a:ext cx="1349581" cy="372025"/>
          </a:xfrm>
          <a:prstGeom prst="rect">
            <a:avLst/>
          </a:prstGeom>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11"/>
          <p:cNvSpPr/>
          <p:nvPr/>
        </p:nvSpPr>
        <p:spPr>
          <a:xfrm>
            <a:off x="171641" y="2680535"/>
            <a:ext cx="3315517" cy="553085"/>
          </a:xfrm>
          <a:prstGeom prst="rect">
            <a:avLst/>
          </a:prstGeom>
        </p:spPr>
        <p:txBody>
          <a:bodyPr wrap="square">
            <a:spAutoFit/>
          </a:bodyPr>
          <a:lstStyle/>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本系统共使用到</a:t>
            </a:r>
            <a:r>
              <a:rPr lang="en-US" altLang="zh-CN" sz="1200" dirty="0">
                <a:solidFill>
                  <a:schemeClr val="bg1"/>
                </a:solidFill>
                <a:latin typeface="微软雅黑" panose="020B0503020204020204" pitchFamily="34" charset="-122"/>
                <a:ea typeface="微软雅黑" panose="020B0503020204020204" pitchFamily="34" charset="-122"/>
              </a:rPr>
              <a:t>31</a:t>
            </a:r>
            <a:r>
              <a:rPr lang="zh-CN" altLang="en-US" sz="1200" dirty="0">
                <a:solidFill>
                  <a:schemeClr val="bg1"/>
                </a:solidFill>
                <a:latin typeface="微软雅黑" panose="020B0503020204020204" pitchFamily="34" charset="-122"/>
                <a:ea typeface="微软雅黑" panose="020B0503020204020204" pitchFamily="34" charset="-122"/>
              </a:rPr>
              <a:t>张数据库表。由于篇幅有限，仅能截取</a:t>
            </a:r>
            <a:r>
              <a:rPr lang="zh-CN" altLang="en-US" sz="1200" dirty="0">
                <a:solidFill>
                  <a:schemeClr val="bg1"/>
                </a:solidFill>
                <a:latin typeface="微软雅黑" panose="020B0503020204020204" pitchFamily="34" charset="-122"/>
                <a:ea typeface="微软雅黑" panose="020B0503020204020204" pitchFamily="34" charset="-122"/>
              </a:rPr>
              <a:t>如</a:t>
            </a:r>
            <a:r>
              <a:rPr lang="zh-CN" altLang="en-US" sz="1200" dirty="0">
                <a:solidFill>
                  <a:schemeClr val="bg1"/>
                </a:solidFill>
                <a:latin typeface="微软雅黑" panose="020B0503020204020204" pitchFamily="34" charset="-122"/>
                <a:ea typeface="微软雅黑" panose="020B0503020204020204" pitchFamily="34" charset="-122"/>
              </a:rPr>
              <a:t>右侧部分功能的</a:t>
            </a:r>
            <a:r>
              <a:rPr lang="en-US" altLang="zh-CN" sz="1200" dirty="0">
                <a:solidFill>
                  <a:schemeClr val="bg1"/>
                </a:solidFill>
                <a:latin typeface="微软雅黑" panose="020B0503020204020204" pitchFamily="34" charset="-122"/>
                <a:ea typeface="微软雅黑" panose="020B0503020204020204" pitchFamily="34" charset="-122"/>
              </a:rPr>
              <a:t>E-R</a:t>
            </a:r>
            <a:r>
              <a:rPr lang="zh-CN" altLang="en-US" sz="1200" dirty="0">
                <a:solidFill>
                  <a:schemeClr val="bg1"/>
                </a:solidFill>
                <a:latin typeface="微软雅黑" panose="020B0503020204020204" pitchFamily="34" charset="-122"/>
                <a:ea typeface="微软雅黑" panose="020B0503020204020204" pitchFamily="34" charset="-122"/>
              </a:rPr>
              <a:t>图。</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Rectangle 11"/>
          <p:cNvSpPr/>
          <p:nvPr/>
        </p:nvSpPr>
        <p:spPr>
          <a:xfrm>
            <a:off x="1997877" y="2165722"/>
            <a:ext cx="1349581" cy="398780"/>
          </a:xfrm>
          <a:prstGeom prst="rect">
            <a:avLst/>
          </a:prstGeom>
        </p:spPr>
        <p:txBody>
          <a:bodyPr wrap="square">
            <a:spAutoFit/>
          </a:bodyPr>
          <a:lstStyle/>
          <a:p>
            <a:pPr algn="r">
              <a:lnSpc>
                <a:spcPct val="125000"/>
              </a:lnSpc>
            </a:pPr>
            <a:r>
              <a:rPr lang="en-US" altLang="zh-CN"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E-R</a:t>
            </a: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 </a:t>
            </a:r>
            <a:endPar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3717925" y="10160"/>
            <a:ext cx="8474710" cy="6846570"/>
          </a:xfrm>
          <a:prstGeom prst="rect">
            <a:avLst/>
          </a:prstGeom>
          <a:noFill/>
          <a:ln w="9525">
            <a:noFill/>
          </a:ln>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endParaRPr>
          </a:p>
        </p:txBody>
      </p:sp>
      <p:sp>
        <p:nvSpPr>
          <p:cNvPr id="7" name="文本框 6"/>
          <p:cNvSpPr txBox="1"/>
          <p:nvPr/>
        </p:nvSpPr>
        <p:spPr>
          <a:xfrm>
            <a:off x="629331" y="443969"/>
            <a:ext cx="3426179" cy="583565"/>
          </a:xfrm>
          <a:prstGeom prst="rect">
            <a:avLst/>
          </a:prstGeom>
          <a:noFill/>
        </p:spPr>
        <p:txBody>
          <a:bodyPr wrap="square" rtlCol="0">
            <a:spAutoFit/>
          </a:bodyPr>
          <a:p>
            <a:pPr>
              <a:defRPr/>
            </a:pPr>
            <a:r>
              <a:rPr lang="zh-CN" altLang="en-US" sz="3200" dirty="0">
                <a:solidFill>
                  <a:schemeClr val="accent1"/>
                </a:solidFill>
                <a:latin typeface="幼圆" panose="02010509060101010101" pitchFamily="49" charset="-122"/>
                <a:ea typeface="幼圆" panose="02010509060101010101" pitchFamily="49" charset="-122"/>
              </a:rPr>
              <a:t>系统设计</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13" name="文本框 12"/>
          <p:cNvSpPr txBox="1"/>
          <p:nvPr/>
        </p:nvSpPr>
        <p:spPr>
          <a:xfrm>
            <a:off x="3718107" y="5161946"/>
            <a:ext cx="1492222" cy="369332"/>
          </a:xfrm>
          <a:prstGeom prst="rect">
            <a:avLst/>
          </a:prstGeom>
          <a:noFill/>
        </p:spPr>
        <p:txBody>
          <a:bodyPr wrap="square" rtlCol="0">
            <a:spAutoFit/>
          </a:bodyPr>
          <a:p>
            <a:pPr algn="ctr"/>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969607" y="4672996"/>
            <a:ext cx="1492222" cy="369332"/>
          </a:xfrm>
          <a:prstGeom prst="rect">
            <a:avLst/>
          </a:prstGeom>
          <a:noFill/>
        </p:spPr>
        <p:txBody>
          <a:bodyPr wrap="square" rtlCol="0">
            <a:spAutoFit/>
          </a:bodyPr>
          <a:p>
            <a:pPr algn="ctr"/>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Rectangle 11"/>
          <p:cNvSpPr/>
          <p:nvPr/>
        </p:nvSpPr>
        <p:spPr>
          <a:xfrm>
            <a:off x="8607053" y="4654750"/>
            <a:ext cx="3315517" cy="784830"/>
          </a:xfrm>
          <a:prstGeom prst="rect">
            <a:avLst/>
          </a:prstGeom>
        </p:spPr>
        <p:txBody>
          <a:bodyPr wrap="square">
            <a:spAutoFit/>
          </a:bodyPr>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Rectangle 11"/>
          <p:cNvSpPr/>
          <p:nvPr/>
        </p:nvSpPr>
        <p:spPr>
          <a:xfrm>
            <a:off x="8607053" y="4365362"/>
            <a:ext cx="1349581" cy="372025"/>
          </a:xfrm>
          <a:prstGeom prst="rect">
            <a:avLst/>
          </a:prstGeom>
        </p:spPr>
        <p:txBody>
          <a:bodyPr wrap="square">
            <a:spAutoFit/>
          </a:bodyPr>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11"/>
          <p:cNvSpPr/>
          <p:nvPr/>
        </p:nvSpPr>
        <p:spPr>
          <a:xfrm>
            <a:off x="512636" y="3812740"/>
            <a:ext cx="3315517" cy="553085"/>
          </a:xfrm>
          <a:prstGeom prst="rect">
            <a:avLst/>
          </a:prstGeom>
        </p:spPr>
        <p:txBody>
          <a:bodyPr wrap="square">
            <a:spAutoFit/>
          </a:bodyPr>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本系统共使用到</a:t>
            </a:r>
            <a:r>
              <a:rPr lang="en-US" altLang="zh-CN" sz="1200" dirty="0">
                <a:solidFill>
                  <a:schemeClr val="bg1"/>
                </a:solidFill>
                <a:latin typeface="微软雅黑" panose="020B0503020204020204" pitchFamily="34" charset="-122"/>
                <a:ea typeface="微软雅黑" panose="020B0503020204020204" pitchFamily="34" charset="-122"/>
              </a:rPr>
              <a:t>31</a:t>
            </a:r>
            <a:r>
              <a:rPr lang="zh-CN" altLang="en-US" sz="1200" dirty="0">
                <a:solidFill>
                  <a:schemeClr val="bg1"/>
                </a:solidFill>
                <a:latin typeface="微软雅黑" panose="020B0503020204020204" pitchFamily="34" charset="-122"/>
                <a:ea typeface="微软雅黑" panose="020B0503020204020204" pitchFamily="34" charset="-122"/>
              </a:rPr>
              <a:t>张数据库表。由于篇幅有限，仅能截取</a:t>
            </a:r>
            <a:r>
              <a:rPr lang="zh-CN" altLang="en-US" sz="1200" dirty="0">
                <a:solidFill>
                  <a:schemeClr val="bg1"/>
                </a:solidFill>
                <a:latin typeface="微软雅黑" panose="020B0503020204020204" pitchFamily="34" charset="-122"/>
                <a:ea typeface="微软雅黑" panose="020B0503020204020204" pitchFamily="34" charset="-122"/>
              </a:rPr>
              <a:t>如</a:t>
            </a:r>
            <a:r>
              <a:rPr lang="zh-CN" altLang="en-US" sz="1200" dirty="0">
                <a:solidFill>
                  <a:schemeClr val="bg1"/>
                </a:solidFill>
                <a:latin typeface="微软雅黑" panose="020B0503020204020204" pitchFamily="34" charset="-122"/>
                <a:ea typeface="微软雅黑" panose="020B0503020204020204" pitchFamily="34" charset="-122"/>
              </a:rPr>
              <a:t>右侧部分功能的</a:t>
            </a:r>
            <a:r>
              <a:rPr lang="en-US" altLang="zh-CN" sz="1200" dirty="0">
                <a:solidFill>
                  <a:schemeClr val="bg1"/>
                </a:solidFill>
                <a:latin typeface="微软雅黑" panose="020B0503020204020204" pitchFamily="34" charset="-122"/>
                <a:ea typeface="微软雅黑" panose="020B0503020204020204" pitchFamily="34" charset="-122"/>
              </a:rPr>
              <a:t>E-R</a:t>
            </a:r>
            <a:r>
              <a:rPr lang="zh-CN" altLang="en-US" sz="1200" dirty="0">
                <a:solidFill>
                  <a:schemeClr val="bg1"/>
                </a:solidFill>
                <a:latin typeface="微软雅黑" panose="020B0503020204020204" pitchFamily="34" charset="-122"/>
                <a:ea typeface="微软雅黑" panose="020B0503020204020204" pitchFamily="34" charset="-122"/>
              </a:rPr>
              <a:t>图。</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196340" y="3812540"/>
            <a:ext cx="1280795" cy="258445"/>
          </a:xfrm>
          <a:prstGeom prst="rect">
            <a:avLst/>
          </a:prstGeom>
        </p:spPr>
        <p:txBody>
          <a:bodyPr wrap="none" lIns="0" tIns="0" rIns="0" bIns="0" anchor="t" anchorCtr="0">
            <a:normAutofit/>
          </a:bodyPr>
          <a:p>
            <a:r>
              <a:rPr lang="zh-CN" altLang="en-US" sz="1400" b="1">
                <a:solidFill>
                  <a:schemeClr val="accent2">
                    <a:lumMod val="100000"/>
                  </a:schemeClr>
                </a:solidFill>
                <a:effectLst/>
              </a:rPr>
              <a:t>查看</a:t>
            </a:r>
            <a:r>
              <a:rPr lang="zh-CN" altLang="en-US" sz="1400" b="1">
                <a:solidFill>
                  <a:schemeClr val="accent2">
                    <a:lumMod val="100000"/>
                  </a:schemeClr>
                </a:solidFill>
                <a:effectLst/>
              </a:rPr>
              <a:t>成绩流程图</a:t>
            </a:r>
            <a:endParaRPr lang="zh-CN" altLang="en-US" sz="1400" b="1">
              <a:solidFill>
                <a:schemeClr val="accent2">
                  <a:lumMod val="100000"/>
                </a:schemeClr>
              </a:solidFill>
              <a:effectLst/>
            </a:endParaRPr>
          </a:p>
        </p:txBody>
      </p:sp>
      <p:sp>
        <p:nvSpPr>
          <p:cNvPr id="34" name="椭圆 33"/>
          <p:cNvSpPr/>
          <p:nvPr/>
        </p:nvSpPr>
        <p:spPr>
          <a:xfrm>
            <a:off x="1196380" y="2467389"/>
            <a:ext cx="1265275" cy="1265275"/>
          </a:xfrm>
          <a:prstGeom prst="ellipse">
            <a:avLst/>
          </a:prstGeom>
          <a:solidFill>
            <a:schemeClr val="accent2">
              <a:lumMod val="100000"/>
            </a:schemeClr>
          </a:solidFill>
          <a:ln w="1016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pic>
        <p:nvPicPr>
          <p:cNvPr id="2" name="图片 1"/>
          <p:cNvPicPr>
            <a:picLocks noChangeAspect="1"/>
          </p:cNvPicPr>
          <p:nvPr/>
        </p:nvPicPr>
        <p:blipFill>
          <a:blip r:embed="rId1"/>
          <a:stretch>
            <a:fillRect/>
          </a:stretch>
        </p:blipFill>
        <p:spPr>
          <a:xfrm>
            <a:off x="2606675" y="10795"/>
            <a:ext cx="9414510" cy="6835775"/>
          </a:xfrm>
          <a:prstGeom prst="rect">
            <a:avLst/>
          </a:prstGeom>
          <a:noFill/>
          <a:ln w="9525">
            <a:noFill/>
          </a:ln>
        </p:spPr>
      </p:pic>
      <p:pic>
        <p:nvPicPr>
          <p:cNvPr id="6" name="图片 5" descr="445084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0170" y="2642870"/>
            <a:ext cx="914400" cy="914400"/>
          </a:xfrm>
          <a:prstGeom prst="rect">
            <a:avLst/>
          </a:prstGeom>
        </p:spPr>
      </p:pic>
      <p:sp>
        <p:nvSpPr>
          <p:cNvPr id="8" name="矩形 7"/>
          <p:cNvSpPr/>
          <p:nvPr/>
        </p:nvSpPr>
        <p:spPr>
          <a:xfrm>
            <a:off x="1674484" y="2042646"/>
            <a:ext cx="2419133" cy="424732"/>
          </a:xfrm>
          <a:prstGeom prst="rect">
            <a:avLst/>
          </a:prstGeom>
        </p:spPr>
        <p:txBody>
          <a:bodyPr wrap="square" lIns="0" tIns="0" rIns="0" bIns="0" anchor="t" anchorCtr="0">
            <a:normAutofit/>
          </a:bodyPr>
          <a:p>
            <a:pPr>
              <a:lnSpc>
                <a:spcPct val="120000"/>
              </a:lnSpc>
            </a:pPr>
            <a:endParaRPr lang="zh-CN" altLang="en-US" sz="1000">
              <a:solidFill>
                <a:schemeClr val="dk1">
                  <a:lumMod val="100000"/>
                </a:schemeClr>
              </a:solidFill>
              <a:effectLst/>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endParaRPr>
          </a:p>
        </p:txBody>
      </p:sp>
      <p:sp>
        <p:nvSpPr>
          <p:cNvPr id="7" name="文本框 6"/>
          <p:cNvSpPr txBox="1"/>
          <p:nvPr/>
        </p:nvSpPr>
        <p:spPr>
          <a:xfrm>
            <a:off x="629331" y="443969"/>
            <a:ext cx="3426179" cy="583565"/>
          </a:xfrm>
          <a:prstGeom prst="rect">
            <a:avLst/>
          </a:prstGeom>
          <a:noFill/>
        </p:spPr>
        <p:txBody>
          <a:bodyPr wrap="square" rtlCol="0">
            <a:spAutoFit/>
          </a:bodyPr>
          <a:p>
            <a:pPr>
              <a:defRPr/>
            </a:pPr>
            <a:r>
              <a:rPr lang="zh-CN" altLang="en-US" sz="3200" dirty="0">
                <a:solidFill>
                  <a:schemeClr val="accent1"/>
                </a:solidFill>
                <a:latin typeface="幼圆" panose="02010509060101010101" pitchFamily="49" charset="-122"/>
                <a:ea typeface="幼圆" panose="02010509060101010101" pitchFamily="49" charset="-122"/>
              </a:rPr>
              <a:t>系统设计</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13" name="文本框 12"/>
          <p:cNvSpPr txBox="1"/>
          <p:nvPr/>
        </p:nvSpPr>
        <p:spPr>
          <a:xfrm>
            <a:off x="3718107" y="5161946"/>
            <a:ext cx="1492222" cy="369332"/>
          </a:xfrm>
          <a:prstGeom prst="rect">
            <a:avLst/>
          </a:prstGeom>
          <a:noFill/>
        </p:spPr>
        <p:txBody>
          <a:bodyPr wrap="square" rtlCol="0">
            <a:spAutoFit/>
          </a:bodyPr>
          <a:p>
            <a:pPr algn="ctr"/>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969607" y="4672996"/>
            <a:ext cx="1492222" cy="369332"/>
          </a:xfrm>
          <a:prstGeom prst="rect">
            <a:avLst/>
          </a:prstGeom>
          <a:noFill/>
        </p:spPr>
        <p:txBody>
          <a:bodyPr wrap="square" rtlCol="0">
            <a:spAutoFit/>
          </a:bodyPr>
          <a:p>
            <a:pPr algn="ctr"/>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Rectangle 11"/>
          <p:cNvSpPr/>
          <p:nvPr/>
        </p:nvSpPr>
        <p:spPr>
          <a:xfrm>
            <a:off x="8607053" y="4654750"/>
            <a:ext cx="3315517" cy="784830"/>
          </a:xfrm>
          <a:prstGeom prst="rect">
            <a:avLst/>
          </a:prstGeom>
        </p:spPr>
        <p:txBody>
          <a:bodyPr wrap="square">
            <a:spAutoFit/>
          </a:bodyPr>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Rectangle 11"/>
          <p:cNvSpPr/>
          <p:nvPr/>
        </p:nvSpPr>
        <p:spPr>
          <a:xfrm>
            <a:off x="8607053" y="4365362"/>
            <a:ext cx="1349581" cy="372025"/>
          </a:xfrm>
          <a:prstGeom prst="rect">
            <a:avLst/>
          </a:prstGeom>
        </p:spPr>
        <p:txBody>
          <a:bodyPr wrap="square">
            <a:spAutoFit/>
          </a:bodyPr>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11"/>
          <p:cNvSpPr/>
          <p:nvPr/>
        </p:nvSpPr>
        <p:spPr>
          <a:xfrm>
            <a:off x="512636" y="3812740"/>
            <a:ext cx="3315517" cy="553085"/>
          </a:xfrm>
          <a:prstGeom prst="rect">
            <a:avLst/>
          </a:prstGeom>
        </p:spPr>
        <p:txBody>
          <a:bodyPr wrap="square">
            <a:spAutoFit/>
          </a:bodyPr>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本系统共使用到</a:t>
            </a:r>
            <a:r>
              <a:rPr lang="en-US" altLang="zh-CN" sz="1200" dirty="0">
                <a:solidFill>
                  <a:schemeClr val="bg1"/>
                </a:solidFill>
                <a:latin typeface="微软雅黑" panose="020B0503020204020204" pitchFamily="34" charset="-122"/>
                <a:ea typeface="微软雅黑" panose="020B0503020204020204" pitchFamily="34" charset="-122"/>
              </a:rPr>
              <a:t>31</a:t>
            </a:r>
            <a:r>
              <a:rPr lang="zh-CN" altLang="en-US" sz="1200" dirty="0">
                <a:solidFill>
                  <a:schemeClr val="bg1"/>
                </a:solidFill>
                <a:latin typeface="微软雅黑" panose="020B0503020204020204" pitchFamily="34" charset="-122"/>
                <a:ea typeface="微软雅黑" panose="020B0503020204020204" pitchFamily="34" charset="-122"/>
              </a:rPr>
              <a:t>张数据库表。由于篇幅有限，仅能截取</a:t>
            </a:r>
            <a:r>
              <a:rPr lang="zh-CN" altLang="en-US" sz="1200" dirty="0">
                <a:solidFill>
                  <a:schemeClr val="bg1"/>
                </a:solidFill>
                <a:latin typeface="微软雅黑" panose="020B0503020204020204" pitchFamily="34" charset="-122"/>
                <a:ea typeface="微软雅黑" panose="020B0503020204020204" pitchFamily="34" charset="-122"/>
              </a:rPr>
              <a:t>如</a:t>
            </a:r>
            <a:r>
              <a:rPr lang="zh-CN" altLang="en-US" sz="1200" dirty="0">
                <a:solidFill>
                  <a:schemeClr val="bg1"/>
                </a:solidFill>
                <a:latin typeface="微软雅黑" panose="020B0503020204020204" pitchFamily="34" charset="-122"/>
                <a:ea typeface="微软雅黑" panose="020B0503020204020204" pitchFamily="34" charset="-122"/>
              </a:rPr>
              <a:t>右侧部分功能的</a:t>
            </a:r>
            <a:r>
              <a:rPr lang="en-US" altLang="zh-CN" sz="1200" dirty="0">
                <a:solidFill>
                  <a:schemeClr val="bg1"/>
                </a:solidFill>
                <a:latin typeface="微软雅黑" panose="020B0503020204020204" pitchFamily="34" charset="-122"/>
                <a:ea typeface="微软雅黑" panose="020B0503020204020204" pitchFamily="34" charset="-122"/>
              </a:rPr>
              <a:t>E-R</a:t>
            </a:r>
            <a:r>
              <a:rPr lang="zh-CN" altLang="en-US" sz="1200" dirty="0">
                <a:solidFill>
                  <a:schemeClr val="bg1"/>
                </a:solidFill>
                <a:latin typeface="微软雅黑" panose="020B0503020204020204" pitchFamily="34" charset="-122"/>
                <a:ea typeface="微软雅黑" panose="020B0503020204020204" pitchFamily="34" charset="-122"/>
              </a:rPr>
              <a:t>图。</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196340" y="3812540"/>
            <a:ext cx="1280795" cy="258445"/>
          </a:xfrm>
          <a:prstGeom prst="rect">
            <a:avLst/>
          </a:prstGeom>
        </p:spPr>
        <p:txBody>
          <a:bodyPr wrap="none" lIns="0" tIns="0" rIns="0" bIns="0" anchor="t" anchorCtr="0">
            <a:normAutofit/>
          </a:bodyPr>
          <a:p>
            <a:r>
              <a:rPr lang="zh-CN" altLang="en-US" sz="1400" b="1">
                <a:solidFill>
                  <a:schemeClr val="accent2">
                    <a:lumMod val="100000"/>
                  </a:schemeClr>
                </a:solidFill>
                <a:effectLst/>
              </a:rPr>
              <a:t>查看资讯</a:t>
            </a:r>
            <a:r>
              <a:rPr lang="zh-CN" altLang="en-US" sz="1400" b="1">
                <a:solidFill>
                  <a:schemeClr val="accent2">
                    <a:lumMod val="100000"/>
                  </a:schemeClr>
                </a:solidFill>
                <a:effectLst/>
              </a:rPr>
              <a:t>流程图</a:t>
            </a:r>
            <a:endParaRPr lang="zh-CN" altLang="en-US" sz="1400" b="1">
              <a:solidFill>
                <a:schemeClr val="accent2">
                  <a:lumMod val="100000"/>
                </a:schemeClr>
              </a:solidFill>
              <a:effectLst/>
            </a:endParaRPr>
          </a:p>
        </p:txBody>
      </p:sp>
      <p:sp>
        <p:nvSpPr>
          <p:cNvPr id="34" name="椭圆 33"/>
          <p:cNvSpPr/>
          <p:nvPr/>
        </p:nvSpPr>
        <p:spPr>
          <a:xfrm>
            <a:off x="1196380" y="2467389"/>
            <a:ext cx="1265275" cy="1265275"/>
          </a:xfrm>
          <a:prstGeom prst="ellipse">
            <a:avLst/>
          </a:prstGeom>
          <a:solidFill>
            <a:schemeClr val="accent2">
              <a:lumMod val="100000"/>
            </a:schemeClr>
          </a:solidFill>
          <a:ln w="1016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矩形 7"/>
          <p:cNvSpPr/>
          <p:nvPr/>
        </p:nvSpPr>
        <p:spPr>
          <a:xfrm>
            <a:off x="1674484" y="2042646"/>
            <a:ext cx="2419133" cy="424732"/>
          </a:xfrm>
          <a:prstGeom prst="rect">
            <a:avLst/>
          </a:prstGeom>
        </p:spPr>
        <p:txBody>
          <a:bodyPr wrap="square" lIns="0" tIns="0" rIns="0" bIns="0" anchor="t" anchorCtr="0">
            <a:normAutofit/>
          </a:bodyPr>
          <a:p>
            <a:pPr>
              <a:lnSpc>
                <a:spcPct val="120000"/>
              </a:lnSpc>
            </a:pPr>
            <a:endParaRPr lang="zh-CN" altLang="en-US" sz="1000">
              <a:solidFill>
                <a:schemeClr val="dk1">
                  <a:lumMod val="100000"/>
                </a:schemeClr>
              </a:solidFill>
              <a:effectLst/>
            </a:endParaRPr>
          </a:p>
        </p:txBody>
      </p:sp>
      <p:pic>
        <p:nvPicPr>
          <p:cNvPr id="2" name="图片 1"/>
          <p:cNvPicPr>
            <a:picLocks noChangeAspect="1"/>
          </p:cNvPicPr>
          <p:nvPr/>
        </p:nvPicPr>
        <p:blipFill>
          <a:blip r:embed="rId1"/>
          <a:stretch>
            <a:fillRect/>
          </a:stretch>
        </p:blipFill>
        <p:spPr>
          <a:xfrm>
            <a:off x="2729865" y="59055"/>
            <a:ext cx="9417050" cy="6772910"/>
          </a:xfrm>
          <a:prstGeom prst="rect">
            <a:avLst/>
          </a:prstGeom>
          <a:noFill/>
          <a:ln w="9525">
            <a:noFill/>
          </a:ln>
        </p:spPr>
      </p:pic>
      <p:pic>
        <p:nvPicPr>
          <p:cNvPr id="3" name="图片 2" descr="35066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1600" y="2643505"/>
            <a:ext cx="914400" cy="914400"/>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510986" y="2007081"/>
            <a:ext cx="5170028" cy="2843838"/>
          </a:xfrm>
          <a:prstGeom prst="roundRect">
            <a:avLst>
              <a:gd name="adj" fmla="val 4546"/>
            </a:avLst>
          </a:prstGeom>
          <a:no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nvGrpSpPr>
          <p:cNvPr id="31" name="组合 30"/>
          <p:cNvGrpSpPr/>
          <p:nvPr/>
        </p:nvGrpSpPr>
        <p:grpSpPr>
          <a:xfrm>
            <a:off x="3937371" y="2481286"/>
            <a:ext cx="4264025" cy="1737936"/>
            <a:chOff x="3707436" y="2208025"/>
            <a:chExt cx="4264025" cy="1737936"/>
          </a:xfrm>
        </p:grpSpPr>
        <p:sp>
          <p:nvSpPr>
            <p:cNvPr id="32" name="文本框 31"/>
            <p:cNvSpPr txBox="1"/>
            <p:nvPr/>
          </p:nvSpPr>
          <p:spPr>
            <a:xfrm>
              <a:off x="3707436" y="2208025"/>
              <a:ext cx="4264025" cy="583565"/>
            </a:xfrm>
            <a:prstGeom prst="rect">
              <a:avLst/>
            </a:prstGeom>
            <a:noFill/>
          </p:spPr>
          <p:txBody>
            <a:bodyPr vert="horz" wrap="square" rtlCol="0">
              <a:spAutoFit/>
            </a:bodyPr>
            <a:lstStyle/>
            <a:p>
              <a:pPr algn="ctr"/>
              <a:r>
                <a:rPr lang="zh-CN" altLang="en-US" sz="3200" dirty="0">
                  <a:solidFill>
                    <a:schemeClr val="accent1"/>
                  </a:solidFill>
                  <a:latin typeface="幼圆" panose="02010509060101010101" pitchFamily="49" charset="-122"/>
                  <a:ea typeface="幼圆" panose="02010509060101010101" pitchFamily="49" charset="-122"/>
                  <a:sym typeface="+mn-ea"/>
                </a:rPr>
                <a:t>项目主要难点与创新点</a:t>
              </a:r>
              <a:endParaRPr lang="zh-CN" altLang="en-US" sz="3200" spc="300" dirty="0">
                <a:solidFill>
                  <a:schemeClr val="accent1"/>
                </a:solidFill>
                <a:latin typeface="幼圆" panose="02010509060101010101" pitchFamily="49" charset="-122"/>
                <a:ea typeface="幼圆" panose="02010509060101010101" pitchFamily="49" charset="-122"/>
              </a:endParaRPr>
            </a:p>
          </p:txBody>
        </p:sp>
        <p:sp>
          <p:nvSpPr>
            <p:cNvPr id="33" name="文本框 32"/>
            <p:cNvSpPr txBox="1"/>
            <p:nvPr/>
          </p:nvSpPr>
          <p:spPr>
            <a:xfrm>
              <a:off x="3911271" y="2826016"/>
              <a:ext cx="3909586" cy="368300"/>
            </a:xfrm>
            <a:prstGeom prst="rect">
              <a:avLst/>
            </a:prstGeom>
            <a:noFill/>
          </p:spPr>
          <p:txBody>
            <a:bodyPr vert="horz" wrap="square" rtlCol="0">
              <a:spAutoFit/>
            </a:bodyPr>
            <a:lstStyle/>
            <a:p>
              <a:pPr algn="ct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4" name="Rectangle 11"/>
            <p:cNvSpPr/>
            <p:nvPr/>
          </p:nvSpPr>
          <p:spPr>
            <a:xfrm>
              <a:off x="3911272" y="3046801"/>
              <a:ext cx="3909585" cy="899160"/>
            </a:xfrm>
            <a:prstGeom prst="rect">
              <a:avLst/>
            </a:prstGeom>
          </p:spPr>
          <p:txBody>
            <a:bodyPr wrap="square">
              <a:spAutoFit/>
            </a:bodyPr>
            <a:lstStyle/>
            <a:p>
              <a:pPr algn="ctr">
                <a:lnSpc>
                  <a:spcPct val="125000"/>
                </a:lnSpc>
              </a:pP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本章阐述了</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在实现过程中所产生的主要难点与我觉得</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相较于其它项目所独有的创新点和特点</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文本框 4"/>
          <p:cNvSpPr txBox="1"/>
          <p:nvPr/>
        </p:nvSpPr>
        <p:spPr>
          <a:xfrm>
            <a:off x="629285" y="443865"/>
            <a:ext cx="4717415" cy="58356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sym typeface="+mn-ea"/>
              </a:rPr>
              <a:t>项目主要难点</a:t>
            </a:r>
            <a:endParaRPr lang="zh-CN" altLang="en-US" sz="3200" dirty="0">
              <a:solidFill>
                <a:schemeClr val="accent1"/>
              </a:solidFill>
              <a:latin typeface="幼圆" panose="02010509060101010101" pitchFamily="49" charset="-122"/>
              <a:ea typeface="幼圆" panose="02010509060101010101" pitchFamily="49" charset="-122"/>
            </a:endParaRPr>
          </a:p>
        </p:txBody>
      </p:sp>
      <p:graphicFrame>
        <p:nvGraphicFramePr>
          <p:cNvPr id="7" name="Chart 2"/>
          <p:cNvGraphicFramePr/>
          <p:nvPr/>
        </p:nvGraphicFramePr>
        <p:xfrm>
          <a:off x="3523615" y="2136969"/>
          <a:ext cx="4775200" cy="3183467"/>
        </p:xfrm>
        <a:graphic>
          <a:graphicData uri="http://schemas.openxmlformats.org/drawingml/2006/chart">
            <c:chart xmlns:c="http://schemas.openxmlformats.org/drawingml/2006/chart" xmlns:r="http://schemas.openxmlformats.org/officeDocument/2006/relationships" r:id="rId1"/>
          </a:graphicData>
        </a:graphic>
      </p:graphicFrame>
      <p:sp>
        <p:nvSpPr>
          <p:cNvPr id="8" name="Oval 3"/>
          <p:cNvSpPr/>
          <p:nvPr/>
        </p:nvSpPr>
        <p:spPr>
          <a:xfrm>
            <a:off x="4133215" y="1933768"/>
            <a:ext cx="3556000" cy="3556000"/>
          </a:xfrm>
          <a:prstGeom prst="ellipse">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4"/>
          <p:cNvSpPr/>
          <p:nvPr/>
        </p:nvSpPr>
        <p:spPr>
          <a:xfrm>
            <a:off x="3930015" y="2644968"/>
            <a:ext cx="609600" cy="609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
          <p:cNvSpPr/>
          <p:nvPr/>
        </p:nvSpPr>
        <p:spPr>
          <a:xfrm>
            <a:off x="6978015" y="2200468"/>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6"/>
          <p:cNvSpPr/>
          <p:nvPr/>
        </p:nvSpPr>
        <p:spPr>
          <a:xfrm>
            <a:off x="5301615" y="5184968"/>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
          <p:cNvSpPr/>
          <p:nvPr/>
        </p:nvSpPr>
        <p:spPr>
          <a:xfrm>
            <a:off x="7206615" y="4372168"/>
            <a:ext cx="609600" cy="609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9"/>
          <p:cNvSpPr/>
          <p:nvPr/>
        </p:nvSpPr>
        <p:spPr>
          <a:xfrm>
            <a:off x="2775074" y="1595103"/>
            <a:ext cx="792303" cy="796849"/>
          </a:xfrm>
          <a:prstGeom prst="ellipse">
            <a:avLst/>
          </a:prstGeom>
          <a:solidFill>
            <a:schemeClr val="accent1"/>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a:solidFill>
                <a:schemeClr val="bg1"/>
              </a:solidFill>
            </a:endParaRPr>
          </a:p>
        </p:txBody>
      </p:sp>
      <p:sp>
        <p:nvSpPr>
          <p:cNvPr id="19" name="Oval 15"/>
          <p:cNvSpPr/>
          <p:nvPr/>
        </p:nvSpPr>
        <p:spPr>
          <a:xfrm>
            <a:off x="2934514" y="4751331"/>
            <a:ext cx="792303" cy="796849"/>
          </a:xfrm>
          <a:prstGeom prst="ellipse">
            <a:avLst/>
          </a:prstGeom>
          <a:solidFill>
            <a:schemeClr val="accent2"/>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a:solidFill>
                <a:schemeClr val="bg1"/>
              </a:solidFill>
            </a:endParaRPr>
          </a:p>
        </p:txBody>
      </p:sp>
      <p:sp>
        <p:nvSpPr>
          <p:cNvPr id="20" name="Oval 21"/>
          <p:cNvSpPr/>
          <p:nvPr/>
        </p:nvSpPr>
        <p:spPr>
          <a:xfrm>
            <a:off x="8233622" y="1861877"/>
            <a:ext cx="792303" cy="796849"/>
          </a:xfrm>
          <a:prstGeom prst="ellipse">
            <a:avLst/>
          </a:prstGeom>
          <a:solidFill>
            <a:schemeClr val="accent2"/>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a:solidFill>
                <a:schemeClr val="bg1"/>
              </a:solidFill>
            </a:endParaRPr>
          </a:p>
        </p:txBody>
      </p:sp>
      <p:grpSp>
        <p:nvGrpSpPr>
          <p:cNvPr id="21" name="Group 22"/>
          <p:cNvGrpSpPr/>
          <p:nvPr/>
        </p:nvGrpSpPr>
        <p:grpSpPr>
          <a:xfrm>
            <a:off x="8395152" y="2078159"/>
            <a:ext cx="470896" cy="349455"/>
            <a:chOff x="5129089" y="3156352"/>
            <a:chExt cx="474198" cy="351905"/>
          </a:xfrm>
          <a:solidFill>
            <a:schemeClr val="bg1"/>
          </a:solidFill>
        </p:grpSpPr>
        <p:sp>
          <p:nvSpPr>
            <p:cNvPr id="22"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121920" tIns="60960" rIns="121920" bIns="60960" numCol="1" anchor="t" anchorCtr="0" compatLnSpc="1"/>
            <a:lstStyle/>
            <a:p>
              <a:endParaRPr lang="en-US"/>
            </a:p>
          </p:txBody>
        </p:sp>
        <p:sp>
          <p:nvSpPr>
            <p:cNvPr id="23"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121920" tIns="60960" rIns="121920" bIns="60960" numCol="1" anchor="t" anchorCtr="0" compatLnSpc="1"/>
            <a:lstStyle/>
            <a:p>
              <a:endParaRPr lang="en-US"/>
            </a:p>
          </p:txBody>
        </p:sp>
      </p:grpSp>
      <p:sp>
        <p:nvSpPr>
          <p:cNvPr id="24" name="Oval 26"/>
          <p:cNvSpPr/>
          <p:nvPr/>
        </p:nvSpPr>
        <p:spPr>
          <a:xfrm>
            <a:off x="8202202" y="4981770"/>
            <a:ext cx="792303" cy="796849"/>
          </a:xfrm>
          <a:prstGeom prst="ellipse">
            <a:avLst/>
          </a:prstGeom>
          <a:solidFill>
            <a:schemeClr val="accent1"/>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a:solidFill>
                <a:schemeClr val="bg1"/>
              </a:solidFill>
            </a:endParaRPr>
          </a:p>
        </p:txBody>
      </p:sp>
      <p:grpSp>
        <p:nvGrpSpPr>
          <p:cNvPr id="25" name="Group 30"/>
          <p:cNvGrpSpPr/>
          <p:nvPr/>
        </p:nvGrpSpPr>
        <p:grpSpPr>
          <a:xfrm>
            <a:off x="3102715" y="4977583"/>
            <a:ext cx="455899" cy="417215"/>
            <a:chOff x="6726389" y="1486674"/>
            <a:chExt cx="411805" cy="376863"/>
          </a:xfrm>
          <a:solidFill>
            <a:schemeClr val="bg1"/>
          </a:solidFill>
        </p:grpSpPr>
        <p:sp>
          <p:nvSpPr>
            <p:cNvPr id="26"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a:p>
          </p:txBody>
        </p:sp>
        <p:sp>
          <p:nvSpPr>
            <p:cNvPr id="27"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a:p>
          </p:txBody>
        </p:sp>
        <p:sp>
          <p:nvSpPr>
            <p:cNvPr id="28"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a:p>
          </p:txBody>
        </p:sp>
      </p:grpSp>
      <p:grpSp>
        <p:nvGrpSpPr>
          <p:cNvPr id="29" name="Group 34"/>
          <p:cNvGrpSpPr/>
          <p:nvPr/>
        </p:nvGrpSpPr>
        <p:grpSpPr>
          <a:xfrm>
            <a:off x="8341391" y="5200596"/>
            <a:ext cx="513920" cy="359192"/>
            <a:chOff x="7999238" y="1399322"/>
            <a:chExt cx="464215" cy="324452"/>
          </a:xfrm>
          <a:solidFill>
            <a:schemeClr val="bg1"/>
          </a:solidFill>
        </p:grpSpPr>
        <p:sp>
          <p:nvSpPr>
            <p:cNvPr id="30" name="Freeform 57"/>
            <p:cNvSpPr>
              <a:spLocks noEditPoints="1"/>
            </p:cNvSpPr>
            <p:nvPr/>
          </p:nvSpPr>
          <p:spPr bwMode="auto">
            <a:xfrm>
              <a:off x="7999238" y="1399322"/>
              <a:ext cx="331940" cy="324452"/>
            </a:xfrm>
            <a:custGeom>
              <a:avLst/>
              <a:gdLst>
                <a:gd name="T0" fmla="*/ 86 w 100"/>
                <a:gd name="T1" fmla="*/ 60 h 97"/>
                <a:gd name="T2" fmla="*/ 100 w 100"/>
                <a:gd name="T3" fmla="*/ 54 h 97"/>
                <a:gd name="T4" fmla="*/ 100 w 100"/>
                <a:gd name="T5" fmla="*/ 43 h 97"/>
                <a:gd name="T6" fmla="*/ 86 w 100"/>
                <a:gd name="T7" fmla="*/ 38 h 97"/>
                <a:gd name="T8" fmla="*/ 83 w 100"/>
                <a:gd name="T9" fmla="*/ 32 h 97"/>
                <a:gd name="T10" fmla="*/ 89 w 100"/>
                <a:gd name="T11" fmla="*/ 18 h 97"/>
                <a:gd name="T12" fmla="*/ 81 w 100"/>
                <a:gd name="T13" fmla="*/ 11 h 97"/>
                <a:gd name="T14" fmla="*/ 67 w 100"/>
                <a:gd name="T15" fmla="*/ 16 h 97"/>
                <a:gd name="T16" fmla="*/ 61 w 100"/>
                <a:gd name="T17" fmla="*/ 14 h 97"/>
                <a:gd name="T18" fmla="*/ 55 w 100"/>
                <a:gd name="T19" fmla="*/ 0 h 97"/>
                <a:gd name="T20" fmla="*/ 44 w 100"/>
                <a:gd name="T21" fmla="*/ 0 h 97"/>
                <a:gd name="T22" fmla="*/ 39 w 100"/>
                <a:gd name="T23" fmla="*/ 14 h 97"/>
                <a:gd name="T24" fmla="*/ 33 w 100"/>
                <a:gd name="T25" fmla="*/ 16 h 97"/>
                <a:gd name="T26" fmla="*/ 19 w 100"/>
                <a:gd name="T27" fmla="*/ 11 h 97"/>
                <a:gd name="T28" fmla="*/ 11 w 100"/>
                <a:gd name="T29" fmla="*/ 19 h 97"/>
                <a:gd name="T30" fmla="*/ 17 w 100"/>
                <a:gd name="T31" fmla="*/ 32 h 97"/>
                <a:gd name="T32" fmla="*/ 14 w 100"/>
                <a:gd name="T33" fmla="*/ 38 h 97"/>
                <a:gd name="T34" fmla="*/ 0 w 100"/>
                <a:gd name="T35" fmla="*/ 44 h 97"/>
                <a:gd name="T36" fmla="*/ 0 w 100"/>
                <a:gd name="T37" fmla="*/ 54 h 97"/>
                <a:gd name="T38" fmla="*/ 14 w 100"/>
                <a:gd name="T39" fmla="*/ 60 h 97"/>
                <a:gd name="T40" fmla="*/ 17 w 100"/>
                <a:gd name="T41" fmla="*/ 66 h 97"/>
                <a:gd name="T42" fmla="*/ 11 w 100"/>
                <a:gd name="T43" fmla="*/ 80 h 97"/>
                <a:gd name="T44" fmla="*/ 19 w 100"/>
                <a:gd name="T45" fmla="*/ 87 h 97"/>
                <a:gd name="T46" fmla="*/ 33 w 100"/>
                <a:gd name="T47" fmla="*/ 82 h 97"/>
                <a:gd name="T48" fmla="*/ 39 w 100"/>
                <a:gd name="T49" fmla="*/ 84 h 97"/>
                <a:gd name="T50" fmla="*/ 45 w 100"/>
                <a:gd name="T51" fmla="*/ 97 h 97"/>
                <a:gd name="T52" fmla="*/ 56 w 100"/>
                <a:gd name="T53" fmla="*/ 97 h 97"/>
                <a:gd name="T54" fmla="*/ 61 w 100"/>
                <a:gd name="T55" fmla="*/ 84 h 97"/>
                <a:gd name="T56" fmla="*/ 67 w 100"/>
                <a:gd name="T57" fmla="*/ 82 h 97"/>
                <a:gd name="T58" fmla="*/ 81 w 100"/>
                <a:gd name="T59" fmla="*/ 87 h 97"/>
                <a:gd name="T60" fmla="*/ 89 w 100"/>
                <a:gd name="T61" fmla="*/ 79 h 97"/>
                <a:gd name="T62" fmla="*/ 83 w 100"/>
                <a:gd name="T63" fmla="*/ 66 h 97"/>
                <a:gd name="T64" fmla="*/ 86 w 100"/>
                <a:gd name="T65" fmla="*/ 60 h 97"/>
                <a:gd name="T66" fmla="*/ 50 w 100"/>
                <a:gd name="T67" fmla="*/ 64 h 97"/>
                <a:gd name="T68" fmla="*/ 34 w 100"/>
                <a:gd name="T69" fmla="*/ 49 h 97"/>
                <a:gd name="T70" fmla="*/ 50 w 100"/>
                <a:gd name="T71" fmla="*/ 33 h 97"/>
                <a:gd name="T72" fmla="*/ 66 w 100"/>
                <a:gd name="T73" fmla="*/ 49 h 97"/>
                <a:gd name="T74" fmla="*/ 50 w 100"/>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97">
                  <a:moveTo>
                    <a:pt x="86" y="60"/>
                  </a:moveTo>
                  <a:cubicBezTo>
                    <a:pt x="86" y="60"/>
                    <a:pt x="100" y="55"/>
                    <a:pt x="100" y="54"/>
                  </a:cubicBezTo>
                  <a:cubicBezTo>
                    <a:pt x="100" y="43"/>
                    <a:pt x="100" y="43"/>
                    <a:pt x="100" y="43"/>
                  </a:cubicBezTo>
                  <a:cubicBezTo>
                    <a:pt x="100" y="43"/>
                    <a:pt x="86" y="38"/>
                    <a:pt x="86" y="38"/>
                  </a:cubicBezTo>
                  <a:cubicBezTo>
                    <a:pt x="83" y="32"/>
                    <a:pt x="83" y="32"/>
                    <a:pt x="83" y="32"/>
                  </a:cubicBezTo>
                  <a:cubicBezTo>
                    <a:pt x="83" y="32"/>
                    <a:pt x="89" y="19"/>
                    <a:pt x="89" y="18"/>
                  </a:cubicBezTo>
                  <a:cubicBezTo>
                    <a:pt x="81" y="11"/>
                    <a:pt x="81" y="11"/>
                    <a:pt x="81" y="11"/>
                  </a:cubicBezTo>
                  <a:cubicBezTo>
                    <a:pt x="80" y="10"/>
                    <a:pt x="67" y="16"/>
                    <a:pt x="67" y="16"/>
                  </a:cubicBezTo>
                  <a:cubicBezTo>
                    <a:pt x="61" y="14"/>
                    <a:pt x="61" y="14"/>
                    <a:pt x="61" y="14"/>
                  </a:cubicBezTo>
                  <a:cubicBezTo>
                    <a:pt x="61" y="14"/>
                    <a:pt x="56" y="0"/>
                    <a:pt x="55" y="0"/>
                  </a:cubicBezTo>
                  <a:cubicBezTo>
                    <a:pt x="44" y="0"/>
                    <a:pt x="44" y="0"/>
                    <a:pt x="44" y="0"/>
                  </a:cubicBezTo>
                  <a:cubicBezTo>
                    <a:pt x="44" y="0"/>
                    <a:pt x="39" y="14"/>
                    <a:pt x="39" y="14"/>
                  </a:cubicBezTo>
                  <a:cubicBezTo>
                    <a:pt x="33" y="16"/>
                    <a:pt x="33" y="16"/>
                    <a:pt x="33" y="16"/>
                  </a:cubicBezTo>
                  <a:cubicBezTo>
                    <a:pt x="33" y="16"/>
                    <a:pt x="19" y="10"/>
                    <a:pt x="19" y="11"/>
                  </a:cubicBezTo>
                  <a:cubicBezTo>
                    <a:pt x="11" y="19"/>
                    <a:pt x="11" y="19"/>
                    <a:pt x="11" y="19"/>
                  </a:cubicBezTo>
                  <a:cubicBezTo>
                    <a:pt x="10" y="19"/>
                    <a:pt x="17" y="32"/>
                    <a:pt x="17" y="32"/>
                  </a:cubicBezTo>
                  <a:cubicBezTo>
                    <a:pt x="14" y="38"/>
                    <a:pt x="14" y="38"/>
                    <a:pt x="14" y="38"/>
                  </a:cubicBezTo>
                  <a:cubicBezTo>
                    <a:pt x="14" y="38"/>
                    <a:pt x="0" y="43"/>
                    <a:pt x="0" y="44"/>
                  </a:cubicBezTo>
                  <a:cubicBezTo>
                    <a:pt x="0" y="54"/>
                    <a:pt x="0" y="54"/>
                    <a:pt x="0" y="54"/>
                  </a:cubicBezTo>
                  <a:cubicBezTo>
                    <a:pt x="0" y="55"/>
                    <a:pt x="14" y="60"/>
                    <a:pt x="14" y="60"/>
                  </a:cubicBezTo>
                  <a:cubicBezTo>
                    <a:pt x="17" y="66"/>
                    <a:pt x="17" y="66"/>
                    <a:pt x="17" y="66"/>
                  </a:cubicBezTo>
                  <a:cubicBezTo>
                    <a:pt x="17" y="66"/>
                    <a:pt x="11" y="79"/>
                    <a:pt x="11" y="80"/>
                  </a:cubicBezTo>
                  <a:cubicBezTo>
                    <a:pt x="19" y="87"/>
                    <a:pt x="19" y="87"/>
                    <a:pt x="19" y="87"/>
                  </a:cubicBezTo>
                  <a:cubicBezTo>
                    <a:pt x="20" y="88"/>
                    <a:pt x="33" y="82"/>
                    <a:pt x="33" y="82"/>
                  </a:cubicBezTo>
                  <a:cubicBezTo>
                    <a:pt x="39" y="84"/>
                    <a:pt x="39" y="84"/>
                    <a:pt x="39" y="84"/>
                  </a:cubicBezTo>
                  <a:cubicBezTo>
                    <a:pt x="39" y="84"/>
                    <a:pt x="44" y="97"/>
                    <a:pt x="45" y="97"/>
                  </a:cubicBezTo>
                  <a:cubicBezTo>
                    <a:pt x="56" y="97"/>
                    <a:pt x="56" y="97"/>
                    <a:pt x="56" y="97"/>
                  </a:cubicBezTo>
                  <a:cubicBezTo>
                    <a:pt x="56" y="97"/>
                    <a:pt x="61" y="84"/>
                    <a:pt x="61" y="84"/>
                  </a:cubicBezTo>
                  <a:cubicBezTo>
                    <a:pt x="67" y="82"/>
                    <a:pt x="67" y="82"/>
                    <a:pt x="67" y="82"/>
                  </a:cubicBezTo>
                  <a:cubicBezTo>
                    <a:pt x="67" y="82"/>
                    <a:pt x="81" y="87"/>
                    <a:pt x="81" y="87"/>
                  </a:cubicBezTo>
                  <a:cubicBezTo>
                    <a:pt x="89" y="79"/>
                    <a:pt x="89" y="79"/>
                    <a:pt x="89" y="79"/>
                  </a:cubicBezTo>
                  <a:cubicBezTo>
                    <a:pt x="90" y="79"/>
                    <a:pt x="83" y="66"/>
                    <a:pt x="83" y="66"/>
                  </a:cubicBezTo>
                  <a:lnTo>
                    <a:pt x="86" y="60"/>
                  </a:lnTo>
                  <a:close/>
                  <a:moveTo>
                    <a:pt x="50" y="64"/>
                  </a:moveTo>
                  <a:cubicBezTo>
                    <a:pt x="41" y="64"/>
                    <a:pt x="34" y="57"/>
                    <a:pt x="34" y="49"/>
                  </a:cubicBezTo>
                  <a:cubicBezTo>
                    <a:pt x="34" y="40"/>
                    <a:pt x="41" y="33"/>
                    <a:pt x="50" y="33"/>
                  </a:cubicBezTo>
                  <a:cubicBezTo>
                    <a:pt x="59" y="33"/>
                    <a:pt x="66" y="40"/>
                    <a:pt x="66" y="49"/>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a:p>
          </p:txBody>
        </p:sp>
        <p:sp>
          <p:nvSpPr>
            <p:cNvPr id="31" name="Freeform 58"/>
            <p:cNvSpPr>
              <a:spLocks noEditPoints="1"/>
            </p:cNvSpPr>
            <p:nvPr/>
          </p:nvSpPr>
          <p:spPr bwMode="auto">
            <a:xfrm>
              <a:off x="8308715" y="1564044"/>
              <a:ext cx="154738" cy="154738"/>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3 w 47"/>
                <a:gd name="T17" fmla="*/ 6 h 47"/>
                <a:gd name="T18" fmla="*/ 20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1 w 47"/>
                <a:gd name="T31" fmla="*/ 21 h 47"/>
                <a:gd name="T32" fmla="*/ 6 w 47"/>
                <a:gd name="T33" fmla="*/ 25 h 47"/>
                <a:gd name="T34" fmla="*/ 7 w 47"/>
                <a:gd name="T35" fmla="*/ 28 h 47"/>
                <a:gd name="T36" fmla="*/ 3 w 47"/>
                <a:gd name="T37" fmla="*/ 34 h 47"/>
                <a:gd name="T38" fmla="*/ 5 w 47"/>
                <a:gd name="T39" fmla="*/ 38 h 47"/>
                <a:gd name="T40" fmla="*/ 12 w 47"/>
                <a:gd name="T41" fmla="*/ 37 h 47"/>
                <a:gd name="T42" fmla="*/ 14 w 47"/>
                <a:gd name="T43" fmla="*/ 39 h 47"/>
                <a:gd name="T44" fmla="*/ 16 w 47"/>
                <a:gd name="T45" fmla="*/ 46 h 47"/>
                <a:gd name="T46" fmla="*/ 21 w 47"/>
                <a:gd name="T47" fmla="*/ 47 h 47"/>
                <a:gd name="T48" fmla="*/ 25 w 47"/>
                <a:gd name="T49" fmla="*/ 41 h 47"/>
                <a:gd name="T50" fmla="*/ 28 w 47"/>
                <a:gd name="T51" fmla="*/ 41 h 47"/>
                <a:gd name="T52" fmla="*/ 33 w 47"/>
                <a:gd name="T53" fmla="*/ 45 h 47"/>
                <a:gd name="T54" fmla="*/ 38 w 47"/>
                <a:gd name="T55" fmla="*/ 42 h 47"/>
                <a:gd name="T56" fmla="*/ 37 w 47"/>
                <a:gd name="T57" fmla="*/ 35 h 47"/>
                <a:gd name="T58" fmla="*/ 39 w 47"/>
                <a:gd name="T59" fmla="*/ 33 h 47"/>
                <a:gd name="T60" fmla="*/ 46 w 47"/>
                <a:gd name="T61" fmla="*/ 31 h 47"/>
                <a:gd name="T62" fmla="*/ 47 w 47"/>
                <a:gd name="T63" fmla="*/ 26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3" y="6"/>
                    <a:pt x="23" y="6"/>
                  </a:cubicBezTo>
                  <a:cubicBezTo>
                    <a:pt x="20" y="6"/>
                    <a:pt x="20" y="6"/>
                    <a:pt x="20" y="6"/>
                  </a:cubicBezTo>
                  <a:cubicBezTo>
                    <a:pt x="20"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1" y="21"/>
                    <a:pt x="1" y="21"/>
                    <a:pt x="1" y="21"/>
                  </a:cubicBezTo>
                  <a:cubicBezTo>
                    <a:pt x="0" y="21"/>
                    <a:pt x="6" y="25"/>
                    <a:pt x="6" y="25"/>
                  </a:cubicBezTo>
                  <a:cubicBezTo>
                    <a:pt x="7" y="28"/>
                    <a:pt x="7" y="28"/>
                    <a:pt x="7" y="28"/>
                  </a:cubicBezTo>
                  <a:cubicBezTo>
                    <a:pt x="7" y="28"/>
                    <a:pt x="2" y="33"/>
                    <a:pt x="3" y="34"/>
                  </a:cubicBezTo>
                  <a:cubicBezTo>
                    <a:pt x="5" y="38"/>
                    <a:pt x="5" y="38"/>
                    <a:pt x="5" y="38"/>
                  </a:cubicBezTo>
                  <a:cubicBezTo>
                    <a:pt x="5" y="38"/>
                    <a:pt x="12" y="37"/>
                    <a:pt x="12" y="37"/>
                  </a:cubicBezTo>
                  <a:cubicBezTo>
                    <a:pt x="14" y="39"/>
                    <a:pt x="14" y="39"/>
                    <a:pt x="14" y="39"/>
                  </a:cubicBezTo>
                  <a:cubicBezTo>
                    <a:pt x="14" y="39"/>
                    <a:pt x="15" y="46"/>
                    <a:pt x="16" y="46"/>
                  </a:cubicBezTo>
                  <a:cubicBezTo>
                    <a:pt x="21" y="47"/>
                    <a:pt x="21" y="47"/>
                    <a:pt x="21" y="47"/>
                  </a:cubicBezTo>
                  <a:cubicBezTo>
                    <a:pt x="21" y="47"/>
                    <a:pt x="25" y="41"/>
                    <a:pt x="25" y="41"/>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6" y="31"/>
                  </a:cubicBezTo>
                  <a:cubicBezTo>
                    <a:pt x="47" y="26"/>
                    <a:pt x="47" y="26"/>
                    <a:pt x="47" y="26"/>
                  </a:cubicBezTo>
                  <a:cubicBezTo>
                    <a:pt x="47" y="26"/>
                    <a:pt x="41" y="22"/>
                    <a:pt x="41" y="22"/>
                  </a:cubicBezTo>
                  <a:close/>
                  <a:moveTo>
                    <a:pt x="31" y="25"/>
                  </a:moveTo>
                  <a:cubicBezTo>
                    <a:pt x="30" y="29"/>
                    <a:pt x="26" y="32"/>
                    <a:pt x="22" y="31"/>
                  </a:cubicBezTo>
                  <a:cubicBezTo>
                    <a:pt x="18" y="30"/>
                    <a:pt x="15" y="26"/>
                    <a:pt x="16" y="22"/>
                  </a:cubicBezTo>
                  <a:cubicBezTo>
                    <a:pt x="17" y="18"/>
                    <a:pt x="22"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a:p>
          </p:txBody>
        </p:sp>
      </p:grpSp>
      <p:sp>
        <p:nvSpPr>
          <p:cNvPr id="32" name="Text Box 10"/>
          <p:cNvSpPr txBox="1">
            <a:spLocks noChangeArrowheads="1"/>
          </p:cNvSpPr>
          <p:nvPr/>
        </p:nvSpPr>
        <p:spPr bwMode="auto">
          <a:xfrm>
            <a:off x="3954569" y="2810070"/>
            <a:ext cx="560495" cy="246221"/>
          </a:xfrm>
          <a:prstGeom prst="rect">
            <a:avLst/>
          </a:prstGeom>
          <a:noFill/>
          <a:ln w="9525">
            <a:noFill/>
            <a:miter lim="800000"/>
          </a:ln>
        </p:spPr>
        <p:txBody>
          <a:bodyPr wrap="square" lIns="60960" tIns="30480" rIns="60960" bIns="30480">
            <a:spAutoFit/>
          </a:bodyPr>
          <a:lstStyle/>
          <a:p>
            <a:pPr algn="ctr" defTabSz="1450975"/>
            <a:r>
              <a:rPr lang="en-US" sz="1200" b="1" dirty="0">
                <a:solidFill>
                  <a:schemeClr val="bg1"/>
                </a:solidFill>
                <a:latin typeface="Open Sans" pitchFamily="34" charset="0"/>
                <a:ea typeface="Open Sans" pitchFamily="34" charset="0"/>
                <a:cs typeface="Open Sans" pitchFamily="34" charset="0"/>
              </a:rPr>
              <a:t>35%</a:t>
            </a:r>
            <a:endParaRPr lang="en-US" sz="1100" b="1" dirty="0">
              <a:solidFill>
                <a:schemeClr val="bg1"/>
              </a:solidFill>
              <a:latin typeface="Open Sans" pitchFamily="34" charset="0"/>
              <a:ea typeface="Open Sans" pitchFamily="34" charset="0"/>
              <a:cs typeface="Open Sans" pitchFamily="34" charset="0"/>
            </a:endParaRPr>
          </a:p>
        </p:txBody>
      </p:sp>
      <p:sp>
        <p:nvSpPr>
          <p:cNvPr id="33" name="Text Box 10"/>
          <p:cNvSpPr txBox="1">
            <a:spLocks noChangeArrowheads="1"/>
          </p:cNvSpPr>
          <p:nvPr/>
        </p:nvSpPr>
        <p:spPr bwMode="auto">
          <a:xfrm>
            <a:off x="7002569" y="2351382"/>
            <a:ext cx="560495" cy="246221"/>
          </a:xfrm>
          <a:prstGeom prst="rect">
            <a:avLst/>
          </a:prstGeom>
          <a:noFill/>
          <a:ln w="9525">
            <a:noFill/>
            <a:miter lim="800000"/>
          </a:ln>
        </p:spPr>
        <p:txBody>
          <a:bodyPr wrap="square" lIns="60960" tIns="30480" rIns="60960" bIns="30480">
            <a:spAutoFit/>
          </a:bodyPr>
          <a:lstStyle/>
          <a:p>
            <a:pPr algn="ctr" defTabSz="1450975"/>
            <a:r>
              <a:rPr lang="en-US" sz="1200" b="1" dirty="0">
                <a:solidFill>
                  <a:schemeClr val="bg1"/>
                </a:solidFill>
                <a:latin typeface="Open Sans" pitchFamily="34" charset="0"/>
                <a:ea typeface="Open Sans" pitchFamily="34" charset="0"/>
                <a:cs typeface="Open Sans" pitchFamily="34" charset="0"/>
              </a:rPr>
              <a:t>25%</a:t>
            </a:r>
            <a:endParaRPr lang="en-US" sz="1100" b="1" dirty="0">
              <a:solidFill>
                <a:schemeClr val="bg1"/>
              </a:solidFill>
              <a:latin typeface="Open Sans" pitchFamily="34" charset="0"/>
              <a:ea typeface="Open Sans" pitchFamily="34" charset="0"/>
              <a:cs typeface="Open Sans" pitchFamily="34" charset="0"/>
            </a:endParaRPr>
          </a:p>
        </p:txBody>
      </p:sp>
      <p:sp>
        <p:nvSpPr>
          <p:cNvPr id="34" name="Text Box 10"/>
          <p:cNvSpPr txBox="1">
            <a:spLocks noChangeArrowheads="1"/>
          </p:cNvSpPr>
          <p:nvPr/>
        </p:nvSpPr>
        <p:spPr bwMode="auto">
          <a:xfrm>
            <a:off x="5314317" y="5332567"/>
            <a:ext cx="560495" cy="246221"/>
          </a:xfrm>
          <a:prstGeom prst="rect">
            <a:avLst/>
          </a:prstGeom>
          <a:noFill/>
          <a:ln w="9525">
            <a:noFill/>
            <a:miter lim="800000"/>
          </a:ln>
        </p:spPr>
        <p:txBody>
          <a:bodyPr wrap="square" lIns="60960" tIns="30480" rIns="60960" bIns="30480">
            <a:spAutoFit/>
          </a:bodyPr>
          <a:lstStyle/>
          <a:p>
            <a:pPr algn="ctr" defTabSz="1450975"/>
            <a:r>
              <a:rPr lang="en-US" sz="1200" b="1">
                <a:solidFill>
                  <a:schemeClr val="bg1"/>
                </a:solidFill>
                <a:latin typeface="Open Sans" pitchFamily="34" charset="0"/>
                <a:ea typeface="Open Sans" pitchFamily="34" charset="0"/>
                <a:cs typeface="Open Sans" pitchFamily="34" charset="0"/>
              </a:rPr>
              <a:t>20%</a:t>
            </a:r>
            <a:endParaRPr lang="en-US" sz="1100" b="1">
              <a:solidFill>
                <a:schemeClr val="bg1"/>
              </a:solidFill>
              <a:latin typeface="Open Sans" pitchFamily="34" charset="0"/>
              <a:ea typeface="Open Sans" pitchFamily="34" charset="0"/>
              <a:cs typeface="Open Sans" pitchFamily="34" charset="0"/>
            </a:endParaRPr>
          </a:p>
        </p:txBody>
      </p:sp>
      <p:sp>
        <p:nvSpPr>
          <p:cNvPr id="35" name="Text Box 10"/>
          <p:cNvSpPr txBox="1">
            <a:spLocks noChangeArrowheads="1"/>
          </p:cNvSpPr>
          <p:nvPr/>
        </p:nvSpPr>
        <p:spPr bwMode="auto">
          <a:xfrm>
            <a:off x="7230322" y="4538527"/>
            <a:ext cx="560495" cy="246221"/>
          </a:xfrm>
          <a:prstGeom prst="rect">
            <a:avLst/>
          </a:prstGeom>
          <a:noFill/>
          <a:ln w="9525">
            <a:noFill/>
            <a:miter lim="800000"/>
          </a:ln>
        </p:spPr>
        <p:txBody>
          <a:bodyPr wrap="square" lIns="60960" tIns="30480" rIns="60960" bIns="30480">
            <a:spAutoFit/>
          </a:bodyPr>
          <a:lstStyle/>
          <a:p>
            <a:pPr algn="ctr" defTabSz="1450975"/>
            <a:r>
              <a:rPr lang="en-US" sz="1200" b="1">
                <a:solidFill>
                  <a:schemeClr val="bg1"/>
                </a:solidFill>
                <a:latin typeface="Open Sans" pitchFamily="34" charset="0"/>
                <a:ea typeface="Open Sans" pitchFamily="34" charset="0"/>
                <a:cs typeface="Open Sans" pitchFamily="34" charset="0"/>
              </a:rPr>
              <a:t>10%</a:t>
            </a:r>
            <a:endParaRPr lang="en-US" sz="1100" b="1">
              <a:solidFill>
                <a:schemeClr val="bg1"/>
              </a:solidFill>
              <a:latin typeface="Open Sans" pitchFamily="34" charset="0"/>
              <a:ea typeface="Open Sans" pitchFamily="34" charset="0"/>
              <a:cs typeface="Open Sans" pitchFamily="34" charset="0"/>
            </a:endParaRPr>
          </a:p>
        </p:txBody>
      </p:sp>
      <p:cxnSp>
        <p:nvCxnSpPr>
          <p:cNvPr id="36" name="Straight Arrow Connector 55"/>
          <p:cNvCxnSpPr>
            <a:stCxn id="10" idx="1"/>
            <a:endCxn id="14" idx="5"/>
          </p:cNvCxnSpPr>
          <p:nvPr/>
        </p:nvCxnSpPr>
        <p:spPr>
          <a:xfrm flipH="1" flipV="1">
            <a:off x="3450963" y="2275136"/>
            <a:ext cx="568325" cy="45910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58"/>
          <p:cNvCxnSpPr>
            <a:endCxn id="20" idx="2"/>
          </p:cNvCxnSpPr>
          <p:nvPr/>
        </p:nvCxnSpPr>
        <p:spPr>
          <a:xfrm flipV="1">
            <a:off x="7587615" y="2260300"/>
            <a:ext cx="646005" cy="24496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60"/>
          <p:cNvCxnSpPr>
            <a:stCxn id="13" idx="5"/>
            <a:endCxn id="24" idx="1"/>
          </p:cNvCxnSpPr>
          <p:nvPr/>
        </p:nvCxnSpPr>
        <p:spPr>
          <a:xfrm>
            <a:off x="7726944" y="4891862"/>
            <a:ext cx="591820" cy="20637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62"/>
          <p:cNvCxnSpPr>
            <a:stCxn id="12" idx="3"/>
            <a:endCxn id="19" idx="6"/>
          </p:cNvCxnSpPr>
          <p:nvPr/>
        </p:nvCxnSpPr>
        <p:spPr>
          <a:xfrm flipH="1" flipV="1">
            <a:off x="3726555" y="5149671"/>
            <a:ext cx="1664335" cy="55499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9047356" y="1706812"/>
            <a:ext cx="1359748" cy="337185"/>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项目安全性</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059641" y="5097353"/>
            <a:ext cx="2353029"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本系统整体较为庞大，因此会经常出现各种异常。针对于这些异常需要进行统一的处理。</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9047356" y="4812418"/>
            <a:ext cx="1359748" cy="337185"/>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异常的处理</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21462" y="1867245"/>
            <a:ext cx="2353029" cy="78359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本项目最难的地方就是数据的获取。由于系统的独特性，因此需要获取数据的</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难度非常之大。</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1216660" y="1431290"/>
            <a:ext cx="1519555" cy="337185"/>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系统数据获取</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66460" y="4993814"/>
            <a:ext cx="2353029" cy="78359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由于本系统需要获取校园内信息，因此在某些情况下需要进入内网。而如何进入内网也是一大难点。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28650" y="4639310"/>
            <a:ext cx="2251075" cy="337185"/>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如何获得内网访问权限</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194938" y="3559425"/>
            <a:ext cx="1359748" cy="337185"/>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主要难点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descr="348123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69565" y="1691640"/>
            <a:ext cx="603250" cy="603250"/>
          </a:xfrm>
          <a:prstGeom prst="rect">
            <a:avLst/>
          </a:prstGeom>
        </p:spPr>
      </p:pic>
      <p:sp>
        <p:nvSpPr>
          <p:cNvPr id="4" name="文本框 3"/>
          <p:cNvSpPr txBox="1"/>
          <p:nvPr/>
        </p:nvSpPr>
        <p:spPr>
          <a:xfrm>
            <a:off x="9059641" y="2082373"/>
            <a:ext cx="2353029" cy="1014730"/>
          </a:xfrm>
          <a:prstGeom prst="rect">
            <a:avLst/>
          </a:prstGeom>
          <a:noFill/>
        </p:spPr>
        <p:txBody>
          <a:bodyPr wrap="square" rtlCol="0">
            <a:spAutoFit/>
          </a:bodyPr>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本项目包含大量用户数据，因此所有的操作均需建立在用户的信息安全上，保障数据的安全也是本系统的一大难点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28"/>
          <p:cNvSpPr/>
          <p:nvPr/>
        </p:nvSpPr>
        <p:spPr>
          <a:xfrm rot="5400000">
            <a:off x="7268700" y="1866996"/>
            <a:ext cx="1833563" cy="1641475"/>
          </a:xfrm>
          <a:custGeom>
            <a:avLst/>
            <a:gdLst>
              <a:gd name="connsiteX0" fmla="*/ 0 w 1834305"/>
              <a:gd name="connsiteY0" fmla="*/ 1078825 h 1640637"/>
              <a:gd name="connsiteX1" fmla="*/ 1834305 w 1834305"/>
              <a:gd name="connsiteY1" fmla="*/ 0 h 1640637"/>
              <a:gd name="connsiteX2" fmla="*/ 1834305 w 1834305"/>
              <a:gd name="connsiteY2" fmla="*/ 1399285 h 1640637"/>
              <a:gd name="connsiteX3" fmla="*/ 1774909 w 1834305"/>
              <a:gd name="connsiteY3" fmla="*/ 1396286 h 1640637"/>
              <a:gd name="connsiteX4" fmla="*/ 1034741 w 1834305"/>
              <a:gd name="connsiteY4" fmla="*/ 1622376 h 1640637"/>
              <a:gd name="connsiteX5" fmla="*/ 1010322 w 1834305"/>
              <a:gd name="connsiteY5" fmla="*/ 1640637 h 164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305" h="1640637">
                <a:moveTo>
                  <a:pt x="0" y="1078825"/>
                </a:moveTo>
                <a:cubicBezTo>
                  <a:pt x="370288" y="412925"/>
                  <a:pt x="1072376" y="0"/>
                  <a:pt x="1834305" y="0"/>
                </a:cubicBezTo>
                <a:lnTo>
                  <a:pt x="1834305" y="1399285"/>
                </a:lnTo>
                <a:lnTo>
                  <a:pt x="1774909" y="1396286"/>
                </a:lnTo>
                <a:cubicBezTo>
                  <a:pt x="1500734" y="1396286"/>
                  <a:pt x="1246027" y="1479635"/>
                  <a:pt x="1034741" y="1622376"/>
                </a:cubicBezTo>
                <a:lnTo>
                  <a:pt x="1010322" y="1640637"/>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p>
            <a:pPr algn="ctr">
              <a:defRPr/>
            </a:pPr>
            <a:endParaRPr lang="zh-CN" altLang="en-US" sz="2400">
              <a:solidFill>
                <a:prstClr val="black"/>
              </a:solidFill>
            </a:endParaRPr>
          </a:p>
        </p:txBody>
      </p:sp>
      <p:sp>
        <p:nvSpPr>
          <p:cNvPr id="5" name="任意多边形 29"/>
          <p:cNvSpPr/>
          <p:nvPr/>
        </p:nvSpPr>
        <p:spPr>
          <a:xfrm rot="9058301">
            <a:off x="7423482" y="3504502"/>
            <a:ext cx="1835151" cy="1765300"/>
          </a:xfrm>
          <a:custGeom>
            <a:avLst/>
            <a:gdLst>
              <a:gd name="connsiteX0" fmla="*/ 1234014 w 1834305"/>
              <a:gd name="connsiteY0" fmla="*/ 1765026 h 1765026"/>
              <a:gd name="connsiteX1" fmla="*/ 0 w 1834305"/>
              <a:gd name="connsiteY1" fmla="*/ 1078825 h 1765026"/>
              <a:gd name="connsiteX2" fmla="*/ 1834305 w 1834305"/>
              <a:gd name="connsiteY2" fmla="*/ 0 h 1765026"/>
              <a:gd name="connsiteX3" fmla="*/ 1834305 w 1834305"/>
              <a:gd name="connsiteY3" fmla="*/ 1269819 h 1765026"/>
              <a:gd name="connsiteX4" fmla="*/ 1737433 w 1834305"/>
              <a:gd name="connsiteY4" fmla="*/ 1313321 h 1765026"/>
              <a:gd name="connsiteX5" fmla="*/ 1252240 w 1834305"/>
              <a:gd name="connsiteY5" fmla="*/ 1735766 h 176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305" h="1765026">
                <a:moveTo>
                  <a:pt x="1234014" y="1765026"/>
                </a:moveTo>
                <a:lnTo>
                  <a:pt x="0" y="1078825"/>
                </a:lnTo>
                <a:cubicBezTo>
                  <a:pt x="370288" y="412925"/>
                  <a:pt x="1072376" y="0"/>
                  <a:pt x="1834305" y="0"/>
                </a:cubicBezTo>
                <a:lnTo>
                  <a:pt x="1834305" y="1269819"/>
                </a:lnTo>
                <a:lnTo>
                  <a:pt x="1737433" y="1313321"/>
                </a:lnTo>
                <a:cubicBezTo>
                  <a:pt x="1547988" y="1409553"/>
                  <a:pt x="1379974" y="1552166"/>
                  <a:pt x="1252240" y="1735766"/>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p>
            <a:pPr algn="ctr">
              <a:defRPr/>
            </a:pPr>
            <a:endParaRPr lang="zh-CN" altLang="en-US" sz="2400">
              <a:solidFill>
                <a:prstClr val="black"/>
              </a:solidFill>
            </a:endParaRPr>
          </a:p>
        </p:txBody>
      </p:sp>
      <p:sp>
        <p:nvSpPr>
          <p:cNvPr id="6" name="任意多边形 30"/>
          <p:cNvSpPr/>
          <p:nvPr/>
        </p:nvSpPr>
        <p:spPr>
          <a:xfrm rot="16200000">
            <a:off x="3271375" y="3762472"/>
            <a:ext cx="1835151" cy="1627187"/>
          </a:xfrm>
          <a:custGeom>
            <a:avLst/>
            <a:gdLst>
              <a:gd name="connsiteX0" fmla="*/ 1834305 w 1834305"/>
              <a:gd name="connsiteY0" fmla="*/ 0 h 1626600"/>
              <a:gd name="connsiteX1" fmla="*/ 1834305 w 1834305"/>
              <a:gd name="connsiteY1" fmla="*/ 1331393 h 1626600"/>
              <a:gd name="connsiteX2" fmla="*/ 1818726 w 1834305"/>
              <a:gd name="connsiteY2" fmla="*/ 1330606 h 1626600"/>
              <a:gd name="connsiteX3" fmla="*/ 1078559 w 1834305"/>
              <a:gd name="connsiteY3" fmla="*/ 1556696 h 1626600"/>
              <a:gd name="connsiteX4" fmla="*/ 985078 w 1834305"/>
              <a:gd name="connsiteY4" fmla="*/ 1626600 h 1626600"/>
              <a:gd name="connsiteX5" fmla="*/ 0 w 1834305"/>
              <a:gd name="connsiteY5" fmla="*/ 1078825 h 1626600"/>
              <a:gd name="connsiteX6" fmla="*/ 1834305 w 1834305"/>
              <a:gd name="connsiteY6" fmla="*/ 0 h 162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305" h="1626600">
                <a:moveTo>
                  <a:pt x="1834305" y="0"/>
                </a:moveTo>
                <a:lnTo>
                  <a:pt x="1834305" y="1331393"/>
                </a:lnTo>
                <a:lnTo>
                  <a:pt x="1818726" y="1330606"/>
                </a:lnTo>
                <a:cubicBezTo>
                  <a:pt x="1544551" y="1330606"/>
                  <a:pt x="1289844" y="1413955"/>
                  <a:pt x="1078559" y="1556696"/>
                </a:cubicBezTo>
                <a:lnTo>
                  <a:pt x="985078" y="1626600"/>
                </a:lnTo>
                <a:lnTo>
                  <a:pt x="0" y="1078825"/>
                </a:lnTo>
                <a:cubicBezTo>
                  <a:pt x="370288" y="412925"/>
                  <a:pt x="1072376" y="0"/>
                  <a:pt x="1834305" y="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p>
            <a:pPr algn="ctr">
              <a:defRPr/>
            </a:pPr>
            <a:endParaRPr lang="zh-CN" altLang="en-US" sz="2400">
              <a:solidFill>
                <a:prstClr val="black"/>
              </a:solidFill>
            </a:endParaRPr>
          </a:p>
        </p:txBody>
      </p:sp>
      <p:sp>
        <p:nvSpPr>
          <p:cNvPr id="8" name="任意多边形 31"/>
          <p:cNvSpPr/>
          <p:nvPr/>
        </p:nvSpPr>
        <p:spPr>
          <a:xfrm rot="19800000">
            <a:off x="3137231" y="2044003"/>
            <a:ext cx="1835151" cy="1725613"/>
          </a:xfrm>
          <a:custGeom>
            <a:avLst/>
            <a:gdLst>
              <a:gd name="connsiteX0" fmla="*/ 1834305 w 1834305"/>
              <a:gd name="connsiteY0" fmla="*/ 0 h 1725513"/>
              <a:gd name="connsiteX1" fmla="*/ 1834305 w 1834305"/>
              <a:gd name="connsiteY1" fmla="*/ 1154275 h 1725513"/>
              <a:gd name="connsiteX2" fmla="*/ 1727097 w 1834305"/>
              <a:gd name="connsiteY2" fmla="*/ 1200250 h 1725513"/>
              <a:gd name="connsiteX3" fmla="*/ 1234810 w 1834305"/>
              <a:gd name="connsiteY3" fmla="*/ 1614406 h 1725513"/>
              <a:gd name="connsiteX4" fmla="*/ 1162957 w 1834305"/>
              <a:gd name="connsiteY4" fmla="*/ 1725513 h 1725513"/>
              <a:gd name="connsiteX5" fmla="*/ 0 w 1834305"/>
              <a:gd name="connsiteY5" fmla="*/ 1078825 h 1725513"/>
              <a:gd name="connsiteX6" fmla="*/ 1834305 w 1834305"/>
              <a:gd name="connsiteY6" fmla="*/ 0 h 172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305" h="1725513">
                <a:moveTo>
                  <a:pt x="1834305" y="0"/>
                </a:moveTo>
                <a:lnTo>
                  <a:pt x="1834305" y="1154275"/>
                </a:lnTo>
                <a:lnTo>
                  <a:pt x="1727097" y="1200250"/>
                </a:lnTo>
                <a:cubicBezTo>
                  <a:pt x="1536047" y="1293256"/>
                  <a:pt x="1365639" y="1432999"/>
                  <a:pt x="1234810" y="1614406"/>
                </a:cubicBezTo>
                <a:lnTo>
                  <a:pt x="1162957" y="1725513"/>
                </a:lnTo>
                <a:lnTo>
                  <a:pt x="0" y="1078825"/>
                </a:lnTo>
                <a:cubicBezTo>
                  <a:pt x="370288" y="412925"/>
                  <a:pt x="1072376" y="0"/>
                  <a:pt x="1834305" y="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p>
            <a:pPr algn="ctr">
              <a:defRPr/>
            </a:pPr>
            <a:endParaRPr lang="zh-CN" altLang="en-US" sz="2400">
              <a:solidFill>
                <a:prstClr val="black"/>
              </a:solidFill>
            </a:endParaRPr>
          </a:p>
        </p:txBody>
      </p:sp>
      <p:sp>
        <p:nvSpPr>
          <p:cNvPr id="20" name="矩形 19"/>
          <p:cNvSpPr/>
          <p:nvPr/>
        </p:nvSpPr>
        <p:spPr>
          <a:xfrm>
            <a:off x="3633479" y="2462248"/>
            <a:ext cx="1198880" cy="706755"/>
          </a:xfrm>
          <a:prstGeom prst="rect">
            <a:avLst/>
          </a:prstGeom>
        </p:spPr>
        <p:txBody>
          <a:bodyPr wrap="none">
            <a:spAutoFit/>
          </a:bodyPr>
          <a:p>
            <a:pPr algn="ctr">
              <a:defRPr/>
            </a:pP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系统数据</a:t>
            </a:r>
            <a:endPar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defRPr/>
            </a:pP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获取难点</a:t>
            </a:r>
            <a:endPar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矩形 20"/>
          <p:cNvSpPr/>
          <p:nvPr/>
        </p:nvSpPr>
        <p:spPr>
          <a:xfrm>
            <a:off x="744869" y="2095899"/>
            <a:ext cx="2404731" cy="1476375"/>
          </a:xfrm>
          <a:prstGeom prst="rect">
            <a:avLst/>
          </a:prstGeom>
        </p:spPr>
        <p:txBody>
          <a:bodyPr wrap="square">
            <a:spAutoFit/>
          </a:bodyPr>
          <a:p>
            <a:pPr algn="just">
              <a:lnSpc>
                <a:spcPct val="150000"/>
              </a:lnSpc>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由于未能获取到接口，因此本项目采用抓包方式来获取需要的数据。采用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RestTemplate</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用于网络请求，使用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Jsoup</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分析</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HT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ML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文档。</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矩形 21"/>
          <p:cNvSpPr/>
          <p:nvPr/>
        </p:nvSpPr>
        <p:spPr>
          <a:xfrm>
            <a:off x="7624316" y="2462248"/>
            <a:ext cx="1198880" cy="706755"/>
          </a:xfrm>
          <a:prstGeom prst="rect">
            <a:avLst/>
          </a:prstGeom>
        </p:spPr>
        <p:txBody>
          <a:bodyPr wrap="none">
            <a:spAutoFit/>
          </a:bodyPr>
          <a:p>
            <a:pPr algn="ctr">
              <a:defRPr/>
            </a:pP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项目安全</a:t>
            </a:r>
            <a:endPar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defRPr/>
            </a:pP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性难点</a:t>
            </a:r>
            <a:endPar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矩形 22"/>
          <p:cNvSpPr/>
          <p:nvPr/>
        </p:nvSpPr>
        <p:spPr>
          <a:xfrm>
            <a:off x="7497316" y="4033209"/>
            <a:ext cx="1452880" cy="398780"/>
          </a:xfrm>
          <a:prstGeom prst="rect">
            <a:avLst/>
          </a:prstGeom>
        </p:spPr>
        <p:txBody>
          <a:bodyPr wrap="none">
            <a:spAutoFit/>
          </a:bodyPr>
          <a:p>
            <a:pPr algn="ctr">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异常的处理</a:t>
            </a:r>
            <a:endPar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矩形 23"/>
          <p:cNvSpPr/>
          <p:nvPr/>
        </p:nvSpPr>
        <p:spPr>
          <a:xfrm>
            <a:off x="3589510" y="4033209"/>
            <a:ext cx="1198880" cy="706755"/>
          </a:xfrm>
          <a:prstGeom prst="rect">
            <a:avLst/>
          </a:prstGeom>
        </p:spPr>
        <p:txBody>
          <a:bodyPr wrap="none">
            <a:spAutoFit/>
          </a:bodyPr>
          <a:p>
            <a:pPr algn="ctr">
              <a:defRPr/>
            </a:pP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获取内网</a:t>
            </a:r>
            <a:endPar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defRPr/>
            </a:pP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权限难点</a:t>
            </a:r>
            <a:endPar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矩形 24"/>
          <p:cNvSpPr/>
          <p:nvPr/>
        </p:nvSpPr>
        <p:spPr>
          <a:xfrm>
            <a:off x="9245676" y="2095898"/>
            <a:ext cx="2404731" cy="1753235"/>
          </a:xfrm>
          <a:prstGeom prst="rect">
            <a:avLst/>
          </a:prstGeom>
        </p:spPr>
        <p:txBody>
          <a:bodyPr wrap="square">
            <a:spAutoFit/>
          </a:bodyPr>
          <a:p>
            <a:pPr algn="just">
              <a:lnSpc>
                <a:spcPct val="150000"/>
              </a:lnSpc>
              <a:buClrTx/>
              <a:buSzTx/>
              <a:buFontTx/>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本项目采用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JWT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作为前后端验证安全框架。在数据处理上，未来将采用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RSA</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公钥</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加密方式进行数据传输，并将数据使用随机字符串经过多重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MD5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加密后</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保存在数据库中。</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矩形 25"/>
          <p:cNvSpPr/>
          <p:nvPr/>
        </p:nvSpPr>
        <p:spPr>
          <a:xfrm>
            <a:off x="744869" y="4284127"/>
            <a:ext cx="2404731" cy="1753235"/>
          </a:xfrm>
          <a:prstGeom prst="rect">
            <a:avLst/>
          </a:prstGeom>
        </p:spPr>
        <p:txBody>
          <a:bodyPr wrap="square">
            <a:spAutoFit/>
          </a:bodyPr>
          <a:p>
            <a:pPr algn="just">
              <a:lnSpc>
                <a:spcPct val="150000"/>
              </a:lnSpc>
              <a:buClrTx/>
              <a:buSzTx/>
              <a:buFontTx/>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目前整个项目发布之后需要进行内网认证。暂时性的方案是使用我及好友的校园网账号登录，采用统一的</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抓包方式进行机器登录验证。未来若能获得校园支持得到接口，可以改变这部分代码。</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矩形 26"/>
          <p:cNvSpPr/>
          <p:nvPr/>
        </p:nvSpPr>
        <p:spPr>
          <a:xfrm>
            <a:off x="9471736" y="4284126"/>
            <a:ext cx="2404731" cy="1476375"/>
          </a:xfrm>
          <a:prstGeom prst="rect">
            <a:avLst/>
          </a:prstGeom>
        </p:spPr>
        <p:txBody>
          <a:bodyPr wrap="square">
            <a:spAutoFit/>
          </a:bodyPr>
          <a:p>
            <a:pPr algn="just">
              <a:lnSpc>
                <a:spcPct val="150000"/>
              </a:lnSpc>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系统由于异常众多，因此采用了统一的异常处理类</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WSException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，用于拦截项目中的异常，并返回封装后的请求至前端。所有异常统一异常返回值。</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endParaRPr>
          </a:p>
        </p:txBody>
      </p:sp>
      <p:sp>
        <p:nvSpPr>
          <p:cNvPr id="11" name="文本框 10"/>
          <p:cNvSpPr txBox="1"/>
          <p:nvPr/>
        </p:nvSpPr>
        <p:spPr>
          <a:xfrm>
            <a:off x="629331" y="443969"/>
            <a:ext cx="3426179" cy="583565"/>
          </a:xfrm>
          <a:prstGeom prst="rect">
            <a:avLst/>
          </a:prstGeom>
          <a:noFill/>
        </p:spPr>
        <p:txBody>
          <a:bodyPr wrap="square" rtlCol="0">
            <a:spAutoFit/>
          </a:bodyPr>
          <a:p>
            <a:pPr lvl="0">
              <a:defRPr/>
            </a:pPr>
            <a:r>
              <a:rPr lang="zh-CN" altLang="en-US" sz="3200" dirty="0">
                <a:solidFill>
                  <a:schemeClr val="accent1"/>
                </a:solidFill>
                <a:latin typeface="幼圆" panose="02010509060101010101" pitchFamily="49" charset="-122"/>
                <a:ea typeface="幼圆" panose="02010509060101010101" pitchFamily="49" charset="-122"/>
              </a:rPr>
              <a:t>难点解决方案</a:t>
            </a:r>
            <a:endParaRPr lang="zh-CN" altLang="en-US" sz="3200" dirty="0">
              <a:solidFill>
                <a:schemeClr val="accent1"/>
              </a:solidFill>
              <a:latin typeface="幼圆" panose="02010509060101010101" pitchFamily="49" charset="-122"/>
              <a:ea typeface="幼圆" panose="02010509060101010101" pitchFamily="49" charset="-122"/>
            </a:endParaRPr>
          </a:p>
        </p:txBody>
      </p:sp>
      <p:pic>
        <p:nvPicPr>
          <p:cNvPr id="12" name="图片 11" descr="363369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132705" y="2610485"/>
            <a:ext cx="1986915" cy="1986915"/>
          </a:xfrm>
          <a:prstGeom prst="rect">
            <a:avLst/>
          </a:prstGeom>
        </p:spPr>
      </p:pic>
      <p:sp>
        <p:nvSpPr>
          <p:cNvPr id="13" name="文本框 12"/>
          <p:cNvSpPr txBox="1"/>
          <p:nvPr/>
        </p:nvSpPr>
        <p:spPr>
          <a:xfrm>
            <a:off x="5547995" y="3419475"/>
            <a:ext cx="1097280" cy="368300"/>
          </a:xfrm>
          <a:prstGeom prst="rect">
            <a:avLst/>
          </a:prstGeom>
          <a:noFill/>
        </p:spPr>
        <p:txBody>
          <a:bodyPr wrap="none" rtlCol="0" anchor="t">
            <a:spAutoFit/>
          </a:bodyPr>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解决方案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900" decel="100000" fill="hold"/>
                                        <p:tgtEl>
                                          <p:spTgt spid="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900" decel="100000" fill="hold"/>
                                        <p:tgtEl>
                                          <p:spTgt spid="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900" decel="100000" fill="hold"/>
                                        <p:tgtEl>
                                          <p:spTgt spid="2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900" decel="100000" fill="hold"/>
                                        <p:tgtEl>
                                          <p:spTgt spid="2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900" decel="100000" fill="hold"/>
                                        <p:tgtEl>
                                          <p:spTgt spid="25"/>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900" decel="100000" fill="hold"/>
                                        <p:tgtEl>
                                          <p:spTgt spid="2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900" decel="100000" fill="hold"/>
                                        <p:tgtEl>
                                          <p:spTgt spid="2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900" decel="100000" fill="hold"/>
                                        <p:tgtEl>
                                          <p:spTgt spid="21"/>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900" decel="100000" fill="hold"/>
                                        <p:tgtEl>
                                          <p:spTgt spid="24"/>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900" decel="100000" fill="hold"/>
                                        <p:tgtEl>
                                          <p:spTgt spid="26"/>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8" grpId="0" bldLvl="0" animBg="1"/>
      <p:bldP spid="20" grpId="0"/>
      <p:bldP spid="21" grpId="0"/>
      <p:bldP spid="22" grpId="0"/>
      <p:bldP spid="23" grpId="0"/>
      <p:bldP spid="24" grpId="0"/>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文本框 4"/>
          <p:cNvSpPr txBox="1"/>
          <p:nvPr/>
        </p:nvSpPr>
        <p:spPr>
          <a:xfrm>
            <a:off x="629331" y="443969"/>
            <a:ext cx="3426179" cy="58356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项目创新点</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8" name="Freeform 7"/>
          <p:cNvSpPr/>
          <p:nvPr/>
        </p:nvSpPr>
        <p:spPr bwMode="auto">
          <a:xfrm>
            <a:off x="5739871" y="2880489"/>
            <a:ext cx="1012677" cy="1013759"/>
          </a:xfrm>
          <a:custGeom>
            <a:avLst/>
            <a:gdLst>
              <a:gd name="T0" fmla="*/ 44 w 613"/>
              <a:gd name="T1" fmla="*/ 387 h 614"/>
              <a:gd name="T2" fmla="*/ 387 w 613"/>
              <a:gd name="T3" fmla="*/ 569 h 614"/>
              <a:gd name="T4" fmla="*/ 569 w 613"/>
              <a:gd name="T5" fmla="*/ 227 h 614"/>
              <a:gd name="T6" fmla="*/ 226 w 613"/>
              <a:gd name="T7" fmla="*/ 44 h 614"/>
              <a:gd name="T8" fmla="*/ 44 w 613"/>
              <a:gd name="T9" fmla="*/ 387 h 614"/>
            </a:gdLst>
            <a:ahLst/>
            <a:cxnLst>
              <a:cxn ang="0">
                <a:pos x="T0" y="T1"/>
              </a:cxn>
              <a:cxn ang="0">
                <a:pos x="T2" y="T3"/>
              </a:cxn>
              <a:cxn ang="0">
                <a:pos x="T4" y="T5"/>
              </a:cxn>
              <a:cxn ang="0">
                <a:pos x="T6" y="T7"/>
              </a:cxn>
              <a:cxn ang="0">
                <a:pos x="T8" y="T9"/>
              </a:cxn>
            </a:cxnLst>
            <a:rect l="0" t="0" r="r" b="b"/>
            <a:pathLst>
              <a:path w="613" h="614">
                <a:moveTo>
                  <a:pt x="44" y="387"/>
                </a:moveTo>
                <a:cubicBezTo>
                  <a:pt x="88" y="532"/>
                  <a:pt x="242" y="614"/>
                  <a:pt x="387" y="569"/>
                </a:cubicBezTo>
                <a:cubicBezTo>
                  <a:pt x="532" y="525"/>
                  <a:pt x="613" y="372"/>
                  <a:pt x="569" y="227"/>
                </a:cubicBezTo>
                <a:cubicBezTo>
                  <a:pt x="525" y="82"/>
                  <a:pt x="371" y="0"/>
                  <a:pt x="226" y="44"/>
                </a:cubicBezTo>
                <a:cubicBezTo>
                  <a:pt x="81" y="89"/>
                  <a:pt x="0" y="242"/>
                  <a:pt x="44" y="387"/>
                </a:cubicBezTo>
                <a:close/>
              </a:path>
            </a:pathLst>
          </a:custGeom>
          <a:solidFill>
            <a:schemeClr val="accent2"/>
          </a:solidFill>
          <a:ln>
            <a:noFill/>
          </a:ln>
        </p:spPr>
        <p:txBody>
          <a:bodyPr vert="horz" wrap="square" lIns="91440" tIns="45720" rIns="91440" bIns="45720" numCol="1" anchor="ctr" anchorCtr="0" compatLnSpc="1"/>
          <a:lstStyle/>
          <a:p>
            <a:pPr algn="ctr"/>
            <a:endParaRPr lang="en-US" sz="2000" b="1">
              <a:solidFill>
                <a:schemeClr val="bg1"/>
              </a:solidFill>
            </a:endParaRPr>
          </a:p>
        </p:txBody>
      </p:sp>
      <p:sp>
        <p:nvSpPr>
          <p:cNvPr id="11" name="Freeform 12"/>
          <p:cNvSpPr/>
          <p:nvPr/>
        </p:nvSpPr>
        <p:spPr bwMode="auto">
          <a:xfrm>
            <a:off x="6823940" y="1823111"/>
            <a:ext cx="1011595" cy="1013759"/>
          </a:xfrm>
          <a:custGeom>
            <a:avLst/>
            <a:gdLst>
              <a:gd name="T0" fmla="*/ 44 w 613"/>
              <a:gd name="T1" fmla="*/ 387 h 614"/>
              <a:gd name="T2" fmla="*/ 387 w 613"/>
              <a:gd name="T3" fmla="*/ 569 h 614"/>
              <a:gd name="T4" fmla="*/ 569 w 613"/>
              <a:gd name="T5" fmla="*/ 227 h 614"/>
              <a:gd name="T6" fmla="*/ 226 w 613"/>
              <a:gd name="T7" fmla="*/ 44 h 614"/>
              <a:gd name="T8" fmla="*/ 44 w 613"/>
              <a:gd name="T9" fmla="*/ 387 h 614"/>
            </a:gdLst>
            <a:ahLst/>
            <a:cxnLst>
              <a:cxn ang="0">
                <a:pos x="T0" y="T1"/>
              </a:cxn>
              <a:cxn ang="0">
                <a:pos x="T2" y="T3"/>
              </a:cxn>
              <a:cxn ang="0">
                <a:pos x="T4" y="T5"/>
              </a:cxn>
              <a:cxn ang="0">
                <a:pos x="T6" y="T7"/>
              </a:cxn>
              <a:cxn ang="0">
                <a:pos x="T8" y="T9"/>
              </a:cxn>
            </a:cxnLst>
            <a:rect l="0" t="0" r="r" b="b"/>
            <a:pathLst>
              <a:path w="613" h="614">
                <a:moveTo>
                  <a:pt x="44" y="387"/>
                </a:moveTo>
                <a:cubicBezTo>
                  <a:pt x="88" y="532"/>
                  <a:pt x="242" y="614"/>
                  <a:pt x="387" y="569"/>
                </a:cubicBezTo>
                <a:cubicBezTo>
                  <a:pt x="532" y="525"/>
                  <a:pt x="613" y="372"/>
                  <a:pt x="569" y="227"/>
                </a:cubicBezTo>
                <a:cubicBezTo>
                  <a:pt x="525" y="82"/>
                  <a:pt x="371" y="0"/>
                  <a:pt x="226" y="44"/>
                </a:cubicBezTo>
                <a:cubicBezTo>
                  <a:pt x="81" y="89"/>
                  <a:pt x="0" y="242"/>
                  <a:pt x="44" y="387"/>
                </a:cubicBezTo>
                <a:close/>
              </a:path>
            </a:pathLst>
          </a:custGeom>
          <a:solidFill>
            <a:schemeClr val="accent1"/>
          </a:solidFill>
          <a:ln>
            <a:noFill/>
          </a:ln>
        </p:spPr>
        <p:txBody>
          <a:bodyPr vert="horz" wrap="square" lIns="91440" tIns="45720" rIns="91440" bIns="45720" numCol="1" anchor="ctr" anchorCtr="0" compatLnSpc="1"/>
          <a:lstStyle/>
          <a:p>
            <a:pPr algn="ctr"/>
            <a:endParaRPr lang="en-US" sz="2000" b="1">
              <a:solidFill>
                <a:schemeClr val="bg1"/>
              </a:solidFill>
            </a:endParaRPr>
          </a:p>
        </p:txBody>
      </p:sp>
      <p:sp>
        <p:nvSpPr>
          <p:cNvPr id="13" name="Freeform 7"/>
          <p:cNvSpPr/>
          <p:nvPr/>
        </p:nvSpPr>
        <p:spPr bwMode="auto">
          <a:xfrm>
            <a:off x="3570648" y="4996330"/>
            <a:ext cx="1012677" cy="1013759"/>
          </a:xfrm>
          <a:custGeom>
            <a:avLst/>
            <a:gdLst>
              <a:gd name="T0" fmla="*/ 44 w 613"/>
              <a:gd name="T1" fmla="*/ 387 h 614"/>
              <a:gd name="T2" fmla="*/ 387 w 613"/>
              <a:gd name="T3" fmla="*/ 569 h 614"/>
              <a:gd name="T4" fmla="*/ 569 w 613"/>
              <a:gd name="T5" fmla="*/ 227 h 614"/>
              <a:gd name="T6" fmla="*/ 226 w 613"/>
              <a:gd name="T7" fmla="*/ 44 h 614"/>
              <a:gd name="T8" fmla="*/ 44 w 613"/>
              <a:gd name="T9" fmla="*/ 387 h 614"/>
            </a:gdLst>
            <a:ahLst/>
            <a:cxnLst>
              <a:cxn ang="0">
                <a:pos x="T0" y="T1"/>
              </a:cxn>
              <a:cxn ang="0">
                <a:pos x="T2" y="T3"/>
              </a:cxn>
              <a:cxn ang="0">
                <a:pos x="T4" y="T5"/>
              </a:cxn>
              <a:cxn ang="0">
                <a:pos x="T6" y="T7"/>
              </a:cxn>
              <a:cxn ang="0">
                <a:pos x="T8" y="T9"/>
              </a:cxn>
            </a:cxnLst>
            <a:rect l="0" t="0" r="r" b="b"/>
            <a:pathLst>
              <a:path w="613" h="614">
                <a:moveTo>
                  <a:pt x="44" y="387"/>
                </a:moveTo>
                <a:cubicBezTo>
                  <a:pt x="88" y="532"/>
                  <a:pt x="242" y="614"/>
                  <a:pt x="387" y="569"/>
                </a:cubicBezTo>
                <a:cubicBezTo>
                  <a:pt x="532" y="525"/>
                  <a:pt x="613" y="372"/>
                  <a:pt x="569" y="227"/>
                </a:cubicBezTo>
                <a:cubicBezTo>
                  <a:pt x="525" y="82"/>
                  <a:pt x="371" y="0"/>
                  <a:pt x="226" y="44"/>
                </a:cubicBezTo>
                <a:cubicBezTo>
                  <a:pt x="81" y="89"/>
                  <a:pt x="0" y="242"/>
                  <a:pt x="44" y="387"/>
                </a:cubicBezTo>
                <a:close/>
              </a:path>
            </a:pathLst>
          </a:custGeom>
          <a:solidFill>
            <a:schemeClr val="accent2"/>
          </a:solidFill>
          <a:ln>
            <a:noFill/>
          </a:ln>
        </p:spPr>
        <p:txBody>
          <a:bodyPr vert="horz" wrap="square" lIns="91440" tIns="45720" rIns="91440" bIns="45720" numCol="1" anchor="ctr" anchorCtr="0" compatLnSpc="1"/>
          <a:lstStyle/>
          <a:p>
            <a:pPr algn="ctr"/>
            <a:endParaRPr lang="en-US" sz="2000" b="1">
              <a:solidFill>
                <a:schemeClr val="bg1"/>
              </a:solidFill>
            </a:endParaRPr>
          </a:p>
        </p:txBody>
      </p:sp>
      <p:sp>
        <p:nvSpPr>
          <p:cNvPr id="15" name="Freeform 12"/>
          <p:cNvSpPr/>
          <p:nvPr/>
        </p:nvSpPr>
        <p:spPr bwMode="auto">
          <a:xfrm>
            <a:off x="4654718" y="3938952"/>
            <a:ext cx="1011595" cy="1013759"/>
          </a:xfrm>
          <a:custGeom>
            <a:avLst/>
            <a:gdLst>
              <a:gd name="T0" fmla="*/ 44 w 613"/>
              <a:gd name="T1" fmla="*/ 387 h 614"/>
              <a:gd name="T2" fmla="*/ 387 w 613"/>
              <a:gd name="T3" fmla="*/ 569 h 614"/>
              <a:gd name="T4" fmla="*/ 569 w 613"/>
              <a:gd name="T5" fmla="*/ 227 h 614"/>
              <a:gd name="T6" fmla="*/ 226 w 613"/>
              <a:gd name="T7" fmla="*/ 44 h 614"/>
              <a:gd name="T8" fmla="*/ 44 w 613"/>
              <a:gd name="T9" fmla="*/ 387 h 614"/>
            </a:gdLst>
            <a:ahLst/>
            <a:cxnLst>
              <a:cxn ang="0">
                <a:pos x="T0" y="T1"/>
              </a:cxn>
              <a:cxn ang="0">
                <a:pos x="T2" y="T3"/>
              </a:cxn>
              <a:cxn ang="0">
                <a:pos x="T4" y="T5"/>
              </a:cxn>
              <a:cxn ang="0">
                <a:pos x="T6" y="T7"/>
              </a:cxn>
              <a:cxn ang="0">
                <a:pos x="T8" y="T9"/>
              </a:cxn>
            </a:cxnLst>
            <a:rect l="0" t="0" r="r" b="b"/>
            <a:pathLst>
              <a:path w="613" h="614">
                <a:moveTo>
                  <a:pt x="44" y="387"/>
                </a:moveTo>
                <a:cubicBezTo>
                  <a:pt x="88" y="532"/>
                  <a:pt x="242" y="614"/>
                  <a:pt x="387" y="569"/>
                </a:cubicBezTo>
                <a:cubicBezTo>
                  <a:pt x="532" y="525"/>
                  <a:pt x="613" y="372"/>
                  <a:pt x="569" y="227"/>
                </a:cubicBezTo>
                <a:cubicBezTo>
                  <a:pt x="525" y="82"/>
                  <a:pt x="371" y="0"/>
                  <a:pt x="226" y="44"/>
                </a:cubicBezTo>
                <a:cubicBezTo>
                  <a:pt x="81" y="89"/>
                  <a:pt x="0" y="242"/>
                  <a:pt x="44" y="387"/>
                </a:cubicBezTo>
                <a:close/>
              </a:path>
            </a:pathLst>
          </a:custGeom>
          <a:solidFill>
            <a:schemeClr val="accent1"/>
          </a:solidFill>
          <a:ln>
            <a:noFill/>
          </a:ln>
        </p:spPr>
        <p:txBody>
          <a:bodyPr vert="horz" wrap="square" lIns="91440" tIns="45720" rIns="91440" bIns="45720" numCol="1" anchor="ctr" anchorCtr="0" compatLnSpc="1"/>
          <a:lstStyle/>
          <a:p>
            <a:pPr algn="ctr"/>
            <a:endParaRPr lang="en-US" sz="2000" b="1">
              <a:solidFill>
                <a:schemeClr val="bg1"/>
              </a:solidFill>
            </a:endParaRPr>
          </a:p>
        </p:txBody>
      </p:sp>
      <p:sp>
        <p:nvSpPr>
          <p:cNvPr id="16" name="Freeform 37"/>
          <p:cNvSpPr>
            <a:spLocks noEditPoints="1"/>
          </p:cNvSpPr>
          <p:nvPr/>
        </p:nvSpPr>
        <p:spPr bwMode="auto">
          <a:xfrm>
            <a:off x="6094359" y="3201209"/>
            <a:ext cx="301536" cy="372318"/>
          </a:xfrm>
          <a:custGeom>
            <a:avLst/>
            <a:gdLst/>
            <a:ahLst/>
            <a:cxnLst>
              <a:cxn ang="0">
                <a:pos x="196" y="256"/>
              </a:cxn>
              <a:cxn ang="0">
                <a:pos x="12" y="256"/>
              </a:cxn>
              <a:cxn ang="0">
                <a:pos x="0" y="244"/>
              </a:cxn>
              <a:cxn ang="0">
                <a:pos x="0" y="140"/>
              </a:cxn>
              <a:cxn ang="0">
                <a:pos x="12" y="128"/>
              </a:cxn>
              <a:cxn ang="0">
                <a:pos x="32" y="128"/>
              </a:cxn>
              <a:cxn ang="0">
                <a:pos x="32" y="72"/>
              </a:cxn>
              <a:cxn ang="0">
                <a:pos x="104" y="0"/>
              </a:cxn>
              <a:cxn ang="0">
                <a:pos x="176" y="72"/>
              </a:cxn>
              <a:cxn ang="0">
                <a:pos x="176" y="128"/>
              </a:cxn>
              <a:cxn ang="0">
                <a:pos x="196" y="128"/>
              </a:cxn>
              <a:cxn ang="0">
                <a:pos x="208" y="140"/>
              </a:cxn>
              <a:cxn ang="0">
                <a:pos x="208" y="244"/>
              </a:cxn>
              <a:cxn ang="0">
                <a:pos x="196" y="256"/>
              </a:cxn>
              <a:cxn ang="0">
                <a:pos x="92" y="197"/>
              </a:cxn>
              <a:cxn ang="0">
                <a:pos x="92" y="220"/>
              </a:cxn>
              <a:cxn ang="0">
                <a:pos x="104" y="232"/>
              </a:cxn>
              <a:cxn ang="0">
                <a:pos x="116" y="220"/>
              </a:cxn>
              <a:cxn ang="0">
                <a:pos x="116" y="197"/>
              </a:cxn>
              <a:cxn ang="0">
                <a:pos x="128" y="176"/>
              </a:cxn>
              <a:cxn ang="0">
                <a:pos x="104" y="152"/>
              </a:cxn>
              <a:cxn ang="0">
                <a:pos x="80" y="176"/>
              </a:cxn>
              <a:cxn ang="0">
                <a:pos x="92" y="197"/>
              </a:cxn>
              <a:cxn ang="0">
                <a:pos x="152" y="72"/>
              </a:cxn>
              <a:cxn ang="0">
                <a:pos x="104" y="24"/>
              </a:cxn>
              <a:cxn ang="0">
                <a:pos x="56" y="72"/>
              </a:cxn>
              <a:cxn ang="0">
                <a:pos x="56" y="128"/>
              </a:cxn>
              <a:cxn ang="0">
                <a:pos x="152" y="128"/>
              </a:cxn>
              <a:cxn ang="0">
                <a:pos x="152" y="72"/>
              </a:cxn>
            </a:cxnLst>
            <a:rect l="0" t="0" r="r" b="b"/>
            <a:pathLst>
              <a:path w="208" h="256">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92" y="197"/>
                </a:move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cubicBezTo>
                  <a:pt x="91" y="152"/>
                  <a:pt x="80" y="163"/>
                  <a:pt x="80" y="176"/>
                </a:cubicBezTo>
                <a:cubicBezTo>
                  <a:pt x="80" y="185"/>
                  <a:pt x="85" y="193"/>
                  <a:pt x="92" y="197"/>
                </a:cubicBezTo>
                <a:moveTo>
                  <a:pt x="152" y="72"/>
                </a:moveTo>
                <a:cubicBezTo>
                  <a:pt x="152" y="45"/>
                  <a:pt x="131" y="24"/>
                  <a:pt x="104" y="24"/>
                </a:cubicBezTo>
                <a:cubicBezTo>
                  <a:pt x="77" y="24"/>
                  <a:pt x="56" y="45"/>
                  <a:pt x="56" y="72"/>
                </a:cubicBezTo>
                <a:cubicBezTo>
                  <a:pt x="56" y="128"/>
                  <a:pt x="56" y="128"/>
                  <a:pt x="56" y="128"/>
                </a:cubicBezTo>
                <a:cubicBezTo>
                  <a:pt x="152" y="128"/>
                  <a:pt x="152" y="128"/>
                  <a:pt x="152" y="128"/>
                </a:cubicBezTo>
                <a:lnTo>
                  <a:pt x="152" y="72"/>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7" name="Freeform 64"/>
          <p:cNvSpPr>
            <a:spLocks noEditPoints="1"/>
          </p:cNvSpPr>
          <p:nvPr/>
        </p:nvSpPr>
        <p:spPr bwMode="auto">
          <a:xfrm>
            <a:off x="4993655" y="4275605"/>
            <a:ext cx="333720" cy="333720"/>
          </a:xfrm>
          <a:custGeom>
            <a:avLst/>
            <a:gdLst/>
            <a:ahLst/>
            <a:cxnLst>
              <a:cxn ang="0">
                <a:pos x="192" y="98"/>
              </a:cxn>
              <a:cxn ang="0">
                <a:pos x="192" y="98"/>
              </a:cxn>
              <a:cxn ang="0">
                <a:pos x="192" y="99"/>
              </a:cxn>
              <a:cxn ang="0">
                <a:pos x="192" y="99"/>
              </a:cxn>
              <a:cxn ang="0">
                <a:pos x="192" y="100"/>
              </a:cxn>
              <a:cxn ang="0">
                <a:pos x="192" y="100"/>
              </a:cxn>
              <a:cxn ang="0">
                <a:pos x="189" y="108"/>
              </a:cxn>
              <a:cxn ang="0">
                <a:pos x="189" y="108"/>
              </a:cxn>
              <a:cxn ang="0">
                <a:pos x="121" y="188"/>
              </a:cxn>
              <a:cxn ang="0">
                <a:pos x="121" y="188"/>
              </a:cxn>
              <a:cxn ang="0">
                <a:pos x="112" y="192"/>
              </a:cxn>
              <a:cxn ang="0">
                <a:pos x="111" y="192"/>
              </a:cxn>
              <a:cxn ang="0">
                <a:pos x="110" y="192"/>
              </a:cxn>
              <a:cxn ang="0">
                <a:pos x="110" y="192"/>
              </a:cxn>
              <a:cxn ang="0">
                <a:pos x="104" y="189"/>
              </a:cxn>
              <a:cxn ang="0">
                <a:pos x="104" y="189"/>
              </a:cxn>
              <a:cxn ang="0">
                <a:pos x="4" y="97"/>
              </a:cxn>
              <a:cxn ang="0">
                <a:pos x="4" y="97"/>
              </a:cxn>
              <a:cxn ang="0">
                <a:pos x="0" y="88"/>
              </a:cxn>
              <a:cxn ang="0">
                <a:pos x="0" y="88"/>
              </a:cxn>
              <a:cxn ang="0">
                <a:pos x="0" y="24"/>
              </a:cxn>
              <a:cxn ang="0">
                <a:pos x="0" y="12"/>
              </a:cxn>
              <a:cxn ang="0">
                <a:pos x="0" y="12"/>
              </a:cxn>
              <a:cxn ang="0">
                <a:pos x="0" y="12"/>
              </a:cxn>
              <a:cxn ang="0">
                <a:pos x="12" y="0"/>
              </a:cxn>
              <a:cxn ang="0">
                <a:pos x="12" y="0"/>
              </a:cxn>
              <a:cxn ang="0">
                <a:pos x="88" y="0"/>
              </a:cxn>
              <a:cxn ang="0">
                <a:pos x="88" y="0"/>
              </a:cxn>
              <a:cxn ang="0">
                <a:pos x="88" y="0"/>
              </a:cxn>
              <a:cxn ang="0">
                <a:pos x="97" y="4"/>
              </a:cxn>
              <a:cxn ang="0">
                <a:pos x="188" y="91"/>
              </a:cxn>
              <a:cxn ang="0">
                <a:pos x="192" y="98"/>
              </a:cxn>
              <a:cxn ang="0">
                <a:pos x="32" y="16"/>
              </a:cxn>
              <a:cxn ang="0">
                <a:pos x="16" y="32"/>
              </a:cxn>
              <a:cxn ang="0">
                <a:pos x="32" y="48"/>
              </a:cxn>
              <a:cxn ang="0">
                <a:pos x="48" y="32"/>
              </a:cxn>
              <a:cxn ang="0">
                <a:pos x="32" y="16"/>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8" name="Freeform 71"/>
          <p:cNvSpPr>
            <a:spLocks noEditPoints="1"/>
          </p:cNvSpPr>
          <p:nvPr/>
        </p:nvSpPr>
        <p:spPr bwMode="auto">
          <a:xfrm>
            <a:off x="7138781" y="2157186"/>
            <a:ext cx="381912" cy="345608"/>
          </a:xfrm>
          <a:custGeom>
            <a:avLst/>
            <a:gdLst/>
            <a:ahLst/>
            <a:cxnLst>
              <a:cxn ang="0">
                <a:pos x="256" y="96"/>
              </a:cxn>
              <a:cxn ang="0">
                <a:pos x="224" y="128"/>
              </a:cxn>
              <a:cxn ang="0">
                <a:pos x="192" y="96"/>
              </a:cxn>
              <a:cxn ang="0">
                <a:pos x="160" y="128"/>
              </a:cxn>
              <a:cxn ang="0">
                <a:pos x="128" y="96"/>
              </a:cxn>
              <a:cxn ang="0">
                <a:pos x="96" y="128"/>
              </a:cxn>
              <a:cxn ang="0">
                <a:pos x="64" y="96"/>
              </a:cxn>
              <a:cxn ang="0">
                <a:pos x="32" y="128"/>
              </a:cxn>
              <a:cxn ang="0">
                <a:pos x="0" y="96"/>
              </a:cxn>
              <a:cxn ang="0">
                <a:pos x="23" y="36"/>
              </a:cxn>
              <a:cxn ang="0">
                <a:pos x="234" y="36"/>
              </a:cxn>
              <a:cxn ang="0">
                <a:pos x="256" y="96"/>
              </a:cxn>
              <a:cxn ang="0">
                <a:pos x="216" y="24"/>
              </a:cxn>
              <a:cxn ang="0">
                <a:pos x="40" y="24"/>
              </a:cxn>
              <a:cxn ang="0">
                <a:pos x="28" y="12"/>
              </a:cxn>
              <a:cxn ang="0">
                <a:pos x="40" y="0"/>
              </a:cxn>
              <a:cxn ang="0">
                <a:pos x="216" y="0"/>
              </a:cxn>
              <a:cxn ang="0">
                <a:pos x="228" y="12"/>
              </a:cxn>
              <a:cxn ang="0">
                <a:pos x="216" y="24"/>
              </a:cxn>
              <a:cxn ang="0">
                <a:pos x="36" y="140"/>
              </a:cxn>
              <a:cxn ang="0">
                <a:pos x="36" y="140"/>
              </a:cxn>
              <a:cxn ang="0">
                <a:pos x="39" y="139"/>
              </a:cxn>
              <a:cxn ang="0">
                <a:pos x="40" y="139"/>
              </a:cxn>
              <a:cxn ang="0">
                <a:pos x="42" y="139"/>
              </a:cxn>
              <a:cxn ang="0">
                <a:pos x="48" y="137"/>
              </a:cxn>
              <a:cxn ang="0">
                <a:pos x="48" y="137"/>
              </a:cxn>
              <a:cxn ang="0">
                <a:pos x="48" y="196"/>
              </a:cxn>
              <a:cxn ang="0">
                <a:pos x="208" y="196"/>
              </a:cxn>
              <a:cxn ang="0">
                <a:pos x="208" y="137"/>
              </a:cxn>
              <a:cxn ang="0">
                <a:pos x="208" y="137"/>
              </a:cxn>
              <a:cxn ang="0">
                <a:pos x="214" y="139"/>
              </a:cxn>
              <a:cxn ang="0">
                <a:pos x="216" y="139"/>
              </a:cxn>
              <a:cxn ang="0">
                <a:pos x="217" y="139"/>
              </a:cxn>
              <a:cxn ang="0">
                <a:pos x="220" y="140"/>
              </a:cxn>
              <a:cxn ang="0">
                <a:pos x="220" y="140"/>
              </a:cxn>
              <a:cxn ang="0">
                <a:pos x="224" y="140"/>
              </a:cxn>
              <a:cxn ang="0">
                <a:pos x="232" y="139"/>
              </a:cxn>
              <a:cxn ang="0">
                <a:pos x="232" y="220"/>
              </a:cxn>
              <a:cxn ang="0">
                <a:pos x="220" y="232"/>
              </a:cxn>
              <a:cxn ang="0">
                <a:pos x="36" y="232"/>
              </a:cxn>
              <a:cxn ang="0">
                <a:pos x="24" y="220"/>
              </a:cxn>
              <a:cxn ang="0">
                <a:pos x="24" y="139"/>
              </a:cxn>
              <a:cxn ang="0">
                <a:pos x="32" y="140"/>
              </a:cxn>
              <a:cxn ang="0">
                <a:pos x="36" y="140"/>
              </a:cxn>
            </a:cxnLst>
            <a:rect l="0" t="0" r="r" b="b"/>
            <a:pathLst>
              <a:path w="256" h="232">
                <a:moveTo>
                  <a:pt x="256" y="96"/>
                </a:moveTo>
                <a:cubicBezTo>
                  <a:pt x="256" y="114"/>
                  <a:pt x="242" y="128"/>
                  <a:pt x="224" y="128"/>
                </a:cubicBezTo>
                <a:cubicBezTo>
                  <a:pt x="206" y="128"/>
                  <a:pt x="192" y="114"/>
                  <a:pt x="192" y="96"/>
                </a:cubicBezTo>
                <a:cubicBezTo>
                  <a:pt x="192" y="114"/>
                  <a:pt x="178" y="128"/>
                  <a:pt x="160" y="128"/>
                </a:cubicBezTo>
                <a:cubicBezTo>
                  <a:pt x="142" y="128"/>
                  <a:pt x="128" y="114"/>
                  <a:pt x="128" y="96"/>
                </a:cubicBezTo>
                <a:cubicBezTo>
                  <a:pt x="128" y="114"/>
                  <a:pt x="114" y="128"/>
                  <a:pt x="96" y="128"/>
                </a:cubicBezTo>
                <a:cubicBezTo>
                  <a:pt x="78" y="128"/>
                  <a:pt x="64" y="114"/>
                  <a:pt x="64" y="96"/>
                </a:cubicBezTo>
                <a:cubicBezTo>
                  <a:pt x="64" y="114"/>
                  <a:pt x="50" y="128"/>
                  <a:pt x="32" y="128"/>
                </a:cubicBezTo>
                <a:cubicBezTo>
                  <a:pt x="14" y="128"/>
                  <a:pt x="0" y="114"/>
                  <a:pt x="0" y="96"/>
                </a:cubicBezTo>
                <a:cubicBezTo>
                  <a:pt x="23" y="36"/>
                  <a:pt x="23" y="36"/>
                  <a:pt x="23" y="36"/>
                </a:cubicBezTo>
                <a:cubicBezTo>
                  <a:pt x="234" y="36"/>
                  <a:pt x="234" y="36"/>
                  <a:pt x="234" y="36"/>
                </a:cubicBezTo>
                <a:lnTo>
                  <a:pt x="256" y="96"/>
                </a:lnTo>
                <a:close/>
                <a:moveTo>
                  <a:pt x="216" y="24"/>
                </a:moveTo>
                <a:cubicBezTo>
                  <a:pt x="40" y="24"/>
                  <a:pt x="40" y="24"/>
                  <a:pt x="40" y="24"/>
                </a:cubicBezTo>
                <a:cubicBezTo>
                  <a:pt x="33" y="24"/>
                  <a:pt x="28" y="19"/>
                  <a:pt x="28" y="12"/>
                </a:cubicBezTo>
                <a:cubicBezTo>
                  <a:pt x="28" y="5"/>
                  <a:pt x="33" y="0"/>
                  <a:pt x="40" y="0"/>
                </a:cubicBezTo>
                <a:cubicBezTo>
                  <a:pt x="216" y="0"/>
                  <a:pt x="216" y="0"/>
                  <a:pt x="216" y="0"/>
                </a:cubicBezTo>
                <a:cubicBezTo>
                  <a:pt x="223" y="0"/>
                  <a:pt x="228" y="5"/>
                  <a:pt x="228" y="12"/>
                </a:cubicBezTo>
                <a:cubicBezTo>
                  <a:pt x="228" y="19"/>
                  <a:pt x="223" y="24"/>
                  <a:pt x="216" y="24"/>
                </a:cubicBezTo>
                <a:moveTo>
                  <a:pt x="36" y="140"/>
                </a:moveTo>
                <a:cubicBezTo>
                  <a:pt x="36" y="140"/>
                  <a:pt x="36" y="140"/>
                  <a:pt x="36" y="140"/>
                </a:cubicBezTo>
                <a:cubicBezTo>
                  <a:pt x="37" y="140"/>
                  <a:pt x="38" y="140"/>
                  <a:pt x="39" y="139"/>
                </a:cubicBezTo>
                <a:cubicBezTo>
                  <a:pt x="40" y="139"/>
                  <a:pt x="40" y="139"/>
                  <a:pt x="40" y="139"/>
                </a:cubicBezTo>
                <a:cubicBezTo>
                  <a:pt x="41" y="139"/>
                  <a:pt x="41" y="139"/>
                  <a:pt x="42" y="139"/>
                </a:cubicBezTo>
                <a:cubicBezTo>
                  <a:pt x="44" y="138"/>
                  <a:pt x="46" y="138"/>
                  <a:pt x="48" y="137"/>
                </a:cubicBezTo>
                <a:cubicBezTo>
                  <a:pt x="48" y="137"/>
                  <a:pt x="48" y="137"/>
                  <a:pt x="48" y="137"/>
                </a:cubicBezTo>
                <a:cubicBezTo>
                  <a:pt x="48" y="196"/>
                  <a:pt x="48" y="196"/>
                  <a:pt x="48" y="196"/>
                </a:cubicBezTo>
                <a:cubicBezTo>
                  <a:pt x="208" y="196"/>
                  <a:pt x="208" y="196"/>
                  <a:pt x="208" y="196"/>
                </a:cubicBezTo>
                <a:cubicBezTo>
                  <a:pt x="208" y="137"/>
                  <a:pt x="208" y="137"/>
                  <a:pt x="208" y="137"/>
                </a:cubicBezTo>
                <a:cubicBezTo>
                  <a:pt x="208" y="137"/>
                  <a:pt x="208" y="137"/>
                  <a:pt x="208" y="137"/>
                </a:cubicBezTo>
                <a:cubicBezTo>
                  <a:pt x="210" y="138"/>
                  <a:pt x="212" y="138"/>
                  <a:pt x="214" y="139"/>
                </a:cubicBezTo>
                <a:cubicBezTo>
                  <a:pt x="215" y="139"/>
                  <a:pt x="215" y="139"/>
                  <a:pt x="216" y="139"/>
                </a:cubicBezTo>
                <a:cubicBezTo>
                  <a:pt x="216" y="139"/>
                  <a:pt x="216" y="139"/>
                  <a:pt x="217" y="139"/>
                </a:cubicBezTo>
                <a:cubicBezTo>
                  <a:pt x="218" y="140"/>
                  <a:pt x="219" y="140"/>
                  <a:pt x="220" y="140"/>
                </a:cubicBezTo>
                <a:cubicBezTo>
                  <a:pt x="220" y="140"/>
                  <a:pt x="220" y="140"/>
                  <a:pt x="220" y="140"/>
                </a:cubicBezTo>
                <a:cubicBezTo>
                  <a:pt x="221" y="140"/>
                  <a:pt x="223" y="140"/>
                  <a:pt x="224" y="140"/>
                </a:cubicBezTo>
                <a:cubicBezTo>
                  <a:pt x="227" y="140"/>
                  <a:pt x="229" y="140"/>
                  <a:pt x="232" y="139"/>
                </a:cubicBezTo>
                <a:cubicBezTo>
                  <a:pt x="232" y="220"/>
                  <a:pt x="232" y="220"/>
                  <a:pt x="232" y="220"/>
                </a:cubicBezTo>
                <a:cubicBezTo>
                  <a:pt x="232" y="227"/>
                  <a:pt x="227" y="232"/>
                  <a:pt x="220" y="232"/>
                </a:cubicBezTo>
                <a:cubicBezTo>
                  <a:pt x="36" y="232"/>
                  <a:pt x="36" y="232"/>
                  <a:pt x="36" y="232"/>
                </a:cubicBezTo>
                <a:cubicBezTo>
                  <a:pt x="29" y="232"/>
                  <a:pt x="24" y="227"/>
                  <a:pt x="24" y="220"/>
                </a:cubicBezTo>
                <a:cubicBezTo>
                  <a:pt x="24" y="139"/>
                  <a:pt x="24" y="139"/>
                  <a:pt x="24" y="139"/>
                </a:cubicBezTo>
                <a:cubicBezTo>
                  <a:pt x="27" y="140"/>
                  <a:pt x="29" y="140"/>
                  <a:pt x="32" y="140"/>
                </a:cubicBezTo>
                <a:cubicBezTo>
                  <a:pt x="33" y="140"/>
                  <a:pt x="35" y="140"/>
                  <a:pt x="36" y="140"/>
                </a:cubicBezTo>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9" name="Freeform 76"/>
          <p:cNvSpPr>
            <a:spLocks noEditPoints="1"/>
          </p:cNvSpPr>
          <p:nvPr/>
        </p:nvSpPr>
        <p:spPr bwMode="auto">
          <a:xfrm>
            <a:off x="3877479" y="5344924"/>
            <a:ext cx="396850" cy="316570"/>
          </a:xfrm>
          <a:custGeom>
            <a:avLst/>
            <a:gdLst/>
            <a:ahLst/>
            <a:cxnLst>
              <a:cxn ang="0">
                <a:pos x="255" y="45"/>
              </a:cxn>
              <a:cxn ang="0">
                <a:pos x="255" y="45"/>
              </a:cxn>
              <a:cxn ang="0">
                <a:pos x="219" y="125"/>
              </a:cxn>
              <a:cxn ang="0">
                <a:pos x="209" y="132"/>
              </a:cxn>
              <a:cxn ang="0">
                <a:pos x="105" y="139"/>
              </a:cxn>
              <a:cxn ang="0">
                <a:pos x="111" y="156"/>
              </a:cxn>
              <a:cxn ang="0">
                <a:pos x="224" y="156"/>
              </a:cxn>
              <a:cxn ang="0">
                <a:pos x="248" y="180"/>
              </a:cxn>
              <a:cxn ang="0">
                <a:pos x="224" y="204"/>
              </a:cxn>
              <a:cxn ang="0">
                <a:pos x="200" y="180"/>
              </a:cxn>
              <a:cxn ang="0">
                <a:pos x="88" y="180"/>
              </a:cxn>
              <a:cxn ang="0">
                <a:pos x="64" y="204"/>
              </a:cxn>
              <a:cxn ang="0">
                <a:pos x="40" y="180"/>
              </a:cxn>
              <a:cxn ang="0">
                <a:pos x="64" y="156"/>
              </a:cxn>
              <a:cxn ang="0">
                <a:pos x="86" y="156"/>
              </a:cxn>
              <a:cxn ang="0">
                <a:pos x="39" y="24"/>
              </a:cxn>
              <a:cxn ang="0">
                <a:pos x="12" y="24"/>
              </a:cxn>
              <a:cxn ang="0">
                <a:pos x="0" y="12"/>
              </a:cxn>
              <a:cxn ang="0">
                <a:pos x="12" y="0"/>
              </a:cxn>
              <a:cxn ang="0">
                <a:pos x="48" y="0"/>
              </a:cxn>
              <a:cxn ang="0">
                <a:pos x="59" y="8"/>
              </a:cxn>
              <a:cxn ang="0">
                <a:pos x="59" y="8"/>
              </a:cxn>
              <a:cxn ang="0">
                <a:pos x="66" y="28"/>
              </a:cxn>
              <a:cxn ang="0">
                <a:pos x="244" y="28"/>
              </a:cxn>
              <a:cxn ang="0">
                <a:pos x="256" y="40"/>
              </a:cxn>
              <a:cxn ang="0">
                <a:pos x="255" y="45"/>
              </a:cxn>
              <a:cxn ang="0">
                <a:pos x="75" y="52"/>
              </a:cxn>
              <a:cxn ang="0">
                <a:pos x="97" y="115"/>
              </a:cxn>
              <a:cxn ang="0">
                <a:pos x="200" y="109"/>
              </a:cxn>
              <a:cxn ang="0">
                <a:pos x="225" y="52"/>
              </a:cxn>
              <a:cxn ang="0">
                <a:pos x="75" y="52"/>
              </a:cxn>
            </a:cxnLst>
            <a:rect l="0" t="0" r="r" b="b"/>
            <a:pathLst>
              <a:path w="256" h="204">
                <a:moveTo>
                  <a:pt x="255" y="45"/>
                </a:moveTo>
                <a:cubicBezTo>
                  <a:pt x="255" y="45"/>
                  <a:pt x="255" y="45"/>
                  <a:pt x="255" y="45"/>
                </a:cubicBezTo>
                <a:cubicBezTo>
                  <a:pt x="219" y="125"/>
                  <a:pt x="219" y="125"/>
                  <a:pt x="219" y="125"/>
                </a:cubicBezTo>
                <a:cubicBezTo>
                  <a:pt x="217" y="129"/>
                  <a:pt x="213" y="132"/>
                  <a:pt x="209" y="132"/>
                </a:cubicBezTo>
                <a:cubicBezTo>
                  <a:pt x="105" y="139"/>
                  <a:pt x="105" y="139"/>
                  <a:pt x="105" y="139"/>
                </a:cubicBezTo>
                <a:cubicBezTo>
                  <a:pt x="111" y="156"/>
                  <a:pt x="111" y="156"/>
                  <a:pt x="111" y="156"/>
                </a:cubicBezTo>
                <a:cubicBezTo>
                  <a:pt x="224" y="156"/>
                  <a:pt x="224" y="156"/>
                  <a:pt x="224" y="156"/>
                </a:cubicBezTo>
                <a:cubicBezTo>
                  <a:pt x="237" y="156"/>
                  <a:pt x="248" y="167"/>
                  <a:pt x="248" y="180"/>
                </a:cubicBezTo>
                <a:cubicBezTo>
                  <a:pt x="248" y="193"/>
                  <a:pt x="237" y="204"/>
                  <a:pt x="224" y="204"/>
                </a:cubicBezTo>
                <a:cubicBezTo>
                  <a:pt x="211" y="204"/>
                  <a:pt x="200" y="193"/>
                  <a:pt x="200" y="180"/>
                </a:cubicBezTo>
                <a:cubicBezTo>
                  <a:pt x="88" y="180"/>
                  <a:pt x="88" y="180"/>
                  <a:pt x="88" y="180"/>
                </a:cubicBezTo>
                <a:cubicBezTo>
                  <a:pt x="88" y="193"/>
                  <a:pt x="77" y="204"/>
                  <a:pt x="64" y="204"/>
                </a:cubicBezTo>
                <a:cubicBezTo>
                  <a:pt x="51" y="204"/>
                  <a:pt x="40" y="193"/>
                  <a:pt x="40" y="180"/>
                </a:cubicBezTo>
                <a:cubicBezTo>
                  <a:pt x="40" y="167"/>
                  <a:pt x="51" y="156"/>
                  <a:pt x="64" y="156"/>
                </a:cubicBezTo>
                <a:cubicBezTo>
                  <a:pt x="86" y="156"/>
                  <a:pt x="86" y="156"/>
                  <a:pt x="86" y="156"/>
                </a:cubicBezTo>
                <a:cubicBezTo>
                  <a:pt x="39" y="24"/>
                  <a:pt x="39" y="24"/>
                  <a:pt x="39" y="24"/>
                </a:cubicBezTo>
                <a:cubicBezTo>
                  <a:pt x="12" y="24"/>
                  <a:pt x="12" y="24"/>
                  <a:pt x="12" y="24"/>
                </a:cubicBezTo>
                <a:cubicBezTo>
                  <a:pt x="5" y="24"/>
                  <a:pt x="0" y="19"/>
                  <a:pt x="0" y="12"/>
                </a:cubicBezTo>
                <a:cubicBezTo>
                  <a:pt x="0" y="5"/>
                  <a:pt x="5" y="0"/>
                  <a:pt x="12" y="0"/>
                </a:cubicBezTo>
                <a:cubicBezTo>
                  <a:pt x="48" y="0"/>
                  <a:pt x="48" y="0"/>
                  <a:pt x="48" y="0"/>
                </a:cubicBezTo>
                <a:cubicBezTo>
                  <a:pt x="53" y="0"/>
                  <a:pt x="58" y="3"/>
                  <a:pt x="59" y="8"/>
                </a:cubicBezTo>
                <a:cubicBezTo>
                  <a:pt x="59" y="8"/>
                  <a:pt x="59" y="8"/>
                  <a:pt x="59" y="8"/>
                </a:cubicBezTo>
                <a:cubicBezTo>
                  <a:pt x="66" y="28"/>
                  <a:pt x="66" y="28"/>
                  <a:pt x="66" y="28"/>
                </a:cubicBezTo>
                <a:cubicBezTo>
                  <a:pt x="244" y="28"/>
                  <a:pt x="244" y="28"/>
                  <a:pt x="244" y="28"/>
                </a:cubicBezTo>
                <a:cubicBezTo>
                  <a:pt x="251" y="28"/>
                  <a:pt x="256" y="33"/>
                  <a:pt x="256" y="40"/>
                </a:cubicBezTo>
                <a:cubicBezTo>
                  <a:pt x="256" y="42"/>
                  <a:pt x="256" y="43"/>
                  <a:pt x="255" y="45"/>
                </a:cubicBezTo>
                <a:moveTo>
                  <a:pt x="75" y="52"/>
                </a:moveTo>
                <a:cubicBezTo>
                  <a:pt x="97" y="115"/>
                  <a:pt x="97" y="115"/>
                  <a:pt x="97" y="115"/>
                </a:cubicBezTo>
                <a:cubicBezTo>
                  <a:pt x="200" y="109"/>
                  <a:pt x="200" y="109"/>
                  <a:pt x="200" y="109"/>
                </a:cubicBezTo>
                <a:cubicBezTo>
                  <a:pt x="225" y="52"/>
                  <a:pt x="225" y="52"/>
                  <a:pt x="225" y="52"/>
                </a:cubicBezTo>
                <a:lnTo>
                  <a:pt x="75" y="52"/>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1" name="Freeform 9"/>
          <p:cNvSpPr/>
          <p:nvPr/>
        </p:nvSpPr>
        <p:spPr bwMode="auto">
          <a:xfrm>
            <a:off x="6491805" y="2670256"/>
            <a:ext cx="497683" cy="497683"/>
          </a:xfrm>
          <a:custGeom>
            <a:avLst/>
            <a:gdLst>
              <a:gd name="T0" fmla="*/ 22 w 301"/>
              <a:gd name="T1" fmla="*/ 190 h 301"/>
              <a:gd name="T2" fmla="*/ 190 w 301"/>
              <a:gd name="T3" fmla="*/ 279 h 301"/>
              <a:gd name="T4" fmla="*/ 279 w 301"/>
              <a:gd name="T5" fmla="*/ 111 h 301"/>
              <a:gd name="T6" fmla="*/ 111 w 301"/>
              <a:gd name="T7" fmla="*/ 22 h 301"/>
              <a:gd name="T8" fmla="*/ 22 w 301"/>
              <a:gd name="T9" fmla="*/ 190 h 301"/>
            </a:gdLst>
            <a:ahLst/>
            <a:cxnLst>
              <a:cxn ang="0">
                <a:pos x="T0" y="T1"/>
              </a:cxn>
              <a:cxn ang="0">
                <a:pos x="T2" y="T3"/>
              </a:cxn>
              <a:cxn ang="0">
                <a:pos x="T4" y="T5"/>
              </a:cxn>
              <a:cxn ang="0">
                <a:pos x="T6" y="T7"/>
              </a:cxn>
              <a:cxn ang="0">
                <a:pos x="T8" y="T9"/>
              </a:cxn>
            </a:cxnLst>
            <a:rect l="0" t="0" r="r" b="b"/>
            <a:pathLst>
              <a:path w="301" h="301">
                <a:moveTo>
                  <a:pt x="22" y="190"/>
                </a:moveTo>
                <a:cubicBezTo>
                  <a:pt x="44" y="261"/>
                  <a:pt x="119" y="301"/>
                  <a:pt x="190" y="279"/>
                </a:cubicBezTo>
                <a:cubicBezTo>
                  <a:pt x="261" y="257"/>
                  <a:pt x="301" y="182"/>
                  <a:pt x="279" y="111"/>
                </a:cubicBezTo>
                <a:cubicBezTo>
                  <a:pt x="258" y="40"/>
                  <a:pt x="182" y="0"/>
                  <a:pt x="111" y="22"/>
                </a:cubicBezTo>
                <a:cubicBezTo>
                  <a:pt x="40" y="43"/>
                  <a:pt x="0" y="119"/>
                  <a:pt x="22" y="190"/>
                </a:cubicBezTo>
                <a:close/>
              </a:path>
            </a:pathLst>
          </a:custGeom>
          <a:solidFill>
            <a:schemeClr val="accent2"/>
          </a:solidFill>
          <a:ln>
            <a:noFill/>
          </a:ln>
        </p:spPr>
        <p:txBody>
          <a:bodyPr vert="horz" wrap="square" lIns="91440" tIns="45720" rIns="91440" bIns="45720" numCol="1" anchor="ctr" anchorCtr="0" compatLnSpc="1"/>
          <a:lstStyle/>
          <a:p>
            <a:pPr algn="ctr"/>
            <a:r>
              <a:rPr lang="en-US" sz="2000" b="1" dirty="0">
                <a:solidFill>
                  <a:schemeClr val="bg1"/>
                </a:solidFill>
              </a:rPr>
              <a:t>02</a:t>
            </a:r>
            <a:endParaRPr lang="en-US" sz="2000" b="1" dirty="0">
              <a:solidFill>
                <a:schemeClr val="bg1"/>
              </a:solidFill>
            </a:endParaRPr>
          </a:p>
        </p:txBody>
      </p:sp>
      <p:sp>
        <p:nvSpPr>
          <p:cNvPr id="23" name="Freeform 14"/>
          <p:cNvSpPr/>
          <p:nvPr/>
        </p:nvSpPr>
        <p:spPr bwMode="auto">
          <a:xfrm>
            <a:off x="7543402" y="1545288"/>
            <a:ext cx="497683" cy="497683"/>
          </a:xfrm>
          <a:custGeom>
            <a:avLst/>
            <a:gdLst>
              <a:gd name="T0" fmla="*/ 22 w 301"/>
              <a:gd name="T1" fmla="*/ 190 h 301"/>
              <a:gd name="T2" fmla="*/ 189 w 301"/>
              <a:gd name="T3" fmla="*/ 279 h 301"/>
              <a:gd name="T4" fmla="*/ 279 w 301"/>
              <a:gd name="T5" fmla="*/ 111 h 301"/>
              <a:gd name="T6" fmla="*/ 111 w 301"/>
              <a:gd name="T7" fmla="*/ 22 h 301"/>
              <a:gd name="T8" fmla="*/ 22 w 301"/>
              <a:gd name="T9" fmla="*/ 190 h 301"/>
            </a:gdLst>
            <a:ahLst/>
            <a:cxnLst>
              <a:cxn ang="0">
                <a:pos x="T0" y="T1"/>
              </a:cxn>
              <a:cxn ang="0">
                <a:pos x="T2" y="T3"/>
              </a:cxn>
              <a:cxn ang="0">
                <a:pos x="T4" y="T5"/>
              </a:cxn>
              <a:cxn ang="0">
                <a:pos x="T6" y="T7"/>
              </a:cxn>
              <a:cxn ang="0">
                <a:pos x="T8" y="T9"/>
              </a:cxn>
            </a:cxnLst>
            <a:rect l="0" t="0" r="r" b="b"/>
            <a:pathLst>
              <a:path w="301" h="301">
                <a:moveTo>
                  <a:pt x="22" y="190"/>
                </a:moveTo>
                <a:cubicBezTo>
                  <a:pt x="43" y="261"/>
                  <a:pt x="118" y="301"/>
                  <a:pt x="189" y="279"/>
                </a:cubicBezTo>
                <a:cubicBezTo>
                  <a:pt x="261" y="258"/>
                  <a:pt x="301" y="183"/>
                  <a:pt x="279" y="111"/>
                </a:cubicBezTo>
                <a:cubicBezTo>
                  <a:pt x="257" y="40"/>
                  <a:pt x="182" y="0"/>
                  <a:pt x="111" y="22"/>
                </a:cubicBezTo>
                <a:cubicBezTo>
                  <a:pt x="40" y="44"/>
                  <a:pt x="0" y="119"/>
                  <a:pt x="22" y="190"/>
                </a:cubicBezTo>
                <a:close/>
              </a:path>
            </a:pathLst>
          </a:custGeom>
          <a:solidFill>
            <a:schemeClr val="accent1"/>
          </a:solidFill>
          <a:ln>
            <a:noFill/>
          </a:ln>
        </p:spPr>
        <p:txBody>
          <a:bodyPr vert="horz" wrap="square" lIns="91440" tIns="45720" rIns="91440" bIns="45720" numCol="1" anchor="ctr" anchorCtr="0" compatLnSpc="1"/>
          <a:lstStyle/>
          <a:p>
            <a:pPr algn="ctr"/>
            <a:r>
              <a:rPr lang="en-US" sz="2000" b="1" dirty="0">
                <a:solidFill>
                  <a:schemeClr val="bg1"/>
                </a:solidFill>
              </a:rPr>
              <a:t>01</a:t>
            </a:r>
            <a:endParaRPr lang="en-US" sz="2000" b="1" dirty="0">
              <a:solidFill>
                <a:schemeClr val="bg1"/>
              </a:solidFill>
            </a:endParaRPr>
          </a:p>
        </p:txBody>
      </p:sp>
      <p:sp>
        <p:nvSpPr>
          <p:cNvPr id="25" name="Freeform 9"/>
          <p:cNvSpPr/>
          <p:nvPr/>
        </p:nvSpPr>
        <p:spPr bwMode="auto">
          <a:xfrm>
            <a:off x="4342598" y="4790008"/>
            <a:ext cx="497683" cy="497683"/>
          </a:xfrm>
          <a:custGeom>
            <a:avLst/>
            <a:gdLst>
              <a:gd name="T0" fmla="*/ 22 w 301"/>
              <a:gd name="T1" fmla="*/ 190 h 301"/>
              <a:gd name="T2" fmla="*/ 190 w 301"/>
              <a:gd name="T3" fmla="*/ 279 h 301"/>
              <a:gd name="T4" fmla="*/ 279 w 301"/>
              <a:gd name="T5" fmla="*/ 111 h 301"/>
              <a:gd name="T6" fmla="*/ 111 w 301"/>
              <a:gd name="T7" fmla="*/ 22 h 301"/>
              <a:gd name="T8" fmla="*/ 22 w 301"/>
              <a:gd name="T9" fmla="*/ 190 h 301"/>
            </a:gdLst>
            <a:ahLst/>
            <a:cxnLst>
              <a:cxn ang="0">
                <a:pos x="T0" y="T1"/>
              </a:cxn>
              <a:cxn ang="0">
                <a:pos x="T2" y="T3"/>
              </a:cxn>
              <a:cxn ang="0">
                <a:pos x="T4" y="T5"/>
              </a:cxn>
              <a:cxn ang="0">
                <a:pos x="T6" y="T7"/>
              </a:cxn>
              <a:cxn ang="0">
                <a:pos x="T8" y="T9"/>
              </a:cxn>
            </a:cxnLst>
            <a:rect l="0" t="0" r="r" b="b"/>
            <a:pathLst>
              <a:path w="301" h="301">
                <a:moveTo>
                  <a:pt x="22" y="190"/>
                </a:moveTo>
                <a:cubicBezTo>
                  <a:pt x="44" y="261"/>
                  <a:pt x="119" y="301"/>
                  <a:pt x="190" y="279"/>
                </a:cubicBezTo>
                <a:cubicBezTo>
                  <a:pt x="261" y="257"/>
                  <a:pt x="301" y="182"/>
                  <a:pt x="279" y="111"/>
                </a:cubicBezTo>
                <a:cubicBezTo>
                  <a:pt x="258" y="40"/>
                  <a:pt x="182" y="0"/>
                  <a:pt x="111" y="22"/>
                </a:cubicBezTo>
                <a:cubicBezTo>
                  <a:pt x="40" y="43"/>
                  <a:pt x="0" y="119"/>
                  <a:pt x="22" y="190"/>
                </a:cubicBezTo>
                <a:close/>
              </a:path>
            </a:pathLst>
          </a:custGeom>
          <a:solidFill>
            <a:schemeClr val="accent2"/>
          </a:solidFill>
          <a:ln>
            <a:noFill/>
          </a:ln>
        </p:spPr>
        <p:txBody>
          <a:bodyPr vert="horz" wrap="square" lIns="91440" tIns="45720" rIns="91440" bIns="45720" numCol="1" anchor="ctr" anchorCtr="0" compatLnSpc="1"/>
          <a:lstStyle/>
          <a:p>
            <a:pPr algn="ctr"/>
            <a:r>
              <a:rPr lang="en-US" sz="2000" b="1" dirty="0">
                <a:solidFill>
                  <a:schemeClr val="bg1"/>
                </a:solidFill>
              </a:rPr>
              <a:t>04</a:t>
            </a:r>
            <a:endParaRPr lang="en-US" sz="2000" b="1" dirty="0">
              <a:solidFill>
                <a:schemeClr val="bg1"/>
              </a:solidFill>
            </a:endParaRPr>
          </a:p>
        </p:txBody>
      </p:sp>
      <p:sp>
        <p:nvSpPr>
          <p:cNvPr id="27" name="Freeform 14"/>
          <p:cNvSpPr/>
          <p:nvPr/>
        </p:nvSpPr>
        <p:spPr bwMode="auto">
          <a:xfrm>
            <a:off x="5395839" y="3724064"/>
            <a:ext cx="497683" cy="497683"/>
          </a:xfrm>
          <a:custGeom>
            <a:avLst/>
            <a:gdLst>
              <a:gd name="T0" fmla="*/ 22 w 301"/>
              <a:gd name="T1" fmla="*/ 190 h 301"/>
              <a:gd name="T2" fmla="*/ 189 w 301"/>
              <a:gd name="T3" fmla="*/ 279 h 301"/>
              <a:gd name="T4" fmla="*/ 279 w 301"/>
              <a:gd name="T5" fmla="*/ 111 h 301"/>
              <a:gd name="T6" fmla="*/ 111 w 301"/>
              <a:gd name="T7" fmla="*/ 22 h 301"/>
              <a:gd name="T8" fmla="*/ 22 w 301"/>
              <a:gd name="T9" fmla="*/ 190 h 301"/>
            </a:gdLst>
            <a:ahLst/>
            <a:cxnLst>
              <a:cxn ang="0">
                <a:pos x="T0" y="T1"/>
              </a:cxn>
              <a:cxn ang="0">
                <a:pos x="T2" y="T3"/>
              </a:cxn>
              <a:cxn ang="0">
                <a:pos x="T4" y="T5"/>
              </a:cxn>
              <a:cxn ang="0">
                <a:pos x="T6" y="T7"/>
              </a:cxn>
              <a:cxn ang="0">
                <a:pos x="T8" y="T9"/>
              </a:cxn>
            </a:cxnLst>
            <a:rect l="0" t="0" r="r" b="b"/>
            <a:pathLst>
              <a:path w="301" h="301">
                <a:moveTo>
                  <a:pt x="22" y="190"/>
                </a:moveTo>
                <a:cubicBezTo>
                  <a:pt x="43" y="261"/>
                  <a:pt x="118" y="301"/>
                  <a:pt x="189" y="279"/>
                </a:cubicBezTo>
                <a:cubicBezTo>
                  <a:pt x="261" y="258"/>
                  <a:pt x="301" y="183"/>
                  <a:pt x="279" y="111"/>
                </a:cubicBezTo>
                <a:cubicBezTo>
                  <a:pt x="257" y="40"/>
                  <a:pt x="182" y="0"/>
                  <a:pt x="111" y="22"/>
                </a:cubicBezTo>
                <a:cubicBezTo>
                  <a:pt x="40" y="44"/>
                  <a:pt x="0" y="119"/>
                  <a:pt x="22" y="190"/>
                </a:cubicBezTo>
                <a:close/>
              </a:path>
            </a:pathLst>
          </a:custGeom>
          <a:solidFill>
            <a:schemeClr val="accent1"/>
          </a:solidFill>
          <a:ln>
            <a:noFill/>
          </a:ln>
        </p:spPr>
        <p:txBody>
          <a:bodyPr vert="horz" wrap="square" lIns="91440" tIns="45720" rIns="91440" bIns="45720" numCol="1" anchor="ctr" anchorCtr="0" compatLnSpc="1"/>
          <a:lstStyle/>
          <a:p>
            <a:pPr algn="ctr"/>
            <a:r>
              <a:rPr lang="en-US" sz="2000" b="1" dirty="0">
                <a:solidFill>
                  <a:schemeClr val="bg1"/>
                </a:solidFill>
              </a:rPr>
              <a:t>03</a:t>
            </a:r>
            <a:endParaRPr lang="en-US" sz="2000" b="1" dirty="0">
              <a:solidFill>
                <a:schemeClr val="bg1"/>
              </a:solidFill>
            </a:endParaRPr>
          </a:p>
        </p:txBody>
      </p:sp>
      <p:sp>
        <p:nvSpPr>
          <p:cNvPr id="28" name="Down Arrow 56"/>
          <p:cNvSpPr/>
          <p:nvPr/>
        </p:nvSpPr>
        <p:spPr>
          <a:xfrm rot="2700000">
            <a:off x="7458365" y="2855997"/>
            <a:ext cx="222210" cy="1158495"/>
          </a:xfrm>
          <a:prstGeom prst="downArrow">
            <a:avLst>
              <a:gd name="adj1" fmla="val 50000"/>
              <a:gd name="adj2" fmla="val 833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57"/>
          <p:cNvSpPr/>
          <p:nvPr/>
        </p:nvSpPr>
        <p:spPr>
          <a:xfrm rot="2700000">
            <a:off x="3781000" y="3740252"/>
            <a:ext cx="222210" cy="1158495"/>
          </a:xfrm>
          <a:prstGeom prst="downArrow">
            <a:avLst>
              <a:gd name="adj1" fmla="val 50000"/>
              <a:gd name="adj2" fmla="val 833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p:cNvSpPr txBox="1"/>
          <p:nvPr/>
        </p:nvSpPr>
        <p:spPr>
          <a:xfrm>
            <a:off x="8281271" y="1636346"/>
            <a:ext cx="2595673" cy="78359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目前我校暂时没有一款基于微信小程序的在校信息平台。而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弥补了这一缺憾。</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281271" y="1361781"/>
            <a:ext cx="1337924" cy="337185"/>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独特性</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068496" y="4242996"/>
            <a:ext cx="2595673" cy="1014730"/>
          </a:xfrm>
          <a:prstGeom prst="rect">
            <a:avLst/>
          </a:prstGeom>
          <a:noFill/>
        </p:spPr>
        <p:txBody>
          <a:bodyPr wrap="square" rtlCol="0">
            <a:spAutoFit/>
          </a:bodyPr>
          <a:lstStyle/>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的设计初衷就是能够为本校学生提供一个信息查询的微信小程序。因此，本系统发布之后，即可立即使用，且数据真实可靠</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068496" y="3968431"/>
            <a:ext cx="1337924" cy="337185"/>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实用性</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514855" y="2127575"/>
            <a:ext cx="2595673" cy="78359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本系统较其他系统来说，使用的技术是目前成熟度较高的主流技术，保证系统的稳定性。</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772604" y="1853010"/>
            <a:ext cx="1337924" cy="337185"/>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新颖性</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02462" y="4581550"/>
            <a:ext cx="2595673" cy="78359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本系统最大的亮点就是将繁杂的教学系统迁移至简洁的小程序中，提高本校学生的信息获取速率。</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060211" y="4306985"/>
            <a:ext cx="1337924" cy="337185"/>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便捷性</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510986" y="2007081"/>
            <a:ext cx="5170028" cy="2843838"/>
          </a:xfrm>
          <a:prstGeom prst="roundRect">
            <a:avLst>
              <a:gd name="adj" fmla="val 4546"/>
            </a:avLst>
          </a:prstGeom>
          <a:no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nvGrpSpPr>
          <p:cNvPr id="35" name="组合 34"/>
          <p:cNvGrpSpPr/>
          <p:nvPr/>
        </p:nvGrpSpPr>
        <p:grpSpPr>
          <a:xfrm>
            <a:off x="4141206" y="2481286"/>
            <a:ext cx="3909586" cy="1511241"/>
            <a:chOff x="3911271" y="2208025"/>
            <a:chExt cx="3909586" cy="1511241"/>
          </a:xfrm>
        </p:grpSpPr>
        <p:sp>
          <p:nvSpPr>
            <p:cNvPr id="36" name="文本框 35"/>
            <p:cNvSpPr txBox="1"/>
            <p:nvPr/>
          </p:nvSpPr>
          <p:spPr>
            <a:xfrm>
              <a:off x="3911271" y="2208025"/>
              <a:ext cx="3909586" cy="584775"/>
            </a:xfrm>
            <a:prstGeom prst="rect">
              <a:avLst/>
            </a:prstGeom>
            <a:noFill/>
          </p:spPr>
          <p:txBody>
            <a:bodyPr vert="horz" wrap="square" rtlCol="0">
              <a:spAutoFit/>
            </a:bodyPr>
            <a:lstStyle/>
            <a:p>
              <a:pPr algn="ctr"/>
              <a:r>
                <a:rPr lang="zh-CN" altLang="en-US" sz="3200" spc="300" dirty="0">
                  <a:solidFill>
                    <a:schemeClr val="accent1"/>
                  </a:solidFill>
                  <a:latin typeface="幼圆" panose="02010509060101010101" pitchFamily="49" charset="-122"/>
                  <a:ea typeface="幼圆" panose="02010509060101010101" pitchFamily="49" charset="-122"/>
                </a:rPr>
                <a:t>总结与展望</a:t>
              </a:r>
              <a:endParaRPr lang="zh-CN" altLang="en-US" sz="3200" spc="300" dirty="0">
                <a:solidFill>
                  <a:schemeClr val="accent1"/>
                </a:solidFill>
                <a:latin typeface="幼圆" panose="02010509060101010101" pitchFamily="49" charset="-122"/>
                <a:ea typeface="幼圆" panose="02010509060101010101" pitchFamily="49" charset="-122"/>
              </a:endParaRPr>
            </a:p>
          </p:txBody>
        </p:sp>
        <p:sp>
          <p:nvSpPr>
            <p:cNvPr id="38" name="Rectangle 11"/>
            <p:cNvSpPr/>
            <p:nvPr/>
          </p:nvSpPr>
          <p:spPr>
            <a:xfrm>
              <a:off x="3911272" y="3089346"/>
              <a:ext cx="3909585" cy="629920"/>
            </a:xfrm>
            <a:prstGeom prst="rect">
              <a:avLst/>
            </a:prstGeom>
          </p:spPr>
          <p:txBody>
            <a:bodyPr wrap="square">
              <a:spAutoFit/>
            </a:bodyPr>
            <a:lstStyle/>
            <a:p>
              <a:pPr algn="ctr">
                <a:lnSpc>
                  <a:spcPct val="125000"/>
                </a:lnSpc>
              </a:pP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本章主要讲述我开发</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系统这段时间来的总结，以及我对于</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拥有的期望。</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文本框 6"/>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总结与展望</a:t>
            </a:r>
            <a:endParaRPr lang="zh-CN" altLang="en-US" sz="3200" dirty="0">
              <a:solidFill>
                <a:schemeClr val="accent1"/>
              </a:solidFill>
              <a:latin typeface="幼圆" panose="02010509060101010101" pitchFamily="49" charset="-122"/>
              <a:ea typeface="幼圆" panose="02010509060101010101" pitchFamily="49" charset="-122"/>
            </a:endParaRPr>
          </a:p>
        </p:txBody>
      </p:sp>
      <p:grpSp>
        <p:nvGrpSpPr>
          <p:cNvPr id="5" name="组合 4"/>
          <p:cNvGrpSpPr/>
          <p:nvPr/>
        </p:nvGrpSpPr>
        <p:grpSpPr>
          <a:xfrm>
            <a:off x="890320" y="1783885"/>
            <a:ext cx="5050916" cy="3230056"/>
            <a:chOff x="733031" y="2305058"/>
            <a:chExt cx="5192423" cy="3320550"/>
          </a:xfrm>
        </p:grpSpPr>
        <p:sp>
          <p:nvSpPr>
            <p:cNvPr id="6" name="Freeform 4"/>
            <p:cNvSpPr/>
            <p:nvPr/>
          </p:nvSpPr>
          <p:spPr>
            <a:xfrm>
              <a:off x="883970" y="2455992"/>
              <a:ext cx="3018681" cy="3018681"/>
            </a:xfrm>
            <a:custGeom>
              <a:avLst/>
              <a:gdLst>
                <a:gd name="connsiteX0" fmla="*/ 0 w 2121595"/>
                <a:gd name="connsiteY0" fmla="*/ 1060798 h 2121595"/>
                <a:gd name="connsiteX1" fmla="*/ 1060798 w 2121595"/>
                <a:gd name="connsiteY1" fmla="*/ 0 h 2121595"/>
                <a:gd name="connsiteX2" fmla="*/ 2121596 w 2121595"/>
                <a:gd name="connsiteY2" fmla="*/ 1060798 h 2121595"/>
                <a:gd name="connsiteX3" fmla="*/ 1060798 w 2121595"/>
                <a:gd name="connsiteY3" fmla="*/ 2121596 h 2121595"/>
                <a:gd name="connsiteX4" fmla="*/ 0 w 2121595"/>
                <a:gd name="connsiteY4" fmla="*/ 1060798 h 212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595" h="2121595">
                  <a:moveTo>
                    <a:pt x="0" y="1060798"/>
                  </a:moveTo>
                  <a:cubicBezTo>
                    <a:pt x="0" y="474935"/>
                    <a:pt x="474935" y="0"/>
                    <a:pt x="1060798" y="0"/>
                  </a:cubicBezTo>
                  <a:cubicBezTo>
                    <a:pt x="1646661" y="0"/>
                    <a:pt x="2121596" y="474935"/>
                    <a:pt x="2121596" y="1060798"/>
                  </a:cubicBezTo>
                  <a:cubicBezTo>
                    <a:pt x="2121596" y="1646661"/>
                    <a:pt x="1646661" y="2121596"/>
                    <a:pt x="1060798" y="2121596"/>
                  </a:cubicBezTo>
                  <a:cubicBezTo>
                    <a:pt x="474935" y="2121596"/>
                    <a:pt x="0" y="1646661"/>
                    <a:pt x="0" y="1060798"/>
                  </a:cubicBezTo>
                  <a:close/>
                </a:path>
              </a:pathLst>
            </a:custGeom>
            <a:solidFill>
              <a:schemeClr val="accent1"/>
            </a:solidFill>
            <a:ln>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395012" tIns="333576" rIns="802765" bIns="333575"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defRPr/>
              </a:pPr>
              <a:endParaRPr kumimoji="0" lang="en-US" sz="1200" i="0" u="none" strike="noStrike" kern="1200" cap="none" spc="0" normalizeH="0" baseline="0" noProof="0" dirty="0">
                <a:ln>
                  <a:noFill/>
                </a:ln>
                <a:solidFill>
                  <a:srgbClr val="003229"/>
                </a:solidFill>
                <a:effectLst/>
                <a:uLnTx/>
                <a:uFillTx/>
                <a:latin typeface="Raleway Medium" pitchFamily="34" charset="0"/>
                <a:ea typeface="+mn-ea"/>
                <a:cs typeface="+mn-cs"/>
              </a:endParaRPr>
            </a:p>
          </p:txBody>
        </p:sp>
        <p:sp>
          <p:nvSpPr>
            <p:cNvPr id="10" name="Freeform 7"/>
            <p:cNvSpPr/>
            <p:nvPr/>
          </p:nvSpPr>
          <p:spPr>
            <a:xfrm>
              <a:off x="2755844" y="2455992"/>
              <a:ext cx="3018681" cy="3018681"/>
            </a:xfrm>
            <a:custGeom>
              <a:avLst/>
              <a:gdLst>
                <a:gd name="connsiteX0" fmla="*/ 0 w 2121595"/>
                <a:gd name="connsiteY0" fmla="*/ 1060798 h 2121595"/>
                <a:gd name="connsiteX1" fmla="*/ 1060798 w 2121595"/>
                <a:gd name="connsiteY1" fmla="*/ 0 h 2121595"/>
                <a:gd name="connsiteX2" fmla="*/ 2121596 w 2121595"/>
                <a:gd name="connsiteY2" fmla="*/ 1060798 h 2121595"/>
                <a:gd name="connsiteX3" fmla="*/ 1060798 w 2121595"/>
                <a:gd name="connsiteY3" fmla="*/ 2121596 h 2121595"/>
                <a:gd name="connsiteX4" fmla="*/ 0 w 2121595"/>
                <a:gd name="connsiteY4" fmla="*/ 1060798 h 212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595" h="2121595">
                  <a:moveTo>
                    <a:pt x="0" y="1060798"/>
                  </a:moveTo>
                  <a:cubicBezTo>
                    <a:pt x="0" y="474935"/>
                    <a:pt x="474935" y="0"/>
                    <a:pt x="1060798" y="0"/>
                  </a:cubicBezTo>
                  <a:cubicBezTo>
                    <a:pt x="1646661" y="0"/>
                    <a:pt x="2121596" y="474935"/>
                    <a:pt x="2121596" y="1060798"/>
                  </a:cubicBezTo>
                  <a:cubicBezTo>
                    <a:pt x="2121596" y="1646661"/>
                    <a:pt x="1646661" y="2121596"/>
                    <a:pt x="1060798" y="2121596"/>
                  </a:cubicBezTo>
                  <a:cubicBezTo>
                    <a:pt x="474935" y="2121596"/>
                    <a:pt x="0" y="1646661"/>
                    <a:pt x="0" y="1060798"/>
                  </a:cubicBezTo>
                  <a:close/>
                </a:path>
              </a:pathLst>
            </a:custGeom>
            <a:solidFill>
              <a:schemeClr val="accent2"/>
            </a:solidFill>
            <a:ln>
              <a:solidFill>
                <a:schemeClr val="bg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802765" tIns="333576" rIns="395012" bIns="333575"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defRPr/>
              </a:pPr>
              <a:endParaRPr kumimoji="0" lang="en-US" sz="1200" i="0" u="none" strike="noStrike" kern="1200" cap="none" spc="0" normalizeH="0" baseline="0" noProof="0" dirty="0">
                <a:ln>
                  <a:noFill/>
                </a:ln>
                <a:solidFill>
                  <a:srgbClr val="003229"/>
                </a:solidFill>
                <a:effectLst/>
                <a:uLnTx/>
                <a:uFillTx/>
                <a:latin typeface="Raleway Medium" pitchFamily="34" charset="0"/>
                <a:ea typeface="+mn-ea"/>
                <a:cs typeface="+mn-cs"/>
              </a:endParaRPr>
            </a:p>
          </p:txBody>
        </p:sp>
        <p:sp>
          <p:nvSpPr>
            <p:cNvPr id="11" name="Freeform 34"/>
            <p:cNvSpPr/>
            <p:nvPr/>
          </p:nvSpPr>
          <p:spPr>
            <a:xfrm>
              <a:off x="733031" y="2305058"/>
              <a:ext cx="3320550" cy="3320550"/>
            </a:xfrm>
            <a:custGeom>
              <a:avLst/>
              <a:gdLst>
                <a:gd name="connsiteX0" fmla="*/ 0 w 2121595"/>
                <a:gd name="connsiteY0" fmla="*/ 1060798 h 2121595"/>
                <a:gd name="connsiteX1" fmla="*/ 1060798 w 2121595"/>
                <a:gd name="connsiteY1" fmla="*/ 0 h 2121595"/>
                <a:gd name="connsiteX2" fmla="*/ 2121596 w 2121595"/>
                <a:gd name="connsiteY2" fmla="*/ 1060798 h 2121595"/>
                <a:gd name="connsiteX3" fmla="*/ 1060798 w 2121595"/>
                <a:gd name="connsiteY3" fmla="*/ 2121596 h 2121595"/>
                <a:gd name="connsiteX4" fmla="*/ 0 w 2121595"/>
                <a:gd name="connsiteY4" fmla="*/ 1060798 h 212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595" h="2121595">
                  <a:moveTo>
                    <a:pt x="0" y="1060798"/>
                  </a:moveTo>
                  <a:cubicBezTo>
                    <a:pt x="0" y="474935"/>
                    <a:pt x="474935" y="0"/>
                    <a:pt x="1060798" y="0"/>
                  </a:cubicBezTo>
                  <a:cubicBezTo>
                    <a:pt x="1646661" y="0"/>
                    <a:pt x="2121596" y="474935"/>
                    <a:pt x="2121596" y="1060798"/>
                  </a:cubicBezTo>
                  <a:cubicBezTo>
                    <a:pt x="2121596" y="1646661"/>
                    <a:pt x="1646661" y="2121596"/>
                    <a:pt x="1060798" y="2121596"/>
                  </a:cubicBezTo>
                  <a:cubicBezTo>
                    <a:pt x="474935" y="2121596"/>
                    <a:pt x="0" y="1646661"/>
                    <a:pt x="0" y="1060798"/>
                  </a:cubicBezTo>
                  <a:close/>
                </a:path>
              </a:pathLst>
            </a:custGeom>
            <a:noFill/>
            <a:ln w="3175">
              <a:solidFill>
                <a:schemeClr val="accent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395012" tIns="333576" rIns="802765" bIns="333575"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defRPr/>
              </a:pPr>
              <a:endParaRPr kumimoji="0" lang="en-US" sz="1200" i="0" u="none" strike="noStrike" kern="1200" cap="none" spc="0" normalizeH="0" baseline="0" noProof="0" dirty="0">
                <a:ln>
                  <a:noFill/>
                </a:ln>
                <a:solidFill>
                  <a:srgbClr val="003229"/>
                </a:solidFill>
                <a:effectLst/>
                <a:uLnTx/>
                <a:uFillTx/>
                <a:latin typeface="Raleway Medium" pitchFamily="34" charset="0"/>
                <a:ea typeface="+mn-ea"/>
                <a:cs typeface="+mn-cs"/>
              </a:endParaRPr>
            </a:p>
          </p:txBody>
        </p:sp>
        <p:sp>
          <p:nvSpPr>
            <p:cNvPr id="12" name="Freeform 35"/>
            <p:cNvSpPr/>
            <p:nvPr/>
          </p:nvSpPr>
          <p:spPr>
            <a:xfrm>
              <a:off x="2604904" y="2305058"/>
              <a:ext cx="3320550" cy="3320550"/>
            </a:xfrm>
            <a:custGeom>
              <a:avLst/>
              <a:gdLst>
                <a:gd name="connsiteX0" fmla="*/ 0 w 2121595"/>
                <a:gd name="connsiteY0" fmla="*/ 1060798 h 2121595"/>
                <a:gd name="connsiteX1" fmla="*/ 1060798 w 2121595"/>
                <a:gd name="connsiteY1" fmla="*/ 0 h 2121595"/>
                <a:gd name="connsiteX2" fmla="*/ 2121596 w 2121595"/>
                <a:gd name="connsiteY2" fmla="*/ 1060798 h 2121595"/>
                <a:gd name="connsiteX3" fmla="*/ 1060798 w 2121595"/>
                <a:gd name="connsiteY3" fmla="*/ 2121596 h 2121595"/>
                <a:gd name="connsiteX4" fmla="*/ 0 w 2121595"/>
                <a:gd name="connsiteY4" fmla="*/ 1060798 h 212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595" h="2121595">
                  <a:moveTo>
                    <a:pt x="0" y="1060798"/>
                  </a:moveTo>
                  <a:cubicBezTo>
                    <a:pt x="0" y="474935"/>
                    <a:pt x="474935" y="0"/>
                    <a:pt x="1060798" y="0"/>
                  </a:cubicBezTo>
                  <a:cubicBezTo>
                    <a:pt x="1646661" y="0"/>
                    <a:pt x="2121596" y="474935"/>
                    <a:pt x="2121596" y="1060798"/>
                  </a:cubicBezTo>
                  <a:cubicBezTo>
                    <a:pt x="2121596" y="1646661"/>
                    <a:pt x="1646661" y="2121596"/>
                    <a:pt x="1060798" y="2121596"/>
                  </a:cubicBezTo>
                  <a:cubicBezTo>
                    <a:pt x="474935" y="2121596"/>
                    <a:pt x="0" y="1646661"/>
                    <a:pt x="0" y="1060798"/>
                  </a:cubicBezTo>
                  <a:close/>
                </a:path>
              </a:pathLst>
            </a:custGeom>
            <a:noFill/>
            <a:ln w="3175">
              <a:solidFill>
                <a:schemeClr val="accent2"/>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802765" tIns="333576" rIns="395012" bIns="333575"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defRPr/>
              </a:pPr>
              <a:endParaRPr kumimoji="0" lang="en-US" sz="1200" i="0" u="none" strike="noStrike" kern="1200" cap="none" spc="0" normalizeH="0" baseline="0" noProof="0" dirty="0">
                <a:ln>
                  <a:noFill/>
                </a:ln>
                <a:solidFill>
                  <a:srgbClr val="003229"/>
                </a:solidFill>
                <a:effectLst/>
                <a:uLnTx/>
                <a:uFillTx/>
                <a:latin typeface="Raleway Medium" pitchFamily="34" charset="0"/>
                <a:ea typeface="+mn-ea"/>
                <a:cs typeface="+mn-cs"/>
              </a:endParaRPr>
            </a:p>
          </p:txBody>
        </p:sp>
        <p:sp>
          <p:nvSpPr>
            <p:cNvPr id="13" name="Rectangle 33"/>
            <p:cNvSpPr/>
            <p:nvPr/>
          </p:nvSpPr>
          <p:spPr>
            <a:xfrm>
              <a:off x="1084715" y="4159683"/>
              <a:ext cx="1334399" cy="346632"/>
            </a:xfrm>
            <a:prstGeom prst="rect">
              <a:avLst/>
            </a:prstGeom>
          </p:spPr>
          <p:txBody>
            <a:bodyPr wrap="square">
              <a:spAutoFit/>
            </a:bodyPr>
            <a:lstStyle/>
            <a:p>
              <a:pPr algn="ctr"/>
              <a:r>
                <a:rPr lang="zh-CN" altLang="en-US" sz="1600" dirty="0">
                  <a:solidFill>
                    <a:schemeClr val="bg1"/>
                  </a:solidFill>
                  <a:latin typeface="Arial" panose="020B0604020202020204" pitchFamily="34" charset="0"/>
                  <a:cs typeface="Arial" panose="020B0604020202020204" pitchFamily="34" charset="0"/>
                </a:rPr>
                <a:t>总结</a:t>
              </a:r>
              <a:endParaRPr lang="zh-CN" altLang="en-US" sz="1600" dirty="0">
                <a:solidFill>
                  <a:schemeClr val="bg1"/>
                </a:solidFill>
                <a:latin typeface="Arial" panose="020B0604020202020204" pitchFamily="34" charset="0"/>
                <a:cs typeface="Arial" panose="020B0604020202020204" pitchFamily="34" charset="0"/>
              </a:endParaRPr>
            </a:p>
          </p:txBody>
        </p:sp>
        <p:sp>
          <p:nvSpPr>
            <p:cNvPr id="14" name="Rectangle 37"/>
            <p:cNvSpPr/>
            <p:nvPr/>
          </p:nvSpPr>
          <p:spPr>
            <a:xfrm>
              <a:off x="4222765" y="4159683"/>
              <a:ext cx="1334399" cy="346632"/>
            </a:xfrm>
            <a:prstGeom prst="rect">
              <a:avLst/>
            </a:prstGeom>
          </p:spPr>
          <p:txBody>
            <a:bodyPr wrap="square">
              <a:spAutoFit/>
            </a:bodyPr>
            <a:lstStyle/>
            <a:p>
              <a:pPr algn="ctr"/>
              <a:r>
                <a:rPr lang="zh-CN" altLang="en-US" sz="1600" dirty="0">
                  <a:solidFill>
                    <a:schemeClr val="bg1"/>
                  </a:solidFill>
                  <a:latin typeface="Arial" panose="020B0604020202020204" pitchFamily="34" charset="0"/>
                  <a:cs typeface="Arial" panose="020B0604020202020204" pitchFamily="34" charset="0"/>
                </a:rPr>
                <a:t>展望</a:t>
              </a:r>
              <a:endParaRPr lang="zh-CN" altLang="en-US" sz="1600" dirty="0">
                <a:solidFill>
                  <a:schemeClr val="bg1"/>
                </a:solidFill>
                <a:latin typeface="Arial" panose="020B0604020202020204" pitchFamily="34" charset="0"/>
                <a:cs typeface="Arial" panose="020B0604020202020204" pitchFamily="34" charset="0"/>
              </a:endParaRPr>
            </a:p>
          </p:txBody>
        </p:sp>
        <p:sp>
          <p:nvSpPr>
            <p:cNvPr id="15" name="Rectangle 38"/>
            <p:cNvSpPr/>
            <p:nvPr/>
          </p:nvSpPr>
          <p:spPr>
            <a:xfrm>
              <a:off x="2884434" y="3719590"/>
              <a:ext cx="1102809" cy="346632"/>
            </a:xfrm>
            <a:prstGeom prst="rect">
              <a:avLst/>
            </a:prstGeom>
          </p:spPr>
          <p:txBody>
            <a:bodyPr wrap="square">
              <a:spAutoFit/>
            </a:bodyPr>
            <a:lstStyle/>
            <a:p>
              <a:pPr algn="ctr"/>
              <a:r>
                <a:rPr lang="zh-CN" altLang="en-US" sz="1600" dirty="0">
                  <a:solidFill>
                    <a:schemeClr val="bg1"/>
                  </a:solidFill>
                  <a:latin typeface="Arial" panose="020B0604020202020204" pitchFamily="34" charset="0"/>
                  <a:cs typeface="Arial" panose="020B0604020202020204" pitchFamily="34" charset="0"/>
                </a:rPr>
                <a:t>目前</a:t>
              </a:r>
              <a:endParaRPr lang="zh-CN" altLang="en-US" sz="1600" dirty="0">
                <a:solidFill>
                  <a:schemeClr val="bg1"/>
                </a:solidFill>
                <a:latin typeface="Arial" panose="020B0604020202020204" pitchFamily="34" charset="0"/>
                <a:cs typeface="Arial" panose="020B0604020202020204" pitchFamily="34" charset="0"/>
              </a:endParaRPr>
            </a:p>
          </p:txBody>
        </p:sp>
        <p:sp>
          <p:nvSpPr>
            <p:cNvPr id="16" name="Freeform 6"/>
            <p:cNvSpPr>
              <a:spLocks noEditPoints="1"/>
            </p:cNvSpPr>
            <p:nvPr/>
          </p:nvSpPr>
          <p:spPr bwMode="auto">
            <a:xfrm>
              <a:off x="4398218" y="3417312"/>
              <a:ext cx="816155" cy="646926"/>
            </a:xfrm>
            <a:custGeom>
              <a:avLst/>
              <a:gdLst>
                <a:gd name="T0" fmla="*/ 194 w 381"/>
                <a:gd name="T1" fmla="*/ 302 h 302"/>
                <a:gd name="T2" fmla="*/ 232 w 381"/>
                <a:gd name="T3" fmla="*/ 243 h 302"/>
                <a:gd name="T4" fmla="*/ 192 w 381"/>
                <a:gd name="T5" fmla="*/ 231 h 302"/>
                <a:gd name="T6" fmla="*/ 194 w 381"/>
                <a:gd name="T7" fmla="*/ 302 h 302"/>
                <a:gd name="T8" fmla="*/ 161 w 381"/>
                <a:gd name="T9" fmla="*/ 201 h 302"/>
                <a:gd name="T10" fmla="*/ 312 w 381"/>
                <a:gd name="T11" fmla="*/ 68 h 302"/>
                <a:gd name="T12" fmla="*/ 194 w 381"/>
                <a:gd name="T13" fmla="*/ 210 h 302"/>
                <a:gd name="T14" fmla="*/ 317 w 381"/>
                <a:gd name="T15" fmla="*/ 250 h 302"/>
                <a:gd name="T16" fmla="*/ 376 w 381"/>
                <a:gd name="T17" fmla="*/ 0 h 302"/>
                <a:gd name="T18" fmla="*/ 50 w 381"/>
                <a:gd name="T19" fmla="*/ 168 h 302"/>
                <a:gd name="T20" fmla="*/ 161 w 381"/>
                <a:gd name="T21" fmla="*/ 201 h 302"/>
                <a:gd name="T22" fmla="*/ 31 w 381"/>
                <a:gd name="T23" fmla="*/ 156 h 302"/>
                <a:gd name="T24" fmla="*/ 376 w 381"/>
                <a:gd name="T25" fmla="*/ 0 h 302"/>
                <a:gd name="T26" fmla="*/ 0 w 381"/>
                <a:gd name="T27" fmla="*/ 146 h 302"/>
                <a:gd name="T28" fmla="*/ 31 w 381"/>
                <a:gd name="T29" fmla="*/ 156 h 302"/>
                <a:gd name="T30" fmla="*/ 381 w 381"/>
                <a:gd name="T31" fmla="*/ 272 h 302"/>
                <a:gd name="T32" fmla="*/ 376 w 381"/>
                <a:gd name="T33" fmla="*/ 0 h 302"/>
                <a:gd name="T34" fmla="*/ 343 w 381"/>
                <a:gd name="T35" fmla="*/ 258 h 302"/>
                <a:gd name="T36" fmla="*/ 381 w 381"/>
                <a:gd name="T37" fmla="*/ 27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 h="302">
                  <a:moveTo>
                    <a:pt x="194" y="302"/>
                  </a:moveTo>
                  <a:lnTo>
                    <a:pt x="232" y="243"/>
                  </a:lnTo>
                  <a:lnTo>
                    <a:pt x="192" y="231"/>
                  </a:lnTo>
                  <a:lnTo>
                    <a:pt x="194" y="302"/>
                  </a:lnTo>
                  <a:close/>
                  <a:moveTo>
                    <a:pt x="161" y="201"/>
                  </a:moveTo>
                  <a:lnTo>
                    <a:pt x="312" y="68"/>
                  </a:lnTo>
                  <a:lnTo>
                    <a:pt x="194" y="210"/>
                  </a:lnTo>
                  <a:lnTo>
                    <a:pt x="317" y="250"/>
                  </a:lnTo>
                  <a:lnTo>
                    <a:pt x="376" y="0"/>
                  </a:lnTo>
                  <a:lnTo>
                    <a:pt x="50" y="168"/>
                  </a:lnTo>
                  <a:lnTo>
                    <a:pt x="161" y="201"/>
                  </a:lnTo>
                  <a:close/>
                  <a:moveTo>
                    <a:pt x="31" y="156"/>
                  </a:moveTo>
                  <a:lnTo>
                    <a:pt x="376" y="0"/>
                  </a:lnTo>
                  <a:lnTo>
                    <a:pt x="0" y="146"/>
                  </a:lnTo>
                  <a:lnTo>
                    <a:pt x="31" y="156"/>
                  </a:lnTo>
                  <a:close/>
                  <a:moveTo>
                    <a:pt x="381" y="272"/>
                  </a:moveTo>
                  <a:lnTo>
                    <a:pt x="376" y="0"/>
                  </a:lnTo>
                  <a:lnTo>
                    <a:pt x="343" y="258"/>
                  </a:lnTo>
                  <a:lnTo>
                    <a:pt x="381" y="272"/>
                  </a:lnTo>
                  <a:close/>
                </a:path>
              </a:pathLst>
            </a:custGeom>
            <a:solidFill>
              <a:schemeClr val="bg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i="0" u="none" strike="noStrike" kern="1200" cap="none" spc="0" normalizeH="0" baseline="0" noProof="0">
                <a:ln>
                  <a:noFill/>
                </a:ln>
                <a:solidFill>
                  <a:srgbClr val="003229"/>
                </a:solidFill>
                <a:effectLst/>
                <a:uLnTx/>
                <a:uFillTx/>
                <a:latin typeface="Calibri" panose="020F0502020204030204"/>
                <a:ea typeface="+mn-ea"/>
                <a:cs typeface="+mn-cs"/>
              </a:endParaRPr>
            </a:p>
          </p:txBody>
        </p:sp>
        <p:sp>
          <p:nvSpPr>
            <p:cNvPr id="17" name="Freeform 11"/>
            <p:cNvSpPr>
              <a:spLocks noEditPoints="1"/>
            </p:cNvSpPr>
            <p:nvPr/>
          </p:nvSpPr>
          <p:spPr bwMode="auto">
            <a:xfrm flipH="1">
              <a:off x="1322893" y="3340469"/>
              <a:ext cx="815624" cy="723769"/>
            </a:xfrm>
            <a:custGeom>
              <a:avLst/>
              <a:gdLst>
                <a:gd name="T0" fmla="*/ 102 w 312"/>
                <a:gd name="T1" fmla="*/ 98 h 277"/>
                <a:gd name="T2" fmla="*/ 84 w 312"/>
                <a:gd name="T3" fmla="*/ 116 h 277"/>
                <a:gd name="T4" fmla="*/ 102 w 312"/>
                <a:gd name="T5" fmla="*/ 134 h 277"/>
                <a:gd name="T6" fmla="*/ 120 w 312"/>
                <a:gd name="T7" fmla="*/ 116 h 277"/>
                <a:gd name="T8" fmla="*/ 102 w 312"/>
                <a:gd name="T9" fmla="*/ 98 h 277"/>
                <a:gd name="T10" fmla="*/ 156 w 312"/>
                <a:gd name="T11" fmla="*/ 98 h 277"/>
                <a:gd name="T12" fmla="*/ 138 w 312"/>
                <a:gd name="T13" fmla="*/ 116 h 277"/>
                <a:gd name="T14" fmla="*/ 156 w 312"/>
                <a:gd name="T15" fmla="*/ 134 h 277"/>
                <a:gd name="T16" fmla="*/ 174 w 312"/>
                <a:gd name="T17" fmla="*/ 116 h 277"/>
                <a:gd name="T18" fmla="*/ 156 w 312"/>
                <a:gd name="T19" fmla="*/ 98 h 277"/>
                <a:gd name="T20" fmla="*/ 210 w 312"/>
                <a:gd name="T21" fmla="*/ 98 h 277"/>
                <a:gd name="T22" fmla="*/ 192 w 312"/>
                <a:gd name="T23" fmla="*/ 116 h 277"/>
                <a:gd name="T24" fmla="*/ 210 w 312"/>
                <a:gd name="T25" fmla="*/ 134 h 277"/>
                <a:gd name="T26" fmla="*/ 228 w 312"/>
                <a:gd name="T27" fmla="*/ 116 h 277"/>
                <a:gd name="T28" fmla="*/ 210 w 312"/>
                <a:gd name="T29" fmla="*/ 98 h 277"/>
                <a:gd name="T30" fmla="*/ 312 w 312"/>
                <a:gd name="T31" fmla="*/ 113 h 277"/>
                <a:gd name="T32" fmla="*/ 156 w 312"/>
                <a:gd name="T33" fmla="*/ 0 h 277"/>
                <a:gd name="T34" fmla="*/ 0 w 312"/>
                <a:gd name="T35" fmla="*/ 113 h 277"/>
                <a:gd name="T36" fmla="*/ 83 w 312"/>
                <a:gd name="T37" fmla="*/ 213 h 277"/>
                <a:gd name="T38" fmla="*/ 57 w 312"/>
                <a:gd name="T39" fmla="*/ 277 h 277"/>
                <a:gd name="T40" fmla="*/ 204 w 312"/>
                <a:gd name="T41" fmla="*/ 220 h 277"/>
                <a:gd name="T42" fmla="*/ 251 w 312"/>
                <a:gd name="T43" fmla="*/ 202 h 277"/>
                <a:gd name="T44" fmla="*/ 253 w 312"/>
                <a:gd name="T45" fmla="*/ 202 h 277"/>
                <a:gd name="T46" fmla="*/ 252 w 312"/>
                <a:gd name="T47" fmla="*/ 202 h 277"/>
                <a:gd name="T48" fmla="*/ 312 w 312"/>
                <a:gd name="T49" fmla="*/ 113 h 277"/>
                <a:gd name="T50" fmla="*/ 156 w 312"/>
                <a:gd name="T51" fmla="*/ 189 h 277"/>
                <a:gd name="T52" fmla="*/ 37 w 312"/>
                <a:gd name="T53" fmla="*/ 113 h 277"/>
                <a:gd name="T54" fmla="*/ 156 w 312"/>
                <a:gd name="T55" fmla="*/ 36 h 277"/>
                <a:gd name="T56" fmla="*/ 274 w 312"/>
                <a:gd name="T57" fmla="*/ 113 h 277"/>
                <a:gd name="T58" fmla="*/ 156 w 312"/>
                <a:gd name="T59" fmla="*/ 18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2" h="277">
                  <a:moveTo>
                    <a:pt x="102" y="98"/>
                  </a:moveTo>
                  <a:cubicBezTo>
                    <a:pt x="92" y="98"/>
                    <a:pt x="84" y="106"/>
                    <a:pt x="84" y="116"/>
                  </a:cubicBezTo>
                  <a:cubicBezTo>
                    <a:pt x="84" y="126"/>
                    <a:pt x="92" y="134"/>
                    <a:pt x="102" y="134"/>
                  </a:cubicBezTo>
                  <a:cubicBezTo>
                    <a:pt x="112" y="134"/>
                    <a:pt x="120" y="126"/>
                    <a:pt x="120" y="116"/>
                  </a:cubicBezTo>
                  <a:cubicBezTo>
                    <a:pt x="120" y="106"/>
                    <a:pt x="112" y="98"/>
                    <a:pt x="102" y="98"/>
                  </a:cubicBezTo>
                  <a:close/>
                  <a:moveTo>
                    <a:pt x="156" y="98"/>
                  </a:moveTo>
                  <a:cubicBezTo>
                    <a:pt x="146" y="98"/>
                    <a:pt x="138" y="106"/>
                    <a:pt x="138" y="116"/>
                  </a:cubicBezTo>
                  <a:cubicBezTo>
                    <a:pt x="138" y="126"/>
                    <a:pt x="146" y="134"/>
                    <a:pt x="156" y="134"/>
                  </a:cubicBezTo>
                  <a:cubicBezTo>
                    <a:pt x="166" y="134"/>
                    <a:pt x="174" y="126"/>
                    <a:pt x="174" y="116"/>
                  </a:cubicBezTo>
                  <a:cubicBezTo>
                    <a:pt x="174" y="106"/>
                    <a:pt x="166" y="98"/>
                    <a:pt x="156" y="98"/>
                  </a:cubicBezTo>
                  <a:close/>
                  <a:moveTo>
                    <a:pt x="210" y="98"/>
                  </a:moveTo>
                  <a:cubicBezTo>
                    <a:pt x="200" y="98"/>
                    <a:pt x="192" y="106"/>
                    <a:pt x="192" y="116"/>
                  </a:cubicBezTo>
                  <a:cubicBezTo>
                    <a:pt x="192" y="126"/>
                    <a:pt x="200" y="134"/>
                    <a:pt x="210" y="134"/>
                  </a:cubicBezTo>
                  <a:cubicBezTo>
                    <a:pt x="220" y="134"/>
                    <a:pt x="228" y="126"/>
                    <a:pt x="228" y="116"/>
                  </a:cubicBezTo>
                  <a:cubicBezTo>
                    <a:pt x="228" y="106"/>
                    <a:pt x="220" y="98"/>
                    <a:pt x="210" y="98"/>
                  </a:cubicBezTo>
                  <a:close/>
                  <a:moveTo>
                    <a:pt x="312" y="113"/>
                  </a:moveTo>
                  <a:cubicBezTo>
                    <a:pt x="312" y="50"/>
                    <a:pt x="242" y="0"/>
                    <a:pt x="156" y="0"/>
                  </a:cubicBezTo>
                  <a:cubicBezTo>
                    <a:pt x="69" y="0"/>
                    <a:pt x="0" y="50"/>
                    <a:pt x="0" y="113"/>
                  </a:cubicBezTo>
                  <a:cubicBezTo>
                    <a:pt x="0" y="156"/>
                    <a:pt x="33" y="194"/>
                    <a:pt x="83" y="213"/>
                  </a:cubicBezTo>
                  <a:cubicBezTo>
                    <a:pt x="57" y="277"/>
                    <a:pt x="57" y="277"/>
                    <a:pt x="57" y="277"/>
                  </a:cubicBezTo>
                  <a:cubicBezTo>
                    <a:pt x="204" y="220"/>
                    <a:pt x="204" y="220"/>
                    <a:pt x="204" y="220"/>
                  </a:cubicBezTo>
                  <a:cubicBezTo>
                    <a:pt x="221" y="216"/>
                    <a:pt x="237" y="210"/>
                    <a:pt x="251" y="202"/>
                  </a:cubicBezTo>
                  <a:cubicBezTo>
                    <a:pt x="253" y="202"/>
                    <a:pt x="253" y="202"/>
                    <a:pt x="253" y="202"/>
                  </a:cubicBezTo>
                  <a:cubicBezTo>
                    <a:pt x="252" y="202"/>
                    <a:pt x="252" y="202"/>
                    <a:pt x="252" y="202"/>
                  </a:cubicBezTo>
                  <a:cubicBezTo>
                    <a:pt x="288" y="181"/>
                    <a:pt x="312" y="149"/>
                    <a:pt x="312" y="113"/>
                  </a:cubicBezTo>
                  <a:close/>
                  <a:moveTo>
                    <a:pt x="156" y="189"/>
                  </a:moveTo>
                  <a:cubicBezTo>
                    <a:pt x="90" y="189"/>
                    <a:pt x="37" y="155"/>
                    <a:pt x="37" y="113"/>
                  </a:cubicBezTo>
                  <a:cubicBezTo>
                    <a:pt x="37" y="70"/>
                    <a:pt x="90" y="36"/>
                    <a:pt x="156" y="36"/>
                  </a:cubicBezTo>
                  <a:cubicBezTo>
                    <a:pt x="221" y="36"/>
                    <a:pt x="274" y="70"/>
                    <a:pt x="274" y="113"/>
                  </a:cubicBezTo>
                  <a:cubicBezTo>
                    <a:pt x="274" y="155"/>
                    <a:pt x="221" y="189"/>
                    <a:pt x="156" y="189"/>
                  </a:cubicBezTo>
                  <a:close/>
                </a:path>
              </a:pathLst>
            </a:custGeom>
            <a:solidFill>
              <a:schemeClr val="bg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i="0" u="none" strike="noStrike" kern="1200" cap="none" spc="0" normalizeH="0" baseline="0" noProof="0">
                <a:ln>
                  <a:noFill/>
                </a:ln>
                <a:solidFill>
                  <a:srgbClr val="003229"/>
                </a:solidFill>
                <a:effectLst/>
                <a:uLnTx/>
                <a:uFillTx/>
                <a:latin typeface="Calibri" panose="020F0502020204030204"/>
                <a:ea typeface="+mn-ea"/>
                <a:cs typeface="+mn-cs"/>
              </a:endParaRPr>
            </a:p>
          </p:txBody>
        </p:sp>
      </p:grpSp>
      <p:sp>
        <p:nvSpPr>
          <p:cNvPr id="18" name="文本框 17"/>
          <p:cNvSpPr txBox="1"/>
          <p:nvPr/>
        </p:nvSpPr>
        <p:spPr>
          <a:xfrm>
            <a:off x="6403655" y="1377297"/>
            <a:ext cx="4608759" cy="2245360"/>
          </a:xfrm>
          <a:prstGeom prst="rect">
            <a:avLst/>
          </a:prstGeom>
          <a:noFill/>
        </p:spPr>
        <p:txBody>
          <a:bodyPr wrap="square" rtlCol="0">
            <a:spAutoFit/>
          </a:bodyPr>
          <a:lstStyle/>
          <a:p>
            <a:pPr>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小程序的开发前后历时</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个月左右。截止今日已经正式完结并且得到了如下收获。</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、系统的调研工作和准备工作异常重要。</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、针对特殊人群的软件设计，务必要明确功能需求。</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3</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、选用软件工程开发方式对于个人项目的开发也有很大的作用。</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4</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、项目设计初期就应该做好框架的选择以及开发思路的梳理。</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403656" y="1028520"/>
            <a:ext cx="1154273" cy="368300"/>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03655" y="4088747"/>
            <a:ext cx="4608759" cy="1976120"/>
          </a:xfrm>
          <a:prstGeom prst="rect">
            <a:avLst/>
          </a:prstGeom>
          <a:noFill/>
        </p:spPr>
        <p:txBody>
          <a:bodyPr wrap="square" rtlCol="0">
            <a:spAutoFit/>
          </a:bodyPr>
          <a:p>
            <a:pPr>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的设计动机是从我亲身体验的高校生活所衍生出来的，这也就意味着其他学生或多或少也有这方面的问题。且为了给自己一个美好的回忆，我在大学的最后一段时间设计并实现了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目前还未被应用于实际生活中，因此我希望</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能够在未来为本校学生提供服务，也希望</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能够为本校开发移动类信息平台作</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出参考。</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403656" y="3720285"/>
            <a:ext cx="1154273" cy="368300"/>
          </a:xfrm>
          <a:prstGeom prst="rect">
            <a:avLst/>
          </a:prstGeom>
          <a:noFill/>
        </p:spPr>
        <p:txBody>
          <a:bodyPr wrap="square" rtlCol="0">
            <a:spAutoFit/>
          </a:bodyPr>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展望</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258" y="218894"/>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609166" y="3400127"/>
            <a:ext cx="1309797" cy="307777"/>
          </a:xfrm>
          <a:prstGeom prst="rect">
            <a:avLst/>
          </a:prstGeom>
          <a:noFill/>
        </p:spPr>
        <p:txBody>
          <a:bodyPr wrap="square" rtlCol="0">
            <a:spAutoFit/>
          </a:bodyPr>
          <a:lstStyle/>
          <a:p>
            <a:pPr algn="dist"/>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4" name="文本框 23"/>
          <p:cNvSpPr txBox="1"/>
          <p:nvPr/>
        </p:nvSpPr>
        <p:spPr>
          <a:xfrm>
            <a:off x="2564248" y="2721635"/>
            <a:ext cx="1421557" cy="646331"/>
          </a:xfrm>
          <a:prstGeom prst="rect">
            <a:avLst/>
          </a:prstGeom>
          <a:noFill/>
        </p:spPr>
        <p:txBody>
          <a:bodyPr wrap="square" rtlCol="0">
            <a:spAutoFit/>
          </a:bodyPr>
          <a:lstStyle/>
          <a:p>
            <a:pPr algn="dist"/>
            <a:r>
              <a:rPr lang="zh-CN" altLang="en-US" sz="3600" dirty="0">
                <a:solidFill>
                  <a:schemeClr val="accent1"/>
                </a:solidFill>
                <a:latin typeface="幼圆" panose="02010509060101010101" pitchFamily="49" charset="-122"/>
                <a:ea typeface="幼圆" panose="02010509060101010101" pitchFamily="49" charset="-122"/>
                <a:cs typeface="Arial" panose="020B0604020202020204" pitchFamily="34" charset="0"/>
              </a:rPr>
              <a:t>目 录</a:t>
            </a:r>
            <a:endParaRPr lang="zh-CN" altLang="en-US" sz="3600" dirty="0">
              <a:solidFill>
                <a:schemeClr val="accent1"/>
              </a:solidFill>
              <a:latin typeface="幼圆" panose="02010509060101010101" pitchFamily="49" charset="-122"/>
              <a:ea typeface="幼圆" panose="02010509060101010101" pitchFamily="49" charset="-122"/>
              <a:cs typeface="Arial" panose="020B0604020202020204" pitchFamily="34" charset="0"/>
            </a:endParaRPr>
          </a:p>
        </p:txBody>
      </p:sp>
      <p:sp>
        <p:nvSpPr>
          <p:cNvPr id="25" name="矩形 24"/>
          <p:cNvSpPr/>
          <p:nvPr/>
        </p:nvSpPr>
        <p:spPr>
          <a:xfrm>
            <a:off x="6914227" y="1267916"/>
            <a:ext cx="3269713" cy="398780"/>
          </a:xfrm>
          <a:prstGeom prst="rect">
            <a:avLst/>
          </a:prstGeom>
        </p:spPr>
        <p:txBody>
          <a:bodyPr wrap="square">
            <a:spAutoFit/>
          </a:bodyPr>
          <a:lstStyle/>
          <a:p>
            <a:r>
              <a:rPr lang="zh-CN" altLang="en-US" sz="2000" dirty="0">
                <a:solidFill>
                  <a:schemeClr val="accent1"/>
                </a:solidFill>
                <a:latin typeface="幼圆" panose="02010509060101010101" pitchFamily="49" charset="-122"/>
                <a:ea typeface="幼圆" panose="02010509060101010101" pitchFamily="49" charset="-122"/>
              </a:rPr>
              <a:t>选题背景及意义</a:t>
            </a:r>
            <a:endParaRPr lang="zh-CN" altLang="en-US" sz="2000" dirty="0">
              <a:solidFill>
                <a:schemeClr val="accent1"/>
              </a:solidFill>
              <a:latin typeface="幼圆" panose="02010509060101010101" pitchFamily="49" charset="-122"/>
              <a:ea typeface="幼圆" panose="02010509060101010101" pitchFamily="49" charset="-122"/>
            </a:endParaRPr>
          </a:p>
        </p:txBody>
      </p:sp>
      <p:sp>
        <p:nvSpPr>
          <p:cNvPr id="26" name="文本框 25"/>
          <p:cNvSpPr txBox="1"/>
          <p:nvPr/>
        </p:nvSpPr>
        <p:spPr>
          <a:xfrm>
            <a:off x="6914515" y="1650365"/>
            <a:ext cx="3803650" cy="275590"/>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Background and Significance of Topic Selection</a:t>
            </a:r>
            <a:endPar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矩形 26"/>
          <p:cNvSpPr/>
          <p:nvPr/>
        </p:nvSpPr>
        <p:spPr>
          <a:xfrm>
            <a:off x="6914227" y="2058278"/>
            <a:ext cx="3086299" cy="629920"/>
          </a:xfrm>
          <a:prstGeom prst="rect">
            <a:avLst/>
          </a:prstGeom>
        </p:spPr>
        <p:txBody>
          <a:bodyPr wrap="square">
            <a:spAutoFit/>
          </a:bodyPr>
          <a:lstStyle/>
          <a:p>
            <a:pPr>
              <a:lnSpc>
                <a:spcPct val="175000"/>
              </a:lnSpc>
            </a:pPr>
            <a:r>
              <a:rPr lang="zh-CN" altLang="en-US" sz="2000" dirty="0">
                <a:solidFill>
                  <a:schemeClr val="accent1"/>
                </a:solidFill>
                <a:latin typeface="幼圆" panose="02010509060101010101" pitchFamily="49" charset="-122"/>
                <a:ea typeface="幼圆" panose="02010509060101010101" pitchFamily="49" charset="-122"/>
              </a:rPr>
              <a:t>关键技术路线</a:t>
            </a:r>
            <a:endParaRPr lang="zh-CN" altLang="en-US" sz="2000" dirty="0">
              <a:solidFill>
                <a:schemeClr val="accent1"/>
              </a:solidFill>
              <a:latin typeface="幼圆" panose="02010509060101010101" pitchFamily="49" charset="-122"/>
              <a:ea typeface="幼圆" panose="02010509060101010101" pitchFamily="49" charset="-122"/>
            </a:endParaRPr>
          </a:p>
        </p:txBody>
      </p:sp>
      <p:sp>
        <p:nvSpPr>
          <p:cNvPr id="28" name="文本框 27"/>
          <p:cNvSpPr txBox="1"/>
          <p:nvPr/>
        </p:nvSpPr>
        <p:spPr>
          <a:xfrm>
            <a:off x="6914228" y="2588661"/>
            <a:ext cx="2832382" cy="275590"/>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Key Technological Routes</a:t>
            </a:r>
            <a:endPar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9" name="矩形 28"/>
          <p:cNvSpPr/>
          <p:nvPr/>
        </p:nvSpPr>
        <p:spPr>
          <a:xfrm>
            <a:off x="6914227" y="2966158"/>
            <a:ext cx="3804359" cy="629920"/>
          </a:xfrm>
          <a:prstGeom prst="rect">
            <a:avLst/>
          </a:prstGeom>
        </p:spPr>
        <p:txBody>
          <a:bodyPr wrap="square">
            <a:spAutoFit/>
          </a:bodyPr>
          <a:lstStyle/>
          <a:p>
            <a:pPr>
              <a:lnSpc>
                <a:spcPct val="175000"/>
              </a:lnSpc>
            </a:pPr>
            <a:r>
              <a:rPr lang="zh-CN" altLang="en-US" sz="2000" dirty="0">
                <a:solidFill>
                  <a:schemeClr val="accent1"/>
                </a:solidFill>
                <a:latin typeface="幼圆" panose="02010509060101010101" pitchFamily="49" charset="-122"/>
                <a:ea typeface="幼圆" panose="02010509060101010101" pitchFamily="49" charset="-122"/>
              </a:rPr>
              <a:t>系统分析与设计</a:t>
            </a:r>
            <a:endParaRPr lang="zh-CN" altLang="en-US" sz="2000" dirty="0">
              <a:solidFill>
                <a:schemeClr val="accent1"/>
              </a:solidFill>
              <a:latin typeface="幼圆" panose="02010509060101010101" pitchFamily="49" charset="-122"/>
              <a:ea typeface="幼圆" panose="02010509060101010101" pitchFamily="49" charset="-122"/>
            </a:endParaRPr>
          </a:p>
        </p:txBody>
      </p:sp>
      <p:sp>
        <p:nvSpPr>
          <p:cNvPr id="30" name="文本框 29"/>
          <p:cNvSpPr txBox="1"/>
          <p:nvPr/>
        </p:nvSpPr>
        <p:spPr>
          <a:xfrm>
            <a:off x="6914228" y="3511446"/>
            <a:ext cx="3673730" cy="275590"/>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System Analysis and Design</a:t>
            </a:r>
            <a:endPar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1" name="矩形 30"/>
          <p:cNvSpPr/>
          <p:nvPr/>
        </p:nvSpPr>
        <p:spPr>
          <a:xfrm>
            <a:off x="6914228" y="3888944"/>
            <a:ext cx="3528588" cy="629920"/>
          </a:xfrm>
          <a:prstGeom prst="rect">
            <a:avLst/>
          </a:prstGeom>
        </p:spPr>
        <p:txBody>
          <a:bodyPr wrap="square">
            <a:spAutoFit/>
          </a:bodyPr>
          <a:lstStyle/>
          <a:p>
            <a:pPr>
              <a:lnSpc>
                <a:spcPct val="175000"/>
              </a:lnSpc>
            </a:pPr>
            <a:r>
              <a:rPr lang="zh-CN" altLang="en-US" sz="2000" dirty="0">
                <a:solidFill>
                  <a:schemeClr val="accent1"/>
                </a:solidFill>
                <a:latin typeface="幼圆" panose="02010509060101010101" pitchFamily="49" charset="-122"/>
                <a:ea typeface="幼圆" panose="02010509060101010101" pitchFamily="49" charset="-122"/>
              </a:rPr>
              <a:t>项目主要难点与创新点</a:t>
            </a:r>
            <a:endParaRPr lang="zh-CN" altLang="en-US" sz="2000" dirty="0">
              <a:solidFill>
                <a:schemeClr val="accent1"/>
              </a:solidFill>
              <a:latin typeface="幼圆" panose="02010509060101010101" pitchFamily="49" charset="-122"/>
              <a:ea typeface="幼圆" panose="02010509060101010101" pitchFamily="49" charset="-122"/>
            </a:endParaRPr>
          </a:p>
        </p:txBody>
      </p:sp>
      <p:sp>
        <p:nvSpPr>
          <p:cNvPr id="32" name="文本框 31"/>
          <p:cNvSpPr txBox="1"/>
          <p:nvPr/>
        </p:nvSpPr>
        <p:spPr>
          <a:xfrm>
            <a:off x="6914515" y="4424045"/>
            <a:ext cx="3979545" cy="275590"/>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Main Difficulties and Innovations of the Project</a:t>
            </a:r>
            <a:endPar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3" name="矩形 32"/>
          <p:cNvSpPr/>
          <p:nvPr/>
        </p:nvSpPr>
        <p:spPr>
          <a:xfrm>
            <a:off x="6914228" y="4811673"/>
            <a:ext cx="3528588" cy="539571"/>
          </a:xfrm>
          <a:prstGeom prst="rect">
            <a:avLst/>
          </a:prstGeom>
        </p:spPr>
        <p:txBody>
          <a:bodyPr wrap="square">
            <a:spAutoFit/>
          </a:bodyPr>
          <a:lstStyle/>
          <a:p>
            <a:pPr>
              <a:lnSpc>
                <a:spcPct val="175000"/>
              </a:lnSpc>
            </a:pPr>
            <a:r>
              <a:rPr lang="zh-CN" altLang="en-US" sz="2000" dirty="0">
                <a:solidFill>
                  <a:schemeClr val="accent1"/>
                </a:solidFill>
                <a:latin typeface="幼圆" panose="02010509060101010101" pitchFamily="49" charset="-122"/>
                <a:ea typeface="幼圆" panose="02010509060101010101" pitchFamily="49" charset="-122"/>
              </a:rPr>
              <a:t>总结与展望</a:t>
            </a:r>
            <a:endParaRPr lang="en-US" altLang="zh-CN" sz="2000" dirty="0">
              <a:solidFill>
                <a:schemeClr val="accent1"/>
              </a:solidFill>
              <a:latin typeface="幼圆" panose="02010509060101010101" pitchFamily="49" charset="-122"/>
              <a:ea typeface="幼圆" panose="02010509060101010101" pitchFamily="49" charset="-122"/>
            </a:endParaRPr>
          </a:p>
        </p:txBody>
      </p:sp>
      <p:sp>
        <p:nvSpPr>
          <p:cNvPr id="34" name="文本框 33"/>
          <p:cNvSpPr txBox="1"/>
          <p:nvPr/>
        </p:nvSpPr>
        <p:spPr>
          <a:xfrm>
            <a:off x="6914228" y="5346690"/>
            <a:ext cx="2678550"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Summary and prospect</a:t>
            </a:r>
            <a:endPar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5" name="矩形: 圆角 34"/>
          <p:cNvSpPr/>
          <p:nvPr/>
        </p:nvSpPr>
        <p:spPr>
          <a:xfrm>
            <a:off x="6324744" y="1356256"/>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36" name="文本框 35"/>
          <p:cNvSpPr txBox="1"/>
          <p:nvPr/>
        </p:nvSpPr>
        <p:spPr>
          <a:xfrm>
            <a:off x="6213926" y="1356836"/>
            <a:ext cx="728357" cy="461665"/>
          </a:xfrm>
          <a:prstGeom prst="rect">
            <a:avLst/>
          </a:prstGeom>
          <a:noFill/>
          <a:ln>
            <a:noFill/>
          </a:ln>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01</a:t>
            </a:r>
            <a:endParaRPr lang="zh-CN" altLang="en-US" sz="2400" dirty="0">
              <a:solidFill>
                <a:schemeClr val="accent1"/>
              </a:solidFill>
              <a:latin typeface="幼圆" panose="02010509060101010101" pitchFamily="49" charset="-122"/>
              <a:ea typeface="幼圆" panose="02010509060101010101" pitchFamily="49" charset="-122"/>
            </a:endParaRPr>
          </a:p>
        </p:txBody>
      </p:sp>
      <p:sp>
        <p:nvSpPr>
          <p:cNvPr id="37" name="矩形: 圆角 36"/>
          <p:cNvSpPr/>
          <p:nvPr/>
        </p:nvSpPr>
        <p:spPr>
          <a:xfrm>
            <a:off x="6324744" y="2287859"/>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38" name="文本框 37"/>
          <p:cNvSpPr txBox="1"/>
          <p:nvPr/>
        </p:nvSpPr>
        <p:spPr>
          <a:xfrm>
            <a:off x="6213926" y="2288439"/>
            <a:ext cx="728357" cy="461665"/>
          </a:xfrm>
          <a:prstGeom prst="rect">
            <a:avLst/>
          </a:prstGeom>
          <a:noFill/>
          <a:ln>
            <a:noFill/>
          </a:ln>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02</a:t>
            </a:r>
            <a:endParaRPr lang="zh-CN" altLang="en-US" sz="2400" dirty="0">
              <a:solidFill>
                <a:schemeClr val="accent1"/>
              </a:solidFill>
              <a:latin typeface="幼圆" panose="02010509060101010101" pitchFamily="49" charset="-122"/>
              <a:ea typeface="幼圆" panose="02010509060101010101" pitchFamily="49" charset="-122"/>
            </a:endParaRPr>
          </a:p>
        </p:txBody>
      </p:sp>
      <p:sp>
        <p:nvSpPr>
          <p:cNvPr id="39" name="矩形: 圆角 38"/>
          <p:cNvSpPr/>
          <p:nvPr/>
        </p:nvSpPr>
        <p:spPr>
          <a:xfrm>
            <a:off x="6324744" y="3205210"/>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40" name="文本框 39"/>
          <p:cNvSpPr txBox="1"/>
          <p:nvPr/>
        </p:nvSpPr>
        <p:spPr>
          <a:xfrm>
            <a:off x="6213926" y="3205790"/>
            <a:ext cx="728357" cy="461665"/>
          </a:xfrm>
          <a:prstGeom prst="rect">
            <a:avLst/>
          </a:prstGeom>
          <a:noFill/>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03</a:t>
            </a:r>
            <a:endParaRPr lang="zh-CN" altLang="en-US" sz="2400" dirty="0">
              <a:solidFill>
                <a:schemeClr val="accent1"/>
              </a:solidFill>
              <a:latin typeface="幼圆" panose="02010509060101010101" pitchFamily="49" charset="-122"/>
              <a:ea typeface="幼圆" panose="02010509060101010101" pitchFamily="49" charset="-122"/>
            </a:endParaRPr>
          </a:p>
        </p:txBody>
      </p:sp>
      <p:sp>
        <p:nvSpPr>
          <p:cNvPr id="41" name="矩形: 圆角 40"/>
          <p:cNvSpPr/>
          <p:nvPr/>
        </p:nvSpPr>
        <p:spPr>
          <a:xfrm>
            <a:off x="6324744" y="4137466"/>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42" name="文本框 41"/>
          <p:cNvSpPr txBox="1"/>
          <p:nvPr/>
        </p:nvSpPr>
        <p:spPr>
          <a:xfrm>
            <a:off x="6213926" y="4138046"/>
            <a:ext cx="728357" cy="461665"/>
          </a:xfrm>
          <a:prstGeom prst="rect">
            <a:avLst/>
          </a:prstGeom>
          <a:noFill/>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04</a:t>
            </a:r>
            <a:endParaRPr lang="zh-CN" altLang="en-US" sz="2400" dirty="0">
              <a:solidFill>
                <a:schemeClr val="accent1"/>
              </a:solidFill>
              <a:latin typeface="幼圆" panose="02010509060101010101" pitchFamily="49" charset="-122"/>
              <a:ea typeface="幼圆" panose="02010509060101010101" pitchFamily="49" charset="-122"/>
            </a:endParaRPr>
          </a:p>
        </p:txBody>
      </p:sp>
      <p:sp>
        <p:nvSpPr>
          <p:cNvPr id="43" name="矩形: 圆角 42"/>
          <p:cNvSpPr/>
          <p:nvPr/>
        </p:nvSpPr>
        <p:spPr>
          <a:xfrm>
            <a:off x="6324744" y="5060195"/>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44" name="文本框 43"/>
          <p:cNvSpPr txBox="1"/>
          <p:nvPr/>
        </p:nvSpPr>
        <p:spPr>
          <a:xfrm>
            <a:off x="6213926" y="5060775"/>
            <a:ext cx="728357" cy="461665"/>
          </a:xfrm>
          <a:prstGeom prst="rect">
            <a:avLst/>
          </a:prstGeom>
          <a:noFill/>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05</a:t>
            </a:r>
            <a:endParaRPr lang="zh-CN" altLang="en-US" sz="2400" dirty="0">
              <a:solidFill>
                <a:schemeClr val="accent1"/>
              </a:solidFill>
              <a:latin typeface="幼圆" panose="02010509060101010101" pitchFamily="49" charset="-122"/>
              <a:ea typeface="幼圆" panose="02010509060101010101" pitchFamily="49" charset="-122"/>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2606040" y="2533642"/>
            <a:ext cx="697992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6000" spc="300" dirty="0">
                <a:solidFill>
                  <a:schemeClr val="accent1"/>
                </a:solidFill>
                <a:latin typeface="幼圆" panose="02010509060101010101" pitchFamily="49" charset="-122"/>
                <a:ea typeface="幼圆" panose="02010509060101010101" pitchFamily="49" charset="-122"/>
              </a:rPr>
              <a:t>感谢老师观看</a:t>
            </a:r>
            <a:endParaRPr lang="zh-CN" altLang="en-US" sz="6000" spc="300" dirty="0">
              <a:solidFill>
                <a:schemeClr val="accent1"/>
              </a:solidFill>
              <a:latin typeface="幼圆" panose="02010509060101010101" pitchFamily="49" charset="-122"/>
              <a:ea typeface="幼圆" panose="02010509060101010101" pitchFamily="49" charset="-122"/>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510986" y="2007081"/>
            <a:ext cx="5170028" cy="2843838"/>
          </a:xfrm>
          <a:prstGeom prst="roundRect">
            <a:avLst>
              <a:gd name="adj" fmla="val 4546"/>
            </a:avLst>
          </a:prstGeom>
          <a:no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nvGrpSpPr>
          <p:cNvPr id="19" name="组合 18"/>
          <p:cNvGrpSpPr/>
          <p:nvPr/>
        </p:nvGrpSpPr>
        <p:grpSpPr>
          <a:xfrm>
            <a:off x="4141207" y="2481286"/>
            <a:ext cx="3909585" cy="1748096"/>
            <a:chOff x="3911272" y="2208025"/>
            <a:chExt cx="3909585" cy="1748096"/>
          </a:xfrm>
        </p:grpSpPr>
        <p:sp>
          <p:nvSpPr>
            <p:cNvPr id="20" name="文本框 19"/>
            <p:cNvSpPr txBox="1"/>
            <p:nvPr/>
          </p:nvSpPr>
          <p:spPr>
            <a:xfrm>
              <a:off x="4258894" y="2208025"/>
              <a:ext cx="3214340" cy="1076325"/>
            </a:xfrm>
            <a:prstGeom prst="rect">
              <a:avLst/>
            </a:prstGeom>
            <a:noFill/>
          </p:spPr>
          <p:txBody>
            <a:bodyPr vert="horz" wrap="square" rtlCol="0">
              <a:spAutoFit/>
            </a:bodyPr>
            <a:lstStyle/>
            <a:p>
              <a:pPr algn="ctr"/>
              <a:r>
                <a:rPr lang="zh-CN" altLang="en-US" sz="3200" dirty="0">
                  <a:solidFill>
                    <a:schemeClr val="accent1"/>
                  </a:solidFill>
                  <a:latin typeface="幼圆" panose="02010509060101010101" pitchFamily="49" charset="-122"/>
                  <a:ea typeface="幼圆" panose="02010509060101010101" pitchFamily="49" charset="-122"/>
                  <a:sym typeface="+mn-ea"/>
                </a:rPr>
                <a:t>选题背景及意义</a:t>
              </a:r>
              <a:endParaRPr lang="zh-CN" altLang="en-US" sz="3200" dirty="0">
                <a:solidFill>
                  <a:schemeClr val="accent1"/>
                </a:solidFill>
                <a:latin typeface="幼圆" panose="02010509060101010101" pitchFamily="49" charset="-122"/>
                <a:ea typeface="幼圆" panose="02010509060101010101" pitchFamily="49" charset="-122"/>
              </a:endParaRPr>
            </a:p>
            <a:p>
              <a:pPr algn="ctr"/>
              <a:endParaRPr lang="zh-CN" altLang="en-US" sz="3200" spc="600" dirty="0">
                <a:solidFill>
                  <a:schemeClr val="accent1"/>
                </a:solidFill>
                <a:latin typeface="幼圆" panose="02010509060101010101" pitchFamily="49" charset="-122"/>
                <a:ea typeface="幼圆" panose="02010509060101010101" pitchFamily="49" charset="-122"/>
              </a:endParaRPr>
            </a:p>
          </p:txBody>
        </p:sp>
        <p:sp>
          <p:nvSpPr>
            <p:cNvPr id="21" name="文本框 20"/>
            <p:cNvSpPr txBox="1"/>
            <p:nvPr/>
          </p:nvSpPr>
          <p:spPr>
            <a:xfrm>
              <a:off x="4141207" y="2826016"/>
              <a:ext cx="3449714" cy="368300"/>
            </a:xfrm>
            <a:prstGeom prst="rect">
              <a:avLst/>
            </a:prstGeom>
            <a:noFill/>
          </p:spPr>
          <p:txBody>
            <a:bodyPr vert="horz" wrap="square" rtlCol="0">
              <a:spAutoFit/>
            </a:bodyPr>
            <a:lstStyle/>
            <a:p>
              <a:pPr algn="ctr"/>
              <a:endParaRPr lang="en-US" altLang="zh-CN" spc="3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2" name="Rectangle 11"/>
            <p:cNvSpPr/>
            <p:nvPr/>
          </p:nvSpPr>
          <p:spPr>
            <a:xfrm>
              <a:off x="3911272" y="3056961"/>
              <a:ext cx="3909585" cy="899160"/>
            </a:xfrm>
            <a:prstGeom prst="rect">
              <a:avLst/>
            </a:prstGeom>
          </p:spPr>
          <p:txBody>
            <a:bodyPr wrap="square">
              <a:spAutoFit/>
            </a:bodyPr>
            <a:lstStyle/>
            <a:p>
              <a:pPr algn="ctr">
                <a:lnSpc>
                  <a:spcPct val="125000"/>
                </a:lnSpc>
              </a:pP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本章阐述</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小程序的设计背景与意义，从目前的发展趋势分析为什么要开发</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系统。</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文本框 9"/>
          <p:cNvSpPr txBox="1"/>
          <p:nvPr/>
        </p:nvSpPr>
        <p:spPr>
          <a:xfrm>
            <a:off x="629331" y="443969"/>
            <a:ext cx="3426179" cy="58356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sym typeface="+mn-ea"/>
              </a:rPr>
              <a:t>选题背景及意义</a:t>
            </a:r>
            <a:endParaRPr lang="zh-CN" altLang="en-US" sz="3200" dirty="0">
              <a:solidFill>
                <a:schemeClr val="accent1"/>
              </a:solidFill>
              <a:latin typeface="幼圆" panose="02010509060101010101" pitchFamily="49" charset="-122"/>
              <a:ea typeface="幼圆" panose="02010509060101010101" pitchFamily="49" charset="-122"/>
              <a:sym typeface="+mn-ea"/>
            </a:endParaRPr>
          </a:p>
        </p:txBody>
      </p:sp>
      <p:sp>
        <p:nvSpPr>
          <p:cNvPr id="7" name="文本框 6"/>
          <p:cNvSpPr txBox="1"/>
          <p:nvPr/>
        </p:nvSpPr>
        <p:spPr>
          <a:xfrm>
            <a:off x="1153895" y="1753749"/>
            <a:ext cx="10000049" cy="1630045"/>
          </a:xfrm>
          <a:prstGeom prst="rect">
            <a:avLst/>
          </a:prstGeom>
          <a:noFill/>
        </p:spPr>
        <p:txBody>
          <a:bodyPr wrap="square" rtlCol="0">
            <a:spAutoFit/>
          </a:bodyPr>
          <a:lstStyle/>
          <a:p>
            <a:pPr>
              <a:lnSpc>
                <a:spcPct val="125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是一个基于微信小程序开发的，服务于本校学生的信息查询系统。主要有成绩查询、图书信息查询、失物招领、快捷评教、寻课等功能。</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开发的初衷是为了给本校大学生提供一个简洁方便的信息查询平台，将繁琐、臃肿的网页移植到轻便快捷的微信小程序上。</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48715" y="1283970"/>
            <a:ext cx="3414395" cy="398780"/>
          </a:xfrm>
          <a:prstGeom prst="rect">
            <a:avLst/>
          </a:prstGeom>
          <a:noFill/>
        </p:spPr>
        <p:txBody>
          <a:bodyPr wrap="square"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是什么？</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48715" y="3629660"/>
            <a:ext cx="3414395" cy="398780"/>
          </a:xfrm>
          <a:prstGeom prst="rect">
            <a:avLst/>
          </a:prstGeom>
          <a:noFill/>
        </p:spPr>
        <p:txBody>
          <a:bodyPr wrap="square" rtlCol="0">
            <a:spAutoFit/>
          </a:bodyPr>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如何使用？</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3795" y="4232910"/>
            <a:ext cx="5038725" cy="2014855"/>
          </a:xfrm>
          <a:prstGeom prst="rect">
            <a:avLst/>
          </a:prstGeom>
          <a:noFill/>
        </p:spPr>
        <p:txBody>
          <a:bodyPr wrap="square" rtlCol="0">
            <a:spAutoFit/>
          </a:bodyPr>
          <a:p>
            <a:pPr algn="l">
              <a:lnSpc>
                <a:spcPct val="125000"/>
              </a:lnSpc>
              <a:buClrTx/>
              <a:buSzTx/>
              <a:buFontTx/>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截止答辩前，Me-Neusoft已经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成功</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发布了V1.1.1版本</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，可以扫描右侧小程序码或者微信搜索小程序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进行使用。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5000"/>
              </a:lnSpc>
              <a:buClrTx/>
              <a:buSzTx/>
              <a:buFontTx/>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体验</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账号：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15180600121</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5000"/>
              </a:lnSpc>
              <a:buClrTx/>
              <a:buSzTx/>
              <a:buFontTx/>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密码：</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209715</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gh_78c039110ef9_1280 (1)"/>
          <p:cNvPicPr>
            <a:picLocks noChangeAspect="1"/>
          </p:cNvPicPr>
          <p:nvPr/>
        </p:nvPicPr>
        <p:blipFill>
          <a:blip r:embed="rId1"/>
          <a:stretch>
            <a:fillRect/>
          </a:stretch>
        </p:blipFill>
        <p:spPr>
          <a:xfrm>
            <a:off x="7294245" y="3239770"/>
            <a:ext cx="2908300" cy="2908300"/>
          </a:xfrm>
          <a:prstGeom prst="rect">
            <a:avLst/>
          </a:prstGeom>
        </p:spPr>
      </p:pic>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文本框 9"/>
          <p:cNvSpPr txBox="1"/>
          <p:nvPr/>
        </p:nvSpPr>
        <p:spPr>
          <a:xfrm>
            <a:off x="629331" y="443969"/>
            <a:ext cx="3426179" cy="58356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选题背景及意义</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6" name="Shape 2123"/>
          <p:cNvSpPr/>
          <p:nvPr/>
        </p:nvSpPr>
        <p:spPr>
          <a:xfrm>
            <a:off x="4818955" y="3008561"/>
            <a:ext cx="2522460" cy="796949"/>
          </a:xfrm>
          <a:custGeom>
            <a:avLst/>
            <a:gdLst/>
            <a:ahLst/>
            <a:cxnLst/>
            <a:rect l="0" t="0" r="0" b="0"/>
            <a:pathLst>
              <a:path w="120000" h="120000" extrusionOk="0">
                <a:moveTo>
                  <a:pt x="72545" y="3061"/>
                </a:moveTo>
                <a:lnTo>
                  <a:pt x="70217" y="2016"/>
                </a:lnTo>
                <a:lnTo>
                  <a:pt x="67881" y="1194"/>
                </a:lnTo>
                <a:lnTo>
                  <a:pt x="65537" y="572"/>
                </a:lnTo>
                <a:lnTo>
                  <a:pt x="63193" y="199"/>
                </a:lnTo>
                <a:lnTo>
                  <a:pt x="60841" y="0"/>
                </a:lnTo>
                <a:lnTo>
                  <a:pt x="58497" y="49"/>
                </a:lnTo>
                <a:lnTo>
                  <a:pt x="56145" y="273"/>
                </a:lnTo>
                <a:lnTo>
                  <a:pt x="53809" y="746"/>
                </a:lnTo>
                <a:lnTo>
                  <a:pt x="51465" y="1418"/>
                </a:lnTo>
                <a:lnTo>
                  <a:pt x="49129" y="2265"/>
                </a:lnTo>
                <a:lnTo>
                  <a:pt x="46801" y="3385"/>
                </a:lnTo>
                <a:lnTo>
                  <a:pt x="44480" y="4654"/>
                </a:lnTo>
                <a:lnTo>
                  <a:pt x="42176" y="6172"/>
                </a:lnTo>
                <a:lnTo>
                  <a:pt x="39879" y="7940"/>
                </a:lnTo>
                <a:lnTo>
                  <a:pt x="37598" y="9856"/>
                </a:lnTo>
                <a:lnTo>
                  <a:pt x="35332" y="11997"/>
                </a:lnTo>
                <a:lnTo>
                  <a:pt x="33083" y="14387"/>
                </a:lnTo>
                <a:lnTo>
                  <a:pt x="30841" y="16950"/>
                </a:lnTo>
                <a:lnTo>
                  <a:pt x="28639" y="19763"/>
                </a:lnTo>
                <a:lnTo>
                  <a:pt x="26444" y="22750"/>
                </a:lnTo>
                <a:lnTo>
                  <a:pt x="24281" y="25961"/>
                </a:lnTo>
                <a:lnTo>
                  <a:pt x="22134" y="29396"/>
                </a:lnTo>
                <a:lnTo>
                  <a:pt x="20010" y="33055"/>
                </a:lnTo>
                <a:lnTo>
                  <a:pt x="17926" y="36888"/>
                </a:lnTo>
                <a:lnTo>
                  <a:pt x="15865" y="40970"/>
                </a:lnTo>
                <a:lnTo>
                  <a:pt x="13843" y="45227"/>
                </a:lnTo>
                <a:lnTo>
                  <a:pt x="11845" y="49757"/>
                </a:lnTo>
                <a:lnTo>
                  <a:pt x="9887" y="54461"/>
                </a:lnTo>
                <a:lnTo>
                  <a:pt x="7960" y="59390"/>
                </a:lnTo>
                <a:lnTo>
                  <a:pt x="6072" y="64492"/>
                </a:lnTo>
                <a:lnTo>
                  <a:pt x="4216" y="69844"/>
                </a:lnTo>
                <a:lnTo>
                  <a:pt x="2406" y="75420"/>
                </a:lnTo>
                <a:lnTo>
                  <a:pt x="2115" y="76390"/>
                </a:lnTo>
                <a:lnTo>
                  <a:pt x="1848" y="77386"/>
                </a:lnTo>
                <a:lnTo>
                  <a:pt x="1588" y="78431"/>
                </a:lnTo>
                <a:lnTo>
                  <a:pt x="1352" y="79502"/>
                </a:lnTo>
                <a:lnTo>
                  <a:pt x="1132" y="80597"/>
                </a:lnTo>
                <a:lnTo>
                  <a:pt x="943" y="81742"/>
                </a:lnTo>
                <a:lnTo>
                  <a:pt x="762" y="82887"/>
                </a:lnTo>
                <a:lnTo>
                  <a:pt x="605" y="84057"/>
                </a:lnTo>
                <a:lnTo>
                  <a:pt x="464" y="85227"/>
                </a:lnTo>
                <a:lnTo>
                  <a:pt x="330" y="86446"/>
                </a:lnTo>
                <a:lnTo>
                  <a:pt x="228" y="87641"/>
                </a:lnTo>
                <a:lnTo>
                  <a:pt x="149" y="88886"/>
                </a:lnTo>
                <a:lnTo>
                  <a:pt x="78" y="90130"/>
                </a:lnTo>
                <a:lnTo>
                  <a:pt x="31" y="91375"/>
                </a:lnTo>
                <a:lnTo>
                  <a:pt x="7" y="92619"/>
                </a:lnTo>
                <a:lnTo>
                  <a:pt x="0" y="93889"/>
                </a:lnTo>
                <a:lnTo>
                  <a:pt x="7" y="95133"/>
                </a:lnTo>
                <a:lnTo>
                  <a:pt x="31" y="96378"/>
                </a:lnTo>
                <a:lnTo>
                  <a:pt x="78" y="97598"/>
                </a:lnTo>
                <a:lnTo>
                  <a:pt x="149" y="98842"/>
                </a:lnTo>
                <a:lnTo>
                  <a:pt x="228" y="100087"/>
                </a:lnTo>
                <a:lnTo>
                  <a:pt x="330" y="101306"/>
                </a:lnTo>
                <a:lnTo>
                  <a:pt x="464" y="102501"/>
                </a:lnTo>
                <a:lnTo>
                  <a:pt x="605" y="103721"/>
                </a:lnTo>
                <a:lnTo>
                  <a:pt x="762" y="104866"/>
                </a:lnTo>
                <a:lnTo>
                  <a:pt x="943" y="106036"/>
                </a:lnTo>
                <a:lnTo>
                  <a:pt x="1132" y="107156"/>
                </a:lnTo>
                <a:lnTo>
                  <a:pt x="1352" y="108226"/>
                </a:lnTo>
                <a:lnTo>
                  <a:pt x="1588" y="109296"/>
                </a:lnTo>
                <a:lnTo>
                  <a:pt x="1848" y="110367"/>
                </a:lnTo>
                <a:lnTo>
                  <a:pt x="2115" y="111387"/>
                </a:lnTo>
                <a:lnTo>
                  <a:pt x="2406" y="112333"/>
                </a:lnTo>
                <a:lnTo>
                  <a:pt x="2556" y="112806"/>
                </a:lnTo>
                <a:lnTo>
                  <a:pt x="2721" y="113254"/>
                </a:lnTo>
                <a:lnTo>
                  <a:pt x="2878" y="113702"/>
                </a:lnTo>
                <a:lnTo>
                  <a:pt x="3044" y="114150"/>
                </a:lnTo>
                <a:lnTo>
                  <a:pt x="3201" y="114548"/>
                </a:lnTo>
                <a:lnTo>
                  <a:pt x="3366" y="114947"/>
                </a:lnTo>
                <a:lnTo>
                  <a:pt x="3531" y="115320"/>
                </a:lnTo>
                <a:lnTo>
                  <a:pt x="3704" y="115668"/>
                </a:lnTo>
                <a:lnTo>
                  <a:pt x="3877" y="116042"/>
                </a:lnTo>
                <a:lnTo>
                  <a:pt x="4058" y="116365"/>
                </a:lnTo>
                <a:lnTo>
                  <a:pt x="4223" y="116689"/>
                </a:lnTo>
                <a:lnTo>
                  <a:pt x="4404" y="117013"/>
                </a:lnTo>
                <a:lnTo>
                  <a:pt x="4585" y="117286"/>
                </a:lnTo>
                <a:lnTo>
                  <a:pt x="4766" y="117585"/>
                </a:lnTo>
                <a:lnTo>
                  <a:pt x="4947" y="117834"/>
                </a:lnTo>
                <a:lnTo>
                  <a:pt x="5136" y="118083"/>
                </a:lnTo>
                <a:lnTo>
                  <a:pt x="5513" y="118531"/>
                </a:lnTo>
                <a:lnTo>
                  <a:pt x="5891" y="118904"/>
                </a:lnTo>
                <a:lnTo>
                  <a:pt x="6276" y="119228"/>
                </a:lnTo>
                <a:lnTo>
                  <a:pt x="6662" y="119527"/>
                </a:lnTo>
                <a:lnTo>
                  <a:pt x="7055" y="119701"/>
                </a:lnTo>
                <a:lnTo>
                  <a:pt x="7448" y="119875"/>
                </a:lnTo>
                <a:lnTo>
                  <a:pt x="7842" y="119950"/>
                </a:lnTo>
                <a:lnTo>
                  <a:pt x="8243" y="120000"/>
                </a:lnTo>
                <a:lnTo>
                  <a:pt x="8628" y="119950"/>
                </a:lnTo>
                <a:lnTo>
                  <a:pt x="9029" y="119875"/>
                </a:lnTo>
                <a:lnTo>
                  <a:pt x="9423" y="119701"/>
                </a:lnTo>
                <a:lnTo>
                  <a:pt x="9816" y="119527"/>
                </a:lnTo>
                <a:lnTo>
                  <a:pt x="10194" y="119228"/>
                </a:lnTo>
                <a:lnTo>
                  <a:pt x="10587" y="118904"/>
                </a:lnTo>
                <a:lnTo>
                  <a:pt x="10972" y="118531"/>
                </a:lnTo>
                <a:lnTo>
                  <a:pt x="11342" y="118083"/>
                </a:lnTo>
                <a:lnTo>
                  <a:pt x="11712" y="117585"/>
                </a:lnTo>
                <a:lnTo>
                  <a:pt x="12073" y="117013"/>
                </a:lnTo>
                <a:lnTo>
                  <a:pt x="12254" y="116689"/>
                </a:lnTo>
                <a:lnTo>
                  <a:pt x="12427" y="116365"/>
                </a:lnTo>
                <a:lnTo>
                  <a:pt x="12608" y="116042"/>
                </a:lnTo>
                <a:lnTo>
                  <a:pt x="12773" y="115668"/>
                </a:lnTo>
                <a:lnTo>
                  <a:pt x="12947" y="115320"/>
                </a:lnTo>
                <a:lnTo>
                  <a:pt x="13112" y="114947"/>
                </a:lnTo>
                <a:lnTo>
                  <a:pt x="13277" y="114548"/>
                </a:lnTo>
                <a:lnTo>
                  <a:pt x="13442" y="114150"/>
                </a:lnTo>
                <a:lnTo>
                  <a:pt x="13599" y="113702"/>
                </a:lnTo>
                <a:lnTo>
                  <a:pt x="13757" y="113254"/>
                </a:lnTo>
                <a:lnTo>
                  <a:pt x="13914" y="112806"/>
                </a:lnTo>
                <a:lnTo>
                  <a:pt x="14071" y="112333"/>
                </a:lnTo>
                <a:lnTo>
                  <a:pt x="15283" y="108574"/>
                </a:lnTo>
                <a:lnTo>
                  <a:pt x="16533" y="104915"/>
                </a:lnTo>
                <a:lnTo>
                  <a:pt x="17792" y="101381"/>
                </a:lnTo>
                <a:lnTo>
                  <a:pt x="19090" y="97996"/>
                </a:lnTo>
                <a:lnTo>
                  <a:pt x="20395" y="94710"/>
                </a:lnTo>
                <a:lnTo>
                  <a:pt x="21717" y="91574"/>
                </a:lnTo>
                <a:lnTo>
                  <a:pt x="23078" y="88537"/>
                </a:lnTo>
                <a:lnTo>
                  <a:pt x="24438" y="85625"/>
                </a:lnTo>
                <a:lnTo>
                  <a:pt x="25823" y="82812"/>
                </a:lnTo>
                <a:lnTo>
                  <a:pt x="27231" y="80149"/>
                </a:lnTo>
                <a:lnTo>
                  <a:pt x="28647" y="77610"/>
                </a:lnTo>
                <a:lnTo>
                  <a:pt x="30078" y="75196"/>
                </a:lnTo>
                <a:lnTo>
                  <a:pt x="31533" y="72856"/>
                </a:lnTo>
                <a:lnTo>
                  <a:pt x="33004" y="70690"/>
                </a:lnTo>
                <a:lnTo>
                  <a:pt x="34475" y="68624"/>
                </a:lnTo>
                <a:lnTo>
                  <a:pt x="35962" y="66708"/>
                </a:lnTo>
                <a:lnTo>
                  <a:pt x="37464" y="64891"/>
                </a:lnTo>
                <a:lnTo>
                  <a:pt x="38982" y="63173"/>
                </a:lnTo>
                <a:lnTo>
                  <a:pt x="40500" y="61605"/>
                </a:lnTo>
                <a:lnTo>
                  <a:pt x="42034" y="60136"/>
                </a:lnTo>
                <a:lnTo>
                  <a:pt x="43576" y="58817"/>
                </a:lnTo>
                <a:lnTo>
                  <a:pt x="45125" y="57598"/>
                </a:lnTo>
                <a:lnTo>
                  <a:pt x="46683" y="56527"/>
                </a:lnTo>
                <a:lnTo>
                  <a:pt x="48248" y="55556"/>
                </a:lnTo>
                <a:lnTo>
                  <a:pt x="49813" y="54710"/>
                </a:lnTo>
                <a:lnTo>
                  <a:pt x="51386" y="54013"/>
                </a:lnTo>
                <a:lnTo>
                  <a:pt x="52968" y="53391"/>
                </a:lnTo>
                <a:lnTo>
                  <a:pt x="54549" y="52918"/>
                </a:lnTo>
                <a:lnTo>
                  <a:pt x="56137" y="52570"/>
                </a:lnTo>
                <a:lnTo>
                  <a:pt x="57718" y="52321"/>
                </a:lnTo>
                <a:lnTo>
                  <a:pt x="59307" y="52221"/>
                </a:lnTo>
                <a:lnTo>
                  <a:pt x="60896" y="52221"/>
                </a:lnTo>
                <a:lnTo>
                  <a:pt x="62422" y="52345"/>
                </a:lnTo>
                <a:lnTo>
                  <a:pt x="63956" y="52570"/>
                </a:lnTo>
                <a:lnTo>
                  <a:pt x="65482" y="52918"/>
                </a:lnTo>
                <a:lnTo>
                  <a:pt x="67008" y="53391"/>
                </a:lnTo>
                <a:lnTo>
                  <a:pt x="68534" y="53963"/>
                </a:lnTo>
                <a:lnTo>
                  <a:pt x="70044" y="54635"/>
                </a:lnTo>
                <a:lnTo>
                  <a:pt x="71562" y="55482"/>
                </a:lnTo>
                <a:lnTo>
                  <a:pt x="73080" y="56353"/>
                </a:lnTo>
                <a:lnTo>
                  <a:pt x="74575" y="57398"/>
                </a:lnTo>
                <a:lnTo>
                  <a:pt x="76069" y="58543"/>
                </a:lnTo>
                <a:lnTo>
                  <a:pt x="77564" y="59788"/>
                </a:lnTo>
                <a:lnTo>
                  <a:pt x="79042" y="61157"/>
                </a:lnTo>
                <a:lnTo>
                  <a:pt x="80513" y="62650"/>
                </a:lnTo>
                <a:lnTo>
                  <a:pt x="81976" y="64243"/>
                </a:lnTo>
                <a:lnTo>
                  <a:pt x="83432" y="65936"/>
                </a:lnTo>
                <a:lnTo>
                  <a:pt x="84871" y="67778"/>
                </a:lnTo>
                <a:lnTo>
                  <a:pt x="86303" y="69719"/>
                </a:lnTo>
                <a:lnTo>
                  <a:pt x="87718" y="71761"/>
                </a:lnTo>
                <a:lnTo>
                  <a:pt x="89126" y="73926"/>
                </a:lnTo>
                <a:lnTo>
                  <a:pt x="90519" y="76166"/>
                </a:lnTo>
                <a:lnTo>
                  <a:pt x="91895" y="78581"/>
                </a:lnTo>
                <a:lnTo>
                  <a:pt x="93264" y="81070"/>
                </a:lnTo>
                <a:lnTo>
                  <a:pt x="94617" y="83683"/>
                </a:lnTo>
                <a:lnTo>
                  <a:pt x="95938" y="86421"/>
                </a:lnTo>
                <a:lnTo>
                  <a:pt x="97260" y="89284"/>
                </a:lnTo>
                <a:lnTo>
                  <a:pt x="98557" y="92221"/>
                </a:lnTo>
                <a:lnTo>
                  <a:pt x="99832" y="95283"/>
                </a:lnTo>
                <a:lnTo>
                  <a:pt x="101098" y="98469"/>
                </a:lnTo>
                <a:lnTo>
                  <a:pt x="102333" y="101779"/>
                </a:lnTo>
                <a:lnTo>
                  <a:pt x="103560" y="105164"/>
                </a:lnTo>
                <a:lnTo>
                  <a:pt x="104756" y="108699"/>
                </a:lnTo>
                <a:lnTo>
                  <a:pt x="105928" y="112333"/>
                </a:lnTo>
                <a:lnTo>
                  <a:pt x="106242" y="113254"/>
                </a:lnTo>
                <a:lnTo>
                  <a:pt x="106557" y="114150"/>
                </a:lnTo>
                <a:lnTo>
                  <a:pt x="106879" y="114947"/>
                </a:lnTo>
                <a:lnTo>
                  <a:pt x="107226" y="115668"/>
                </a:lnTo>
                <a:lnTo>
                  <a:pt x="107572" y="116365"/>
                </a:lnTo>
                <a:lnTo>
                  <a:pt x="107926" y="117013"/>
                </a:lnTo>
                <a:lnTo>
                  <a:pt x="108287" y="117585"/>
                </a:lnTo>
                <a:lnTo>
                  <a:pt x="108657" y="118083"/>
                </a:lnTo>
                <a:lnTo>
                  <a:pt x="109027" y="118531"/>
                </a:lnTo>
                <a:lnTo>
                  <a:pt x="109412" y="118904"/>
                </a:lnTo>
                <a:lnTo>
                  <a:pt x="109805" y="119228"/>
                </a:lnTo>
                <a:lnTo>
                  <a:pt x="110183" y="119527"/>
                </a:lnTo>
                <a:lnTo>
                  <a:pt x="110576" y="119701"/>
                </a:lnTo>
                <a:lnTo>
                  <a:pt x="110970" y="119875"/>
                </a:lnTo>
                <a:lnTo>
                  <a:pt x="111371" y="119950"/>
                </a:lnTo>
                <a:lnTo>
                  <a:pt x="111756" y="120000"/>
                </a:lnTo>
                <a:lnTo>
                  <a:pt x="112157" y="119950"/>
                </a:lnTo>
                <a:lnTo>
                  <a:pt x="112551" y="119875"/>
                </a:lnTo>
                <a:lnTo>
                  <a:pt x="112944" y="119701"/>
                </a:lnTo>
                <a:lnTo>
                  <a:pt x="113337" y="119527"/>
                </a:lnTo>
                <a:lnTo>
                  <a:pt x="113723" y="119228"/>
                </a:lnTo>
                <a:lnTo>
                  <a:pt x="114108" y="118904"/>
                </a:lnTo>
                <a:lnTo>
                  <a:pt x="114486" y="118531"/>
                </a:lnTo>
                <a:lnTo>
                  <a:pt x="114863" y="118083"/>
                </a:lnTo>
                <a:lnTo>
                  <a:pt x="115233" y="117585"/>
                </a:lnTo>
                <a:lnTo>
                  <a:pt x="115595" y="117013"/>
                </a:lnTo>
                <a:lnTo>
                  <a:pt x="115941" y="116365"/>
                </a:lnTo>
                <a:lnTo>
                  <a:pt x="116295" y="115668"/>
                </a:lnTo>
                <a:lnTo>
                  <a:pt x="116633" y="114947"/>
                </a:lnTo>
                <a:lnTo>
                  <a:pt x="116971" y="114150"/>
                </a:lnTo>
                <a:lnTo>
                  <a:pt x="117278" y="113254"/>
                </a:lnTo>
                <a:lnTo>
                  <a:pt x="117593" y="112333"/>
                </a:lnTo>
                <a:lnTo>
                  <a:pt x="117884" y="111387"/>
                </a:lnTo>
                <a:lnTo>
                  <a:pt x="118151" y="110367"/>
                </a:lnTo>
                <a:lnTo>
                  <a:pt x="118411" y="109296"/>
                </a:lnTo>
                <a:lnTo>
                  <a:pt x="118647" y="108226"/>
                </a:lnTo>
                <a:lnTo>
                  <a:pt x="118867" y="107156"/>
                </a:lnTo>
                <a:lnTo>
                  <a:pt x="119056" y="106011"/>
                </a:lnTo>
                <a:lnTo>
                  <a:pt x="119237" y="104866"/>
                </a:lnTo>
                <a:lnTo>
                  <a:pt x="119394" y="103721"/>
                </a:lnTo>
                <a:lnTo>
                  <a:pt x="119535" y="102501"/>
                </a:lnTo>
                <a:lnTo>
                  <a:pt x="119669" y="101306"/>
                </a:lnTo>
                <a:lnTo>
                  <a:pt x="119771" y="100087"/>
                </a:lnTo>
                <a:lnTo>
                  <a:pt x="119850" y="98842"/>
                </a:lnTo>
                <a:lnTo>
                  <a:pt x="119921" y="97598"/>
                </a:lnTo>
                <a:lnTo>
                  <a:pt x="119968" y="96378"/>
                </a:lnTo>
                <a:lnTo>
                  <a:pt x="119992" y="95133"/>
                </a:lnTo>
                <a:lnTo>
                  <a:pt x="120000" y="93889"/>
                </a:lnTo>
                <a:lnTo>
                  <a:pt x="119992" y="92619"/>
                </a:lnTo>
                <a:lnTo>
                  <a:pt x="119968" y="91375"/>
                </a:lnTo>
                <a:lnTo>
                  <a:pt x="119921" y="90130"/>
                </a:lnTo>
                <a:lnTo>
                  <a:pt x="119850" y="88886"/>
                </a:lnTo>
                <a:lnTo>
                  <a:pt x="119771" y="87641"/>
                </a:lnTo>
                <a:lnTo>
                  <a:pt x="119669" y="86446"/>
                </a:lnTo>
                <a:lnTo>
                  <a:pt x="119535" y="85227"/>
                </a:lnTo>
                <a:lnTo>
                  <a:pt x="119394" y="84057"/>
                </a:lnTo>
                <a:lnTo>
                  <a:pt x="119237" y="82887"/>
                </a:lnTo>
                <a:lnTo>
                  <a:pt x="119056" y="81742"/>
                </a:lnTo>
                <a:lnTo>
                  <a:pt x="118867" y="80597"/>
                </a:lnTo>
                <a:lnTo>
                  <a:pt x="118647" y="79502"/>
                </a:lnTo>
                <a:lnTo>
                  <a:pt x="118411" y="78431"/>
                </a:lnTo>
                <a:lnTo>
                  <a:pt x="118151" y="77386"/>
                </a:lnTo>
                <a:lnTo>
                  <a:pt x="117884" y="76365"/>
                </a:lnTo>
                <a:lnTo>
                  <a:pt x="117593" y="75420"/>
                </a:lnTo>
                <a:lnTo>
                  <a:pt x="116397" y="71686"/>
                </a:lnTo>
                <a:lnTo>
                  <a:pt x="115170" y="68052"/>
                </a:lnTo>
                <a:lnTo>
                  <a:pt x="113935" y="64542"/>
                </a:lnTo>
                <a:lnTo>
                  <a:pt x="112692" y="61107"/>
                </a:lnTo>
                <a:lnTo>
                  <a:pt x="111418" y="57772"/>
                </a:lnTo>
                <a:lnTo>
                  <a:pt x="110136" y="54486"/>
                </a:lnTo>
                <a:lnTo>
                  <a:pt x="108838" y="51325"/>
                </a:lnTo>
                <a:lnTo>
                  <a:pt x="107524" y="48288"/>
                </a:lnTo>
                <a:lnTo>
                  <a:pt x="106187" y="45326"/>
                </a:lnTo>
                <a:lnTo>
                  <a:pt x="104842" y="42464"/>
                </a:lnTo>
                <a:lnTo>
                  <a:pt x="103489" y="39676"/>
                </a:lnTo>
                <a:lnTo>
                  <a:pt x="102113" y="36988"/>
                </a:lnTo>
                <a:lnTo>
                  <a:pt x="100728" y="34374"/>
                </a:lnTo>
                <a:lnTo>
                  <a:pt x="99336" y="31910"/>
                </a:lnTo>
                <a:lnTo>
                  <a:pt x="97920" y="29495"/>
                </a:lnTo>
                <a:lnTo>
                  <a:pt x="96504" y="27205"/>
                </a:lnTo>
                <a:lnTo>
                  <a:pt x="95065" y="24965"/>
                </a:lnTo>
                <a:lnTo>
                  <a:pt x="93626" y="22874"/>
                </a:lnTo>
                <a:lnTo>
                  <a:pt x="92170" y="20833"/>
                </a:lnTo>
                <a:lnTo>
                  <a:pt x="90700" y="18892"/>
                </a:lnTo>
                <a:lnTo>
                  <a:pt x="89237" y="17050"/>
                </a:lnTo>
                <a:lnTo>
                  <a:pt x="87750" y="15332"/>
                </a:lnTo>
                <a:lnTo>
                  <a:pt x="86263" y="13690"/>
                </a:lnTo>
                <a:lnTo>
                  <a:pt x="84761" y="12121"/>
                </a:lnTo>
                <a:lnTo>
                  <a:pt x="83251" y="10653"/>
                </a:lnTo>
                <a:lnTo>
                  <a:pt x="81748" y="9284"/>
                </a:lnTo>
                <a:lnTo>
                  <a:pt x="80222" y="8014"/>
                </a:lnTo>
                <a:lnTo>
                  <a:pt x="78696" y="6845"/>
                </a:lnTo>
                <a:lnTo>
                  <a:pt x="77170" y="5774"/>
                </a:lnTo>
                <a:lnTo>
                  <a:pt x="75637" y="4754"/>
                </a:lnTo>
                <a:lnTo>
                  <a:pt x="74095" y="3858"/>
                </a:lnTo>
                <a:lnTo>
                  <a:pt x="72545" y="3061"/>
                </a:lnTo>
                <a:close/>
              </a:path>
            </a:pathLst>
          </a:custGeom>
          <a:solidFill>
            <a:schemeClr val="accent2"/>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 name="组合 1"/>
          <p:cNvGrpSpPr/>
          <p:nvPr/>
        </p:nvGrpSpPr>
        <p:grpSpPr>
          <a:xfrm>
            <a:off x="4381500" y="2397760"/>
            <a:ext cx="3375660" cy="2447290"/>
            <a:chOff x="6917" y="3776"/>
            <a:chExt cx="5316" cy="3854"/>
          </a:xfrm>
        </p:grpSpPr>
        <p:sp>
          <p:nvSpPr>
            <p:cNvPr id="5" name="Shape 2122"/>
            <p:cNvSpPr/>
            <p:nvPr/>
          </p:nvSpPr>
          <p:spPr>
            <a:xfrm>
              <a:off x="6917" y="3776"/>
              <a:ext cx="5316" cy="1490"/>
            </a:xfrm>
            <a:custGeom>
              <a:avLst/>
              <a:gdLst/>
              <a:ahLst/>
              <a:cxnLst/>
              <a:rect l="0" t="0" r="0" b="0"/>
              <a:pathLst>
                <a:path w="120000" h="120000" extrusionOk="0">
                  <a:moveTo>
                    <a:pt x="5542" y="120000"/>
                  </a:moveTo>
                  <a:lnTo>
                    <a:pt x="5266" y="119979"/>
                  </a:lnTo>
                  <a:lnTo>
                    <a:pt x="4990" y="119895"/>
                  </a:lnTo>
                  <a:lnTo>
                    <a:pt x="4719" y="119790"/>
                  </a:lnTo>
                  <a:lnTo>
                    <a:pt x="4455" y="119601"/>
                  </a:lnTo>
                  <a:lnTo>
                    <a:pt x="4184" y="119413"/>
                  </a:lnTo>
                  <a:lnTo>
                    <a:pt x="3932" y="119140"/>
                  </a:lnTo>
                  <a:lnTo>
                    <a:pt x="3667" y="118847"/>
                  </a:lnTo>
                  <a:lnTo>
                    <a:pt x="3420" y="118490"/>
                  </a:lnTo>
                  <a:lnTo>
                    <a:pt x="3173" y="118092"/>
                  </a:lnTo>
                  <a:lnTo>
                    <a:pt x="2932" y="117673"/>
                  </a:lnTo>
                  <a:lnTo>
                    <a:pt x="2697" y="117191"/>
                  </a:lnTo>
                  <a:lnTo>
                    <a:pt x="2468" y="116688"/>
                  </a:lnTo>
                  <a:lnTo>
                    <a:pt x="2251" y="116122"/>
                  </a:lnTo>
                  <a:lnTo>
                    <a:pt x="2033" y="115493"/>
                  </a:lnTo>
                  <a:lnTo>
                    <a:pt x="1822" y="114885"/>
                  </a:lnTo>
                  <a:lnTo>
                    <a:pt x="1622" y="114193"/>
                  </a:lnTo>
                  <a:lnTo>
                    <a:pt x="1434" y="113460"/>
                  </a:lnTo>
                  <a:lnTo>
                    <a:pt x="1251" y="112747"/>
                  </a:lnTo>
                  <a:lnTo>
                    <a:pt x="1087" y="111972"/>
                  </a:lnTo>
                  <a:lnTo>
                    <a:pt x="928" y="111154"/>
                  </a:lnTo>
                  <a:lnTo>
                    <a:pt x="781" y="110358"/>
                  </a:lnTo>
                  <a:lnTo>
                    <a:pt x="652" y="109519"/>
                  </a:lnTo>
                  <a:lnTo>
                    <a:pt x="523" y="108639"/>
                  </a:lnTo>
                  <a:lnTo>
                    <a:pt x="417" y="107779"/>
                  </a:lnTo>
                  <a:lnTo>
                    <a:pt x="323" y="106878"/>
                  </a:lnTo>
                  <a:lnTo>
                    <a:pt x="240" y="105956"/>
                  </a:lnTo>
                  <a:lnTo>
                    <a:pt x="164" y="105034"/>
                  </a:lnTo>
                  <a:lnTo>
                    <a:pt x="105" y="104090"/>
                  </a:lnTo>
                  <a:lnTo>
                    <a:pt x="58" y="103126"/>
                  </a:lnTo>
                  <a:lnTo>
                    <a:pt x="29" y="102162"/>
                  </a:lnTo>
                  <a:lnTo>
                    <a:pt x="5" y="101198"/>
                  </a:lnTo>
                  <a:lnTo>
                    <a:pt x="0" y="100213"/>
                  </a:lnTo>
                  <a:lnTo>
                    <a:pt x="5" y="99227"/>
                  </a:lnTo>
                  <a:lnTo>
                    <a:pt x="29" y="98221"/>
                  </a:lnTo>
                  <a:lnTo>
                    <a:pt x="58" y="97257"/>
                  </a:lnTo>
                  <a:lnTo>
                    <a:pt x="105" y="96293"/>
                  </a:lnTo>
                  <a:lnTo>
                    <a:pt x="164" y="95371"/>
                  </a:lnTo>
                  <a:lnTo>
                    <a:pt x="240" y="94427"/>
                  </a:lnTo>
                  <a:lnTo>
                    <a:pt x="323" y="93505"/>
                  </a:lnTo>
                  <a:lnTo>
                    <a:pt x="417" y="92625"/>
                  </a:lnTo>
                  <a:lnTo>
                    <a:pt x="523" y="91744"/>
                  </a:lnTo>
                  <a:lnTo>
                    <a:pt x="652" y="90885"/>
                  </a:lnTo>
                  <a:lnTo>
                    <a:pt x="781" y="90026"/>
                  </a:lnTo>
                  <a:lnTo>
                    <a:pt x="928" y="89229"/>
                  </a:lnTo>
                  <a:lnTo>
                    <a:pt x="1087" y="88433"/>
                  </a:lnTo>
                  <a:lnTo>
                    <a:pt x="1251" y="87678"/>
                  </a:lnTo>
                  <a:lnTo>
                    <a:pt x="1434" y="86924"/>
                  </a:lnTo>
                  <a:lnTo>
                    <a:pt x="1622" y="86211"/>
                  </a:lnTo>
                  <a:lnTo>
                    <a:pt x="3097" y="81055"/>
                  </a:lnTo>
                  <a:lnTo>
                    <a:pt x="4602" y="76087"/>
                  </a:lnTo>
                  <a:lnTo>
                    <a:pt x="6136" y="71224"/>
                  </a:lnTo>
                  <a:lnTo>
                    <a:pt x="7693" y="66550"/>
                  </a:lnTo>
                  <a:lnTo>
                    <a:pt x="9286" y="62001"/>
                  </a:lnTo>
                  <a:lnTo>
                    <a:pt x="10897" y="57600"/>
                  </a:lnTo>
                  <a:lnTo>
                    <a:pt x="12537" y="53365"/>
                  </a:lnTo>
                  <a:lnTo>
                    <a:pt x="14206" y="49278"/>
                  </a:lnTo>
                  <a:lnTo>
                    <a:pt x="15899" y="45358"/>
                  </a:lnTo>
                  <a:lnTo>
                    <a:pt x="17615" y="41586"/>
                  </a:lnTo>
                  <a:lnTo>
                    <a:pt x="19355" y="37980"/>
                  </a:lnTo>
                  <a:lnTo>
                    <a:pt x="21112" y="34501"/>
                  </a:lnTo>
                  <a:lnTo>
                    <a:pt x="22899" y="31189"/>
                  </a:lnTo>
                  <a:lnTo>
                    <a:pt x="24704" y="28066"/>
                  </a:lnTo>
                  <a:lnTo>
                    <a:pt x="26526" y="25068"/>
                  </a:lnTo>
                  <a:lnTo>
                    <a:pt x="28371" y="22260"/>
                  </a:lnTo>
                  <a:lnTo>
                    <a:pt x="30235" y="19598"/>
                  </a:lnTo>
                  <a:lnTo>
                    <a:pt x="32115" y="17103"/>
                  </a:lnTo>
                  <a:lnTo>
                    <a:pt x="34020" y="14777"/>
                  </a:lnTo>
                  <a:lnTo>
                    <a:pt x="35930" y="12618"/>
                  </a:lnTo>
                  <a:lnTo>
                    <a:pt x="37870" y="10627"/>
                  </a:lnTo>
                  <a:lnTo>
                    <a:pt x="39815" y="8803"/>
                  </a:lnTo>
                  <a:lnTo>
                    <a:pt x="41773" y="7147"/>
                  </a:lnTo>
                  <a:lnTo>
                    <a:pt x="43753" y="5659"/>
                  </a:lnTo>
                  <a:lnTo>
                    <a:pt x="45740" y="4338"/>
                  </a:lnTo>
                  <a:lnTo>
                    <a:pt x="47750" y="3186"/>
                  </a:lnTo>
                  <a:lnTo>
                    <a:pt x="49760" y="2221"/>
                  </a:lnTo>
                  <a:lnTo>
                    <a:pt x="51794" y="1425"/>
                  </a:lnTo>
                  <a:lnTo>
                    <a:pt x="53828" y="796"/>
                  </a:lnTo>
                  <a:lnTo>
                    <a:pt x="55873" y="356"/>
                  </a:lnTo>
                  <a:lnTo>
                    <a:pt x="57936" y="83"/>
                  </a:lnTo>
                  <a:lnTo>
                    <a:pt x="60000" y="0"/>
                  </a:lnTo>
                  <a:lnTo>
                    <a:pt x="61028" y="20"/>
                  </a:lnTo>
                  <a:lnTo>
                    <a:pt x="62057" y="83"/>
                  </a:lnTo>
                  <a:lnTo>
                    <a:pt x="63079" y="188"/>
                  </a:lnTo>
                  <a:lnTo>
                    <a:pt x="64108" y="356"/>
                  </a:lnTo>
                  <a:lnTo>
                    <a:pt x="65131" y="565"/>
                  </a:lnTo>
                  <a:lnTo>
                    <a:pt x="66148" y="796"/>
                  </a:lnTo>
                  <a:lnTo>
                    <a:pt x="67164" y="1068"/>
                  </a:lnTo>
                  <a:lnTo>
                    <a:pt x="68175" y="1383"/>
                  </a:lnTo>
                  <a:lnTo>
                    <a:pt x="69186" y="1760"/>
                  </a:lnTo>
                  <a:lnTo>
                    <a:pt x="70197" y="2200"/>
                  </a:lnTo>
                  <a:lnTo>
                    <a:pt x="71202" y="2641"/>
                  </a:lnTo>
                  <a:lnTo>
                    <a:pt x="72208" y="3165"/>
                  </a:lnTo>
                  <a:lnTo>
                    <a:pt x="73207" y="3689"/>
                  </a:lnTo>
                  <a:lnTo>
                    <a:pt x="74212" y="4275"/>
                  </a:lnTo>
                  <a:lnTo>
                    <a:pt x="75199" y="4925"/>
                  </a:lnTo>
                  <a:lnTo>
                    <a:pt x="76199" y="5596"/>
                  </a:lnTo>
                  <a:lnTo>
                    <a:pt x="77192" y="6330"/>
                  </a:lnTo>
                  <a:lnTo>
                    <a:pt x="78173" y="7105"/>
                  </a:lnTo>
                  <a:lnTo>
                    <a:pt x="79161" y="7902"/>
                  </a:lnTo>
                  <a:lnTo>
                    <a:pt x="80137" y="8719"/>
                  </a:lnTo>
                  <a:lnTo>
                    <a:pt x="81118" y="9641"/>
                  </a:lnTo>
                  <a:lnTo>
                    <a:pt x="82094" y="10585"/>
                  </a:lnTo>
                  <a:lnTo>
                    <a:pt x="83064" y="11549"/>
                  </a:lnTo>
                  <a:lnTo>
                    <a:pt x="84028" y="12555"/>
                  </a:lnTo>
                  <a:lnTo>
                    <a:pt x="84998" y="13624"/>
                  </a:lnTo>
                  <a:lnTo>
                    <a:pt x="85956" y="14756"/>
                  </a:lnTo>
                  <a:lnTo>
                    <a:pt x="86920" y="15909"/>
                  </a:lnTo>
                  <a:lnTo>
                    <a:pt x="87872" y="17082"/>
                  </a:lnTo>
                  <a:lnTo>
                    <a:pt x="88824" y="18319"/>
                  </a:lnTo>
                  <a:lnTo>
                    <a:pt x="89764" y="19598"/>
                  </a:lnTo>
                  <a:lnTo>
                    <a:pt x="90711" y="20939"/>
                  </a:lnTo>
                  <a:lnTo>
                    <a:pt x="91657" y="22302"/>
                  </a:lnTo>
                  <a:lnTo>
                    <a:pt x="92586" y="23706"/>
                  </a:lnTo>
                  <a:lnTo>
                    <a:pt x="93514" y="25152"/>
                  </a:lnTo>
                  <a:lnTo>
                    <a:pt x="94437" y="26620"/>
                  </a:lnTo>
                  <a:lnTo>
                    <a:pt x="95354" y="28150"/>
                  </a:lnTo>
                  <a:lnTo>
                    <a:pt x="96259" y="29701"/>
                  </a:lnTo>
                  <a:lnTo>
                    <a:pt x="97170" y="31315"/>
                  </a:lnTo>
                  <a:lnTo>
                    <a:pt x="98064" y="32929"/>
                  </a:lnTo>
                  <a:lnTo>
                    <a:pt x="98957" y="34627"/>
                  </a:lnTo>
                  <a:lnTo>
                    <a:pt x="99839" y="36345"/>
                  </a:lnTo>
                  <a:lnTo>
                    <a:pt x="100715" y="38106"/>
                  </a:lnTo>
                  <a:lnTo>
                    <a:pt x="101596" y="39909"/>
                  </a:lnTo>
                  <a:lnTo>
                    <a:pt x="102454" y="41732"/>
                  </a:lnTo>
                  <a:lnTo>
                    <a:pt x="103318" y="43598"/>
                  </a:lnTo>
                  <a:lnTo>
                    <a:pt x="104177" y="45505"/>
                  </a:lnTo>
                  <a:lnTo>
                    <a:pt x="105017" y="47455"/>
                  </a:lnTo>
                  <a:lnTo>
                    <a:pt x="105864" y="49425"/>
                  </a:lnTo>
                  <a:lnTo>
                    <a:pt x="106692" y="51437"/>
                  </a:lnTo>
                  <a:lnTo>
                    <a:pt x="107521" y="53512"/>
                  </a:lnTo>
                  <a:lnTo>
                    <a:pt x="108338" y="55587"/>
                  </a:lnTo>
                  <a:lnTo>
                    <a:pt x="109155" y="57746"/>
                  </a:lnTo>
                  <a:lnTo>
                    <a:pt x="109954" y="59905"/>
                  </a:lnTo>
                  <a:lnTo>
                    <a:pt x="110760" y="62106"/>
                  </a:lnTo>
                  <a:lnTo>
                    <a:pt x="111553" y="64349"/>
                  </a:lnTo>
                  <a:lnTo>
                    <a:pt x="112341" y="66634"/>
                  </a:lnTo>
                  <a:lnTo>
                    <a:pt x="113123" y="68960"/>
                  </a:lnTo>
                  <a:lnTo>
                    <a:pt x="113893" y="71308"/>
                  </a:lnTo>
                  <a:lnTo>
                    <a:pt x="114657" y="73697"/>
                  </a:lnTo>
                  <a:lnTo>
                    <a:pt x="115415" y="76129"/>
                  </a:lnTo>
                  <a:lnTo>
                    <a:pt x="116167" y="78602"/>
                  </a:lnTo>
                  <a:lnTo>
                    <a:pt x="116908" y="81096"/>
                  </a:lnTo>
                  <a:lnTo>
                    <a:pt x="117643" y="83633"/>
                  </a:lnTo>
                  <a:lnTo>
                    <a:pt x="118377" y="86211"/>
                  </a:lnTo>
                  <a:lnTo>
                    <a:pt x="118565" y="86924"/>
                  </a:lnTo>
                  <a:lnTo>
                    <a:pt x="118748" y="87678"/>
                  </a:lnTo>
                  <a:lnTo>
                    <a:pt x="118912" y="88433"/>
                  </a:lnTo>
                  <a:lnTo>
                    <a:pt x="119071" y="89229"/>
                  </a:lnTo>
                  <a:lnTo>
                    <a:pt x="119218" y="90026"/>
                  </a:lnTo>
                  <a:lnTo>
                    <a:pt x="119347" y="90885"/>
                  </a:lnTo>
                  <a:lnTo>
                    <a:pt x="119476" y="91744"/>
                  </a:lnTo>
                  <a:lnTo>
                    <a:pt x="119582" y="92625"/>
                  </a:lnTo>
                  <a:lnTo>
                    <a:pt x="119676" y="93505"/>
                  </a:lnTo>
                  <a:lnTo>
                    <a:pt x="119759" y="94427"/>
                  </a:lnTo>
                  <a:lnTo>
                    <a:pt x="119835" y="95371"/>
                  </a:lnTo>
                  <a:lnTo>
                    <a:pt x="119894" y="96293"/>
                  </a:lnTo>
                  <a:lnTo>
                    <a:pt x="119941" y="97257"/>
                  </a:lnTo>
                  <a:lnTo>
                    <a:pt x="119970" y="98221"/>
                  </a:lnTo>
                  <a:lnTo>
                    <a:pt x="119994" y="99227"/>
                  </a:lnTo>
                  <a:lnTo>
                    <a:pt x="120000" y="100213"/>
                  </a:lnTo>
                  <a:lnTo>
                    <a:pt x="119994" y="101198"/>
                  </a:lnTo>
                  <a:lnTo>
                    <a:pt x="119970" y="102162"/>
                  </a:lnTo>
                  <a:lnTo>
                    <a:pt x="119941" y="103126"/>
                  </a:lnTo>
                  <a:lnTo>
                    <a:pt x="119894" y="104090"/>
                  </a:lnTo>
                  <a:lnTo>
                    <a:pt x="119835" y="105034"/>
                  </a:lnTo>
                  <a:lnTo>
                    <a:pt x="119759" y="105956"/>
                  </a:lnTo>
                  <a:lnTo>
                    <a:pt x="119676" y="106878"/>
                  </a:lnTo>
                  <a:lnTo>
                    <a:pt x="119582" y="107779"/>
                  </a:lnTo>
                  <a:lnTo>
                    <a:pt x="119476" y="108639"/>
                  </a:lnTo>
                  <a:lnTo>
                    <a:pt x="119347" y="109519"/>
                  </a:lnTo>
                  <a:lnTo>
                    <a:pt x="119218" y="110358"/>
                  </a:lnTo>
                  <a:lnTo>
                    <a:pt x="119071" y="111154"/>
                  </a:lnTo>
                  <a:lnTo>
                    <a:pt x="118912" y="111972"/>
                  </a:lnTo>
                  <a:lnTo>
                    <a:pt x="118748" y="112747"/>
                  </a:lnTo>
                  <a:lnTo>
                    <a:pt x="118565" y="113460"/>
                  </a:lnTo>
                  <a:lnTo>
                    <a:pt x="118377" y="114193"/>
                  </a:lnTo>
                  <a:lnTo>
                    <a:pt x="118177" y="114885"/>
                  </a:lnTo>
                  <a:lnTo>
                    <a:pt x="117966" y="115493"/>
                  </a:lnTo>
                  <a:lnTo>
                    <a:pt x="117748" y="116122"/>
                  </a:lnTo>
                  <a:lnTo>
                    <a:pt x="117531" y="116688"/>
                  </a:lnTo>
                  <a:lnTo>
                    <a:pt x="117302" y="117191"/>
                  </a:lnTo>
                  <a:lnTo>
                    <a:pt x="117067" y="117673"/>
                  </a:lnTo>
                  <a:lnTo>
                    <a:pt x="116826" y="118092"/>
                  </a:lnTo>
                  <a:lnTo>
                    <a:pt x="116579" y="118490"/>
                  </a:lnTo>
                  <a:lnTo>
                    <a:pt x="116326" y="118847"/>
                  </a:lnTo>
                  <a:lnTo>
                    <a:pt x="116067" y="119140"/>
                  </a:lnTo>
                  <a:lnTo>
                    <a:pt x="115815" y="119392"/>
                  </a:lnTo>
                  <a:lnTo>
                    <a:pt x="115544" y="119601"/>
                  </a:lnTo>
                  <a:lnTo>
                    <a:pt x="115280" y="119790"/>
                  </a:lnTo>
                  <a:lnTo>
                    <a:pt x="115003" y="119895"/>
                  </a:lnTo>
                  <a:lnTo>
                    <a:pt x="114733" y="119979"/>
                  </a:lnTo>
                  <a:lnTo>
                    <a:pt x="114457" y="119979"/>
                  </a:lnTo>
                  <a:lnTo>
                    <a:pt x="114181" y="119979"/>
                  </a:lnTo>
                  <a:lnTo>
                    <a:pt x="113910" y="119895"/>
                  </a:lnTo>
                  <a:lnTo>
                    <a:pt x="113634" y="119790"/>
                  </a:lnTo>
                  <a:lnTo>
                    <a:pt x="113369" y="119601"/>
                  </a:lnTo>
                  <a:lnTo>
                    <a:pt x="113105" y="119392"/>
                  </a:lnTo>
                  <a:lnTo>
                    <a:pt x="112846" y="119140"/>
                  </a:lnTo>
                  <a:lnTo>
                    <a:pt x="112588" y="118847"/>
                  </a:lnTo>
                  <a:lnTo>
                    <a:pt x="112335" y="118490"/>
                  </a:lnTo>
                  <a:lnTo>
                    <a:pt x="112088" y="118092"/>
                  </a:lnTo>
                  <a:lnTo>
                    <a:pt x="111847" y="117673"/>
                  </a:lnTo>
                  <a:lnTo>
                    <a:pt x="111612" y="117191"/>
                  </a:lnTo>
                  <a:lnTo>
                    <a:pt x="111383" y="116688"/>
                  </a:lnTo>
                  <a:lnTo>
                    <a:pt x="111165" y="116122"/>
                  </a:lnTo>
                  <a:lnTo>
                    <a:pt x="110948" y="115493"/>
                  </a:lnTo>
                  <a:lnTo>
                    <a:pt x="110736" y="114885"/>
                  </a:lnTo>
                  <a:lnTo>
                    <a:pt x="110542" y="114193"/>
                  </a:lnTo>
                  <a:lnTo>
                    <a:pt x="109702" y="111238"/>
                  </a:lnTo>
                  <a:lnTo>
                    <a:pt x="108855" y="108366"/>
                  </a:lnTo>
                  <a:lnTo>
                    <a:pt x="107991" y="105537"/>
                  </a:lnTo>
                  <a:lnTo>
                    <a:pt x="107115" y="102749"/>
                  </a:lnTo>
                  <a:lnTo>
                    <a:pt x="106228" y="100024"/>
                  </a:lnTo>
                  <a:lnTo>
                    <a:pt x="105329" y="97341"/>
                  </a:lnTo>
                  <a:lnTo>
                    <a:pt x="104423" y="94742"/>
                  </a:lnTo>
                  <a:lnTo>
                    <a:pt x="103501" y="92185"/>
                  </a:lnTo>
                  <a:lnTo>
                    <a:pt x="102572" y="89648"/>
                  </a:lnTo>
                  <a:lnTo>
                    <a:pt x="101626" y="87217"/>
                  </a:lnTo>
                  <a:lnTo>
                    <a:pt x="100662" y="84806"/>
                  </a:lnTo>
                  <a:lnTo>
                    <a:pt x="99704" y="82480"/>
                  </a:lnTo>
                  <a:lnTo>
                    <a:pt x="98728" y="80195"/>
                  </a:lnTo>
                  <a:lnTo>
                    <a:pt x="97740" y="77952"/>
                  </a:lnTo>
                  <a:lnTo>
                    <a:pt x="96741" y="75814"/>
                  </a:lnTo>
                  <a:lnTo>
                    <a:pt x="95736" y="73697"/>
                  </a:lnTo>
                  <a:lnTo>
                    <a:pt x="94725" y="71643"/>
                  </a:lnTo>
                  <a:lnTo>
                    <a:pt x="93697" y="69652"/>
                  </a:lnTo>
                  <a:lnTo>
                    <a:pt x="92662" y="67724"/>
                  </a:lnTo>
                  <a:lnTo>
                    <a:pt x="91622" y="65858"/>
                  </a:lnTo>
                  <a:lnTo>
                    <a:pt x="90570" y="64034"/>
                  </a:lnTo>
                  <a:lnTo>
                    <a:pt x="89512" y="62295"/>
                  </a:lnTo>
                  <a:lnTo>
                    <a:pt x="88448" y="60597"/>
                  </a:lnTo>
                  <a:lnTo>
                    <a:pt x="87366" y="58962"/>
                  </a:lnTo>
                  <a:lnTo>
                    <a:pt x="86285" y="57411"/>
                  </a:lnTo>
                  <a:lnTo>
                    <a:pt x="85192" y="55923"/>
                  </a:lnTo>
                  <a:lnTo>
                    <a:pt x="84098" y="54497"/>
                  </a:lnTo>
                  <a:lnTo>
                    <a:pt x="82993" y="53093"/>
                  </a:lnTo>
                  <a:lnTo>
                    <a:pt x="81876" y="51793"/>
                  </a:lnTo>
                  <a:lnTo>
                    <a:pt x="80760" y="50557"/>
                  </a:lnTo>
                  <a:lnTo>
                    <a:pt x="79637" y="49383"/>
                  </a:lnTo>
                  <a:lnTo>
                    <a:pt x="78503" y="48293"/>
                  </a:lnTo>
                  <a:lnTo>
                    <a:pt x="77938" y="47748"/>
                  </a:lnTo>
                  <a:lnTo>
                    <a:pt x="77368" y="47245"/>
                  </a:lnTo>
                  <a:lnTo>
                    <a:pt x="76798" y="46721"/>
                  </a:lnTo>
                  <a:lnTo>
                    <a:pt x="76228" y="46239"/>
                  </a:lnTo>
                  <a:lnTo>
                    <a:pt x="75658" y="45799"/>
                  </a:lnTo>
                  <a:lnTo>
                    <a:pt x="75088" y="45337"/>
                  </a:lnTo>
                  <a:lnTo>
                    <a:pt x="74512" y="44918"/>
                  </a:lnTo>
                  <a:lnTo>
                    <a:pt x="73942" y="44499"/>
                  </a:lnTo>
                  <a:lnTo>
                    <a:pt x="73365" y="44101"/>
                  </a:lnTo>
                  <a:lnTo>
                    <a:pt x="72795" y="43724"/>
                  </a:lnTo>
                  <a:lnTo>
                    <a:pt x="72219" y="43346"/>
                  </a:lnTo>
                  <a:lnTo>
                    <a:pt x="71637" y="43011"/>
                  </a:lnTo>
                  <a:lnTo>
                    <a:pt x="71061" y="42675"/>
                  </a:lnTo>
                  <a:lnTo>
                    <a:pt x="70485" y="42361"/>
                  </a:lnTo>
                  <a:lnTo>
                    <a:pt x="69898" y="42068"/>
                  </a:lnTo>
                  <a:lnTo>
                    <a:pt x="69322" y="41795"/>
                  </a:lnTo>
                  <a:lnTo>
                    <a:pt x="68746" y="41544"/>
                  </a:lnTo>
                  <a:lnTo>
                    <a:pt x="68158" y="41292"/>
                  </a:lnTo>
                  <a:lnTo>
                    <a:pt x="67576" y="41062"/>
                  </a:lnTo>
                  <a:lnTo>
                    <a:pt x="67000" y="40831"/>
                  </a:lnTo>
                  <a:lnTo>
                    <a:pt x="66412" y="40642"/>
                  </a:lnTo>
                  <a:lnTo>
                    <a:pt x="65824" y="40454"/>
                  </a:lnTo>
                  <a:lnTo>
                    <a:pt x="65242" y="40307"/>
                  </a:lnTo>
                  <a:lnTo>
                    <a:pt x="64655" y="40160"/>
                  </a:lnTo>
                  <a:lnTo>
                    <a:pt x="64073" y="40034"/>
                  </a:lnTo>
                  <a:lnTo>
                    <a:pt x="63485" y="39930"/>
                  </a:lnTo>
                  <a:lnTo>
                    <a:pt x="62903" y="39846"/>
                  </a:lnTo>
                  <a:lnTo>
                    <a:pt x="62315" y="39762"/>
                  </a:lnTo>
                  <a:lnTo>
                    <a:pt x="61733" y="39678"/>
                  </a:lnTo>
                  <a:lnTo>
                    <a:pt x="61146" y="39657"/>
                  </a:lnTo>
                  <a:lnTo>
                    <a:pt x="60564" y="39636"/>
                  </a:lnTo>
                  <a:lnTo>
                    <a:pt x="59970" y="39636"/>
                  </a:lnTo>
                  <a:lnTo>
                    <a:pt x="58183" y="39678"/>
                  </a:lnTo>
                  <a:lnTo>
                    <a:pt x="56408" y="39930"/>
                  </a:lnTo>
                  <a:lnTo>
                    <a:pt x="54627" y="40307"/>
                  </a:lnTo>
                  <a:lnTo>
                    <a:pt x="52870" y="40873"/>
                  </a:lnTo>
                  <a:lnTo>
                    <a:pt x="51112" y="41544"/>
                  </a:lnTo>
                  <a:lnTo>
                    <a:pt x="49373" y="42382"/>
                  </a:lnTo>
                  <a:lnTo>
                    <a:pt x="47639" y="43388"/>
                  </a:lnTo>
                  <a:lnTo>
                    <a:pt x="45916" y="44499"/>
                  </a:lnTo>
                  <a:lnTo>
                    <a:pt x="44206" y="45799"/>
                  </a:lnTo>
                  <a:lnTo>
                    <a:pt x="42501" y="47245"/>
                  </a:lnTo>
                  <a:lnTo>
                    <a:pt x="40815" y="48817"/>
                  </a:lnTo>
                  <a:lnTo>
                    <a:pt x="39139" y="50536"/>
                  </a:lnTo>
                  <a:lnTo>
                    <a:pt x="37482" y="52401"/>
                  </a:lnTo>
                  <a:lnTo>
                    <a:pt x="35842" y="54413"/>
                  </a:lnTo>
                  <a:lnTo>
                    <a:pt x="34214" y="56593"/>
                  </a:lnTo>
                  <a:lnTo>
                    <a:pt x="32603" y="58857"/>
                  </a:lnTo>
                  <a:lnTo>
                    <a:pt x="31005" y="61331"/>
                  </a:lnTo>
                  <a:lnTo>
                    <a:pt x="29429" y="63888"/>
                  </a:lnTo>
                  <a:lnTo>
                    <a:pt x="27860" y="66592"/>
                  </a:lnTo>
                  <a:lnTo>
                    <a:pt x="26326" y="69463"/>
                  </a:lnTo>
                  <a:lnTo>
                    <a:pt x="24804" y="72461"/>
                  </a:lnTo>
                  <a:lnTo>
                    <a:pt x="23293" y="75605"/>
                  </a:lnTo>
                  <a:lnTo>
                    <a:pt x="21812" y="78875"/>
                  </a:lnTo>
                  <a:lnTo>
                    <a:pt x="20348" y="82249"/>
                  </a:lnTo>
                  <a:lnTo>
                    <a:pt x="18908" y="85771"/>
                  </a:lnTo>
                  <a:lnTo>
                    <a:pt x="17480" y="89439"/>
                  </a:lnTo>
                  <a:lnTo>
                    <a:pt x="16087" y="93254"/>
                  </a:lnTo>
                  <a:lnTo>
                    <a:pt x="14717" y="97173"/>
                  </a:lnTo>
                  <a:lnTo>
                    <a:pt x="13365" y="101261"/>
                  </a:lnTo>
                  <a:lnTo>
                    <a:pt x="12037" y="105432"/>
                  </a:lnTo>
                  <a:lnTo>
                    <a:pt x="10732" y="109750"/>
                  </a:lnTo>
                  <a:lnTo>
                    <a:pt x="9457" y="114193"/>
                  </a:lnTo>
                  <a:lnTo>
                    <a:pt x="9263" y="114885"/>
                  </a:lnTo>
                  <a:lnTo>
                    <a:pt x="9051" y="115493"/>
                  </a:lnTo>
                  <a:lnTo>
                    <a:pt x="8834" y="116122"/>
                  </a:lnTo>
                  <a:lnTo>
                    <a:pt x="8616" y="116688"/>
                  </a:lnTo>
                  <a:lnTo>
                    <a:pt x="8387" y="117191"/>
                  </a:lnTo>
                  <a:lnTo>
                    <a:pt x="8152" y="117673"/>
                  </a:lnTo>
                  <a:lnTo>
                    <a:pt x="7911" y="118092"/>
                  </a:lnTo>
                  <a:lnTo>
                    <a:pt x="7664" y="118490"/>
                  </a:lnTo>
                  <a:lnTo>
                    <a:pt x="7411" y="118847"/>
                  </a:lnTo>
                  <a:lnTo>
                    <a:pt x="7153" y="119140"/>
                  </a:lnTo>
                  <a:lnTo>
                    <a:pt x="6894" y="119413"/>
                  </a:lnTo>
                  <a:lnTo>
                    <a:pt x="6630" y="119601"/>
                  </a:lnTo>
                  <a:lnTo>
                    <a:pt x="6359" y="119790"/>
                  </a:lnTo>
                  <a:lnTo>
                    <a:pt x="6089" y="119895"/>
                  </a:lnTo>
                  <a:lnTo>
                    <a:pt x="5818" y="119979"/>
                  </a:lnTo>
                  <a:lnTo>
                    <a:pt x="5542" y="120000"/>
                  </a:lnTo>
                  <a:close/>
                </a:path>
              </a:pathLst>
            </a:custGeom>
            <a:solidFill>
              <a:schemeClr val="accent1"/>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Shape 2124"/>
            <p:cNvSpPr/>
            <p:nvPr/>
          </p:nvSpPr>
          <p:spPr>
            <a:xfrm>
              <a:off x="8288" y="5727"/>
              <a:ext cx="2575" cy="965"/>
            </a:xfrm>
            <a:custGeom>
              <a:avLst/>
              <a:gdLst/>
              <a:ahLst/>
              <a:cxnLst/>
              <a:rect l="0" t="0" r="0" b="0"/>
              <a:pathLst>
                <a:path w="120000" h="120000" extrusionOk="0">
                  <a:moveTo>
                    <a:pt x="60000" y="0"/>
                  </a:moveTo>
                  <a:lnTo>
                    <a:pt x="58822" y="0"/>
                  </a:lnTo>
                  <a:lnTo>
                    <a:pt x="57645" y="96"/>
                  </a:lnTo>
                  <a:lnTo>
                    <a:pt x="56479" y="226"/>
                  </a:lnTo>
                  <a:lnTo>
                    <a:pt x="55326" y="387"/>
                  </a:lnTo>
                  <a:lnTo>
                    <a:pt x="54161" y="581"/>
                  </a:lnTo>
                  <a:lnTo>
                    <a:pt x="52996" y="840"/>
                  </a:lnTo>
                  <a:lnTo>
                    <a:pt x="51843" y="1131"/>
                  </a:lnTo>
                  <a:lnTo>
                    <a:pt x="50689" y="1487"/>
                  </a:lnTo>
                  <a:lnTo>
                    <a:pt x="49014" y="2036"/>
                  </a:lnTo>
                  <a:lnTo>
                    <a:pt x="47376" y="2683"/>
                  </a:lnTo>
                  <a:lnTo>
                    <a:pt x="45737" y="3426"/>
                  </a:lnTo>
                  <a:lnTo>
                    <a:pt x="44098" y="4267"/>
                  </a:lnTo>
                  <a:lnTo>
                    <a:pt x="42472" y="5172"/>
                  </a:lnTo>
                  <a:lnTo>
                    <a:pt x="40857" y="6174"/>
                  </a:lnTo>
                  <a:lnTo>
                    <a:pt x="39243" y="7273"/>
                  </a:lnTo>
                  <a:lnTo>
                    <a:pt x="37653" y="8437"/>
                  </a:lnTo>
                  <a:lnTo>
                    <a:pt x="36075" y="9730"/>
                  </a:lnTo>
                  <a:lnTo>
                    <a:pt x="34509" y="11088"/>
                  </a:lnTo>
                  <a:lnTo>
                    <a:pt x="32943" y="12543"/>
                  </a:lnTo>
                  <a:lnTo>
                    <a:pt x="31389" y="14062"/>
                  </a:lnTo>
                  <a:lnTo>
                    <a:pt x="29860" y="15678"/>
                  </a:lnTo>
                  <a:lnTo>
                    <a:pt x="28343" y="17359"/>
                  </a:lnTo>
                  <a:lnTo>
                    <a:pt x="26837" y="19170"/>
                  </a:lnTo>
                  <a:lnTo>
                    <a:pt x="25332" y="21045"/>
                  </a:lnTo>
                  <a:lnTo>
                    <a:pt x="23864" y="22984"/>
                  </a:lnTo>
                  <a:lnTo>
                    <a:pt x="22395" y="25053"/>
                  </a:lnTo>
                  <a:lnTo>
                    <a:pt x="20950" y="27155"/>
                  </a:lnTo>
                  <a:lnTo>
                    <a:pt x="19530" y="29353"/>
                  </a:lnTo>
                  <a:lnTo>
                    <a:pt x="18098" y="31648"/>
                  </a:lnTo>
                  <a:lnTo>
                    <a:pt x="16714" y="34008"/>
                  </a:lnTo>
                  <a:lnTo>
                    <a:pt x="15318" y="36433"/>
                  </a:lnTo>
                  <a:lnTo>
                    <a:pt x="13946" y="38987"/>
                  </a:lnTo>
                  <a:lnTo>
                    <a:pt x="12599" y="41605"/>
                  </a:lnTo>
                  <a:lnTo>
                    <a:pt x="11288" y="44288"/>
                  </a:lnTo>
                  <a:lnTo>
                    <a:pt x="9977" y="47068"/>
                  </a:lnTo>
                  <a:lnTo>
                    <a:pt x="8691" y="49913"/>
                  </a:lnTo>
                  <a:lnTo>
                    <a:pt x="7416" y="52823"/>
                  </a:lnTo>
                  <a:lnTo>
                    <a:pt x="6166" y="55862"/>
                  </a:lnTo>
                  <a:lnTo>
                    <a:pt x="4928" y="58900"/>
                  </a:lnTo>
                  <a:lnTo>
                    <a:pt x="3714" y="62101"/>
                  </a:lnTo>
                  <a:lnTo>
                    <a:pt x="3265" y="63329"/>
                  </a:lnTo>
                  <a:lnTo>
                    <a:pt x="2852" y="64655"/>
                  </a:lnTo>
                  <a:lnTo>
                    <a:pt x="2439" y="66012"/>
                  </a:lnTo>
                  <a:lnTo>
                    <a:pt x="2087" y="67403"/>
                  </a:lnTo>
                  <a:lnTo>
                    <a:pt x="1747" y="68825"/>
                  </a:lnTo>
                  <a:lnTo>
                    <a:pt x="1432" y="70312"/>
                  </a:lnTo>
                  <a:lnTo>
                    <a:pt x="1177" y="71799"/>
                  </a:lnTo>
                  <a:lnTo>
                    <a:pt x="922" y="73286"/>
                  </a:lnTo>
                  <a:lnTo>
                    <a:pt x="704" y="74838"/>
                  </a:lnTo>
                  <a:lnTo>
                    <a:pt x="509" y="76422"/>
                  </a:lnTo>
                  <a:lnTo>
                    <a:pt x="352" y="78006"/>
                  </a:lnTo>
                  <a:lnTo>
                    <a:pt x="230" y="79590"/>
                  </a:lnTo>
                  <a:lnTo>
                    <a:pt x="121" y="81206"/>
                  </a:lnTo>
                  <a:lnTo>
                    <a:pt x="48" y="82823"/>
                  </a:lnTo>
                  <a:lnTo>
                    <a:pt x="0" y="84439"/>
                  </a:lnTo>
                  <a:lnTo>
                    <a:pt x="0" y="86056"/>
                  </a:lnTo>
                  <a:lnTo>
                    <a:pt x="0" y="87704"/>
                  </a:lnTo>
                  <a:lnTo>
                    <a:pt x="48" y="89321"/>
                  </a:lnTo>
                  <a:lnTo>
                    <a:pt x="121" y="90905"/>
                  </a:lnTo>
                  <a:lnTo>
                    <a:pt x="230" y="92521"/>
                  </a:lnTo>
                  <a:lnTo>
                    <a:pt x="352" y="94137"/>
                  </a:lnTo>
                  <a:lnTo>
                    <a:pt x="509" y="95721"/>
                  </a:lnTo>
                  <a:lnTo>
                    <a:pt x="704" y="97273"/>
                  </a:lnTo>
                  <a:lnTo>
                    <a:pt x="922" y="98857"/>
                  </a:lnTo>
                  <a:lnTo>
                    <a:pt x="1177" y="100344"/>
                  </a:lnTo>
                  <a:lnTo>
                    <a:pt x="1432" y="101831"/>
                  </a:lnTo>
                  <a:lnTo>
                    <a:pt x="1747" y="103318"/>
                  </a:lnTo>
                  <a:lnTo>
                    <a:pt x="2087" y="104709"/>
                  </a:lnTo>
                  <a:lnTo>
                    <a:pt x="2439" y="106131"/>
                  </a:lnTo>
                  <a:lnTo>
                    <a:pt x="2852" y="107489"/>
                  </a:lnTo>
                  <a:lnTo>
                    <a:pt x="3265" y="108814"/>
                  </a:lnTo>
                  <a:lnTo>
                    <a:pt x="3714" y="110043"/>
                  </a:lnTo>
                  <a:lnTo>
                    <a:pt x="4199" y="111239"/>
                  </a:lnTo>
                  <a:lnTo>
                    <a:pt x="4673" y="112403"/>
                  </a:lnTo>
                  <a:lnTo>
                    <a:pt x="5183" y="113437"/>
                  </a:lnTo>
                  <a:lnTo>
                    <a:pt x="5717" y="114375"/>
                  </a:lnTo>
                  <a:lnTo>
                    <a:pt x="6239" y="115280"/>
                  </a:lnTo>
                  <a:lnTo>
                    <a:pt x="6797" y="116120"/>
                  </a:lnTo>
                  <a:lnTo>
                    <a:pt x="7355" y="116864"/>
                  </a:lnTo>
                  <a:lnTo>
                    <a:pt x="7926" y="117510"/>
                  </a:lnTo>
                  <a:lnTo>
                    <a:pt x="8496" y="118092"/>
                  </a:lnTo>
                  <a:lnTo>
                    <a:pt x="9091" y="118577"/>
                  </a:lnTo>
                  <a:lnTo>
                    <a:pt x="9674" y="118997"/>
                  </a:lnTo>
                  <a:lnTo>
                    <a:pt x="10281" y="119385"/>
                  </a:lnTo>
                  <a:lnTo>
                    <a:pt x="10888" y="119612"/>
                  </a:lnTo>
                  <a:lnTo>
                    <a:pt x="11495" y="119838"/>
                  </a:lnTo>
                  <a:lnTo>
                    <a:pt x="12089" y="119967"/>
                  </a:lnTo>
                  <a:lnTo>
                    <a:pt x="12708" y="120000"/>
                  </a:lnTo>
                  <a:lnTo>
                    <a:pt x="13315" y="119967"/>
                  </a:lnTo>
                  <a:lnTo>
                    <a:pt x="13922" y="119838"/>
                  </a:lnTo>
                  <a:lnTo>
                    <a:pt x="14541" y="119612"/>
                  </a:lnTo>
                  <a:lnTo>
                    <a:pt x="15148" y="119385"/>
                  </a:lnTo>
                  <a:lnTo>
                    <a:pt x="15731" y="118997"/>
                  </a:lnTo>
                  <a:lnTo>
                    <a:pt x="16338" y="118577"/>
                  </a:lnTo>
                  <a:lnTo>
                    <a:pt x="16908" y="118092"/>
                  </a:lnTo>
                  <a:lnTo>
                    <a:pt x="17503" y="117510"/>
                  </a:lnTo>
                  <a:lnTo>
                    <a:pt x="18061" y="116864"/>
                  </a:lnTo>
                  <a:lnTo>
                    <a:pt x="18632" y="116120"/>
                  </a:lnTo>
                  <a:lnTo>
                    <a:pt x="19166" y="115280"/>
                  </a:lnTo>
                  <a:lnTo>
                    <a:pt x="19712" y="114375"/>
                  </a:lnTo>
                  <a:lnTo>
                    <a:pt x="20222" y="113437"/>
                  </a:lnTo>
                  <a:lnTo>
                    <a:pt x="20732" y="112403"/>
                  </a:lnTo>
                  <a:lnTo>
                    <a:pt x="21230" y="111239"/>
                  </a:lnTo>
                  <a:lnTo>
                    <a:pt x="21691" y="110043"/>
                  </a:lnTo>
                  <a:lnTo>
                    <a:pt x="22249" y="108588"/>
                  </a:lnTo>
                  <a:lnTo>
                    <a:pt x="22808" y="107165"/>
                  </a:lnTo>
                  <a:lnTo>
                    <a:pt x="23390" y="105743"/>
                  </a:lnTo>
                  <a:lnTo>
                    <a:pt x="23961" y="104385"/>
                  </a:lnTo>
                  <a:lnTo>
                    <a:pt x="24531" y="103028"/>
                  </a:lnTo>
                  <a:lnTo>
                    <a:pt x="25114" y="101670"/>
                  </a:lnTo>
                  <a:lnTo>
                    <a:pt x="25709" y="100377"/>
                  </a:lnTo>
                  <a:lnTo>
                    <a:pt x="26316" y="99051"/>
                  </a:lnTo>
                  <a:lnTo>
                    <a:pt x="26910" y="97823"/>
                  </a:lnTo>
                  <a:lnTo>
                    <a:pt x="27517" y="96562"/>
                  </a:lnTo>
                  <a:lnTo>
                    <a:pt x="28136" y="95366"/>
                  </a:lnTo>
                  <a:lnTo>
                    <a:pt x="28755" y="94170"/>
                  </a:lnTo>
                  <a:lnTo>
                    <a:pt x="29399" y="93038"/>
                  </a:lnTo>
                  <a:lnTo>
                    <a:pt x="30018" y="91875"/>
                  </a:lnTo>
                  <a:lnTo>
                    <a:pt x="30661" y="90743"/>
                  </a:lnTo>
                  <a:lnTo>
                    <a:pt x="31304" y="89676"/>
                  </a:lnTo>
                  <a:lnTo>
                    <a:pt x="31948" y="88609"/>
                  </a:lnTo>
                  <a:lnTo>
                    <a:pt x="32603" y="87575"/>
                  </a:lnTo>
                  <a:lnTo>
                    <a:pt x="33271" y="86540"/>
                  </a:lnTo>
                  <a:lnTo>
                    <a:pt x="33914" y="85538"/>
                  </a:lnTo>
                  <a:lnTo>
                    <a:pt x="34582" y="84601"/>
                  </a:lnTo>
                  <a:lnTo>
                    <a:pt x="35261" y="83696"/>
                  </a:lnTo>
                  <a:lnTo>
                    <a:pt x="35941" y="82790"/>
                  </a:lnTo>
                  <a:lnTo>
                    <a:pt x="36633" y="81885"/>
                  </a:lnTo>
                  <a:lnTo>
                    <a:pt x="37313" y="81012"/>
                  </a:lnTo>
                  <a:lnTo>
                    <a:pt x="37993" y="80172"/>
                  </a:lnTo>
                  <a:lnTo>
                    <a:pt x="38685" y="79396"/>
                  </a:lnTo>
                  <a:lnTo>
                    <a:pt x="39389" y="78620"/>
                  </a:lnTo>
                  <a:lnTo>
                    <a:pt x="40093" y="77877"/>
                  </a:lnTo>
                  <a:lnTo>
                    <a:pt x="40797" y="77133"/>
                  </a:lnTo>
                  <a:lnTo>
                    <a:pt x="41501" y="76422"/>
                  </a:lnTo>
                  <a:lnTo>
                    <a:pt x="42217" y="75775"/>
                  </a:lnTo>
                  <a:lnTo>
                    <a:pt x="43285" y="74806"/>
                  </a:lnTo>
                  <a:lnTo>
                    <a:pt x="44353" y="73900"/>
                  </a:lnTo>
                  <a:lnTo>
                    <a:pt x="45421" y="73060"/>
                  </a:lnTo>
                  <a:lnTo>
                    <a:pt x="46514" y="72316"/>
                  </a:lnTo>
                  <a:lnTo>
                    <a:pt x="47606" y="71637"/>
                  </a:lnTo>
                  <a:lnTo>
                    <a:pt x="48711" y="70959"/>
                  </a:lnTo>
                  <a:lnTo>
                    <a:pt x="49803" y="70377"/>
                  </a:lnTo>
                  <a:lnTo>
                    <a:pt x="50920" y="69859"/>
                  </a:lnTo>
                  <a:lnTo>
                    <a:pt x="52037" y="69375"/>
                  </a:lnTo>
                  <a:lnTo>
                    <a:pt x="53153" y="68987"/>
                  </a:lnTo>
                  <a:lnTo>
                    <a:pt x="54282" y="68631"/>
                  </a:lnTo>
                  <a:lnTo>
                    <a:pt x="55411" y="68340"/>
                  </a:lnTo>
                  <a:lnTo>
                    <a:pt x="56564" y="68114"/>
                  </a:lnTo>
                  <a:lnTo>
                    <a:pt x="57705" y="67952"/>
                  </a:lnTo>
                  <a:lnTo>
                    <a:pt x="58858" y="67887"/>
                  </a:lnTo>
                  <a:lnTo>
                    <a:pt x="60000" y="67823"/>
                  </a:lnTo>
                  <a:lnTo>
                    <a:pt x="61359" y="67887"/>
                  </a:lnTo>
                  <a:lnTo>
                    <a:pt x="62706" y="67984"/>
                  </a:lnTo>
                  <a:lnTo>
                    <a:pt x="64042" y="68243"/>
                  </a:lnTo>
                  <a:lnTo>
                    <a:pt x="65389" y="68534"/>
                  </a:lnTo>
                  <a:lnTo>
                    <a:pt x="66724" y="68890"/>
                  </a:lnTo>
                  <a:lnTo>
                    <a:pt x="68035" y="69407"/>
                  </a:lnTo>
                  <a:lnTo>
                    <a:pt x="69358" y="69924"/>
                  </a:lnTo>
                  <a:lnTo>
                    <a:pt x="70657" y="70603"/>
                  </a:lnTo>
                  <a:lnTo>
                    <a:pt x="71956" y="71346"/>
                  </a:lnTo>
                  <a:lnTo>
                    <a:pt x="73242" y="72122"/>
                  </a:lnTo>
                  <a:lnTo>
                    <a:pt x="74529" y="73028"/>
                  </a:lnTo>
                  <a:lnTo>
                    <a:pt x="75779" y="74030"/>
                  </a:lnTo>
                  <a:lnTo>
                    <a:pt x="77054" y="75064"/>
                  </a:lnTo>
                  <a:lnTo>
                    <a:pt x="78292" y="76228"/>
                  </a:lnTo>
                  <a:lnTo>
                    <a:pt x="79530" y="77424"/>
                  </a:lnTo>
                  <a:lnTo>
                    <a:pt x="80756" y="78750"/>
                  </a:lnTo>
                  <a:lnTo>
                    <a:pt x="81958" y="80107"/>
                  </a:lnTo>
                  <a:lnTo>
                    <a:pt x="83160" y="81594"/>
                  </a:lnTo>
                  <a:lnTo>
                    <a:pt x="84349" y="83114"/>
                  </a:lnTo>
                  <a:lnTo>
                    <a:pt x="85514" y="84730"/>
                  </a:lnTo>
                  <a:lnTo>
                    <a:pt x="86668" y="86411"/>
                  </a:lnTo>
                  <a:lnTo>
                    <a:pt x="87796" y="88189"/>
                  </a:lnTo>
                  <a:lnTo>
                    <a:pt x="88937" y="90064"/>
                  </a:lnTo>
                  <a:lnTo>
                    <a:pt x="90042" y="91939"/>
                  </a:lnTo>
                  <a:lnTo>
                    <a:pt x="91134" y="93976"/>
                  </a:lnTo>
                  <a:lnTo>
                    <a:pt x="92215" y="96045"/>
                  </a:lnTo>
                  <a:lnTo>
                    <a:pt x="93271" y="98178"/>
                  </a:lnTo>
                  <a:lnTo>
                    <a:pt x="94303" y="100409"/>
                  </a:lnTo>
                  <a:lnTo>
                    <a:pt x="95334" y="102737"/>
                  </a:lnTo>
                  <a:lnTo>
                    <a:pt x="96330" y="105096"/>
                  </a:lnTo>
                  <a:lnTo>
                    <a:pt x="97325" y="107521"/>
                  </a:lnTo>
                  <a:lnTo>
                    <a:pt x="98284" y="110043"/>
                  </a:lnTo>
                  <a:lnTo>
                    <a:pt x="98539" y="110657"/>
                  </a:lnTo>
                  <a:lnTo>
                    <a:pt x="98769" y="111239"/>
                  </a:lnTo>
                  <a:lnTo>
                    <a:pt x="99012" y="111821"/>
                  </a:lnTo>
                  <a:lnTo>
                    <a:pt x="99267" y="112403"/>
                  </a:lnTo>
                  <a:lnTo>
                    <a:pt x="99510" y="112920"/>
                  </a:lnTo>
                  <a:lnTo>
                    <a:pt x="99777" y="113437"/>
                  </a:lnTo>
                  <a:lnTo>
                    <a:pt x="100020" y="113922"/>
                  </a:lnTo>
                  <a:lnTo>
                    <a:pt x="100287" y="114375"/>
                  </a:lnTo>
                  <a:lnTo>
                    <a:pt x="100554" y="114827"/>
                  </a:lnTo>
                  <a:lnTo>
                    <a:pt x="100833" y="115280"/>
                  </a:lnTo>
                  <a:lnTo>
                    <a:pt x="101088" y="115700"/>
                  </a:lnTo>
                  <a:lnTo>
                    <a:pt x="101367" y="116120"/>
                  </a:lnTo>
                  <a:lnTo>
                    <a:pt x="101646" y="116476"/>
                  </a:lnTo>
                  <a:lnTo>
                    <a:pt x="101925" y="116864"/>
                  </a:lnTo>
                  <a:lnTo>
                    <a:pt x="102217" y="117187"/>
                  </a:lnTo>
                  <a:lnTo>
                    <a:pt x="102496" y="117510"/>
                  </a:lnTo>
                  <a:lnTo>
                    <a:pt x="103079" y="118092"/>
                  </a:lnTo>
                  <a:lnTo>
                    <a:pt x="103661" y="118577"/>
                  </a:lnTo>
                  <a:lnTo>
                    <a:pt x="104268" y="118997"/>
                  </a:lnTo>
                  <a:lnTo>
                    <a:pt x="104851" y="119385"/>
                  </a:lnTo>
                  <a:lnTo>
                    <a:pt x="105458" y="119612"/>
                  </a:lnTo>
                  <a:lnTo>
                    <a:pt x="106065" y="119838"/>
                  </a:lnTo>
                  <a:lnTo>
                    <a:pt x="106684" y="119967"/>
                  </a:lnTo>
                  <a:lnTo>
                    <a:pt x="107291" y="120000"/>
                  </a:lnTo>
                  <a:lnTo>
                    <a:pt x="107910" y="119967"/>
                  </a:lnTo>
                  <a:lnTo>
                    <a:pt x="108504" y="119838"/>
                  </a:lnTo>
                  <a:lnTo>
                    <a:pt x="109111" y="119612"/>
                  </a:lnTo>
                  <a:lnTo>
                    <a:pt x="109718" y="119385"/>
                  </a:lnTo>
                  <a:lnTo>
                    <a:pt x="110325" y="118997"/>
                  </a:lnTo>
                  <a:lnTo>
                    <a:pt x="110908" y="118577"/>
                  </a:lnTo>
                  <a:lnTo>
                    <a:pt x="111503" y="118092"/>
                  </a:lnTo>
                  <a:lnTo>
                    <a:pt x="112073" y="117478"/>
                  </a:lnTo>
                  <a:lnTo>
                    <a:pt x="112644" y="116864"/>
                  </a:lnTo>
                  <a:lnTo>
                    <a:pt x="113202" y="116120"/>
                  </a:lnTo>
                  <a:lnTo>
                    <a:pt x="113481" y="115700"/>
                  </a:lnTo>
                  <a:lnTo>
                    <a:pt x="113748" y="115280"/>
                  </a:lnTo>
                  <a:lnTo>
                    <a:pt x="114027" y="114827"/>
                  </a:lnTo>
                  <a:lnTo>
                    <a:pt x="114282" y="114375"/>
                  </a:lnTo>
                  <a:lnTo>
                    <a:pt x="114549" y="113922"/>
                  </a:lnTo>
                  <a:lnTo>
                    <a:pt x="114816" y="113437"/>
                  </a:lnTo>
                  <a:lnTo>
                    <a:pt x="115059" y="112920"/>
                  </a:lnTo>
                  <a:lnTo>
                    <a:pt x="115314" y="112403"/>
                  </a:lnTo>
                  <a:lnTo>
                    <a:pt x="115557" y="111821"/>
                  </a:lnTo>
                  <a:lnTo>
                    <a:pt x="115800" y="111239"/>
                  </a:lnTo>
                  <a:lnTo>
                    <a:pt x="116055" y="110657"/>
                  </a:lnTo>
                  <a:lnTo>
                    <a:pt x="116285" y="110043"/>
                  </a:lnTo>
                  <a:lnTo>
                    <a:pt x="116734" y="108814"/>
                  </a:lnTo>
                  <a:lnTo>
                    <a:pt x="117147" y="107489"/>
                  </a:lnTo>
                  <a:lnTo>
                    <a:pt x="117560" y="106131"/>
                  </a:lnTo>
                  <a:lnTo>
                    <a:pt x="117912" y="104709"/>
                  </a:lnTo>
                  <a:lnTo>
                    <a:pt x="118252" y="103318"/>
                  </a:lnTo>
                  <a:lnTo>
                    <a:pt x="118543" y="101831"/>
                  </a:lnTo>
                  <a:lnTo>
                    <a:pt x="118822" y="100344"/>
                  </a:lnTo>
                  <a:lnTo>
                    <a:pt x="119077" y="98857"/>
                  </a:lnTo>
                  <a:lnTo>
                    <a:pt x="119295" y="97273"/>
                  </a:lnTo>
                  <a:lnTo>
                    <a:pt x="119490" y="95721"/>
                  </a:lnTo>
                  <a:lnTo>
                    <a:pt x="119647" y="94137"/>
                  </a:lnTo>
                  <a:lnTo>
                    <a:pt x="119769" y="92521"/>
                  </a:lnTo>
                  <a:lnTo>
                    <a:pt x="119878" y="90905"/>
                  </a:lnTo>
                  <a:lnTo>
                    <a:pt x="119951" y="89321"/>
                  </a:lnTo>
                  <a:lnTo>
                    <a:pt x="119987" y="87704"/>
                  </a:lnTo>
                  <a:lnTo>
                    <a:pt x="120000" y="86088"/>
                  </a:lnTo>
                  <a:lnTo>
                    <a:pt x="119987" y="84439"/>
                  </a:lnTo>
                  <a:lnTo>
                    <a:pt x="119951" y="82823"/>
                  </a:lnTo>
                  <a:lnTo>
                    <a:pt x="119878" y="81206"/>
                  </a:lnTo>
                  <a:lnTo>
                    <a:pt x="119769" y="79590"/>
                  </a:lnTo>
                  <a:lnTo>
                    <a:pt x="119647" y="78006"/>
                  </a:lnTo>
                  <a:lnTo>
                    <a:pt x="119490" y="76422"/>
                  </a:lnTo>
                  <a:lnTo>
                    <a:pt x="119295" y="74838"/>
                  </a:lnTo>
                  <a:lnTo>
                    <a:pt x="119077" y="73318"/>
                  </a:lnTo>
                  <a:lnTo>
                    <a:pt x="118822" y="71799"/>
                  </a:lnTo>
                  <a:lnTo>
                    <a:pt x="118543" y="70312"/>
                  </a:lnTo>
                  <a:lnTo>
                    <a:pt x="118252" y="68825"/>
                  </a:lnTo>
                  <a:lnTo>
                    <a:pt x="117912" y="67403"/>
                  </a:lnTo>
                  <a:lnTo>
                    <a:pt x="117560" y="66012"/>
                  </a:lnTo>
                  <a:lnTo>
                    <a:pt x="117147" y="64655"/>
                  </a:lnTo>
                  <a:lnTo>
                    <a:pt x="116734" y="63362"/>
                  </a:lnTo>
                  <a:lnTo>
                    <a:pt x="116285" y="62101"/>
                  </a:lnTo>
                  <a:lnTo>
                    <a:pt x="114865" y="58383"/>
                  </a:lnTo>
                  <a:lnTo>
                    <a:pt x="113408" y="54795"/>
                  </a:lnTo>
                  <a:lnTo>
                    <a:pt x="111927" y="51303"/>
                  </a:lnTo>
                  <a:lnTo>
                    <a:pt x="110434" y="47909"/>
                  </a:lnTo>
                  <a:lnTo>
                    <a:pt x="108893" y="44676"/>
                  </a:lnTo>
                  <a:lnTo>
                    <a:pt x="107327" y="41476"/>
                  </a:lnTo>
                  <a:lnTo>
                    <a:pt x="105749" y="38437"/>
                  </a:lnTo>
                  <a:lnTo>
                    <a:pt x="104147" y="35495"/>
                  </a:lnTo>
                  <a:lnTo>
                    <a:pt x="102520" y="32683"/>
                  </a:lnTo>
                  <a:lnTo>
                    <a:pt x="100857" y="29967"/>
                  </a:lnTo>
                  <a:lnTo>
                    <a:pt x="99182" y="27349"/>
                  </a:lnTo>
                  <a:lnTo>
                    <a:pt x="97483" y="24827"/>
                  </a:lnTo>
                  <a:lnTo>
                    <a:pt x="95759" y="22467"/>
                  </a:lnTo>
                  <a:lnTo>
                    <a:pt x="94023" y="20204"/>
                  </a:lnTo>
                  <a:lnTo>
                    <a:pt x="92263" y="18071"/>
                  </a:lnTo>
                  <a:lnTo>
                    <a:pt x="90491" y="16034"/>
                  </a:lnTo>
                  <a:lnTo>
                    <a:pt x="88695" y="14094"/>
                  </a:lnTo>
                  <a:lnTo>
                    <a:pt x="86886" y="12316"/>
                  </a:lnTo>
                  <a:lnTo>
                    <a:pt x="85041" y="10635"/>
                  </a:lnTo>
                  <a:lnTo>
                    <a:pt x="83196" y="9084"/>
                  </a:lnTo>
                  <a:lnTo>
                    <a:pt x="81339" y="7661"/>
                  </a:lnTo>
                  <a:lnTo>
                    <a:pt x="79457" y="6336"/>
                  </a:lnTo>
                  <a:lnTo>
                    <a:pt x="77564" y="5140"/>
                  </a:lnTo>
                  <a:lnTo>
                    <a:pt x="75658" y="4073"/>
                  </a:lnTo>
                  <a:lnTo>
                    <a:pt x="73740" y="3103"/>
                  </a:lnTo>
                  <a:lnTo>
                    <a:pt x="71822" y="2295"/>
                  </a:lnTo>
                  <a:lnTo>
                    <a:pt x="69868" y="1584"/>
                  </a:lnTo>
                  <a:lnTo>
                    <a:pt x="67914" y="1002"/>
                  </a:lnTo>
                  <a:lnTo>
                    <a:pt x="65947" y="581"/>
                  </a:lnTo>
                  <a:lnTo>
                    <a:pt x="63981" y="258"/>
                  </a:lnTo>
                  <a:lnTo>
                    <a:pt x="62002" y="64"/>
                  </a:lnTo>
                  <a:lnTo>
                    <a:pt x="60000" y="0"/>
                  </a:lnTo>
                  <a:close/>
                </a:path>
              </a:pathLst>
            </a:custGeom>
            <a:solidFill>
              <a:schemeClr val="accent1"/>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Shape 2125"/>
            <p:cNvSpPr/>
            <p:nvPr/>
          </p:nvSpPr>
          <p:spPr>
            <a:xfrm>
              <a:off x="9129" y="6736"/>
              <a:ext cx="892" cy="894"/>
            </a:xfrm>
            <a:custGeom>
              <a:avLst/>
              <a:gdLst/>
              <a:ahLst/>
              <a:cxnLst/>
              <a:rect l="0" t="0" r="0" b="0"/>
              <a:pathLst>
                <a:path w="120000" h="120000" extrusionOk="0">
                  <a:moveTo>
                    <a:pt x="17558" y="17562"/>
                  </a:moveTo>
                  <a:lnTo>
                    <a:pt x="15420" y="19801"/>
                  </a:lnTo>
                  <a:lnTo>
                    <a:pt x="13457" y="22110"/>
                  </a:lnTo>
                  <a:lnTo>
                    <a:pt x="11565" y="24524"/>
                  </a:lnTo>
                  <a:lnTo>
                    <a:pt x="9883" y="26973"/>
                  </a:lnTo>
                  <a:lnTo>
                    <a:pt x="8271" y="29527"/>
                  </a:lnTo>
                  <a:lnTo>
                    <a:pt x="6834" y="32081"/>
                  </a:lnTo>
                  <a:lnTo>
                    <a:pt x="5537" y="34705"/>
                  </a:lnTo>
                  <a:lnTo>
                    <a:pt x="4380" y="37399"/>
                  </a:lnTo>
                  <a:lnTo>
                    <a:pt x="3329" y="40163"/>
                  </a:lnTo>
                  <a:lnTo>
                    <a:pt x="2453" y="42892"/>
                  </a:lnTo>
                  <a:lnTo>
                    <a:pt x="1682" y="45725"/>
                  </a:lnTo>
                  <a:lnTo>
                    <a:pt x="1051" y="48524"/>
                  </a:lnTo>
                  <a:lnTo>
                    <a:pt x="560" y="51393"/>
                  </a:lnTo>
                  <a:lnTo>
                    <a:pt x="245" y="54262"/>
                  </a:lnTo>
                  <a:lnTo>
                    <a:pt x="35" y="57096"/>
                  </a:lnTo>
                  <a:lnTo>
                    <a:pt x="0" y="60000"/>
                  </a:lnTo>
                  <a:lnTo>
                    <a:pt x="35" y="62868"/>
                  </a:lnTo>
                  <a:lnTo>
                    <a:pt x="245" y="65737"/>
                  </a:lnTo>
                  <a:lnTo>
                    <a:pt x="560" y="68606"/>
                  </a:lnTo>
                  <a:lnTo>
                    <a:pt x="1051" y="71475"/>
                  </a:lnTo>
                  <a:lnTo>
                    <a:pt x="1682" y="74274"/>
                  </a:lnTo>
                  <a:lnTo>
                    <a:pt x="2453" y="77107"/>
                  </a:lnTo>
                  <a:lnTo>
                    <a:pt x="3329" y="79871"/>
                  </a:lnTo>
                  <a:lnTo>
                    <a:pt x="4380" y="82600"/>
                  </a:lnTo>
                  <a:lnTo>
                    <a:pt x="5537" y="85259"/>
                  </a:lnTo>
                  <a:lnTo>
                    <a:pt x="6834" y="87918"/>
                  </a:lnTo>
                  <a:lnTo>
                    <a:pt x="8271" y="90507"/>
                  </a:lnTo>
                  <a:lnTo>
                    <a:pt x="9883" y="92991"/>
                  </a:lnTo>
                  <a:lnTo>
                    <a:pt x="11565" y="95475"/>
                  </a:lnTo>
                  <a:lnTo>
                    <a:pt x="13457" y="97889"/>
                  </a:lnTo>
                  <a:lnTo>
                    <a:pt x="15420" y="100198"/>
                  </a:lnTo>
                  <a:lnTo>
                    <a:pt x="17558" y="102437"/>
                  </a:lnTo>
                  <a:lnTo>
                    <a:pt x="19801" y="104536"/>
                  </a:lnTo>
                  <a:lnTo>
                    <a:pt x="22114" y="106530"/>
                  </a:lnTo>
                  <a:lnTo>
                    <a:pt x="24497" y="108419"/>
                  </a:lnTo>
                  <a:lnTo>
                    <a:pt x="26950" y="110134"/>
                  </a:lnTo>
                  <a:lnTo>
                    <a:pt x="29509" y="111673"/>
                  </a:lnTo>
                  <a:lnTo>
                    <a:pt x="32102" y="113107"/>
                  </a:lnTo>
                  <a:lnTo>
                    <a:pt x="34731" y="114472"/>
                  </a:lnTo>
                  <a:lnTo>
                    <a:pt x="37429" y="115626"/>
                  </a:lnTo>
                  <a:lnTo>
                    <a:pt x="40128" y="116641"/>
                  </a:lnTo>
                  <a:lnTo>
                    <a:pt x="42932" y="117551"/>
                  </a:lnTo>
                  <a:lnTo>
                    <a:pt x="45700" y="118285"/>
                  </a:lnTo>
                  <a:lnTo>
                    <a:pt x="48539" y="118880"/>
                  </a:lnTo>
                  <a:lnTo>
                    <a:pt x="51378" y="119370"/>
                  </a:lnTo>
                  <a:lnTo>
                    <a:pt x="54217" y="119720"/>
                  </a:lnTo>
                  <a:lnTo>
                    <a:pt x="57126" y="119965"/>
                  </a:lnTo>
                  <a:lnTo>
                    <a:pt x="60000" y="120000"/>
                  </a:lnTo>
                  <a:lnTo>
                    <a:pt x="62873" y="119965"/>
                  </a:lnTo>
                  <a:lnTo>
                    <a:pt x="65782" y="119720"/>
                  </a:lnTo>
                  <a:lnTo>
                    <a:pt x="68621" y="119370"/>
                  </a:lnTo>
                  <a:lnTo>
                    <a:pt x="71460" y="118880"/>
                  </a:lnTo>
                  <a:lnTo>
                    <a:pt x="74299" y="118285"/>
                  </a:lnTo>
                  <a:lnTo>
                    <a:pt x="77067" y="117551"/>
                  </a:lnTo>
                  <a:lnTo>
                    <a:pt x="79871" y="116641"/>
                  </a:lnTo>
                  <a:lnTo>
                    <a:pt x="82570" y="115626"/>
                  </a:lnTo>
                  <a:lnTo>
                    <a:pt x="85268" y="114472"/>
                  </a:lnTo>
                  <a:lnTo>
                    <a:pt x="87897" y="113107"/>
                  </a:lnTo>
                  <a:lnTo>
                    <a:pt x="90490" y="111673"/>
                  </a:lnTo>
                  <a:lnTo>
                    <a:pt x="93049" y="110134"/>
                  </a:lnTo>
                  <a:lnTo>
                    <a:pt x="95502" y="108419"/>
                  </a:lnTo>
                  <a:lnTo>
                    <a:pt x="97885" y="106530"/>
                  </a:lnTo>
                  <a:lnTo>
                    <a:pt x="100198" y="104536"/>
                  </a:lnTo>
                  <a:lnTo>
                    <a:pt x="102441" y="102437"/>
                  </a:lnTo>
                  <a:lnTo>
                    <a:pt x="104579" y="100198"/>
                  </a:lnTo>
                  <a:lnTo>
                    <a:pt x="106542" y="97889"/>
                  </a:lnTo>
                  <a:lnTo>
                    <a:pt x="108434" y="95475"/>
                  </a:lnTo>
                  <a:lnTo>
                    <a:pt x="110116" y="92991"/>
                  </a:lnTo>
                  <a:lnTo>
                    <a:pt x="111728" y="90507"/>
                  </a:lnTo>
                  <a:lnTo>
                    <a:pt x="113165" y="87918"/>
                  </a:lnTo>
                  <a:lnTo>
                    <a:pt x="114462" y="85259"/>
                  </a:lnTo>
                  <a:lnTo>
                    <a:pt x="115619" y="82600"/>
                  </a:lnTo>
                  <a:lnTo>
                    <a:pt x="116670" y="79871"/>
                  </a:lnTo>
                  <a:lnTo>
                    <a:pt x="117546" y="77107"/>
                  </a:lnTo>
                  <a:lnTo>
                    <a:pt x="118317" y="74274"/>
                  </a:lnTo>
                  <a:lnTo>
                    <a:pt x="118948" y="71475"/>
                  </a:lnTo>
                  <a:lnTo>
                    <a:pt x="119439" y="68606"/>
                  </a:lnTo>
                  <a:lnTo>
                    <a:pt x="119754" y="65737"/>
                  </a:lnTo>
                  <a:lnTo>
                    <a:pt x="119964" y="62868"/>
                  </a:lnTo>
                  <a:lnTo>
                    <a:pt x="120000" y="60000"/>
                  </a:lnTo>
                  <a:lnTo>
                    <a:pt x="119964" y="57096"/>
                  </a:lnTo>
                  <a:lnTo>
                    <a:pt x="119754" y="54262"/>
                  </a:lnTo>
                  <a:lnTo>
                    <a:pt x="119439" y="51393"/>
                  </a:lnTo>
                  <a:lnTo>
                    <a:pt x="118948" y="48524"/>
                  </a:lnTo>
                  <a:lnTo>
                    <a:pt x="118317" y="45725"/>
                  </a:lnTo>
                  <a:lnTo>
                    <a:pt x="117546" y="42892"/>
                  </a:lnTo>
                  <a:lnTo>
                    <a:pt x="116670" y="40163"/>
                  </a:lnTo>
                  <a:lnTo>
                    <a:pt x="115619" y="37399"/>
                  </a:lnTo>
                  <a:lnTo>
                    <a:pt x="114462" y="34705"/>
                  </a:lnTo>
                  <a:lnTo>
                    <a:pt x="113165" y="32081"/>
                  </a:lnTo>
                  <a:lnTo>
                    <a:pt x="111728" y="29527"/>
                  </a:lnTo>
                  <a:lnTo>
                    <a:pt x="110116" y="26973"/>
                  </a:lnTo>
                  <a:lnTo>
                    <a:pt x="108434" y="24524"/>
                  </a:lnTo>
                  <a:lnTo>
                    <a:pt x="106542" y="22110"/>
                  </a:lnTo>
                  <a:lnTo>
                    <a:pt x="104579" y="19801"/>
                  </a:lnTo>
                  <a:lnTo>
                    <a:pt x="102441" y="17562"/>
                  </a:lnTo>
                  <a:lnTo>
                    <a:pt x="100198" y="15463"/>
                  </a:lnTo>
                  <a:lnTo>
                    <a:pt x="97885" y="13434"/>
                  </a:lnTo>
                  <a:lnTo>
                    <a:pt x="95502" y="11615"/>
                  </a:lnTo>
                  <a:lnTo>
                    <a:pt x="93049" y="9865"/>
                  </a:lnTo>
                  <a:lnTo>
                    <a:pt x="90490" y="8291"/>
                  </a:lnTo>
                  <a:lnTo>
                    <a:pt x="87897" y="6857"/>
                  </a:lnTo>
                  <a:lnTo>
                    <a:pt x="85268" y="5562"/>
                  </a:lnTo>
                  <a:lnTo>
                    <a:pt x="82570" y="4408"/>
                  </a:lnTo>
                  <a:lnTo>
                    <a:pt x="79871" y="3323"/>
                  </a:lnTo>
                  <a:lnTo>
                    <a:pt x="77067" y="2483"/>
                  </a:lnTo>
                  <a:lnTo>
                    <a:pt x="74299" y="1714"/>
                  </a:lnTo>
                  <a:lnTo>
                    <a:pt x="71460" y="1119"/>
                  </a:lnTo>
                  <a:lnTo>
                    <a:pt x="68621" y="629"/>
                  </a:lnTo>
                  <a:lnTo>
                    <a:pt x="65782" y="244"/>
                  </a:lnTo>
                  <a:lnTo>
                    <a:pt x="62873" y="69"/>
                  </a:lnTo>
                  <a:lnTo>
                    <a:pt x="60000" y="0"/>
                  </a:lnTo>
                  <a:lnTo>
                    <a:pt x="57126" y="69"/>
                  </a:lnTo>
                  <a:lnTo>
                    <a:pt x="54217" y="244"/>
                  </a:lnTo>
                  <a:lnTo>
                    <a:pt x="51378" y="629"/>
                  </a:lnTo>
                  <a:lnTo>
                    <a:pt x="48539" y="1119"/>
                  </a:lnTo>
                  <a:lnTo>
                    <a:pt x="45700" y="1714"/>
                  </a:lnTo>
                  <a:lnTo>
                    <a:pt x="42932" y="2483"/>
                  </a:lnTo>
                  <a:lnTo>
                    <a:pt x="40128" y="3323"/>
                  </a:lnTo>
                  <a:lnTo>
                    <a:pt x="37429" y="4408"/>
                  </a:lnTo>
                  <a:lnTo>
                    <a:pt x="34731" y="5562"/>
                  </a:lnTo>
                  <a:lnTo>
                    <a:pt x="32102" y="6857"/>
                  </a:lnTo>
                  <a:lnTo>
                    <a:pt x="29509" y="8291"/>
                  </a:lnTo>
                  <a:lnTo>
                    <a:pt x="26950" y="9865"/>
                  </a:lnTo>
                  <a:lnTo>
                    <a:pt x="24497" y="11615"/>
                  </a:lnTo>
                  <a:lnTo>
                    <a:pt x="22114" y="13434"/>
                  </a:lnTo>
                  <a:lnTo>
                    <a:pt x="19801" y="15463"/>
                  </a:lnTo>
                  <a:lnTo>
                    <a:pt x="17558" y="17562"/>
                  </a:lnTo>
                  <a:close/>
                </a:path>
              </a:pathLst>
            </a:custGeom>
            <a:solidFill>
              <a:schemeClr val="accent2"/>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12" name="Shape 2127"/>
          <p:cNvCxnSpPr/>
          <p:nvPr/>
        </p:nvCxnSpPr>
        <p:spPr>
          <a:xfrm>
            <a:off x="4141470" y="2059940"/>
            <a:ext cx="1152525" cy="471170"/>
          </a:xfrm>
          <a:prstGeom prst="straightConnector1">
            <a:avLst/>
          </a:prstGeom>
          <a:noFill/>
          <a:ln w="9525" cap="flat" cmpd="sng">
            <a:solidFill>
              <a:schemeClr val="accent1"/>
            </a:solidFill>
            <a:prstDash val="solid"/>
            <a:miter/>
            <a:headEnd type="none" w="med" len="med"/>
            <a:tailEnd type="oval" w="med" len="med"/>
          </a:ln>
        </p:spPr>
      </p:cxnSp>
      <p:cxnSp>
        <p:nvCxnSpPr>
          <p:cNvPr id="13" name="Shape 2128"/>
          <p:cNvCxnSpPr>
            <a:endCxn id="16" idx="2"/>
          </p:cNvCxnSpPr>
          <p:nvPr/>
        </p:nvCxnSpPr>
        <p:spPr>
          <a:xfrm flipV="1">
            <a:off x="6352540" y="4466590"/>
            <a:ext cx="1300480" cy="279400"/>
          </a:xfrm>
          <a:prstGeom prst="straightConnector1">
            <a:avLst/>
          </a:prstGeom>
          <a:noFill/>
          <a:ln w="9525" cap="flat" cmpd="sng">
            <a:solidFill>
              <a:schemeClr val="accent1"/>
            </a:solidFill>
            <a:prstDash val="solid"/>
            <a:miter/>
            <a:headEnd type="oval" w="med" len="med"/>
            <a:tailEnd type="none" w="med" len="med"/>
          </a:ln>
        </p:spPr>
      </p:cxnSp>
      <p:sp>
        <p:nvSpPr>
          <p:cNvPr id="14" name="Shape 2129"/>
          <p:cNvSpPr/>
          <p:nvPr/>
        </p:nvSpPr>
        <p:spPr>
          <a:xfrm>
            <a:off x="3707085" y="1777417"/>
            <a:ext cx="434065" cy="434065"/>
          </a:xfrm>
          <a:prstGeom prst="ellipse">
            <a:avLst/>
          </a:prstGeom>
          <a:solidFill>
            <a:schemeClr val="lt1"/>
          </a:solidFill>
          <a:ln w="9525" cap="flat" cmpd="sng">
            <a:solidFill>
              <a:schemeClr val="accent1"/>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 name="Shape 2130"/>
          <p:cNvSpPr/>
          <p:nvPr/>
        </p:nvSpPr>
        <p:spPr>
          <a:xfrm>
            <a:off x="3820052" y="1891256"/>
            <a:ext cx="208350" cy="207279"/>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chemeClr val="accent1"/>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Shape 2135"/>
          <p:cNvSpPr/>
          <p:nvPr/>
        </p:nvSpPr>
        <p:spPr>
          <a:xfrm>
            <a:off x="7652931" y="4249287"/>
            <a:ext cx="434065" cy="434065"/>
          </a:xfrm>
          <a:prstGeom prst="ellipse">
            <a:avLst/>
          </a:prstGeom>
          <a:solidFill>
            <a:schemeClr val="lt1"/>
          </a:solidFill>
          <a:ln w="9525" cap="flat" cmpd="sng">
            <a:solidFill>
              <a:schemeClr val="accent1"/>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Shape 2136"/>
          <p:cNvSpPr/>
          <p:nvPr/>
        </p:nvSpPr>
        <p:spPr>
          <a:xfrm>
            <a:off x="7756881" y="4346975"/>
            <a:ext cx="225445" cy="215828"/>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chemeClr val="accent1"/>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Rectangle 11"/>
          <p:cNvSpPr/>
          <p:nvPr/>
        </p:nvSpPr>
        <p:spPr>
          <a:xfrm>
            <a:off x="8315325" y="2211705"/>
            <a:ext cx="2884805" cy="4154170"/>
          </a:xfrm>
          <a:prstGeom prst="rect">
            <a:avLst/>
          </a:prstGeom>
        </p:spPr>
        <p:txBody>
          <a:bodyPr wrap="square">
            <a:spAutoFit/>
          </a:bodyPr>
          <a:lstStyle/>
          <a:p>
            <a:pPr fontAlgn="auto">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Me-Meusoft系统能够提供给本校学生一个快捷方便的在校信息查询工具。他们在这里可以查看自己的成绩、阅读最新的校园资讯，可以评价教师的课程，可以查看感兴趣的课程等等。在保证信息真实和准确的前提下，再提供给本校学生良好的体验。我也非常希望本系统能够给学校开发自己的移动类信息平台提供帮助。</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Rectangle 11"/>
          <p:cNvSpPr/>
          <p:nvPr/>
        </p:nvSpPr>
        <p:spPr>
          <a:xfrm>
            <a:off x="8315325" y="1661160"/>
            <a:ext cx="2884805" cy="398780"/>
          </a:xfrm>
          <a:prstGeom prst="rect">
            <a:avLst/>
          </a:prstGeom>
        </p:spPr>
        <p:txBody>
          <a:bodyPr wrap="square">
            <a:spAutoFit/>
          </a:bodyPr>
          <a:lstStyle/>
          <a:p>
            <a:pPr>
              <a:lnSpc>
                <a:spcPct val="125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Me-Neusoft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系统</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有什么用？</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11"/>
          <p:cNvSpPr/>
          <p:nvPr/>
        </p:nvSpPr>
        <p:spPr>
          <a:xfrm>
            <a:off x="878205" y="1676400"/>
            <a:ext cx="2900680" cy="398780"/>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为什么要做</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Me-Neusoft?</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11"/>
          <p:cNvSpPr/>
          <p:nvPr/>
        </p:nvSpPr>
        <p:spPr>
          <a:xfrm>
            <a:off x="629285" y="2098040"/>
            <a:ext cx="3426460" cy="4154170"/>
          </a:xfrm>
          <a:prstGeom prst="rect">
            <a:avLst/>
          </a:prstGeom>
        </p:spPr>
        <p:txBody>
          <a:bodyPr wrap="square">
            <a:spAutoFit/>
          </a:bodyPr>
          <a:p>
            <a:pPr fontAlgn="auto">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近年来，信息技术的高速发展带给我们很多的便利，而我校的信息发布网站也越来越多样化，但是相对应的，也越来越复杂，而无用的网站也越来越多。且随着微信公众号和小程序的出现，传统的网页获取信息的方式也受到了极大的冲击。学生获取信息的方式也越来越不便利，针对这一现状和我四年以来作为学生的自身体验，开发了</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893" y="218894"/>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510986" y="2007081"/>
            <a:ext cx="5170028" cy="2843838"/>
          </a:xfrm>
          <a:prstGeom prst="roundRect">
            <a:avLst>
              <a:gd name="adj" fmla="val 4546"/>
            </a:avLst>
          </a:prstGeom>
          <a:no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nvGrpSpPr>
          <p:cNvPr id="23" name="组合 22"/>
          <p:cNvGrpSpPr/>
          <p:nvPr/>
        </p:nvGrpSpPr>
        <p:grpSpPr>
          <a:xfrm>
            <a:off x="4141206" y="2481286"/>
            <a:ext cx="3909586" cy="1308676"/>
            <a:chOff x="3911271" y="2208025"/>
            <a:chExt cx="3909586" cy="1308676"/>
          </a:xfrm>
        </p:grpSpPr>
        <p:sp>
          <p:nvSpPr>
            <p:cNvPr id="24" name="文本框 23"/>
            <p:cNvSpPr txBox="1"/>
            <p:nvPr/>
          </p:nvSpPr>
          <p:spPr>
            <a:xfrm>
              <a:off x="3911271" y="2208025"/>
              <a:ext cx="3909586" cy="583565"/>
            </a:xfrm>
            <a:prstGeom prst="rect">
              <a:avLst/>
            </a:prstGeom>
            <a:noFill/>
          </p:spPr>
          <p:txBody>
            <a:bodyPr vert="horz" wrap="square" rtlCol="0">
              <a:spAutoFit/>
            </a:bodyPr>
            <a:lstStyle/>
            <a:p>
              <a:pPr algn="ctr"/>
              <a:r>
                <a:rPr lang="zh-CN" altLang="en-US" sz="3200" dirty="0">
                  <a:solidFill>
                    <a:schemeClr val="accent1"/>
                  </a:solidFill>
                  <a:latin typeface="幼圆" panose="02010509060101010101" pitchFamily="49" charset="-122"/>
                  <a:ea typeface="幼圆" panose="02010509060101010101" pitchFamily="49" charset="-122"/>
                  <a:sym typeface="+mn-ea"/>
                </a:rPr>
                <a:t>关键技术路线</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25" name="文本框 24"/>
            <p:cNvSpPr txBox="1"/>
            <p:nvPr/>
          </p:nvSpPr>
          <p:spPr>
            <a:xfrm>
              <a:off x="4141207" y="2826016"/>
              <a:ext cx="3449714" cy="368300"/>
            </a:xfrm>
            <a:prstGeom prst="rect">
              <a:avLst/>
            </a:prstGeom>
            <a:noFill/>
          </p:spPr>
          <p:txBody>
            <a:bodyPr vert="horz" wrap="square" rtlCol="0">
              <a:spAutoFit/>
            </a:bodyPr>
            <a:lstStyle/>
            <a:p>
              <a:pPr algn="ct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6" name="Rectangle 11"/>
            <p:cNvSpPr/>
            <p:nvPr/>
          </p:nvSpPr>
          <p:spPr>
            <a:xfrm>
              <a:off x="3911272" y="3156021"/>
              <a:ext cx="3909585" cy="360680"/>
            </a:xfrm>
            <a:prstGeom prst="rect">
              <a:avLst/>
            </a:prstGeom>
          </p:spPr>
          <p:txBody>
            <a:bodyPr wrap="square">
              <a:spAutoFit/>
            </a:bodyPr>
            <a:lstStyle/>
            <a:p>
              <a:pPr algn="ctr">
                <a:lnSpc>
                  <a:spcPct val="125000"/>
                </a:lnSpc>
              </a:pP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本章阐述了开发</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所使用的关键技术</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文本框 4"/>
          <p:cNvSpPr txBox="1"/>
          <p:nvPr/>
        </p:nvSpPr>
        <p:spPr>
          <a:xfrm>
            <a:off x="629331" y="443969"/>
            <a:ext cx="3426179" cy="58356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sym typeface="+mn-ea"/>
              </a:rPr>
              <a:t>关键技术路线</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13" name="矩形 12"/>
          <p:cNvSpPr/>
          <p:nvPr/>
        </p:nvSpPr>
        <p:spPr>
          <a:xfrm>
            <a:off x="551815" y="1224280"/>
            <a:ext cx="4296410" cy="4918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91754" y="2036402"/>
            <a:ext cx="3802744" cy="321945"/>
          </a:xfrm>
          <a:prstGeom prst="rect">
            <a:avLst/>
          </a:prstGeom>
          <a:noFill/>
        </p:spPr>
        <p:txBody>
          <a:bodyPr wrap="square" rtlCol="0">
            <a:spAutoFit/>
          </a:bodyPr>
          <a:lstStyle/>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Visual Studio Code</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91845" y="1444625"/>
            <a:ext cx="1509395" cy="337185"/>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前端</a:t>
            </a:r>
            <a:r>
              <a:rPr lang="zh-CN" altLang="en-US" sz="1600" b="1" dirty="0">
                <a:solidFill>
                  <a:schemeClr val="bg1"/>
                </a:solidFill>
                <a:latin typeface="微软雅黑" panose="020B0503020204020204" pitchFamily="34" charset="-122"/>
                <a:ea typeface="微软雅黑" panose="020B0503020204020204" pitchFamily="34" charset="-122"/>
              </a:rPr>
              <a:t>开发工具</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81685" y="3114040"/>
            <a:ext cx="2259965" cy="337185"/>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前端开发语言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151649" y="3113903"/>
            <a:ext cx="1436685" cy="400110"/>
          </a:xfrm>
          <a:prstGeom prst="rect">
            <a:avLst/>
          </a:prstGeom>
          <a:noFill/>
        </p:spPr>
        <p:txBody>
          <a:bodyPr wrap="square" rtlCol="0">
            <a:spAutoFit/>
          </a:bodyPr>
          <a:lstStyle/>
          <a:p>
            <a:pPr algn="dist"/>
            <a:r>
              <a:rPr lang="zh-CN" altLang="en-US" sz="2000" b="1" dirty="0">
                <a:solidFill>
                  <a:schemeClr val="bg1"/>
                </a:solidFill>
                <a:latin typeface="微软雅黑" panose="020B0503020204020204" pitchFamily="34" charset="-122"/>
                <a:ea typeface="微软雅黑" panose="020B0503020204020204" pitchFamily="34" charset="-122"/>
              </a:rPr>
              <a:t>关键字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151648" y="2451262"/>
            <a:ext cx="1436686" cy="646331"/>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93%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279997" y="5171303"/>
            <a:ext cx="1436685" cy="400110"/>
          </a:xfrm>
          <a:prstGeom prst="rect">
            <a:avLst/>
          </a:prstGeom>
          <a:noFill/>
        </p:spPr>
        <p:txBody>
          <a:bodyPr wrap="square" rtlCol="0">
            <a:spAutoFit/>
          </a:bodyPr>
          <a:lstStyle/>
          <a:p>
            <a:pPr algn="dist"/>
            <a:r>
              <a:rPr lang="zh-CN" altLang="en-US" sz="2000" b="1" dirty="0">
                <a:solidFill>
                  <a:schemeClr val="bg1"/>
                </a:solidFill>
                <a:latin typeface="微软雅黑" panose="020B0503020204020204" pitchFamily="34" charset="-122"/>
                <a:ea typeface="微软雅黑" panose="020B0503020204020204" pitchFamily="34" charset="-122"/>
              </a:rPr>
              <a:t>关键字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1594" y="2574882"/>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微信web开发者工具</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98739" y="3602312"/>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wxml</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81594" y="4096977"/>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JavaScript</a:t>
            </a:r>
            <a:r>
              <a:rPr lang="zh-CN" altLang="en-US" sz="1200" dirty="0">
                <a:solidFill>
                  <a:schemeClr val="bg1"/>
                </a:solidFill>
                <a:latin typeface="微软雅黑" panose="020B0503020204020204" pitchFamily="34" charset="-122"/>
                <a:ea typeface="微软雅黑" panose="020B0503020204020204" pitchFamily="34" charset="-122"/>
              </a:rPr>
              <a:t>（基于ECMAScript2017标准</a:t>
            </a:r>
            <a:r>
              <a:rPr lang="zh-CN" altLang="en-US"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98739" y="4549097"/>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Less</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98830" y="5019675"/>
            <a:ext cx="2259965" cy="337185"/>
          </a:xfrm>
          <a:prstGeom prst="rect">
            <a:avLst/>
          </a:prstGeom>
          <a:noFill/>
        </p:spPr>
        <p:txBody>
          <a:bodyPr wrap="square" rtlCol="0">
            <a:spAutoFit/>
          </a:bodyPr>
          <a:p>
            <a:r>
              <a:rPr lang="zh-CN" altLang="en-US" sz="1600" b="1" dirty="0">
                <a:solidFill>
                  <a:schemeClr val="bg1"/>
                </a:solidFill>
                <a:latin typeface="微软雅黑" panose="020B0503020204020204" pitchFamily="34" charset="-122"/>
                <a:ea typeface="微软雅黑" panose="020B0503020204020204" pitchFamily="34" charset="-122"/>
              </a:rPr>
              <a:t>前端开发主要框架</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98739" y="5571447"/>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Wepy</a:t>
            </a:r>
            <a:r>
              <a:rPr lang="zh-CN" altLang="en-US" sz="1200" dirty="0">
                <a:solidFill>
                  <a:schemeClr val="bg1"/>
                </a:solidFill>
                <a:latin typeface="微软雅黑" panose="020B0503020204020204" pitchFamily="34" charset="-122"/>
                <a:ea typeface="微软雅黑" panose="020B0503020204020204" pitchFamily="34" charset="-122"/>
              </a:rPr>
              <a:t>（类</a:t>
            </a:r>
            <a:r>
              <a:rPr lang="en-US" altLang="zh-CN" sz="1200" dirty="0">
                <a:solidFill>
                  <a:schemeClr val="bg1"/>
                </a:solidFill>
                <a:latin typeface="微软雅黑" panose="020B0503020204020204" pitchFamily="34" charset="-122"/>
                <a:ea typeface="微软雅黑" panose="020B0503020204020204" pitchFamily="34" charset="-122"/>
              </a:rPr>
              <a:t>VUE</a:t>
            </a:r>
            <a:r>
              <a:rPr lang="zh-CN" altLang="en-US" sz="1200" dirty="0">
                <a:solidFill>
                  <a:schemeClr val="bg1"/>
                </a:solidFill>
                <a:latin typeface="微软雅黑" panose="020B0503020204020204" pitchFamily="34" charset="-122"/>
                <a:ea typeface="微软雅黑" panose="020B0503020204020204" pitchFamily="34" charset="-122"/>
              </a:rPr>
              <a:t>的微信小程序框架）</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7161530" y="1224280"/>
            <a:ext cx="4296410" cy="4918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7408454" y="1955122"/>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IntelliJ IDEA 2018.3.5 x64</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401560" y="1444625"/>
            <a:ext cx="1509395" cy="337185"/>
          </a:xfrm>
          <a:prstGeom prst="rect">
            <a:avLst/>
          </a:prstGeom>
          <a:noFill/>
        </p:spPr>
        <p:txBody>
          <a:bodyPr wrap="square" rtlCol="0">
            <a:spAutoFit/>
          </a:bodyPr>
          <a:p>
            <a:r>
              <a:rPr lang="zh-CN" altLang="en-US" sz="1600" b="1" dirty="0">
                <a:solidFill>
                  <a:schemeClr val="bg1"/>
                </a:solidFill>
                <a:latin typeface="微软雅黑" panose="020B0503020204020204" pitchFamily="34" charset="-122"/>
                <a:ea typeface="微软雅黑" panose="020B0503020204020204" pitchFamily="34" charset="-122"/>
              </a:rPr>
              <a:t>后端</a:t>
            </a:r>
            <a:r>
              <a:rPr lang="zh-CN" altLang="en-US" sz="1600" b="1" dirty="0">
                <a:solidFill>
                  <a:schemeClr val="bg1"/>
                </a:solidFill>
                <a:latin typeface="微软雅黑" panose="020B0503020204020204" pitchFamily="34" charset="-122"/>
                <a:ea typeface="微软雅黑" panose="020B0503020204020204" pitchFamily="34" charset="-122"/>
              </a:rPr>
              <a:t>开发工具</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408545" y="2451100"/>
            <a:ext cx="2259965" cy="337185"/>
          </a:xfrm>
          <a:prstGeom prst="rect">
            <a:avLst/>
          </a:prstGeom>
          <a:noFill/>
        </p:spPr>
        <p:txBody>
          <a:bodyPr wrap="square" rtlCol="0">
            <a:spAutoFit/>
          </a:bodyPr>
          <a:p>
            <a:r>
              <a:rPr lang="zh-CN" altLang="en-US" sz="1600" b="1" dirty="0">
                <a:solidFill>
                  <a:schemeClr val="bg1"/>
                </a:solidFill>
                <a:latin typeface="微软雅黑" panose="020B0503020204020204" pitchFamily="34" charset="-122"/>
                <a:ea typeface="微软雅黑" panose="020B0503020204020204" pitchFamily="34" charset="-122"/>
              </a:rPr>
              <a:t>后端</a:t>
            </a:r>
            <a:r>
              <a:rPr lang="zh-CN" altLang="en-US" sz="1600" b="1" dirty="0">
                <a:solidFill>
                  <a:schemeClr val="bg1"/>
                </a:solidFill>
                <a:latin typeface="微软雅黑" panose="020B0503020204020204" pitchFamily="34" charset="-122"/>
                <a:ea typeface="微软雅黑" panose="020B0503020204020204" pitchFamily="34" charset="-122"/>
              </a:rPr>
              <a:t>开发语言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473224" y="2896827"/>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Java</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408545" y="3451225"/>
            <a:ext cx="2259965" cy="337185"/>
          </a:xfrm>
          <a:prstGeom prst="rect">
            <a:avLst/>
          </a:prstGeom>
          <a:noFill/>
        </p:spPr>
        <p:txBody>
          <a:bodyPr wrap="square" rtlCol="0">
            <a:spAutoFit/>
          </a:bodyPr>
          <a:p>
            <a:r>
              <a:rPr lang="zh-CN" altLang="en-US" sz="1600" b="1" dirty="0">
                <a:solidFill>
                  <a:schemeClr val="bg1"/>
                </a:solidFill>
                <a:latin typeface="微软雅黑" panose="020B0503020204020204" pitchFamily="34" charset="-122"/>
                <a:ea typeface="微软雅黑" panose="020B0503020204020204" pitchFamily="34" charset="-122"/>
              </a:rPr>
              <a:t>后端</a:t>
            </a:r>
            <a:r>
              <a:rPr lang="zh-CN" altLang="en-US" sz="1600" b="1" dirty="0">
                <a:solidFill>
                  <a:schemeClr val="bg1"/>
                </a:solidFill>
                <a:latin typeface="微软雅黑" panose="020B0503020204020204" pitchFamily="34" charset="-122"/>
                <a:ea typeface="微软雅黑" panose="020B0503020204020204" pitchFamily="34" charset="-122"/>
              </a:rPr>
              <a:t>开发主要框架</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473224" y="3924257"/>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SpringBoot</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473224" y="4354787"/>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MyBatis Plus</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422515" y="4834255"/>
            <a:ext cx="2259965" cy="337185"/>
          </a:xfrm>
          <a:prstGeom prst="rect">
            <a:avLst/>
          </a:prstGeom>
          <a:noFill/>
        </p:spPr>
        <p:txBody>
          <a:bodyPr wrap="square" rtlCol="0">
            <a:spAutoFit/>
          </a:bodyPr>
          <a:p>
            <a:r>
              <a:rPr lang="zh-CN" altLang="en-US" sz="1600" b="1" dirty="0">
                <a:solidFill>
                  <a:schemeClr val="bg1"/>
                </a:solidFill>
                <a:latin typeface="微软雅黑" panose="020B0503020204020204" pitchFamily="34" charset="-122"/>
                <a:ea typeface="微软雅黑" panose="020B0503020204020204" pitchFamily="34" charset="-122"/>
              </a:rPr>
              <a:t>后端开发数据库</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473224" y="5426032"/>
            <a:ext cx="3802744" cy="321945"/>
          </a:xfrm>
          <a:prstGeom prst="rect">
            <a:avLst/>
          </a:prstGeom>
          <a:noFill/>
        </p:spPr>
        <p:txBody>
          <a:bodyPr wrap="square" rtlCol="0">
            <a:spAutoFit/>
          </a:bodyPr>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MySQL 5.7</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8" name="左右箭头 37"/>
          <p:cNvSpPr/>
          <p:nvPr/>
        </p:nvSpPr>
        <p:spPr>
          <a:xfrm>
            <a:off x="4841240" y="3114040"/>
            <a:ext cx="2313305" cy="9086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REST</a:t>
            </a:r>
            <a:r>
              <a:rPr lang="zh-CN" altLang="en-US"/>
              <a:t>架构</a:t>
            </a:r>
            <a:endParaRPr lang="zh-CN" altLang="en-US"/>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3429000"/>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510986" y="2007081"/>
            <a:ext cx="5170028" cy="2843838"/>
          </a:xfrm>
          <a:prstGeom prst="roundRect">
            <a:avLst>
              <a:gd name="adj" fmla="val 4546"/>
            </a:avLst>
          </a:prstGeom>
          <a:no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nvGrpSpPr>
          <p:cNvPr id="27" name="组合 26"/>
          <p:cNvGrpSpPr/>
          <p:nvPr/>
        </p:nvGrpSpPr>
        <p:grpSpPr>
          <a:xfrm>
            <a:off x="4141206" y="2481286"/>
            <a:ext cx="3909586" cy="1447106"/>
            <a:chOff x="3911271" y="2208025"/>
            <a:chExt cx="3909586" cy="1447106"/>
          </a:xfrm>
        </p:grpSpPr>
        <p:sp>
          <p:nvSpPr>
            <p:cNvPr id="28" name="文本框 27"/>
            <p:cNvSpPr txBox="1"/>
            <p:nvPr/>
          </p:nvSpPr>
          <p:spPr>
            <a:xfrm>
              <a:off x="3911271" y="2208025"/>
              <a:ext cx="3909586" cy="1076325"/>
            </a:xfrm>
            <a:prstGeom prst="rect">
              <a:avLst/>
            </a:prstGeom>
            <a:noFill/>
          </p:spPr>
          <p:txBody>
            <a:bodyPr vert="horz" wrap="square" rtlCol="0">
              <a:spAutoFit/>
            </a:bodyPr>
            <a:lstStyle/>
            <a:p>
              <a:pPr algn="ctr"/>
              <a:r>
                <a:rPr lang="zh-CN" altLang="en-US" sz="3200" dirty="0">
                  <a:solidFill>
                    <a:schemeClr val="accent1"/>
                  </a:solidFill>
                  <a:latin typeface="幼圆" panose="02010509060101010101" pitchFamily="49" charset="-122"/>
                  <a:ea typeface="幼圆" panose="02010509060101010101" pitchFamily="49" charset="-122"/>
                  <a:sym typeface="+mn-ea"/>
                </a:rPr>
                <a:t>系统分析与设计</a:t>
              </a:r>
              <a:endParaRPr lang="zh-CN" altLang="en-US" sz="3200" dirty="0">
                <a:solidFill>
                  <a:schemeClr val="accent1"/>
                </a:solidFill>
                <a:latin typeface="幼圆" panose="02010509060101010101" pitchFamily="49" charset="-122"/>
                <a:ea typeface="幼圆" panose="02010509060101010101" pitchFamily="49" charset="-122"/>
              </a:endParaRPr>
            </a:p>
            <a:p>
              <a:pPr algn="ctr"/>
              <a:endParaRPr lang="zh-CN" altLang="en-US" sz="3200" spc="300" dirty="0">
                <a:solidFill>
                  <a:schemeClr val="accent1"/>
                </a:solidFill>
                <a:latin typeface="幼圆" panose="02010509060101010101" pitchFamily="49" charset="-122"/>
                <a:ea typeface="幼圆" panose="02010509060101010101" pitchFamily="49" charset="-122"/>
              </a:endParaRPr>
            </a:p>
          </p:txBody>
        </p:sp>
        <p:sp>
          <p:nvSpPr>
            <p:cNvPr id="30" name="Rectangle 11"/>
            <p:cNvSpPr/>
            <p:nvPr/>
          </p:nvSpPr>
          <p:spPr>
            <a:xfrm>
              <a:off x="3911272" y="3025211"/>
              <a:ext cx="3909585" cy="629920"/>
            </a:xfrm>
            <a:prstGeom prst="rect">
              <a:avLst/>
            </a:prstGeom>
          </p:spPr>
          <p:txBody>
            <a:bodyPr wrap="square">
              <a:spAutoFit/>
            </a:bodyPr>
            <a:lstStyle/>
            <a:p>
              <a:pPr algn="ctr">
                <a:lnSpc>
                  <a:spcPct val="125000"/>
                </a:lnSpc>
              </a:pP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本章阐述了</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Me-Neusoft</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系统在实现过程中的设计思路。</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文本框 6"/>
          <p:cNvSpPr txBox="1"/>
          <p:nvPr/>
        </p:nvSpPr>
        <p:spPr>
          <a:xfrm>
            <a:off x="629331" y="443969"/>
            <a:ext cx="3426179" cy="583565"/>
          </a:xfrm>
          <a:prstGeom prst="rect">
            <a:avLst/>
          </a:prstGeom>
          <a:noFill/>
        </p:spPr>
        <p:txBody>
          <a:bodyPr wrap="square" rtlCol="0">
            <a:spAutoFit/>
          </a:bodyPr>
          <a:lstStyle/>
          <a:p>
            <a:pPr>
              <a:defRPr/>
            </a:pPr>
            <a:r>
              <a:rPr lang="zh-CN" altLang="en-US" sz="3200" dirty="0">
                <a:solidFill>
                  <a:schemeClr val="accent1"/>
                </a:solidFill>
                <a:latin typeface="幼圆" panose="02010509060101010101" pitchFamily="49" charset="-122"/>
                <a:ea typeface="幼圆" panose="02010509060101010101" pitchFamily="49" charset="-122"/>
                <a:sym typeface="+mn-ea"/>
              </a:rPr>
              <a:t>系统分析</a:t>
            </a:r>
            <a:endParaRPr lang="zh-CN" altLang="en-US" sz="3200" dirty="0">
              <a:solidFill>
                <a:schemeClr val="accent1"/>
              </a:solidFill>
              <a:latin typeface="幼圆" panose="02010509060101010101" pitchFamily="49" charset="-122"/>
              <a:ea typeface="幼圆" panose="02010509060101010101" pitchFamily="49" charset="-122"/>
            </a:endParaRPr>
          </a:p>
        </p:txBody>
      </p:sp>
      <p:sp>
        <p:nvSpPr>
          <p:cNvPr id="6" name="Rectangle 11"/>
          <p:cNvSpPr/>
          <p:nvPr/>
        </p:nvSpPr>
        <p:spPr>
          <a:xfrm>
            <a:off x="1301931" y="1763154"/>
            <a:ext cx="3811896" cy="32194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右图中所展示的是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Me-Neusoft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系统的</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整体业务流程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Rectangle 11"/>
          <p:cNvSpPr/>
          <p:nvPr/>
        </p:nvSpPr>
        <p:spPr>
          <a:xfrm>
            <a:off x="1301750" y="1450340"/>
            <a:ext cx="1734820" cy="39878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系统业务流程</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629285" y="1377315"/>
            <a:ext cx="4433570" cy="1141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9285" y="1377315"/>
            <a:ext cx="621665" cy="11296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1"/>
          <p:cNvSpPr/>
          <p:nvPr/>
        </p:nvSpPr>
        <p:spPr>
          <a:xfrm>
            <a:off x="460209" y="1704208"/>
            <a:ext cx="960158" cy="475615"/>
          </a:xfrm>
          <a:prstGeom prst="rect">
            <a:avLst/>
          </a:prstGeom>
        </p:spPr>
        <p:txBody>
          <a:bodyPr vert="horz" wrap="square">
            <a:spAutoFit/>
          </a:bodyPr>
          <a:lstStyle/>
          <a:p>
            <a:pPr algn="ctr">
              <a:lnSpc>
                <a:spcPct val="125000"/>
              </a:lnSpc>
            </a:pPr>
            <a:r>
              <a:rPr lang="en-US" altLang="zh-CN"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a:t>
            </a:r>
            <a:endParaRPr 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2147482624"/>
          <p:cNvPicPr>
            <a:picLocks noChangeAspect="1"/>
          </p:cNvPicPr>
          <p:nvPr/>
        </p:nvPicPr>
        <p:blipFill>
          <a:blip r:embed="rId1"/>
          <a:stretch>
            <a:fillRect/>
          </a:stretch>
        </p:blipFill>
        <p:spPr>
          <a:xfrm>
            <a:off x="5189220" y="153035"/>
            <a:ext cx="6773545" cy="6306185"/>
          </a:xfrm>
          <a:prstGeom prst="rect">
            <a:avLst/>
          </a:prstGeom>
          <a:noFill/>
          <a:ln w="9525">
            <a:noFill/>
          </a:ln>
        </p:spPr>
      </p:pic>
    </p:spTree>
  </p:cSld>
  <p:clrMapOvr>
    <a:masterClrMapping/>
  </p:clrMapOvr>
  <p:transition>
    <p:wipe/>
  </p:transition>
</p:sld>
</file>

<file path=ppt/theme/theme1.xml><?xml version="1.0" encoding="utf-8"?>
<a:theme xmlns:a="http://schemas.openxmlformats.org/drawingml/2006/main" name="Office 主题​​">
  <a:themeElements>
    <a:clrScheme name="自定义 689">
      <a:dk1>
        <a:sysClr val="windowText" lastClr="000000"/>
      </a:dk1>
      <a:lt1>
        <a:sysClr val="window" lastClr="FFFFFF"/>
      </a:lt1>
      <a:dk2>
        <a:srgbClr val="44546A"/>
      </a:dk2>
      <a:lt2>
        <a:srgbClr val="E7E6E6"/>
      </a:lt2>
      <a:accent1>
        <a:srgbClr val="3A414B"/>
      </a:accent1>
      <a:accent2>
        <a:srgbClr val="57627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9">
      <a:dk1>
        <a:sysClr val="windowText" lastClr="000000"/>
      </a:dk1>
      <a:lt1>
        <a:sysClr val="window" lastClr="FFFFFF"/>
      </a:lt1>
      <a:dk2>
        <a:srgbClr val="44546A"/>
      </a:dk2>
      <a:lt2>
        <a:srgbClr val="E7E6E6"/>
      </a:lt2>
      <a:accent1>
        <a:srgbClr val="3A414B"/>
      </a:accent1>
      <a:accent2>
        <a:srgbClr val="57627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2899</Words>
  <Application>WPS 演示</Application>
  <PresentationFormat>宽屏</PresentationFormat>
  <Paragraphs>293</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20</vt:i4>
      </vt:variant>
    </vt:vector>
  </HeadingPairs>
  <TitlesOfParts>
    <vt:vector size="35" baseType="lpstr">
      <vt:lpstr>Arial</vt:lpstr>
      <vt:lpstr>宋体</vt:lpstr>
      <vt:lpstr>Wingdings</vt:lpstr>
      <vt:lpstr>幼圆</vt:lpstr>
      <vt:lpstr>华文细黑</vt:lpstr>
      <vt:lpstr>微软雅黑</vt:lpstr>
      <vt:lpstr>Calibri</vt:lpstr>
      <vt:lpstr>等线</vt:lpstr>
      <vt:lpstr>Arial Unicode MS</vt:lpstr>
      <vt:lpstr>等线 Light</vt:lpstr>
      <vt:lpstr>Open Sans</vt:lpstr>
      <vt:lpstr>Segoe Print</vt:lpstr>
      <vt:lpstr>Raleway Medium</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凉月满天</cp:lastModifiedBy>
  <cp:revision>50</cp:revision>
  <dcterms:created xsi:type="dcterms:W3CDTF">2019-03-20T06:32:00Z</dcterms:created>
  <dcterms:modified xsi:type="dcterms:W3CDTF">2019-05-21T06:55:29Z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