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3A74F82-EE56-4A59-85F4-EA24672BE932}">
          <p14:sldIdLst>
            <p14:sldId id="256"/>
            <p14:sldId id="257"/>
            <p14:sldId id="258"/>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AB56E-A489-4745-9FF8-16642E0889FD}" type="doc">
      <dgm:prSet loTypeId="urn:microsoft.com/office/officeart/2005/8/layout/default" loCatId="list" qsTypeId="urn:microsoft.com/office/officeart/2005/8/quickstyle/simple5" qsCatId="simple" csTypeId="urn:microsoft.com/office/officeart/2005/8/colors/colorful3" csCatId="colorful" phldr="1"/>
      <dgm:spPr/>
      <dgm:t>
        <a:bodyPr/>
        <a:lstStyle/>
        <a:p>
          <a:endParaRPr lang="zh-CN" altLang="en-US"/>
        </a:p>
      </dgm:t>
    </dgm:pt>
    <dgm:pt modelId="{C02D9046-0AF6-43A7-93C8-B692A9F8934D}">
      <dgm:prSet phldrT="[文本]"/>
      <dgm:spPr/>
      <dgm:t>
        <a:bodyPr/>
        <a:lstStyle/>
        <a:p>
          <a:r>
            <a:rPr lang="en-US" altLang="zh-CN" dirty="0"/>
            <a:t>1.</a:t>
          </a:r>
          <a:r>
            <a:rPr lang="zh-CN" altLang="en-US" dirty="0"/>
            <a:t>选题背景</a:t>
          </a:r>
        </a:p>
      </dgm:t>
    </dgm:pt>
    <dgm:pt modelId="{544F428F-4C4C-47FD-8818-1855792DDA76}" type="parTrans" cxnId="{698B7EB7-F3D5-44FC-9749-F2CFF679E252}">
      <dgm:prSet/>
      <dgm:spPr/>
      <dgm:t>
        <a:bodyPr/>
        <a:lstStyle/>
        <a:p>
          <a:endParaRPr lang="zh-CN" altLang="en-US"/>
        </a:p>
      </dgm:t>
    </dgm:pt>
    <dgm:pt modelId="{560321F7-5CB9-4034-BC2B-72F58BEE5E40}" type="sibTrans" cxnId="{698B7EB7-F3D5-44FC-9749-F2CFF679E252}">
      <dgm:prSet/>
      <dgm:spPr/>
      <dgm:t>
        <a:bodyPr/>
        <a:lstStyle/>
        <a:p>
          <a:endParaRPr lang="zh-CN" altLang="en-US"/>
        </a:p>
      </dgm:t>
    </dgm:pt>
    <dgm:pt modelId="{92F37FD8-E1B9-49A1-87BE-6A57F4A8FA87}">
      <dgm:prSet phldrT="[文本]"/>
      <dgm:spPr/>
      <dgm:t>
        <a:bodyPr/>
        <a:lstStyle/>
        <a:p>
          <a:r>
            <a:rPr lang="en-US" altLang="zh-CN" dirty="0"/>
            <a:t>2.</a:t>
          </a:r>
          <a:r>
            <a:rPr lang="zh-CN" altLang="en-US" dirty="0"/>
            <a:t>研究路线</a:t>
          </a:r>
        </a:p>
      </dgm:t>
    </dgm:pt>
    <dgm:pt modelId="{7227E428-0772-40D3-8F26-37FF5110EE6E}" type="parTrans" cxnId="{D0C06E7C-14DD-46AA-87FA-998EA3563A32}">
      <dgm:prSet/>
      <dgm:spPr/>
      <dgm:t>
        <a:bodyPr/>
        <a:lstStyle/>
        <a:p>
          <a:endParaRPr lang="zh-CN" altLang="en-US"/>
        </a:p>
      </dgm:t>
    </dgm:pt>
    <dgm:pt modelId="{571AF485-2CCC-4731-BF9A-D3544B9849A5}" type="sibTrans" cxnId="{D0C06E7C-14DD-46AA-87FA-998EA3563A32}">
      <dgm:prSet/>
      <dgm:spPr/>
      <dgm:t>
        <a:bodyPr/>
        <a:lstStyle/>
        <a:p>
          <a:endParaRPr lang="zh-CN" altLang="en-US"/>
        </a:p>
      </dgm:t>
    </dgm:pt>
    <dgm:pt modelId="{711B486F-1CF8-4FB6-BB34-20AB8EF582AE}">
      <dgm:prSet phldrT="[文本]"/>
      <dgm:spPr/>
      <dgm:t>
        <a:bodyPr/>
        <a:lstStyle/>
        <a:p>
          <a:r>
            <a:rPr lang="en-US" altLang="zh-CN" dirty="0"/>
            <a:t>3.</a:t>
          </a:r>
          <a:r>
            <a:rPr lang="zh-CN" altLang="en-US" dirty="0"/>
            <a:t>系统分析与设计</a:t>
          </a:r>
        </a:p>
      </dgm:t>
    </dgm:pt>
    <dgm:pt modelId="{7C855DC2-5C78-4459-BD6C-FE68BC9243CF}" type="parTrans" cxnId="{6E9C9867-EBC8-435A-9E56-074086155E55}">
      <dgm:prSet/>
      <dgm:spPr/>
      <dgm:t>
        <a:bodyPr/>
        <a:lstStyle/>
        <a:p>
          <a:endParaRPr lang="zh-CN" altLang="en-US"/>
        </a:p>
      </dgm:t>
    </dgm:pt>
    <dgm:pt modelId="{44558B65-4A08-4880-8E6C-2D5DD596FCA2}" type="sibTrans" cxnId="{6E9C9867-EBC8-435A-9E56-074086155E55}">
      <dgm:prSet/>
      <dgm:spPr/>
      <dgm:t>
        <a:bodyPr/>
        <a:lstStyle/>
        <a:p>
          <a:endParaRPr lang="zh-CN" altLang="en-US"/>
        </a:p>
      </dgm:t>
    </dgm:pt>
    <dgm:pt modelId="{AB6BAC87-8238-47EB-930D-D70844E67B9C}">
      <dgm:prSet phldrT="[文本]"/>
      <dgm:spPr/>
      <dgm:t>
        <a:bodyPr/>
        <a:lstStyle/>
        <a:p>
          <a:r>
            <a:rPr lang="en-US" altLang="zh-CN" dirty="0"/>
            <a:t>4.</a:t>
          </a:r>
          <a:r>
            <a:rPr lang="zh-CN" altLang="en-US" dirty="0"/>
            <a:t>技术难点及解决方案</a:t>
          </a:r>
        </a:p>
      </dgm:t>
    </dgm:pt>
    <dgm:pt modelId="{7F95889C-01B9-4C9A-B357-474375158473}" type="parTrans" cxnId="{73483853-4ED1-46DD-86CD-BBD1644CC4C5}">
      <dgm:prSet/>
      <dgm:spPr/>
      <dgm:t>
        <a:bodyPr/>
        <a:lstStyle/>
        <a:p>
          <a:endParaRPr lang="zh-CN" altLang="en-US"/>
        </a:p>
      </dgm:t>
    </dgm:pt>
    <dgm:pt modelId="{28FC3F1F-A3D3-455D-A903-D3E6202527B4}" type="sibTrans" cxnId="{73483853-4ED1-46DD-86CD-BBD1644CC4C5}">
      <dgm:prSet/>
      <dgm:spPr/>
      <dgm:t>
        <a:bodyPr/>
        <a:lstStyle/>
        <a:p>
          <a:endParaRPr lang="zh-CN" altLang="en-US"/>
        </a:p>
      </dgm:t>
    </dgm:pt>
    <dgm:pt modelId="{BFDD2DF8-C963-40A3-905A-A9E970AD9A2D}">
      <dgm:prSet phldrT="[文本]"/>
      <dgm:spPr/>
      <dgm:t>
        <a:bodyPr/>
        <a:lstStyle/>
        <a:p>
          <a:r>
            <a:rPr lang="en-US" altLang="zh-CN" dirty="0"/>
            <a:t>5.</a:t>
          </a:r>
          <a:r>
            <a:rPr lang="zh-CN" altLang="en-US" dirty="0"/>
            <a:t>总结</a:t>
          </a:r>
        </a:p>
      </dgm:t>
    </dgm:pt>
    <dgm:pt modelId="{2B0E809D-2B0F-48CC-AF9A-5B5DE6673A14}" type="parTrans" cxnId="{542C69C5-479C-429C-ADF7-81D926099B8C}">
      <dgm:prSet/>
      <dgm:spPr/>
      <dgm:t>
        <a:bodyPr/>
        <a:lstStyle/>
        <a:p>
          <a:endParaRPr lang="zh-CN" altLang="en-US"/>
        </a:p>
      </dgm:t>
    </dgm:pt>
    <dgm:pt modelId="{E12622F2-7675-4027-81D1-6207EE8AC9C3}" type="sibTrans" cxnId="{542C69C5-479C-429C-ADF7-81D926099B8C}">
      <dgm:prSet/>
      <dgm:spPr/>
      <dgm:t>
        <a:bodyPr/>
        <a:lstStyle/>
        <a:p>
          <a:endParaRPr lang="zh-CN" altLang="en-US"/>
        </a:p>
      </dgm:t>
    </dgm:pt>
    <dgm:pt modelId="{AC24B365-2884-40F9-9EA9-EE75616C5790}" type="pres">
      <dgm:prSet presAssocID="{558AB56E-A489-4745-9FF8-16642E0889FD}" presName="diagram" presStyleCnt="0">
        <dgm:presLayoutVars>
          <dgm:dir/>
          <dgm:resizeHandles val="exact"/>
        </dgm:presLayoutVars>
      </dgm:prSet>
      <dgm:spPr/>
    </dgm:pt>
    <dgm:pt modelId="{4D4F92EF-1F29-4646-984B-DB185A8F39E5}" type="pres">
      <dgm:prSet presAssocID="{C02D9046-0AF6-43A7-93C8-B692A9F8934D}" presName="node" presStyleLbl="node1" presStyleIdx="0" presStyleCnt="5">
        <dgm:presLayoutVars>
          <dgm:bulletEnabled val="1"/>
        </dgm:presLayoutVars>
      </dgm:prSet>
      <dgm:spPr/>
    </dgm:pt>
    <dgm:pt modelId="{F4B3590C-C03A-43F0-BF6D-B3CACEE50825}" type="pres">
      <dgm:prSet presAssocID="{560321F7-5CB9-4034-BC2B-72F58BEE5E40}" presName="sibTrans" presStyleCnt="0"/>
      <dgm:spPr/>
    </dgm:pt>
    <dgm:pt modelId="{2013C6D7-F46B-4752-B35F-5054AA892331}" type="pres">
      <dgm:prSet presAssocID="{92F37FD8-E1B9-49A1-87BE-6A57F4A8FA87}" presName="node" presStyleLbl="node1" presStyleIdx="1" presStyleCnt="5">
        <dgm:presLayoutVars>
          <dgm:bulletEnabled val="1"/>
        </dgm:presLayoutVars>
      </dgm:prSet>
      <dgm:spPr/>
    </dgm:pt>
    <dgm:pt modelId="{F2A50F9D-4E44-42F6-B876-F6D49FF43247}" type="pres">
      <dgm:prSet presAssocID="{571AF485-2CCC-4731-BF9A-D3544B9849A5}" presName="sibTrans" presStyleCnt="0"/>
      <dgm:spPr/>
    </dgm:pt>
    <dgm:pt modelId="{889604AA-4B82-4E4A-999E-8B64B7F2F21B}" type="pres">
      <dgm:prSet presAssocID="{711B486F-1CF8-4FB6-BB34-20AB8EF582AE}" presName="node" presStyleLbl="node1" presStyleIdx="2" presStyleCnt="5">
        <dgm:presLayoutVars>
          <dgm:bulletEnabled val="1"/>
        </dgm:presLayoutVars>
      </dgm:prSet>
      <dgm:spPr/>
    </dgm:pt>
    <dgm:pt modelId="{410DC29D-20B3-4CAC-8F0A-B17ADB32B2EA}" type="pres">
      <dgm:prSet presAssocID="{44558B65-4A08-4880-8E6C-2D5DD596FCA2}" presName="sibTrans" presStyleCnt="0"/>
      <dgm:spPr/>
    </dgm:pt>
    <dgm:pt modelId="{7928E2C9-A530-42F8-BFF4-7FE8C4E57BA1}" type="pres">
      <dgm:prSet presAssocID="{AB6BAC87-8238-47EB-930D-D70844E67B9C}" presName="node" presStyleLbl="node1" presStyleIdx="3" presStyleCnt="5">
        <dgm:presLayoutVars>
          <dgm:bulletEnabled val="1"/>
        </dgm:presLayoutVars>
      </dgm:prSet>
      <dgm:spPr/>
    </dgm:pt>
    <dgm:pt modelId="{91CA7493-3818-4B38-BF52-458EF65B8155}" type="pres">
      <dgm:prSet presAssocID="{28FC3F1F-A3D3-455D-A903-D3E6202527B4}" presName="sibTrans" presStyleCnt="0"/>
      <dgm:spPr/>
    </dgm:pt>
    <dgm:pt modelId="{F485BA25-F957-4A66-8B2C-E08170A5AB2B}" type="pres">
      <dgm:prSet presAssocID="{BFDD2DF8-C963-40A3-905A-A9E970AD9A2D}" presName="node" presStyleLbl="node1" presStyleIdx="4" presStyleCnt="5">
        <dgm:presLayoutVars>
          <dgm:bulletEnabled val="1"/>
        </dgm:presLayoutVars>
      </dgm:prSet>
      <dgm:spPr/>
    </dgm:pt>
  </dgm:ptLst>
  <dgm:cxnLst>
    <dgm:cxn modelId="{6E9C9867-EBC8-435A-9E56-074086155E55}" srcId="{558AB56E-A489-4745-9FF8-16642E0889FD}" destId="{711B486F-1CF8-4FB6-BB34-20AB8EF582AE}" srcOrd="2" destOrd="0" parTransId="{7C855DC2-5C78-4459-BD6C-FE68BC9243CF}" sibTransId="{44558B65-4A08-4880-8E6C-2D5DD596FCA2}"/>
    <dgm:cxn modelId="{73483853-4ED1-46DD-86CD-BBD1644CC4C5}" srcId="{558AB56E-A489-4745-9FF8-16642E0889FD}" destId="{AB6BAC87-8238-47EB-930D-D70844E67B9C}" srcOrd="3" destOrd="0" parTransId="{7F95889C-01B9-4C9A-B357-474375158473}" sibTransId="{28FC3F1F-A3D3-455D-A903-D3E6202527B4}"/>
    <dgm:cxn modelId="{D0C06E7C-14DD-46AA-87FA-998EA3563A32}" srcId="{558AB56E-A489-4745-9FF8-16642E0889FD}" destId="{92F37FD8-E1B9-49A1-87BE-6A57F4A8FA87}" srcOrd="1" destOrd="0" parTransId="{7227E428-0772-40D3-8F26-37FF5110EE6E}" sibTransId="{571AF485-2CCC-4731-BF9A-D3544B9849A5}"/>
    <dgm:cxn modelId="{181DE9A0-FE82-4357-A8C6-2AECD4D57666}" type="presOf" srcId="{711B486F-1CF8-4FB6-BB34-20AB8EF582AE}" destId="{889604AA-4B82-4E4A-999E-8B64B7F2F21B}" srcOrd="0" destOrd="0" presId="urn:microsoft.com/office/officeart/2005/8/layout/default"/>
    <dgm:cxn modelId="{698B7EB7-F3D5-44FC-9749-F2CFF679E252}" srcId="{558AB56E-A489-4745-9FF8-16642E0889FD}" destId="{C02D9046-0AF6-43A7-93C8-B692A9F8934D}" srcOrd="0" destOrd="0" parTransId="{544F428F-4C4C-47FD-8818-1855792DDA76}" sibTransId="{560321F7-5CB9-4034-BC2B-72F58BEE5E40}"/>
    <dgm:cxn modelId="{F47223B8-DE90-4A07-A284-54D9A4CCEDCD}" type="presOf" srcId="{92F37FD8-E1B9-49A1-87BE-6A57F4A8FA87}" destId="{2013C6D7-F46B-4752-B35F-5054AA892331}" srcOrd="0" destOrd="0" presId="urn:microsoft.com/office/officeart/2005/8/layout/default"/>
    <dgm:cxn modelId="{542C69C5-479C-429C-ADF7-81D926099B8C}" srcId="{558AB56E-A489-4745-9FF8-16642E0889FD}" destId="{BFDD2DF8-C963-40A3-905A-A9E970AD9A2D}" srcOrd="4" destOrd="0" parTransId="{2B0E809D-2B0F-48CC-AF9A-5B5DE6673A14}" sibTransId="{E12622F2-7675-4027-81D1-6207EE8AC9C3}"/>
    <dgm:cxn modelId="{8E61A4C6-F387-4D74-816F-D2A164DED7B2}" type="presOf" srcId="{AB6BAC87-8238-47EB-930D-D70844E67B9C}" destId="{7928E2C9-A530-42F8-BFF4-7FE8C4E57BA1}" srcOrd="0" destOrd="0" presId="urn:microsoft.com/office/officeart/2005/8/layout/default"/>
    <dgm:cxn modelId="{8E9DDFD5-EBE3-4BCB-BD48-F3C597D35B7B}" type="presOf" srcId="{C02D9046-0AF6-43A7-93C8-B692A9F8934D}" destId="{4D4F92EF-1F29-4646-984B-DB185A8F39E5}" srcOrd="0" destOrd="0" presId="urn:microsoft.com/office/officeart/2005/8/layout/default"/>
    <dgm:cxn modelId="{A10B24E3-B384-4031-9ECF-1643AA3B7165}" type="presOf" srcId="{558AB56E-A489-4745-9FF8-16642E0889FD}" destId="{AC24B365-2884-40F9-9EA9-EE75616C5790}" srcOrd="0" destOrd="0" presId="urn:microsoft.com/office/officeart/2005/8/layout/default"/>
    <dgm:cxn modelId="{66C002EA-0EE8-4B2F-9B62-CE5EBC6ED7F3}" type="presOf" srcId="{BFDD2DF8-C963-40A3-905A-A9E970AD9A2D}" destId="{F485BA25-F957-4A66-8B2C-E08170A5AB2B}" srcOrd="0" destOrd="0" presId="urn:microsoft.com/office/officeart/2005/8/layout/default"/>
    <dgm:cxn modelId="{18027E97-5A5C-43F1-8290-CC247B83D825}" type="presParOf" srcId="{AC24B365-2884-40F9-9EA9-EE75616C5790}" destId="{4D4F92EF-1F29-4646-984B-DB185A8F39E5}" srcOrd="0" destOrd="0" presId="urn:microsoft.com/office/officeart/2005/8/layout/default"/>
    <dgm:cxn modelId="{566AB87D-BA01-412A-8F7E-A0C033009703}" type="presParOf" srcId="{AC24B365-2884-40F9-9EA9-EE75616C5790}" destId="{F4B3590C-C03A-43F0-BF6D-B3CACEE50825}" srcOrd="1" destOrd="0" presId="urn:microsoft.com/office/officeart/2005/8/layout/default"/>
    <dgm:cxn modelId="{4697A5A0-CA35-4E55-918A-763079C1AA7B}" type="presParOf" srcId="{AC24B365-2884-40F9-9EA9-EE75616C5790}" destId="{2013C6D7-F46B-4752-B35F-5054AA892331}" srcOrd="2" destOrd="0" presId="urn:microsoft.com/office/officeart/2005/8/layout/default"/>
    <dgm:cxn modelId="{66A6DCB5-DA79-45CB-AC1E-90DD3CB626F0}" type="presParOf" srcId="{AC24B365-2884-40F9-9EA9-EE75616C5790}" destId="{F2A50F9D-4E44-42F6-B876-F6D49FF43247}" srcOrd="3" destOrd="0" presId="urn:microsoft.com/office/officeart/2005/8/layout/default"/>
    <dgm:cxn modelId="{04FD8DEF-6231-43B1-AA5D-792E88D3D9F0}" type="presParOf" srcId="{AC24B365-2884-40F9-9EA9-EE75616C5790}" destId="{889604AA-4B82-4E4A-999E-8B64B7F2F21B}" srcOrd="4" destOrd="0" presId="urn:microsoft.com/office/officeart/2005/8/layout/default"/>
    <dgm:cxn modelId="{92ED2267-4E4C-4F46-A7A9-B19400B4F554}" type="presParOf" srcId="{AC24B365-2884-40F9-9EA9-EE75616C5790}" destId="{410DC29D-20B3-4CAC-8F0A-B17ADB32B2EA}" srcOrd="5" destOrd="0" presId="urn:microsoft.com/office/officeart/2005/8/layout/default"/>
    <dgm:cxn modelId="{1EB71A25-8C21-4CE1-BBA6-C906363792EF}" type="presParOf" srcId="{AC24B365-2884-40F9-9EA9-EE75616C5790}" destId="{7928E2C9-A530-42F8-BFF4-7FE8C4E57BA1}" srcOrd="6" destOrd="0" presId="urn:microsoft.com/office/officeart/2005/8/layout/default"/>
    <dgm:cxn modelId="{3733B628-8D0C-4069-90DC-57DBBE4B088D}" type="presParOf" srcId="{AC24B365-2884-40F9-9EA9-EE75616C5790}" destId="{91CA7493-3818-4B38-BF52-458EF65B8155}" srcOrd="7" destOrd="0" presId="urn:microsoft.com/office/officeart/2005/8/layout/default"/>
    <dgm:cxn modelId="{C0978C7E-12AA-4B33-A0E8-99ADBE8C7ABC}" type="presParOf" srcId="{AC24B365-2884-40F9-9EA9-EE75616C5790}" destId="{F485BA25-F957-4A66-8B2C-E08170A5AB2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F92EF-1F29-4646-984B-DB185A8F39E5}">
      <dsp:nvSpPr>
        <dsp:cNvPr id="0" name=""/>
        <dsp:cNvSpPr/>
      </dsp:nvSpPr>
      <dsp:spPr>
        <a:xfrm>
          <a:off x="0" y="1879"/>
          <a:ext cx="2665886" cy="1599532"/>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1.</a:t>
          </a:r>
          <a:r>
            <a:rPr lang="zh-CN" altLang="en-US" sz="3700" kern="1200" dirty="0"/>
            <a:t>选题背景</a:t>
          </a:r>
        </a:p>
      </dsp:txBody>
      <dsp:txXfrm>
        <a:off x="0" y="1879"/>
        <a:ext cx="2665886" cy="1599532"/>
      </dsp:txXfrm>
    </dsp:sp>
    <dsp:sp modelId="{2013C6D7-F46B-4752-B35F-5054AA892331}">
      <dsp:nvSpPr>
        <dsp:cNvPr id="0" name=""/>
        <dsp:cNvSpPr/>
      </dsp:nvSpPr>
      <dsp:spPr>
        <a:xfrm>
          <a:off x="2932475" y="1879"/>
          <a:ext cx="2665886" cy="1599532"/>
        </a:xfrm>
        <a:prstGeom prst="rect">
          <a:avLst/>
        </a:prstGeom>
        <a:gradFill rotWithShape="0">
          <a:gsLst>
            <a:gs pos="0">
              <a:schemeClr val="accent3">
                <a:hueOff val="-236093"/>
                <a:satOff val="-11859"/>
                <a:lumOff val="-4117"/>
                <a:alphaOff val="0"/>
                <a:tint val="98000"/>
                <a:satMod val="110000"/>
                <a:lumMod val="104000"/>
              </a:schemeClr>
            </a:gs>
            <a:gs pos="69000">
              <a:schemeClr val="accent3">
                <a:hueOff val="-236093"/>
                <a:satOff val="-11859"/>
                <a:lumOff val="-4117"/>
                <a:alphaOff val="0"/>
                <a:shade val="88000"/>
                <a:satMod val="130000"/>
                <a:lumMod val="92000"/>
              </a:schemeClr>
            </a:gs>
            <a:gs pos="100000">
              <a:schemeClr val="accent3">
                <a:hueOff val="-236093"/>
                <a:satOff val="-11859"/>
                <a:lumOff val="-4117"/>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2.</a:t>
          </a:r>
          <a:r>
            <a:rPr lang="zh-CN" altLang="en-US" sz="3700" kern="1200" dirty="0"/>
            <a:t>研究路线</a:t>
          </a:r>
        </a:p>
      </dsp:txBody>
      <dsp:txXfrm>
        <a:off x="2932475" y="1879"/>
        <a:ext cx="2665886" cy="1599532"/>
      </dsp:txXfrm>
    </dsp:sp>
    <dsp:sp modelId="{889604AA-4B82-4E4A-999E-8B64B7F2F21B}">
      <dsp:nvSpPr>
        <dsp:cNvPr id="0" name=""/>
        <dsp:cNvSpPr/>
      </dsp:nvSpPr>
      <dsp:spPr>
        <a:xfrm>
          <a:off x="5864951" y="1879"/>
          <a:ext cx="2665886" cy="1599532"/>
        </a:xfrm>
        <a:prstGeom prst="rect">
          <a:avLst/>
        </a:prstGeom>
        <a:gradFill rotWithShape="0">
          <a:gsLst>
            <a:gs pos="0">
              <a:schemeClr val="accent3">
                <a:hueOff val="-472186"/>
                <a:satOff val="-23718"/>
                <a:lumOff val="-8235"/>
                <a:alphaOff val="0"/>
                <a:tint val="98000"/>
                <a:satMod val="110000"/>
                <a:lumMod val="104000"/>
              </a:schemeClr>
            </a:gs>
            <a:gs pos="69000">
              <a:schemeClr val="accent3">
                <a:hueOff val="-472186"/>
                <a:satOff val="-23718"/>
                <a:lumOff val="-8235"/>
                <a:alphaOff val="0"/>
                <a:shade val="88000"/>
                <a:satMod val="130000"/>
                <a:lumMod val="92000"/>
              </a:schemeClr>
            </a:gs>
            <a:gs pos="100000">
              <a:schemeClr val="accent3">
                <a:hueOff val="-472186"/>
                <a:satOff val="-23718"/>
                <a:lumOff val="-8235"/>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3.</a:t>
          </a:r>
          <a:r>
            <a:rPr lang="zh-CN" altLang="en-US" sz="3700" kern="1200" dirty="0"/>
            <a:t>系统分析与设计</a:t>
          </a:r>
        </a:p>
      </dsp:txBody>
      <dsp:txXfrm>
        <a:off x="5864951" y="1879"/>
        <a:ext cx="2665886" cy="1599532"/>
      </dsp:txXfrm>
    </dsp:sp>
    <dsp:sp modelId="{7928E2C9-A530-42F8-BFF4-7FE8C4E57BA1}">
      <dsp:nvSpPr>
        <dsp:cNvPr id="0" name=""/>
        <dsp:cNvSpPr/>
      </dsp:nvSpPr>
      <dsp:spPr>
        <a:xfrm>
          <a:off x="1466237" y="1867999"/>
          <a:ext cx="2665886" cy="1599532"/>
        </a:xfrm>
        <a:prstGeom prst="rect">
          <a:avLst/>
        </a:prstGeom>
        <a:gradFill rotWithShape="0">
          <a:gsLst>
            <a:gs pos="0">
              <a:schemeClr val="accent3">
                <a:hueOff val="-708279"/>
                <a:satOff val="-35578"/>
                <a:lumOff val="-12352"/>
                <a:alphaOff val="0"/>
                <a:tint val="98000"/>
                <a:satMod val="110000"/>
                <a:lumMod val="104000"/>
              </a:schemeClr>
            </a:gs>
            <a:gs pos="69000">
              <a:schemeClr val="accent3">
                <a:hueOff val="-708279"/>
                <a:satOff val="-35578"/>
                <a:lumOff val="-12352"/>
                <a:alphaOff val="0"/>
                <a:shade val="88000"/>
                <a:satMod val="130000"/>
                <a:lumMod val="92000"/>
              </a:schemeClr>
            </a:gs>
            <a:gs pos="100000">
              <a:schemeClr val="accent3">
                <a:hueOff val="-708279"/>
                <a:satOff val="-35578"/>
                <a:lumOff val="-12352"/>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4.</a:t>
          </a:r>
          <a:r>
            <a:rPr lang="zh-CN" altLang="en-US" sz="3700" kern="1200" dirty="0"/>
            <a:t>技术难点及解决方案</a:t>
          </a:r>
        </a:p>
      </dsp:txBody>
      <dsp:txXfrm>
        <a:off x="1466237" y="1867999"/>
        <a:ext cx="2665886" cy="1599532"/>
      </dsp:txXfrm>
    </dsp:sp>
    <dsp:sp modelId="{F485BA25-F957-4A66-8B2C-E08170A5AB2B}">
      <dsp:nvSpPr>
        <dsp:cNvPr id="0" name=""/>
        <dsp:cNvSpPr/>
      </dsp:nvSpPr>
      <dsp:spPr>
        <a:xfrm>
          <a:off x="4398713" y="1867999"/>
          <a:ext cx="2665886" cy="1599532"/>
        </a:xfrm>
        <a:prstGeom prst="rect">
          <a:avLst/>
        </a:prstGeom>
        <a:gradFill rotWithShape="0">
          <a:gsLst>
            <a:gs pos="0">
              <a:schemeClr val="accent3">
                <a:hueOff val="-944372"/>
                <a:satOff val="-47437"/>
                <a:lumOff val="-16470"/>
                <a:alphaOff val="0"/>
                <a:tint val="98000"/>
                <a:satMod val="110000"/>
                <a:lumMod val="104000"/>
              </a:schemeClr>
            </a:gs>
            <a:gs pos="69000">
              <a:schemeClr val="accent3">
                <a:hueOff val="-944372"/>
                <a:satOff val="-47437"/>
                <a:lumOff val="-16470"/>
                <a:alphaOff val="0"/>
                <a:shade val="88000"/>
                <a:satMod val="130000"/>
                <a:lumMod val="92000"/>
              </a:schemeClr>
            </a:gs>
            <a:gs pos="100000">
              <a:schemeClr val="accent3">
                <a:hueOff val="-944372"/>
                <a:satOff val="-47437"/>
                <a:lumOff val="-16470"/>
                <a:alphaOff val="0"/>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dsp:spPr>
      <dsp:style>
        <a:lnRef idx="0">
          <a:scrgbClr r="0" g="0" b="0"/>
        </a:lnRef>
        <a:fillRef idx="3">
          <a:scrgbClr r="0" g="0" b="0"/>
        </a:fillRef>
        <a:effectRef idx="3">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altLang="zh-CN" sz="3700" kern="1200" dirty="0"/>
            <a:t>5.</a:t>
          </a:r>
          <a:r>
            <a:rPr lang="zh-CN" altLang="en-US" sz="3700" kern="1200" dirty="0"/>
            <a:t>总结</a:t>
          </a:r>
        </a:p>
      </dsp:txBody>
      <dsp:txXfrm>
        <a:off x="4398713" y="1867999"/>
        <a:ext cx="2665886" cy="15995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8A142FC5-D627-4104-9D5E-B8E6B7167E01}"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4473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7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772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9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22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831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849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920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A142FC5-D627-4104-9D5E-B8E6B7167E01}" type="slidenum">
              <a:rPr lang="zh-CN" altLang="en-US" smtClean="0"/>
              <a:t>‹#›</a:t>
            </a:fld>
            <a:endParaRPr lang="zh-CN" altLang="en-US"/>
          </a:p>
        </p:txBody>
      </p:sp>
    </p:spTree>
    <p:extLst>
      <p:ext uri="{BB962C8B-B14F-4D97-AF65-F5344CB8AC3E}">
        <p14:creationId xmlns:p14="http://schemas.microsoft.com/office/powerpoint/2010/main" val="423562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CDC5CD-A9E7-4A4A-8653-77782E9C59F7}" type="datetimeFigureOut">
              <a:rPr lang="zh-CN" altLang="en-US" smtClean="0"/>
              <a:t>2019/5/20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048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8CDC5CD-A9E7-4A4A-8653-77782E9C59F7}" type="datetimeFigureOut">
              <a:rPr lang="zh-CN" altLang="en-US" smtClean="0"/>
              <a:t>2019/5/20</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8A142FC5-D627-4104-9D5E-B8E6B7167E01}"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960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CDC5CD-A9E7-4A4A-8653-77782E9C59F7}" type="datetimeFigureOut">
              <a:rPr lang="zh-CN" altLang="en-US" smtClean="0"/>
              <a:t>2019/5/20</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142FC5-D627-4104-9D5E-B8E6B7167E01}"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09745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2247A-36DD-46EE-97CE-F41EC4D69802}"/>
              </a:ext>
            </a:extLst>
          </p:cNvPr>
          <p:cNvSpPr>
            <a:spLocks noGrp="1"/>
          </p:cNvSpPr>
          <p:nvPr>
            <p:ph type="ctrTitle"/>
          </p:nvPr>
        </p:nvSpPr>
        <p:spPr/>
        <p:txBody>
          <a:bodyPr/>
          <a:lstStyle/>
          <a:p>
            <a:r>
              <a:rPr lang="zh-CN" altLang="en-US" dirty="0"/>
              <a:t>手机类综合性门户网站的设计与实现</a:t>
            </a:r>
          </a:p>
        </p:txBody>
      </p:sp>
      <p:sp>
        <p:nvSpPr>
          <p:cNvPr id="3" name="副标题 2">
            <a:extLst>
              <a:ext uri="{FF2B5EF4-FFF2-40B4-BE49-F238E27FC236}">
                <a16:creationId xmlns:a16="http://schemas.microsoft.com/office/drawing/2014/main" id="{1709455D-585E-4A0F-9027-B869D32F61A9}"/>
              </a:ext>
            </a:extLst>
          </p:cNvPr>
          <p:cNvSpPr>
            <a:spLocks noGrp="1"/>
          </p:cNvSpPr>
          <p:nvPr>
            <p:ph type="subTitle" idx="1"/>
          </p:nvPr>
        </p:nvSpPr>
        <p:spPr>
          <a:xfrm>
            <a:off x="8161619" y="4388054"/>
            <a:ext cx="2430181" cy="1400187"/>
          </a:xfrm>
        </p:spPr>
        <p:txBody>
          <a:bodyPr>
            <a:normAutofit lnSpcReduction="10000"/>
          </a:bodyPr>
          <a:lstStyle/>
          <a:p>
            <a:pPr algn="l"/>
            <a:r>
              <a:rPr lang="zh-CN" altLang="en-US" dirty="0"/>
              <a:t>学号：</a:t>
            </a:r>
            <a:r>
              <a:rPr lang="en-US" altLang="zh-CN" dirty="0"/>
              <a:t>15180600217</a:t>
            </a:r>
          </a:p>
          <a:p>
            <a:pPr algn="l"/>
            <a:r>
              <a:rPr lang="zh-CN" altLang="en-US" dirty="0"/>
              <a:t>指导教师：彭志豪</a:t>
            </a:r>
          </a:p>
          <a:p>
            <a:pPr algn="l"/>
            <a:r>
              <a:rPr lang="zh-CN" altLang="en-US" dirty="0"/>
              <a:t>答辩人：李思宇</a:t>
            </a:r>
            <a:endParaRPr lang="en-US" altLang="zh-CN" dirty="0"/>
          </a:p>
        </p:txBody>
      </p:sp>
    </p:spTree>
    <p:extLst>
      <p:ext uri="{BB962C8B-B14F-4D97-AF65-F5344CB8AC3E}">
        <p14:creationId xmlns:p14="http://schemas.microsoft.com/office/powerpoint/2010/main" val="38886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11560-5EA4-4830-AB02-1F504EAD3CF5}"/>
              </a:ext>
            </a:extLst>
          </p:cNvPr>
          <p:cNvSpPr>
            <a:spLocks noGrp="1"/>
          </p:cNvSpPr>
          <p:nvPr>
            <p:ph type="title"/>
          </p:nvPr>
        </p:nvSpPr>
        <p:spPr>
          <a:xfrm>
            <a:off x="1438182" y="652954"/>
            <a:ext cx="8354006" cy="1188720"/>
          </a:xfrm>
        </p:spPr>
        <p:txBody>
          <a:bodyPr>
            <a:normAutofit/>
          </a:bodyPr>
          <a:lstStyle/>
          <a:p>
            <a:pPr algn="l"/>
            <a:r>
              <a:rPr lang="zh-CN" altLang="en-US" sz="4800" dirty="0">
                <a:latin typeface="+mj-ea"/>
              </a:rPr>
              <a:t>目录</a:t>
            </a:r>
          </a:p>
        </p:txBody>
      </p:sp>
      <p:graphicFrame>
        <p:nvGraphicFramePr>
          <p:cNvPr id="20" name="内容占位符 19">
            <a:extLst>
              <a:ext uri="{FF2B5EF4-FFF2-40B4-BE49-F238E27FC236}">
                <a16:creationId xmlns:a16="http://schemas.microsoft.com/office/drawing/2014/main" id="{52670E2E-BD67-4326-855E-B1A7280D8B83}"/>
              </a:ext>
            </a:extLst>
          </p:cNvPr>
          <p:cNvGraphicFramePr>
            <a:graphicFrameLocks noGrp="1"/>
          </p:cNvGraphicFramePr>
          <p:nvPr>
            <p:ph idx="1"/>
            <p:extLst>
              <p:ext uri="{D42A27DB-BD31-4B8C-83A1-F6EECF244321}">
                <p14:modId xmlns:p14="http://schemas.microsoft.com/office/powerpoint/2010/main" val="257297999"/>
              </p:ext>
            </p:extLst>
          </p:nvPr>
        </p:nvGraphicFramePr>
        <p:xfrm>
          <a:off x="1830581" y="2141275"/>
          <a:ext cx="8530838" cy="3469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41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F052-7CD7-4043-9B40-633ABE54D58A}"/>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1</a:t>
            </a:r>
            <a:r>
              <a:rPr lang="en-US" altLang="zh-CN" b="1" dirty="0"/>
              <a:t>.</a:t>
            </a:r>
            <a:r>
              <a:rPr lang="zh-CN" altLang="en-US" b="1" dirty="0">
                <a:latin typeface="宋体" panose="02010600030101010101" pitchFamily="2" charset="-122"/>
                <a:ea typeface="宋体" panose="02010600030101010101" pitchFamily="2" charset="-122"/>
              </a:rPr>
              <a:t>选题背景</a:t>
            </a:r>
          </a:p>
        </p:txBody>
      </p:sp>
      <p:sp>
        <p:nvSpPr>
          <p:cNvPr id="3" name="内容占位符 2">
            <a:extLst>
              <a:ext uri="{FF2B5EF4-FFF2-40B4-BE49-F238E27FC236}">
                <a16:creationId xmlns:a16="http://schemas.microsoft.com/office/drawing/2014/main" id="{8DD966EC-356F-46FE-8F50-00915912262B}"/>
              </a:ext>
            </a:extLst>
          </p:cNvPr>
          <p:cNvSpPr>
            <a:spLocks noGrp="1"/>
          </p:cNvSpPr>
          <p:nvPr>
            <p:ph idx="1"/>
          </p:nvPr>
        </p:nvSpPr>
        <p:spPr/>
        <p:txBody>
          <a:bodyPr/>
          <a:lstStyle/>
          <a:p>
            <a:pPr marL="0" indent="0">
              <a:buNone/>
            </a:pPr>
            <a:r>
              <a:rPr lang="en-US" altLang="zh-CN" dirty="0"/>
              <a:t>       </a:t>
            </a:r>
          </a:p>
          <a:p>
            <a:pPr marL="0" indent="0">
              <a:buNone/>
            </a:pPr>
            <a:r>
              <a:rPr lang="en-US" altLang="zh-CN" dirty="0"/>
              <a:t>        </a:t>
            </a:r>
            <a:r>
              <a:rPr lang="zh-CN" altLang="zh-CN" dirty="0"/>
              <a:t>随着我国电子信息技术的快速发展，手机从以往的功能手机发展到如今的智能手机，手机市场发生了巨大的变化。又加之移动互联网进程的加快，智能手机的普及已势不可当。手机现在俨然已经成为人们生活中必不可少的工具，无论是工作，学习还是娱乐，都会随处可见手机的身影。而随着科技的飞速发展，手机的功能越来越多，所以手机的更新换代也越来越快。手机更新换代快了，人们对手机的期待也就越高，更换也就越频繁。于是诞生了越来越多手机爱好者和发烧友，而这些人之间也需要一个交流的平台。</a:t>
            </a:r>
          </a:p>
          <a:p>
            <a:endParaRPr lang="zh-CN" altLang="en-US" dirty="0"/>
          </a:p>
        </p:txBody>
      </p:sp>
    </p:spTree>
    <p:extLst>
      <p:ext uri="{BB962C8B-B14F-4D97-AF65-F5344CB8AC3E}">
        <p14:creationId xmlns:p14="http://schemas.microsoft.com/office/powerpoint/2010/main" val="350588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F052-7CD7-4043-9B40-633ABE54D58A}"/>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2</a:t>
            </a:r>
            <a:r>
              <a:rPr lang="en-US" altLang="zh-CN" b="1" dirty="0"/>
              <a:t>.</a:t>
            </a:r>
            <a:r>
              <a:rPr lang="zh-CN" altLang="en-US" b="1" dirty="0">
                <a:latin typeface="宋体" panose="02010600030101010101" pitchFamily="2" charset="-122"/>
                <a:ea typeface="宋体" panose="02010600030101010101" pitchFamily="2" charset="-122"/>
              </a:rPr>
              <a:t>技术路线</a:t>
            </a:r>
          </a:p>
        </p:txBody>
      </p:sp>
      <p:sp>
        <p:nvSpPr>
          <p:cNvPr id="3" name="内容占位符 2">
            <a:extLst>
              <a:ext uri="{FF2B5EF4-FFF2-40B4-BE49-F238E27FC236}">
                <a16:creationId xmlns:a16="http://schemas.microsoft.com/office/drawing/2014/main" id="{8DD966EC-356F-46FE-8F50-00915912262B}"/>
              </a:ext>
            </a:extLst>
          </p:cNvPr>
          <p:cNvSpPr>
            <a:spLocks noGrp="1"/>
          </p:cNvSpPr>
          <p:nvPr>
            <p:ph idx="1"/>
          </p:nvPr>
        </p:nvSpPr>
        <p:spPr/>
        <p:txBody>
          <a:bodyPr/>
          <a:lstStyle/>
          <a:p>
            <a:pPr marL="0" indent="0">
              <a:buNone/>
            </a:pPr>
            <a:r>
              <a:rPr lang="en-US" altLang="zh-CN" dirty="0"/>
              <a:t>       </a:t>
            </a:r>
          </a:p>
          <a:p>
            <a:pPr marL="0" indent="0">
              <a:buNone/>
            </a:pPr>
            <a:endParaRPr lang="en-US" altLang="zh-CN" dirty="0"/>
          </a:p>
          <a:p>
            <a:pPr marL="0" indent="0">
              <a:buNone/>
            </a:pPr>
            <a:r>
              <a:rPr lang="en-US" altLang="zh-CN" sz="2400" dirty="0"/>
              <a:t>        </a:t>
            </a:r>
            <a:r>
              <a:rPr lang="zh-CN" altLang="zh-CN" sz="2400" dirty="0"/>
              <a:t>本研究课题的开发框架使用</a:t>
            </a:r>
            <a:r>
              <a:rPr lang="en-US" altLang="zh-CN" sz="2400" dirty="0" err="1"/>
              <a:t>Spring+Spring</a:t>
            </a:r>
            <a:r>
              <a:rPr lang="en-US" altLang="zh-CN" sz="2400" dirty="0"/>
              <a:t> </a:t>
            </a:r>
            <a:r>
              <a:rPr lang="en-US" altLang="zh-CN" sz="2400" dirty="0" err="1"/>
              <a:t>MVC+MyBatis</a:t>
            </a:r>
            <a:r>
              <a:rPr lang="zh-CN" altLang="zh-CN" sz="2400" dirty="0"/>
              <a:t>框架快速开发，开发工具使用</a:t>
            </a:r>
            <a:r>
              <a:rPr lang="en-US" altLang="zh-CN" sz="2400" dirty="0"/>
              <a:t>eclipse</a:t>
            </a:r>
            <a:r>
              <a:rPr lang="zh-CN" altLang="zh-CN" sz="2400" dirty="0"/>
              <a:t>，</a:t>
            </a:r>
            <a:r>
              <a:rPr lang="en-US" altLang="zh-CN" sz="2400" dirty="0"/>
              <a:t>Web</a:t>
            </a:r>
            <a:r>
              <a:rPr lang="zh-CN" altLang="zh-CN" sz="2400" dirty="0"/>
              <a:t>服务器使用</a:t>
            </a:r>
            <a:r>
              <a:rPr lang="en-US" altLang="zh-CN" sz="2400" dirty="0"/>
              <a:t>Tomcat</a:t>
            </a:r>
            <a:r>
              <a:rPr lang="zh-CN" altLang="zh-CN" sz="2400" dirty="0"/>
              <a:t>，数据库服务器使用</a:t>
            </a:r>
            <a:r>
              <a:rPr lang="en-US" altLang="zh-CN" sz="2400" dirty="0"/>
              <a:t>MySQL</a:t>
            </a:r>
            <a:r>
              <a:rPr lang="zh-CN" altLang="zh-CN" sz="2400" dirty="0"/>
              <a:t>，系统架构采用</a:t>
            </a:r>
            <a:r>
              <a:rPr lang="en-US" altLang="zh-CN" sz="2400" dirty="0"/>
              <a:t>B/S</a:t>
            </a:r>
            <a:r>
              <a:rPr lang="zh-CN" altLang="zh-CN" sz="2400" dirty="0"/>
              <a:t>架构，前端页面会适当使用</a:t>
            </a:r>
            <a:r>
              <a:rPr lang="en-US" altLang="zh-CN" sz="2400" dirty="0"/>
              <a:t>Bootstrap</a:t>
            </a:r>
            <a:r>
              <a:rPr lang="zh-CN" altLang="zh-CN" sz="2400" dirty="0"/>
              <a:t>进行美化。</a:t>
            </a:r>
          </a:p>
          <a:p>
            <a:endParaRPr lang="zh-CN" altLang="en-US" dirty="0"/>
          </a:p>
        </p:txBody>
      </p:sp>
    </p:spTree>
    <p:extLst>
      <p:ext uri="{BB962C8B-B14F-4D97-AF65-F5344CB8AC3E}">
        <p14:creationId xmlns:p14="http://schemas.microsoft.com/office/powerpoint/2010/main" val="83724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F052-7CD7-4043-9B40-633ABE54D58A}"/>
              </a:ext>
            </a:extLst>
          </p:cNvPr>
          <p:cNvSpPr>
            <a:spLocks noGrp="1"/>
          </p:cNvSpPr>
          <p:nvPr>
            <p:ph type="title"/>
          </p:nvPr>
        </p:nvSpPr>
        <p:spPr/>
        <p:txBody>
          <a:bodyPr/>
          <a:lstStyle/>
          <a:p>
            <a:r>
              <a:rPr lang="en-US" altLang="zh-CN" b="1" dirty="0"/>
              <a:t>3.</a:t>
            </a:r>
            <a:r>
              <a:rPr lang="zh-CN" altLang="en-US" b="1" dirty="0">
                <a:latin typeface="宋体" panose="02010600030101010101" pitchFamily="2" charset="-122"/>
                <a:ea typeface="宋体" panose="02010600030101010101" pitchFamily="2" charset="-122"/>
              </a:rPr>
              <a:t>系统设计与分析</a:t>
            </a:r>
          </a:p>
        </p:txBody>
      </p:sp>
      <p:sp>
        <p:nvSpPr>
          <p:cNvPr id="3" name="内容占位符 2">
            <a:extLst>
              <a:ext uri="{FF2B5EF4-FFF2-40B4-BE49-F238E27FC236}">
                <a16:creationId xmlns:a16="http://schemas.microsoft.com/office/drawing/2014/main" id="{8DD966EC-356F-46FE-8F50-00915912262B}"/>
              </a:ext>
            </a:extLst>
          </p:cNvPr>
          <p:cNvSpPr>
            <a:spLocks noGrp="1"/>
          </p:cNvSpPr>
          <p:nvPr>
            <p:ph idx="1"/>
          </p:nvPr>
        </p:nvSpPr>
        <p:spPr/>
        <p:txBody>
          <a:bodyPr/>
          <a:lstStyle/>
          <a:p>
            <a:pPr marL="0" indent="0">
              <a:buNone/>
            </a:pPr>
            <a:r>
              <a:rPr lang="en-US" altLang="zh-CN" dirty="0"/>
              <a:t>       </a:t>
            </a:r>
          </a:p>
          <a:p>
            <a:endParaRPr lang="zh-CN" altLang="en-US" dirty="0"/>
          </a:p>
        </p:txBody>
      </p:sp>
      <p:sp>
        <p:nvSpPr>
          <p:cNvPr id="4" name="Rectangle 2">
            <a:extLst>
              <a:ext uri="{FF2B5EF4-FFF2-40B4-BE49-F238E27FC236}">
                <a16:creationId xmlns:a16="http://schemas.microsoft.com/office/drawing/2014/main" id="{90346AE8-B890-4D80-B4AE-5BED70F66B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BE6AF9D1-AD7D-4A22-8D8D-515AE0352DF9}"/>
              </a:ext>
            </a:extLst>
          </p:cNvPr>
          <p:cNvGraphicFramePr>
            <a:graphicFrameLocks noChangeAspect="1"/>
          </p:cNvGraphicFramePr>
          <p:nvPr>
            <p:extLst>
              <p:ext uri="{D42A27DB-BD31-4B8C-83A1-F6EECF244321}">
                <p14:modId xmlns:p14="http://schemas.microsoft.com/office/powerpoint/2010/main" val="3477807957"/>
              </p:ext>
            </p:extLst>
          </p:nvPr>
        </p:nvGraphicFramePr>
        <p:xfrm>
          <a:off x="6096000" y="2015731"/>
          <a:ext cx="3877984" cy="3450613"/>
        </p:xfrm>
        <a:graphic>
          <a:graphicData uri="http://schemas.openxmlformats.org/presentationml/2006/ole">
            <mc:AlternateContent xmlns:mc="http://schemas.openxmlformats.org/markup-compatibility/2006">
              <mc:Choice xmlns:v="urn:schemas-microsoft-com:vml" Requires="v">
                <p:oleObj spid="_x0000_s1029" r:id="rId3" imgW="5140630" imgH="3772710" progId="Visio.Drawing.11">
                  <p:embed/>
                </p:oleObj>
              </mc:Choice>
              <mc:Fallback>
                <p:oleObj r:id="rId3" imgW="5140630" imgH="37727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15731"/>
                        <a:ext cx="3877984" cy="3450613"/>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1578C4D8-3407-4D5F-9FC8-952A566E2E90}"/>
              </a:ext>
            </a:extLst>
          </p:cNvPr>
          <p:cNvSpPr/>
          <p:nvPr/>
        </p:nvSpPr>
        <p:spPr>
          <a:xfrm>
            <a:off x="1834797" y="2335106"/>
            <a:ext cx="3877985" cy="646331"/>
          </a:xfrm>
          <a:prstGeom prst="rect">
            <a:avLst/>
          </a:prstGeom>
        </p:spPr>
        <p:txBody>
          <a:bodyPr wrap="none">
            <a:spAutoFit/>
          </a:bodyPr>
          <a:lstStyle/>
          <a:p>
            <a:r>
              <a:rPr lang="zh-CN" altLang="zh-CN" sz="3600" kern="100" dirty="0">
                <a:latin typeface="Calibri" panose="020F0502020204030204" pitchFamily="34" charset="0"/>
                <a:ea typeface="宋体" panose="02010600030101010101" pitchFamily="2" charset="-122"/>
                <a:cs typeface="Times New Roman" panose="02020603050405020304" pitchFamily="18" charset="0"/>
              </a:rPr>
              <a:t>系统功能结构图</a:t>
            </a:r>
            <a:r>
              <a:rPr lang="zh-CN" altLang="en-US" sz="36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en-US" sz="3600" dirty="0"/>
          </a:p>
        </p:txBody>
      </p:sp>
    </p:spTree>
    <p:extLst>
      <p:ext uri="{BB962C8B-B14F-4D97-AF65-F5344CB8AC3E}">
        <p14:creationId xmlns:p14="http://schemas.microsoft.com/office/powerpoint/2010/main" val="64103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F052-7CD7-4043-9B40-633ABE54D58A}"/>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a:t>
            </a:r>
            <a:r>
              <a:rPr lang="en-US" altLang="zh-CN" b="1" dirty="0"/>
              <a:t>.</a:t>
            </a:r>
            <a:r>
              <a:rPr lang="zh-CN" altLang="en-US" b="1" dirty="0">
                <a:latin typeface="宋体" panose="02010600030101010101" pitchFamily="2" charset="-122"/>
                <a:ea typeface="宋体" panose="02010600030101010101" pitchFamily="2" charset="-122"/>
              </a:rPr>
              <a:t>技术难点及解决方案</a:t>
            </a:r>
          </a:p>
        </p:txBody>
      </p:sp>
      <p:sp>
        <p:nvSpPr>
          <p:cNvPr id="3" name="内容占位符 2">
            <a:extLst>
              <a:ext uri="{FF2B5EF4-FFF2-40B4-BE49-F238E27FC236}">
                <a16:creationId xmlns:a16="http://schemas.microsoft.com/office/drawing/2014/main" id="{8DD966EC-356F-46FE-8F50-00915912262B}"/>
              </a:ext>
            </a:extLst>
          </p:cNvPr>
          <p:cNvSpPr>
            <a:spLocks noGrp="1"/>
          </p:cNvSpPr>
          <p:nvPr>
            <p:ph idx="1"/>
          </p:nvPr>
        </p:nvSpPr>
        <p:spPr/>
        <p:txBody>
          <a:bodyPr/>
          <a:lstStyle/>
          <a:p>
            <a:pPr marL="0" indent="0">
              <a:buNone/>
            </a:pPr>
            <a:r>
              <a:rPr lang="en-US" altLang="zh-CN" dirty="0"/>
              <a:t>       </a:t>
            </a:r>
          </a:p>
          <a:p>
            <a:pPr marL="0" indent="0">
              <a:buNone/>
            </a:pPr>
            <a:r>
              <a:rPr lang="en-US" altLang="zh-CN" dirty="0"/>
              <a:t>        </a:t>
            </a:r>
            <a:endParaRPr lang="zh-CN" altLang="en-US" dirty="0"/>
          </a:p>
        </p:txBody>
      </p:sp>
      <p:sp>
        <p:nvSpPr>
          <p:cNvPr id="4" name="矩形 3">
            <a:extLst>
              <a:ext uri="{FF2B5EF4-FFF2-40B4-BE49-F238E27FC236}">
                <a16:creationId xmlns:a16="http://schemas.microsoft.com/office/drawing/2014/main" id="{F5B57306-0DB0-4D31-8D2D-031F04A1F09E}"/>
              </a:ext>
            </a:extLst>
          </p:cNvPr>
          <p:cNvSpPr/>
          <p:nvPr/>
        </p:nvSpPr>
        <p:spPr>
          <a:xfrm>
            <a:off x="1451579" y="2255952"/>
            <a:ext cx="9603274" cy="3459858"/>
          </a:xfrm>
          <a:prstGeom prst="rect">
            <a:avLst/>
          </a:prstGeom>
        </p:spPr>
        <p:txBody>
          <a:bodyPr wrap="square">
            <a:spAutoFit/>
          </a:bodyPr>
          <a:lstStyle/>
          <a:p>
            <a:pPr algn="just">
              <a:lnSpc>
                <a:spcPct val="150000"/>
              </a:lnSpc>
              <a:spcBef>
                <a:spcPts val="1300"/>
              </a:spcBef>
              <a:spcAft>
                <a:spcPts val="0"/>
              </a:spcAft>
            </a:pPr>
            <a:r>
              <a:rPr lang="zh-CN" altLang="zh-CN" sz="2000" b="1" kern="100" dirty="0">
                <a:latin typeface="Times New Roman" panose="02020603050405020304" pitchFamily="18" charset="0"/>
                <a:ea typeface="黑体" panose="02010609060101010101" pitchFamily="49" charset="-122"/>
                <a:cs typeface="Times New Roman" panose="02020603050405020304" pitchFamily="18" charset="0"/>
              </a:rPr>
              <a:t>技术难点一：加密</a:t>
            </a:r>
            <a:endParaRPr lang="zh-CN" altLang="zh-CN" sz="2400" b="1"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技术难点：用户在访问本系统过程中，用户密码信息无法得到安全保障。</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spcAft>
                <a:spcPts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解决方案：使用</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MD5</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对密码进行加密处理，增强系统安全性。</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endParaRPr lang="en-US" altLang="zh-CN" sz="1400" kern="100" dirty="0">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50000"/>
              </a:lnSpc>
              <a:spcAft>
                <a:spcPts val="0"/>
              </a:spcAft>
            </a:pP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b="1" dirty="0"/>
              <a:t>技术难点二：分页</a:t>
            </a:r>
          </a:p>
          <a:p>
            <a:pPr>
              <a:lnSpc>
                <a:spcPct val="150000"/>
              </a:lnSpc>
            </a:pPr>
            <a:r>
              <a:rPr lang="en-US" altLang="zh-CN" dirty="0"/>
              <a:t>    </a:t>
            </a:r>
            <a:r>
              <a:rPr lang="zh-CN" altLang="zh-CN" dirty="0">
                <a:latin typeface="宋体" panose="02010600030101010101" pitchFamily="2" charset="-122"/>
                <a:ea typeface="宋体" panose="02010600030101010101" pitchFamily="2" charset="-122"/>
              </a:rPr>
              <a:t>技术难点：本系统文章数量过多，页面显示需要进行分页处理</a:t>
            </a:r>
          </a:p>
          <a:p>
            <a:pPr>
              <a:lnSpc>
                <a:spcPct val="150000"/>
              </a:lnSpc>
            </a:pPr>
            <a:r>
              <a:rPr lang="en-US" altLang="zh-CN" dirty="0"/>
              <a:t>    </a:t>
            </a:r>
            <a:r>
              <a:rPr lang="zh-CN" altLang="zh-CN" dirty="0">
                <a:latin typeface="宋体" panose="02010600030101010101" pitchFamily="2" charset="-122"/>
                <a:ea typeface="宋体" panose="02010600030101010101" pitchFamily="2" charset="-122"/>
              </a:rPr>
              <a:t>解决方案：采用自定义</a:t>
            </a:r>
            <a:r>
              <a:rPr lang="en-US" altLang="zh-CN" dirty="0" err="1">
                <a:latin typeface="Times New Roman" panose="02020603050405020304" pitchFamily="18" charset="0"/>
                <a:cs typeface="Times New Roman" panose="02020603050405020304" pitchFamily="18" charset="0"/>
              </a:rPr>
              <a:t>PageInfo</a:t>
            </a:r>
            <a:r>
              <a:rPr lang="zh-CN" altLang="zh-CN" dirty="0">
                <a:latin typeface="宋体" panose="02010600030101010101" pitchFamily="2" charset="-122"/>
                <a:ea typeface="宋体" panose="02010600030101010101" pitchFamily="2" charset="-122"/>
              </a:rPr>
              <a:t>类进行分页处理</a:t>
            </a:r>
          </a:p>
          <a:p>
            <a:pPr indent="304800" algn="just">
              <a:lnSpc>
                <a:spcPct val="150000"/>
              </a:lnSpc>
              <a:spcAft>
                <a:spcPts val="0"/>
              </a:spcAft>
            </a:pP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106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AF052-7CD7-4043-9B40-633ABE54D58A}"/>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5</a:t>
            </a:r>
            <a:r>
              <a:rPr lang="en-US" altLang="zh-CN" b="1" dirty="0"/>
              <a:t>.</a:t>
            </a:r>
            <a:r>
              <a:rPr lang="zh-CN" altLang="en-US" b="1" dirty="0">
                <a:latin typeface="宋体" panose="02010600030101010101" pitchFamily="2" charset="-122"/>
                <a:ea typeface="宋体" panose="02010600030101010101" pitchFamily="2" charset="-122"/>
              </a:rPr>
              <a:t>总结</a:t>
            </a:r>
          </a:p>
        </p:txBody>
      </p:sp>
      <p:sp>
        <p:nvSpPr>
          <p:cNvPr id="3" name="内容占位符 2">
            <a:extLst>
              <a:ext uri="{FF2B5EF4-FFF2-40B4-BE49-F238E27FC236}">
                <a16:creationId xmlns:a16="http://schemas.microsoft.com/office/drawing/2014/main" id="{8DD966EC-356F-46FE-8F50-00915912262B}"/>
              </a:ext>
            </a:extLst>
          </p:cNvPr>
          <p:cNvSpPr>
            <a:spLocks noGrp="1"/>
          </p:cNvSpPr>
          <p:nvPr>
            <p:ph idx="1"/>
          </p:nvPr>
        </p:nvSpPr>
        <p:spPr/>
        <p:txBody>
          <a:bodyPr>
            <a:normAutofit/>
          </a:bodyPr>
          <a:lstStyle/>
          <a:p>
            <a:pPr marL="0" indent="0">
              <a:buNone/>
            </a:pPr>
            <a:r>
              <a:rPr lang="en-US" altLang="zh-CN" dirty="0"/>
              <a:t>       </a:t>
            </a:r>
          </a:p>
          <a:p>
            <a:pPr marL="0" indent="0">
              <a:buNone/>
            </a:pPr>
            <a:r>
              <a:rPr lang="en-US" altLang="zh-CN" dirty="0"/>
              <a:t>       </a:t>
            </a:r>
            <a:r>
              <a:rPr lang="zh-CN" altLang="zh-CN" dirty="0">
                <a:latin typeface="宋体" panose="02010600030101010101" pitchFamily="2" charset="-122"/>
                <a:ea typeface="宋体" panose="02010600030101010101" pitchFamily="2" charset="-122"/>
              </a:rPr>
              <a:t>经历了近三个多月的动手实践及老师辛勤的指导和同学朋友热心的帮助下，本人的毕业设计手机综合类门户网站的基本功能也基本完成。此次设计中，通过不断的探讨与学习使我熟悉、使我初步了解了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Java</a:t>
            </a:r>
            <a:r>
              <a:rPr lang="zh-CN" altLang="zh-CN" dirty="0">
                <a:latin typeface="宋体" panose="02010600030101010101" pitchFamily="2" charset="-122"/>
                <a:ea typeface="宋体" panose="02010600030101010101" pitchFamily="2" charset="-122"/>
              </a:rPr>
              <a:t>相关技术。做的是一个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B/S</a:t>
            </a:r>
            <a:r>
              <a:rPr lang="zh-CN" altLang="zh-CN" dirty="0">
                <a:latin typeface="宋体" panose="02010600030101010101" pitchFamily="2" charset="-122"/>
                <a:ea typeface="宋体" panose="02010600030101010101" pitchFamily="2" charset="-122"/>
              </a:rPr>
              <a:t>结构的手机综合类门户网站，使我对做网站所需要，及运行的环境有了初步的了解，在此次设计中我翻阅了较多的书籍，在网上也查阅了很多资料，在有限的时间了丰富了对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JSP</a:t>
            </a:r>
            <a:r>
              <a:rPr lang="zh-CN" altLang="zh-CN" dirty="0">
                <a:latin typeface="宋体" panose="02010600030101010101" pitchFamily="2" charset="-122"/>
                <a:ea typeface="宋体" panose="02010600030101010101" pitchFamily="2" charset="-122"/>
              </a:rPr>
              <a:t>技术的知识也积累了少许的经验。起初对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JSP</a:t>
            </a:r>
            <a:r>
              <a:rPr lang="zh-CN" altLang="zh-CN" dirty="0">
                <a:latin typeface="宋体" panose="02010600030101010101" pitchFamily="2" charset="-122"/>
                <a:ea typeface="宋体" panose="02010600030101010101" pitchFamily="2" charset="-122"/>
              </a:rPr>
              <a:t>的初步认识，通过这次设计更进一步的了解了其工作原理</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5132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CDA9A6-842F-4FC9-BB63-09D4DBF9E14C}"/>
              </a:ext>
            </a:extLst>
          </p:cNvPr>
          <p:cNvSpPr>
            <a:spLocks noGrp="1"/>
          </p:cNvSpPr>
          <p:nvPr>
            <p:ph idx="1"/>
          </p:nvPr>
        </p:nvSpPr>
        <p:spPr/>
        <p:txBody>
          <a:bodyPr>
            <a:normAutofit/>
          </a:bodyPr>
          <a:lstStyle/>
          <a:p>
            <a:pPr marL="0" indent="0" algn="ctr">
              <a:buNone/>
            </a:pPr>
            <a:r>
              <a:rPr lang="zh-CN" altLang="en-US" sz="8000" dirty="0">
                <a:latin typeface="Times New Roman" panose="02020603050405020304" pitchFamily="18" charset="0"/>
                <a:cs typeface="Times New Roman" panose="02020603050405020304" pitchFamily="18" charset="0"/>
              </a:rPr>
              <a:t>致谢！</a:t>
            </a:r>
          </a:p>
        </p:txBody>
      </p:sp>
    </p:spTree>
    <p:extLst>
      <p:ext uri="{BB962C8B-B14F-4D97-AF65-F5344CB8AC3E}">
        <p14:creationId xmlns:p14="http://schemas.microsoft.com/office/powerpoint/2010/main" val="416608546"/>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488</Words>
  <Application>Microsoft Office PowerPoint</Application>
  <PresentationFormat>宽屏</PresentationFormat>
  <Paragraphs>35</Paragraphs>
  <Slides>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6" baseType="lpstr">
      <vt:lpstr>等线 Light</vt:lpstr>
      <vt:lpstr>宋体</vt:lpstr>
      <vt:lpstr>Arial</vt:lpstr>
      <vt:lpstr>Calibri</vt:lpstr>
      <vt:lpstr>Gill Sans MT</vt:lpstr>
      <vt:lpstr>Times New Roman</vt:lpstr>
      <vt:lpstr>画廊</vt:lpstr>
      <vt:lpstr>Visio.Drawing.11</vt:lpstr>
      <vt:lpstr>手机类综合性门户网站的设计与实现</vt:lpstr>
      <vt:lpstr>目录</vt:lpstr>
      <vt:lpstr>1.选题背景</vt:lpstr>
      <vt:lpstr>2.技术路线</vt:lpstr>
      <vt:lpstr>3.系统设计与分析</vt:lpstr>
      <vt:lpstr>4.技术难点及解决方案</vt:lpstr>
      <vt:lpstr>5.总结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手机类综合性门户网站的设计与实现</dc:title>
  <dc:creator>羽幻 墨</dc:creator>
  <cp:lastModifiedBy>羽幻 墨</cp:lastModifiedBy>
  <cp:revision>10</cp:revision>
  <dcterms:created xsi:type="dcterms:W3CDTF">2019-05-20T13:01:37Z</dcterms:created>
  <dcterms:modified xsi:type="dcterms:W3CDTF">2019-05-20T13:58:24Z</dcterms:modified>
</cp:coreProperties>
</file>