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93"/>
  </p:notesMasterIdLst>
  <p:handoutMasterIdLst>
    <p:handoutMasterId r:id="rId94"/>
  </p:handoutMasterIdLst>
  <p:sldIdLst>
    <p:sldId id="332" r:id="rId2"/>
    <p:sldId id="627" r:id="rId3"/>
    <p:sldId id="582" r:id="rId4"/>
    <p:sldId id="376" r:id="rId5"/>
    <p:sldId id="377" r:id="rId6"/>
    <p:sldId id="375" r:id="rId7"/>
    <p:sldId id="342" r:id="rId8"/>
    <p:sldId id="380" r:id="rId9"/>
    <p:sldId id="381" r:id="rId10"/>
    <p:sldId id="382" r:id="rId11"/>
    <p:sldId id="384" r:id="rId12"/>
    <p:sldId id="383" r:id="rId13"/>
    <p:sldId id="385" r:id="rId14"/>
    <p:sldId id="387" r:id="rId15"/>
    <p:sldId id="388" r:id="rId16"/>
    <p:sldId id="389" r:id="rId17"/>
    <p:sldId id="390" r:id="rId18"/>
    <p:sldId id="394" r:id="rId19"/>
    <p:sldId id="396" r:id="rId20"/>
    <p:sldId id="398" r:id="rId21"/>
    <p:sldId id="400" r:id="rId22"/>
    <p:sldId id="402" r:id="rId23"/>
    <p:sldId id="403" r:id="rId24"/>
    <p:sldId id="404" r:id="rId25"/>
    <p:sldId id="405" r:id="rId26"/>
    <p:sldId id="406" r:id="rId27"/>
    <p:sldId id="407" r:id="rId28"/>
    <p:sldId id="408" r:id="rId29"/>
    <p:sldId id="411" r:id="rId30"/>
    <p:sldId id="412" r:id="rId31"/>
    <p:sldId id="622" r:id="rId32"/>
    <p:sldId id="413" r:id="rId33"/>
    <p:sldId id="421" r:id="rId34"/>
    <p:sldId id="423" r:id="rId35"/>
    <p:sldId id="424" r:id="rId36"/>
    <p:sldId id="425" r:id="rId37"/>
    <p:sldId id="426" r:id="rId38"/>
    <p:sldId id="569" r:id="rId39"/>
    <p:sldId id="570" r:id="rId40"/>
    <p:sldId id="589" r:id="rId41"/>
    <p:sldId id="572" r:id="rId42"/>
    <p:sldId id="575" r:id="rId43"/>
    <p:sldId id="576" r:id="rId44"/>
    <p:sldId id="577" r:id="rId45"/>
    <p:sldId id="580" r:id="rId46"/>
    <p:sldId id="428" r:id="rId47"/>
    <p:sldId id="600" r:id="rId48"/>
    <p:sldId id="602" r:id="rId49"/>
    <p:sldId id="609" r:id="rId50"/>
    <p:sldId id="620" r:id="rId51"/>
    <p:sldId id="559" r:id="rId52"/>
    <p:sldId id="560" r:id="rId53"/>
    <p:sldId id="561" r:id="rId54"/>
    <p:sldId id="562" r:id="rId55"/>
    <p:sldId id="563" r:id="rId56"/>
    <p:sldId id="565" r:id="rId57"/>
    <p:sldId id="566" r:id="rId58"/>
    <p:sldId id="567" r:id="rId59"/>
    <p:sldId id="621" r:id="rId60"/>
    <p:sldId id="568" r:id="rId61"/>
    <p:sldId id="477" r:id="rId62"/>
    <p:sldId id="478" r:id="rId63"/>
    <p:sldId id="479" r:id="rId64"/>
    <p:sldId id="481" r:id="rId65"/>
    <p:sldId id="482" r:id="rId66"/>
    <p:sldId id="483" r:id="rId67"/>
    <p:sldId id="484" r:id="rId68"/>
    <p:sldId id="486" r:id="rId69"/>
    <p:sldId id="487" r:id="rId70"/>
    <p:sldId id="488" r:id="rId71"/>
    <p:sldId id="490" r:id="rId72"/>
    <p:sldId id="491" r:id="rId73"/>
    <p:sldId id="492" r:id="rId74"/>
    <p:sldId id="494" r:id="rId75"/>
    <p:sldId id="495" r:id="rId76"/>
    <p:sldId id="496" r:id="rId77"/>
    <p:sldId id="497" r:id="rId78"/>
    <p:sldId id="498" r:id="rId79"/>
    <p:sldId id="500" r:id="rId80"/>
    <p:sldId id="501" r:id="rId81"/>
    <p:sldId id="522" r:id="rId82"/>
    <p:sldId id="523" r:id="rId83"/>
    <p:sldId id="525" r:id="rId84"/>
    <p:sldId id="526" r:id="rId85"/>
    <p:sldId id="527" r:id="rId86"/>
    <p:sldId id="528" r:id="rId87"/>
    <p:sldId id="529" r:id="rId88"/>
    <p:sldId id="530" r:id="rId89"/>
    <p:sldId id="531" r:id="rId90"/>
    <p:sldId id="623" r:id="rId91"/>
    <p:sldId id="626" r:id="rId92"/>
  </p:sldIdLst>
  <p:sldSz cx="9144000" cy="6858000" type="screen4x3"/>
  <p:notesSz cx="7099300" cy="10234613"/>
  <p:defaultTextStyle>
    <a:defPPr>
      <a:defRPr lang="en-US"/>
    </a:defPPr>
    <a:lvl1pPr algn="l" rtl="0" eaLnBrk="0" fontAlgn="base" hangingPunct="0">
      <a:spcBef>
        <a:spcPct val="0"/>
      </a:spcBef>
      <a:spcAft>
        <a:spcPct val="0"/>
      </a:spcAft>
      <a:defRPr sz="1200" kern="1200">
        <a:solidFill>
          <a:schemeClr val="tx1"/>
        </a:solidFill>
        <a:latin typeface="Frutiger LT 55 Roman" pitchFamily="34" charset="0"/>
        <a:ea typeface="宋体" pitchFamily="2" charset="-122"/>
        <a:cs typeface="+mn-cs"/>
      </a:defRPr>
    </a:lvl1pPr>
    <a:lvl2pPr marL="457200" algn="l" rtl="0" eaLnBrk="0" fontAlgn="base" hangingPunct="0">
      <a:spcBef>
        <a:spcPct val="0"/>
      </a:spcBef>
      <a:spcAft>
        <a:spcPct val="0"/>
      </a:spcAft>
      <a:defRPr sz="1200" kern="1200">
        <a:solidFill>
          <a:schemeClr val="tx1"/>
        </a:solidFill>
        <a:latin typeface="Frutiger LT 55 Roman" pitchFamily="34" charset="0"/>
        <a:ea typeface="宋体" pitchFamily="2" charset="-122"/>
        <a:cs typeface="+mn-cs"/>
      </a:defRPr>
    </a:lvl2pPr>
    <a:lvl3pPr marL="914400" algn="l" rtl="0" eaLnBrk="0" fontAlgn="base" hangingPunct="0">
      <a:spcBef>
        <a:spcPct val="0"/>
      </a:spcBef>
      <a:spcAft>
        <a:spcPct val="0"/>
      </a:spcAft>
      <a:defRPr sz="1200" kern="1200">
        <a:solidFill>
          <a:schemeClr val="tx1"/>
        </a:solidFill>
        <a:latin typeface="Frutiger LT 55 Roman" pitchFamily="34" charset="0"/>
        <a:ea typeface="宋体" pitchFamily="2" charset="-122"/>
        <a:cs typeface="+mn-cs"/>
      </a:defRPr>
    </a:lvl3pPr>
    <a:lvl4pPr marL="1371600" algn="l" rtl="0" eaLnBrk="0" fontAlgn="base" hangingPunct="0">
      <a:spcBef>
        <a:spcPct val="0"/>
      </a:spcBef>
      <a:spcAft>
        <a:spcPct val="0"/>
      </a:spcAft>
      <a:defRPr sz="1200" kern="1200">
        <a:solidFill>
          <a:schemeClr val="tx1"/>
        </a:solidFill>
        <a:latin typeface="Frutiger LT 55 Roman" pitchFamily="34" charset="0"/>
        <a:ea typeface="宋体" pitchFamily="2" charset="-122"/>
        <a:cs typeface="+mn-cs"/>
      </a:defRPr>
    </a:lvl4pPr>
    <a:lvl5pPr marL="1828800" algn="l" rtl="0" eaLnBrk="0" fontAlgn="base" hangingPunct="0">
      <a:spcBef>
        <a:spcPct val="0"/>
      </a:spcBef>
      <a:spcAft>
        <a:spcPct val="0"/>
      </a:spcAft>
      <a:defRPr sz="1200" kern="1200">
        <a:solidFill>
          <a:schemeClr val="tx1"/>
        </a:solidFill>
        <a:latin typeface="Frutiger LT 55 Roman" pitchFamily="34" charset="0"/>
        <a:ea typeface="宋体" pitchFamily="2" charset="-122"/>
        <a:cs typeface="+mn-cs"/>
      </a:defRPr>
    </a:lvl5pPr>
    <a:lvl6pPr marL="2286000" algn="l" defTabSz="914400" rtl="0" eaLnBrk="1" latinLnBrk="0" hangingPunct="1">
      <a:defRPr sz="1200" kern="1200">
        <a:solidFill>
          <a:schemeClr val="tx1"/>
        </a:solidFill>
        <a:latin typeface="Frutiger LT 55 Roman" pitchFamily="34" charset="0"/>
        <a:ea typeface="宋体" pitchFamily="2" charset="-122"/>
        <a:cs typeface="+mn-cs"/>
      </a:defRPr>
    </a:lvl6pPr>
    <a:lvl7pPr marL="2743200" algn="l" defTabSz="914400" rtl="0" eaLnBrk="1" latinLnBrk="0" hangingPunct="1">
      <a:defRPr sz="1200" kern="1200">
        <a:solidFill>
          <a:schemeClr val="tx1"/>
        </a:solidFill>
        <a:latin typeface="Frutiger LT 55 Roman" pitchFamily="34" charset="0"/>
        <a:ea typeface="宋体" pitchFamily="2" charset="-122"/>
        <a:cs typeface="+mn-cs"/>
      </a:defRPr>
    </a:lvl7pPr>
    <a:lvl8pPr marL="3200400" algn="l" defTabSz="914400" rtl="0" eaLnBrk="1" latinLnBrk="0" hangingPunct="1">
      <a:defRPr sz="1200" kern="1200">
        <a:solidFill>
          <a:schemeClr val="tx1"/>
        </a:solidFill>
        <a:latin typeface="Frutiger LT 55 Roman" pitchFamily="34" charset="0"/>
        <a:ea typeface="宋体" pitchFamily="2" charset="-122"/>
        <a:cs typeface="+mn-cs"/>
      </a:defRPr>
    </a:lvl8pPr>
    <a:lvl9pPr marL="3657600" algn="l" defTabSz="914400" rtl="0" eaLnBrk="1" latinLnBrk="0" hangingPunct="1">
      <a:defRPr sz="1200" kern="1200">
        <a:solidFill>
          <a:schemeClr val="tx1"/>
        </a:solidFill>
        <a:latin typeface="Frutiger LT 55 Roman"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99CC00"/>
    <a:srgbClr val="F8F8F8"/>
    <a:srgbClr val="EAEAEA"/>
    <a:srgbClr val="FFCCFF"/>
    <a:srgbClr val="FFFF66"/>
    <a:srgbClr val="FF0000"/>
    <a:srgbClr val="AFCD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76796" autoAdjust="0"/>
  </p:normalViewPr>
  <p:slideViewPr>
    <p:cSldViewPr>
      <p:cViewPr varScale="1">
        <p:scale>
          <a:sx n="89" d="100"/>
          <a:sy n="89" d="100"/>
        </p:scale>
        <p:origin x="2112" y="10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79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88.xml"/><Relationship Id="rId2" Type="http://schemas.openxmlformats.org/officeDocument/2006/relationships/slide" Target="slides/slide39.xml"/><Relationship Id="rId1"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1304D-DF73-4DD7-9B71-61FF2078ECD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E83620C0-DF3B-49AD-B166-A8C21A4B53B9}">
      <dgm:prSet/>
      <dgm:spPr/>
      <dgm:t>
        <a:bodyPr/>
        <a:lstStyle/>
        <a:p>
          <a:pPr rtl="0"/>
          <a:r>
            <a:rPr lang="en-US" dirty="0" smtClean="0"/>
            <a:t>OOSD</a:t>
          </a:r>
          <a:endParaRPr lang="en-US" dirty="0"/>
        </a:p>
      </dgm:t>
    </dgm:pt>
    <dgm:pt modelId="{EF37FCD8-B722-44AB-ACD4-9305F6654A60}" type="parTrans" cxnId="{6568C7FB-706B-4715-8039-BE15AF1CAA26}">
      <dgm:prSet/>
      <dgm:spPr/>
      <dgm:t>
        <a:bodyPr/>
        <a:lstStyle/>
        <a:p>
          <a:endParaRPr lang="zh-CN" altLang="en-US"/>
        </a:p>
      </dgm:t>
    </dgm:pt>
    <dgm:pt modelId="{1722BBE1-2EFA-4EAF-BAD6-04D244BE3C84}" type="sibTrans" cxnId="{6568C7FB-706B-4715-8039-BE15AF1CAA26}">
      <dgm:prSet/>
      <dgm:spPr/>
      <dgm:t>
        <a:bodyPr/>
        <a:lstStyle/>
        <a:p>
          <a:endParaRPr lang="zh-CN" altLang="en-US"/>
        </a:p>
      </dgm:t>
    </dgm:pt>
    <dgm:pt modelId="{A301A673-038B-4CB1-889C-DDEE6232727C}">
      <dgm:prSet custT="1"/>
      <dgm:spPr/>
      <dgm:t>
        <a:bodyPr/>
        <a:lstStyle/>
        <a:p>
          <a:pPr rtl="0"/>
          <a:r>
            <a:rPr lang="en-US" sz="2400" dirty="0" smtClean="0">
              <a:latin typeface="Arial" pitchFamily="34" charset="0"/>
              <a:cs typeface="Arial" pitchFamily="34" charset="0"/>
            </a:rPr>
            <a:t>Requirements Analysis</a:t>
          </a:r>
          <a:endParaRPr lang="zh-CN" sz="2400" dirty="0">
            <a:latin typeface="Arial" pitchFamily="34" charset="0"/>
            <a:cs typeface="Arial" pitchFamily="34" charset="0"/>
          </a:endParaRPr>
        </a:p>
      </dgm:t>
    </dgm:pt>
    <dgm:pt modelId="{F589C5DF-A547-4C4F-BC3A-A4AF1E7715D0}" type="parTrans" cxnId="{C38085D7-1ADF-492B-99D7-72EAB94485E8}">
      <dgm:prSet/>
      <dgm:spPr/>
      <dgm:t>
        <a:bodyPr/>
        <a:lstStyle/>
        <a:p>
          <a:endParaRPr lang="zh-CN" altLang="en-US"/>
        </a:p>
      </dgm:t>
    </dgm:pt>
    <dgm:pt modelId="{70897FDA-6747-441D-AEBC-AEB600FEB74B}" type="sibTrans" cxnId="{C38085D7-1ADF-492B-99D7-72EAB94485E8}">
      <dgm:prSet/>
      <dgm:spPr/>
      <dgm:t>
        <a:bodyPr/>
        <a:lstStyle/>
        <a:p>
          <a:endParaRPr lang="zh-CN" altLang="en-US"/>
        </a:p>
      </dgm:t>
    </dgm:pt>
    <dgm:pt modelId="{369FB473-9C7B-433B-9B7B-DD27ABC16DFA}">
      <dgm:prSet custT="1"/>
      <dgm:spPr/>
      <dgm:t>
        <a:bodyPr/>
        <a:lstStyle/>
        <a:p>
          <a:pPr rtl="0"/>
          <a:r>
            <a:rPr lang="en-US" sz="2400" dirty="0" smtClean="0">
              <a:latin typeface="Arial" pitchFamily="34" charset="0"/>
              <a:cs typeface="Arial" pitchFamily="34" charset="0"/>
            </a:rPr>
            <a:t>Architecture</a:t>
          </a:r>
          <a:endParaRPr lang="en-US" sz="2400" dirty="0">
            <a:latin typeface="Arial" pitchFamily="34" charset="0"/>
            <a:cs typeface="Arial" pitchFamily="34" charset="0"/>
          </a:endParaRPr>
        </a:p>
      </dgm:t>
    </dgm:pt>
    <dgm:pt modelId="{67B2A87A-2302-40CD-BACE-76AACDA8E89B}" type="parTrans" cxnId="{7AB93DD3-7B7D-4DFE-B9EA-F7F4C6B35AFE}">
      <dgm:prSet/>
      <dgm:spPr/>
      <dgm:t>
        <a:bodyPr/>
        <a:lstStyle/>
        <a:p>
          <a:endParaRPr lang="zh-CN" altLang="en-US"/>
        </a:p>
      </dgm:t>
    </dgm:pt>
    <dgm:pt modelId="{731D3B7A-C6CD-484C-93C2-38600A09BC77}" type="sibTrans" cxnId="{7AB93DD3-7B7D-4DFE-B9EA-F7F4C6B35AFE}">
      <dgm:prSet/>
      <dgm:spPr/>
      <dgm:t>
        <a:bodyPr/>
        <a:lstStyle/>
        <a:p>
          <a:endParaRPr lang="zh-CN" altLang="en-US"/>
        </a:p>
      </dgm:t>
    </dgm:pt>
    <dgm:pt modelId="{57EB90D2-364D-4187-A1C1-F2CE360D712D}">
      <dgm:prSet custT="1"/>
      <dgm:spPr/>
      <dgm:t>
        <a:bodyPr/>
        <a:lstStyle/>
        <a:p>
          <a:pPr rtl="0"/>
          <a:r>
            <a:rPr lang="en-US" sz="2400" dirty="0" smtClean="0">
              <a:latin typeface="Arial" pitchFamily="34" charset="0"/>
              <a:cs typeface="Arial" pitchFamily="34" charset="0"/>
            </a:rPr>
            <a:t>Design</a:t>
          </a:r>
          <a:endParaRPr lang="zh-CN" sz="2400" dirty="0">
            <a:latin typeface="Arial" pitchFamily="34" charset="0"/>
            <a:cs typeface="Arial" pitchFamily="34" charset="0"/>
          </a:endParaRPr>
        </a:p>
      </dgm:t>
    </dgm:pt>
    <dgm:pt modelId="{994CDF99-49D6-44B6-9C26-582FBAB57F89}" type="parTrans" cxnId="{FE0A5C52-81BB-41D7-8B77-6E322DBA5B40}">
      <dgm:prSet/>
      <dgm:spPr/>
      <dgm:t>
        <a:bodyPr/>
        <a:lstStyle/>
        <a:p>
          <a:endParaRPr lang="zh-CN" altLang="en-US"/>
        </a:p>
      </dgm:t>
    </dgm:pt>
    <dgm:pt modelId="{0DD505E5-702E-4C26-9CEE-9E7895196926}" type="sibTrans" cxnId="{FE0A5C52-81BB-41D7-8B77-6E322DBA5B40}">
      <dgm:prSet/>
      <dgm:spPr/>
      <dgm:t>
        <a:bodyPr/>
        <a:lstStyle/>
        <a:p>
          <a:endParaRPr lang="zh-CN" altLang="en-US"/>
        </a:p>
      </dgm:t>
    </dgm:pt>
    <dgm:pt modelId="{9749E392-81D9-4218-9EB0-B8F98CC81822}">
      <dgm:prSet custT="1"/>
      <dgm:spPr/>
      <dgm:t>
        <a:bodyPr/>
        <a:lstStyle/>
        <a:p>
          <a:pPr rtl="0"/>
          <a:r>
            <a:rPr lang="en-US" sz="2400" dirty="0" smtClean="0">
              <a:latin typeface="Arial" pitchFamily="34" charset="0"/>
              <a:cs typeface="Arial" pitchFamily="34" charset="0"/>
            </a:rPr>
            <a:t>Implementation</a:t>
          </a:r>
          <a:endParaRPr lang="zh-CN" sz="2400" dirty="0">
            <a:latin typeface="Arial" pitchFamily="34" charset="0"/>
            <a:cs typeface="Arial" pitchFamily="34" charset="0"/>
          </a:endParaRPr>
        </a:p>
      </dgm:t>
    </dgm:pt>
    <dgm:pt modelId="{BA1EAD60-13A1-4235-BA7C-5DCE64BD75F7}" type="parTrans" cxnId="{5E6F7DE8-E72B-4F38-8DBA-4AF7B2DBFB71}">
      <dgm:prSet/>
      <dgm:spPr/>
      <dgm:t>
        <a:bodyPr/>
        <a:lstStyle/>
        <a:p>
          <a:endParaRPr lang="zh-CN" altLang="en-US"/>
        </a:p>
      </dgm:t>
    </dgm:pt>
    <dgm:pt modelId="{4ACB0BDA-DA09-4029-9AD2-21A7C2963D6F}" type="sibTrans" cxnId="{5E6F7DE8-E72B-4F38-8DBA-4AF7B2DBFB71}">
      <dgm:prSet/>
      <dgm:spPr/>
      <dgm:t>
        <a:bodyPr/>
        <a:lstStyle/>
        <a:p>
          <a:endParaRPr lang="zh-CN" altLang="en-US"/>
        </a:p>
      </dgm:t>
    </dgm:pt>
    <dgm:pt modelId="{7FB9FDBD-E5AC-4147-84D0-4A8D6877207F}">
      <dgm:prSet custT="1"/>
      <dgm:spPr/>
      <dgm:t>
        <a:bodyPr/>
        <a:lstStyle/>
        <a:p>
          <a:pPr rtl="0"/>
          <a:r>
            <a:rPr lang="en-US" sz="2400" dirty="0" smtClean="0">
              <a:latin typeface="Arial" pitchFamily="34" charset="0"/>
              <a:cs typeface="Arial" pitchFamily="34" charset="0"/>
            </a:rPr>
            <a:t>Testing</a:t>
          </a:r>
          <a:endParaRPr lang="zh-CN" sz="2400" dirty="0">
            <a:latin typeface="Arial" pitchFamily="34" charset="0"/>
            <a:cs typeface="Arial" pitchFamily="34" charset="0"/>
          </a:endParaRPr>
        </a:p>
      </dgm:t>
    </dgm:pt>
    <dgm:pt modelId="{0112597F-3D50-4C9D-BDB5-5A39512DC6F4}" type="parTrans" cxnId="{16465608-C76E-4DF0-A275-F6B91BD8B13B}">
      <dgm:prSet/>
      <dgm:spPr/>
      <dgm:t>
        <a:bodyPr/>
        <a:lstStyle/>
        <a:p>
          <a:endParaRPr lang="zh-CN" altLang="en-US"/>
        </a:p>
      </dgm:t>
    </dgm:pt>
    <dgm:pt modelId="{E0643BEF-1F2B-455C-8C2D-60A25A9F2D57}" type="sibTrans" cxnId="{16465608-C76E-4DF0-A275-F6B91BD8B13B}">
      <dgm:prSet/>
      <dgm:spPr/>
      <dgm:t>
        <a:bodyPr/>
        <a:lstStyle/>
        <a:p>
          <a:endParaRPr lang="zh-CN" altLang="en-US"/>
        </a:p>
      </dgm:t>
    </dgm:pt>
    <dgm:pt modelId="{861DD5A0-D92E-4840-BCDF-8594CBB0ADE4}">
      <dgm:prSet custT="1"/>
      <dgm:spPr/>
      <dgm:t>
        <a:bodyPr/>
        <a:lstStyle/>
        <a:p>
          <a:pPr rtl="0"/>
          <a:r>
            <a:rPr lang="en-US" sz="2400" dirty="0" smtClean="0">
              <a:latin typeface="Arial" pitchFamily="34" charset="0"/>
              <a:cs typeface="Arial" pitchFamily="34" charset="0"/>
            </a:rPr>
            <a:t>Deployment</a:t>
          </a:r>
          <a:endParaRPr lang="zh-CN" sz="2400" dirty="0">
            <a:latin typeface="Arial" pitchFamily="34" charset="0"/>
            <a:cs typeface="Arial" pitchFamily="34" charset="0"/>
          </a:endParaRPr>
        </a:p>
      </dgm:t>
    </dgm:pt>
    <dgm:pt modelId="{25B3DC3B-F29B-46E5-A3E6-85962E2E65D2}" type="parTrans" cxnId="{9E2E1846-056C-473D-9DBD-83FFA2E660D8}">
      <dgm:prSet/>
      <dgm:spPr/>
      <dgm:t>
        <a:bodyPr/>
        <a:lstStyle/>
        <a:p>
          <a:endParaRPr lang="zh-CN" altLang="en-US"/>
        </a:p>
      </dgm:t>
    </dgm:pt>
    <dgm:pt modelId="{27C56A8D-F4E2-46CA-A9C8-CE5D8E8D27BD}" type="sibTrans" cxnId="{9E2E1846-056C-473D-9DBD-83FFA2E660D8}">
      <dgm:prSet/>
      <dgm:spPr/>
      <dgm:t>
        <a:bodyPr/>
        <a:lstStyle/>
        <a:p>
          <a:endParaRPr lang="zh-CN" altLang="en-US"/>
        </a:p>
      </dgm:t>
    </dgm:pt>
    <dgm:pt modelId="{1F4BA84E-90B6-4380-AB93-23B238E53B70}">
      <dgm:prSet custT="1"/>
      <dgm:spPr/>
      <dgm:t>
        <a:bodyPr/>
        <a:lstStyle/>
        <a:p>
          <a:pPr rtl="0"/>
          <a:r>
            <a:rPr lang="en-US" sz="2400" dirty="0" smtClean="0">
              <a:latin typeface="Arial" pitchFamily="34" charset="0"/>
              <a:cs typeface="Arial" pitchFamily="34" charset="0"/>
            </a:rPr>
            <a:t>Requirements Gathering</a:t>
          </a:r>
          <a:endParaRPr lang="zh-CN" sz="2400" dirty="0">
            <a:latin typeface="Arial" pitchFamily="34" charset="0"/>
            <a:cs typeface="Arial" pitchFamily="34" charset="0"/>
          </a:endParaRPr>
        </a:p>
      </dgm:t>
    </dgm:pt>
    <dgm:pt modelId="{7D43E818-4CF5-49F8-8657-B437AD5FC1A6}" type="sibTrans" cxnId="{8AD098D9-0390-489F-A791-BFCD43FC8D79}">
      <dgm:prSet/>
      <dgm:spPr/>
      <dgm:t>
        <a:bodyPr/>
        <a:lstStyle/>
        <a:p>
          <a:endParaRPr lang="zh-CN" altLang="en-US"/>
        </a:p>
      </dgm:t>
    </dgm:pt>
    <dgm:pt modelId="{22E8BFAF-F199-4016-9478-9C718AEE6856}" type="parTrans" cxnId="{8AD098D9-0390-489F-A791-BFCD43FC8D79}">
      <dgm:prSet/>
      <dgm:spPr/>
      <dgm:t>
        <a:bodyPr/>
        <a:lstStyle/>
        <a:p>
          <a:endParaRPr lang="zh-CN" altLang="en-US"/>
        </a:p>
      </dgm:t>
    </dgm:pt>
    <dgm:pt modelId="{23E509E7-E2BF-45F9-9A47-F17684ED8EE7}" type="pres">
      <dgm:prSet presAssocID="{6D41304D-DF73-4DD7-9B71-61FF2078ECD2}" presName="linearFlow" presStyleCnt="0">
        <dgm:presLayoutVars>
          <dgm:dir/>
          <dgm:animLvl val="lvl"/>
          <dgm:resizeHandles val="exact"/>
        </dgm:presLayoutVars>
      </dgm:prSet>
      <dgm:spPr/>
      <dgm:t>
        <a:bodyPr/>
        <a:lstStyle/>
        <a:p>
          <a:endParaRPr lang="zh-CN" altLang="en-US"/>
        </a:p>
      </dgm:t>
    </dgm:pt>
    <dgm:pt modelId="{4E1670C4-DE58-4561-972F-3272A4268A7C}" type="pres">
      <dgm:prSet presAssocID="{E83620C0-DF3B-49AD-B166-A8C21A4B53B9}" presName="composite" presStyleCnt="0"/>
      <dgm:spPr/>
    </dgm:pt>
    <dgm:pt modelId="{A2758D7A-2CF4-4EF8-B5D1-70A7BAA7F76C}" type="pres">
      <dgm:prSet presAssocID="{E83620C0-DF3B-49AD-B166-A8C21A4B53B9}" presName="parentText" presStyleLbl="alignNode1" presStyleIdx="0" presStyleCnt="1" custScaleX="54871" custLinFactNeighborX="41808" custLinFactNeighborY="-17486">
        <dgm:presLayoutVars>
          <dgm:chMax val="1"/>
          <dgm:bulletEnabled val="1"/>
        </dgm:presLayoutVars>
      </dgm:prSet>
      <dgm:spPr/>
      <dgm:t>
        <a:bodyPr/>
        <a:lstStyle/>
        <a:p>
          <a:endParaRPr lang="zh-CN" altLang="en-US"/>
        </a:p>
      </dgm:t>
    </dgm:pt>
    <dgm:pt modelId="{187B3857-3059-4D6C-B726-1F6B01FC767A}" type="pres">
      <dgm:prSet presAssocID="{E83620C0-DF3B-49AD-B166-A8C21A4B53B9}" presName="descendantText" presStyleLbl="alignAcc1" presStyleIdx="0" presStyleCnt="1" custScaleX="97025" custScaleY="153564" custLinFactNeighborX="2652" custLinFactNeighborY="-93">
        <dgm:presLayoutVars>
          <dgm:bulletEnabled val="1"/>
        </dgm:presLayoutVars>
      </dgm:prSet>
      <dgm:spPr/>
      <dgm:t>
        <a:bodyPr/>
        <a:lstStyle/>
        <a:p>
          <a:endParaRPr lang="zh-CN" altLang="en-US"/>
        </a:p>
      </dgm:t>
    </dgm:pt>
  </dgm:ptLst>
  <dgm:cxnLst>
    <dgm:cxn modelId="{FE0A5C52-81BB-41D7-8B77-6E322DBA5B40}" srcId="{E83620C0-DF3B-49AD-B166-A8C21A4B53B9}" destId="{57EB90D2-364D-4187-A1C1-F2CE360D712D}" srcOrd="3" destOrd="0" parTransId="{994CDF99-49D6-44B6-9C26-582FBAB57F89}" sibTransId="{0DD505E5-702E-4C26-9CEE-9E7895196926}"/>
    <dgm:cxn modelId="{F3FD6095-72B1-4671-B810-02389275E54F}" type="presOf" srcId="{369FB473-9C7B-433B-9B7B-DD27ABC16DFA}" destId="{187B3857-3059-4D6C-B726-1F6B01FC767A}" srcOrd="0" destOrd="2" presId="urn:microsoft.com/office/officeart/2005/8/layout/chevron2"/>
    <dgm:cxn modelId="{15F87010-C1A1-444D-91FC-D49D459C3EA9}" type="presOf" srcId="{E83620C0-DF3B-49AD-B166-A8C21A4B53B9}" destId="{A2758D7A-2CF4-4EF8-B5D1-70A7BAA7F76C}" srcOrd="0" destOrd="0" presId="urn:microsoft.com/office/officeart/2005/8/layout/chevron2"/>
    <dgm:cxn modelId="{6F0B4405-1F57-4C37-8E4F-F90303E57A82}" type="presOf" srcId="{57EB90D2-364D-4187-A1C1-F2CE360D712D}" destId="{187B3857-3059-4D6C-B726-1F6B01FC767A}" srcOrd="0" destOrd="3" presId="urn:microsoft.com/office/officeart/2005/8/layout/chevron2"/>
    <dgm:cxn modelId="{E6D8EB2A-207B-49DA-93AE-27F4EFDB672C}" type="presOf" srcId="{861DD5A0-D92E-4840-BCDF-8594CBB0ADE4}" destId="{187B3857-3059-4D6C-B726-1F6B01FC767A}" srcOrd="0" destOrd="6" presId="urn:microsoft.com/office/officeart/2005/8/layout/chevron2"/>
    <dgm:cxn modelId="{9E2E1846-056C-473D-9DBD-83FFA2E660D8}" srcId="{E83620C0-DF3B-49AD-B166-A8C21A4B53B9}" destId="{861DD5A0-D92E-4840-BCDF-8594CBB0ADE4}" srcOrd="6" destOrd="0" parTransId="{25B3DC3B-F29B-46E5-A3E6-85962E2E65D2}" sibTransId="{27C56A8D-F4E2-46CA-A9C8-CE5D8E8D27BD}"/>
    <dgm:cxn modelId="{5E6F7DE8-E72B-4F38-8DBA-4AF7B2DBFB71}" srcId="{E83620C0-DF3B-49AD-B166-A8C21A4B53B9}" destId="{9749E392-81D9-4218-9EB0-B8F98CC81822}" srcOrd="4" destOrd="0" parTransId="{BA1EAD60-13A1-4235-BA7C-5DCE64BD75F7}" sibTransId="{4ACB0BDA-DA09-4029-9AD2-21A7C2963D6F}"/>
    <dgm:cxn modelId="{C38085D7-1ADF-492B-99D7-72EAB94485E8}" srcId="{E83620C0-DF3B-49AD-B166-A8C21A4B53B9}" destId="{A301A673-038B-4CB1-889C-DDEE6232727C}" srcOrd="1" destOrd="0" parTransId="{F589C5DF-A547-4C4F-BC3A-A4AF1E7715D0}" sibTransId="{70897FDA-6747-441D-AEBC-AEB600FEB74B}"/>
    <dgm:cxn modelId="{C11A8964-296E-4706-9EC9-815D0BE39280}" type="presOf" srcId="{9749E392-81D9-4218-9EB0-B8F98CC81822}" destId="{187B3857-3059-4D6C-B726-1F6B01FC767A}" srcOrd="0" destOrd="4" presId="urn:microsoft.com/office/officeart/2005/8/layout/chevron2"/>
    <dgm:cxn modelId="{6568C7FB-706B-4715-8039-BE15AF1CAA26}" srcId="{6D41304D-DF73-4DD7-9B71-61FF2078ECD2}" destId="{E83620C0-DF3B-49AD-B166-A8C21A4B53B9}" srcOrd="0" destOrd="0" parTransId="{EF37FCD8-B722-44AB-ACD4-9305F6654A60}" sibTransId="{1722BBE1-2EFA-4EAF-BAD6-04D244BE3C84}"/>
    <dgm:cxn modelId="{2394AF92-35CC-49BA-8B6A-94D6CDD4C46F}" type="presOf" srcId="{6D41304D-DF73-4DD7-9B71-61FF2078ECD2}" destId="{23E509E7-E2BF-45F9-9A47-F17684ED8EE7}" srcOrd="0" destOrd="0" presId="urn:microsoft.com/office/officeart/2005/8/layout/chevron2"/>
    <dgm:cxn modelId="{7AB93DD3-7B7D-4DFE-B9EA-F7F4C6B35AFE}" srcId="{E83620C0-DF3B-49AD-B166-A8C21A4B53B9}" destId="{369FB473-9C7B-433B-9B7B-DD27ABC16DFA}" srcOrd="2" destOrd="0" parTransId="{67B2A87A-2302-40CD-BACE-76AACDA8E89B}" sibTransId="{731D3B7A-C6CD-484C-93C2-38600A09BC77}"/>
    <dgm:cxn modelId="{16465608-C76E-4DF0-A275-F6B91BD8B13B}" srcId="{E83620C0-DF3B-49AD-B166-A8C21A4B53B9}" destId="{7FB9FDBD-E5AC-4147-84D0-4A8D6877207F}" srcOrd="5" destOrd="0" parTransId="{0112597F-3D50-4C9D-BDB5-5A39512DC6F4}" sibTransId="{E0643BEF-1F2B-455C-8C2D-60A25A9F2D57}"/>
    <dgm:cxn modelId="{8AD098D9-0390-489F-A791-BFCD43FC8D79}" srcId="{E83620C0-DF3B-49AD-B166-A8C21A4B53B9}" destId="{1F4BA84E-90B6-4380-AB93-23B238E53B70}" srcOrd="0" destOrd="0" parTransId="{22E8BFAF-F199-4016-9478-9C718AEE6856}" sibTransId="{7D43E818-4CF5-49F8-8657-B437AD5FC1A6}"/>
    <dgm:cxn modelId="{2EC80B5B-DAF8-474A-98BB-ACF403F2C178}" type="presOf" srcId="{1F4BA84E-90B6-4380-AB93-23B238E53B70}" destId="{187B3857-3059-4D6C-B726-1F6B01FC767A}" srcOrd="0" destOrd="0" presId="urn:microsoft.com/office/officeart/2005/8/layout/chevron2"/>
    <dgm:cxn modelId="{D61612E4-2CCE-451C-8AC3-5F83E38C8CFA}" type="presOf" srcId="{7FB9FDBD-E5AC-4147-84D0-4A8D6877207F}" destId="{187B3857-3059-4D6C-B726-1F6B01FC767A}" srcOrd="0" destOrd="5" presId="urn:microsoft.com/office/officeart/2005/8/layout/chevron2"/>
    <dgm:cxn modelId="{B059B672-A086-467D-89F5-27658DBCFEF7}" type="presOf" srcId="{A301A673-038B-4CB1-889C-DDEE6232727C}" destId="{187B3857-3059-4D6C-B726-1F6B01FC767A}" srcOrd="0" destOrd="1" presId="urn:microsoft.com/office/officeart/2005/8/layout/chevron2"/>
    <dgm:cxn modelId="{95EF30F6-51D9-4BA9-ADDF-736FA4EEA95A}" type="presParOf" srcId="{23E509E7-E2BF-45F9-9A47-F17684ED8EE7}" destId="{4E1670C4-DE58-4561-972F-3272A4268A7C}" srcOrd="0" destOrd="0" presId="urn:microsoft.com/office/officeart/2005/8/layout/chevron2"/>
    <dgm:cxn modelId="{849EE416-60CC-4657-BC05-064040558BE9}" type="presParOf" srcId="{4E1670C4-DE58-4561-972F-3272A4268A7C}" destId="{A2758D7A-2CF4-4EF8-B5D1-70A7BAA7F76C}" srcOrd="0" destOrd="0" presId="urn:microsoft.com/office/officeart/2005/8/layout/chevron2"/>
    <dgm:cxn modelId="{96F9E84B-CB42-45FD-9520-2430C6B29AEB}" type="presParOf" srcId="{4E1670C4-DE58-4561-972F-3272A4268A7C}" destId="{187B3857-3059-4D6C-B726-1F6B01FC767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8D7A-2CF4-4EF8-B5D1-70A7BAA7F76C}">
      <dsp:nvSpPr>
        <dsp:cNvPr id="0" name=""/>
        <dsp:cNvSpPr/>
      </dsp:nvSpPr>
      <dsp:spPr>
        <a:xfrm rot="5400000">
          <a:off x="-645812" y="1438598"/>
          <a:ext cx="3646470" cy="76927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n-US" sz="2800" kern="1200" dirty="0" smtClean="0"/>
            <a:t>OOSD</a:t>
          </a:r>
          <a:endParaRPr lang="en-US" sz="2800" kern="1200" dirty="0"/>
        </a:p>
      </dsp:txBody>
      <dsp:txXfrm rot="-5400000">
        <a:off x="792786" y="384637"/>
        <a:ext cx="769273" cy="2877197"/>
      </dsp:txXfrm>
    </dsp:sp>
    <dsp:sp modelId="{187B3857-3059-4D6C-B726-1F6B01FC767A}">
      <dsp:nvSpPr>
        <dsp:cNvPr id="0" name=""/>
        <dsp:cNvSpPr/>
      </dsp:nvSpPr>
      <dsp:spPr>
        <a:xfrm rot="5400000">
          <a:off x="2902496" y="-1340408"/>
          <a:ext cx="3643341" cy="632415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smtClean="0">
              <a:latin typeface="Arial" pitchFamily="34" charset="0"/>
              <a:cs typeface="Arial" pitchFamily="34" charset="0"/>
            </a:rPr>
            <a:t>Requirements Gathering</a:t>
          </a:r>
          <a:endParaRPr lang="zh-CN" sz="2400" kern="1200" dirty="0">
            <a:latin typeface="Arial" pitchFamily="34" charset="0"/>
            <a:cs typeface="Arial" pitchFamily="34" charset="0"/>
          </a:endParaRPr>
        </a:p>
        <a:p>
          <a:pPr marL="228600" lvl="1" indent="-228600" algn="l" defTabSz="1066800" rtl="0">
            <a:lnSpc>
              <a:spcPct val="90000"/>
            </a:lnSpc>
            <a:spcBef>
              <a:spcPct val="0"/>
            </a:spcBef>
            <a:spcAft>
              <a:spcPct val="15000"/>
            </a:spcAft>
            <a:buChar char="••"/>
          </a:pPr>
          <a:r>
            <a:rPr lang="en-US" sz="2400" kern="1200" dirty="0" smtClean="0">
              <a:latin typeface="Arial" pitchFamily="34" charset="0"/>
              <a:cs typeface="Arial" pitchFamily="34" charset="0"/>
            </a:rPr>
            <a:t>Requirements Analysis</a:t>
          </a:r>
          <a:endParaRPr lang="zh-CN" sz="2400" kern="1200" dirty="0">
            <a:latin typeface="Arial" pitchFamily="34" charset="0"/>
            <a:cs typeface="Arial" pitchFamily="34" charset="0"/>
          </a:endParaRPr>
        </a:p>
        <a:p>
          <a:pPr marL="228600" lvl="1" indent="-228600" algn="l" defTabSz="1066800" rtl="0">
            <a:lnSpc>
              <a:spcPct val="90000"/>
            </a:lnSpc>
            <a:spcBef>
              <a:spcPct val="0"/>
            </a:spcBef>
            <a:spcAft>
              <a:spcPct val="15000"/>
            </a:spcAft>
            <a:buChar char="••"/>
          </a:pPr>
          <a:r>
            <a:rPr lang="en-US" sz="2400" kern="1200" dirty="0" smtClean="0">
              <a:latin typeface="Arial" pitchFamily="34" charset="0"/>
              <a:cs typeface="Arial" pitchFamily="34" charset="0"/>
            </a:rPr>
            <a:t>Architecture</a:t>
          </a:r>
          <a:endParaRPr lang="en-US" sz="2400" kern="1200" dirty="0">
            <a:latin typeface="Arial" pitchFamily="34" charset="0"/>
            <a:cs typeface="Arial" pitchFamily="34" charset="0"/>
          </a:endParaRPr>
        </a:p>
        <a:p>
          <a:pPr marL="228600" lvl="1" indent="-228600" algn="l" defTabSz="1066800" rtl="0">
            <a:lnSpc>
              <a:spcPct val="90000"/>
            </a:lnSpc>
            <a:spcBef>
              <a:spcPct val="0"/>
            </a:spcBef>
            <a:spcAft>
              <a:spcPct val="15000"/>
            </a:spcAft>
            <a:buChar char="••"/>
          </a:pPr>
          <a:r>
            <a:rPr lang="en-US" sz="2400" kern="1200" dirty="0" smtClean="0">
              <a:latin typeface="Arial" pitchFamily="34" charset="0"/>
              <a:cs typeface="Arial" pitchFamily="34" charset="0"/>
            </a:rPr>
            <a:t>Design</a:t>
          </a:r>
          <a:endParaRPr lang="zh-CN" sz="2400" kern="1200" dirty="0">
            <a:latin typeface="Arial" pitchFamily="34" charset="0"/>
            <a:cs typeface="Arial" pitchFamily="34" charset="0"/>
          </a:endParaRPr>
        </a:p>
        <a:p>
          <a:pPr marL="228600" lvl="1" indent="-228600" algn="l" defTabSz="1066800" rtl="0">
            <a:lnSpc>
              <a:spcPct val="90000"/>
            </a:lnSpc>
            <a:spcBef>
              <a:spcPct val="0"/>
            </a:spcBef>
            <a:spcAft>
              <a:spcPct val="15000"/>
            </a:spcAft>
            <a:buChar char="••"/>
          </a:pPr>
          <a:r>
            <a:rPr lang="en-US" sz="2400" kern="1200" dirty="0" smtClean="0">
              <a:latin typeface="Arial" pitchFamily="34" charset="0"/>
              <a:cs typeface="Arial" pitchFamily="34" charset="0"/>
            </a:rPr>
            <a:t>Implementation</a:t>
          </a:r>
          <a:endParaRPr lang="zh-CN" sz="2400" kern="1200" dirty="0">
            <a:latin typeface="Arial" pitchFamily="34" charset="0"/>
            <a:cs typeface="Arial" pitchFamily="34" charset="0"/>
          </a:endParaRPr>
        </a:p>
        <a:p>
          <a:pPr marL="228600" lvl="1" indent="-228600" algn="l" defTabSz="1066800" rtl="0">
            <a:lnSpc>
              <a:spcPct val="90000"/>
            </a:lnSpc>
            <a:spcBef>
              <a:spcPct val="0"/>
            </a:spcBef>
            <a:spcAft>
              <a:spcPct val="15000"/>
            </a:spcAft>
            <a:buChar char="••"/>
          </a:pPr>
          <a:r>
            <a:rPr lang="en-US" sz="2400" kern="1200" dirty="0" smtClean="0">
              <a:latin typeface="Arial" pitchFamily="34" charset="0"/>
              <a:cs typeface="Arial" pitchFamily="34" charset="0"/>
            </a:rPr>
            <a:t>Testing</a:t>
          </a:r>
          <a:endParaRPr lang="zh-CN" sz="2400" kern="1200" dirty="0">
            <a:latin typeface="Arial" pitchFamily="34" charset="0"/>
            <a:cs typeface="Arial" pitchFamily="34" charset="0"/>
          </a:endParaRPr>
        </a:p>
        <a:p>
          <a:pPr marL="228600" lvl="1" indent="-228600" algn="l" defTabSz="1066800" rtl="0">
            <a:lnSpc>
              <a:spcPct val="90000"/>
            </a:lnSpc>
            <a:spcBef>
              <a:spcPct val="0"/>
            </a:spcBef>
            <a:spcAft>
              <a:spcPct val="15000"/>
            </a:spcAft>
            <a:buChar char="••"/>
          </a:pPr>
          <a:r>
            <a:rPr lang="en-US" sz="2400" kern="1200" dirty="0" smtClean="0">
              <a:latin typeface="Arial" pitchFamily="34" charset="0"/>
              <a:cs typeface="Arial" pitchFamily="34" charset="0"/>
            </a:rPr>
            <a:t>Deployment</a:t>
          </a:r>
          <a:endParaRPr lang="zh-CN" sz="2400" kern="1200" dirty="0">
            <a:latin typeface="Arial" pitchFamily="34" charset="0"/>
            <a:cs typeface="Arial" pitchFamily="34" charset="0"/>
          </a:endParaRPr>
        </a:p>
      </dsp:txBody>
      <dsp:txXfrm rot="-5400000">
        <a:off x="1562088" y="177853"/>
        <a:ext cx="6146305" cy="32876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1"/>
            <a:ext cx="3076363" cy="511731"/>
          </a:xfrm>
          <a:prstGeom prst="rect">
            <a:avLst/>
          </a:prstGeom>
          <a:noFill/>
          <a:ln w="9525">
            <a:noFill/>
            <a:miter lim="800000"/>
            <a:headEnd/>
            <a:tailEnd/>
          </a:ln>
          <a:effectLst/>
        </p:spPr>
        <p:txBody>
          <a:bodyPr vert="horz" wrap="square" lIns="99038" tIns="49520" rIns="99038" bIns="49520" numCol="1" anchor="t" anchorCtr="0" compatLnSpc="1">
            <a:prstTxWarp prst="textNoShape">
              <a:avLst/>
            </a:prstTxWarp>
          </a:bodyPr>
          <a:lstStyle>
            <a:lvl1pPr eaLnBrk="1" hangingPunct="1">
              <a:defRPr kumimoji="1">
                <a:latin typeface="Times New Roman" pitchFamily="18" charset="0"/>
              </a:defRPr>
            </a:lvl1pPr>
          </a:lstStyle>
          <a:p>
            <a:pPr>
              <a:defRPr/>
            </a:pPr>
            <a:r>
              <a:rPr lang="en-US" altLang="zh-CN" smtClean="0"/>
              <a:t>UML &amp; Object Oriented Analysis and Design</a:t>
            </a:r>
            <a:endParaRPr lang="zh-CN" altLang="en-US"/>
          </a:p>
        </p:txBody>
      </p:sp>
      <p:sp>
        <p:nvSpPr>
          <p:cNvPr id="79877" name="Rectangle 5"/>
          <p:cNvSpPr>
            <a:spLocks noGrp="1" noChangeArrowheads="1"/>
          </p:cNvSpPr>
          <p:nvPr>
            <p:ph type="sldNum" sz="quarter" idx="3"/>
          </p:nvPr>
        </p:nvSpPr>
        <p:spPr bwMode="auto">
          <a:xfrm>
            <a:off x="2829570" y="9722882"/>
            <a:ext cx="1313041" cy="511731"/>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r" eaLnBrk="1" hangingPunct="1">
              <a:defRPr kumimoji="1" dirty="0" smtClean="0">
                <a:latin typeface="Times New Roman" pitchFamily="18" charset="0"/>
              </a:defRPr>
            </a:lvl1pPr>
          </a:lstStyle>
          <a:p>
            <a:pPr algn="ctr">
              <a:defRPr/>
            </a:pPr>
            <a:r>
              <a:rPr lang="az-Cyrl-AZ" altLang="zh-CN" dirty="0"/>
              <a:t>І</a:t>
            </a:r>
            <a:r>
              <a:rPr lang="en-US" altLang="zh-CN" dirty="0"/>
              <a:t>-</a:t>
            </a:r>
            <a:fld id="{4CC751E5-2E2E-403F-A352-A68C082E4B05}" type="slidenum">
              <a:rPr lang="zh-CN" altLang="en-US"/>
              <a:pPr algn="ctr">
                <a:defRPr/>
              </a:pPr>
              <a:t>‹#›</a:t>
            </a:fld>
            <a:endParaRPr lang="en-US" altLang="zh-CN" dirty="0"/>
          </a:p>
        </p:txBody>
      </p:sp>
    </p:spTree>
    <p:extLst>
      <p:ext uri="{BB962C8B-B14F-4D97-AF65-F5344CB8AC3E}">
        <p14:creationId xmlns:p14="http://schemas.microsoft.com/office/powerpoint/2010/main" val="3915401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03" name="Rectangle 7"/>
          <p:cNvSpPr>
            <a:spLocks noGrp="1" noChangeArrowheads="1"/>
          </p:cNvSpPr>
          <p:nvPr>
            <p:ph type="sldNum" sz="quarter" idx="5"/>
          </p:nvPr>
        </p:nvSpPr>
        <p:spPr bwMode="auto">
          <a:xfrm>
            <a:off x="3240359" y="9742725"/>
            <a:ext cx="1029371" cy="511731"/>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ctr" eaLnBrk="1" hangingPunct="1">
              <a:defRPr kumimoji="1">
                <a:latin typeface="Times New Roman" pitchFamily="18" charset="0"/>
              </a:defRPr>
            </a:lvl1pPr>
          </a:lstStyle>
          <a:p>
            <a:pPr>
              <a:defRPr/>
            </a:pPr>
            <a:r>
              <a:rPr lang="az-Cyrl-AZ" altLang="zh-CN" dirty="0" smtClean="0"/>
              <a:t>І</a:t>
            </a:r>
            <a:r>
              <a:rPr lang="en-US" altLang="zh-CN" dirty="0" smtClean="0"/>
              <a:t>-</a:t>
            </a:r>
            <a:fld id="{E4D7970F-F931-48FA-B9CB-6080A322E9CA}" type="slidenum">
              <a:rPr lang="zh-CN" altLang="en-US" smtClean="0"/>
              <a:pPr>
                <a:defRPr/>
              </a:pPr>
              <a:t>‹#›</a:t>
            </a:fld>
            <a:endParaRPr lang="en-US" altLang="zh-CN" dirty="0"/>
          </a:p>
        </p:txBody>
      </p:sp>
      <p:sp>
        <p:nvSpPr>
          <p:cNvPr id="3" name="页眉占位符 2"/>
          <p:cNvSpPr>
            <a:spLocks noGrp="1"/>
          </p:cNvSpPr>
          <p:nvPr>
            <p:ph type="hdr" sz="quarter"/>
          </p:nvPr>
        </p:nvSpPr>
        <p:spPr>
          <a:xfrm>
            <a:off x="616239" y="76747"/>
            <a:ext cx="4517587" cy="360040"/>
          </a:xfrm>
          <a:prstGeom prst="rect">
            <a:avLst/>
          </a:prstGeom>
        </p:spPr>
        <p:txBody>
          <a:bodyPr vert="horz" lIns="99038" tIns="49520" rIns="99038" bIns="49520" rtlCol="0"/>
          <a:lstStyle>
            <a:lvl1pPr algn="ctr">
              <a:defRPr sz="1700">
                <a:solidFill>
                  <a:srgbClr val="002060"/>
                </a:solidFill>
                <a:latin typeface="Arial" pitchFamily="34" charset="0"/>
                <a:cs typeface="Arial" pitchFamily="34" charset="0"/>
              </a:defRPr>
            </a:lvl1pPr>
          </a:lstStyle>
          <a:p>
            <a:pPr>
              <a:defRPr/>
            </a:pPr>
            <a:r>
              <a:rPr lang="en-US" altLang="zh-CN" dirty="0" smtClean="0">
                <a:solidFill>
                  <a:srgbClr val="002060"/>
                </a:solidFill>
                <a:latin typeface="Arial" pitchFamily="34" charset="0"/>
                <a:cs typeface="Arial" pitchFamily="34" charset="0"/>
              </a:rPr>
              <a:t>UML &amp; Object Oriented Analysis and Design</a:t>
            </a:r>
            <a:endParaRPr lang="zh-CN" altLang="en-US" dirty="0">
              <a:solidFill>
                <a:schemeClr val="tx1"/>
              </a:solidFill>
              <a:latin typeface="Frutiger LT 55 Roman" pitchFamily="34" charset="0"/>
              <a:cs typeface="+mn-cs"/>
            </a:endParaRPr>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8" tIns="49520" rIns="99038" bIns="49520"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38" tIns="49520" rIns="99038" bIns="495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cxnSp>
        <p:nvCxnSpPr>
          <p:cNvPr id="8" name="直接连接符 7"/>
          <p:cNvCxnSpPr/>
          <p:nvPr/>
        </p:nvCxnSpPr>
        <p:spPr>
          <a:xfrm>
            <a:off x="0" y="524169"/>
            <a:ext cx="7099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1821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uml-diagrams.org/uml-24-diagrams.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www.uml-diagrams.org/use-case-diagrams.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msdn.microsoft.com/en-us/library/dd323860.aspx" TargetMode="External"/><Relationship Id="rId2" Type="http://schemas.openxmlformats.org/officeDocument/2006/relationships/slide" Target="../slides/slide48.xml"/><Relationship Id="rId1" Type="http://schemas.openxmlformats.org/officeDocument/2006/relationships/notesMaster" Target="../notesMasters/notesMaster1.xml"/><Relationship Id="rId5" Type="http://schemas.openxmlformats.org/officeDocument/2006/relationships/hyperlink" Target="http://msdn.microsoft.com/en-us/library/dd323859.aspx" TargetMode="External"/><Relationship Id="rId4" Type="http://schemas.openxmlformats.org/officeDocument/2006/relationships/hyperlink" Target="http://msdn.microsoft.com/en-us/library/dd323861.aspx"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latin typeface="Arial" pitchFamily="34" charset="0"/>
                <a:cs typeface="Arial" pitchFamily="34" charset="0"/>
              </a:rPr>
              <a:t>To be sure you are prepared to take this course, can you answer yes to the following questions?</a:t>
            </a:r>
          </a:p>
          <a:p>
            <a:pPr algn="just"/>
            <a:r>
              <a:rPr lang="en-US" altLang="zh-CN" dirty="0" smtClean="0">
                <a:latin typeface="Arial" pitchFamily="34" charset="0"/>
                <a:cs typeface="Arial" pitchFamily="34" charset="0"/>
              </a:rPr>
              <a:t>• Do you have a general understanding of a programming language?</a:t>
            </a:r>
          </a:p>
          <a:p>
            <a:pPr algn="just"/>
            <a:r>
              <a:rPr lang="en-US" altLang="zh-CN" dirty="0" smtClean="0">
                <a:latin typeface="Arial" pitchFamily="34" charset="0"/>
                <a:cs typeface="Arial" pitchFamily="34" charset="0"/>
              </a:rPr>
              <a:t>• Do you have an understanding of the fundamentals of the software system development process?</a:t>
            </a:r>
          </a:p>
          <a:p>
            <a:pPr algn="just"/>
            <a:endParaRPr lang="zh-CN" altLang="en-US" dirty="0"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1</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26637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Rectangle 3"/>
          <p:cNvSpPr>
            <a:spLocks noGrp="1" noChangeArrowheads="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solidFill>
                  <a:srgbClr val="000000"/>
                </a:solidFill>
                <a:latin typeface="Arial" pitchFamily="34" charset="0"/>
                <a:cs typeface="Arial" pitchFamily="34" charset="0"/>
              </a:rPr>
              <a:t>    A methodology is “a body of methods, rules, and postulates employed by a discipline” [Webster New Collegiate Dictionary]</a:t>
            </a:r>
          </a:p>
          <a:p>
            <a:pPr lvl="1" algn="just"/>
            <a:r>
              <a:rPr lang="en-US" altLang="zh-CN" dirty="0" smtClean="0">
                <a:solidFill>
                  <a:srgbClr val="000000"/>
                </a:solidFill>
                <a:latin typeface="Arial" pitchFamily="34" charset="0"/>
                <a:cs typeface="Arial" pitchFamily="34" charset="0"/>
              </a:rPr>
              <a:t>• </a:t>
            </a:r>
            <a:r>
              <a:rPr lang="en-US" altLang="zh-CN" dirty="0" smtClean="0">
                <a:latin typeface="Arial" pitchFamily="34" charset="0"/>
                <a:cs typeface="Arial" pitchFamily="34" charset="0"/>
              </a:rPr>
              <a:t>In OOSD, methodology refers to the highest-level organization of a software project.</a:t>
            </a:r>
          </a:p>
          <a:p>
            <a:pPr lvl="1" algn="just"/>
            <a:r>
              <a:rPr lang="en-US" altLang="zh-CN" dirty="0" smtClean="0">
                <a:latin typeface="Arial" pitchFamily="34" charset="0"/>
                <a:cs typeface="Arial" pitchFamily="34" charset="0"/>
              </a:rPr>
              <a:t>• This organization can be decomposed into medium-level phases. Phases are decomposed into workflows. Workflows are decomposed into activities.</a:t>
            </a:r>
          </a:p>
          <a:p>
            <a:pPr lvl="1" algn="just"/>
            <a:r>
              <a:rPr lang="en-US" altLang="zh-CN" dirty="0" smtClean="0">
                <a:latin typeface="Arial" pitchFamily="34" charset="0"/>
                <a:cs typeface="Arial" pitchFamily="34" charset="0"/>
              </a:rPr>
              <a:t>• Activities transform the artifacts from one workflow to another. The output of one workflow becomes the input into the next.</a:t>
            </a:r>
          </a:p>
          <a:p>
            <a:pPr lvl="1" algn="just"/>
            <a:r>
              <a:rPr lang="en-US" altLang="zh-CN" dirty="0" smtClean="0">
                <a:latin typeface="Arial" pitchFamily="34" charset="0"/>
                <a:cs typeface="Arial" pitchFamily="34" charset="0"/>
              </a:rPr>
              <a:t>• The final artifact is a working software system that satisfies the initial artifact: the system requirements.</a:t>
            </a:r>
          </a:p>
          <a:p>
            <a:pPr algn="just"/>
            <a:endParaRPr lang="zh-CN" altLang="en-US" dirty="0"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10</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321787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11</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435434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bwMode="auto">
          <a:xfrm>
            <a:off x="1220788" y="925513"/>
            <a:ext cx="4476750" cy="3359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1" name="Rectangle 3"/>
          <p:cNvSpPr>
            <a:spLocks noGrp="1" noChangeArrowheads="1"/>
          </p:cNvSpPr>
          <p:nvPr>
            <p:ph type="body" idx="1"/>
          </p:nvPr>
        </p:nvSpPr>
        <p:spPr bwMode="auto">
          <a:xfrm>
            <a:off x="1029370" y="4392356"/>
            <a:ext cx="5688632" cy="44563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388" tIns="48696" rIns="97388" bIns="48696" numCol="1" anchor="t" anchorCtr="0" compatLnSpc="1">
            <a:prstTxWarp prst="textNoShape">
              <a:avLst/>
            </a:prstTxWarp>
          </a:bodyPr>
          <a:lstStyle/>
          <a:p>
            <a:pPr algn="just"/>
            <a:r>
              <a:rPr lang="en-US" altLang="zh-CN" dirty="0" smtClean="0">
                <a:latin typeface="Arial" pitchFamily="34" charset="0"/>
                <a:cs typeface="Arial" pitchFamily="34" charset="0"/>
              </a:rPr>
              <a:t>This slide illustrates how phases and iterations (the time dimension) relate to the development activities (the discipline dimension). The relative size of each color area in the graph indicates how much of the activity is performed in each phase or </a:t>
            </a:r>
            <a:r>
              <a:rPr lang="en-US" altLang="zh-CN" dirty="0" err="1" smtClean="0">
                <a:latin typeface="Arial" pitchFamily="34" charset="0"/>
                <a:cs typeface="Arial" pitchFamily="34" charset="0"/>
              </a:rPr>
              <a:t>iteration.Each</a:t>
            </a:r>
            <a:r>
              <a:rPr lang="en-US" altLang="zh-CN" dirty="0" smtClean="0">
                <a:latin typeface="Arial" pitchFamily="34" charset="0"/>
                <a:cs typeface="Arial" pitchFamily="34" charset="0"/>
              </a:rPr>
              <a:t> iteration involves activities from all disciplines. The relative amount of work related to the disciplines changes between iterations. This is a brief summary of the RUP disciplines:</a:t>
            </a:r>
          </a:p>
          <a:p>
            <a:pPr algn="just"/>
            <a:r>
              <a:rPr lang="en-US" altLang="zh-CN" b="1" dirty="0" smtClean="0">
                <a:latin typeface="Arial" pitchFamily="34" charset="0"/>
                <a:cs typeface="Arial" pitchFamily="34" charset="0"/>
              </a:rPr>
              <a:t>Business Modeling</a:t>
            </a:r>
            <a:r>
              <a:rPr lang="en-US" altLang="zh-CN" dirty="0" smtClean="0">
                <a:latin typeface="Arial" pitchFamily="34" charset="0"/>
                <a:cs typeface="Arial" pitchFamily="34" charset="0"/>
              </a:rPr>
              <a:t> – Encompasses all modeling techniques you can use to visually model a business.</a:t>
            </a:r>
          </a:p>
          <a:p>
            <a:pPr algn="just"/>
            <a:r>
              <a:rPr lang="en-US" altLang="zh-CN" b="1" dirty="0" smtClean="0">
                <a:latin typeface="Arial" pitchFamily="34" charset="0"/>
                <a:cs typeface="Arial" pitchFamily="34" charset="0"/>
              </a:rPr>
              <a:t>Requirements</a:t>
            </a:r>
            <a:r>
              <a:rPr lang="en-US" altLang="zh-CN" dirty="0" smtClean="0">
                <a:latin typeface="Arial" pitchFamily="34" charset="0"/>
                <a:cs typeface="Arial" pitchFamily="34" charset="0"/>
              </a:rPr>
              <a:t> – Defines what the system should do.</a:t>
            </a:r>
          </a:p>
          <a:p>
            <a:pPr algn="just"/>
            <a:r>
              <a:rPr lang="en-US" altLang="zh-CN" b="1" dirty="0" smtClean="0">
                <a:latin typeface="Arial" pitchFamily="34" charset="0"/>
                <a:cs typeface="Arial" pitchFamily="34" charset="0"/>
              </a:rPr>
              <a:t>Analysis &amp; Design</a:t>
            </a:r>
            <a:r>
              <a:rPr lang="en-US" altLang="zh-CN" dirty="0" smtClean="0">
                <a:latin typeface="Arial" pitchFamily="34" charset="0"/>
                <a:cs typeface="Arial" pitchFamily="34" charset="0"/>
              </a:rPr>
              <a:t> – Shows how the system's </a:t>
            </a:r>
            <a:r>
              <a:rPr lang="en-US" altLang="zh-CN" i="1" dirty="0" smtClean="0">
                <a:latin typeface="Arial" pitchFamily="34" charset="0"/>
                <a:cs typeface="Arial" pitchFamily="34" charset="0"/>
              </a:rPr>
              <a:t>use cases</a:t>
            </a:r>
            <a:r>
              <a:rPr lang="en-US" altLang="zh-CN" dirty="0" smtClean="0">
                <a:latin typeface="Arial" pitchFamily="34" charset="0"/>
                <a:cs typeface="Arial" pitchFamily="34" charset="0"/>
              </a:rPr>
              <a:t> will be realized in implementation.</a:t>
            </a:r>
          </a:p>
          <a:p>
            <a:pPr algn="just"/>
            <a:r>
              <a:rPr lang="en-US" altLang="zh-CN" b="1" dirty="0" smtClean="0">
                <a:latin typeface="Arial" pitchFamily="34" charset="0"/>
                <a:cs typeface="Arial" pitchFamily="34" charset="0"/>
              </a:rPr>
              <a:t>Implementation</a:t>
            </a:r>
            <a:r>
              <a:rPr lang="en-US" altLang="zh-CN" dirty="0" smtClean="0">
                <a:latin typeface="Arial" pitchFamily="34" charset="0"/>
                <a:cs typeface="Arial" pitchFamily="34" charset="0"/>
              </a:rPr>
              <a:t> – Implements software components that meet quality standards.</a:t>
            </a:r>
          </a:p>
          <a:p>
            <a:pPr algn="just"/>
            <a:r>
              <a:rPr lang="en-US" altLang="zh-CN" b="1" dirty="0" smtClean="0">
                <a:latin typeface="Arial" pitchFamily="34" charset="0"/>
                <a:cs typeface="Arial" pitchFamily="34" charset="0"/>
              </a:rPr>
              <a:t>Test</a:t>
            </a:r>
            <a:r>
              <a:rPr lang="en-US" altLang="zh-CN" dirty="0" smtClean="0">
                <a:latin typeface="Arial" pitchFamily="34" charset="0"/>
                <a:cs typeface="Arial" pitchFamily="34" charset="0"/>
              </a:rPr>
              <a:t> – Integrates and tests the system.</a:t>
            </a:r>
          </a:p>
          <a:p>
            <a:pPr algn="just"/>
            <a:r>
              <a:rPr lang="en-US" altLang="zh-CN" b="1" dirty="0" smtClean="0">
                <a:latin typeface="Arial" pitchFamily="34" charset="0"/>
                <a:cs typeface="Arial" pitchFamily="34" charset="0"/>
              </a:rPr>
              <a:t>Deployment</a:t>
            </a:r>
            <a:r>
              <a:rPr lang="en-US" altLang="zh-CN" dirty="0" smtClean="0">
                <a:latin typeface="Arial" pitchFamily="34" charset="0"/>
                <a:cs typeface="Arial" pitchFamily="34" charset="0"/>
              </a:rPr>
              <a:t> - Provides the software product to the end-user. </a:t>
            </a:r>
          </a:p>
          <a:p>
            <a:pPr algn="just"/>
            <a:r>
              <a:rPr lang="en-US" altLang="zh-CN" b="1" dirty="0" smtClean="0">
                <a:latin typeface="Arial" pitchFamily="34" charset="0"/>
                <a:cs typeface="Arial" pitchFamily="34" charset="0"/>
              </a:rPr>
              <a:t>Configuration &amp; Change Management</a:t>
            </a:r>
            <a:r>
              <a:rPr lang="en-US" altLang="zh-CN" dirty="0" smtClean="0">
                <a:latin typeface="Arial" pitchFamily="34" charset="0"/>
                <a:cs typeface="Arial" pitchFamily="34" charset="0"/>
              </a:rPr>
              <a:t> – Controls and tracks changes to </a:t>
            </a:r>
            <a:r>
              <a:rPr lang="en-US" altLang="zh-CN" i="1" dirty="0" smtClean="0">
                <a:latin typeface="Arial" pitchFamily="34" charset="0"/>
                <a:cs typeface="Arial" pitchFamily="34" charset="0"/>
              </a:rPr>
              <a:t>artifacts.</a:t>
            </a:r>
          </a:p>
          <a:p>
            <a:pPr algn="just"/>
            <a:r>
              <a:rPr lang="en-US" altLang="zh-CN" b="1" dirty="0" smtClean="0">
                <a:latin typeface="Arial" pitchFamily="34" charset="0"/>
                <a:cs typeface="Arial" pitchFamily="34" charset="0"/>
              </a:rPr>
              <a:t>Project Management</a:t>
            </a:r>
            <a:r>
              <a:rPr lang="en-US" altLang="zh-CN" dirty="0" smtClean="0">
                <a:latin typeface="Arial" pitchFamily="34" charset="0"/>
                <a:cs typeface="Arial" pitchFamily="34" charset="0"/>
              </a:rPr>
              <a:t> – Ensures tasks are scheduled, allocated and completed in accordance with project schedules, budgets and quality requirements.</a:t>
            </a:r>
          </a:p>
          <a:p>
            <a:pPr algn="just"/>
            <a:r>
              <a:rPr lang="en-US" altLang="zh-CN" b="1" dirty="0" smtClean="0">
                <a:latin typeface="Arial" pitchFamily="34" charset="0"/>
                <a:cs typeface="Arial" pitchFamily="34" charset="0"/>
              </a:rPr>
              <a:t>Environment</a:t>
            </a:r>
            <a:r>
              <a:rPr lang="en-US" altLang="zh-CN" dirty="0" smtClean="0">
                <a:latin typeface="Arial" pitchFamily="34" charset="0"/>
                <a:cs typeface="Arial" pitchFamily="34" charset="0"/>
              </a:rPr>
              <a:t> – Defines and manages the environment in which the system is being developed.</a:t>
            </a:r>
          </a:p>
          <a:p>
            <a:pPr algn="just"/>
            <a:endParaRPr lang="en-US" altLang="zh-CN" dirty="0" smtClean="0">
              <a:latin typeface="Arial" pitchFamily="34" charset="0"/>
              <a:cs typeface="Arial" pitchFamily="34" charset="0"/>
            </a:endParaRPr>
          </a:p>
          <a:p>
            <a:pPr algn="just"/>
            <a:endParaRPr lang="zh-CN" altLang="en-US" dirty="0"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12</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64032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9" name="Rectangle 3"/>
          <p:cNvSpPr>
            <a:spLocks noGrp="1" noChangeArrowheads="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solidFill>
                  <a:srgbClr val="000000"/>
                </a:solidFill>
                <a:latin typeface="Arial" pitchFamily="34" charset="0"/>
                <a:cs typeface="Arial" pitchFamily="34" charset="0"/>
              </a:rPr>
              <a:t>The inception of every software project starts as an idea in</a:t>
            </a:r>
          </a:p>
          <a:p>
            <a:pPr algn="just"/>
            <a:r>
              <a:rPr lang="en-US" altLang="zh-CN" dirty="0" smtClean="0">
                <a:solidFill>
                  <a:srgbClr val="000000"/>
                </a:solidFill>
                <a:latin typeface="Arial" pitchFamily="34" charset="0"/>
                <a:cs typeface="Arial" pitchFamily="34" charset="0"/>
              </a:rPr>
              <a:t>someone’s mind.</a:t>
            </a:r>
          </a:p>
          <a:p>
            <a:pPr algn="just"/>
            <a:r>
              <a:rPr lang="en-US" altLang="zh-CN" dirty="0" smtClean="0">
                <a:solidFill>
                  <a:srgbClr val="000000"/>
                </a:solidFill>
                <a:latin typeface="Arial" pitchFamily="34" charset="0"/>
                <a:cs typeface="Arial" pitchFamily="34" charset="0"/>
              </a:rPr>
              <a:t>To construct a realization of that idea, the development team</a:t>
            </a:r>
          </a:p>
          <a:p>
            <a:pPr algn="just"/>
            <a:r>
              <a:rPr lang="en-US" altLang="zh-CN" dirty="0" smtClean="0">
                <a:solidFill>
                  <a:srgbClr val="000000"/>
                </a:solidFill>
                <a:latin typeface="Arial" pitchFamily="34" charset="0"/>
                <a:cs typeface="Arial" pitchFamily="34" charset="0"/>
              </a:rPr>
              <a:t>must create a series of conceptual models that transform the</a:t>
            </a:r>
          </a:p>
          <a:p>
            <a:pPr algn="just"/>
            <a:r>
              <a:rPr lang="en-US" altLang="zh-CN" dirty="0" smtClean="0">
                <a:solidFill>
                  <a:srgbClr val="000000"/>
                </a:solidFill>
                <a:latin typeface="Arial" pitchFamily="34" charset="0"/>
                <a:cs typeface="Arial" pitchFamily="34" charset="0"/>
              </a:rPr>
              <a:t>idea into a production system.</a:t>
            </a:r>
          </a:p>
          <a:p>
            <a:pPr algn="just"/>
            <a:r>
              <a:rPr lang="en-US" altLang="zh-CN" dirty="0" smtClean="0">
                <a:solidFill>
                  <a:srgbClr val="000000"/>
                </a:solidFill>
                <a:latin typeface="Arial" pitchFamily="34" charset="0"/>
                <a:cs typeface="Arial" pitchFamily="34" charset="0"/>
              </a:rPr>
              <a:t>Software development can be viewed as a series of transformations from the Stakeholder’s mental model to the actual code.</a:t>
            </a:r>
          </a:p>
          <a:p>
            <a:pPr algn="just"/>
            <a:endParaRPr lang="en-US" altLang="zh-CN" dirty="0" smtClean="0">
              <a:solidFill>
                <a:srgbClr val="000000"/>
              </a:solidFill>
              <a:latin typeface="Arial" pitchFamily="34" charset="0"/>
              <a:cs typeface="Arial" pitchFamily="34" charset="0"/>
            </a:endParaRPr>
          </a:p>
          <a:p>
            <a:pPr algn="just"/>
            <a:endParaRPr lang="zh-CN" altLang="en-US" dirty="0"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13</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937781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3"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solidFill>
                  <a:srgbClr val="000000"/>
                </a:solidFill>
                <a:latin typeface="Arial" pitchFamily="34" charset="0"/>
                <a:cs typeface="Arial" pitchFamily="34" charset="0"/>
              </a:rPr>
              <a:t>What UML Is and Is Not</a:t>
            </a:r>
          </a:p>
          <a:p>
            <a:pPr algn="just">
              <a:lnSpc>
                <a:spcPts val="1964"/>
              </a:lnSpc>
            </a:pPr>
            <a:r>
              <a:rPr lang="en-US" altLang="zh-CN" b="1" i="1" smtClean="0">
                <a:solidFill>
                  <a:srgbClr val="000000"/>
                </a:solidFill>
                <a:latin typeface="Arial" pitchFamily="34" charset="0"/>
                <a:cs typeface="Arial" pitchFamily="34" charset="0"/>
              </a:rPr>
              <a:t>UML is not:</a:t>
            </a:r>
          </a:p>
          <a:p>
            <a:pPr lvl="1" algn="just">
              <a:lnSpc>
                <a:spcPct val="115000"/>
              </a:lnSpc>
              <a:buFontTx/>
              <a:buChar char="•"/>
            </a:pPr>
            <a:r>
              <a:rPr lang="en-US" altLang="zh-CN" smtClean="0">
                <a:solidFill>
                  <a:srgbClr val="000000"/>
                </a:solidFill>
                <a:latin typeface="Arial" pitchFamily="34" charset="0"/>
                <a:cs typeface="Arial" pitchFamily="34" charset="0"/>
              </a:rPr>
              <a:t>Used to create an executable model</a:t>
            </a:r>
          </a:p>
          <a:p>
            <a:pPr lvl="1" algn="just">
              <a:lnSpc>
                <a:spcPct val="115000"/>
              </a:lnSpc>
              <a:buFontTx/>
              <a:buChar char="•"/>
            </a:pPr>
            <a:r>
              <a:rPr lang="en-US" altLang="zh-CN" smtClean="0">
                <a:solidFill>
                  <a:srgbClr val="000000"/>
                </a:solidFill>
                <a:latin typeface="Arial" pitchFamily="34" charset="0"/>
                <a:cs typeface="Arial" pitchFamily="34" charset="0"/>
              </a:rPr>
              <a:t>A programming language</a:t>
            </a:r>
          </a:p>
          <a:p>
            <a:pPr lvl="1" algn="just">
              <a:lnSpc>
                <a:spcPct val="115000"/>
              </a:lnSpc>
              <a:buFontTx/>
              <a:buChar char="•"/>
            </a:pPr>
            <a:r>
              <a:rPr lang="en-US" altLang="zh-CN" smtClean="0">
                <a:solidFill>
                  <a:srgbClr val="000000"/>
                </a:solidFill>
                <a:latin typeface="Arial" pitchFamily="34" charset="0"/>
                <a:cs typeface="Arial" pitchFamily="34" charset="0"/>
              </a:rPr>
              <a:t>A methodology</a:t>
            </a:r>
          </a:p>
          <a:p>
            <a:pPr algn="just">
              <a:lnSpc>
                <a:spcPts val="1950"/>
              </a:lnSpc>
              <a:spcBef>
                <a:spcPct val="15000"/>
              </a:spcBef>
            </a:pPr>
            <a:r>
              <a:rPr lang="en-US" altLang="zh-CN" b="1" i="1" smtClean="0">
                <a:solidFill>
                  <a:srgbClr val="000000"/>
                </a:solidFill>
                <a:latin typeface="Arial" pitchFamily="34" charset="0"/>
                <a:cs typeface="Arial" pitchFamily="34" charset="0"/>
              </a:rPr>
              <a:t>But it:</a:t>
            </a:r>
            <a:endParaRPr lang="en-US" altLang="zh-CN" smtClean="0">
              <a:solidFill>
                <a:srgbClr val="000000"/>
              </a:solidFill>
              <a:latin typeface="Arial" pitchFamily="34" charset="0"/>
              <a:cs typeface="Arial" pitchFamily="34" charset="0"/>
            </a:endParaRPr>
          </a:p>
          <a:p>
            <a:pPr lvl="1" algn="just">
              <a:lnSpc>
                <a:spcPct val="115000"/>
              </a:lnSpc>
              <a:buFontTx/>
              <a:buChar char="•"/>
            </a:pPr>
            <a:r>
              <a:rPr lang="en-US" altLang="zh-CN" smtClean="0">
                <a:solidFill>
                  <a:srgbClr val="000000"/>
                </a:solidFill>
                <a:latin typeface="Arial" pitchFamily="34" charset="0"/>
                <a:cs typeface="Arial" pitchFamily="34" charset="0"/>
              </a:rPr>
              <a:t>Can be used to generate code skeletons</a:t>
            </a:r>
          </a:p>
          <a:p>
            <a:pPr lvl="1" algn="just">
              <a:lnSpc>
                <a:spcPct val="115000"/>
              </a:lnSpc>
              <a:buFontTx/>
              <a:buChar char="•"/>
            </a:pPr>
            <a:r>
              <a:rPr lang="en-US" altLang="zh-CN" smtClean="0">
                <a:solidFill>
                  <a:srgbClr val="000000"/>
                </a:solidFill>
                <a:latin typeface="Arial" pitchFamily="34" charset="0"/>
                <a:cs typeface="Arial" pitchFamily="34" charset="0"/>
              </a:rPr>
              <a:t>Maps to most OO languages</a:t>
            </a:r>
          </a:p>
          <a:p>
            <a:pPr lvl="1" algn="just">
              <a:lnSpc>
                <a:spcPct val="115000"/>
              </a:lnSpc>
              <a:buFontTx/>
              <a:buChar char="•"/>
            </a:pPr>
            <a:r>
              <a:rPr lang="en-US" altLang="zh-CN" smtClean="0">
                <a:solidFill>
                  <a:srgbClr val="000000"/>
                </a:solidFill>
                <a:latin typeface="Arial" pitchFamily="34" charset="0"/>
                <a:cs typeface="Arial" pitchFamily="34" charset="0"/>
              </a:rPr>
              <a:t>Can be used as a tool within the activities of a methodology	</a:t>
            </a:r>
          </a:p>
          <a:p>
            <a:pPr algn="just">
              <a:lnSpc>
                <a:spcPct val="115000"/>
              </a:lnSpc>
              <a:buFontTx/>
              <a:buChar char="•"/>
            </a:pPr>
            <a:endParaRPr lang="en-US" altLang="zh-CN" smtClean="0">
              <a:solidFill>
                <a:srgbClr val="000000"/>
              </a:solidFill>
              <a:latin typeface="Arial" pitchFamily="34" charset="0"/>
              <a:cs typeface="Arial" pitchFamily="34" charset="0"/>
            </a:endParaRPr>
          </a:p>
          <a:p>
            <a:pPr algn="just">
              <a:lnSpc>
                <a:spcPts val="975"/>
              </a:lnSpc>
            </a:pPr>
            <a:endParaRPr lang="en-US" altLang="zh-CN" smtClean="0">
              <a:solidFill>
                <a:srgbClr val="000000"/>
              </a:solidFill>
              <a:latin typeface="Arial" pitchFamily="34" charset="0"/>
              <a:cs typeface="Arial" pitchFamily="34" charset="0"/>
            </a:endParaRPr>
          </a:p>
          <a:p>
            <a:pPr algn="just">
              <a:lnSpc>
                <a:spcPts val="975"/>
              </a:lnSpc>
            </a:pPr>
            <a:endParaRPr lang="en-US" altLang="zh-CN" smtClean="0">
              <a:solidFill>
                <a:srgbClr val="000000"/>
              </a:solidFill>
              <a:latin typeface="Arial" pitchFamily="34" charset="0"/>
              <a:cs typeface="Arial" pitchFamily="34" charset="0"/>
            </a:endParaRPr>
          </a:p>
          <a:p>
            <a:pPr algn="just"/>
            <a:endParaRPr lang="zh-CN" altLang="en-US" smtClean="0"/>
          </a:p>
        </p:txBody>
      </p:sp>
      <p:sp>
        <p:nvSpPr>
          <p:cNvPr id="240644" name="灯片编号占位符 4"/>
          <p:cNvSpPr txBox="1">
            <a:spLocks noGrp="1"/>
          </p:cNvSpPr>
          <p:nvPr/>
        </p:nvSpPr>
        <p:spPr bwMode="auto">
          <a:xfrm>
            <a:off x="5040176" y="9722882"/>
            <a:ext cx="2059125"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r" eaLnBrk="1" hangingPunct="1"/>
            <a:fld id="{0F2D6FBD-4125-4421-BE58-128A64EDD163}" type="slidenum">
              <a:rPr kumimoji="1" lang="zh-CN" altLang="en-US">
                <a:latin typeface="Times New Roman" pitchFamily="18" charset="0"/>
              </a:rPr>
              <a:pPr algn="r" eaLnBrk="1" hangingPunct="1"/>
              <a:t>14</a:t>
            </a:fld>
            <a:endParaRPr kumimoji="1" lang="en-US" altLang="zh-CN">
              <a:latin typeface="Times New Roman" pitchFamily="18"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14</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67093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7"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15</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973013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1"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16</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959267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1603" name="备注占位符 2"/>
          <p:cNvSpPr>
            <a:spLocks noGrp="1"/>
          </p:cNvSpPr>
          <p:nvPr>
            <p:ph type="body" idx="1"/>
          </p:nvPr>
        </p:nvSpPr>
        <p:spPr>
          <a:xfrm>
            <a:off x="1388638" y="4875656"/>
            <a:ext cx="4770663" cy="4605576"/>
          </a:xfrm>
          <a:ln/>
          <a:extLst/>
        </p:spPr>
        <p:txBody>
          <a:bodyPr/>
          <a:lstStyle/>
          <a:p>
            <a:pPr algn="just">
              <a:lnSpc>
                <a:spcPts val="3250"/>
              </a:lnSpc>
              <a:defRPr/>
            </a:pPr>
            <a:r>
              <a:rPr lang="en-US" altLang="zh-CN" sz="1700" dirty="0">
                <a:solidFill>
                  <a:srgbClr val="000000"/>
                </a:solidFill>
                <a:latin typeface="Arial" pitchFamily="34" charset="0"/>
                <a:cs typeface="Arial" pitchFamily="34" charset="0"/>
              </a:rPr>
              <a:t>UML Tools</a:t>
            </a:r>
          </a:p>
          <a:p>
            <a:pPr algn="just">
              <a:defRPr/>
            </a:pPr>
            <a:r>
              <a:rPr lang="en-US" altLang="zh-CN" dirty="0" smtClean="0">
                <a:solidFill>
                  <a:srgbClr val="000000"/>
                </a:solidFill>
                <a:latin typeface="Arial" pitchFamily="34" charset="0"/>
                <a:cs typeface="Arial" pitchFamily="34" charset="0"/>
              </a:rPr>
              <a:t>  UML itself is a tool. You can create UML diagrams on paper or a white board. However, software tools are available to:</a:t>
            </a:r>
          </a:p>
          <a:p>
            <a:pPr marL="185697" indent="-185697" algn="just">
              <a:buFont typeface="Arial" pitchFamily="34" charset="0"/>
              <a:buChar char="•"/>
              <a:defRPr/>
            </a:pPr>
            <a:r>
              <a:rPr lang="en-US" altLang="zh-CN" dirty="0" smtClean="0">
                <a:solidFill>
                  <a:srgbClr val="000000"/>
                </a:solidFill>
                <a:latin typeface="Arial" pitchFamily="34" charset="0"/>
                <a:cs typeface="Arial" pitchFamily="34" charset="0"/>
              </a:rPr>
              <a:t>Provide computer-aided drawing of UML diagrams</a:t>
            </a:r>
          </a:p>
          <a:p>
            <a:pPr marL="185697" indent="-185697" algn="just">
              <a:buFont typeface="Arial" pitchFamily="34" charset="0"/>
              <a:buChar char="•"/>
              <a:defRPr/>
            </a:pPr>
            <a:r>
              <a:rPr lang="en-US" altLang="zh-CN" dirty="0" smtClean="0">
                <a:solidFill>
                  <a:srgbClr val="000000"/>
                </a:solidFill>
                <a:latin typeface="Arial" pitchFamily="34" charset="0"/>
                <a:cs typeface="Arial" pitchFamily="34" charset="0"/>
              </a:rPr>
              <a:t>Support (or enforce) semantic verification of diagrams</a:t>
            </a:r>
          </a:p>
          <a:p>
            <a:pPr marL="185697" indent="-185697" algn="just">
              <a:buFont typeface="Arial" pitchFamily="34" charset="0"/>
              <a:buChar char="•"/>
              <a:defRPr/>
            </a:pPr>
            <a:r>
              <a:rPr lang="en-US" altLang="zh-CN" dirty="0" smtClean="0">
                <a:solidFill>
                  <a:srgbClr val="000000"/>
                </a:solidFill>
                <a:latin typeface="Arial" pitchFamily="34" charset="0"/>
                <a:cs typeface="Arial" pitchFamily="34" charset="0"/>
              </a:rPr>
              <a:t>Provide support for a specific methodology</a:t>
            </a:r>
          </a:p>
          <a:p>
            <a:pPr marL="185697" indent="-185697" algn="just">
              <a:buFont typeface="Arial" pitchFamily="34" charset="0"/>
              <a:buChar char="•"/>
              <a:defRPr/>
            </a:pPr>
            <a:r>
              <a:rPr lang="en-US" altLang="zh-CN" dirty="0" smtClean="0">
                <a:solidFill>
                  <a:srgbClr val="000000"/>
                </a:solidFill>
                <a:latin typeface="Arial" pitchFamily="34" charset="0"/>
                <a:cs typeface="Arial" pitchFamily="34" charset="0"/>
              </a:rPr>
              <a:t>Generate code skeletons from the UML diagrams</a:t>
            </a:r>
          </a:p>
          <a:p>
            <a:pPr marL="185697" indent="-185697" algn="just">
              <a:buFont typeface="Arial" pitchFamily="34" charset="0"/>
              <a:buChar char="•"/>
              <a:defRPr/>
            </a:pPr>
            <a:r>
              <a:rPr lang="en-US" altLang="zh-CN" dirty="0" smtClean="0">
                <a:solidFill>
                  <a:srgbClr val="000000"/>
                </a:solidFill>
                <a:latin typeface="Arial" pitchFamily="34" charset="0"/>
                <a:cs typeface="Arial" pitchFamily="34" charset="0"/>
              </a:rPr>
              <a:t>Organize all of the diagrams for a project.</a:t>
            </a:r>
          </a:p>
          <a:p>
            <a:pPr marL="185697" indent="-185697" algn="just">
              <a:buFont typeface="Arial" pitchFamily="34" charset="0"/>
              <a:buChar char="•"/>
              <a:defRPr/>
            </a:pPr>
            <a:r>
              <a:rPr lang="en-US" altLang="zh-CN" dirty="0" smtClean="0">
                <a:solidFill>
                  <a:srgbClr val="000000"/>
                </a:solidFill>
                <a:latin typeface="Arial" pitchFamily="34" charset="0"/>
                <a:cs typeface="Arial" pitchFamily="34" charset="0"/>
              </a:rPr>
              <a:t>Automatic generation of modeling elements for design</a:t>
            </a:r>
          </a:p>
          <a:p>
            <a:pPr algn="just">
              <a:defRPr/>
            </a:pPr>
            <a:r>
              <a:rPr lang="en-US" altLang="zh-CN" dirty="0" smtClean="0">
                <a:solidFill>
                  <a:srgbClr val="000000"/>
                </a:solidFill>
                <a:latin typeface="Arial" pitchFamily="34" charset="0"/>
                <a:cs typeface="Arial" pitchFamily="34" charset="0"/>
              </a:rPr>
              <a:t>patterns, Java™ 2 Platform, Enterprise Edition (J2EE™</a:t>
            </a:r>
          </a:p>
          <a:p>
            <a:pPr algn="just">
              <a:defRPr/>
            </a:pPr>
            <a:r>
              <a:rPr lang="en-US" altLang="zh-CN" dirty="0" smtClean="0">
                <a:solidFill>
                  <a:srgbClr val="000000"/>
                </a:solidFill>
                <a:latin typeface="Arial" pitchFamily="34" charset="0"/>
                <a:cs typeface="Arial" pitchFamily="34" charset="0"/>
              </a:rPr>
              <a:t>platform) components, and so on</a:t>
            </a:r>
          </a:p>
          <a:p>
            <a:pPr algn="just">
              <a:lnSpc>
                <a:spcPts val="3318"/>
              </a:lnSpc>
              <a:defRPr/>
            </a:pPr>
            <a:endParaRPr lang="en-US" altLang="zh-CN" dirty="0" smtClean="0">
              <a:solidFill>
                <a:srgbClr val="000000"/>
              </a:solidFill>
              <a:latin typeface="Arial" pitchFamily="34" charset="0"/>
              <a:cs typeface="Arial" pitchFamily="34" charset="0"/>
            </a:endParaRPr>
          </a:p>
          <a:p>
            <a:pPr algn="just">
              <a:defRPr/>
            </a:pPr>
            <a:endParaRPr lang="zh-CN" altLang="en-US" dirty="0"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17</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961830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9"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latin typeface="Arial" pitchFamily="34" charset="0"/>
                <a:cs typeface="Arial" pitchFamily="34" charset="0"/>
              </a:rPr>
              <a:t>Artifacts: one of many kinds of tangible byproducts produced during the development of software.(</a:t>
            </a:r>
            <a:r>
              <a:rPr lang="en-US" altLang="zh-CN" dirty="0" err="1" smtClean="0">
                <a:latin typeface="Arial" pitchFamily="34" charset="0"/>
                <a:cs typeface="Arial" pitchFamily="34" charset="0"/>
              </a:rPr>
              <a:t>wikipedia</a:t>
            </a:r>
            <a:r>
              <a:rPr lang="en-US" altLang="zh-CN" dirty="0" smtClean="0">
                <a:latin typeface="Arial" pitchFamily="34" charset="0"/>
                <a:cs typeface="Arial" pitchFamily="34" charset="0"/>
              </a:rPr>
              <a:t>)</a:t>
            </a:r>
          </a:p>
          <a:p>
            <a:pPr algn="just">
              <a:lnSpc>
                <a:spcPts val="975"/>
              </a:lnSpc>
            </a:pPr>
            <a:endParaRPr lang="en-US" altLang="zh-CN" b="1" i="1" dirty="0" smtClean="0">
              <a:solidFill>
                <a:srgbClr val="000000"/>
              </a:solidFill>
              <a:latin typeface="Arial" pitchFamily="34" charset="0"/>
              <a:cs typeface="Arial" pitchFamily="34" charset="0"/>
            </a:endParaRPr>
          </a:p>
          <a:p>
            <a:pPr algn="just">
              <a:lnSpc>
                <a:spcPts val="1950"/>
              </a:lnSpc>
            </a:pPr>
            <a:r>
              <a:rPr lang="en-US" altLang="zh-CN" dirty="0" smtClean="0">
                <a:solidFill>
                  <a:srgbClr val="000000"/>
                </a:solidFill>
                <a:latin typeface="Arial" pitchFamily="34" charset="0"/>
                <a:cs typeface="Arial" pitchFamily="34" charset="0"/>
              </a:rPr>
              <a:t>Requirements Gathering: Determine what the system must do</a:t>
            </a:r>
            <a:endParaRPr lang="en-US" altLang="zh-CN" dirty="0" smtClean="0">
              <a:latin typeface="Arial" pitchFamily="34" charset="0"/>
              <a:cs typeface="Arial" pitchFamily="34" charset="0"/>
            </a:endParaRPr>
          </a:p>
          <a:p>
            <a:pPr algn="just">
              <a:lnSpc>
                <a:spcPts val="1774"/>
              </a:lnSpc>
            </a:pPr>
            <a:r>
              <a:rPr lang="en-US" altLang="zh-CN" dirty="0" smtClean="0">
                <a:solidFill>
                  <a:srgbClr val="000000"/>
                </a:solidFill>
                <a:latin typeface="Arial" pitchFamily="34" charset="0"/>
                <a:cs typeface="Arial" pitchFamily="34" charset="0"/>
              </a:rPr>
              <a:t>• With whom the system interacts (actor)</a:t>
            </a:r>
          </a:p>
          <a:p>
            <a:pPr algn="just">
              <a:lnSpc>
                <a:spcPts val="2139"/>
              </a:lnSpc>
            </a:pPr>
            <a:r>
              <a:rPr lang="en-US" altLang="zh-CN" dirty="0" smtClean="0">
                <a:solidFill>
                  <a:srgbClr val="000000"/>
                </a:solidFill>
                <a:latin typeface="Arial" pitchFamily="34" charset="0"/>
                <a:cs typeface="Arial" pitchFamily="34" charset="0"/>
              </a:rPr>
              <a:t>• What behaviors (called use cases) that the system must support</a:t>
            </a:r>
          </a:p>
          <a:p>
            <a:pPr algn="just">
              <a:lnSpc>
                <a:spcPts val="2139"/>
              </a:lnSpc>
            </a:pPr>
            <a:r>
              <a:rPr lang="en-US" altLang="zh-CN" dirty="0" smtClean="0">
                <a:solidFill>
                  <a:srgbClr val="000000"/>
                </a:solidFill>
                <a:latin typeface="Arial" pitchFamily="34" charset="0"/>
                <a:cs typeface="Arial" pitchFamily="34" charset="0"/>
              </a:rPr>
              <a:t>• Detailed functional requirements for each use case</a:t>
            </a:r>
          </a:p>
          <a:p>
            <a:pPr algn="just">
              <a:lnSpc>
                <a:spcPts val="2139"/>
              </a:lnSpc>
            </a:pPr>
            <a:r>
              <a:rPr lang="en-US" altLang="zh-CN" dirty="0" smtClean="0">
                <a:solidFill>
                  <a:srgbClr val="000000"/>
                </a:solidFill>
                <a:latin typeface="Arial" pitchFamily="34" charset="0"/>
                <a:cs typeface="Arial" pitchFamily="34" charset="0"/>
              </a:rPr>
              <a:t>• Non-functional requirements</a:t>
            </a:r>
          </a:p>
          <a:p>
            <a:pPr algn="just"/>
            <a:endParaRPr lang="en-US" altLang="zh-CN" dirty="0" smtClean="0">
              <a:latin typeface="Arial" pitchFamily="34" charset="0"/>
              <a:cs typeface="Arial" pitchFamily="34" charset="0"/>
            </a:endParaRPr>
          </a:p>
          <a:p>
            <a:pPr algn="just"/>
            <a:endParaRPr lang="zh-CN" altLang="en-US" dirty="0" smtClean="0">
              <a:latin typeface="Arial" pitchFamily="34" charset="0"/>
              <a:cs typeface="Arial" pitchFamily="34" charset="0"/>
            </a:endParaRPr>
          </a:p>
        </p:txBody>
      </p:sp>
      <p:sp>
        <p:nvSpPr>
          <p:cNvPr id="244740" name="灯片编号占位符 4"/>
          <p:cNvSpPr txBox="1">
            <a:spLocks noGrp="1"/>
          </p:cNvSpPr>
          <p:nvPr/>
        </p:nvSpPr>
        <p:spPr bwMode="auto">
          <a:xfrm>
            <a:off x="5040176" y="9722882"/>
            <a:ext cx="2059125"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r" eaLnBrk="1" hangingPunct="1"/>
            <a:endParaRPr kumimoji="1" lang="en-US" altLang="zh-CN" dirty="0">
              <a:latin typeface="Times New Roman" pitchFamily="18"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18</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90326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3"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ts val="2722"/>
              </a:lnSpc>
            </a:pPr>
            <a:r>
              <a:rPr lang="en-US" altLang="zh-CN" smtClean="0">
                <a:solidFill>
                  <a:srgbClr val="000000"/>
                </a:solidFill>
                <a:latin typeface="Arial" pitchFamily="34" charset="0"/>
                <a:cs typeface="Arial" pitchFamily="34" charset="0"/>
              </a:rPr>
              <a:t>Requirements Analysis:Model how the system will support the use cases</a:t>
            </a:r>
          </a:p>
          <a:p>
            <a:pPr algn="just">
              <a:lnSpc>
                <a:spcPts val="1950"/>
              </a:lnSpc>
            </a:pPr>
            <a:r>
              <a:rPr lang="en-US" altLang="zh-CN" smtClean="0">
                <a:solidFill>
                  <a:srgbClr val="000000"/>
                </a:solidFill>
                <a:latin typeface="Arial" pitchFamily="34" charset="0"/>
                <a:cs typeface="Arial" pitchFamily="34" charset="0"/>
              </a:rPr>
              <a:t>Determine:</a:t>
            </a:r>
          </a:p>
          <a:p>
            <a:pPr algn="just">
              <a:lnSpc>
                <a:spcPts val="2139"/>
              </a:lnSpc>
            </a:pPr>
            <a:r>
              <a:rPr lang="en-US" altLang="zh-CN" smtClean="0">
                <a:solidFill>
                  <a:srgbClr val="000000"/>
                </a:solidFill>
                <a:latin typeface="Arial" pitchFamily="34" charset="0"/>
                <a:cs typeface="Arial" pitchFamily="34" charset="0"/>
              </a:rPr>
              <a:t>• A  reﬁned Use Case diagram.</a:t>
            </a:r>
          </a:p>
          <a:p>
            <a:pPr algn="just">
              <a:lnSpc>
                <a:spcPts val="2139"/>
              </a:lnSpc>
            </a:pPr>
            <a:r>
              <a:rPr lang="en-US" altLang="zh-CN" smtClean="0">
                <a:solidFill>
                  <a:srgbClr val="000000"/>
                </a:solidFill>
                <a:latin typeface="Arial" pitchFamily="34" charset="0"/>
                <a:cs typeface="Arial" pitchFamily="34" charset="0"/>
              </a:rPr>
              <a:t>• What key abstractions exist in the system.</a:t>
            </a:r>
          </a:p>
          <a:p>
            <a:pPr algn="just">
              <a:lnSpc>
                <a:spcPts val="2722"/>
              </a:lnSpc>
            </a:pPr>
            <a:endParaRPr lang="en-US" altLang="zh-CN" smtClean="0">
              <a:solidFill>
                <a:srgbClr val="000000"/>
              </a:solidFill>
              <a:latin typeface="Arial" pitchFamily="34" charset="0"/>
              <a:cs typeface="Arial" pitchFamily="34" charset="0"/>
            </a:endParaRPr>
          </a:p>
          <a:p>
            <a:pPr algn="just">
              <a:lnSpc>
                <a:spcPts val="2722"/>
              </a:lnSpc>
            </a:pPr>
            <a:endParaRPr lang="en-US" altLang="zh-CN" smtClean="0">
              <a:solidFill>
                <a:srgbClr val="000000"/>
              </a:solidFill>
              <a:latin typeface="Arial" pitchFamily="34" charset="0"/>
              <a:cs typeface="Arial" pitchFamily="34" charset="0"/>
            </a:endParaRPr>
          </a:p>
          <a:p>
            <a:pPr algn="just"/>
            <a:endParaRPr lang="zh-CN" altLang="en-US"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19</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378704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2"/>
          <p:cNvSpPr>
            <a:spLocks noGrp="1" noRot="1" noChangeAspect="1" noChangeArrowheads="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60" name="Rectangle 3"/>
          <p:cNvSpPr>
            <a:spLocks noGrp="1" noChangeArrowheads="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z="1200" b="0" i="0" kern="1200" baseline="0" dirty="0" smtClean="0">
                <a:solidFill>
                  <a:schemeClr val="tx2"/>
                </a:solidFill>
                <a:effectLst/>
                <a:latin typeface="Arial" pitchFamily="34" charset="0"/>
                <a:ea typeface="宋体" pitchFamily="2" charset="-122"/>
                <a:cs typeface="Arial" pitchFamily="34" charset="0"/>
              </a:rPr>
              <a:t>[Wiki]Methodology is usually a guideline system for solving a problem, with specific components such as phases, tasks, methods, techniques and </a:t>
            </a:r>
            <a:r>
              <a:rPr lang="en-US" altLang="zh-CN" sz="1200" b="0" i="0" kern="1200" baseline="0" dirty="0" err="1" smtClean="0">
                <a:solidFill>
                  <a:schemeClr val="tx2"/>
                </a:solidFill>
                <a:effectLst/>
                <a:latin typeface="Arial" pitchFamily="34" charset="0"/>
                <a:ea typeface="宋体" pitchFamily="2" charset="-122"/>
                <a:cs typeface="Arial" pitchFamily="34" charset="0"/>
              </a:rPr>
              <a:t>tools.It</a:t>
            </a:r>
            <a:r>
              <a:rPr lang="en-US" altLang="zh-CN" sz="1200" b="0" i="0" kern="1200" baseline="0" dirty="0" smtClean="0">
                <a:solidFill>
                  <a:schemeClr val="tx2"/>
                </a:solidFill>
                <a:effectLst/>
                <a:latin typeface="Arial" pitchFamily="34" charset="0"/>
                <a:ea typeface="宋体" pitchFamily="2" charset="-122"/>
                <a:cs typeface="Arial" pitchFamily="34" charset="0"/>
              </a:rPr>
              <a:t> can be defined also as follows:</a:t>
            </a:r>
          </a:p>
          <a:p>
            <a:pPr algn="just"/>
            <a:r>
              <a:rPr lang="en-US" altLang="zh-CN" sz="1200" b="0" i="0" kern="1200" baseline="0" dirty="0" smtClean="0">
                <a:solidFill>
                  <a:schemeClr val="tx2"/>
                </a:solidFill>
                <a:effectLst/>
                <a:latin typeface="Arial" pitchFamily="34" charset="0"/>
                <a:ea typeface="宋体" pitchFamily="2" charset="-122"/>
                <a:cs typeface="Arial" pitchFamily="34" charset="0"/>
              </a:rPr>
              <a:t>"the analysis of the principles of methods, rules, and postulates employed by a discipline";</a:t>
            </a:r>
          </a:p>
          <a:p>
            <a:pPr algn="just"/>
            <a:r>
              <a:rPr lang="en-US" altLang="zh-CN" sz="1200" b="0" i="0" kern="1200" baseline="0" dirty="0" smtClean="0">
                <a:solidFill>
                  <a:schemeClr val="tx2"/>
                </a:solidFill>
                <a:effectLst/>
                <a:latin typeface="Arial" pitchFamily="34" charset="0"/>
                <a:ea typeface="宋体" pitchFamily="2" charset="-122"/>
                <a:cs typeface="Arial" pitchFamily="34" charset="0"/>
              </a:rPr>
              <a:t>"the systematic study of methods that are, can be, or have been applied within a discipline";</a:t>
            </a:r>
          </a:p>
          <a:p>
            <a:pPr algn="just"/>
            <a:r>
              <a:rPr lang="en-US" altLang="zh-CN" sz="1200" b="0" i="0" kern="1200" baseline="0" dirty="0" smtClean="0">
                <a:solidFill>
                  <a:schemeClr val="tx2"/>
                </a:solidFill>
                <a:effectLst/>
                <a:latin typeface="Arial" pitchFamily="34" charset="0"/>
                <a:ea typeface="宋体" pitchFamily="2" charset="-122"/>
                <a:cs typeface="Arial" pitchFamily="34" charset="0"/>
              </a:rPr>
              <a:t>"the study or description of methods".</a:t>
            </a:r>
          </a:p>
          <a:p>
            <a:pPr algn="just"/>
            <a:r>
              <a:rPr lang="en-US" altLang="zh-CN" sz="1200" b="0" i="0" kern="1200" baseline="0" dirty="0" smtClean="0">
                <a:solidFill>
                  <a:schemeClr val="tx2"/>
                </a:solidFill>
                <a:effectLst/>
                <a:latin typeface="Arial" pitchFamily="34" charset="0"/>
                <a:ea typeface="宋体" pitchFamily="2" charset="-122"/>
                <a:cs typeface="Arial" pitchFamily="34" charset="0"/>
              </a:rPr>
              <a:t>A methodology can be considered to include multiple methods, each as applied to various facets of the whole scope of the methodology. The research can be divided between two parts, they are qualitative research and quantitative research.</a:t>
            </a:r>
            <a:endParaRPr lang="zh-CN" altLang="en-US" b="0" dirty="0"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2</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2914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9795" name="备注占位符 2"/>
          <p:cNvSpPr>
            <a:spLocks noGrp="1"/>
          </p:cNvSpPr>
          <p:nvPr>
            <p:ph type="body" idx="1"/>
          </p:nvPr>
        </p:nvSpPr>
        <p:spPr>
          <a:xfrm>
            <a:off x="1388638" y="4875656"/>
            <a:ext cx="4770663" cy="4605576"/>
          </a:xfrm>
          <a:ln/>
          <a:extLst/>
        </p:spPr>
        <p:txBody>
          <a:bodyPr/>
          <a:lstStyle/>
          <a:p>
            <a:pPr algn="just">
              <a:lnSpc>
                <a:spcPts val="2722"/>
              </a:lnSpc>
              <a:defRPr/>
            </a:pPr>
            <a:r>
              <a:rPr lang="en-US" altLang="zh-CN" dirty="0" smtClean="0">
                <a:solidFill>
                  <a:srgbClr val="000000"/>
                </a:solidFill>
                <a:latin typeface="Arial" pitchFamily="34" charset="0"/>
                <a:cs typeface="Arial" pitchFamily="34" charset="0"/>
              </a:rPr>
              <a:t>Architecture</a:t>
            </a:r>
            <a:r>
              <a:rPr lang="en-US" altLang="zh-CN" dirty="0" smtClean="0">
                <a:latin typeface="Arial" pitchFamily="34" charset="0"/>
                <a:cs typeface="Arial" pitchFamily="34" charset="0"/>
              </a:rPr>
              <a:t>:</a:t>
            </a:r>
            <a:r>
              <a:rPr lang="en-US" altLang="zh-CN" dirty="0" smtClean="0">
                <a:solidFill>
                  <a:srgbClr val="000000"/>
                </a:solidFill>
                <a:latin typeface="Arial" pitchFamily="34" charset="0"/>
                <a:cs typeface="Arial" pitchFamily="34" charset="0"/>
              </a:rPr>
              <a:t>Model the high-level system structure to satisfy NFRs</a:t>
            </a:r>
          </a:p>
          <a:p>
            <a:pPr marL="185697" indent="-185697" algn="just">
              <a:lnSpc>
                <a:spcPts val="1950"/>
              </a:lnSpc>
              <a:buFont typeface="Arial" pitchFamily="34" charset="0"/>
              <a:buChar char="•"/>
              <a:defRPr/>
            </a:pPr>
            <a:r>
              <a:rPr lang="en-US" altLang="zh-CN" dirty="0" smtClean="0">
                <a:solidFill>
                  <a:srgbClr val="000000"/>
                </a:solidFill>
                <a:latin typeface="Arial" pitchFamily="34" charset="0"/>
                <a:cs typeface="Arial" pitchFamily="34" charset="0"/>
              </a:rPr>
              <a:t>Develop the highest-level structure of the software solution.</a:t>
            </a:r>
          </a:p>
          <a:p>
            <a:pPr algn="just">
              <a:lnSpc>
                <a:spcPts val="2139"/>
              </a:lnSpc>
              <a:defRPr/>
            </a:pPr>
            <a:r>
              <a:rPr lang="en-US" altLang="zh-CN" dirty="0" smtClean="0">
                <a:solidFill>
                  <a:srgbClr val="000000"/>
                </a:solidFill>
                <a:latin typeface="Arial" pitchFamily="34" charset="0"/>
                <a:cs typeface="Arial" pitchFamily="34" charset="0"/>
              </a:rPr>
              <a:t>• Identify the technologies that will support the Architecture model.</a:t>
            </a:r>
          </a:p>
          <a:p>
            <a:pPr algn="just">
              <a:lnSpc>
                <a:spcPts val="2139"/>
              </a:lnSpc>
              <a:defRPr/>
            </a:pPr>
            <a:r>
              <a:rPr lang="en-US" altLang="zh-CN" dirty="0" smtClean="0">
                <a:solidFill>
                  <a:srgbClr val="000000"/>
                </a:solidFill>
                <a:latin typeface="Arial" pitchFamily="34" charset="0"/>
                <a:cs typeface="Arial" pitchFamily="34" charset="0"/>
              </a:rPr>
              <a:t>• Elaborate the Architecture model with Architectural patterns to satisfy NFRs.</a:t>
            </a:r>
          </a:p>
          <a:p>
            <a:pPr algn="just">
              <a:lnSpc>
                <a:spcPts val="2722"/>
              </a:lnSpc>
              <a:defRPr/>
            </a:pPr>
            <a:endParaRPr lang="en-US" altLang="zh-CN" dirty="0" smtClean="0">
              <a:solidFill>
                <a:srgbClr val="000000"/>
              </a:solidFill>
              <a:latin typeface="Arial" pitchFamily="34" charset="0"/>
              <a:cs typeface="Arial" pitchFamily="34" charset="0"/>
            </a:endParaRPr>
          </a:p>
          <a:p>
            <a:pPr algn="just">
              <a:lnSpc>
                <a:spcPts val="2722"/>
              </a:lnSpc>
              <a:defRPr/>
            </a:pPr>
            <a:endParaRPr lang="en-US" altLang="zh-CN" dirty="0" smtClean="0">
              <a:solidFill>
                <a:srgbClr val="000000"/>
              </a:solidFill>
              <a:latin typeface="Arial" pitchFamily="34" charset="0"/>
              <a:cs typeface="Arial" pitchFamily="34" charset="0"/>
            </a:endParaRPr>
          </a:p>
          <a:p>
            <a:pPr algn="just">
              <a:defRPr/>
            </a:pPr>
            <a:endParaRPr lang="en-US" altLang="zh-CN" dirty="0" smtClean="0">
              <a:solidFill>
                <a:srgbClr val="000000"/>
              </a:solidFill>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20</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678804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1"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solidFill>
                  <a:srgbClr val="000000"/>
                </a:solidFill>
                <a:latin typeface="Arial" pitchFamily="34" charset="0"/>
                <a:cs typeface="Arial" pitchFamily="34" charset="0"/>
              </a:rPr>
              <a:t>Design:Model how the system will support the use cases.</a:t>
            </a:r>
          </a:p>
          <a:p>
            <a:pPr algn="just">
              <a:lnSpc>
                <a:spcPts val="2152"/>
              </a:lnSpc>
            </a:pPr>
            <a:r>
              <a:rPr lang="en-US" altLang="zh-CN" smtClean="0">
                <a:solidFill>
                  <a:srgbClr val="000000"/>
                </a:solidFill>
                <a:latin typeface="Arial" pitchFamily="34" charset="0"/>
                <a:cs typeface="Arial" pitchFamily="34" charset="0"/>
              </a:rPr>
              <a:t>• Create a Design model for a use case.</a:t>
            </a:r>
          </a:p>
          <a:p>
            <a:pPr algn="just">
              <a:lnSpc>
                <a:spcPts val="1774"/>
              </a:lnSpc>
            </a:pPr>
            <a:r>
              <a:rPr lang="en-US" altLang="zh-CN" smtClean="0">
                <a:solidFill>
                  <a:srgbClr val="000000"/>
                </a:solidFill>
                <a:latin typeface="Arial" pitchFamily="34" charset="0"/>
                <a:cs typeface="Arial" pitchFamily="34" charset="0"/>
              </a:rPr>
              <a:t>• Reﬁne the Domain model.</a:t>
            </a:r>
          </a:p>
          <a:p>
            <a:pPr algn="just">
              <a:lnSpc>
                <a:spcPts val="2139"/>
              </a:lnSpc>
            </a:pPr>
            <a:r>
              <a:rPr lang="en-US" altLang="zh-CN" smtClean="0">
                <a:solidFill>
                  <a:srgbClr val="000000"/>
                </a:solidFill>
                <a:latin typeface="Arial" pitchFamily="34" charset="0"/>
                <a:cs typeface="Arial" pitchFamily="34" charset="0"/>
              </a:rPr>
              <a:t>• Apply design patterns to the Domain and Solution models.</a:t>
            </a:r>
          </a:p>
          <a:p>
            <a:pPr algn="just">
              <a:lnSpc>
                <a:spcPts val="2139"/>
              </a:lnSpc>
            </a:pPr>
            <a:r>
              <a:rPr lang="en-US" altLang="zh-CN" smtClean="0">
                <a:solidFill>
                  <a:srgbClr val="000000"/>
                </a:solidFill>
                <a:latin typeface="Arial" pitchFamily="34" charset="0"/>
                <a:cs typeface="Arial" pitchFamily="34" charset="0"/>
              </a:rPr>
              <a:t>• Model a complex object state.</a:t>
            </a:r>
          </a:p>
          <a:p>
            <a:pPr algn="just"/>
            <a:endParaRPr lang="en-US" altLang="zh-CN" smtClean="0">
              <a:solidFill>
                <a:srgbClr val="000000"/>
              </a:solidFill>
              <a:latin typeface="Arial" pitchFamily="34" charset="0"/>
              <a:cs typeface="Arial" pitchFamily="34" charset="0"/>
            </a:endParaRPr>
          </a:p>
          <a:p>
            <a:pPr algn="just"/>
            <a:endParaRPr lang="en-US" altLang="zh-CN" smtClean="0">
              <a:solidFill>
                <a:srgbClr val="000000"/>
              </a:solidFill>
              <a:latin typeface="Arial" pitchFamily="34" charset="0"/>
              <a:cs typeface="Arial" pitchFamily="34" charset="0"/>
            </a:endParaRPr>
          </a:p>
          <a:p>
            <a:pPr algn="just"/>
            <a:endParaRPr lang="en-US" altLang="zh-CN" smtClean="0">
              <a:solidFill>
                <a:srgbClr val="000000"/>
              </a:solidFill>
              <a:latin typeface="Arial" pitchFamily="34" charset="0"/>
              <a:cs typeface="Arial" pitchFamily="34" charset="0"/>
            </a:endParaRPr>
          </a:p>
          <a:p>
            <a:pPr algn="just"/>
            <a:endParaRPr lang="zh-CN" altLang="en-US" smtClean="0">
              <a:latin typeface="Arial" pitchFamily="34" charset="0"/>
              <a:cs typeface="Arial" pitchFamily="34" charset="0"/>
            </a:endParaRPr>
          </a:p>
        </p:txBody>
      </p:sp>
      <p:sp>
        <p:nvSpPr>
          <p:cNvPr id="247812" name="灯片编号占位符 4"/>
          <p:cNvSpPr txBox="1">
            <a:spLocks noGrp="1"/>
          </p:cNvSpPr>
          <p:nvPr/>
        </p:nvSpPr>
        <p:spPr bwMode="auto">
          <a:xfrm>
            <a:off x="5040176" y="9722882"/>
            <a:ext cx="2059125"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r" eaLnBrk="1" hangingPunct="1"/>
            <a:endParaRPr kumimoji="1" lang="en-US" altLang="zh-CN" dirty="0">
              <a:latin typeface="Times New Roman" pitchFamily="18"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21</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702804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35"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ts val="2722"/>
              </a:lnSpc>
            </a:pPr>
            <a:r>
              <a:rPr lang="en-US" altLang="zh-CN" smtClean="0">
                <a:solidFill>
                  <a:srgbClr val="000000"/>
                </a:solidFill>
                <a:latin typeface="Arial" pitchFamily="34" charset="0"/>
                <a:cs typeface="Arial" pitchFamily="34" charset="0"/>
              </a:rPr>
              <a:t>Construction:Implement, test,and deploy the system</a:t>
            </a:r>
          </a:p>
          <a:p>
            <a:pPr algn="just">
              <a:lnSpc>
                <a:spcPts val="2343"/>
              </a:lnSpc>
            </a:pPr>
            <a:r>
              <a:rPr lang="en-US" altLang="zh-CN" smtClean="0">
                <a:solidFill>
                  <a:srgbClr val="000000"/>
                </a:solidFill>
                <a:latin typeface="Arial" pitchFamily="34" charset="0"/>
                <a:cs typeface="Arial" pitchFamily="34" charset="0"/>
              </a:rPr>
              <a:t>• Implement the software.</a:t>
            </a:r>
          </a:p>
          <a:p>
            <a:pPr algn="just">
              <a:lnSpc>
                <a:spcPts val="2139"/>
              </a:lnSpc>
            </a:pPr>
            <a:r>
              <a:rPr lang="en-US" altLang="zh-CN" smtClean="0">
                <a:solidFill>
                  <a:srgbClr val="000000"/>
                </a:solidFill>
                <a:latin typeface="Arial" pitchFamily="34" charset="0"/>
                <a:cs typeface="Arial" pitchFamily="34" charset="0"/>
              </a:rPr>
              <a:t>• Perform testing.</a:t>
            </a:r>
          </a:p>
          <a:p>
            <a:pPr algn="just">
              <a:lnSpc>
                <a:spcPts val="2139"/>
              </a:lnSpc>
            </a:pPr>
            <a:r>
              <a:rPr lang="en-US" altLang="zh-CN" smtClean="0">
                <a:solidFill>
                  <a:srgbClr val="000000"/>
                </a:solidFill>
                <a:latin typeface="Arial" pitchFamily="34" charset="0"/>
                <a:cs typeface="Arial" pitchFamily="34" charset="0"/>
              </a:rPr>
              <a:t>• Deploy the software to the production environment.</a:t>
            </a:r>
          </a:p>
          <a:p>
            <a:pPr algn="just">
              <a:lnSpc>
                <a:spcPts val="2722"/>
              </a:lnSpc>
            </a:pPr>
            <a:endParaRPr lang="en-US" altLang="zh-CN" smtClean="0">
              <a:solidFill>
                <a:srgbClr val="000000"/>
              </a:solidFill>
            </a:endParaRPr>
          </a:p>
          <a:p>
            <a:pPr algn="just"/>
            <a:endParaRPr lang="en-US" altLang="zh-CN" smtClean="0">
              <a:solidFill>
                <a:srgbClr val="000000"/>
              </a:solidFill>
            </a:endParaRPr>
          </a:p>
          <a:p>
            <a:pPr algn="just"/>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22</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387346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9"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23</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507359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0883"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24</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965504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1907"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25</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335357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52932" name="灯片编号占位符 4"/>
          <p:cNvSpPr txBox="1">
            <a:spLocks noGrp="1"/>
          </p:cNvSpPr>
          <p:nvPr/>
        </p:nvSpPr>
        <p:spPr bwMode="auto">
          <a:xfrm>
            <a:off x="5040176" y="9722882"/>
            <a:ext cx="2059125"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r" eaLnBrk="1" hangingPunct="1"/>
            <a:endParaRPr kumimoji="1" lang="en-US" altLang="zh-CN" dirty="0">
              <a:latin typeface="Times New Roman" pitchFamily="18"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26</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014349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3"/>
          <p:cNvSpPr>
            <a:spLocks noGrp="1" noRot="1" noChangeAspect="1" noChangeArrowheads="1" noTextEdit="1"/>
          </p:cNvSpPr>
          <p:nvPr>
            <p:ph type="sldImg"/>
          </p:nvPr>
        </p:nvSpPr>
        <p:spPr bwMode="auto">
          <a:xfrm>
            <a:off x="1219200" y="933450"/>
            <a:ext cx="4518025" cy="33893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5" name="Rectangle 4"/>
          <p:cNvSpPr>
            <a:spLocks noGrp="1" noChangeArrowheads="1"/>
          </p:cNvSpPr>
          <p:nvPr>
            <p:ph type="body" idx="1"/>
          </p:nvPr>
        </p:nvSpPr>
        <p:spPr bwMode="auto">
          <a:xfrm>
            <a:off x="1388636" y="4582479"/>
            <a:ext cx="4753301"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latin typeface="Arial" pitchFamily="34" charset="0"/>
                <a:cs typeface="Arial" pitchFamily="34" charset="0"/>
              </a:rPr>
              <a:t>The </a:t>
            </a:r>
            <a:r>
              <a:rPr lang="en-US" altLang="zh-CN" b="1" dirty="0" smtClean="0">
                <a:latin typeface="Arial" pitchFamily="34" charset="0"/>
                <a:cs typeface="Arial" pitchFamily="34" charset="0"/>
              </a:rPr>
              <a:t>Use-Case Model</a:t>
            </a:r>
            <a:r>
              <a:rPr lang="en-US" altLang="zh-CN" dirty="0" smtClean="0">
                <a:latin typeface="Arial" pitchFamily="34" charset="0"/>
                <a:cs typeface="Arial" pitchFamily="34" charset="0"/>
              </a:rPr>
              <a:t> describes what the system will do. The Use-Case Model serves as a contract between the customer, the users, and the system developers. It allows customers and users to validate that the system will become what they expected and allows system developers to ensure that what they build is what is expected. The Use-Case Model consists of use cases and actors. Each use case in the model is described in detail, showing step-by-step how the system interacts with the actors and what the system does in the use case. The Use-Case Specification is the document where all of the use-case properties are documented (for example, brief description and use-case flows of events). </a:t>
            </a:r>
          </a:p>
          <a:p>
            <a:pPr algn="just"/>
            <a:r>
              <a:rPr lang="en-US" altLang="zh-CN" dirty="0" smtClean="0">
                <a:latin typeface="Arial" pitchFamily="34" charset="0"/>
                <a:cs typeface="Arial" pitchFamily="34" charset="0"/>
              </a:rPr>
              <a:t>The </a:t>
            </a:r>
            <a:r>
              <a:rPr lang="en-US" altLang="zh-CN" b="1" dirty="0" smtClean="0">
                <a:latin typeface="Arial" pitchFamily="34" charset="0"/>
                <a:cs typeface="Arial" pitchFamily="34" charset="0"/>
              </a:rPr>
              <a:t>Glossary</a:t>
            </a:r>
            <a:r>
              <a:rPr lang="en-US" altLang="zh-CN" dirty="0" smtClean="0">
                <a:latin typeface="Arial" pitchFamily="34" charset="0"/>
                <a:cs typeface="Arial" pitchFamily="34" charset="0"/>
              </a:rPr>
              <a:t> defines a common terminology for all models and contains textual descriptions of the required system.</a:t>
            </a:r>
          </a:p>
          <a:p>
            <a:pPr algn="just"/>
            <a:r>
              <a:rPr lang="en-US" altLang="zh-CN" dirty="0" smtClean="0">
                <a:latin typeface="Arial" pitchFamily="34" charset="0"/>
                <a:cs typeface="Arial" pitchFamily="34" charset="0"/>
              </a:rPr>
              <a:t>The </a:t>
            </a:r>
            <a:r>
              <a:rPr lang="en-US" altLang="zh-CN" b="1" dirty="0" smtClean="0">
                <a:latin typeface="Arial" pitchFamily="34" charset="0"/>
                <a:cs typeface="Arial" pitchFamily="34" charset="0"/>
              </a:rPr>
              <a:t>Supplementary Specification</a:t>
            </a:r>
            <a:r>
              <a:rPr lang="en-US" altLang="zh-CN" dirty="0" smtClean="0">
                <a:latin typeface="Arial" pitchFamily="34" charset="0"/>
                <a:cs typeface="Arial" pitchFamily="34" charset="0"/>
              </a:rPr>
              <a:t> contains those requirements that do not map to a specific use case (for example, nonfunctional requirements). The Supplementary Specification is an important complement to the Use-Case Model. Together they capture all requirements (functional and nonfunctional) that need to be described for a complete System Requirements Specification. </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27</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6562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bwMode="auto">
          <a:xfrm>
            <a:off x="1219200" y="933450"/>
            <a:ext cx="4518025" cy="33893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a:xfrm>
            <a:off x="1388637" y="4584255"/>
            <a:ext cx="4111678" cy="4500743"/>
          </a:xfrm>
          <a:ln/>
        </p:spPr>
        <p:txBody>
          <a:bodyPr/>
          <a:lstStyle/>
          <a:p>
            <a:pPr algn="just">
              <a:defRPr/>
            </a:pPr>
            <a:r>
              <a:rPr lang="en-US" b="1" dirty="0" smtClean="0">
                <a:latin typeface="Arial" pitchFamily="34" charset="0"/>
                <a:cs typeface="Arial" pitchFamily="34" charset="0"/>
              </a:rPr>
              <a:t>Use case diagrams</a:t>
            </a:r>
            <a:r>
              <a:rPr lang="en-US" dirty="0" smtClean="0">
                <a:latin typeface="Arial" pitchFamily="34" charset="0"/>
                <a:cs typeface="Arial" pitchFamily="34" charset="0"/>
              </a:rPr>
              <a:t> are </a:t>
            </a:r>
            <a:r>
              <a:rPr lang="en-US" dirty="0" smtClean="0">
                <a:latin typeface="Arial" pitchFamily="34" charset="0"/>
                <a:cs typeface="Arial" pitchFamily="34" charset="0"/>
                <a:hlinkClick r:id="rId3"/>
              </a:rPr>
              <a:t>behavior diagrams</a:t>
            </a:r>
            <a:r>
              <a:rPr lang="en-US" dirty="0" smtClean="0">
                <a:latin typeface="Arial" pitchFamily="34" charset="0"/>
                <a:cs typeface="Arial" pitchFamily="34" charset="0"/>
              </a:rPr>
              <a:t> used to describe a set of actions (</a:t>
            </a:r>
            <a:r>
              <a:rPr lang="en-US" dirty="0" smtClean="0">
                <a:latin typeface="Arial" pitchFamily="34" charset="0"/>
                <a:cs typeface="Arial" pitchFamily="34" charset="0"/>
                <a:hlinkClick r:id="rId4"/>
              </a:rPr>
              <a:t>use cases</a:t>
            </a:r>
            <a:r>
              <a:rPr lang="en-US" dirty="0" smtClean="0">
                <a:latin typeface="Arial" pitchFamily="34" charset="0"/>
                <a:cs typeface="Arial" pitchFamily="34" charset="0"/>
              </a:rPr>
              <a:t>) that some system or systems (</a:t>
            </a:r>
            <a:r>
              <a:rPr lang="en-US" dirty="0" smtClean="0">
                <a:latin typeface="Arial" pitchFamily="34" charset="0"/>
                <a:cs typeface="Arial" pitchFamily="34" charset="0"/>
                <a:hlinkClick r:id="rId4"/>
              </a:rPr>
              <a:t>subject</a:t>
            </a:r>
            <a:r>
              <a:rPr lang="en-US" dirty="0" smtClean="0">
                <a:latin typeface="Arial" pitchFamily="34" charset="0"/>
                <a:cs typeface="Arial" pitchFamily="34" charset="0"/>
              </a:rPr>
              <a:t>) should or can perform in collaboration with one or more </a:t>
            </a:r>
            <a:r>
              <a:rPr lang="en-US" b="1" dirty="0" smtClean="0">
                <a:latin typeface="Arial" pitchFamily="34" charset="0"/>
                <a:cs typeface="Arial" pitchFamily="34" charset="0"/>
              </a:rPr>
              <a:t>external users</a:t>
            </a:r>
            <a:r>
              <a:rPr lang="en-US" dirty="0" smtClean="0">
                <a:latin typeface="Arial" pitchFamily="34" charset="0"/>
                <a:cs typeface="Arial" pitchFamily="34" charset="0"/>
              </a:rPr>
              <a:t> of the system (</a:t>
            </a:r>
            <a:r>
              <a:rPr lang="en-US" dirty="0" smtClean="0">
                <a:latin typeface="Arial" pitchFamily="34" charset="0"/>
                <a:cs typeface="Arial" pitchFamily="34" charset="0"/>
                <a:hlinkClick r:id="rId4"/>
              </a:rPr>
              <a:t>actors</a:t>
            </a:r>
            <a:r>
              <a:rPr lang="en-US" dirty="0" smtClean="0">
                <a:latin typeface="Arial" pitchFamily="34" charset="0"/>
                <a:cs typeface="Arial" pitchFamily="34" charset="0"/>
              </a:rPr>
              <a:t>). Each use case should provide some observable and valuable result to the actors or other stakeholders of the system. </a:t>
            </a:r>
          </a:p>
          <a:p>
            <a:pPr algn="just">
              <a:defRPr/>
            </a:pPr>
            <a:r>
              <a:rPr lang="en-US" dirty="0" smtClean="0">
                <a:latin typeface="Arial" pitchFamily="34" charset="0"/>
                <a:cs typeface="Arial" pitchFamily="34" charset="0"/>
              </a:rPr>
              <a:t>Use case diagrams are used to specify: </a:t>
            </a:r>
          </a:p>
          <a:p>
            <a:pPr algn="just">
              <a:defRPr/>
            </a:pPr>
            <a:r>
              <a:rPr lang="en-US" dirty="0" smtClean="0">
                <a:latin typeface="Arial" pitchFamily="34" charset="0"/>
                <a:cs typeface="Arial" pitchFamily="34" charset="0"/>
              </a:rPr>
              <a:t>(external) </a:t>
            </a:r>
            <a:r>
              <a:rPr lang="en-US" b="1" dirty="0" smtClean="0">
                <a:latin typeface="Arial" pitchFamily="34" charset="0"/>
                <a:cs typeface="Arial" pitchFamily="34" charset="0"/>
              </a:rPr>
              <a:t>requirements</a:t>
            </a:r>
            <a:r>
              <a:rPr lang="en-US" dirty="0" smtClean="0">
                <a:latin typeface="Arial" pitchFamily="34" charset="0"/>
                <a:cs typeface="Arial" pitchFamily="34" charset="0"/>
              </a:rPr>
              <a:t> on a subject, required usages of a system - to capture what a system under construction is supposed to do; </a:t>
            </a:r>
          </a:p>
          <a:p>
            <a:pPr algn="just">
              <a:defRPr/>
            </a:pPr>
            <a:r>
              <a:rPr lang="en-US" dirty="0" smtClean="0">
                <a:latin typeface="Arial" pitchFamily="34" charset="0"/>
                <a:cs typeface="Arial" pitchFamily="34" charset="0"/>
              </a:rPr>
              <a:t>the </a:t>
            </a:r>
            <a:r>
              <a:rPr lang="en-US" b="1" dirty="0" smtClean="0">
                <a:latin typeface="Arial" pitchFamily="34" charset="0"/>
                <a:cs typeface="Arial" pitchFamily="34" charset="0"/>
              </a:rPr>
              <a:t>functionality</a:t>
            </a:r>
            <a:r>
              <a:rPr lang="en-US" dirty="0" smtClean="0">
                <a:latin typeface="Arial" pitchFamily="34" charset="0"/>
                <a:cs typeface="Arial" pitchFamily="34" charset="0"/>
              </a:rPr>
              <a:t> offered by a subject – what system can do; </a:t>
            </a:r>
          </a:p>
          <a:p>
            <a:pPr algn="just">
              <a:defRPr/>
            </a:pPr>
            <a:r>
              <a:rPr lang="en-US" dirty="0" smtClean="0">
                <a:latin typeface="Arial" pitchFamily="34" charset="0"/>
                <a:cs typeface="Arial" pitchFamily="34" charset="0"/>
              </a:rPr>
              <a:t>requirements the specified subject poses on its </a:t>
            </a:r>
            <a:r>
              <a:rPr lang="en-US" b="1" dirty="0" smtClean="0">
                <a:latin typeface="Arial" pitchFamily="34" charset="0"/>
                <a:cs typeface="Arial" pitchFamily="34" charset="0"/>
              </a:rPr>
              <a:t>environment</a:t>
            </a:r>
            <a:r>
              <a:rPr lang="en-US" dirty="0" smtClean="0">
                <a:latin typeface="Arial" pitchFamily="34" charset="0"/>
                <a:cs typeface="Arial" pitchFamily="34" charset="0"/>
              </a:rPr>
              <a:t> - by defining how environment should interact with the subject so that it will be able to perform its services. </a:t>
            </a:r>
          </a:p>
          <a:p>
            <a:pPr algn="just">
              <a:defRPr/>
            </a:pPr>
            <a:r>
              <a:rPr lang="en-US" altLang="zh-CN" dirty="0" smtClean="0">
                <a:latin typeface="Arial" pitchFamily="34" charset="0"/>
                <a:cs typeface="Arial" pitchFamily="34" charset="0"/>
              </a:rPr>
              <a:t>System behavior is how a system acts and reacts.It is the outwardly visible and testable activity of a system.</a:t>
            </a:r>
          </a:p>
          <a:p>
            <a:pPr algn="just">
              <a:defRPr/>
            </a:pPr>
            <a:r>
              <a:rPr lang="en-US" altLang="zh-CN" dirty="0" smtClean="0">
                <a:latin typeface="Arial" pitchFamily="34" charset="0"/>
                <a:cs typeface="Arial" pitchFamily="34" charset="0"/>
              </a:rPr>
              <a:t>System behavior is captured in use cases.Use cases describe the system, its environment, and the relationship between the system and its environment.</a:t>
            </a:r>
          </a:p>
          <a:p>
            <a:pPr algn="just">
              <a:defRPr/>
            </a:pPr>
            <a:endParaRPr lang="en-US" dirty="0" smtClean="0">
              <a:latin typeface="Arial" pitchFamily="34" charset="0"/>
              <a:cs typeface="Arial" pitchFamily="34" charset="0"/>
            </a:endParaRPr>
          </a:p>
          <a:p>
            <a:pPr marL="123798" indent="-123798" algn="just">
              <a:buFontTx/>
              <a:buChar char="•"/>
              <a:defRPr/>
            </a:pPr>
            <a:endParaRPr lang="en-US" altLang="zh-CN" dirty="0"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28</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019724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3"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An </a:t>
            </a:r>
            <a:r>
              <a:rPr lang="en-US" altLang="zh-CN" b="1" smtClean="0">
                <a:latin typeface="Arial" pitchFamily="34" charset="0"/>
                <a:cs typeface="Arial" pitchFamily="34" charset="0"/>
              </a:rPr>
              <a:t>actor</a:t>
            </a:r>
            <a:r>
              <a:rPr lang="en-US" altLang="zh-CN" smtClean="0">
                <a:latin typeface="Arial" pitchFamily="34" charset="0"/>
                <a:cs typeface="Arial" pitchFamily="34" charset="0"/>
              </a:rPr>
              <a:t> represents a coherent set of roles that users of the system play when interacting with these use cases. Typically, an actor represents a human, a hardware device, or some other external system. In UML 2, actors should be named whenever possible.</a:t>
            </a:r>
          </a:p>
          <a:p>
            <a:pPr algn="just"/>
            <a:r>
              <a:rPr lang="en-US" altLang="zh-CN" smtClean="0">
                <a:latin typeface="Arial" pitchFamily="34" charset="0"/>
                <a:cs typeface="Arial" pitchFamily="34" charset="0"/>
              </a:rPr>
              <a:t>A </a:t>
            </a:r>
            <a:r>
              <a:rPr lang="en-US" altLang="zh-CN" b="1" smtClean="0">
                <a:latin typeface="Arial" pitchFamily="34" charset="0"/>
                <a:cs typeface="Arial" pitchFamily="34" charset="0"/>
              </a:rPr>
              <a:t>use case</a:t>
            </a:r>
            <a:r>
              <a:rPr lang="en-US" altLang="zh-CN" smtClean="0">
                <a:latin typeface="Arial" pitchFamily="34" charset="0"/>
                <a:cs typeface="Arial" pitchFamily="34" charset="0"/>
              </a:rPr>
              <a:t> is a sequence of actions a system performs to yield an observable result that is of value to a particular actor. A use case describes </a:t>
            </a:r>
            <a:r>
              <a:rPr lang="en-US" altLang="zh-CN" i="1" smtClean="0">
                <a:latin typeface="Arial" pitchFamily="34" charset="0"/>
                <a:cs typeface="Arial" pitchFamily="34" charset="0"/>
              </a:rPr>
              <a:t>what</a:t>
            </a:r>
            <a:r>
              <a:rPr lang="en-US" altLang="zh-CN" smtClean="0">
                <a:latin typeface="Arial" pitchFamily="34" charset="0"/>
                <a:cs typeface="Arial" pitchFamily="34" charset="0"/>
              </a:rPr>
              <a:t> a system does, but it does not specify </a:t>
            </a:r>
            <a:r>
              <a:rPr lang="en-US" altLang="zh-CN" i="1" smtClean="0">
                <a:latin typeface="Arial" pitchFamily="34" charset="0"/>
                <a:cs typeface="Arial" pitchFamily="34" charset="0"/>
              </a:rPr>
              <a:t>how</a:t>
            </a:r>
            <a:r>
              <a:rPr lang="en-US" altLang="zh-CN" smtClean="0">
                <a:latin typeface="Arial" pitchFamily="34" charset="0"/>
                <a:cs typeface="Arial" pitchFamily="34" charset="0"/>
              </a:rPr>
              <a:t> it does it. Whenever space permits, put the name of the use case inside the icon.</a:t>
            </a:r>
            <a:endParaRPr lang="zh-CN" altLang="en-US" smtClean="0">
              <a:latin typeface="Arial" pitchFamily="34" charset="0"/>
              <a:cs typeface="Arial" pitchFamily="34" charset="0"/>
            </a:endParaRPr>
          </a:p>
        </p:txBody>
      </p:sp>
      <p:sp>
        <p:nvSpPr>
          <p:cNvPr id="256004" name="灯片编号占位符 4"/>
          <p:cNvSpPr txBox="1">
            <a:spLocks noGrp="1"/>
          </p:cNvSpPr>
          <p:nvPr/>
        </p:nvSpPr>
        <p:spPr bwMode="auto">
          <a:xfrm>
            <a:off x="5040176" y="9722882"/>
            <a:ext cx="2059125"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r" eaLnBrk="1" hangingPunct="1"/>
            <a:endParaRPr kumimoji="1" lang="en-US" altLang="zh-CN" dirty="0">
              <a:latin typeface="Times New Roman" pitchFamily="18"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29</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785340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dirty="0" smtClean="0"/>
              <a:t>І</a:t>
            </a:r>
            <a:r>
              <a:rPr lang="en-US" altLang="zh-CN" dirty="0" smtClean="0"/>
              <a:t>-</a:t>
            </a:r>
            <a:fld id="{E4D7970F-F931-48FA-B9CB-6080A322E9CA}" type="slidenum">
              <a:rPr lang="zh-CN" altLang="en-US" smtClean="0"/>
              <a:pPr>
                <a:defRPr/>
              </a:pPr>
              <a:t>3</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4102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7027"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30</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5553770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2"/>
          <p:cNvSpPr>
            <a:spLocks noGrp="1" noRot="1" noChangeAspect="1" noChangeArrowheads="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2" name="Rectangle 3"/>
          <p:cNvSpPr>
            <a:spLocks noGrp="1" noChangeArrowheads="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r>
              <a:rPr lang="en-US" altLang="zh-CN" smtClean="0">
                <a:latin typeface="Arial" pitchFamily="34" charset="0"/>
                <a:cs typeface="Arial" pitchFamily="34" charset="0"/>
              </a:rPr>
              <a:t>From this simple diagram the requirements of the ordering system can easily be derived.  The system will need to be able to perform actions for all of the use cases listed.  As the project progresses other use cases might appear.  The customer might have a need to add an item to an order that has already been placed.  This diagram can easily be expanded until a complete description of the ordering system is derived capturing all of the requirements that the system will need to perform. </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31</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581299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9075"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59076" name="灯片编号占位符 4"/>
          <p:cNvSpPr txBox="1">
            <a:spLocks noGrp="1"/>
          </p:cNvSpPr>
          <p:nvPr/>
        </p:nvSpPr>
        <p:spPr bwMode="auto">
          <a:xfrm>
            <a:off x="5040176" y="9722882"/>
            <a:ext cx="2059125"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r" eaLnBrk="1" hangingPunct="1"/>
            <a:fld id="{6EB8B1D9-43C2-4E9F-BB70-973ABB848BB1}" type="slidenum">
              <a:rPr kumimoji="1" lang="zh-CN" altLang="en-US">
                <a:latin typeface="Times New Roman" pitchFamily="18" charset="0"/>
              </a:rPr>
              <a:pPr algn="r" eaLnBrk="1" hangingPunct="1"/>
              <a:t>32</a:t>
            </a:fld>
            <a:endParaRPr kumimoji="1" lang="en-US" altLang="zh-CN">
              <a:latin typeface="Times New Roman" pitchFamily="18"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32</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4251999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7267"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33</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413234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3"/>
          <p:cNvSpPr>
            <a:spLocks noGrp="1" noRot="1" noChangeAspect="1" noChangeArrowheads="1" noTextEdit="1"/>
          </p:cNvSpPr>
          <p:nvPr>
            <p:ph type="sldImg"/>
          </p:nvPr>
        </p:nvSpPr>
        <p:spPr bwMode="auto">
          <a:xfrm>
            <a:off x="1217613" y="925513"/>
            <a:ext cx="4521200" cy="3390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1" name="Rectangle 4"/>
          <p:cNvSpPr>
            <a:spLocks noGrp="1" noChangeArrowheads="1"/>
          </p:cNvSpPr>
          <p:nvPr>
            <p:ph type="body" idx="1"/>
          </p:nvPr>
        </p:nvSpPr>
        <p:spPr bwMode="auto">
          <a:xfrm>
            <a:off x="1388637" y="4552272"/>
            <a:ext cx="4111678" cy="44083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The above, as well as the remaining checklists in this section, is a sample of the kinds of things to look for when reviewing the Use-Case Model. Explicit, detailed checklists should be established for the project to support the review of the Use-Case Model.</a:t>
            </a:r>
          </a:p>
          <a:p>
            <a:pPr algn="just"/>
            <a:r>
              <a:rPr lang="en-US" altLang="zh-CN" smtClean="0">
                <a:latin typeface="Arial" pitchFamily="34" charset="0"/>
                <a:cs typeface="Arial" pitchFamily="34" charset="0"/>
              </a:rPr>
              <a:t>Verify that there are no open questions. The use cases you found must be able to perform all system behaviors; if not, some use cases are missing. If you intentionally left any requirements to be dealt with in the object models, such as nonfunctional requirements, you must mention this. Put the reference in the Supplementary Specification(s) unless the requirement concerns a specific use case, in which case state it in the Special Requirements section of the use case.  </a:t>
            </a:r>
          </a:p>
          <a:p>
            <a:pPr algn="just"/>
            <a:r>
              <a:rPr lang="en-US" altLang="zh-CN" smtClean="0">
                <a:latin typeface="Arial" pitchFamily="34" charset="0"/>
                <a:cs typeface="Arial" pitchFamily="34" charset="0"/>
              </a:rPr>
              <a:t>The Use-Case Model should not present more functions than were called for in the requirements.</a:t>
            </a:r>
          </a:p>
          <a:p>
            <a:pPr algn="just"/>
            <a:r>
              <a:rPr lang="en-US" altLang="zh-CN" smtClean="0">
                <a:latin typeface="Arial" pitchFamily="34" charset="0"/>
                <a:cs typeface="Arial" pitchFamily="34" charset="0"/>
              </a:rPr>
              <a:t>Traceability from the original requirements to the use cases and the Supplementary Specification is critical for project management and impact assessment as well as to make sure nothing has been missed.</a:t>
            </a:r>
          </a:p>
          <a:p>
            <a:pPr algn="just"/>
            <a:r>
              <a:rPr lang="en-US" altLang="zh-CN" smtClean="0">
                <a:latin typeface="Arial" pitchFamily="34" charset="0"/>
                <a:cs typeface="Arial" pitchFamily="34" charset="0"/>
              </a:rPr>
              <a:t>The packaging should make the Use-Case Model simple and intuitive to understand and maintain.</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34</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498010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ext Box 2"/>
          <p:cNvSpPr txBox="1">
            <a:spLocks noChangeArrowheads="1"/>
          </p:cNvSpPr>
          <p:nvPr/>
        </p:nvSpPr>
        <p:spPr bwMode="auto">
          <a:xfrm>
            <a:off x="315524" y="1272221"/>
            <a:ext cx="2050909" cy="283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682" tIns="48841" rIns="97682" bIns="48841">
            <a:spAutoFit/>
          </a:bodyPr>
          <a:lstStyle>
            <a:lvl1pPr defTabSz="901700">
              <a:defRPr sz="1200">
                <a:solidFill>
                  <a:schemeClr val="tx1"/>
                </a:solidFill>
                <a:latin typeface="Frutiger LT 55 Roman" pitchFamily="34" charset="0"/>
                <a:ea typeface="宋体" pitchFamily="2" charset="-122"/>
              </a:defRPr>
            </a:lvl1pPr>
            <a:lvl2pPr marL="742950" indent="-285750" defTabSz="901700">
              <a:defRPr sz="1200">
                <a:solidFill>
                  <a:schemeClr val="tx1"/>
                </a:solidFill>
                <a:latin typeface="Frutiger LT 55 Roman" pitchFamily="34" charset="0"/>
                <a:ea typeface="宋体" pitchFamily="2" charset="-122"/>
              </a:defRPr>
            </a:lvl2pPr>
            <a:lvl3pPr marL="1143000" indent="-228600" defTabSz="901700">
              <a:defRPr sz="1200">
                <a:solidFill>
                  <a:schemeClr val="tx1"/>
                </a:solidFill>
                <a:latin typeface="Frutiger LT 55 Roman" pitchFamily="34" charset="0"/>
                <a:ea typeface="宋体" pitchFamily="2" charset="-122"/>
              </a:defRPr>
            </a:lvl3pPr>
            <a:lvl4pPr marL="1600200" indent="-228600" defTabSz="901700">
              <a:defRPr sz="1200">
                <a:solidFill>
                  <a:schemeClr val="tx1"/>
                </a:solidFill>
                <a:latin typeface="Frutiger LT 55 Roman" pitchFamily="34" charset="0"/>
                <a:ea typeface="宋体" pitchFamily="2" charset="-122"/>
              </a:defRPr>
            </a:lvl4pPr>
            <a:lvl5pPr marL="2057400" indent="-228600" defTabSz="901700">
              <a:defRPr sz="1200">
                <a:solidFill>
                  <a:schemeClr val="tx1"/>
                </a:solidFill>
                <a:latin typeface="Frutiger LT 55 Roman" pitchFamily="34" charset="0"/>
                <a:ea typeface="宋体" pitchFamily="2" charset="-122"/>
              </a:defRPr>
            </a:lvl5pPr>
            <a:lvl6pPr marL="2514600" indent="-228600" defTabSz="9017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defTabSz="9017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defTabSz="9017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defTabSz="9017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endParaRPr lang="zh-CN" altLang="en-US">
              <a:latin typeface="Arial" pitchFamily="34" charset="0"/>
            </a:endParaRPr>
          </a:p>
        </p:txBody>
      </p:sp>
      <p:sp>
        <p:nvSpPr>
          <p:cNvPr id="269315" name="Rectangle 3"/>
          <p:cNvSpPr>
            <a:spLocks noGrp="1" noRot="1" noChangeAspect="1" noChangeArrowheads="1" noTextEdit="1"/>
          </p:cNvSpPr>
          <p:nvPr>
            <p:ph type="sldImg"/>
          </p:nvPr>
        </p:nvSpPr>
        <p:spPr bwMode="auto">
          <a:xfrm>
            <a:off x="1217613" y="925513"/>
            <a:ext cx="4521200" cy="3390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9316" name="Rectangle 4"/>
          <p:cNvSpPr>
            <a:spLocks noGrp="1" noChangeArrowheads="1"/>
          </p:cNvSpPr>
          <p:nvPr>
            <p:ph type="body" idx="1"/>
          </p:nvPr>
        </p:nvSpPr>
        <p:spPr bwMode="auto">
          <a:xfrm>
            <a:off x="1388638" y="4552272"/>
            <a:ext cx="4174125" cy="44083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Make sure that all the roles in the system's environment have been accounted for and modeled. You will not be able to do this fully until you have found and described all the use cases.</a:t>
            </a:r>
          </a:p>
          <a:p>
            <a:pPr algn="just"/>
            <a:r>
              <a:rPr lang="en-US" altLang="zh-CN" smtClean="0">
                <a:latin typeface="Arial" pitchFamily="34" charset="0"/>
                <a:cs typeface="Arial" pitchFamily="34" charset="0"/>
              </a:rPr>
              <a:t>Remove any actors not mentioned in the use-case descriptions or that have no associations with a use case. However, an actor mentioned in a use-case description is likely to have a association with that particular use case.</a:t>
            </a:r>
          </a:p>
          <a:p>
            <a:pPr algn="just"/>
            <a:r>
              <a:rPr lang="en-US" altLang="zh-CN" smtClean="0">
                <a:latin typeface="Arial" pitchFamily="34" charset="0"/>
                <a:cs typeface="Arial" pitchFamily="34" charset="0"/>
              </a:rPr>
              <a:t>You should be able to name at least two people who would be able to perform as a particular actor.  If not, see if the role the actor models is part of another role. If so, you should merge the actors. </a:t>
            </a:r>
          </a:p>
          <a:p>
            <a:pPr algn="just"/>
            <a:r>
              <a:rPr lang="en-US" altLang="zh-CN" smtClean="0">
                <a:latin typeface="Arial" pitchFamily="34" charset="0"/>
                <a:cs typeface="Arial" pitchFamily="34" charset="0"/>
              </a:rPr>
              <a:t>If any actors play similar roles in relation to the system, they should be merged into a single actor. If a particular actor will use the system in several completely different ways, or has several completely different purposes for using the use case, then there should probably be more than one actor. </a:t>
            </a:r>
          </a:p>
          <a:p>
            <a:pPr algn="just"/>
            <a:r>
              <a:rPr lang="en-US" altLang="zh-CN" smtClean="0">
                <a:latin typeface="Arial" pitchFamily="34" charset="0"/>
                <a:cs typeface="Arial" pitchFamily="34" charset="0"/>
              </a:rPr>
              <a:t>If two actors play the same role in relation to a use case, then actor-generalizations should be used to model their generalized behavior. </a:t>
            </a:r>
          </a:p>
          <a:p>
            <a:pPr algn="just"/>
            <a:r>
              <a:rPr lang="en-US" altLang="zh-CN" smtClean="0">
                <a:latin typeface="Arial" pitchFamily="34" charset="0"/>
                <a:cs typeface="Arial" pitchFamily="34" charset="0"/>
              </a:rPr>
              <a:t>It is important that actor names correspond to their roles.</a:t>
            </a:r>
          </a:p>
          <a:p>
            <a:pPr algn="just"/>
            <a:endParaRPr lang="en-US" altLang="zh-CN" sz="110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35</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628768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3"/>
          <p:cNvSpPr>
            <a:spLocks noGrp="1" noRot="1" noChangeAspect="1" noChangeArrowheads="1" noTextEdit="1"/>
          </p:cNvSpPr>
          <p:nvPr>
            <p:ph type="sldImg"/>
          </p:nvPr>
        </p:nvSpPr>
        <p:spPr bwMode="auto">
          <a:xfrm>
            <a:off x="1217613" y="925513"/>
            <a:ext cx="4521200" cy="3390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9" name="Rectangle 4"/>
          <p:cNvSpPr>
            <a:spLocks noGrp="1" noChangeArrowheads="1"/>
          </p:cNvSpPr>
          <p:nvPr>
            <p:ph type="body" idx="1"/>
          </p:nvPr>
        </p:nvSpPr>
        <p:spPr bwMode="auto">
          <a:xfrm>
            <a:off x="1388637" y="4552272"/>
            <a:ext cx="4111678" cy="44083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A use case that does not interact with an actor is superfluous. You should remove it. </a:t>
            </a:r>
          </a:p>
          <a:p>
            <a:pPr algn="just"/>
            <a:r>
              <a:rPr lang="en-US" altLang="zh-CN" smtClean="0">
                <a:latin typeface="Arial" pitchFamily="34" charset="0"/>
                <a:cs typeface="Arial" pitchFamily="34" charset="0"/>
              </a:rPr>
              <a:t>If two use cases are always activated in the same sequence, you should probably merge them into one use case. </a:t>
            </a:r>
          </a:p>
          <a:p>
            <a:pPr algn="just"/>
            <a:r>
              <a:rPr lang="en-US" altLang="zh-CN" smtClean="0">
                <a:latin typeface="Arial" pitchFamily="34" charset="0"/>
                <a:cs typeface="Arial" pitchFamily="34" charset="0"/>
              </a:rPr>
              <a:t>Use cases that have very similar behaviors or flows of events, or will be similar in the future, should be merged into a single use case. This makes it easier to introduce future changes. </a:t>
            </a:r>
          </a:p>
          <a:p>
            <a:pPr algn="just"/>
            <a:r>
              <a:rPr lang="en-US" altLang="zh-CN" smtClean="0">
                <a:latin typeface="Arial" pitchFamily="34" charset="0"/>
                <a:cs typeface="Arial" pitchFamily="34" charset="0"/>
              </a:rPr>
              <a:t>Note: You must involve the users if you decide to merge use cases because the users, who interact with the new, merged use case will probably be affected. </a:t>
            </a:r>
          </a:p>
          <a:p>
            <a:pPr algn="just"/>
            <a:r>
              <a:rPr lang="en-US" altLang="zh-CN" smtClean="0">
                <a:latin typeface="Arial" pitchFamily="34" charset="0"/>
                <a:cs typeface="Arial" pitchFamily="34" charset="0"/>
              </a:rPr>
              <a:t>If some part of the flow of events is already part of another use case, the sub-flow should be extracted and then be included by all of the use cases in question. </a:t>
            </a:r>
          </a:p>
          <a:p>
            <a:pPr algn="just"/>
            <a:r>
              <a:rPr lang="en-US" altLang="zh-CN" smtClean="0">
                <a:latin typeface="Arial" pitchFamily="34" charset="0"/>
                <a:cs typeface="Arial" pitchFamily="34" charset="0"/>
              </a:rPr>
              <a:t>Note: You must involve the users if you decide to "reuse" the sub-flow, because the users of the existing use case will probably be affected. </a:t>
            </a:r>
          </a:p>
          <a:p>
            <a:pPr algn="just"/>
            <a:r>
              <a:rPr lang="en-US" altLang="zh-CN" smtClean="0">
                <a:latin typeface="Arial" pitchFamily="34" charset="0"/>
                <a:cs typeface="Arial" pitchFamily="34" charset="0"/>
              </a:rPr>
              <a:t>Each use-case name must describe the behavior the use case supports.  The names and descriptions must be understood by the users and customers.  </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36</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750755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ChangeArrowheads="1" noTextEdit="1"/>
          </p:cNvSpPr>
          <p:nvPr>
            <p:ph type="sldImg"/>
          </p:nvPr>
        </p:nvSpPr>
        <p:spPr bwMode="auto">
          <a:xfrm>
            <a:off x="1217613" y="925513"/>
            <a:ext cx="4521200" cy="3390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3" name="Rectangle 3"/>
          <p:cNvSpPr>
            <a:spLocks noGrp="1" noChangeArrowheads="1"/>
          </p:cNvSpPr>
          <p:nvPr>
            <p:ph type="body" idx="1"/>
          </p:nvPr>
        </p:nvSpPr>
        <p:spPr bwMode="auto">
          <a:xfrm>
            <a:off x="1388637" y="4552272"/>
            <a:ext cx="4111678" cy="44083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Include any (nonfunctional) requirements in the use-case Special Requirements. </a:t>
            </a:r>
          </a:p>
          <a:p>
            <a:pPr algn="just"/>
            <a:r>
              <a:rPr lang="en-US" altLang="zh-CN" smtClean="0">
                <a:latin typeface="Arial" pitchFamily="34" charset="0"/>
                <a:cs typeface="Arial" pitchFamily="34" charset="0"/>
              </a:rPr>
              <a:t>Behavior might exist that is activated only when a certain condition is not met. There should be a description of what will happen in such a case.</a:t>
            </a:r>
          </a:p>
          <a:p>
            <a:pPr algn="just"/>
            <a:r>
              <a:rPr lang="en-US" altLang="zh-CN" smtClean="0">
                <a:latin typeface="Arial" pitchFamily="34" charset="0"/>
                <a:cs typeface="Arial" pitchFamily="34" charset="0"/>
              </a:rPr>
              <a:t>If you want your Use-Case Model to be easy to understand, you might have to split up complex use cases. A use case that contains disparate flows of events will be very difficult to understand and to maintain. It is best to divide such use cases into two or more separate ones.</a:t>
            </a:r>
          </a:p>
          <a:p>
            <a:pPr algn="just"/>
            <a:endParaRPr lang="en-US" altLang="zh-CN" sz="1100">
              <a:latin typeface="Arial" pitchFamily="34" charset="0"/>
              <a:cs typeface="Arial" pitchFamily="34" charset="0"/>
            </a:endParaRPr>
          </a:p>
          <a:p>
            <a:pPr algn="just"/>
            <a:endParaRPr lang="en-US" altLang="zh-CN" sz="110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37</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972552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1"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38</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4162978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ChangeArrowheads="1" noTextEdit="1"/>
          </p:cNvSpPr>
          <p:nvPr>
            <p:ph type="sldImg"/>
          </p:nvPr>
        </p:nvSpPr>
        <p:spPr bwMode="auto">
          <a:xfrm>
            <a:off x="1217613" y="925513"/>
            <a:ext cx="4521200" cy="3390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5" name="Rectangle 3"/>
          <p:cNvSpPr>
            <a:spLocks noGrp="1" noChangeArrowheads="1"/>
          </p:cNvSpPr>
          <p:nvPr>
            <p:ph type="body" idx="1"/>
          </p:nvPr>
        </p:nvSpPr>
        <p:spPr bwMode="auto">
          <a:xfrm>
            <a:off x="1388637" y="4552270"/>
            <a:ext cx="4111678" cy="45007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23798" indent="-123798" algn="just" fontAlgn="t">
              <a:buFontTx/>
              <a:buChar char="•"/>
            </a:pPr>
            <a:r>
              <a:rPr lang="en-US" altLang="zh-CN" smtClean="0">
                <a:latin typeface="Arial" pitchFamily="34" charset="0"/>
                <a:cs typeface="Arial" pitchFamily="34" charset="0"/>
              </a:rPr>
              <a:t>The workflow of a use case describes what needs to be done by the system to provide the value that the served actor is looking for. </a:t>
            </a:r>
          </a:p>
          <a:p>
            <a:pPr marL="123798" indent="-123798" algn="just" fontAlgn="t">
              <a:buFontTx/>
              <a:buChar char="•"/>
            </a:pPr>
            <a:r>
              <a:rPr lang="en-US" altLang="zh-CN" smtClean="0">
                <a:latin typeface="Arial" pitchFamily="34" charset="0"/>
                <a:cs typeface="Arial" pitchFamily="34" charset="0"/>
              </a:rPr>
              <a:t>It consists of a sequence of activities that, together, produce something for the actor. </a:t>
            </a:r>
          </a:p>
          <a:p>
            <a:pPr marL="123798" indent="-123798" algn="just" fontAlgn="t">
              <a:buFontTx/>
              <a:buChar char="•"/>
            </a:pPr>
            <a:r>
              <a:rPr lang="en-US" altLang="zh-CN" smtClean="0">
                <a:latin typeface="Arial" pitchFamily="34" charset="0"/>
                <a:cs typeface="Arial" pitchFamily="34" charset="0"/>
              </a:rPr>
              <a:t>The workflow often consists of a basic flow and one or several alternative flows. </a:t>
            </a:r>
          </a:p>
          <a:p>
            <a:pPr marL="123798" indent="-123798" algn="just" fontAlgn="t">
              <a:buFontTx/>
              <a:buChar char="•"/>
            </a:pPr>
            <a:r>
              <a:rPr lang="en-US" altLang="zh-CN" smtClean="0">
                <a:latin typeface="Arial" pitchFamily="34" charset="0"/>
                <a:cs typeface="Arial" pitchFamily="34" charset="0"/>
              </a:rPr>
              <a:t>The structure of the workflow can be described graphically with the help of an activity diagram. </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39</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7196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latin typeface="Arial" pitchFamily="34" charset="0"/>
                <a:cs typeface="Arial" pitchFamily="34" charset="0"/>
              </a:rPr>
              <a:t>According to </a:t>
            </a:r>
            <a:r>
              <a:rPr lang="en-US" altLang="zh-CN" dirty="0" err="1" smtClean="0">
                <a:latin typeface="Arial" pitchFamily="34" charset="0"/>
                <a:cs typeface="Arial" pitchFamily="34" charset="0"/>
              </a:rPr>
              <a:t>Booch</a:t>
            </a:r>
            <a:r>
              <a:rPr lang="en-US" altLang="zh-CN" dirty="0" smtClean="0">
                <a:latin typeface="Arial" pitchFamily="34" charset="0"/>
                <a:cs typeface="Arial" pitchFamily="34" charset="0"/>
              </a:rPr>
              <a:t> in The Unified Modeling Language User Guide, modeling achieves four aims:</a:t>
            </a:r>
          </a:p>
          <a:p>
            <a:pPr algn="just"/>
            <a:r>
              <a:rPr lang="en-US" altLang="zh-CN" dirty="0" smtClean="0">
                <a:latin typeface="Arial" pitchFamily="34" charset="0"/>
                <a:cs typeface="Arial" pitchFamily="34" charset="0"/>
              </a:rPr>
              <a:t>1. Models help you to visualize a system, as you want it to be.  A model helps the software team communicate the vision for the system being developed. It is difficult for a software team to have a unified vision of a system that is described only in specification and requirement documents.</a:t>
            </a:r>
          </a:p>
          <a:p>
            <a:pPr algn="just"/>
            <a:r>
              <a:rPr lang="en-US" altLang="zh-CN" dirty="0" smtClean="0">
                <a:latin typeface="Arial" pitchFamily="34" charset="0"/>
                <a:cs typeface="Arial" pitchFamily="34" charset="0"/>
              </a:rPr>
              <a:t>2. Models permit you to specify the structure or behavior of a system.  A model allows how to document system behavior and structure before coding the system.</a:t>
            </a:r>
          </a:p>
          <a:p>
            <a:pPr algn="just"/>
            <a:r>
              <a:rPr lang="en-US" altLang="zh-CN" dirty="0" smtClean="0">
                <a:latin typeface="Arial" pitchFamily="34" charset="0"/>
                <a:cs typeface="Arial" pitchFamily="34" charset="0"/>
              </a:rPr>
              <a:t>3. Models give a template that guide you in constructing a system.  A model is an invaluable tool during construction. It serves as a road map for a developer. Have you experienced a situation where a developer coded incorrect behavior because he or she was confused over the wording in a requirements document? Modeling helps alleviate that situation.</a:t>
            </a:r>
          </a:p>
          <a:p>
            <a:pPr algn="just"/>
            <a:r>
              <a:rPr lang="en-US" altLang="zh-CN" dirty="0" smtClean="0">
                <a:latin typeface="Arial" pitchFamily="34" charset="0"/>
                <a:cs typeface="Arial" pitchFamily="34" charset="0"/>
              </a:rPr>
              <a:t>4. Models document the decisions you’ve made. You don’t need to rely on someone’s memory.</a:t>
            </a:r>
          </a:p>
          <a:p>
            <a:pPr algn="just"/>
            <a:r>
              <a:rPr lang="en-US" altLang="zh-CN" dirty="0" smtClean="0">
                <a:latin typeface="Arial" pitchFamily="34" charset="0"/>
                <a:cs typeface="Arial" pitchFamily="34" charset="0"/>
              </a:rPr>
              <a:t>You build models of complex systems because you cannot comprehend such a system in its </a:t>
            </a:r>
            <a:r>
              <a:rPr lang="en-US" altLang="zh-CN" dirty="0" err="1" smtClean="0">
                <a:latin typeface="Arial" pitchFamily="34" charset="0"/>
                <a:cs typeface="Arial" pitchFamily="34" charset="0"/>
              </a:rPr>
              <a:t>entirety.You</a:t>
            </a:r>
            <a:r>
              <a:rPr lang="en-US" altLang="zh-CN" dirty="0" smtClean="0">
                <a:latin typeface="Arial" pitchFamily="34" charset="0"/>
                <a:cs typeface="Arial" pitchFamily="34" charset="0"/>
              </a:rPr>
              <a:t> build models to better understand the system you are developing.</a:t>
            </a:r>
          </a:p>
          <a:p>
            <a:pPr algn="just"/>
            <a:endParaRPr lang="en-US" altLang="zh-CN" dirty="0" smtClean="0">
              <a:latin typeface="Arial" pitchFamily="34" charset="0"/>
              <a:cs typeface="Arial" pitchFamily="34" charset="0"/>
            </a:endParaRPr>
          </a:p>
          <a:p>
            <a:pPr algn="just"/>
            <a:endParaRPr lang="zh-CN" altLang="en-US" dirty="0"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4</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1733486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5459"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ts val="2722"/>
              </a:lnSpc>
            </a:pPr>
            <a:r>
              <a:rPr lang="en-US" altLang="zh-CN" smtClean="0">
                <a:solidFill>
                  <a:srgbClr val="000000"/>
                </a:solidFill>
                <a:latin typeface="Arial" pitchFamily="34" charset="0"/>
                <a:cs typeface="Arial" pitchFamily="34" charset="0"/>
              </a:rPr>
              <a:t>Requirements Analysis:Model how the system will support the use cases</a:t>
            </a:r>
          </a:p>
          <a:p>
            <a:pPr algn="just">
              <a:lnSpc>
                <a:spcPts val="1950"/>
              </a:lnSpc>
            </a:pPr>
            <a:r>
              <a:rPr lang="en-US" altLang="zh-CN" smtClean="0">
                <a:solidFill>
                  <a:srgbClr val="000000"/>
                </a:solidFill>
                <a:latin typeface="Arial" pitchFamily="34" charset="0"/>
                <a:cs typeface="Arial" pitchFamily="34" charset="0"/>
              </a:rPr>
              <a:t>Determine:</a:t>
            </a:r>
          </a:p>
          <a:p>
            <a:pPr algn="just">
              <a:lnSpc>
                <a:spcPts val="2139"/>
              </a:lnSpc>
            </a:pPr>
            <a:r>
              <a:rPr lang="en-US" altLang="zh-CN" smtClean="0">
                <a:solidFill>
                  <a:srgbClr val="000000"/>
                </a:solidFill>
                <a:latin typeface="Arial" pitchFamily="34" charset="0"/>
                <a:cs typeface="Arial" pitchFamily="34" charset="0"/>
              </a:rPr>
              <a:t>• A  reﬁned Use Case diagram.</a:t>
            </a:r>
          </a:p>
          <a:p>
            <a:pPr algn="just">
              <a:lnSpc>
                <a:spcPts val="2139"/>
              </a:lnSpc>
            </a:pPr>
            <a:r>
              <a:rPr lang="en-US" altLang="zh-CN" smtClean="0">
                <a:solidFill>
                  <a:srgbClr val="000000"/>
                </a:solidFill>
                <a:latin typeface="Arial" pitchFamily="34" charset="0"/>
                <a:cs typeface="Arial" pitchFamily="34" charset="0"/>
              </a:rPr>
              <a:t>• What key abstractions exist in the system.</a:t>
            </a:r>
          </a:p>
          <a:p>
            <a:pPr algn="just">
              <a:lnSpc>
                <a:spcPts val="2722"/>
              </a:lnSpc>
            </a:pPr>
            <a:endParaRPr lang="en-US" altLang="zh-CN" smtClean="0">
              <a:solidFill>
                <a:srgbClr val="000000"/>
              </a:solidFill>
            </a:endParaRPr>
          </a:p>
          <a:p>
            <a:pPr algn="just">
              <a:lnSpc>
                <a:spcPts val="2722"/>
              </a:lnSpc>
            </a:pPr>
            <a:endParaRPr lang="en-US" altLang="zh-CN" smtClean="0">
              <a:solidFill>
                <a:srgbClr val="000000"/>
              </a:solidFill>
            </a:endParaRPr>
          </a:p>
          <a:p>
            <a:pPr algn="just"/>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40</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808661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bwMode="auto">
          <a:xfrm>
            <a:off x="1217613" y="925513"/>
            <a:ext cx="4521200" cy="33909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7507" name="Rectangle 3"/>
          <p:cNvSpPr>
            <a:spLocks noGrp="1" noChangeArrowheads="1"/>
          </p:cNvSpPr>
          <p:nvPr>
            <p:ph type="body" idx="1"/>
          </p:nvPr>
        </p:nvSpPr>
        <p:spPr bwMode="auto">
          <a:xfrm>
            <a:off x="1388638" y="4472315"/>
            <a:ext cx="4174125" cy="450074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23798" indent="-123798" algn="just" fontAlgn="t"/>
            <a:r>
              <a:rPr lang="en-US" altLang="zh-CN" smtClean="0">
                <a:latin typeface="Arial" pitchFamily="34" charset="0"/>
                <a:cs typeface="Arial" pitchFamily="34" charset="0"/>
              </a:rPr>
              <a:t>An activity diagram may include the following elements:</a:t>
            </a:r>
          </a:p>
          <a:p>
            <a:pPr marL="123798" indent="-123798" algn="just" fontAlgn="t">
              <a:buFontTx/>
              <a:buChar char="•"/>
            </a:pPr>
            <a:r>
              <a:rPr lang="en-US" altLang="zh-CN" b="1" smtClean="0">
                <a:latin typeface="Arial" pitchFamily="34" charset="0"/>
                <a:cs typeface="Arial" pitchFamily="34" charset="0"/>
              </a:rPr>
              <a:t>Activity/Action</a:t>
            </a:r>
            <a:r>
              <a:rPr lang="en-US" altLang="zh-CN" smtClean="0">
                <a:latin typeface="Arial" pitchFamily="34" charset="0"/>
                <a:cs typeface="Arial" pitchFamily="34" charset="0"/>
              </a:rPr>
              <a:t> represents the performance of a step within the workflow. </a:t>
            </a:r>
          </a:p>
          <a:p>
            <a:pPr marL="123798" indent="-123798" algn="just" fontAlgn="t">
              <a:buFontTx/>
              <a:buChar char="•"/>
            </a:pPr>
            <a:r>
              <a:rPr lang="en-US" altLang="zh-CN" b="1" smtClean="0">
                <a:latin typeface="Arial" pitchFamily="34" charset="0"/>
                <a:cs typeface="Arial" pitchFamily="34" charset="0"/>
              </a:rPr>
              <a:t>Transitions</a:t>
            </a:r>
            <a:r>
              <a:rPr lang="en-US" altLang="zh-CN" smtClean="0">
                <a:latin typeface="Arial" pitchFamily="34" charset="0"/>
                <a:cs typeface="Arial" pitchFamily="34" charset="0"/>
              </a:rPr>
              <a:t> show the activity/action that follows. </a:t>
            </a:r>
          </a:p>
          <a:p>
            <a:pPr marL="123798" indent="-123798" algn="just" fontAlgn="t">
              <a:buFontTx/>
              <a:buChar char="•"/>
            </a:pPr>
            <a:r>
              <a:rPr lang="en-US" altLang="zh-CN" b="1" smtClean="0">
                <a:latin typeface="Arial" pitchFamily="34" charset="0"/>
                <a:cs typeface="Arial" pitchFamily="34" charset="0"/>
              </a:rPr>
              <a:t>Decisions</a:t>
            </a:r>
            <a:r>
              <a:rPr lang="en-US" altLang="zh-CN" smtClean="0">
                <a:latin typeface="Arial" pitchFamily="34" charset="0"/>
                <a:cs typeface="Arial" pitchFamily="34" charset="0"/>
              </a:rPr>
              <a:t> evaluate conditions defined by guard conditions. These guard conditions determine which of the alternative transitions will be made and, thus, which activities are performed. You may also use the decision icon to show where the threads merge again. Decisions and guard conditions allow you to show alternative threads in the workflow of a use case. </a:t>
            </a:r>
          </a:p>
          <a:p>
            <a:pPr marL="123798" indent="-123798" algn="just" fontAlgn="t">
              <a:buFontTx/>
              <a:buChar char="•"/>
            </a:pPr>
            <a:r>
              <a:rPr lang="en-US" altLang="zh-CN" b="1" smtClean="0">
                <a:latin typeface="Arial" pitchFamily="34" charset="0"/>
                <a:cs typeface="Arial" pitchFamily="34" charset="0"/>
              </a:rPr>
              <a:t>Synchronization bars</a:t>
            </a:r>
            <a:r>
              <a:rPr lang="en-US" altLang="zh-CN" smtClean="0">
                <a:latin typeface="Arial" pitchFamily="34" charset="0"/>
                <a:cs typeface="Arial" pitchFamily="34" charset="0"/>
              </a:rPr>
              <a:t> show parallel sub-flows. They allow you to show concurrent threads in the workflow of a use case. </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41</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4668500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8531"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42</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893966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5"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43</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0197858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9"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44</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0595913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bwMode="auto">
          <a:xfrm>
            <a:off x="1219200" y="933450"/>
            <a:ext cx="4518025" cy="33893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1603" name="Rectangle 3"/>
          <p:cNvSpPr>
            <a:spLocks noGrp="1" noChangeArrowheads="1"/>
          </p:cNvSpPr>
          <p:nvPr>
            <p:ph type="body" idx="1"/>
          </p:nvPr>
        </p:nvSpPr>
        <p:spPr bwMode="auto">
          <a:xfrm>
            <a:off x="1388638" y="4584255"/>
            <a:ext cx="4174125" cy="45007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fontAlgn="t"/>
            <a:r>
              <a:rPr lang="en-US" altLang="zh-CN" smtClean="0">
                <a:latin typeface="Arial" pitchFamily="34" charset="0"/>
                <a:cs typeface="Arial" pitchFamily="34" charset="0"/>
              </a:rPr>
              <a:t>An activity diagram may be partitioned using solid vertical lines. </a:t>
            </a:r>
          </a:p>
          <a:p>
            <a:pPr algn="just" fontAlgn="t"/>
            <a:r>
              <a:rPr lang="en-US" altLang="zh-CN" smtClean="0">
                <a:latin typeface="Arial" pitchFamily="34" charset="0"/>
                <a:cs typeface="Arial" pitchFamily="34" charset="0"/>
              </a:rPr>
              <a:t>Each partition should represent a responsibility for part of the overall workflow, carried by a part of the organization. A partition may eventually be implemented by an organization unit or a set of classes in the business object model. </a:t>
            </a:r>
          </a:p>
          <a:p>
            <a:pPr algn="just" fontAlgn="t"/>
            <a:r>
              <a:rPr lang="en-US" altLang="zh-CN" smtClean="0">
                <a:latin typeface="Arial" pitchFamily="34" charset="0"/>
                <a:cs typeface="Arial" pitchFamily="34" charset="0"/>
              </a:rPr>
              <a:t>The relative ordering of partitions has no semantic significance. Each action state is assigned to one partition, and activity edges may cross lanes. </a:t>
            </a:r>
          </a:p>
          <a:p>
            <a:pPr algn="just" fontAlgn="t"/>
            <a:r>
              <a:rPr lang="en-US" altLang="zh-CN" smtClean="0">
                <a:latin typeface="Arial" pitchFamily="34" charset="0"/>
                <a:cs typeface="Arial" pitchFamily="34" charset="0"/>
              </a:rPr>
              <a:t>This slide shows an activity diagram illustrating the workflow of a business use case that represents a (generic) sales process. In this example, the partitions represent departments in the organization. </a:t>
            </a:r>
          </a:p>
          <a:p>
            <a:pPr algn="just" fontAlgn="t"/>
            <a:endParaRPr lang="en-US" altLang="zh-CN"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45</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617394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2627"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46</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4369428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txBox="1">
            <a:spLocks noGrp="1" noChangeArrowheads="1"/>
          </p:cNvSpPr>
          <p:nvPr/>
        </p:nvSpPr>
        <p:spPr bwMode="auto">
          <a:xfrm>
            <a:off x="5040176" y="9722882"/>
            <a:ext cx="2059125"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r" eaLnBrk="1" hangingPunct="1"/>
            <a:endParaRPr kumimoji="1" lang="en-US" altLang="zh-CN" dirty="0">
              <a:latin typeface="Times New Roman" pitchFamily="18" charset="0"/>
            </a:endParaRPr>
          </a:p>
        </p:txBody>
      </p:sp>
      <p:sp>
        <p:nvSpPr>
          <p:cNvPr id="292867" name="Rectangle 2"/>
          <p:cNvSpPr>
            <a:spLocks noGrp="1" noRot="1" noChangeAspect="1" noChangeArrowheads="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2868" name="Rectangle 3"/>
          <p:cNvSpPr>
            <a:spLocks noGrp="1" noChangeArrowheads="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r>
              <a:rPr lang="en-US" altLang="zh-CN" smtClean="0">
                <a:latin typeface="Arial" pitchFamily="34" charset="0"/>
                <a:cs typeface="Arial" pitchFamily="34" charset="0"/>
              </a:rPr>
              <a:t>Class diagrams describe three different perspectives when designing a system, conceptual, specification, and implementation.</a:t>
            </a:r>
            <a:r>
              <a:rPr lang="en-US" altLang="zh-CN" smtClean="0">
                <a:latin typeface="Arial" pitchFamily="34" charset="0"/>
                <a:cs typeface="Arial" pitchFamily="34" charset="0"/>
                <a:hlinkClick r:id="rId3" action="ppaction://hlinksldjump"/>
              </a:rPr>
              <a:t>1</a:t>
            </a:r>
            <a:r>
              <a:rPr lang="en-US" altLang="zh-CN" smtClean="0">
                <a:latin typeface="Arial" pitchFamily="34" charset="0"/>
                <a:cs typeface="Arial" pitchFamily="34" charset="0"/>
              </a:rPr>
              <a:t>   These perspectives become evident as the diagram is created and help solidify the design.  </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47</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2554097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txBox="1">
            <a:spLocks noGrp="1" noChangeArrowheads="1"/>
          </p:cNvSpPr>
          <p:nvPr/>
        </p:nvSpPr>
        <p:spPr bwMode="auto">
          <a:xfrm>
            <a:off x="5040176" y="9722882"/>
            <a:ext cx="2059125"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8" tIns="49520" rIns="99038" bIns="49520" anchor="b"/>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r" eaLnBrk="1" hangingPunct="1"/>
            <a:endParaRPr kumimoji="1" lang="en-US" altLang="zh-CN" dirty="0">
              <a:latin typeface="Times New Roman" pitchFamily="18" charset="0"/>
            </a:endParaRPr>
          </a:p>
        </p:txBody>
      </p:sp>
      <p:sp>
        <p:nvSpPr>
          <p:cNvPr id="293891" name="Rectangle 2"/>
          <p:cNvSpPr>
            <a:spLocks noGrp="1" noRot="1" noChangeAspect="1" noChangeArrowheads="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3892" name="Rectangle 3"/>
          <p:cNvSpPr>
            <a:spLocks noGrp="1" noChangeArrowheads="1"/>
          </p:cNvSpPr>
          <p:nvPr>
            <p:ph type="body" idx="1"/>
          </p:nvPr>
        </p:nvSpPr>
        <p:spPr bwMode="auto">
          <a:xfrm>
            <a:off x="1388638" y="4633728"/>
            <a:ext cx="5291761"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latin typeface="Arial" pitchFamily="34" charset="0"/>
                <a:cs typeface="Arial" pitchFamily="34" charset="0"/>
              </a:rPr>
              <a:t>1</a:t>
            </a:r>
            <a:r>
              <a:rPr lang="en-US" altLang="zh-CN" b="1" dirty="0" smtClean="0">
                <a:latin typeface="Arial" pitchFamily="34" charset="0"/>
                <a:cs typeface="Arial" pitchFamily="34" charset="0"/>
              </a:rPr>
              <a:t>Class</a:t>
            </a:r>
            <a:endParaRPr lang="en-US" altLang="zh-CN" dirty="0" smtClean="0">
              <a:latin typeface="Arial" pitchFamily="34" charset="0"/>
              <a:cs typeface="Arial" pitchFamily="34" charset="0"/>
            </a:endParaRPr>
          </a:p>
          <a:p>
            <a:pPr algn="just"/>
            <a:r>
              <a:rPr lang="en-US" altLang="zh-CN" dirty="0" smtClean="0">
                <a:latin typeface="Arial" pitchFamily="34" charset="0"/>
                <a:cs typeface="Arial" pitchFamily="34" charset="0"/>
              </a:rPr>
              <a:t>A definition of objects that share given structural or behavioral characteristics. For more information, see </a:t>
            </a:r>
            <a:r>
              <a:rPr lang="en-US" altLang="zh-CN" dirty="0" smtClean="0">
                <a:latin typeface="Arial" pitchFamily="34" charset="0"/>
                <a:cs typeface="Arial" pitchFamily="34" charset="0"/>
                <a:hlinkClick r:id="rId3"/>
              </a:rPr>
              <a:t>Properties of Types in UML Class Diagrams</a:t>
            </a:r>
            <a:r>
              <a:rPr lang="en-US" altLang="zh-CN" dirty="0" smtClean="0">
                <a:latin typeface="Arial" pitchFamily="34" charset="0"/>
                <a:cs typeface="Arial" pitchFamily="34" charset="0"/>
              </a:rPr>
              <a:t>.</a:t>
            </a:r>
          </a:p>
          <a:p>
            <a:pPr algn="just"/>
            <a:r>
              <a:rPr lang="en-US" altLang="zh-CN" dirty="0" smtClean="0">
                <a:latin typeface="Arial" pitchFamily="34" charset="0"/>
                <a:cs typeface="Arial" pitchFamily="34" charset="0"/>
              </a:rPr>
              <a:t>1 Classifier</a:t>
            </a:r>
          </a:p>
          <a:p>
            <a:pPr algn="just"/>
            <a:r>
              <a:rPr lang="en-US" altLang="zh-CN" dirty="0" smtClean="0">
                <a:latin typeface="Arial" pitchFamily="34" charset="0"/>
                <a:cs typeface="Arial" pitchFamily="34" charset="0"/>
              </a:rPr>
              <a:t>The general name for a class, interface, or enumeration. Components, use cases, and actors are also classifiers.</a:t>
            </a:r>
          </a:p>
          <a:p>
            <a:pPr algn="just"/>
            <a:r>
              <a:rPr lang="en-US" altLang="zh-CN" dirty="0" smtClean="0">
                <a:latin typeface="Arial" pitchFamily="34" charset="0"/>
                <a:cs typeface="Arial" pitchFamily="34" charset="0"/>
              </a:rPr>
              <a:t>2 Collapse/ Expand control</a:t>
            </a:r>
          </a:p>
          <a:p>
            <a:pPr algn="just"/>
            <a:r>
              <a:rPr lang="en-US" altLang="zh-CN" dirty="0" smtClean="0">
                <a:latin typeface="Arial" pitchFamily="34" charset="0"/>
                <a:cs typeface="Arial" pitchFamily="34" charset="0"/>
              </a:rPr>
              <a:t>If you cannot see the details of a classifier, click the expander at upper-left of the classifier. You might also have to click the [+] on each segment.</a:t>
            </a:r>
          </a:p>
          <a:p>
            <a:pPr algn="just"/>
            <a:r>
              <a:rPr lang="en-US" altLang="zh-CN" dirty="0" smtClean="0">
                <a:latin typeface="Arial" pitchFamily="34" charset="0"/>
                <a:cs typeface="Arial" pitchFamily="34" charset="0"/>
              </a:rPr>
              <a:t>3 </a:t>
            </a:r>
            <a:r>
              <a:rPr lang="en-US" altLang="zh-CN" b="1" dirty="0" smtClean="0">
                <a:latin typeface="Arial" pitchFamily="34" charset="0"/>
                <a:cs typeface="Arial" pitchFamily="34" charset="0"/>
              </a:rPr>
              <a:t>Attribute</a:t>
            </a:r>
            <a:endParaRPr lang="en-US" altLang="zh-CN" dirty="0" smtClean="0">
              <a:latin typeface="Arial" pitchFamily="34" charset="0"/>
              <a:cs typeface="Arial" pitchFamily="34" charset="0"/>
            </a:endParaRPr>
          </a:p>
          <a:p>
            <a:pPr algn="just"/>
            <a:r>
              <a:rPr lang="en-US" altLang="zh-CN" dirty="0" smtClean="0">
                <a:latin typeface="Arial" pitchFamily="34" charset="0"/>
                <a:cs typeface="Arial" pitchFamily="34" charset="0"/>
              </a:rPr>
              <a:t>A typed value attached to each instance of a classifier.</a:t>
            </a:r>
          </a:p>
          <a:p>
            <a:pPr algn="just"/>
            <a:r>
              <a:rPr lang="en-US" altLang="zh-CN" dirty="0" smtClean="0">
                <a:latin typeface="Arial" pitchFamily="34" charset="0"/>
                <a:cs typeface="Arial" pitchFamily="34" charset="0"/>
              </a:rPr>
              <a:t>To add an attribute, click the </a:t>
            </a:r>
            <a:r>
              <a:rPr lang="en-US" altLang="zh-CN" b="1" dirty="0" smtClean="0">
                <a:latin typeface="Arial" pitchFamily="34" charset="0"/>
                <a:cs typeface="Arial" pitchFamily="34" charset="0"/>
              </a:rPr>
              <a:t>Attributes</a:t>
            </a:r>
            <a:r>
              <a:rPr lang="en-US" altLang="zh-CN" dirty="0" smtClean="0">
                <a:latin typeface="Arial" pitchFamily="34" charset="0"/>
                <a:cs typeface="Arial" pitchFamily="34" charset="0"/>
              </a:rPr>
              <a:t> section and then press </a:t>
            </a:r>
            <a:r>
              <a:rPr lang="en-US" altLang="zh-CN" b="1" dirty="0" smtClean="0">
                <a:latin typeface="Arial" pitchFamily="34" charset="0"/>
                <a:cs typeface="Arial" pitchFamily="34" charset="0"/>
              </a:rPr>
              <a:t>ENTER</a:t>
            </a:r>
            <a:r>
              <a:rPr lang="en-US" altLang="zh-CN" dirty="0" smtClean="0">
                <a:latin typeface="Arial" pitchFamily="34" charset="0"/>
                <a:cs typeface="Arial" pitchFamily="34" charset="0"/>
              </a:rPr>
              <a:t>. Type the signature of the attribute. For more information, see </a:t>
            </a:r>
            <a:r>
              <a:rPr lang="en-US" altLang="zh-CN" dirty="0" smtClean="0">
                <a:latin typeface="Arial" pitchFamily="34" charset="0"/>
                <a:cs typeface="Arial" pitchFamily="34" charset="0"/>
                <a:hlinkClick r:id="rId4"/>
              </a:rPr>
              <a:t>Properties of Attributes in UML Class Diagrams</a:t>
            </a:r>
            <a:r>
              <a:rPr lang="en-US" altLang="zh-CN" dirty="0" smtClean="0">
                <a:latin typeface="Arial" pitchFamily="34" charset="0"/>
                <a:cs typeface="Arial" pitchFamily="34" charset="0"/>
              </a:rPr>
              <a:t>.</a:t>
            </a:r>
          </a:p>
          <a:p>
            <a:pPr algn="just"/>
            <a:r>
              <a:rPr lang="en-US" altLang="zh-CN" dirty="0" smtClean="0">
                <a:latin typeface="Arial" pitchFamily="34" charset="0"/>
                <a:cs typeface="Arial" pitchFamily="34" charset="0"/>
              </a:rPr>
              <a:t>4 </a:t>
            </a:r>
            <a:r>
              <a:rPr lang="en-US" altLang="zh-CN" b="1" dirty="0" smtClean="0">
                <a:latin typeface="Arial" pitchFamily="34" charset="0"/>
                <a:cs typeface="Arial" pitchFamily="34" charset="0"/>
              </a:rPr>
              <a:t>Operation</a:t>
            </a:r>
            <a:endParaRPr lang="en-US" altLang="zh-CN" dirty="0" smtClean="0">
              <a:latin typeface="Arial" pitchFamily="34" charset="0"/>
              <a:cs typeface="Arial" pitchFamily="34" charset="0"/>
            </a:endParaRPr>
          </a:p>
          <a:p>
            <a:pPr algn="just"/>
            <a:r>
              <a:rPr lang="en-US" altLang="zh-CN" dirty="0" smtClean="0">
                <a:latin typeface="Arial" pitchFamily="34" charset="0"/>
                <a:cs typeface="Arial" pitchFamily="34" charset="0"/>
              </a:rPr>
              <a:t>A method or function that can be performed by instances of a classifier. To add an operation, click the </a:t>
            </a:r>
            <a:r>
              <a:rPr lang="en-US" altLang="zh-CN" b="1" dirty="0" smtClean="0">
                <a:latin typeface="Arial" pitchFamily="34" charset="0"/>
                <a:cs typeface="Arial" pitchFamily="34" charset="0"/>
              </a:rPr>
              <a:t>Operations</a:t>
            </a:r>
            <a:r>
              <a:rPr lang="en-US" altLang="zh-CN" dirty="0" smtClean="0">
                <a:latin typeface="Arial" pitchFamily="34" charset="0"/>
                <a:cs typeface="Arial" pitchFamily="34" charset="0"/>
              </a:rPr>
              <a:t> section and then press </a:t>
            </a:r>
            <a:r>
              <a:rPr lang="en-US" altLang="zh-CN" b="1" dirty="0" smtClean="0">
                <a:latin typeface="Arial" pitchFamily="34" charset="0"/>
                <a:cs typeface="Arial" pitchFamily="34" charset="0"/>
              </a:rPr>
              <a:t>ENTER</a:t>
            </a:r>
            <a:r>
              <a:rPr lang="en-US" altLang="zh-CN" dirty="0" smtClean="0">
                <a:latin typeface="Arial" pitchFamily="34" charset="0"/>
                <a:cs typeface="Arial" pitchFamily="34" charset="0"/>
              </a:rPr>
              <a:t>. Type the signature of the operation. For more information, see </a:t>
            </a:r>
            <a:r>
              <a:rPr lang="en-US" altLang="zh-CN" dirty="0" smtClean="0">
                <a:latin typeface="Arial" pitchFamily="34" charset="0"/>
                <a:cs typeface="Arial" pitchFamily="34" charset="0"/>
                <a:hlinkClick r:id="rId5"/>
              </a:rPr>
              <a:t>Properties of Operations in UML Class Diagrams</a:t>
            </a:r>
            <a:r>
              <a:rPr lang="en-US" altLang="zh-CN" dirty="0" smtClean="0">
                <a:latin typeface="Arial" pitchFamily="34" charset="0"/>
                <a:cs typeface="Arial" pitchFamily="34" charset="0"/>
              </a:rPr>
              <a:t>.</a:t>
            </a:r>
          </a:p>
          <a:p>
            <a:pPr algn="just" eaLnBrk="1" hangingPunct="1"/>
            <a:r>
              <a:rPr lang="en-US" altLang="zh-CN" dirty="0" err="1" smtClean="0">
                <a:latin typeface="Arial" pitchFamily="34" charset="0"/>
                <a:cs typeface="Arial" pitchFamily="34" charset="0"/>
              </a:rPr>
              <a:t>Reference:</a:t>
            </a:r>
            <a:r>
              <a:rPr lang="en-US" altLang="zh-CN" u="sng" dirty="0" err="1" smtClean="0">
                <a:latin typeface="Arial" pitchFamily="34" charset="0"/>
                <a:cs typeface="Arial" pitchFamily="34" charset="0"/>
              </a:rPr>
              <a:t>http</a:t>
            </a:r>
            <a:r>
              <a:rPr lang="en-US" altLang="zh-CN" u="sng" dirty="0" smtClean="0">
                <a:latin typeface="Arial" pitchFamily="34" charset="0"/>
                <a:cs typeface="Arial" pitchFamily="34" charset="0"/>
              </a:rPr>
              <a:t>://msdn.microsoft.com/en-us/library/dd409437.aspx</a:t>
            </a:r>
            <a:endParaRPr lang="zh-CN" altLang="en-US" u="sng" dirty="0"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48</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5442928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4915"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49</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642331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xfrm>
            <a:off x="1219200" y="936625"/>
            <a:ext cx="4514850" cy="33861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Rectangle 3"/>
          <p:cNvSpPr>
            <a:spLocks noGrp="1" noChangeArrowheads="1"/>
          </p:cNvSpPr>
          <p:nvPr>
            <p:ph type="body" idx="1"/>
          </p:nvPr>
        </p:nvSpPr>
        <p:spPr bwMode="auto">
          <a:xfrm>
            <a:off x="1388637" y="4582479"/>
            <a:ext cx="4110034" cy="450074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85697" indent="-185697" algn="just"/>
            <a:r>
              <a:rPr lang="en-US" altLang="zh-CN" dirty="0" smtClean="0">
                <a:latin typeface="Arial" pitchFamily="34" charset="0"/>
                <a:cs typeface="Arial" pitchFamily="34" charset="0"/>
              </a:rPr>
              <a:t>Modeling has a rich history in all the engineering disciplines. The four basic principles of modeling are derived from this history.</a:t>
            </a:r>
          </a:p>
          <a:p>
            <a:pPr marL="185697" indent="-185697" algn="just">
              <a:buFontTx/>
              <a:buAutoNum type="arabicPeriod"/>
            </a:pPr>
            <a:r>
              <a:rPr lang="en-US" altLang="zh-CN" dirty="0" smtClean="0">
                <a:latin typeface="Arial" pitchFamily="34" charset="0"/>
                <a:cs typeface="Arial" pitchFamily="34" charset="0"/>
              </a:rPr>
              <a:t>The models you create profoundly influence how a problem is attacked and how a solution is shaped.</a:t>
            </a:r>
          </a:p>
          <a:p>
            <a:pPr marL="185697" indent="-185697" algn="just">
              <a:buFontTx/>
              <a:buAutoNum type="arabicPeriod"/>
            </a:pPr>
            <a:r>
              <a:rPr lang="en-US" altLang="zh-CN" dirty="0" smtClean="0">
                <a:latin typeface="Arial" pitchFamily="34" charset="0"/>
                <a:cs typeface="Arial" pitchFamily="34" charset="0"/>
              </a:rPr>
              <a:t>Every model may be expressed at different levels of precision.</a:t>
            </a:r>
          </a:p>
          <a:p>
            <a:pPr marL="185697" indent="-185697" algn="just">
              <a:buFontTx/>
              <a:buAutoNum type="arabicPeriod"/>
            </a:pPr>
            <a:r>
              <a:rPr lang="en-US" altLang="zh-CN" dirty="0" smtClean="0">
                <a:latin typeface="Arial" pitchFamily="34" charset="0"/>
                <a:cs typeface="Arial" pitchFamily="34" charset="0"/>
              </a:rPr>
              <a:t>The best models are connected to reality.</a:t>
            </a:r>
          </a:p>
          <a:p>
            <a:pPr marL="185697" indent="-185697" algn="just">
              <a:buFontTx/>
              <a:buAutoNum type="arabicPeriod"/>
            </a:pPr>
            <a:r>
              <a:rPr lang="en-US" altLang="zh-CN" dirty="0" smtClean="0">
                <a:latin typeface="Arial" pitchFamily="34" charset="0"/>
                <a:cs typeface="Arial" pitchFamily="34" charset="0"/>
              </a:rPr>
              <a:t>No single model is sufficient. Every non-trivial system is best approached through a small set of nearly independent models.</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5</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2248880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987"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50</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1680900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1"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51</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4644666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5"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GB" altLang="zh-CN" i="1" smtClean="0">
                <a:latin typeface="Arial" pitchFamily="34" charset="0"/>
              </a:rPr>
              <a:t>What is meant by the ‘state’ of an object</a:t>
            </a:r>
            <a:r>
              <a:rPr lang="en-GB" altLang="zh-CN" smtClean="0">
                <a:latin typeface="Arial" pitchFamily="34" charset="0"/>
              </a:rPr>
              <a:t>?</a:t>
            </a:r>
          </a:p>
          <a:p>
            <a:pPr lvl="1" algn="just">
              <a:lnSpc>
                <a:spcPct val="90000"/>
              </a:lnSpc>
            </a:pPr>
            <a:r>
              <a:rPr lang="en-GB" altLang="zh-CN" smtClean="0">
                <a:latin typeface="Arial" pitchFamily="34" charset="0"/>
              </a:rPr>
              <a:t>Depends on attribute values, but</a:t>
            </a:r>
          </a:p>
          <a:p>
            <a:pPr lvl="1" algn="just">
              <a:lnSpc>
                <a:spcPct val="90000"/>
              </a:lnSpc>
            </a:pPr>
            <a:r>
              <a:rPr lang="en-GB" altLang="zh-CN" smtClean="0">
                <a:latin typeface="Arial" pitchFamily="34" charset="0"/>
              </a:rPr>
              <a:t>State is an </a:t>
            </a:r>
            <a:r>
              <a:rPr lang="en-GB" altLang="zh-CN" i="1" smtClean="0">
                <a:latin typeface="Arial" pitchFamily="34" charset="0"/>
              </a:rPr>
              <a:t>abstraction</a:t>
            </a:r>
          </a:p>
          <a:p>
            <a:pPr algn="just">
              <a:lnSpc>
                <a:spcPct val="90000"/>
              </a:lnSpc>
            </a:pPr>
            <a:r>
              <a:rPr lang="en-GB" altLang="zh-CN" i="1" smtClean="0">
                <a:latin typeface="Arial" pitchFamily="34" charset="0"/>
              </a:rPr>
              <a:t>Should objects have lots of states, or a few?</a:t>
            </a:r>
          </a:p>
          <a:p>
            <a:pPr lvl="1" algn="just">
              <a:lnSpc>
                <a:spcPct val="90000"/>
              </a:lnSpc>
            </a:pPr>
            <a:r>
              <a:rPr lang="en-GB" altLang="zh-CN" smtClean="0">
                <a:latin typeface="Arial" pitchFamily="34" charset="0"/>
              </a:rPr>
              <a:t>Too many states makes object behaviour difficult to characterize/understand</a:t>
            </a:r>
          </a:p>
          <a:p>
            <a:pPr algn="just">
              <a:lnSpc>
                <a:spcPct val="90000"/>
              </a:lnSpc>
            </a:pPr>
            <a:r>
              <a:rPr lang="en-GB" altLang="zh-CN" i="1" smtClean="0">
                <a:latin typeface="Arial" pitchFamily="34" charset="0"/>
              </a:rPr>
              <a:t>Can consideration of state inform class design?</a:t>
            </a:r>
          </a:p>
          <a:p>
            <a:pPr lvl="1" algn="just">
              <a:lnSpc>
                <a:spcPct val="90000"/>
              </a:lnSpc>
            </a:pPr>
            <a:r>
              <a:rPr lang="en-GB" altLang="zh-CN" smtClean="0">
                <a:latin typeface="Arial" pitchFamily="34" charset="0"/>
              </a:rPr>
              <a:t>Split classes with too many states into simpler classes</a:t>
            </a:r>
          </a:p>
          <a:p>
            <a:pPr algn="just"/>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52</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1530565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9"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r>
              <a:rPr lang="en-US" altLang="zh-CN" smtClean="0">
                <a:latin typeface="Arial" pitchFamily="34" charset="0"/>
                <a:cs typeface="Arial" pitchFamily="34" charset="0"/>
              </a:rPr>
              <a:t>State diagrams describe all of the possible states of an object as events occur.  Each diagram usually represents objects of a single class and track the different states of its objects through the system. </a:t>
            </a:r>
          </a:p>
          <a:p>
            <a:pPr algn="just" eaLnBrk="1" hangingPunct="1"/>
            <a:r>
              <a:rPr lang="en-US" altLang="zh-CN" smtClean="0">
                <a:latin typeface="Arial" pitchFamily="34" charset="0"/>
                <a:cs typeface="Arial" pitchFamily="34" charset="0"/>
              </a:rPr>
              <a:t>Rounded Box represents the state of the object and arrows indicting the transition to the next state </a:t>
            </a:r>
          </a:p>
          <a:p>
            <a:pPr algn="just"/>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53</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66818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2083"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54</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9393467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3107"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55</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2977780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4131"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90000"/>
              </a:lnSpc>
            </a:pPr>
            <a:r>
              <a:rPr lang="en-GB" altLang="zh-CN" smtClean="0">
                <a:latin typeface="Arial" pitchFamily="34" charset="0"/>
              </a:rPr>
              <a:t>Actions</a:t>
            </a:r>
          </a:p>
          <a:p>
            <a:pPr algn="just">
              <a:lnSpc>
                <a:spcPct val="90000"/>
              </a:lnSpc>
            </a:pPr>
            <a:r>
              <a:rPr lang="en-GB" altLang="zh-CN" smtClean="0">
                <a:latin typeface="Arial" pitchFamily="34" charset="0"/>
              </a:rPr>
              <a:t>Events typically bring about </a:t>
            </a:r>
            <a:r>
              <a:rPr lang="en-GB" altLang="zh-CN" i="1" smtClean="0">
                <a:latin typeface="Arial" pitchFamily="34" charset="0"/>
              </a:rPr>
              <a:t>actions:</a:t>
            </a:r>
          </a:p>
          <a:p>
            <a:pPr lvl="1" algn="just">
              <a:lnSpc>
                <a:spcPct val="90000"/>
              </a:lnSpc>
            </a:pPr>
            <a:r>
              <a:rPr lang="en-GB" altLang="zh-CN" smtClean="0">
                <a:latin typeface="Arial" pitchFamily="34" charset="0"/>
              </a:rPr>
              <a:t>Events are things that happen to an object</a:t>
            </a:r>
          </a:p>
          <a:p>
            <a:pPr lvl="2" algn="just">
              <a:lnSpc>
                <a:spcPct val="90000"/>
              </a:lnSpc>
            </a:pPr>
            <a:r>
              <a:rPr lang="en-GB" altLang="zh-CN" smtClean="0">
                <a:latin typeface="Arial" pitchFamily="34" charset="0"/>
              </a:rPr>
              <a:t>e.g. receipt of a message</a:t>
            </a:r>
          </a:p>
          <a:p>
            <a:pPr lvl="1" algn="just">
              <a:lnSpc>
                <a:spcPct val="90000"/>
              </a:lnSpc>
            </a:pPr>
            <a:r>
              <a:rPr lang="en-GB" altLang="zh-CN" smtClean="0">
                <a:latin typeface="Arial" pitchFamily="34" charset="0"/>
              </a:rPr>
              <a:t>Actions are things that an object does </a:t>
            </a:r>
          </a:p>
          <a:p>
            <a:pPr lvl="2" algn="just">
              <a:lnSpc>
                <a:spcPct val="90000"/>
              </a:lnSpc>
            </a:pPr>
            <a:r>
              <a:rPr lang="en-GB" altLang="zh-CN" smtClean="0">
                <a:latin typeface="Arial" pitchFamily="34" charset="0"/>
              </a:rPr>
              <a:t>e.g. performing a computation, sending a message</a:t>
            </a:r>
          </a:p>
          <a:p>
            <a:pPr algn="just">
              <a:lnSpc>
                <a:spcPct val="90000"/>
              </a:lnSpc>
            </a:pPr>
            <a:r>
              <a:rPr lang="en-GB" altLang="zh-CN" smtClean="0">
                <a:latin typeface="Arial" pitchFamily="34" charset="0"/>
              </a:rPr>
              <a:t>Actions may be shown either:</a:t>
            </a:r>
          </a:p>
          <a:p>
            <a:pPr lvl="1" algn="just">
              <a:lnSpc>
                <a:spcPct val="90000"/>
              </a:lnSpc>
            </a:pPr>
            <a:r>
              <a:rPr lang="en-GB" altLang="zh-CN" smtClean="0">
                <a:latin typeface="Arial" pitchFamily="34" charset="0"/>
              </a:rPr>
              <a:t>on transitions</a:t>
            </a:r>
          </a:p>
          <a:p>
            <a:pPr lvl="1" algn="just">
              <a:lnSpc>
                <a:spcPct val="90000"/>
              </a:lnSpc>
            </a:pPr>
            <a:r>
              <a:rPr lang="en-GB" altLang="zh-CN" smtClean="0">
                <a:latin typeface="Arial" pitchFamily="34" charset="0"/>
              </a:rPr>
              <a:t>on states</a:t>
            </a:r>
          </a:p>
          <a:p>
            <a:pPr algn="just"/>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56</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9339697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5155"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57</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8325861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6179"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58</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5665471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03"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t>Reference: http://www.eagleridgetech.com/pr_state_diagrams.html</a:t>
            </a:r>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59</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357839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208899" name="Rectangle 4"/>
          <p:cNvSpPr>
            <a:spLocks noGrp="1" noChangeArrowheads="1"/>
          </p:cNvSpPr>
          <p:nvPr>
            <p:ph type="body" idx="1"/>
          </p:nvPr>
        </p:nvSpPr>
        <p:spPr bwMode="auto">
          <a:xfrm>
            <a:off x="1388637" y="4582479"/>
            <a:ext cx="4111678"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ko-KR" dirty="0" smtClean="0">
                <a:latin typeface="Arial" pitchFamily="34" charset="0"/>
                <a:cs typeface="Arial" pitchFamily="34" charset="0"/>
              </a:rPr>
              <a:t>The above diagram shows the model Rational uses to describe the software architecture.  </a:t>
            </a:r>
          </a:p>
          <a:p>
            <a:pPr algn="just"/>
            <a:r>
              <a:rPr lang="en-US" altLang="zh-CN" dirty="0" smtClean="0">
                <a:latin typeface="Arial" pitchFamily="34" charset="0"/>
                <a:cs typeface="Arial" pitchFamily="34" charset="0"/>
              </a:rPr>
              <a:t>Architecture is many things to many different interested parties.  On a particular project, there are usually multiple stakeholders, each with their own concerns and view of the system to be developed. The goal is to provide each of these stakeholders with a view of the system that addresses their concerns, and suppresses the other details.</a:t>
            </a:r>
          </a:p>
          <a:p>
            <a:pPr algn="just"/>
            <a:r>
              <a:rPr lang="en-US" altLang="zh-CN" dirty="0" smtClean="0">
                <a:latin typeface="Arial" pitchFamily="34" charset="0"/>
                <a:cs typeface="Arial" pitchFamily="34" charset="0"/>
              </a:rPr>
              <a:t>To address these different needs, Rational has defined the “4+1 view” architecture model. An architectural view is a simplified description (an abstraction) of a system from a particular perspective or vantage point, covering particular concerns, and omitting entities that are not relevant to this perspective. Views are “slices” of models.  </a:t>
            </a:r>
          </a:p>
          <a:p>
            <a:pPr algn="just"/>
            <a:r>
              <a:rPr lang="en-US" altLang="zh-CN" dirty="0" smtClean="0">
                <a:latin typeface="Arial" pitchFamily="34" charset="0"/>
                <a:cs typeface="Arial" pitchFamily="34" charset="0"/>
              </a:rPr>
              <a:t>Not all systems require all views (for example, single processor: drop Deployment View; single process: drop Process View; small program: drop Implementation View, and so forth).  A project may document all of these views or additional views.  The number of views is dependent on the system you are building.</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6</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220433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7"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60</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4782128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ext Box 2"/>
          <p:cNvSpPr txBox="1">
            <a:spLocks noChangeArrowheads="1"/>
          </p:cNvSpPr>
          <p:nvPr/>
        </p:nvSpPr>
        <p:spPr bwMode="auto">
          <a:xfrm>
            <a:off x="589965" y="1345070"/>
            <a:ext cx="1733741" cy="8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7682" tIns="48841" rIns="97682" bIns="48841">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a:latin typeface="ZapfHumnst BT"/>
              </a:rPr>
              <a:t>Use-Case Analysis is where the </a:t>
            </a:r>
            <a:r>
              <a:rPr lang="en-US" altLang="zh-CN">
                <a:latin typeface="Arial" pitchFamily="34" charset="0"/>
              </a:rPr>
              <a:t>“</a:t>
            </a:r>
            <a:r>
              <a:rPr lang="en-US" altLang="zh-CN">
                <a:latin typeface="ZapfHumnst BT"/>
              </a:rPr>
              <a:t>Requirements meet OO.</a:t>
            </a:r>
            <a:r>
              <a:rPr lang="en-US" altLang="zh-CN">
                <a:latin typeface="Arial" pitchFamily="34" charset="0"/>
              </a:rPr>
              <a:t>”</a:t>
            </a:r>
            <a:endParaRPr lang="en-US" altLang="zh-CN">
              <a:latin typeface="ZapfHumnst BT"/>
            </a:endParaRPr>
          </a:p>
        </p:txBody>
      </p:sp>
      <p:sp>
        <p:nvSpPr>
          <p:cNvPr id="309251"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09252" name="Rectangle 4"/>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b="1" smtClean="0">
                <a:latin typeface="ZapfHumnst BT"/>
              </a:rPr>
              <a:t>Use-Case Analysis</a:t>
            </a:r>
            <a:r>
              <a:rPr lang="en-US" altLang="zh-CN" smtClean="0">
                <a:latin typeface="ZapfHumnst BT"/>
              </a:rPr>
              <a:t> is where we identify the initial classes of our system.  </a:t>
            </a:r>
          </a:p>
          <a:p>
            <a:pPr algn="just"/>
            <a:r>
              <a:rPr lang="en-US" altLang="zh-CN" smtClean="0">
                <a:latin typeface="ZapfHumnst BT"/>
              </a:rPr>
              <a:t>As the analysis classes are defined and the responsibilities are allocated to them, we will also note the usage of architectural mechanisms, more specifically, the usage of any analysis mechanisms defined in Architectural Analysis.</a:t>
            </a:r>
          </a:p>
          <a:p>
            <a:pPr algn="just"/>
            <a:r>
              <a:rPr lang="en-US" altLang="zh-CN" smtClean="0">
                <a:latin typeface="ZapfHumnst BT"/>
              </a:rPr>
              <a:t>The analysis classes and the initial Use-Case Realizations are the key model elements being developed in this activity. These will be refined in the remaining Analysis and Design activities.</a:t>
            </a:r>
          </a:p>
          <a:p>
            <a:pPr algn="just"/>
            <a:r>
              <a:rPr lang="en-US" altLang="zh-CN" smtClean="0">
                <a:latin typeface="ZapfHumnst BT"/>
              </a:rPr>
              <a:t> </a:t>
            </a:r>
          </a:p>
          <a:p>
            <a:pPr algn="just"/>
            <a:endParaRPr lang="en-US" altLang="zh-CN" sz="1100">
              <a:latin typeface="ZapfHumnst BT"/>
            </a:endParaRPr>
          </a:p>
          <a:p>
            <a:pPr algn="just"/>
            <a:endParaRPr lang="en-US" altLang="zh-CN" sz="1100">
              <a:latin typeface="ZapfHumnst BT"/>
            </a:endParaRPr>
          </a:p>
          <a:p>
            <a:pPr algn="just"/>
            <a:endParaRPr lang="en-US" altLang="zh-CN" sz="1100">
              <a:latin typeface="ZapfHumnst BT"/>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61</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1229585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10275" name="Rectangle 4"/>
          <p:cNvSpPr>
            <a:spLocks noGrp="1" noChangeArrowheads="1"/>
          </p:cNvSpPr>
          <p:nvPr>
            <p:ph type="body" idx="1"/>
          </p:nvPr>
        </p:nvSpPr>
        <p:spPr bwMode="auto">
          <a:xfrm>
            <a:off x="1245394" y="4541242"/>
            <a:ext cx="5113340"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75000"/>
              </a:lnSpc>
            </a:pPr>
            <a:r>
              <a:rPr lang="en-US" altLang="zh-CN" b="1" dirty="0" smtClean="0">
                <a:latin typeface="Arial" pitchFamily="34" charset="0"/>
                <a:cs typeface="Arial" pitchFamily="34" charset="0"/>
              </a:rPr>
              <a:t>Use-Case Analysis</a:t>
            </a:r>
            <a:r>
              <a:rPr lang="en-US" altLang="zh-CN" dirty="0" smtClean="0">
                <a:latin typeface="Arial" pitchFamily="34" charset="0"/>
                <a:cs typeface="Arial" pitchFamily="34" charset="0"/>
              </a:rPr>
              <a:t> is performed by the designer, once per iteration per Use-Case Realization. What event flows, and therefore what Use-Case Realizations you are going to work on during the current iteration are defined prior to the start of </a:t>
            </a:r>
            <a:r>
              <a:rPr lang="en-US" altLang="zh-CN" b="1" dirty="0" smtClean="0">
                <a:latin typeface="Arial" pitchFamily="34" charset="0"/>
                <a:cs typeface="Arial" pitchFamily="34" charset="0"/>
              </a:rPr>
              <a:t>Use-Case Analysis</a:t>
            </a:r>
            <a:r>
              <a:rPr lang="en-US" altLang="zh-CN" dirty="0" smtClean="0">
                <a:latin typeface="Arial" pitchFamily="34" charset="0"/>
                <a:cs typeface="Arial" pitchFamily="34" charset="0"/>
              </a:rPr>
              <a:t> in Architectural Analysis.</a:t>
            </a:r>
          </a:p>
          <a:p>
            <a:pPr algn="just">
              <a:lnSpc>
                <a:spcPct val="75000"/>
              </a:lnSpc>
            </a:pPr>
            <a:r>
              <a:rPr lang="en-US" altLang="zh-CN" b="1" dirty="0" smtClean="0">
                <a:latin typeface="Arial" pitchFamily="34" charset="0"/>
                <a:cs typeface="Arial" pitchFamily="34" charset="0"/>
              </a:rPr>
              <a:t>Purpose</a:t>
            </a:r>
          </a:p>
          <a:p>
            <a:pPr marL="244157" lvl="1" indent="-122079" algn="just">
              <a:lnSpc>
                <a:spcPct val="75000"/>
              </a:lnSpc>
              <a:buFontTx/>
              <a:buChar char="•"/>
            </a:pPr>
            <a:r>
              <a:rPr lang="en-US" altLang="zh-CN" dirty="0" smtClean="0">
                <a:latin typeface="Arial" pitchFamily="34" charset="0"/>
                <a:cs typeface="Arial" pitchFamily="34" charset="0"/>
              </a:rPr>
              <a:t>To identify the classes that perform a use case’s flow of events</a:t>
            </a:r>
          </a:p>
          <a:p>
            <a:pPr marL="244157" lvl="1" indent="-122079" algn="just">
              <a:lnSpc>
                <a:spcPct val="75000"/>
              </a:lnSpc>
              <a:buFontTx/>
              <a:buChar char="•"/>
            </a:pPr>
            <a:r>
              <a:rPr lang="en-US" altLang="zh-CN" dirty="0" smtClean="0">
                <a:latin typeface="Arial" pitchFamily="34" charset="0"/>
                <a:cs typeface="Arial" pitchFamily="34" charset="0"/>
              </a:rPr>
              <a:t>To distribute the use case behavior to those classes, using Use-Case Realizations</a:t>
            </a:r>
          </a:p>
          <a:p>
            <a:pPr marL="244157" lvl="1" indent="-122079" algn="just">
              <a:lnSpc>
                <a:spcPct val="75000"/>
              </a:lnSpc>
              <a:buFontTx/>
              <a:buChar char="•"/>
            </a:pPr>
            <a:r>
              <a:rPr lang="en-US" altLang="zh-CN" dirty="0" smtClean="0">
                <a:latin typeface="Arial" pitchFamily="34" charset="0"/>
                <a:cs typeface="Arial" pitchFamily="34" charset="0"/>
              </a:rPr>
              <a:t>To identify the responsibilities, attributes and associations of the classes </a:t>
            </a:r>
          </a:p>
          <a:p>
            <a:pPr marL="244157" lvl="1" indent="-122079" algn="just">
              <a:lnSpc>
                <a:spcPct val="75000"/>
              </a:lnSpc>
              <a:buFontTx/>
              <a:buChar char="•"/>
            </a:pPr>
            <a:r>
              <a:rPr lang="en-US" altLang="zh-CN" dirty="0" smtClean="0">
                <a:latin typeface="Arial" pitchFamily="34" charset="0"/>
                <a:cs typeface="Arial" pitchFamily="34" charset="0"/>
              </a:rPr>
              <a:t>To note the usage of architectural mechanisms</a:t>
            </a:r>
          </a:p>
          <a:p>
            <a:pPr algn="just">
              <a:lnSpc>
                <a:spcPct val="75000"/>
              </a:lnSpc>
            </a:pPr>
            <a:r>
              <a:rPr lang="en-US" altLang="zh-CN" b="1" dirty="0" smtClean="0">
                <a:latin typeface="Arial" pitchFamily="34" charset="0"/>
                <a:cs typeface="Arial" pitchFamily="34" charset="0"/>
              </a:rPr>
              <a:t>Input Artifacts</a:t>
            </a:r>
          </a:p>
          <a:p>
            <a:pPr marL="244157" lvl="1" indent="-122079" algn="just">
              <a:lnSpc>
                <a:spcPct val="75000"/>
              </a:lnSpc>
              <a:buFontTx/>
              <a:buChar char="•"/>
            </a:pPr>
            <a:r>
              <a:rPr lang="en-US" altLang="zh-CN" dirty="0" smtClean="0">
                <a:latin typeface="Arial" pitchFamily="34" charset="0"/>
                <a:cs typeface="Arial" pitchFamily="34" charset="0"/>
              </a:rPr>
              <a:t>Glossary </a:t>
            </a:r>
          </a:p>
          <a:p>
            <a:pPr marL="244157" lvl="1" indent="-122079" algn="just">
              <a:lnSpc>
                <a:spcPct val="75000"/>
              </a:lnSpc>
              <a:buFontTx/>
              <a:buChar char="•"/>
            </a:pPr>
            <a:r>
              <a:rPr lang="en-US" altLang="zh-CN" dirty="0" smtClean="0">
                <a:latin typeface="Arial" pitchFamily="34" charset="0"/>
                <a:cs typeface="Arial" pitchFamily="34" charset="0"/>
              </a:rPr>
              <a:t>Supplementary Specifications </a:t>
            </a:r>
          </a:p>
          <a:p>
            <a:pPr marL="244157" lvl="1" indent="-122079" algn="just">
              <a:lnSpc>
                <a:spcPct val="75000"/>
              </a:lnSpc>
              <a:buFontTx/>
              <a:buChar char="•"/>
            </a:pPr>
            <a:r>
              <a:rPr lang="en-US" altLang="zh-CN" dirty="0" smtClean="0">
                <a:latin typeface="Arial" pitchFamily="34" charset="0"/>
                <a:cs typeface="Arial" pitchFamily="34" charset="0"/>
              </a:rPr>
              <a:t>Use-Case</a:t>
            </a:r>
          </a:p>
          <a:p>
            <a:pPr marL="244157" lvl="1" indent="-122079" algn="just">
              <a:lnSpc>
                <a:spcPct val="75000"/>
              </a:lnSpc>
              <a:buFontTx/>
              <a:buChar char="•"/>
            </a:pPr>
            <a:r>
              <a:rPr lang="en-US" altLang="zh-CN" dirty="0" smtClean="0">
                <a:latin typeface="Arial" pitchFamily="34" charset="0"/>
                <a:cs typeface="Arial" pitchFamily="34" charset="0"/>
              </a:rPr>
              <a:t>Use-Case Model </a:t>
            </a:r>
          </a:p>
          <a:p>
            <a:pPr marL="244157" lvl="1" indent="-122079" algn="just">
              <a:lnSpc>
                <a:spcPct val="75000"/>
              </a:lnSpc>
              <a:buFontTx/>
              <a:buChar char="•"/>
            </a:pPr>
            <a:r>
              <a:rPr lang="en-US" altLang="zh-CN" dirty="0" smtClean="0">
                <a:latin typeface="Arial" pitchFamily="34" charset="0"/>
                <a:cs typeface="Arial" pitchFamily="34" charset="0"/>
              </a:rPr>
              <a:t>Use-Case Realization </a:t>
            </a:r>
          </a:p>
          <a:p>
            <a:pPr marL="244157" lvl="1" indent="-122079" algn="just">
              <a:lnSpc>
                <a:spcPct val="75000"/>
              </a:lnSpc>
              <a:buFontTx/>
              <a:buChar char="•"/>
            </a:pPr>
            <a:r>
              <a:rPr lang="en-US" altLang="zh-CN" dirty="0" smtClean="0">
                <a:latin typeface="Arial" pitchFamily="34" charset="0"/>
                <a:cs typeface="Arial" pitchFamily="34" charset="0"/>
              </a:rPr>
              <a:t>Etc.</a:t>
            </a:r>
          </a:p>
          <a:p>
            <a:pPr algn="just">
              <a:lnSpc>
                <a:spcPct val="75000"/>
              </a:lnSpc>
            </a:pPr>
            <a:r>
              <a:rPr lang="en-US" altLang="zh-CN" b="1" dirty="0" smtClean="0">
                <a:latin typeface="Arial" pitchFamily="34" charset="0"/>
                <a:cs typeface="Arial" pitchFamily="34" charset="0"/>
              </a:rPr>
              <a:t>Resulting Artifacts</a:t>
            </a:r>
          </a:p>
          <a:p>
            <a:pPr marL="244157" lvl="1" indent="-122079" algn="just">
              <a:lnSpc>
                <a:spcPct val="75000"/>
              </a:lnSpc>
              <a:buFontTx/>
              <a:buChar char="•"/>
            </a:pPr>
            <a:r>
              <a:rPr lang="en-US" altLang="zh-CN" dirty="0" smtClean="0">
                <a:latin typeface="Arial" pitchFamily="34" charset="0"/>
                <a:cs typeface="Arial" pitchFamily="34" charset="0"/>
              </a:rPr>
              <a:t>Analysis Classes </a:t>
            </a:r>
          </a:p>
          <a:p>
            <a:pPr marL="244157" lvl="1" indent="-122079" algn="just">
              <a:lnSpc>
                <a:spcPct val="75000"/>
              </a:lnSpc>
              <a:buFontTx/>
              <a:buChar char="•"/>
            </a:pPr>
            <a:r>
              <a:rPr lang="en-US" altLang="zh-CN" dirty="0" smtClean="0">
                <a:latin typeface="Arial" pitchFamily="34" charset="0"/>
                <a:cs typeface="Arial" pitchFamily="34" charset="0"/>
              </a:rPr>
              <a:t>Analysis Model</a:t>
            </a:r>
          </a:p>
          <a:p>
            <a:pPr marL="244157" lvl="1" indent="-122079" algn="just">
              <a:lnSpc>
                <a:spcPct val="75000"/>
              </a:lnSpc>
              <a:buFontTx/>
              <a:buChar char="•"/>
            </a:pPr>
            <a:r>
              <a:rPr lang="en-US" altLang="zh-CN" dirty="0" smtClean="0">
                <a:latin typeface="Arial" pitchFamily="34" charset="0"/>
                <a:cs typeface="Arial" pitchFamily="34" charset="0"/>
              </a:rPr>
              <a:t>Use-Case Realizations</a:t>
            </a:r>
          </a:p>
          <a:p>
            <a:pPr algn="just">
              <a:lnSpc>
                <a:spcPct val="75000"/>
              </a:lnSpc>
            </a:pPr>
            <a:r>
              <a:rPr lang="en-US" altLang="zh-CN" dirty="0" smtClean="0">
                <a:latin typeface="Arial" pitchFamily="34" charset="0"/>
                <a:cs typeface="Arial" pitchFamily="34" charset="0"/>
              </a:rPr>
              <a:t>Note: We will not be developing a separate Analysis Model in this course.</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62</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4047193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ext Box 2"/>
          <p:cNvSpPr txBox="1">
            <a:spLocks noChangeArrowheads="1"/>
          </p:cNvSpPr>
          <p:nvPr/>
        </p:nvSpPr>
        <p:spPr bwMode="auto">
          <a:xfrm>
            <a:off x="589965" y="1345071"/>
            <a:ext cx="1893147" cy="67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17" tIns="57660" rIns="115317" bIns="5766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a:latin typeface="ZapfHumnst BT"/>
              </a:rPr>
              <a:t>This is a preview of what we will be doing in Use-Case Analysis.</a:t>
            </a:r>
          </a:p>
        </p:txBody>
      </p:sp>
      <p:sp>
        <p:nvSpPr>
          <p:cNvPr id="311299"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11300" name="Rectangle 4"/>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The above are the major steps of the </a:t>
            </a:r>
            <a:r>
              <a:rPr lang="en-US" altLang="zh-CN" b="1" smtClean="0">
                <a:latin typeface="Arial" pitchFamily="34" charset="0"/>
                <a:cs typeface="Arial" pitchFamily="34" charset="0"/>
              </a:rPr>
              <a:t>Use-Case Analysis</a:t>
            </a:r>
            <a:r>
              <a:rPr lang="en-US" altLang="zh-CN" smtClean="0">
                <a:latin typeface="Arial" pitchFamily="34" charset="0"/>
                <a:cs typeface="Arial" pitchFamily="34" charset="0"/>
              </a:rPr>
              <a:t> activity.</a:t>
            </a:r>
          </a:p>
          <a:p>
            <a:pPr algn="just"/>
            <a:r>
              <a:rPr lang="en-US" altLang="zh-CN" smtClean="0">
                <a:latin typeface="Arial" pitchFamily="34" charset="0"/>
                <a:cs typeface="Arial" pitchFamily="34" charset="0"/>
              </a:rPr>
              <a:t>First we must review the use-case descriptions developed in the Requirements discipline. Chances are, they will need some enhancements to include enough detail to begin developing a model.</a:t>
            </a:r>
          </a:p>
          <a:p>
            <a:pPr algn="just"/>
            <a:r>
              <a:rPr lang="en-US" altLang="zh-CN" smtClean="0">
                <a:latin typeface="Arial" pitchFamily="34" charset="0"/>
                <a:cs typeface="Arial" pitchFamily="34" charset="0"/>
              </a:rPr>
              <a:t>Next, we study the use-case flow of events, identify analysis classes, and allocate use-case responsibilities to the analysis classes.  Based on these allocations, and the analysis class collaborations, we can begin to model the relationships between the identified analysis classes.</a:t>
            </a:r>
          </a:p>
          <a:p>
            <a:pPr algn="just"/>
            <a:r>
              <a:rPr lang="en-US" altLang="zh-CN" smtClean="0">
                <a:latin typeface="Arial" pitchFamily="34" charset="0"/>
                <a:cs typeface="Arial" pitchFamily="34" charset="0"/>
              </a:rPr>
              <a:t>Once the use case has been analyzed, we need to take a good look at the identified classes, making sure they are thoroughly documented and identify which analysis and mechanisms they implement.  </a:t>
            </a:r>
          </a:p>
          <a:p>
            <a:pPr algn="just"/>
            <a:r>
              <a:rPr lang="en-US" altLang="zh-CN" smtClean="0">
                <a:latin typeface="Arial" pitchFamily="34" charset="0"/>
                <a:cs typeface="Arial" pitchFamily="34" charset="0"/>
              </a:rPr>
              <a:t>Last, but not least, we need to make sure that our developed Analysis Model is consistent.</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63</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41787015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13347" name="Rectangle 4"/>
          <p:cNvSpPr>
            <a:spLocks noGrp="1" noChangeArrowheads="1"/>
          </p:cNvSpPr>
          <p:nvPr>
            <p:ph type="body" idx="1"/>
          </p:nvPr>
        </p:nvSpPr>
        <p:spPr bwMode="auto">
          <a:xfrm>
            <a:off x="1317402" y="4472315"/>
            <a:ext cx="4824536"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latin typeface="Arial" pitchFamily="34" charset="0"/>
                <a:cs typeface="Arial" pitchFamily="34" charset="0"/>
              </a:rPr>
              <a:t>As discussed in the Analysis and Design Overview module, a Use-Case Realization describes how a particular use case is realized within the Design Model in terms of collaborating objects. A Use-Case Realization in the Design Model can be traced to a use case in the Use-Case Model. A realization relationship is drawn from the Use-Case Realization to the use case it realizes.</a:t>
            </a:r>
          </a:p>
          <a:p>
            <a:pPr algn="just"/>
            <a:r>
              <a:rPr lang="en-US" altLang="zh-CN" dirty="0" smtClean="0">
                <a:latin typeface="Arial" pitchFamily="34" charset="0"/>
                <a:cs typeface="Arial" pitchFamily="34" charset="0"/>
              </a:rPr>
              <a:t>A Use-Case Realization is one possible realization of a use case. A Use-Case Realization can be represented using a set of diagrams (the number and type may vary by project).</a:t>
            </a:r>
          </a:p>
          <a:p>
            <a:pPr marL="244157" lvl="1" indent="-122079" algn="just">
              <a:buFontTx/>
              <a:buChar char="•"/>
            </a:pPr>
            <a:r>
              <a:rPr lang="en-US" altLang="zh-CN" dirty="0" smtClean="0">
                <a:latin typeface="Arial" pitchFamily="34" charset="0"/>
                <a:cs typeface="Arial" pitchFamily="34" charset="0"/>
              </a:rPr>
              <a:t>Interaction diagrams (Sequence and/or Communication diagrams) can be used to describe how the use case is realized in terms of collaborating objects. These diagrams model the detailed collaborations of the Use-Case Realization. </a:t>
            </a:r>
          </a:p>
          <a:p>
            <a:pPr marL="244157" lvl="1" indent="-122079" algn="just">
              <a:buFontTx/>
              <a:buChar char="•"/>
            </a:pPr>
            <a:r>
              <a:rPr lang="en-US" altLang="zh-CN" dirty="0" smtClean="0">
                <a:latin typeface="Arial" pitchFamily="34" charset="0"/>
                <a:cs typeface="Arial" pitchFamily="34" charset="0"/>
              </a:rPr>
              <a:t>Class diagrams can be used to describe the classes that participate in the realization of the use case, as well as their supporting relationships. These diagrams model the context of the Use-Case Realization.</a:t>
            </a:r>
          </a:p>
          <a:p>
            <a:pPr algn="just"/>
            <a:r>
              <a:rPr lang="en-US" altLang="zh-CN" dirty="0" smtClean="0">
                <a:latin typeface="Arial" pitchFamily="34" charset="0"/>
                <a:cs typeface="Arial" pitchFamily="34" charset="0"/>
              </a:rPr>
              <a:t>During analysis activities (</a:t>
            </a:r>
            <a:r>
              <a:rPr lang="en-US" altLang="zh-CN" b="1" dirty="0" smtClean="0">
                <a:latin typeface="Arial" pitchFamily="34" charset="0"/>
                <a:cs typeface="Arial" pitchFamily="34" charset="0"/>
              </a:rPr>
              <a:t>Use-Case Analysis</a:t>
            </a:r>
            <a:r>
              <a:rPr lang="en-US" altLang="zh-CN" dirty="0" smtClean="0">
                <a:latin typeface="Arial" pitchFamily="34" charset="0"/>
                <a:cs typeface="Arial" pitchFamily="34" charset="0"/>
              </a:rPr>
              <a:t>), the Use-Case Realization diagrams are outlined. In subsequent design activities (Use-Case Design), these diagrams are refined and updated according to more formal class interface definitions. </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64</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4329524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14371" name="Rectangle 4"/>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The technique for finding analysis classes described in this module uses three different perspectives of the system to drive the identification of candidate classes. These three perspectives are:</a:t>
            </a:r>
          </a:p>
          <a:p>
            <a:pPr marL="244157" lvl="1" indent="-122079" algn="just">
              <a:buFontTx/>
              <a:buChar char="•"/>
            </a:pPr>
            <a:r>
              <a:rPr lang="en-US" altLang="zh-CN" smtClean="0">
                <a:latin typeface="Arial" pitchFamily="34" charset="0"/>
                <a:cs typeface="Arial" pitchFamily="34" charset="0"/>
              </a:rPr>
              <a:t>The boundary between the system and its actors</a:t>
            </a:r>
          </a:p>
          <a:p>
            <a:pPr marL="244157" lvl="1" indent="-122079" algn="just">
              <a:buFontTx/>
              <a:buChar char="•"/>
            </a:pPr>
            <a:r>
              <a:rPr lang="en-US" altLang="zh-CN" smtClean="0">
                <a:latin typeface="Arial" pitchFamily="34" charset="0"/>
                <a:cs typeface="Arial" pitchFamily="34" charset="0"/>
              </a:rPr>
              <a:t>The information the system uses</a:t>
            </a:r>
          </a:p>
          <a:p>
            <a:pPr marL="244157" lvl="1" indent="-122079" algn="just">
              <a:buFontTx/>
              <a:buChar char="•"/>
            </a:pPr>
            <a:r>
              <a:rPr lang="en-US" altLang="zh-CN" smtClean="0">
                <a:latin typeface="Arial" pitchFamily="34" charset="0"/>
                <a:cs typeface="Arial" pitchFamily="34" charset="0"/>
              </a:rPr>
              <a:t>The control logic of the system </a:t>
            </a:r>
          </a:p>
          <a:p>
            <a:pPr algn="just"/>
            <a:r>
              <a:rPr lang="en-US" altLang="zh-CN" smtClean="0">
                <a:latin typeface="Arial" pitchFamily="34" charset="0"/>
                <a:cs typeface="Arial" pitchFamily="34" charset="0"/>
              </a:rPr>
              <a:t>The use of stereotypes to represent these perspectives (for example, boundary, control, and entity) results in a more robust model because they isolate those things most likely to change in a system: the interface/environment, the control flow, and the key system entities.  These stereotypes are conveniences used during Analysis that disappear in Design.</a:t>
            </a:r>
          </a:p>
          <a:p>
            <a:pPr algn="just"/>
            <a:r>
              <a:rPr lang="en-US" altLang="zh-CN" smtClean="0">
                <a:latin typeface="Arial" pitchFamily="34" charset="0"/>
                <a:cs typeface="Arial" pitchFamily="34" charset="0"/>
              </a:rPr>
              <a:t>Identification of classes means just that: They should be identified, named, and described briefly in a few sentences.</a:t>
            </a:r>
          </a:p>
          <a:p>
            <a:pPr algn="just"/>
            <a:r>
              <a:rPr lang="en-US" altLang="zh-CN" smtClean="0">
                <a:latin typeface="Arial" pitchFamily="34" charset="0"/>
                <a:cs typeface="Arial" pitchFamily="34" charset="0"/>
              </a:rPr>
              <a:t>The different stereotypes are discussed in more detail throughout this module.</a:t>
            </a:r>
          </a:p>
          <a:p>
            <a:pPr algn="just"/>
            <a:endParaRPr lang="en-US" altLang="zh-CN" smtClean="0">
              <a:latin typeface="Arial" pitchFamily="34" charset="0"/>
              <a:cs typeface="Arial" pitchFamily="34" charset="0"/>
            </a:endParaRPr>
          </a:p>
          <a:p>
            <a:pPr algn="just"/>
            <a:endParaRPr lang="en-US" altLang="zh-CN"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65</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7055693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15395" name="Rectangle 4"/>
          <p:cNvSpPr>
            <a:spLocks noGrp="1" noChangeArrowheads="1"/>
          </p:cNvSpPr>
          <p:nvPr>
            <p:ph type="body" idx="1"/>
          </p:nvPr>
        </p:nvSpPr>
        <p:spPr bwMode="auto">
          <a:xfrm>
            <a:off x="1173386" y="4582479"/>
            <a:ext cx="5184576"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latin typeface="Arial" pitchFamily="34" charset="0"/>
                <a:cs typeface="Arial" pitchFamily="34" charset="0"/>
              </a:rPr>
              <a:t>Analysis classes represent an early conceptual model for “things in the system that have responsibilities and behavior.” Analysis classes are used to capture a “first-draft” rough-cut of the Object Model of the system.</a:t>
            </a:r>
          </a:p>
          <a:p>
            <a:pPr algn="just"/>
            <a:r>
              <a:rPr lang="en-US" altLang="zh-CN" dirty="0" smtClean="0">
                <a:latin typeface="Arial" pitchFamily="34" charset="0"/>
                <a:cs typeface="Arial" pitchFamily="34" charset="0"/>
              </a:rPr>
              <a:t>Analysis classes handle primarily functional requirements. They model objects from the problem domain. Analysis classes can be used to represent "the objects we want the system to support" without making a decision about how much of them to support with hardware and how much with software. </a:t>
            </a:r>
          </a:p>
          <a:p>
            <a:pPr algn="just"/>
            <a:r>
              <a:rPr lang="en-US" altLang="zh-CN" dirty="0" smtClean="0">
                <a:latin typeface="Arial" pitchFamily="34" charset="0"/>
                <a:cs typeface="Arial" pitchFamily="34" charset="0"/>
              </a:rPr>
              <a:t>Three aspects of the system are likely to change: </a:t>
            </a:r>
          </a:p>
          <a:p>
            <a:pPr marL="244157" lvl="1" indent="-122079" algn="just">
              <a:buFontTx/>
              <a:buChar char="•"/>
            </a:pPr>
            <a:r>
              <a:rPr lang="en-US" altLang="zh-CN" dirty="0" smtClean="0">
                <a:latin typeface="Arial" pitchFamily="34" charset="0"/>
                <a:cs typeface="Arial" pitchFamily="34" charset="0"/>
              </a:rPr>
              <a:t>The boundary between the system and its actors </a:t>
            </a:r>
          </a:p>
          <a:p>
            <a:pPr marL="244157" lvl="1" indent="-122079" algn="just">
              <a:buFontTx/>
              <a:buChar char="•"/>
            </a:pPr>
            <a:r>
              <a:rPr lang="en-US" altLang="zh-CN" dirty="0" smtClean="0">
                <a:latin typeface="Arial" pitchFamily="34" charset="0"/>
                <a:cs typeface="Arial" pitchFamily="34" charset="0"/>
              </a:rPr>
              <a:t>The information the system uses</a:t>
            </a:r>
          </a:p>
          <a:p>
            <a:pPr marL="244157" lvl="1" indent="-122079" algn="just">
              <a:buFontTx/>
              <a:buChar char="•"/>
            </a:pPr>
            <a:r>
              <a:rPr lang="en-US" altLang="zh-CN" dirty="0" smtClean="0">
                <a:latin typeface="Arial" pitchFamily="34" charset="0"/>
                <a:cs typeface="Arial" pitchFamily="34" charset="0"/>
              </a:rPr>
              <a:t>The control logic of the system  </a:t>
            </a:r>
          </a:p>
          <a:p>
            <a:pPr algn="just"/>
            <a:r>
              <a:rPr lang="en-US" altLang="zh-CN" dirty="0" smtClean="0">
                <a:latin typeface="Arial" pitchFamily="34" charset="0"/>
                <a:cs typeface="Arial" pitchFamily="34" charset="0"/>
              </a:rPr>
              <a:t>In an effort to isolate the parts of the system that will change, the following types of analysis classes are identified with a “canned” set of responsibilities: </a:t>
            </a:r>
          </a:p>
          <a:p>
            <a:pPr marL="244157" lvl="1" indent="-122079" algn="just">
              <a:buFontTx/>
              <a:buChar char="•"/>
            </a:pPr>
            <a:r>
              <a:rPr lang="en-US" altLang="zh-CN" dirty="0" smtClean="0">
                <a:latin typeface="Arial" pitchFamily="34" charset="0"/>
                <a:cs typeface="Arial" pitchFamily="34" charset="0"/>
              </a:rPr>
              <a:t>Boundary </a:t>
            </a:r>
          </a:p>
          <a:p>
            <a:pPr marL="244157" lvl="1" indent="-122079" algn="just">
              <a:buFontTx/>
              <a:buChar char="•"/>
            </a:pPr>
            <a:r>
              <a:rPr lang="en-US" altLang="zh-CN" dirty="0" smtClean="0">
                <a:latin typeface="Arial" pitchFamily="34" charset="0"/>
                <a:cs typeface="Arial" pitchFamily="34" charset="0"/>
              </a:rPr>
              <a:t>Entity</a:t>
            </a:r>
          </a:p>
          <a:p>
            <a:pPr marL="244157" lvl="1" indent="-122079" algn="just">
              <a:buFontTx/>
              <a:buChar char="•"/>
            </a:pPr>
            <a:r>
              <a:rPr lang="en-US" altLang="zh-CN" dirty="0" smtClean="0">
                <a:latin typeface="Arial" pitchFamily="34" charset="0"/>
                <a:cs typeface="Arial" pitchFamily="34" charset="0"/>
              </a:rPr>
              <a:t>Control</a:t>
            </a:r>
          </a:p>
          <a:p>
            <a:pPr algn="just"/>
            <a:r>
              <a:rPr lang="en-US" altLang="zh-CN" dirty="0" smtClean="0">
                <a:latin typeface="Arial" pitchFamily="34" charset="0"/>
                <a:cs typeface="Arial" pitchFamily="34" charset="0"/>
              </a:rPr>
              <a:t>Each of these types of analysis classes are discussed on the following slides.</a:t>
            </a:r>
          </a:p>
          <a:p>
            <a:pPr algn="just"/>
            <a:endParaRPr lang="en-US" altLang="zh-CN" dirty="0" smtClean="0">
              <a:latin typeface="Arial" pitchFamily="34" charset="0"/>
              <a:cs typeface="Arial" pitchFamily="34" charset="0"/>
            </a:endParaRPr>
          </a:p>
          <a:p>
            <a:pPr algn="just"/>
            <a:endParaRPr lang="en-US" altLang="zh-CN" dirty="0" smtClean="0">
              <a:latin typeface="Arial" pitchFamily="34" charset="0"/>
              <a:cs typeface="Arial" pitchFamily="34" charset="0"/>
            </a:endParaRPr>
          </a:p>
          <a:p>
            <a:pPr algn="just"/>
            <a:endParaRPr lang="en-GB" altLang="zh-CN" dirty="0"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66</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0045248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ext Box 2"/>
          <p:cNvSpPr txBox="1">
            <a:spLocks noChangeArrowheads="1"/>
          </p:cNvSpPr>
          <p:nvPr/>
        </p:nvSpPr>
        <p:spPr bwMode="auto">
          <a:xfrm>
            <a:off x="394405" y="1272220"/>
            <a:ext cx="1893147" cy="65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7682" tIns="48841" rIns="97682" bIns="48841">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endParaRPr lang="en-US" altLang="zh-CN"/>
          </a:p>
          <a:p>
            <a:endParaRPr lang="en-US" altLang="zh-CN"/>
          </a:p>
          <a:p>
            <a:endParaRPr lang="en-US" altLang="zh-CN"/>
          </a:p>
        </p:txBody>
      </p:sp>
      <p:sp>
        <p:nvSpPr>
          <p:cNvPr id="316419"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16420" name="Rectangle 4"/>
          <p:cNvSpPr>
            <a:spLocks noGrp="1" noChangeArrowheads="1"/>
          </p:cNvSpPr>
          <p:nvPr>
            <p:ph type="body" idx="1"/>
          </p:nvPr>
        </p:nvSpPr>
        <p:spPr bwMode="auto">
          <a:xfrm>
            <a:off x="1388638" y="4582479"/>
            <a:ext cx="4609284"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latin typeface="Arial" pitchFamily="34" charset="0"/>
                <a:cs typeface="Arial" pitchFamily="34" charset="0"/>
              </a:rPr>
              <a:t>A boundary class intermediates between the interface and something outside the system. Boundary classes insulate the system from changes in the surroundings (for example, changes in interfaces to other systems and changes in user requirements), keeping these changes from affecting the rest of the system.</a:t>
            </a:r>
          </a:p>
          <a:p>
            <a:pPr algn="just"/>
            <a:r>
              <a:rPr lang="en-US" altLang="zh-CN" dirty="0" smtClean="0">
                <a:latin typeface="Arial" pitchFamily="34" charset="0"/>
                <a:cs typeface="Arial" pitchFamily="34" charset="0"/>
              </a:rPr>
              <a:t>A system can have several types of boundary classes: </a:t>
            </a:r>
          </a:p>
          <a:p>
            <a:pPr marL="244157" lvl="1" indent="-122079" algn="just">
              <a:buFontTx/>
              <a:buChar char="•"/>
            </a:pPr>
            <a:r>
              <a:rPr lang="en-US" altLang="zh-CN" b="1" dirty="0" smtClean="0">
                <a:latin typeface="Arial" pitchFamily="34" charset="0"/>
                <a:cs typeface="Arial" pitchFamily="34" charset="0"/>
              </a:rPr>
              <a:t>User interface classes</a:t>
            </a:r>
            <a:r>
              <a:rPr lang="en-US" altLang="zh-CN" dirty="0" smtClean="0">
                <a:latin typeface="Arial" pitchFamily="34" charset="0"/>
                <a:cs typeface="Arial" pitchFamily="34" charset="0"/>
              </a:rPr>
              <a:t>—Classes that intermediate communication with human users of the system.</a:t>
            </a:r>
          </a:p>
          <a:p>
            <a:pPr marL="244157" lvl="1" indent="-122079" algn="just">
              <a:buFontTx/>
              <a:buChar char="•"/>
            </a:pPr>
            <a:r>
              <a:rPr lang="en-US" altLang="zh-CN" b="1" dirty="0" smtClean="0">
                <a:latin typeface="Arial" pitchFamily="34" charset="0"/>
                <a:cs typeface="Arial" pitchFamily="34" charset="0"/>
              </a:rPr>
              <a:t>System interface classes</a:t>
            </a:r>
            <a:r>
              <a:rPr lang="en-US" altLang="zh-CN" dirty="0" smtClean="0">
                <a:latin typeface="Arial" pitchFamily="34" charset="0"/>
                <a:cs typeface="Arial" pitchFamily="34" charset="0"/>
              </a:rPr>
              <a:t>—Classes that intermediate communication with other systems. A boundary class that communicates with an external system is responsible for managing the dialog with the external system; it provides the interface to that system for the system being built.</a:t>
            </a:r>
          </a:p>
          <a:p>
            <a:pPr marL="244157" lvl="1" indent="-122079" algn="just">
              <a:buFontTx/>
              <a:buChar char="•"/>
            </a:pPr>
            <a:r>
              <a:rPr lang="en-US" altLang="zh-CN" b="1" dirty="0" smtClean="0">
                <a:latin typeface="Arial" pitchFamily="34" charset="0"/>
                <a:cs typeface="Arial" pitchFamily="34" charset="0"/>
              </a:rPr>
              <a:t>Device interface classes</a:t>
            </a:r>
            <a:r>
              <a:rPr lang="en-US" altLang="zh-CN" dirty="0" smtClean="0">
                <a:latin typeface="Arial" pitchFamily="34" charset="0"/>
                <a:cs typeface="Arial" pitchFamily="34" charset="0"/>
              </a:rPr>
              <a:t>—Classes that provide the interface to devices which detect external events.  These boundary classes capture the responsibilities of the device or sensor.</a:t>
            </a:r>
          </a:p>
          <a:p>
            <a:pPr algn="just"/>
            <a:r>
              <a:rPr lang="en-US" altLang="zh-CN" dirty="0" smtClean="0">
                <a:latin typeface="Arial" pitchFamily="34" charset="0"/>
                <a:cs typeface="Arial" pitchFamily="34" charset="0"/>
              </a:rPr>
              <a:t>One recommendation for the initial identification of boundary classes is one boundary class per actor/use-case pair.</a:t>
            </a:r>
          </a:p>
          <a:p>
            <a:pPr algn="just"/>
            <a:endParaRPr lang="en-US" altLang="zh-CN" dirty="0" smtClean="0">
              <a:latin typeface="Arial" pitchFamily="34" charset="0"/>
              <a:cs typeface="Arial" pitchFamily="34" charset="0"/>
            </a:endParaRPr>
          </a:p>
          <a:p>
            <a:pPr algn="just"/>
            <a:r>
              <a:rPr lang="en-US" altLang="zh-CN" dirty="0" smtClean="0">
                <a:latin typeface="Arial" pitchFamily="34" charset="0"/>
                <a:cs typeface="Arial" pitchFamily="34" charset="0"/>
              </a:rPr>
              <a:t>	</a:t>
            </a:r>
          </a:p>
          <a:p>
            <a:pPr algn="just"/>
            <a:endParaRPr lang="en-US" altLang="zh-CN" dirty="0" smtClean="0">
              <a:latin typeface="Arial" pitchFamily="34" charset="0"/>
              <a:cs typeface="Arial" pitchFamily="34" charset="0"/>
            </a:endParaRPr>
          </a:p>
          <a:p>
            <a:pPr algn="just"/>
            <a:endParaRPr lang="en-US" altLang="zh-CN" dirty="0"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67</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8428097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18467" name="Rectangle 3"/>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The goal of Analysis is to form a good picture of how the system is composed, not to design every last detail. In other words, identify boundary classes only for phenomena in the system or for things mentioned in the flow of events of the Use-Case Realization.</a:t>
            </a:r>
          </a:p>
          <a:p>
            <a:pPr algn="just"/>
            <a:r>
              <a:rPr lang="en-US" altLang="zh-CN" smtClean="0">
                <a:latin typeface="Arial" pitchFamily="34" charset="0"/>
                <a:cs typeface="Arial" pitchFamily="34" charset="0"/>
              </a:rPr>
              <a:t>One recommendation for the initial identification of boundary classes is one boundary class per actor/use-case pair. This class can be viewed as having responsibility for coordinating the interaction with the actor. This may be refined as a more detailed analysis is performed. This is particularly true for window-based GUI applications where there is typically one boundary class for each window, or one for each dialog box. </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68</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2178621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19491" name="Rectangle 3"/>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When identifying and describing analysis classes, be careful not to spend too much time on the details.  Analysis classes are meant to be a first cut at the abstractions of the system. They help to clarify the understanding of the problem to be solved and represent an attempt at an idealized solution (Analysis has been called “idealized Design”).</a:t>
            </a:r>
          </a:p>
          <a:p>
            <a:pPr algn="just"/>
            <a:r>
              <a:rPr lang="en-US" altLang="zh-CN" b="1" smtClean="0">
                <a:latin typeface="Arial" pitchFamily="34" charset="0"/>
                <a:cs typeface="Arial" pitchFamily="34" charset="0"/>
              </a:rPr>
              <a:t>User Interface Classes</a:t>
            </a:r>
            <a:r>
              <a:rPr lang="en-US" altLang="zh-CN" smtClean="0">
                <a:latin typeface="Arial" pitchFamily="34" charset="0"/>
                <a:cs typeface="Arial" pitchFamily="34" charset="0"/>
              </a:rPr>
              <a:t>: Boundary classes may be used as “holding places” for GUI classes.  The objective is not to do GUI design in this analysis, but to isolate all environment-dependent behavior.  The expansion, refinement and replacement of these boundary classes with actual user-interface classes (probably derived from purchased UI libraries) is a very important activity of Class Design and will be discussed in the Class Design module. </a:t>
            </a:r>
          </a:p>
          <a:p>
            <a:pPr algn="just"/>
            <a:r>
              <a:rPr lang="en-US" altLang="zh-CN" b="1" smtClean="0">
                <a:latin typeface="Arial" pitchFamily="34" charset="0"/>
                <a:cs typeface="Arial" pitchFamily="34" charset="0"/>
              </a:rPr>
              <a:t>System and Device Interface Classes</a:t>
            </a:r>
            <a:r>
              <a:rPr lang="en-US" altLang="zh-CN" smtClean="0">
                <a:latin typeface="Arial" pitchFamily="34" charset="0"/>
                <a:cs typeface="Arial" pitchFamily="34" charset="0"/>
              </a:rPr>
              <a:t>: If the interface to an existing system or device is already well-defined, the boundary class responsibilities should be derived directly from the interface definition.   If there is a working communication with the external system or device, make note of it for later reference during design.</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69</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483022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Notation: A set of symbols, and the rules for their use, for the representation of data.</a:t>
            </a:r>
          </a:p>
          <a:p>
            <a:pPr algn="just" eaLnBrk="1" hangingPunct="1"/>
            <a:r>
              <a:rPr lang="en-US" altLang="zh-CN" b="1" smtClean="0">
                <a:latin typeface="Arial" pitchFamily="34" charset="0"/>
                <a:cs typeface="Arial" pitchFamily="34" charset="0"/>
              </a:rPr>
              <a:t>What is UML?</a:t>
            </a:r>
            <a:r>
              <a:rPr lang="en-US" altLang="zh-CN" smtClean="0">
                <a:latin typeface="Arial" pitchFamily="34" charset="0"/>
                <a:cs typeface="Arial" pitchFamily="34" charset="0"/>
              </a:rPr>
              <a:t> → “Unified Modeling Language”</a:t>
            </a:r>
          </a:p>
          <a:p>
            <a:pPr lvl="1" algn="just" eaLnBrk="1" hangingPunct="1"/>
            <a:r>
              <a:rPr lang="en-US" altLang="zh-CN" smtClean="0">
                <a:solidFill>
                  <a:srgbClr val="FF3300"/>
                </a:solidFill>
                <a:latin typeface="Arial" pitchFamily="34" charset="0"/>
                <a:cs typeface="Arial" pitchFamily="34" charset="0"/>
              </a:rPr>
              <a:t>Unified</a:t>
            </a:r>
            <a:r>
              <a:rPr lang="en-US" altLang="zh-CN" smtClean="0">
                <a:latin typeface="Arial" pitchFamily="34" charset="0"/>
                <a:cs typeface="Arial" pitchFamily="34" charset="0"/>
              </a:rPr>
              <a:t>: UML has become a world standard.</a:t>
            </a:r>
          </a:p>
          <a:p>
            <a:pPr lvl="1" algn="just" eaLnBrk="1" hangingPunct="1"/>
            <a:r>
              <a:rPr lang="en-US" altLang="zh-CN" smtClean="0">
                <a:solidFill>
                  <a:srgbClr val="FF3300"/>
                </a:solidFill>
                <a:latin typeface="Arial" pitchFamily="34" charset="0"/>
                <a:cs typeface="Arial" pitchFamily="34" charset="0"/>
              </a:rPr>
              <a:t>Modeling </a:t>
            </a:r>
            <a:r>
              <a:rPr lang="en-US" altLang="zh-CN" smtClean="0">
                <a:latin typeface="Arial" pitchFamily="34" charset="0"/>
                <a:cs typeface="Arial" pitchFamily="34" charset="0"/>
              </a:rPr>
              <a:t>:Describing a software system at a high level of abstraction.</a:t>
            </a:r>
          </a:p>
          <a:p>
            <a:pPr lvl="1" algn="just" eaLnBrk="1" hangingPunct="1"/>
            <a:r>
              <a:rPr lang="en-US" altLang="zh-CN" smtClean="0">
                <a:solidFill>
                  <a:srgbClr val="FF3300"/>
                </a:solidFill>
                <a:latin typeface="Arial" pitchFamily="34" charset="0"/>
                <a:cs typeface="Arial" pitchFamily="34" charset="0"/>
              </a:rPr>
              <a:t>Language</a:t>
            </a:r>
            <a:r>
              <a:rPr lang="en-US" altLang="zh-CN" smtClean="0">
                <a:latin typeface="Arial" pitchFamily="34" charset="0"/>
                <a:cs typeface="Arial" pitchFamily="34" charset="0"/>
              </a:rPr>
              <a:t>: More comprehensible, ready-to-use, expressive, and visualing. </a:t>
            </a:r>
          </a:p>
          <a:p>
            <a:pPr algn="just" eaLnBrk="1" hangingPunct="1"/>
            <a:r>
              <a:rPr lang="en-US" altLang="zh-CN" b="1" smtClean="0">
                <a:latin typeface="Arial" pitchFamily="34" charset="0"/>
                <a:cs typeface="Arial" pitchFamily="34" charset="0"/>
              </a:rPr>
              <a:t>Goals of UML:</a:t>
            </a:r>
          </a:p>
          <a:p>
            <a:pPr lvl="1" algn="just" eaLnBrk="1" hangingPunct="1"/>
            <a:r>
              <a:rPr lang="en-US" altLang="zh-CN" smtClean="0">
                <a:latin typeface="Arial" pitchFamily="34" charset="0"/>
                <a:cs typeface="Arial" pitchFamily="34" charset="0"/>
              </a:rPr>
              <a:t>Provide extensibility and specialization mechanisms to extend the core concepts </a:t>
            </a:r>
          </a:p>
          <a:p>
            <a:pPr lvl="1" algn="just" eaLnBrk="1" hangingPunct="1"/>
            <a:r>
              <a:rPr lang="en-US" altLang="zh-CN" smtClean="0">
                <a:latin typeface="Arial" pitchFamily="34" charset="0"/>
                <a:cs typeface="Arial" pitchFamily="34" charset="0"/>
              </a:rPr>
              <a:t>Be independent of particular programming languages and development processes  </a:t>
            </a:r>
          </a:p>
          <a:p>
            <a:pPr lvl="1" algn="just" eaLnBrk="1" hangingPunct="1"/>
            <a:r>
              <a:rPr lang="en-US" altLang="zh-CN" smtClean="0">
                <a:latin typeface="Arial" pitchFamily="34" charset="0"/>
                <a:cs typeface="Arial" pitchFamily="34" charset="0"/>
              </a:rPr>
              <a:t>Provide a formal basis for understanding the modeling language </a:t>
            </a:r>
          </a:p>
          <a:p>
            <a:pPr lvl="1" algn="just" eaLnBrk="1" hangingPunct="1"/>
            <a:r>
              <a:rPr lang="en-US" altLang="zh-CN" smtClean="0">
                <a:latin typeface="Arial" pitchFamily="34" charset="0"/>
                <a:cs typeface="Arial" pitchFamily="34" charset="0"/>
              </a:rPr>
              <a:t>Encourage the growth of the OO tools market. </a:t>
            </a:r>
          </a:p>
          <a:p>
            <a:pPr lvl="1" algn="just" eaLnBrk="1" hangingPunct="1"/>
            <a:r>
              <a:rPr lang="en-US" altLang="zh-CN" smtClean="0">
                <a:latin typeface="Arial" pitchFamily="34" charset="0"/>
                <a:cs typeface="Arial" pitchFamily="34" charset="0"/>
              </a:rPr>
              <a:t>Support higher-level development concepts such as collaborations, frameworks, patterns and components. </a:t>
            </a:r>
          </a:p>
          <a:p>
            <a:pPr algn="just"/>
            <a:endParaRPr lang="zh-CN" altLang="en-US"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7</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6713795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20515" name="Rectangle 4"/>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Entity objects represent the key concepts of the system being developed. Entity classes provide another point of view from which to understand the system, because they show the logical data structure. Knowing the data structure can help you understand what the system is supposed to offer its users.</a:t>
            </a:r>
          </a:p>
          <a:p>
            <a:pPr algn="just"/>
            <a:r>
              <a:rPr lang="en-US" altLang="zh-CN" smtClean="0">
                <a:latin typeface="Arial" pitchFamily="34" charset="0"/>
                <a:cs typeface="Arial" pitchFamily="34" charset="0"/>
              </a:rPr>
              <a:t>Frequent sources of inspiration for entity classes are the:</a:t>
            </a:r>
          </a:p>
          <a:p>
            <a:pPr marL="244157" lvl="1" indent="-122079" algn="just">
              <a:buFontTx/>
              <a:buChar char="•"/>
            </a:pPr>
            <a:r>
              <a:rPr lang="en-US" altLang="zh-CN" smtClean="0">
                <a:latin typeface="Arial" pitchFamily="34" charset="0"/>
                <a:cs typeface="Arial" pitchFamily="34" charset="0"/>
              </a:rPr>
              <a:t>Glossary (developed during requirements) </a:t>
            </a:r>
          </a:p>
          <a:p>
            <a:pPr marL="244157" lvl="1" indent="-122079" algn="just">
              <a:buFontTx/>
              <a:buChar char="•"/>
            </a:pPr>
            <a:r>
              <a:rPr lang="en-US" altLang="zh-CN" smtClean="0">
                <a:latin typeface="Arial" pitchFamily="34" charset="0"/>
                <a:cs typeface="Arial" pitchFamily="34" charset="0"/>
              </a:rPr>
              <a:t>Business-Domain Model (developed during business modeling, if business modeling has been performed)</a:t>
            </a:r>
          </a:p>
          <a:p>
            <a:pPr marL="244157" lvl="1" indent="-122079" algn="just">
              <a:buFontTx/>
              <a:buChar char="•"/>
            </a:pPr>
            <a:r>
              <a:rPr lang="en-US" altLang="zh-CN" smtClean="0">
                <a:latin typeface="Arial" pitchFamily="34" charset="0"/>
                <a:cs typeface="Arial" pitchFamily="34" charset="0"/>
              </a:rPr>
              <a:t>Use-case flow of events (developed during requirements) </a:t>
            </a:r>
          </a:p>
          <a:p>
            <a:pPr marL="244157" lvl="1" indent="-122079" algn="just">
              <a:buFontTx/>
              <a:buChar char="•"/>
            </a:pPr>
            <a:r>
              <a:rPr lang="en-US" altLang="zh-CN" smtClean="0">
                <a:latin typeface="Arial" pitchFamily="34" charset="0"/>
                <a:cs typeface="Arial" pitchFamily="34" charset="0"/>
              </a:rPr>
              <a:t>Key abstractions (identified in Architectural Analysis)</a:t>
            </a:r>
          </a:p>
          <a:p>
            <a:pPr algn="just"/>
            <a:r>
              <a:rPr lang="en-US" altLang="zh-CN" smtClean="0">
                <a:latin typeface="Arial" pitchFamily="34" charset="0"/>
                <a:cs typeface="Arial" pitchFamily="34" charset="0"/>
              </a:rPr>
              <a:t>As mentioned earlier, sometimes there is a need to model information about an actor within the system. This is not the same as modeling the actor (actors are external. by definition). In this case, the information about the actor is modeled as an entity class. These classes are sometimes called “surrogates or proxies.”</a:t>
            </a:r>
          </a:p>
          <a:p>
            <a:pPr algn="just"/>
            <a:endParaRPr lang="en-US" altLang="zh-CN"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70</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2105315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22563" name="Rectangle 3"/>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Taking the use-case flow of events as input, underline the noun phrases in the flow of events. These form the initial candidate list of analysis classes.  </a:t>
            </a:r>
          </a:p>
          <a:p>
            <a:pPr algn="just"/>
            <a:r>
              <a:rPr lang="en-US" altLang="zh-CN" smtClean="0">
                <a:latin typeface="Arial" pitchFamily="34" charset="0"/>
                <a:cs typeface="Arial" pitchFamily="34" charset="0"/>
              </a:rPr>
              <a:t>Next, go through a series of filtering steps where some candidate classes are eliminated. This is necessary due to the ambiguity of the English language. The result of the filtering exercise is a refined list of candidate entity classes. While the filtering approach does add some structure to what could be an ad-hoc means of identifying classes, people generally filter as they go rather than blindly accepting all nouns and then filtering.</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71</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0879277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23587" name="Rectangle 3"/>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The following are the definitions for each of the classes shown in the above diagram:</a:t>
            </a:r>
          </a:p>
          <a:p>
            <a:pPr algn="just"/>
            <a:r>
              <a:rPr lang="en-US" altLang="zh-CN" b="1" smtClean="0">
                <a:latin typeface="Arial" pitchFamily="34" charset="0"/>
                <a:cs typeface="Arial" pitchFamily="34" charset="0"/>
              </a:rPr>
              <a:t>CourseOffering</a:t>
            </a:r>
            <a:r>
              <a:rPr lang="en-US" altLang="zh-CN" smtClean="0">
                <a:latin typeface="Arial" pitchFamily="34" charset="0"/>
                <a:cs typeface="Arial" pitchFamily="34" charset="0"/>
              </a:rPr>
              <a:t>: A specific offering for a course, including days of the week and times.</a:t>
            </a:r>
          </a:p>
          <a:p>
            <a:pPr algn="just"/>
            <a:r>
              <a:rPr lang="en-US" altLang="zh-CN" b="1" smtClean="0">
                <a:latin typeface="Arial" pitchFamily="34" charset="0"/>
                <a:cs typeface="Arial" pitchFamily="34" charset="0"/>
              </a:rPr>
              <a:t>Schedule</a:t>
            </a:r>
            <a:r>
              <a:rPr lang="en-US" altLang="zh-CN" smtClean="0">
                <a:latin typeface="Arial" pitchFamily="34" charset="0"/>
                <a:cs typeface="Arial" pitchFamily="34" charset="0"/>
              </a:rPr>
              <a:t>: The courses a student has selected for the current semester.</a:t>
            </a:r>
          </a:p>
          <a:p>
            <a:pPr algn="just"/>
            <a:r>
              <a:rPr lang="en-US" altLang="zh-CN" b="1" smtClean="0">
                <a:latin typeface="Arial" pitchFamily="34" charset="0"/>
                <a:cs typeface="Arial" pitchFamily="34" charset="0"/>
              </a:rPr>
              <a:t>Student</a:t>
            </a:r>
            <a:r>
              <a:rPr lang="en-US" altLang="zh-CN" smtClean="0">
                <a:latin typeface="Arial" pitchFamily="34" charset="0"/>
                <a:cs typeface="Arial" pitchFamily="34" charset="0"/>
              </a:rPr>
              <a:t>: A person enrolled in classes at the university.</a:t>
            </a:r>
          </a:p>
          <a:p>
            <a:pPr algn="just"/>
            <a:r>
              <a:rPr lang="en-US" altLang="zh-CN" smtClean="0">
                <a:latin typeface="Arial" pitchFamily="34" charset="0"/>
                <a:cs typeface="Arial" pitchFamily="34" charset="0"/>
              </a:rPr>
              <a:t>As mentioned earlier, sometimes there is a need to model information about an actor within the system. This is not the same as modeling the actor. (Actors are external by definition.) These classes are sometimes called “surrogates”.</a:t>
            </a:r>
          </a:p>
          <a:p>
            <a:pPr algn="just"/>
            <a:r>
              <a:rPr lang="en-US" altLang="zh-CN" smtClean="0">
                <a:latin typeface="Arial" pitchFamily="34" charset="0"/>
                <a:cs typeface="Arial" pitchFamily="34" charset="0"/>
              </a:rPr>
              <a:t>For example, a course registration system maintains information about the student that is independent of the fact that the student also plays a role as an actor in the system. This information about the student is stored in a “Student” class that is completely independent of the “actor” role the student plays. The Student class will exist whether or not the student is an actor to the system.</a:t>
            </a:r>
          </a:p>
          <a:p>
            <a:pPr algn="just"/>
            <a:endParaRPr lang="en-US" altLang="zh-CN"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72</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6853556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24611" name="Rectangle 4"/>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Control classes provide coordinating behavior in the system. The system can perform some use cases without control classes by using just entity and boundary classes. This is particularly true for use cases that involve only the simple manipulation of stored information.  More complex use cases generally require one or more control classes to coordinate the behavior of other objects in the system. Examples of control classes include transaction managers, resource coordinators, and error handlers. </a:t>
            </a:r>
          </a:p>
          <a:p>
            <a:pPr algn="just"/>
            <a:r>
              <a:rPr lang="en-US" altLang="zh-CN" smtClean="0">
                <a:latin typeface="Arial" pitchFamily="34" charset="0"/>
                <a:cs typeface="Arial" pitchFamily="34" charset="0"/>
              </a:rPr>
              <a:t>Control classes effectively decouple boundary and entity objects from one another, making the system more tolerant of changes in the system boundary. They also decouple the use-case specific behavior from the entity objects, making them more reusable across use cases and systems.</a:t>
            </a:r>
          </a:p>
          <a:p>
            <a:pPr algn="just"/>
            <a:r>
              <a:rPr lang="en-US" altLang="zh-CN" smtClean="0">
                <a:latin typeface="Arial" pitchFamily="34" charset="0"/>
                <a:cs typeface="Arial" pitchFamily="34" charset="0"/>
              </a:rPr>
              <a:t>Although complex use cases may need more than one control class it is recommended, for the initial identification of control classes, that only one control class be created per use case.</a:t>
            </a:r>
            <a:endParaRPr lang="en-GB" altLang="zh-CN"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73</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41328380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26659" name="Rectangle 3"/>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One recommendation is to identify one control class per use case.  However, this can become more than one use case as analysis continues.  Remember that more complex use cases generally require one or more control cases. Each control class is responsible for orchestrating/controlling the processing that implements the functionality described in the associated use case.</a:t>
            </a:r>
          </a:p>
          <a:p>
            <a:pPr algn="just"/>
            <a:r>
              <a:rPr lang="en-US" altLang="zh-CN" smtClean="0">
                <a:latin typeface="Arial" pitchFamily="34" charset="0"/>
                <a:cs typeface="Arial" pitchFamily="34" charset="0"/>
              </a:rPr>
              <a:t>In the above example, the RegistrationController &lt;&lt;control&gt;&gt; class has been defined to orchestrate the Register for Courses processing within the system.</a:t>
            </a:r>
          </a:p>
          <a:p>
            <a:pPr algn="just"/>
            <a:endParaRPr lang="en-US" altLang="zh-CN"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74</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8939244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27683" name="Rectangle 4"/>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For each Use-Case Realization, there is one or more class diagrams depicting its participating classes, along with their relationships.  These diagrams help to ensure that there is consistency in the use-case implementation across subsystem boundaries. Such class diagrams have been called “View of Participating Classes” diagrams (VOPC, for short).</a:t>
            </a:r>
          </a:p>
          <a:p>
            <a:pPr algn="just"/>
            <a:r>
              <a:rPr lang="en-GB" altLang="zh-CN" smtClean="0">
                <a:latin typeface="Arial" pitchFamily="34" charset="0"/>
                <a:cs typeface="Arial" pitchFamily="34" charset="0"/>
              </a:rPr>
              <a:t>The diagram on this slide shows the classes participating in the “Register for Courses” use case. Class relationships will be discussed later in this module.]</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75</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42322816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28707" name="Rectangle 3"/>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Now that we have identified the candidate analysis classes, we need to allocate the responsibilities of the use case to the analysis classes and model this allocation by describing the way the class instances collaborate to perform the use case in Use-Case Realization.</a:t>
            </a:r>
          </a:p>
          <a:p>
            <a:pPr algn="just"/>
            <a:r>
              <a:rPr lang="en-US" altLang="zh-CN" smtClean="0">
                <a:latin typeface="Arial" pitchFamily="34" charset="0"/>
                <a:cs typeface="Arial" pitchFamily="34" charset="0"/>
              </a:rPr>
              <a:t>The purpose of “Distribute Use-Case Behavior to Classes” is to:</a:t>
            </a:r>
          </a:p>
          <a:p>
            <a:pPr marL="244157" lvl="1" indent="-122079" algn="just">
              <a:buFontTx/>
              <a:buChar char="•"/>
            </a:pPr>
            <a:r>
              <a:rPr lang="en-US" altLang="zh-CN" smtClean="0">
                <a:latin typeface="Arial" pitchFamily="34" charset="0"/>
                <a:cs typeface="Arial" pitchFamily="34" charset="0"/>
              </a:rPr>
              <a:t>Express the use-case behavior in terms of collaborating analysis classes</a:t>
            </a:r>
          </a:p>
          <a:p>
            <a:pPr marL="244157" lvl="1" indent="-122079" algn="just">
              <a:buFontTx/>
              <a:buChar char="•"/>
            </a:pPr>
            <a:r>
              <a:rPr lang="en-US" altLang="zh-CN" smtClean="0">
                <a:latin typeface="Arial" pitchFamily="34" charset="0"/>
                <a:cs typeface="Arial" pitchFamily="34" charset="0"/>
              </a:rPr>
              <a:t>Determine the responsibilities of analysis classes</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76</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9533150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29731" name="Rectangle 4"/>
          <p:cNvSpPr>
            <a:spLocks noGrp="1" noChangeArrowheads="1"/>
          </p:cNvSpPr>
          <p:nvPr>
            <p:ph type="body" idx="1"/>
          </p:nvPr>
        </p:nvSpPr>
        <p:spPr bwMode="auto">
          <a:xfrm>
            <a:off x="1388638" y="4582479"/>
            <a:ext cx="4681292"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dirty="0" smtClean="0">
                <a:latin typeface="Arial" pitchFamily="34" charset="0"/>
                <a:cs typeface="Arial" pitchFamily="34" charset="0"/>
              </a:rPr>
              <a:t>You can identify analysis classes responsible for the required behavior by stepping through the flow of events of the use case.  In the previous step, we outlined some classes. Now it is time to see exactly where they are applied in the use-case flow of events.</a:t>
            </a:r>
          </a:p>
          <a:p>
            <a:pPr algn="just"/>
            <a:r>
              <a:rPr lang="en-US" altLang="zh-CN" dirty="0" smtClean="0">
                <a:latin typeface="Arial" pitchFamily="34" charset="0"/>
                <a:cs typeface="Arial" pitchFamily="34" charset="0"/>
              </a:rPr>
              <a:t>In addition to the identified analysis classes, the Interaction diagram should show interactions of the system with its actors. The interactions should begin with an actor, since an actor always invokes the use case. If you have several actor instances in the same diagram, try keeping them in the periphery of that diagram.</a:t>
            </a:r>
          </a:p>
          <a:p>
            <a:pPr algn="just"/>
            <a:r>
              <a:rPr lang="en-US" altLang="zh-CN" dirty="0" smtClean="0">
                <a:latin typeface="Arial" pitchFamily="34" charset="0"/>
                <a:cs typeface="Arial" pitchFamily="34" charset="0"/>
              </a:rPr>
              <a:t>Interactions </a:t>
            </a:r>
            <a:r>
              <a:rPr lang="en-US" altLang="zh-CN" i="1" dirty="0" smtClean="0">
                <a:latin typeface="Arial" pitchFamily="34" charset="0"/>
                <a:cs typeface="Arial" pitchFamily="34" charset="0"/>
              </a:rPr>
              <a:t>between</a:t>
            </a:r>
            <a:r>
              <a:rPr lang="en-US" altLang="zh-CN" dirty="0" smtClean="0">
                <a:latin typeface="Arial" pitchFamily="34" charset="0"/>
                <a:cs typeface="Arial" pitchFamily="34" charset="0"/>
              </a:rPr>
              <a:t> actors should </a:t>
            </a:r>
            <a:r>
              <a:rPr lang="en-US" altLang="zh-CN" i="1" dirty="0" smtClean="0">
                <a:latin typeface="Arial" pitchFamily="34" charset="0"/>
                <a:cs typeface="Arial" pitchFamily="34" charset="0"/>
              </a:rPr>
              <a:t>not</a:t>
            </a:r>
            <a:r>
              <a:rPr lang="en-US" altLang="zh-CN" dirty="0" smtClean="0">
                <a:latin typeface="Arial" pitchFamily="34" charset="0"/>
                <a:cs typeface="Arial" pitchFamily="34" charset="0"/>
              </a:rPr>
              <a:t> be modeled. By definition, actors are external, and are out of scope of the system being developed. Thus, you do not include interactions between actors in your system model.  If you need to model interactions between entities that are external to the system that you are developing (for example, the interactions between a customer and an order agent for an order-processing system), those interactions are best included in a Business Model that drives the System Model.</a:t>
            </a:r>
          </a:p>
          <a:p>
            <a:pPr algn="just"/>
            <a:r>
              <a:rPr lang="en-US" altLang="zh-CN" dirty="0" smtClean="0">
                <a:latin typeface="Arial" pitchFamily="34" charset="0"/>
                <a:cs typeface="Arial" pitchFamily="34" charset="0"/>
              </a:rPr>
              <a:t>Guidelines for how to distribute behavior to classes are described on the next slide.</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77</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0818626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30755" name="Rectangle 3"/>
          <p:cNvSpPr>
            <a:spLocks noGrp="1" noChangeArrowheads="1"/>
          </p:cNvSpPr>
          <p:nvPr>
            <p:ph type="body" idx="1"/>
          </p:nvPr>
        </p:nvSpPr>
        <p:spPr bwMode="auto">
          <a:xfrm>
            <a:off x="1493811" y="4552272"/>
            <a:ext cx="4068951" cy="44083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The allocation of responsibilities in analysis is a crucial and sometimes difficult activity. These three stereotypes make the process easier by providing a set of canned responsibilities that can be used to build a robust system. These predefined responsibilities isolate the parts of the system that are most likely to change: the interface (boundary classes), the use-case flow of events (control classes), and the persistent data (entity classes). </a:t>
            </a:r>
          </a:p>
          <a:p>
            <a:pPr algn="just"/>
            <a:endParaRPr lang="en-US" altLang="zh-CN"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78</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2993054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3"/>
          <p:cNvSpPr>
            <a:spLocks noGrp="1" noRot="1" noChangeAspect="1" noChangeArrowheads="1" noTextEdit="1"/>
          </p:cNvSpPr>
          <p:nvPr>
            <p:ph type="sldImg"/>
          </p:nvPr>
        </p:nvSpPr>
        <p:spPr bwMode="auto">
          <a:xfrm>
            <a:off x="1214438" y="933450"/>
            <a:ext cx="4518025" cy="3389313"/>
          </a:xfrm>
          <a:solidFill>
            <a:srgbClr val="FFFFFF"/>
          </a:solidFill>
          <a:ln>
            <a:solidFill>
              <a:srgbClr val="000000"/>
            </a:solidFill>
            <a:miter lim="800000"/>
            <a:headEnd/>
            <a:tailEnd/>
          </a:ln>
        </p:spPr>
      </p:sp>
      <p:sp>
        <p:nvSpPr>
          <p:cNvPr id="332803" name="Rectangle 4"/>
          <p:cNvSpPr>
            <a:spLocks noGrp="1" noChangeArrowheads="1"/>
          </p:cNvSpPr>
          <p:nvPr>
            <p:ph type="body" idx="1"/>
          </p:nvPr>
        </p:nvSpPr>
        <p:spPr bwMode="auto">
          <a:xfrm>
            <a:off x="1388638" y="4582479"/>
            <a:ext cx="4753300"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lnSpc>
                <a:spcPct val="77000"/>
              </a:lnSpc>
            </a:pPr>
            <a:r>
              <a:rPr lang="en-US" altLang="zh-CN" dirty="0" smtClean="0">
                <a:latin typeface="Arial" pitchFamily="34" charset="0"/>
                <a:cs typeface="Arial" pitchFamily="34" charset="0"/>
              </a:rPr>
              <a:t>A Sequence diagram describes a pattern of interaction among objects, arranged in a chronological order. It shows the objects participating in the interaction and the messages they send.</a:t>
            </a:r>
          </a:p>
          <a:p>
            <a:pPr algn="just">
              <a:lnSpc>
                <a:spcPct val="77000"/>
              </a:lnSpc>
            </a:pPr>
            <a:r>
              <a:rPr lang="en-US" altLang="zh-CN" dirty="0" smtClean="0">
                <a:latin typeface="Arial" pitchFamily="34" charset="0"/>
                <a:cs typeface="Arial" pitchFamily="34" charset="0"/>
              </a:rPr>
              <a:t>An </a:t>
            </a:r>
            <a:r>
              <a:rPr lang="en-US" altLang="zh-CN" b="1" dirty="0" smtClean="0">
                <a:latin typeface="Arial" pitchFamily="34" charset="0"/>
                <a:cs typeface="Arial" pitchFamily="34" charset="0"/>
              </a:rPr>
              <a:t>object</a:t>
            </a:r>
            <a:r>
              <a:rPr lang="en-US" altLang="zh-CN" dirty="0" smtClean="0">
                <a:latin typeface="Arial" pitchFamily="34" charset="0"/>
                <a:cs typeface="Arial" pitchFamily="34" charset="0"/>
              </a:rPr>
              <a:t> is shown as a vertical dashed line called the "lifeline." The lifeline represents the existence of the object at a particular time.  An object symbol is drawn at the head of the lifeline, and shows the name of the object and its class separated by a colon and underlined.  </a:t>
            </a:r>
          </a:p>
          <a:p>
            <a:pPr algn="just">
              <a:lnSpc>
                <a:spcPct val="77000"/>
              </a:lnSpc>
            </a:pPr>
            <a:r>
              <a:rPr lang="en-US" altLang="zh-CN" dirty="0" smtClean="0">
                <a:latin typeface="Arial" pitchFamily="34" charset="0"/>
                <a:cs typeface="Arial" pitchFamily="34" charset="0"/>
              </a:rPr>
              <a:t>A </a:t>
            </a:r>
            <a:r>
              <a:rPr lang="en-US" altLang="zh-CN" b="1" dirty="0" smtClean="0">
                <a:latin typeface="Arial" pitchFamily="34" charset="0"/>
                <a:cs typeface="Arial" pitchFamily="34" charset="0"/>
              </a:rPr>
              <a:t>message</a:t>
            </a:r>
            <a:r>
              <a:rPr lang="en-US" altLang="zh-CN" dirty="0" smtClean="0">
                <a:latin typeface="Arial" pitchFamily="34" charset="0"/>
                <a:cs typeface="Arial" pitchFamily="34" charset="0"/>
              </a:rPr>
              <a:t> is a communication between objects that conveys information with the expectation that activity will result. A message is shown as a horizontal solid arrow from the lifeline of one object to the lifeline of another object. For a reflexive message, the arrow starts and finishes on the same lifeline. The arrow is labeled with the name of the message and its parameters. The arrow may also be labeled with a sequence number. </a:t>
            </a:r>
          </a:p>
          <a:p>
            <a:pPr algn="just">
              <a:lnSpc>
                <a:spcPct val="77000"/>
              </a:lnSpc>
            </a:pPr>
            <a:r>
              <a:rPr lang="en-US" altLang="zh-CN" b="1" dirty="0" smtClean="0">
                <a:latin typeface="Arial" pitchFamily="34" charset="0"/>
                <a:cs typeface="Arial" pitchFamily="34" charset="0"/>
              </a:rPr>
              <a:t>Execution Occurrence</a:t>
            </a:r>
            <a:r>
              <a:rPr lang="en-US" altLang="zh-CN" dirty="0" smtClean="0">
                <a:latin typeface="Arial" pitchFamily="34" charset="0"/>
                <a:cs typeface="Arial" pitchFamily="34" charset="0"/>
              </a:rPr>
              <a:t> represents the relative time that the flow of control is focused in an object, thereby representing the time an object is directing messages.  Execution occurrence is shown as narrow rectangles on object lifelines. </a:t>
            </a:r>
          </a:p>
          <a:p>
            <a:pPr algn="just">
              <a:lnSpc>
                <a:spcPct val="77000"/>
              </a:lnSpc>
            </a:pPr>
            <a:r>
              <a:rPr lang="en-US" altLang="zh-CN" b="1" dirty="0" smtClean="0">
                <a:latin typeface="Arial" pitchFamily="34" charset="0"/>
                <a:cs typeface="Arial" pitchFamily="34" charset="0"/>
              </a:rPr>
              <a:t>Event Occurrence</a:t>
            </a:r>
            <a:r>
              <a:rPr lang="en-US" altLang="zh-CN" dirty="0" smtClean="0">
                <a:latin typeface="Arial" pitchFamily="34" charset="0"/>
                <a:cs typeface="Arial" pitchFamily="34" charset="0"/>
              </a:rPr>
              <a:t> represents the sending or receipt of messages. </a:t>
            </a:r>
          </a:p>
          <a:p>
            <a:pPr algn="just">
              <a:lnSpc>
                <a:spcPct val="77000"/>
              </a:lnSpc>
            </a:pPr>
            <a:r>
              <a:rPr lang="en-US" altLang="zh-CN" b="1" dirty="0" smtClean="0">
                <a:latin typeface="Arial" pitchFamily="34" charset="0"/>
                <a:cs typeface="Arial" pitchFamily="34" charset="0"/>
              </a:rPr>
              <a:t>Interaction Occurrence</a:t>
            </a:r>
            <a:r>
              <a:rPr lang="en-US" altLang="zh-CN" dirty="0" smtClean="0">
                <a:latin typeface="Arial" pitchFamily="34" charset="0"/>
                <a:cs typeface="Arial" pitchFamily="34" charset="0"/>
              </a:rPr>
              <a:t> is a reference to an interaction within the definition of another interaction.</a:t>
            </a:r>
          </a:p>
          <a:p>
            <a:pPr algn="just">
              <a:lnSpc>
                <a:spcPct val="77000"/>
              </a:lnSpc>
            </a:pPr>
            <a:r>
              <a:rPr lang="en-US" altLang="zh-CN" b="1" dirty="0" smtClean="0">
                <a:latin typeface="Arial" pitchFamily="34" charset="0"/>
                <a:cs typeface="Arial" pitchFamily="34" charset="0"/>
              </a:rPr>
              <a:t>Hierarchical numbering</a:t>
            </a:r>
            <a:r>
              <a:rPr lang="en-US" altLang="zh-CN" dirty="0" smtClean="0">
                <a:latin typeface="Arial" pitchFamily="34" charset="0"/>
                <a:cs typeface="Arial" pitchFamily="34" charset="0"/>
              </a:rPr>
              <a:t> bases all messages on a dependent message.  The dependent message is the message whose execution occurrence the other messages originate in.  For example,  message 1.1 depends on message 1.</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79</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858942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9"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8</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404731759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33827" name="Rectangle 3"/>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The above example shows the object interactions to support the Create a Schedule sub-flow of the Register for Courses use case.  Some of the rationale for responsibility allocation is as follows:</a:t>
            </a:r>
          </a:p>
          <a:p>
            <a:pPr marL="244157" lvl="1" indent="-122079" algn="just">
              <a:buFontTx/>
              <a:buChar char="•"/>
            </a:pPr>
            <a:r>
              <a:rPr lang="en-US" altLang="zh-CN" smtClean="0">
                <a:latin typeface="Arial" pitchFamily="34" charset="0"/>
                <a:cs typeface="Arial" pitchFamily="34" charset="0"/>
              </a:rPr>
              <a:t>The RegisterForCoursesForm knows what data it needs to display and how to display it. It does not know where to go to get it. That is one of the RegistrationController’s responsibilities.</a:t>
            </a:r>
          </a:p>
          <a:p>
            <a:pPr marL="244157" lvl="1" indent="-122079" algn="just">
              <a:buFontTx/>
              <a:buChar char="•"/>
            </a:pPr>
            <a:r>
              <a:rPr lang="en-US" altLang="zh-CN" smtClean="0">
                <a:latin typeface="Arial" pitchFamily="34" charset="0"/>
                <a:cs typeface="Arial" pitchFamily="34" charset="0"/>
              </a:rPr>
              <a:t>Only the RegisterForCoursesForm interacts with the Student actor.</a:t>
            </a:r>
          </a:p>
          <a:p>
            <a:pPr marL="244157" lvl="1" indent="-122079" algn="just">
              <a:buFontTx/>
              <a:buChar char="•"/>
            </a:pPr>
            <a:r>
              <a:rPr lang="en-US" altLang="zh-CN" smtClean="0">
                <a:latin typeface="Arial" pitchFamily="34" charset="0"/>
                <a:cs typeface="Arial" pitchFamily="34" charset="0"/>
              </a:rPr>
              <a:t>Only the CourseCatalogSystem class interacts with the external legacy Course Catalog System.</a:t>
            </a:r>
          </a:p>
          <a:p>
            <a:pPr marL="244157" lvl="1" indent="-122079" algn="just">
              <a:buFontTx/>
              <a:buChar char="•"/>
            </a:pPr>
            <a:r>
              <a:rPr lang="en-US" altLang="zh-CN" smtClean="0">
                <a:latin typeface="Arial" pitchFamily="34" charset="0"/>
                <a:cs typeface="Arial" pitchFamily="34" charset="0"/>
              </a:rPr>
              <a:t>Note the inclusion of the actors. This is important as the diagram explicitly models what elements communicate with the “outside world.” </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80</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22049135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4307"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81</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40473362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5331"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82</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9403499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7379"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83</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40763144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58403" name="Rectangle 3"/>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This is where the quality of the model up to this point is assessed against some very specific criteria.  </a:t>
            </a:r>
          </a:p>
          <a:p>
            <a:pPr algn="just"/>
            <a:r>
              <a:rPr lang="en-US" altLang="zh-CN" smtClean="0">
                <a:latin typeface="Arial" pitchFamily="34" charset="0"/>
                <a:cs typeface="Arial" pitchFamily="34" charset="0"/>
              </a:rPr>
              <a:t>In this module, we will concentrate on those checkpoints that the designer is most concerned with (that is, looks for). </a:t>
            </a:r>
          </a:p>
          <a:p>
            <a:pPr algn="just"/>
            <a:endParaRPr lang="en-US" altLang="zh-CN" sz="1100">
              <a:latin typeface="ZapfHumnst BT"/>
            </a:endParaRPr>
          </a:p>
          <a:p>
            <a:pPr algn="just"/>
            <a:endParaRPr lang="en-US" altLang="zh-CN" sz="1100">
              <a:latin typeface="ZapfHumnst BT"/>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84</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9666901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3"/>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59427" name="Rectangle 4"/>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The above checkpoints for the analysis classes might be useful.</a:t>
            </a:r>
          </a:p>
          <a:p>
            <a:pPr algn="just"/>
            <a:r>
              <a:rPr lang="en-US" altLang="zh-CN" b="1" smtClean="0">
                <a:latin typeface="Arial" pitchFamily="34" charset="0"/>
                <a:cs typeface="Arial" pitchFamily="34" charset="0"/>
              </a:rPr>
              <a:t>Note</a:t>
            </a:r>
            <a:r>
              <a:rPr lang="en-US" altLang="zh-CN" smtClean="0">
                <a:latin typeface="Arial" pitchFamily="34" charset="0"/>
                <a:cs typeface="Arial" pitchFamily="34" charset="0"/>
              </a:rPr>
              <a:t>: All checkpoints should be evaluated with regards to the use cases being developed for the current iteration.</a:t>
            </a:r>
          </a:p>
          <a:p>
            <a:pPr algn="just"/>
            <a:r>
              <a:rPr lang="en-US" altLang="zh-CN" smtClean="0">
                <a:latin typeface="Arial" pitchFamily="34" charset="0"/>
                <a:cs typeface="Arial" pitchFamily="34" charset="0"/>
              </a:rPr>
              <a:t>The class should represent a single well-defined abstraction. If not, consider splitting it. </a:t>
            </a:r>
          </a:p>
          <a:p>
            <a:pPr algn="just"/>
            <a:r>
              <a:rPr lang="en-US" altLang="zh-CN" smtClean="0">
                <a:latin typeface="Arial" pitchFamily="34" charset="0"/>
                <a:cs typeface="Arial" pitchFamily="34" charset="0"/>
              </a:rPr>
              <a:t>The class should not define any attributes or responsibilities that are not functionally coupled to the other attributes or responsibilities defined by that class.</a:t>
            </a:r>
          </a:p>
          <a:p>
            <a:pPr algn="just"/>
            <a:r>
              <a:rPr lang="en-US" altLang="zh-CN" smtClean="0">
                <a:latin typeface="Arial" pitchFamily="34" charset="0"/>
                <a:cs typeface="Arial" pitchFamily="34" charset="0"/>
              </a:rPr>
              <a:t>The classes should offer the behavior the Use-Case Realizations and other classes require.</a:t>
            </a:r>
          </a:p>
          <a:p>
            <a:pPr algn="just"/>
            <a:r>
              <a:rPr lang="en-US" altLang="zh-CN" smtClean="0">
                <a:latin typeface="Arial" pitchFamily="34" charset="0"/>
                <a:cs typeface="Arial" pitchFamily="34" charset="0"/>
              </a:rPr>
              <a:t>The class should address all specific requirements on the class from the requirement specification.</a:t>
            </a:r>
          </a:p>
          <a:p>
            <a:pPr algn="just"/>
            <a:r>
              <a:rPr lang="en-US" altLang="zh-CN" smtClean="0">
                <a:latin typeface="Arial" pitchFamily="34" charset="0"/>
                <a:cs typeface="Arial" pitchFamily="34" charset="0"/>
              </a:rPr>
              <a:t>Remove any attributes and relationships if they are redundant or are not needed by the Use-Case Realizations.</a:t>
            </a:r>
          </a:p>
          <a:p>
            <a:pPr algn="just"/>
            <a:endParaRPr lang="en-US" altLang="zh-CN" sz="1100">
              <a:latin typeface="ZapfHumnst BT"/>
            </a:endParaRPr>
          </a:p>
          <a:p>
            <a:pPr algn="just"/>
            <a:endParaRPr lang="en-US" altLang="zh-CN" sz="1100">
              <a:latin typeface="ZapfHumnst BT"/>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85</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3870341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360451" name="Rectangle 3"/>
          <p:cNvSpPr>
            <a:spLocks noGrp="1" noChangeArrowheads="1"/>
          </p:cNvSpPr>
          <p:nvPr>
            <p:ph type="body" idx="1"/>
          </p:nvPr>
        </p:nvSpPr>
        <p:spPr bwMode="auto">
          <a:xfrm>
            <a:off x="1388638" y="4582479"/>
            <a:ext cx="4174125" cy="44083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The above checkpoints for the Use-Case Realizations might be useful.</a:t>
            </a:r>
          </a:p>
          <a:p>
            <a:pPr algn="just"/>
            <a:r>
              <a:rPr lang="en-US" altLang="zh-CN" b="1" smtClean="0">
                <a:latin typeface="Arial" pitchFamily="34" charset="0"/>
                <a:cs typeface="Arial" pitchFamily="34" charset="0"/>
              </a:rPr>
              <a:t>Note</a:t>
            </a:r>
            <a:r>
              <a:rPr lang="en-US" altLang="zh-CN" smtClean="0">
                <a:latin typeface="Arial" pitchFamily="34" charset="0"/>
                <a:cs typeface="Arial" pitchFamily="34" charset="0"/>
              </a:rPr>
              <a:t>: All checkpoints should be evaluated with regards to the use cases being developed for the current iteration.</a:t>
            </a:r>
          </a:p>
          <a:p>
            <a:pPr algn="just"/>
            <a:r>
              <a:rPr lang="en-US" altLang="zh-CN" smtClean="0">
                <a:latin typeface="Arial" pitchFamily="34" charset="0"/>
                <a:cs typeface="Arial" pitchFamily="34" charset="0"/>
              </a:rPr>
              <a:t>The objects participating in a Use-Case Realization should be able to perform all of the behavior of the use case. </a:t>
            </a:r>
          </a:p>
          <a:p>
            <a:pPr algn="just"/>
            <a:r>
              <a:rPr lang="en-US" altLang="zh-CN" smtClean="0">
                <a:latin typeface="Arial" pitchFamily="34" charset="0"/>
                <a:cs typeface="Arial" pitchFamily="34" charset="0"/>
              </a:rPr>
              <a:t>If there are several Interaction diagrams for the Use-Case Realization, it is important that it is easy to understand which Interaction diagrams relate to which flow of events. Make sure that it is clear from the flow of events description how the diagrams are related to each other. </a:t>
            </a: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86</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41643260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Rot="1" noChangeAspect="1" noChangeArrowheads="1" noTextEdit="1"/>
          </p:cNvSpPr>
          <p:nvPr>
            <p:ph type="sldImg"/>
          </p:nvPr>
        </p:nvSpPr>
        <p:spPr bwMode="auto">
          <a:xfrm>
            <a:off x="1219200" y="933450"/>
            <a:ext cx="4518025" cy="3389313"/>
          </a:xfrm>
          <a:solidFill>
            <a:srgbClr val="FFFFFF"/>
          </a:solidFill>
          <a:ln>
            <a:solidFill>
              <a:srgbClr val="000000"/>
            </a:solidFill>
            <a:miter lim="800000"/>
            <a:headEnd/>
            <a:tailEnd/>
          </a:ln>
        </p:spPr>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87</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4175323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ChangeArrowheads="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2499" name="Rectangle 3"/>
          <p:cNvSpPr>
            <a:spLocks noGrp="1" noChangeArrowheads="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r>
              <a:rPr lang="en-US" altLang="zh-CN" smtClean="0">
                <a:latin typeface="Arial" pitchFamily="34" charset="0"/>
                <a:cs typeface="Arial" pitchFamily="34" charset="0"/>
              </a:rPr>
              <a:t>After completing a model, it is important to step back and review your work. Some helpful questions are the following:</a:t>
            </a:r>
          </a:p>
          <a:p>
            <a:pPr marL="244157" lvl="1" indent="-122079" algn="just">
              <a:buFontTx/>
              <a:buChar char="•"/>
            </a:pPr>
            <a:r>
              <a:rPr lang="en-US" altLang="zh-CN" smtClean="0">
                <a:latin typeface="Arial" pitchFamily="34" charset="0"/>
                <a:cs typeface="Arial" pitchFamily="34" charset="0"/>
              </a:rPr>
              <a:t>Has the use case behavior been successfully represented in the model? In other words, is the flow of events the same in the specifications as it is in the model?  </a:t>
            </a:r>
          </a:p>
          <a:p>
            <a:pPr marL="244157" lvl="1" indent="-122079" algn="just">
              <a:buFontTx/>
              <a:buChar char="•"/>
            </a:pPr>
            <a:r>
              <a:rPr lang="en-US" altLang="zh-CN" smtClean="0">
                <a:latin typeface="Arial" pitchFamily="34" charset="0"/>
                <a:cs typeface="Arial" pitchFamily="34" charset="0"/>
              </a:rPr>
              <a:t>Has there been any significant behavior that was added? Removed? Changed? The model should reflect the intent of the Use-Case Specifications.</a:t>
            </a:r>
          </a:p>
          <a:p>
            <a:pPr marL="244157" lvl="1" indent="-122079" algn="just">
              <a:buFontTx/>
              <a:buChar char="•"/>
            </a:pPr>
            <a:r>
              <a:rPr lang="en-US" altLang="zh-CN" smtClean="0">
                <a:latin typeface="Arial" pitchFamily="34" charset="0"/>
                <a:cs typeface="Arial" pitchFamily="34" charset="0"/>
              </a:rPr>
              <a:t>Is each stereotype behaving properly? Are actors only interfacing with boundary classes? Are control classes controlling the use-case flow of events only?  Are any classes doing operations on data (attributes) that are not owned by that class?</a:t>
            </a:r>
          </a:p>
          <a:p>
            <a:pPr algn="just"/>
            <a:endParaRPr lang="en-US" altLang="zh-CN" sz="1100">
              <a:latin typeface="ZapfHumnst BT"/>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88</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6833063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3523"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89</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04076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3" name="备注占位符 2"/>
          <p:cNvSpPr>
            <a:spLocks noGrp="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9</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37046489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Rot="1" noChangeAspect="1" noChangeArrowheads="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4548" name="Rectangle 3"/>
          <p:cNvSpPr>
            <a:spLocks noGrp="1" noChangeArrowheads="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90</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50422345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2"/>
          <p:cNvSpPr>
            <a:spLocks noGrp="1" noRot="1" noChangeAspect="1" noChangeArrowheads="1" noTextEdit="1"/>
          </p:cNvSpPr>
          <p:nvPr>
            <p:ph type="sldImg"/>
          </p:nvPr>
        </p:nvSpPr>
        <p:spPr bwMode="auto">
          <a:xfrm>
            <a:off x="1196975" y="765175"/>
            <a:ext cx="5116513"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5572" name="Rectangle 3"/>
          <p:cNvSpPr>
            <a:spLocks noGrp="1" noChangeArrowheads="1"/>
          </p:cNvSpPr>
          <p:nvPr>
            <p:ph type="body" idx="1"/>
          </p:nvPr>
        </p:nvSpPr>
        <p:spPr bwMode="auto">
          <a:xfrm>
            <a:off x="1388638" y="4875656"/>
            <a:ext cx="477066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latin typeface="Arial" pitchFamily="34" charset="0"/>
              <a:cs typeface="Arial" pitchFamily="34" charset="0"/>
            </a:endParaRPr>
          </a:p>
        </p:txBody>
      </p:sp>
      <p:sp>
        <p:nvSpPr>
          <p:cNvPr id="4" name="灯片编号占位符 3"/>
          <p:cNvSpPr>
            <a:spLocks noGrp="1"/>
          </p:cNvSpPr>
          <p:nvPr>
            <p:ph type="sldNum" sz="quarter" idx="11"/>
          </p:nvPr>
        </p:nvSpPr>
        <p:spPr/>
        <p:txBody>
          <a:bodyPr/>
          <a:lstStyle/>
          <a:p>
            <a:pPr>
              <a:defRPr/>
            </a:pPr>
            <a:r>
              <a:rPr lang="az-Cyrl-AZ" altLang="zh-CN" smtClean="0"/>
              <a:t>І</a:t>
            </a:r>
            <a:r>
              <a:rPr lang="en-US" altLang="zh-CN" smtClean="0"/>
              <a:t>-</a:t>
            </a:r>
            <a:fld id="{E4D7970F-F931-48FA-B9CB-6080A322E9CA}" type="slidenum">
              <a:rPr lang="zh-CN" altLang="en-US" smtClean="0"/>
              <a:pPr>
                <a:defRPr/>
              </a:pPr>
              <a:t>91</a:t>
            </a:fld>
            <a:endParaRPr lang="en-US" altLang="zh-CN" dirty="0"/>
          </a:p>
        </p:txBody>
      </p:sp>
      <p:sp>
        <p:nvSpPr>
          <p:cNvPr id="5" name="页眉占位符 4"/>
          <p:cNvSpPr>
            <a:spLocks noGrp="1"/>
          </p:cNvSpPr>
          <p:nvPr>
            <p:ph type="hdr" sz="quarter" idx="12"/>
          </p:nvPr>
        </p:nvSpPr>
        <p:spPr/>
        <p:txBody>
          <a:bodyPr/>
          <a:lstStyle/>
          <a:p>
            <a:pPr>
              <a:defRPr/>
            </a:pPr>
            <a:r>
              <a:rPr lang="en-US" altLang="zh-CN" smtClean="0">
                <a:solidFill>
                  <a:schemeClr val="tx1"/>
                </a:solidFill>
                <a:latin typeface="Frutiger LT 55 Roman" pitchFamily="34" charset="0"/>
                <a:cs typeface="+mn-cs"/>
              </a:rPr>
              <a:t>UML &amp; Object Oriented Analysis and Design</a:t>
            </a:r>
            <a:endParaRPr lang="zh-CN" altLang="en-US">
              <a:solidFill>
                <a:schemeClr val="tx1"/>
              </a:solidFill>
              <a:latin typeface="Frutiger LT 55 Roman" pitchFamily="34" charset="0"/>
              <a:cs typeface="+mn-cs"/>
            </a:endParaRPr>
          </a:p>
        </p:txBody>
      </p:sp>
    </p:spTree>
    <p:extLst>
      <p:ext uri="{BB962C8B-B14F-4D97-AF65-F5344CB8AC3E}">
        <p14:creationId xmlns:p14="http://schemas.microsoft.com/office/powerpoint/2010/main" val="1329067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AFCDD7"/>
        </a:solidFill>
        <a:effectLst/>
      </p:bgPr>
    </p:bg>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5734050"/>
            <a:ext cx="8893175" cy="792163"/>
          </a:xfrm>
          <a:prstGeom prst="rect">
            <a:avLst/>
          </a:prstGeom>
          <a:solidFill>
            <a:srgbClr val="0061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5" name="Picture 14" descr="b-6"/>
          <p:cNvPicPr>
            <a:picLocks noChangeAspect="1" noChangeArrowheads="1"/>
          </p:cNvPicPr>
          <p:nvPr userDrawn="1"/>
        </p:nvPicPr>
        <p:blipFill>
          <a:blip r:embed="rId2">
            <a:extLst>
              <a:ext uri="{28A0092B-C50C-407E-A947-70E740481C1C}">
                <a14:useLocalDpi xmlns:a14="http://schemas.microsoft.com/office/drawing/2010/main" val="0"/>
              </a:ext>
            </a:extLst>
          </a:blip>
          <a:srcRect l="3664" t="5928" r="3664" b="5928"/>
          <a:stretch>
            <a:fillRect/>
          </a:stretch>
        </p:blipFill>
        <p:spPr bwMode="auto">
          <a:xfrm>
            <a:off x="6511925" y="6022975"/>
            <a:ext cx="11557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8"/>
          <p:cNvSpPr txBox="1">
            <a:spLocks noChangeArrowheads="1"/>
          </p:cNvSpPr>
          <p:nvPr userDrawn="1"/>
        </p:nvSpPr>
        <p:spPr bwMode="auto">
          <a:xfrm>
            <a:off x="1403350" y="4603750"/>
            <a:ext cx="6553200" cy="830263"/>
          </a:xfrm>
          <a:prstGeom prst="rect">
            <a:avLst/>
          </a:prstGeom>
          <a:noFill/>
          <a:ln>
            <a:noFill/>
          </a:ln>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eaLnBrk="1" hangingPunct="1">
              <a:buClr>
                <a:srgbClr val="777777"/>
              </a:buClr>
              <a:buSzPct val="85000"/>
              <a:defRPr/>
            </a:pPr>
            <a:r>
              <a:rPr lang="en-US" altLang="zh-CN" sz="2400" dirty="0" smtClean="0">
                <a:latin typeface="Arial" pitchFamily="34" charset="0"/>
                <a:ea typeface="黑体" pitchFamily="2" charset="-122"/>
                <a:cs typeface="Arial" pitchFamily="34" charset="0"/>
              </a:rPr>
              <a:t>Dalian </a:t>
            </a:r>
            <a:r>
              <a:rPr lang="en-US" altLang="zh-CN" sz="2400" dirty="0" err="1" smtClean="0">
                <a:latin typeface="Arial" pitchFamily="34" charset="0"/>
                <a:ea typeface="黑体" pitchFamily="2" charset="-122"/>
                <a:cs typeface="Arial" pitchFamily="34" charset="0"/>
              </a:rPr>
              <a:t>Neusoft</a:t>
            </a:r>
            <a:r>
              <a:rPr lang="en-US" altLang="zh-CN" sz="2400" dirty="0" smtClean="0">
                <a:latin typeface="Arial" pitchFamily="34" charset="0"/>
                <a:ea typeface="黑体" pitchFamily="2" charset="-122"/>
                <a:cs typeface="Arial" pitchFamily="34" charset="0"/>
              </a:rPr>
              <a:t> Institute of Information</a:t>
            </a:r>
          </a:p>
          <a:p>
            <a:pPr algn="ctr" eaLnBrk="1" hangingPunct="1">
              <a:buClr>
                <a:srgbClr val="777777"/>
              </a:buClr>
              <a:buSzPct val="85000"/>
              <a:defRPr/>
            </a:pPr>
            <a:r>
              <a:rPr lang="en-US" altLang="ja-JP" sz="2400" dirty="0" smtClean="0">
                <a:latin typeface="Arial" pitchFamily="34" charset="0"/>
                <a:cs typeface="Arial" pitchFamily="34" charset="0"/>
              </a:rPr>
              <a:t>IT Innovation, Inc.</a:t>
            </a:r>
            <a:endParaRPr lang="zh-CN" altLang="en-US" sz="2400" dirty="0" smtClean="0">
              <a:latin typeface="Arial" pitchFamily="34" charset="0"/>
              <a:ea typeface="黑体" pitchFamily="2" charset="-122"/>
              <a:cs typeface="Arial" pitchFamily="34" charset="0"/>
            </a:endParaRPr>
          </a:p>
        </p:txBody>
      </p:sp>
      <p:sp>
        <p:nvSpPr>
          <p:cNvPr id="8" name="テキスト ボックス 11"/>
          <p:cNvSpPr txBox="1">
            <a:spLocks noChangeArrowheads="1"/>
          </p:cNvSpPr>
          <p:nvPr userDrawn="1"/>
        </p:nvSpPr>
        <p:spPr bwMode="auto">
          <a:xfrm>
            <a:off x="1117600" y="6550025"/>
            <a:ext cx="6554788" cy="276225"/>
          </a:xfrm>
          <a:prstGeom prst="rect">
            <a:avLst/>
          </a:prstGeom>
          <a:noFill/>
          <a:ln>
            <a:noFill/>
          </a:ln>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defRPr/>
            </a:pPr>
            <a:r>
              <a:rPr lang="en-US" altLang="ja-JP" dirty="0" smtClean="0">
                <a:latin typeface="Arial" pitchFamily="34" charset="0"/>
                <a:cs typeface="Arial" pitchFamily="34" charset="0"/>
              </a:rPr>
              <a:t>Copyright (C) 2012 Dalian Neusoft Institute of Information. IT innovation. All Rights Reserved. </a:t>
            </a:r>
            <a:endParaRPr kumimoji="1" lang="ja-JP" altLang="en-US" dirty="0" smtClean="0">
              <a:latin typeface="Arial" pitchFamily="34" charset="0"/>
              <a:cs typeface="Arial" pitchFamily="34" charset="0"/>
            </a:endParaRPr>
          </a:p>
        </p:txBody>
      </p:sp>
      <p:sp>
        <p:nvSpPr>
          <p:cNvPr id="672783" name="Rectangle 15"/>
          <p:cNvSpPr>
            <a:spLocks noGrp="1" noChangeArrowheads="1"/>
          </p:cNvSpPr>
          <p:nvPr>
            <p:ph type="ctrTitle"/>
          </p:nvPr>
        </p:nvSpPr>
        <p:spPr>
          <a:xfrm>
            <a:off x="539752" y="981075"/>
            <a:ext cx="6550025" cy="1944688"/>
          </a:xfrm>
        </p:spPr>
        <p:txBody>
          <a:bodyPr lIns="91440" tIns="45720" rIns="91440" bIns="45720" anchor="t"/>
          <a:lstStyle>
            <a:lvl1pPr defTabSz="784225" eaLnBrk="0" hangingPunct="0">
              <a:defRPr sz="4000" b="0">
                <a:solidFill>
                  <a:schemeClr val="tx2"/>
                </a:solidFill>
                <a:latin typeface="Frutiger LT 45 Light" pitchFamily="34" charset="0"/>
              </a:defRPr>
            </a:lvl1pPr>
          </a:lstStyle>
          <a:p>
            <a:r>
              <a:rPr lang="zh-CN" altLang="en-US" dirty="0"/>
              <a:t>单击此处编辑母版标题样式</a:t>
            </a:r>
            <a:endParaRPr lang="en-US" altLang="zh-CN" dirty="0"/>
          </a:p>
        </p:txBody>
      </p:sp>
      <p:sp>
        <p:nvSpPr>
          <p:cNvPr id="672788" name="Rectangle 20"/>
          <p:cNvSpPr>
            <a:spLocks noGrp="1" noChangeArrowheads="1"/>
          </p:cNvSpPr>
          <p:nvPr>
            <p:ph type="subTitle" idx="1"/>
          </p:nvPr>
        </p:nvSpPr>
        <p:spPr>
          <a:xfrm>
            <a:off x="539751" y="4005264"/>
            <a:ext cx="6551613" cy="431800"/>
          </a:xfrm>
        </p:spPr>
        <p:txBody>
          <a:bodyPr lIns="91440" tIns="45720" rIns="91440" bIns="45720"/>
          <a:lstStyle>
            <a:lvl1pPr marL="0" indent="0" defTabSz="914400">
              <a:spcBef>
                <a:spcPct val="0"/>
              </a:spcBef>
              <a:buClr>
                <a:srgbClr val="777777"/>
              </a:buClr>
              <a:buSzPct val="85000"/>
              <a:buFontTx/>
              <a:buNone/>
              <a:defRPr sz="2200" b="0"/>
            </a:lvl1pPr>
          </a:lstStyle>
          <a:p>
            <a:r>
              <a:rPr lang="zh-CN" altLang="en-US"/>
              <a:t>单击此处编辑母版副标题样式</a:t>
            </a:r>
            <a:endParaRPr lang="en-US" altLang="zh-CN"/>
          </a:p>
        </p:txBody>
      </p:sp>
    </p:spTree>
    <p:extLst>
      <p:ext uri="{BB962C8B-B14F-4D97-AF65-F5344CB8AC3E}">
        <p14:creationId xmlns:p14="http://schemas.microsoft.com/office/powerpoint/2010/main" val="239472465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3796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1000" y="0"/>
            <a:ext cx="2159000" cy="6269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0"/>
            <a:ext cx="6327775" cy="6269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66508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2414" y="1"/>
            <a:ext cx="7343775" cy="5365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6" y="908050"/>
            <a:ext cx="4243388" cy="5360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08050"/>
            <a:ext cx="4243387" cy="5360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0448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408988" y="6453188"/>
            <a:ext cx="371475" cy="276225"/>
          </a:xfrm>
          <a:prstGeom prst="rect">
            <a:avLst/>
          </a:prstGeom>
          <a:noFill/>
          <a:ln>
            <a:noFill/>
          </a:ln>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defRPr/>
            </a:pPr>
            <a:fld id="{7D90CDC9-A06D-478D-8E42-AAA2C313C7D3}" type="slidenum">
              <a:rPr lang="zh-CN" altLang="en-US" smtClean="0"/>
              <a:pPr>
                <a:defRPr/>
              </a:pPr>
              <a:t>‹#›</a:t>
            </a:fld>
            <a:endParaRPr lang="zh-CN" altLang="en-US" smtClean="0"/>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995485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155799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6" y="908050"/>
            <a:ext cx="4243388" cy="5360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08050"/>
            <a:ext cx="4243387" cy="5360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7052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0995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4447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144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2614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9743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9144000" cy="549275"/>
          </a:xfrm>
          <a:prstGeom prst="rect">
            <a:avLst/>
          </a:prstGeom>
          <a:solidFill>
            <a:srgbClr val="0061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6"/>
          <p:cNvSpPr>
            <a:spLocks noGrp="1" noChangeArrowheads="1"/>
          </p:cNvSpPr>
          <p:nvPr>
            <p:ph type="body" idx="1"/>
          </p:nvPr>
        </p:nvSpPr>
        <p:spPr bwMode="auto">
          <a:xfrm>
            <a:off x="250825" y="908050"/>
            <a:ext cx="8639175" cy="536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3" tIns="45212" rIns="90423" bIns="45212" numCol="1" anchor="t" anchorCtr="0" compatLnSpc="1">
            <a:prstTxWarp prst="textNoShape">
              <a:avLst/>
            </a:prstTxWarp>
          </a:bodyPr>
          <a:lstStyle/>
          <a:p>
            <a:pPr lvl="0"/>
            <a:r>
              <a:rPr lang="en-US" altLang="zh-CN" smtClean="0"/>
              <a:t>Arial </a:t>
            </a:r>
            <a:r>
              <a:rPr lang="zh-CN" altLang="en-US" smtClean="0"/>
              <a:t>或 </a:t>
            </a:r>
            <a:r>
              <a:rPr lang="en-US" altLang="zh-CN" smtClean="0"/>
              <a:t>Frutiger 55 Roman 25pt ,</a:t>
            </a:r>
            <a:r>
              <a:rPr lang="zh-CN" altLang="en-US" smtClean="0"/>
              <a:t>华文细黑简25</a:t>
            </a:r>
            <a:r>
              <a:rPr lang="en-US" altLang="zh-CN" smtClean="0"/>
              <a:t>pt</a:t>
            </a:r>
          </a:p>
          <a:p>
            <a:pPr lvl="1"/>
            <a:r>
              <a:rPr lang="en-US" altLang="zh-CN" smtClean="0"/>
              <a:t>Arial </a:t>
            </a:r>
            <a:r>
              <a:rPr lang="zh-CN" altLang="en-US" smtClean="0"/>
              <a:t>或 </a:t>
            </a:r>
            <a:r>
              <a:rPr lang="en-US" altLang="zh-CN" smtClean="0"/>
              <a:t>Frutiger 55 Roman 25pt ,</a:t>
            </a:r>
            <a:r>
              <a:rPr lang="zh-CN" altLang="en-US" smtClean="0"/>
              <a:t>华文细黑简25</a:t>
            </a:r>
            <a:r>
              <a:rPr lang="en-US" altLang="zh-CN" smtClean="0"/>
              <a:t>pt</a:t>
            </a:r>
          </a:p>
          <a:p>
            <a:pPr lvl="2"/>
            <a:r>
              <a:rPr lang="en-US" altLang="zh-CN" smtClean="0"/>
              <a:t>Arial </a:t>
            </a:r>
            <a:r>
              <a:rPr lang="zh-CN" altLang="en-US" smtClean="0"/>
              <a:t>或 </a:t>
            </a:r>
            <a:r>
              <a:rPr lang="en-US" altLang="zh-CN" smtClean="0"/>
              <a:t>Frutiger 55 Roman 25pt ,</a:t>
            </a:r>
            <a:r>
              <a:rPr lang="zh-CN" altLang="en-US" smtClean="0"/>
              <a:t>华文细黑简25</a:t>
            </a:r>
            <a:r>
              <a:rPr lang="en-US" altLang="zh-CN" smtClean="0"/>
              <a:t>pt</a:t>
            </a:r>
          </a:p>
          <a:p>
            <a:pPr lvl="3"/>
            <a:r>
              <a:rPr lang="en-US" altLang="zh-CN" smtClean="0"/>
              <a:t>Arial </a:t>
            </a:r>
            <a:r>
              <a:rPr lang="zh-CN" altLang="en-US" smtClean="0"/>
              <a:t>或 </a:t>
            </a:r>
            <a:r>
              <a:rPr lang="en-US" altLang="zh-CN" smtClean="0"/>
              <a:t>Frutiger 55 Roman 25pt ,</a:t>
            </a:r>
            <a:r>
              <a:rPr lang="zh-CN" altLang="en-US" smtClean="0"/>
              <a:t>华文细黑简25</a:t>
            </a:r>
            <a:r>
              <a:rPr lang="en-US" altLang="zh-CN" smtClean="0"/>
              <a:t>pt</a:t>
            </a:r>
          </a:p>
          <a:p>
            <a:pPr lvl="4"/>
            <a:r>
              <a:rPr lang="en-US" altLang="zh-CN" smtClean="0"/>
              <a:t>Arial </a:t>
            </a:r>
            <a:r>
              <a:rPr lang="zh-CN" altLang="en-US" smtClean="0"/>
              <a:t>或 </a:t>
            </a:r>
            <a:r>
              <a:rPr lang="en-US" altLang="zh-CN" smtClean="0"/>
              <a:t>Frutiger 55 Roman 25pt ,</a:t>
            </a:r>
            <a:r>
              <a:rPr lang="zh-CN" altLang="en-US" smtClean="0"/>
              <a:t>华文细黑简25</a:t>
            </a:r>
            <a:r>
              <a:rPr lang="en-US" altLang="zh-CN" smtClean="0"/>
              <a:t>pt</a:t>
            </a:r>
          </a:p>
        </p:txBody>
      </p:sp>
      <p:sp>
        <p:nvSpPr>
          <p:cNvPr id="1028" name="Rectangle 7"/>
          <p:cNvSpPr>
            <a:spLocks noGrp="1" noChangeArrowheads="1"/>
          </p:cNvSpPr>
          <p:nvPr>
            <p:ph type="title"/>
          </p:nvPr>
        </p:nvSpPr>
        <p:spPr bwMode="auto">
          <a:xfrm>
            <a:off x="252413" y="0"/>
            <a:ext cx="73437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23" tIns="45212" rIns="90423" bIns="45212" numCol="1" anchor="ctr" anchorCtr="0" compatLnSpc="1">
            <a:prstTxWarp prst="textNoShape">
              <a:avLst/>
            </a:prstTxWarp>
          </a:bodyPr>
          <a:lstStyle/>
          <a:p>
            <a:pPr lvl="0"/>
            <a:r>
              <a:rPr lang="en-US" altLang="zh-CN" smtClean="0"/>
              <a:t>Arial </a:t>
            </a:r>
            <a:r>
              <a:rPr lang="zh-CN" altLang="en-US" smtClean="0"/>
              <a:t>或</a:t>
            </a:r>
            <a:r>
              <a:rPr lang="en-US" altLang="zh-CN" smtClean="0"/>
              <a:t>Frutiger Bold 40pt ,</a:t>
            </a:r>
            <a:r>
              <a:rPr lang="zh-CN" altLang="en-US" smtClean="0"/>
              <a:t>黑体简40</a:t>
            </a:r>
            <a:r>
              <a:rPr lang="en-US" altLang="zh-CN" smtClean="0"/>
              <a:t>pt</a:t>
            </a:r>
          </a:p>
        </p:txBody>
      </p:sp>
      <p:pic>
        <p:nvPicPr>
          <p:cNvPr id="1029" name="Picture 10" descr="b-6"/>
          <p:cNvPicPr>
            <a:picLocks noChangeAspect="1" noChangeArrowheads="1"/>
          </p:cNvPicPr>
          <p:nvPr userDrawn="1"/>
        </p:nvPicPr>
        <p:blipFill>
          <a:blip r:embed="rId14">
            <a:extLst>
              <a:ext uri="{28A0092B-C50C-407E-A947-70E740481C1C}">
                <a14:useLocalDpi xmlns:a14="http://schemas.microsoft.com/office/drawing/2010/main" val="0"/>
              </a:ext>
            </a:extLst>
          </a:blip>
          <a:srcRect l="3664" t="5928" r="3664" b="5928"/>
          <a:stretch>
            <a:fillRect/>
          </a:stretch>
        </p:blipFill>
        <p:spPr bwMode="auto">
          <a:xfrm>
            <a:off x="7789863" y="131763"/>
            <a:ext cx="11557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テキスト ボックス 1"/>
          <p:cNvSpPr txBox="1">
            <a:spLocks noChangeArrowheads="1"/>
          </p:cNvSpPr>
          <p:nvPr userDrawn="1"/>
        </p:nvSpPr>
        <p:spPr bwMode="auto">
          <a:xfrm>
            <a:off x="971550" y="6464300"/>
            <a:ext cx="7570788" cy="276225"/>
          </a:xfrm>
          <a:prstGeom prst="rect">
            <a:avLst/>
          </a:prstGeom>
          <a:noFill/>
          <a:ln>
            <a:noFill/>
          </a:ln>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defRPr/>
            </a:pPr>
            <a:r>
              <a:rPr lang="en-US" altLang="ja-JP" dirty="0" smtClean="0"/>
              <a:t>Copyright (C) </a:t>
            </a:r>
            <a:r>
              <a:rPr lang="en-US" altLang="ja-JP" dirty="0" smtClean="0"/>
              <a:t>2018 </a:t>
            </a:r>
            <a:r>
              <a:rPr lang="en-US" altLang="ja-JP" dirty="0" smtClean="0"/>
              <a:t>Dalian Neusoft Institute of Information. IT innovation. All Rights Reserved. </a:t>
            </a:r>
            <a:endParaRPr kumimoji="1" lang="ja-JP" altLang="en-US" dirty="0" smtClean="0"/>
          </a:p>
        </p:txBody>
      </p:sp>
    </p:spTree>
  </p:cSld>
  <p:clrMap bg1="lt1" tx1="dk1" bg2="lt2" tx2="dk2" accent1="accent1" accent2="accent2" accent3="accent3" accent4="accent4" accent5="accent5" accent6="accent6" hlink="hlink" folHlink="folHlink"/>
  <p:sldLayoutIdLst>
    <p:sldLayoutId id="2147484396" r:id="rId1"/>
    <p:sldLayoutId id="2147484397" r:id="rId2"/>
    <p:sldLayoutId id="2147484385" r:id="rId3"/>
    <p:sldLayoutId id="2147484386" r:id="rId4"/>
    <p:sldLayoutId id="2147484387" r:id="rId5"/>
    <p:sldLayoutId id="2147484388" r:id="rId6"/>
    <p:sldLayoutId id="2147484389" r:id="rId7"/>
    <p:sldLayoutId id="2147484390" r:id="rId8"/>
    <p:sldLayoutId id="2147484391" r:id="rId9"/>
    <p:sldLayoutId id="2147484392" r:id="rId10"/>
    <p:sldLayoutId id="2147484393" r:id="rId11"/>
    <p:sldLayoutId id="2147484394" r:id="rId12"/>
  </p:sldLayoutIdLst>
  <p:timing>
    <p:tnLst>
      <p:par>
        <p:cTn id="1" dur="indefinite" restart="never" nodeType="tmRoot"/>
      </p:par>
    </p:tnLst>
  </p:timing>
  <p:txStyles>
    <p:titleStyle>
      <a:lvl1pPr algn="l" defTabSz="904875" rtl="0" eaLnBrk="0" fontAlgn="base" hangingPunct="0">
        <a:spcBef>
          <a:spcPct val="0"/>
        </a:spcBef>
        <a:spcAft>
          <a:spcPct val="0"/>
        </a:spcAft>
        <a:defRPr sz="2800" b="1">
          <a:solidFill>
            <a:srgbClr val="EAEAEA"/>
          </a:solidFill>
          <a:latin typeface="+mj-lt"/>
          <a:ea typeface="+mj-ea"/>
          <a:cs typeface="+mj-cs"/>
        </a:defRPr>
      </a:lvl1pPr>
      <a:lvl2pPr algn="l" defTabSz="904875" rtl="0" eaLnBrk="0" fontAlgn="base" hangingPunct="0">
        <a:spcBef>
          <a:spcPct val="0"/>
        </a:spcBef>
        <a:spcAft>
          <a:spcPct val="0"/>
        </a:spcAft>
        <a:defRPr sz="2800" b="1">
          <a:solidFill>
            <a:srgbClr val="EAEAEA"/>
          </a:solidFill>
          <a:latin typeface="Frutiger LT 55 Roman" pitchFamily="34" charset="0"/>
          <a:ea typeface="黑体" pitchFamily="2" charset="-122"/>
        </a:defRPr>
      </a:lvl2pPr>
      <a:lvl3pPr algn="l" defTabSz="904875" rtl="0" eaLnBrk="0" fontAlgn="base" hangingPunct="0">
        <a:spcBef>
          <a:spcPct val="0"/>
        </a:spcBef>
        <a:spcAft>
          <a:spcPct val="0"/>
        </a:spcAft>
        <a:defRPr sz="2800" b="1">
          <a:solidFill>
            <a:srgbClr val="EAEAEA"/>
          </a:solidFill>
          <a:latin typeface="Frutiger LT 55 Roman" pitchFamily="34" charset="0"/>
          <a:ea typeface="黑体" pitchFamily="2" charset="-122"/>
        </a:defRPr>
      </a:lvl3pPr>
      <a:lvl4pPr algn="l" defTabSz="904875" rtl="0" eaLnBrk="0" fontAlgn="base" hangingPunct="0">
        <a:spcBef>
          <a:spcPct val="0"/>
        </a:spcBef>
        <a:spcAft>
          <a:spcPct val="0"/>
        </a:spcAft>
        <a:defRPr sz="2800" b="1">
          <a:solidFill>
            <a:srgbClr val="EAEAEA"/>
          </a:solidFill>
          <a:latin typeface="Frutiger LT 55 Roman" pitchFamily="34" charset="0"/>
          <a:ea typeface="黑体" pitchFamily="2" charset="-122"/>
        </a:defRPr>
      </a:lvl4pPr>
      <a:lvl5pPr algn="l" defTabSz="904875" rtl="0" eaLnBrk="0" fontAlgn="base" hangingPunct="0">
        <a:spcBef>
          <a:spcPct val="0"/>
        </a:spcBef>
        <a:spcAft>
          <a:spcPct val="0"/>
        </a:spcAft>
        <a:defRPr sz="2800" b="1">
          <a:solidFill>
            <a:srgbClr val="EAEAEA"/>
          </a:solidFill>
          <a:latin typeface="Frutiger LT 55 Roman" pitchFamily="34" charset="0"/>
          <a:ea typeface="黑体" pitchFamily="2" charset="-122"/>
        </a:defRPr>
      </a:lvl5pPr>
      <a:lvl6pPr marL="457200" algn="l" defTabSz="904875" rtl="0" fontAlgn="base">
        <a:spcBef>
          <a:spcPct val="0"/>
        </a:spcBef>
        <a:spcAft>
          <a:spcPct val="0"/>
        </a:spcAft>
        <a:defRPr sz="2800" b="1">
          <a:solidFill>
            <a:srgbClr val="EAEAEA"/>
          </a:solidFill>
          <a:latin typeface="Frutiger LT 55 Roman" pitchFamily="34" charset="0"/>
          <a:ea typeface="黑体" pitchFamily="2" charset="-122"/>
        </a:defRPr>
      </a:lvl6pPr>
      <a:lvl7pPr marL="914400" algn="l" defTabSz="904875" rtl="0" fontAlgn="base">
        <a:spcBef>
          <a:spcPct val="0"/>
        </a:spcBef>
        <a:spcAft>
          <a:spcPct val="0"/>
        </a:spcAft>
        <a:defRPr sz="2800" b="1">
          <a:solidFill>
            <a:srgbClr val="EAEAEA"/>
          </a:solidFill>
          <a:latin typeface="Frutiger LT 55 Roman" pitchFamily="34" charset="0"/>
          <a:ea typeface="黑体" pitchFamily="2" charset="-122"/>
        </a:defRPr>
      </a:lvl7pPr>
      <a:lvl8pPr marL="1371600" algn="l" defTabSz="904875" rtl="0" fontAlgn="base">
        <a:spcBef>
          <a:spcPct val="0"/>
        </a:spcBef>
        <a:spcAft>
          <a:spcPct val="0"/>
        </a:spcAft>
        <a:defRPr sz="2800" b="1">
          <a:solidFill>
            <a:srgbClr val="EAEAEA"/>
          </a:solidFill>
          <a:latin typeface="Frutiger LT 55 Roman" pitchFamily="34" charset="0"/>
          <a:ea typeface="黑体" pitchFamily="2" charset="-122"/>
        </a:defRPr>
      </a:lvl8pPr>
      <a:lvl9pPr marL="1828800" algn="l" defTabSz="904875" rtl="0" fontAlgn="base">
        <a:spcBef>
          <a:spcPct val="0"/>
        </a:spcBef>
        <a:spcAft>
          <a:spcPct val="0"/>
        </a:spcAft>
        <a:defRPr sz="2800" b="1">
          <a:solidFill>
            <a:srgbClr val="EAEAEA"/>
          </a:solidFill>
          <a:latin typeface="Frutiger LT 55 Roman" pitchFamily="34" charset="0"/>
          <a:ea typeface="黑体" pitchFamily="2" charset="-122"/>
        </a:defRPr>
      </a:lvl9pPr>
    </p:titleStyle>
    <p:bodyStyle>
      <a:lvl1pPr marL="339725" indent="-339725" algn="l" defTabSz="904875" rtl="0" eaLnBrk="0" fontAlgn="base" hangingPunct="0">
        <a:spcBef>
          <a:spcPct val="20000"/>
        </a:spcBef>
        <a:spcAft>
          <a:spcPct val="0"/>
        </a:spcAft>
        <a:buClr>
          <a:srgbClr val="003366"/>
        </a:buClr>
        <a:buChar char="•"/>
        <a:defRPr sz="2400" b="1">
          <a:solidFill>
            <a:schemeClr val="tx1"/>
          </a:solidFill>
          <a:latin typeface="+mn-lt"/>
          <a:ea typeface="+mn-ea"/>
          <a:cs typeface="+mn-cs"/>
        </a:defRPr>
      </a:lvl1pPr>
      <a:lvl2pPr marL="735013" indent="-282575" algn="l" defTabSz="904875" rtl="0" eaLnBrk="0" fontAlgn="base" hangingPunct="0">
        <a:spcBef>
          <a:spcPct val="20000"/>
        </a:spcBef>
        <a:spcAft>
          <a:spcPct val="0"/>
        </a:spcAft>
        <a:buClr>
          <a:srgbClr val="003366"/>
        </a:buClr>
        <a:buChar char="–"/>
        <a:defRPr sz="2000">
          <a:solidFill>
            <a:schemeClr val="tx1"/>
          </a:solidFill>
          <a:latin typeface="+mn-lt"/>
          <a:ea typeface="+mn-ea"/>
        </a:defRPr>
      </a:lvl2pPr>
      <a:lvl3pPr marL="1130300" indent="-225425" algn="l" defTabSz="904875" rtl="0" eaLnBrk="0" fontAlgn="base" hangingPunct="0">
        <a:spcBef>
          <a:spcPct val="20000"/>
        </a:spcBef>
        <a:spcAft>
          <a:spcPct val="0"/>
        </a:spcAft>
        <a:buClr>
          <a:srgbClr val="003366"/>
        </a:buClr>
        <a:buChar char="•"/>
        <a:defRPr sz="2400">
          <a:solidFill>
            <a:schemeClr val="tx1"/>
          </a:solidFill>
          <a:latin typeface="+mn-lt"/>
          <a:ea typeface="+mn-ea"/>
        </a:defRPr>
      </a:lvl3pPr>
      <a:lvl4pPr marL="1582738" indent="-225425" algn="l" defTabSz="904875" rtl="0" eaLnBrk="0" fontAlgn="base" hangingPunct="0">
        <a:spcBef>
          <a:spcPct val="20000"/>
        </a:spcBef>
        <a:spcAft>
          <a:spcPct val="0"/>
        </a:spcAft>
        <a:buClr>
          <a:srgbClr val="003366"/>
        </a:buClr>
        <a:buChar char="–"/>
        <a:defRPr sz="1600">
          <a:solidFill>
            <a:schemeClr val="tx1"/>
          </a:solidFill>
          <a:latin typeface="+mn-lt"/>
          <a:ea typeface="+mn-ea"/>
        </a:defRPr>
      </a:lvl4pPr>
      <a:lvl5pPr marL="2035175" indent="-225425" algn="l" defTabSz="904875" rtl="0" eaLnBrk="0" fontAlgn="base" hangingPunct="0">
        <a:spcBef>
          <a:spcPct val="20000"/>
        </a:spcBef>
        <a:spcAft>
          <a:spcPct val="0"/>
        </a:spcAft>
        <a:buClr>
          <a:srgbClr val="003366"/>
        </a:buClr>
        <a:buChar char="»"/>
        <a:defRPr sz="1400">
          <a:solidFill>
            <a:schemeClr val="tx1"/>
          </a:solidFill>
          <a:latin typeface="+mn-lt"/>
          <a:ea typeface="+mn-ea"/>
        </a:defRPr>
      </a:lvl5pPr>
      <a:lvl6pPr marL="2492375" indent="-225425" algn="l" defTabSz="904875" rtl="0" fontAlgn="base">
        <a:spcBef>
          <a:spcPct val="20000"/>
        </a:spcBef>
        <a:spcAft>
          <a:spcPct val="0"/>
        </a:spcAft>
        <a:buClr>
          <a:srgbClr val="003366"/>
        </a:buClr>
        <a:buChar char="»"/>
        <a:defRPr sz="1400">
          <a:solidFill>
            <a:schemeClr val="tx1"/>
          </a:solidFill>
          <a:latin typeface="+mn-lt"/>
          <a:ea typeface="+mn-ea"/>
        </a:defRPr>
      </a:lvl6pPr>
      <a:lvl7pPr marL="2949575" indent="-225425" algn="l" defTabSz="904875" rtl="0" fontAlgn="base">
        <a:spcBef>
          <a:spcPct val="20000"/>
        </a:spcBef>
        <a:spcAft>
          <a:spcPct val="0"/>
        </a:spcAft>
        <a:buClr>
          <a:srgbClr val="003366"/>
        </a:buClr>
        <a:buChar char="»"/>
        <a:defRPr sz="1400">
          <a:solidFill>
            <a:schemeClr val="tx1"/>
          </a:solidFill>
          <a:latin typeface="+mn-lt"/>
          <a:ea typeface="+mn-ea"/>
        </a:defRPr>
      </a:lvl7pPr>
      <a:lvl8pPr marL="3406775" indent="-225425" algn="l" defTabSz="904875" rtl="0" fontAlgn="base">
        <a:spcBef>
          <a:spcPct val="20000"/>
        </a:spcBef>
        <a:spcAft>
          <a:spcPct val="0"/>
        </a:spcAft>
        <a:buClr>
          <a:srgbClr val="003366"/>
        </a:buClr>
        <a:buChar char="»"/>
        <a:defRPr sz="1400">
          <a:solidFill>
            <a:schemeClr val="tx1"/>
          </a:solidFill>
          <a:latin typeface="+mn-lt"/>
          <a:ea typeface="+mn-ea"/>
        </a:defRPr>
      </a:lvl8pPr>
      <a:lvl9pPr marL="3863975" indent="-225425" algn="l" defTabSz="904875" rtl="0" fontAlgn="base">
        <a:spcBef>
          <a:spcPct val="20000"/>
        </a:spcBef>
        <a:spcAft>
          <a:spcPct val="0"/>
        </a:spcAft>
        <a:buClr>
          <a:srgbClr val="003366"/>
        </a:buClr>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13.xml"/><Relationship Id="rId7"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jpeg"/><Relationship Id="rId5" Type="http://schemas.openxmlformats.org/officeDocument/2006/relationships/image" Target="../media/image10.emf"/><Relationship Id="rId10" Type="http://schemas.openxmlformats.org/officeDocument/2006/relationships/image" Target="../media/image11.wmf"/><Relationship Id="rId4" Type="http://schemas.openxmlformats.org/officeDocument/2006/relationships/oleObject" Target="../embeddings/oleObject3.bin"/><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8.png"/><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9.png"/><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9.png"/><Relationship Id="rId4"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3.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hyperlink" Target="http://cafe.rational.com/HyperNews/get/hn/umlcafe.html" TargetMode="External"/><Relationship Id="rId3" Type="http://schemas.openxmlformats.org/officeDocument/2006/relationships/hyperlink" Target="http://www.rational.com/" TargetMode="External"/><Relationship Id="rId7" Type="http://schemas.openxmlformats.org/officeDocument/2006/relationships/hyperlink" Target="http://www.rational.com/uml/reading/index.jsp"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hyperlink" Target="http://www.rational.com/uml/resources/whitepapers/index.jsp" TargetMode="External"/><Relationship Id="rId5" Type="http://schemas.openxmlformats.org/officeDocument/2006/relationships/hyperlink" Target="http://www.rational.com/uml/resources/quick/index.jsp" TargetMode="External"/><Relationship Id="rId4" Type="http://schemas.openxmlformats.org/officeDocument/2006/relationships/hyperlink" Target="http://www.rational.com/uml/index.jsp" TargetMode="External"/></Relationships>
</file>

<file path=ppt/slides/_rels/slide91.xml.rels><?xml version="1.0" encoding="UTF-8" standalone="yes"?>
<Relationships xmlns="http://schemas.openxmlformats.org/package/2006/relationships"><Relationship Id="rId8" Type="http://schemas.openxmlformats.org/officeDocument/2006/relationships/hyperlink" Target="http://www.uml-zone.com/" TargetMode="External"/><Relationship Id="rId13" Type="http://schemas.openxmlformats.org/officeDocument/2006/relationships/hyperlink" Target="http://softdocwiz.com/UML.htm" TargetMode="External"/><Relationship Id="rId3" Type="http://schemas.openxmlformats.org/officeDocument/2006/relationships/hyperlink" Target="http://www.omg.org/" TargetMode="External"/><Relationship Id="rId7" Type="http://schemas.openxmlformats.org/officeDocument/2006/relationships/slide" Target="slide1.xml"/><Relationship Id="rId12" Type="http://schemas.openxmlformats.org/officeDocument/2006/relationships/hyperlink" Target="http://www.gdpro.com/uml_central.html"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hyperlink" Target="http://www.platinum.com/corp/uml/uml.htm" TargetMode="External"/><Relationship Id="rId11" Type="http://schemas.openxmlformats.org/officeDocument/2006/relationships/hyperlink" Target="http://www.gdpro.com/" TargetMode="External"/><Relationship Id="rId5" Type="http://schemas.openxmlformats.org/officeDocument/2006/relationships/hyperlink" Target="http://cgi.omg.org/news/pr97/umlprimer.html" TargetMode="External"/><Relationship Id="rId10" Type="http://schemas.openxmlformats.org/officeDocument/2006/relationships/hyperlink" Target="http://news.devx.com/cgi-bin/dnewsweb.exe?utag=&amp;group=vb.oop&amp;xrelated=8577&amp;cmd_related.x=69&amp;cmd_related.y=6" TargetMode="External"/><Relationship Id="rId4" Type="http://schemas.openxmlformats.org/officeDocument/2006/relationships/hyperlink" Target="http://www.omg.org/technology/uml/index.htm" TargetMode="External"/><Relationship Id="rId9" Type="http://schemas.openxmlformats.org/officeDocument/2006/relationships/hyperlink" Target="http://www.uml-zone.com/umlfaq.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827088" y="836613"/>
            <a:ext cx="7632700" cy="1944687"/>
          </a:xfrm>
        </p:spPr>
        <p:txBody>
          <a:bodyPr/>
          <a:lstStyle/>
          <a:p>
            <a:pPr algn="ctr"/>
            <a:r>
              <a:rPr lang="en-US" altLang="zh-CN" dirty="0" smtClean="0">
                <a:solidFill>
                  <a:srgbClr val="002060"/>
                </a:solidFill>
                <a:latin typeface="Arial" pitchFamily="34" charset="0"/>
                <a:cs typeface="Arial" pitchFamily="34" charset="0"/>
              </a:rPr>
              <a:t>UML &amp; Object Oriented Analysis and Design</a:t>
            </a:r>
            <a:endParaRPr lang="zh-CN" altLang="en-US" dirty="0" smtClean="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357313"/>
            <a:ext cx="778668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1" name="Text Box 10"/>
          <p:cNvSpPr txBox="1">
            <a:spLocks noChangeArrowheads="1"/>
          </p:cNvSpPr>
          <p:nvPr/>
        </p:nvSpPr>
        <p:spPr bwMode="auto">
          <a:xfrm>
            <a:off x="1785938" y="857250"/>
            <a:ext cx="49133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1366838" algn="l"/>
                <a:tab pos="2940050" algn="l"/>
                <a:tab pos="3041650" algn="l"/>
                <a:tab pos="3840163" algn="l"/>
                <a:tab pos="4284663" algn="l"/>
              </a:tabLst>
              <a:defRPr sz="1200">
                <a:solidFill>
                  <a:schemeClr val="tx1"/>
                </a:solidFill>
                <a:latin typeface="Frutiger LT 55 Roman" pitchFamily="34" charset="0"/>
                <a:ea typeface="宋体" pitchFamily="2" charset="-122"/>
              </a:defRPr>
            </a:lvl1pPr>
            <a:lvl2pPr marL="742950" indent="-285750">
              <a:tabLst>
                <a:tab pos="1366838" algn="l"/>
                <a:tab pos="2940050" algn="l"/>
                <a:tab pos="3041650" algn="l"/>
                <a:tab pos="3840163" algn="l"/>
                <a:tab pos="4284663" algn="l"/>
              </a:tabLst>
              <a:defRPr sz="1200">
                <a:solidFill>
                  <a:schemeClr val="tx1"/>
                </a:solidFill>
                <a:latin typeface="Frutiger LT 55 Roman" pitchFamily="34" charset="0"/>
                <a:ea typeface="宋体" pitchFamily="2" charset="-122"/>
              </a:defRPr>
            </a:lvl2pPr>
            <a:lvl3pPr marL="1143000" indent="-228600">
              <a:tabLst>
                <a:tab pos="1366838" algn="l"/>
                <a:tab pos="2940050" algn="l"/>
                <a:tab pos="3041650" algn="l"/>
                <a:tab pos="3840163" algn="l"/>
                <a:tab pos="4284663" algn="l"/>
              </a:tabLst>
              <a:defRPr sz="1200">
                <a:solidFill>
                  <a:schemeClr val="tx1"/>
                </a:solidFill>
                <a:latin typeface="Frutiger LT 55 Roman" pitchFamily="34" charset="0"/>
                <a:ea typeface="宋体" pitchFamily="2" charset="-122"/>
              </a:defRPr>
            </a:lvl3pPr>
            <a:lvl4pPr marL="1600200" indent="-228600">
              <a:tabLst>
                <a:tab pos="1366838" algn="l"/>
                <a:tab pos="2940050" algn="l"/>
                <a:tab pos="3041650" algn="l"/>
                <a:tab pos="3840163" algn="l"/>
                <a:tab pos="4284663" algn="l"/>
              </a:tabLst>
              <a:defRPr sz="1200">
                <a:solidFill>
                  <a:schemeClr val="tx1"/>
                </a:solidFill>
                <a:latin typeface="Frutiger LT 55 Roman" pitchFamily="34" charset="0"/>
                <a:ea typeface="宋体" pitchFamily="2" charset="-122"/>
              </a:defRPr>
            </a:lvl4pPr>
            <a:lvl5pPr marL="2057400" indent="-228600">
              <a:tabLst>
                <a:tab pos="1366838" algn="l"/>
                <a:tab pos="2940050" algn="l"/>
                <a:tab pos="3041650" algn="l"/>
                <a:tab pos="3840163" algn="l"/>
                <a:tab pos="4284663" algn="l"/>
              </a:tabLst>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tabLst>
                <a:tab pos="1366838" algn="l"/>
                <a:tab pos="2940050" algn="l"/>
                <a:tab pos="3041650" algn="l"/>
                <a:tab pos="3840163" algn="l"/>
                <a:tab pos="4284663" algn="l"/>
              </a:tabLs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tabLst>
                <a:tab pos="1366838" algn="l"/>
                <a:tab pos="2940050" algn="l"/>
                <a:tab pos="3041650" algn="l"/>
                <a:tab pos="3840163" algn="l"/>
                <a:tab pos="4284663" algn="l"/>
              </a:tabLs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tabLst>
                <a:tab pos="1366838" algn="l"/>
                <a:tab pos="2940050" algn="l"/>
                <a:tab pos="3041650" algn="l"/>
                <a:tab pos="3840163" algn="l"/>
                <a:tab pos="4284663" algn="l"/>
              </a:tabLs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tabLst>
                <a:tab pos="1366838" algn="l"/>
                <a:tab pos="2940050" algn="l"/>
                <a:tab pos="3041650" algn="l"/>
                <a:tab pos="3840163" algn="l"/>
                <a:tab pos="4284663" algn="l"/>
              </a:tabLst>
              <a:defRPr sz="1200">
                <a:solidFill>
                  <a:schemeClr val="tx1"/>
                </a:solidFill>
                <a:latin typeface="Frutiger LT 55 Roman" pitchFamily="34" charset="0"/>
                <a:ea typeface="宋体" pitchFamily="2" charset="-122"/>
              </a:defRPr>
            </a:lvl9pPr>
          </a:lstStyle>
          <a:p>
            <a:pPr>
              <a:lnSpc>
                <a:spcPts val="3000"/>
              </a:lnSpc>
            </a:pPr>
            <a:r>
              <a:rPr lang="en-US" altLang="zh-CN" sz="1800">
                <a:solidFill>
                  <a:srgbClr val="000000"/>
                </a:solidFill>
              </a:rPr>
              <a:t>	</a:t>
            </a:r>
            <a:r>
              <a:rPr lang="en-US" altLang="zh-CN" sz="2900">
                <a:solidFill>
                  <a:srgbClr val="000000"/>
                </a:solidFill>
              </a:rPr>
              <a:t>The OOSD Hierarchy</a:t>
            </a:r>
            <a:endParaRPr lang="en-US" altLang="zh-CN" sz="1300">
              <a:solidFill>
                <a:srgbClr val="000000"/>
              </a:solidFill>
            </a:endParaRPr>
          </a:p>
        </p:txBody>
      </p:sp>
      <p:sp>
        <p:nvSpPr>
          <p:cNvPr id="43012" name="Rectangle 2"/>
          <p:cNvSpPr>
            <a:spLocks noChangeArrowheads="1"/>
          </p:cNvSpPr>
          <p:nvPr/>
        </p:nvSpPr>
        <p:spPr bwMode="auto">
          <a:xfrm>
            <a:off x="0" y="0"/>
            <a:ext cx="73437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23" tIns="45212" rIns="90423" bIns="45212" anchor="ctr"/>
          <a:lstStyle/>
          <a:p>
            <a:pPr defTabSz="904875"/>
            <a:r>
              <a:rPr lang="en-US" altLang="zh-CN" sz="2400" b="1" dirty="0" smtClean="0">
                <a:solidFill>
                  <a:srgbClr val="EAEAEA"/>
                </a:solidFill>
                <a:latin typeface="Arial" pitchFamily="34" charset="0"/>
                <a:cs typeface="Arial" pitchFamily="34" charset="0"/>
              </a:rPr>
              <a:t>OOAD  </a:t>
            </a:r>
            <a:r>
              <a:rPr lang="en-US" altLang="zh-CN" sz="2400" b="1" dirty="0">
                <a:solidFill>
                  <a:srgbClr val="EAEAEA"/>
                </a:solidFill>
                <a:latin typeface="Arial" pitchFamily="34" charset="0"/>
                <a:cs typeface="Arial" pitchFamily="34" charset="0"/>
              </a:rPr>
              <a:t>-</a:t>
            </a:r>
            <a:r>
              <a:rPr lang="en-US" altLang="zh-CN" sz="2400" dirty="0">
                <a:solidFill>
                  <a:schemeClr val="bg1"/>
                </a:solidFill>
                <a:latin typeface="Arial" pitchFamily="34" charset="0"/>
                <a:ea typeface="黑体" pitchFamily="2" charset="-122"/>
              </a:rPr>
              <a:t> Software Methodology</a:t>
            </a:r>
            <a:endParaRPr lang="en-GB" altLang="zh-CN" sz="2400" dirty="0">
              <a:solidFill>
                <a:schemeClr val="bg1"/>
              </a:solidFill>
              <a:latin typeface="Arial" pitchFamily="34" charset="0"/>
              <a:ea typeface="黑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图示 21"/>
          <p:cNvGraphicFramePr/>
          <p:nvPr/>
        </p:nvGraphicFramePr>
        <p:xfrm>
          <a:off x="723929" y="1785926"/>
          <a:ext cx="7920039" cy="428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5059" name="Rectangle 2"/>
          <p:cNvSpPr txBox="1">
            <a:spLocks noChangeArrowheads="1"/>
          </p:cNvSpPr>
          <p:nvPr/>
        </p:nvSpPr>
        <p:spPr bwMode="auto">
          <a:xfrm>
            <a:off x="252413" y="0"/>
            <a:ext cx="73437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sz="1200">
                <a:solidFill>
                  <a:schemeClr val="tx1"/>
                </a:solidFill>
                <a:latin typeface="Frutiger LT 55 Roman" pitchFamily="34" charset="0"/>
                <a:ea typeface="宋体" pitchFamily="2" charset="-122"/>
              </a:defRPr>
            </a:lvl1pPr>
            <a:lvl2pPr marL="742950" indent="-285750" defTabSz="904875">
              <a:defRPr sz="1200">
                <a:solidFill>
                  <a:schemeClr val="tx1"/>
                </a:solidFill>
                <a:latin typeface="Frutiger LT 55 Roman" pitchFamily="34" charset="0"/>
                <a:ea typeface="宋体" pitchFamily="2" charset="-122"/>
              </a:defRPr>
            </a:lvl2pPr>
            <a:lvl3pPr marL="1143000" indent="-228600" defTabSz="904875">
              <a:defRPr sz="1200">
                <a:solidFill>
                  <a:schemeClr val="tx1"/>
                </a:solidFill>
                <a:latin typeface="Frutiger LT 55 Roman" pitchFamily="34" charset="0"/>
                <a:ea typeface="宋体" pitchFamily="2" charset="-122"/>
              </a:defRPr>
            </a:lvl3pPr>
            <a:lvl4pPr marL="1600200" indent="-228600" defTabSz="904875">
              <a:defRPr sz="1200">
                <a:solidFill>
                  <a:schemeClr val="tx1"/>
                </a:solidFill>
                <a:latin typeface="Frutiger LT 55 Roman" pitchFamily="34" charset="0"/>
                <a:ea typeface="宋体" pitchFamily="2" charset="-122"/>
              </a:defRPr>
            </a:lvl4pPr>
            <a:lvl5pPr marL="2057400" indent="-228600" defTabSz="904875">
              <a:defRPr sz="1200">
                <a:solidFill>
                  <a:schemeClr val="tx1"/>
                </a:solidFill>
                <a:latin typeface="Frutiger LT 55 Roman" pitchFamily="34" charset="0"/>
                <a:ea typeface="宋体" pitchFamily="2" charset="-122"/>
              </a:defRPr>
            </a:lvl5pPr>
            <a:lvl6pPr marL="25146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2400" b="1" dirty="0" smtClean="0">
                <a:solidFill>
                  <a:schemeClr val="bg1"/>
                </a:solidFill>
                <a:latin typeface="Arial" pitchFamily="34" charset="0"/>
              </a:rPr>
              <a:t>OOAD   </a:t>
            </a:r>
            <a:r>
              <a:rPr lang="en-US" altLang="zh-CN" sz="2400" b="1" dirty="0">
                <a:solidFill>
                  <a:schemeClr val="bg1"/>
                </a:solidFill>
                <a:latin typeface="Arial" pitchFamily="34" charset="0"/>
              </a:rPr>
              <a:t>- Workﬂows of the OOSD Process(1/2)</a:t>
            </a:r>
            <a:endParaRPr lang="en-GB" altLang="zh-CN" sz="2400" b="1" dirty="0">
              <a:solidFill>
                <a:schemeClr val="bg1"/>
              </a:solidFill>
              <a:latin typeface="Arial" pitchFamily="34" charset="0"/>
            </a:endParaRPr>
          </a:p>
        </p:txBody>
      </p:sp>
      <p:sp>
        <p:nvSpPr>
          <p:cNvPr id="45060" name="矩形 5"/>
          <p:cNvSpPr>
            <a:spLocks noChangeArrowheads="1"/>
          </p:cNvSpPr>
          <p:nvPr/>
        </p:nvSpPr>
        <p:spPr bwMode="auto">
          <a:xfrm>
            <a:off x="785813" y="714375"/>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solidFill>
                  <a:srgbClr val="000000"/>
                </a:solidFill>
                <a:latin typeface="Arial" pitchFamily="34" charset="0"/>
              </a:rPr>
              <a:t>     Software development has traditionally encompassed the following workﬂows:</a:t>
            </a:r>
            <a:endParaRPr lang="zh-CN" altLang="en-US" sz="24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1066800" y="1447800"/>
          <a:ext cx="6965950" cy="4406900"/>
        </p:xfrm>
        <a:graphic>
          <a:graphicData uri="http://schemas.openxmlformats.org/presentationml/2006/ole">
            <mc:AlternateContent xmlns:mc="http://schemas.openxmlformats.org/markup-compatibility/2006">
              <mc:Choice xmlns:v="urn:schemas-microsoft-com:vml" Requires="v">
                <p:oleObj spid="_x0000_s44067" name="CorelDRAW" r:id="rId4" imgW="7229475" imgH="4572000" progId="CorelDRAW.Graphic.9">
                  <p:embed/>
                </p:oleObj>
              </mc:Choice>
              <mc:Fallback>
                <p:oleObj name="CorelDRAW" r:id="rId4" imgW="7229475" imgH="4572000" progId="CorelDRAW.Graphic.9">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47800"/>
                        <a:ext cx="6965950" cy="440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5" name="Rectangle 3"/>
          <p:cNvSpPr>
            <a:spLocks noGrp="1" noChangeArrowheads="1"/>
          </p:cNvSpPr>
          <p:nvPr>
            <p:ph type="title" idx="4294967295"/>
          </p:nvPr>
        </p:nvSpPr>
        <p:spPr>
          <a:xfrm>
            <a:off x="252413" y="0"/>
            <a:ext cx="8105775" cy="536575"/>
          </a:xfrm>
          <a:noFill/>
        </p:spPr>
        <p:txBody>
          <a:bodyPr lIns="92075" tIns="46038" rIns="92075" bIns="46038"/>
          <a:lstStyle/>
          <a:p>
            <a:r>
              <a:rPr lang="en-US" altLang="zh-CN" dirty="0" smtClean="0">
                <a:latin typeface="Arial" pitchFamily="34" charset="0"/>
                <a:cs typeface="Arial" pitchFamily="34" charset="0"/>
              </a:rPr>
              <a:t>OOAD   -</a:t>
            </a:r>
            <a:r>
              <a:rPr lang="en-US" altLang="zh-CN" dirty="0" smtClean="0">
                <a:solidFill>
                  <a:schemeClr val="bg1"/>
                </a:solidFill>
                <a:latin typeface="Arial" pitchFamily="34" charset="0"/>
              </a:rPr>
              <a:t> </a:t>
            </a:r>
            <a:r>
              <a:rPr lang="en-US" altLang="zh-CN" dirty="0" smtClean="0">
                <a:ea typeface="宋体" pitchFamily="2" charset="-122"/>
              </a:rPr>
              <a:t>RUP(case in point)</a:t>
            </a:r>
          </a:p>
        </p:txBody>
      </p:sp>
      <p:sp>
        <p:nvSpPr>
          <p:cNvPr id="184332" name="Rectangle 12"/>
          <p:cNvSpPr>
            <a:spLocks noChangeArrowheads="1"/>
          </p:cNvSpPr>
          <p:nvPr/>
        </p:nvSpPr>
        <p:spPr bwMode="auto">
          <a:xfrm>
            <a:off x="1476375" y="2492375"/>
            <a:ext cx="5975350" cy="431800"/>
          </a:xfrm>
          <a:prstGeom prst="rect">
            <a:avLst/>
          </a:prstGeom>
          <a:noFill/>
          <a:ln w="19050"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334" name="Rectangle 14"/>
          <p:cNvSpPr>
            <a:spLocks noChangeArrowheads="1"/>
          </p:cNvSpPr>
          <p:nvPr/>
        </p:nvSpPr>
        <p:spPr bwMode="auto">
          <a:xfrm>
            <a:off x="5143500" y="1916113"/>
            <a:ext cx="1444625" cy="3384550"/>
          </a:xfrm>
          <a:prstGeom prst="rect">
            <a:avLst/>
          </a:prstGeom>
          <a:solidFill>
            <a:schemeClr val="accent1">
              <a:alpha val="0"/>
            </a:schemeClr>
          </a:solidFill>
          <a:ln w="19050" algn="ctr">
            <a:solidFill>
              <a:srgbClr val="FF6600"/>
            </a:solidFill>
            <a:miter lim="800000"/>
            <a:headEnd/>
            <a:tailEnd/>
          </a:ln>
        </p:spPr>
        <p:txBody>
          <a:bodyPr wrap="none" anchor="ctr"/>
          <a:lstStyle/>
          <a:p>
            <a:pPr algn="ctr"/>
            <a:endParaRPr lang="zh-CN"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84334"/>
                                        </p:tgtEl>
                                        <p:attrNameLst>
                                          <p:attrName>style.visibility</p:attrName>
                                        </p:attrNameLst>
                                      </p:cBhvr>
                                      <p:to>
                                        <p:strVal val="visible"/>
                                      </p:to>
                                    </p:set>
                                    <p:animEffect transition="in" filter="plus(in)">
                                      <p:cBhvr>
                                        <p:cTn id="7" dur="2000"/>
                                        <p:tgtEl>
                                          <p:spTgt spid="184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184332"/>
                                        </p:tgtEl>
                                        <p:attrNameLst>
                                          <p:attrName>style.visibility</p:attrName>
                                        </p:attrNameLst>
                                      </p:cBhvr>
                                      <p:to>
                                        <p:strVal val="visible"/>
                                      </p:to>
                                    </p:set>
                                    <p:animEffect transition="in" filter="plus(in)">
                                      <p:cBhvr>
                                        <p:cTn id="12" dur="2000"/>
                                        <p:tgtEl>
                                          <p:spTgt spid="184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2" grpId="0" animBg="1"/>
      <p:bldP spid="1843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p:cNvSpPr txBox="1">
            <a:spLocks noChangeArrowheads="1"/>
          </p:cNvSpPr>
          <p:nvPr/>
        </p:nvSpPr>
        <p:spPr bwMode="auto">
          <a:xfrm>
            <a:off x="831850" y="604838"/>
            <a:ext cx="620713"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215900" algn="l"/>
                <a:tab pos="614363" algn="l"/>
              </a:tabLst>
              <a:defRPr sz="1200">
                <a:solidFill>
                  <a:schemeClr val="tx1"/>
                </a:solidFill>
                <a:latin typeface="Frutiger LT 55 Roman" pitchFamily="34" charset="0"/>
                <a:ea typeface="宋体" pitchFamily="2" charset="-122"/>
              </a:defRPr>
            </a:lvl1pPr>
            <a:lvl2pPr marL="742950" indent="-285750">
              <a:tabLst>
                <a:tab pos="215900" algn="l"/>
                <a:tab pos="614363" algn="l"/>
              </a:tabLst>
              <a:defRPr sz="1200">
                <a:solidFill>
                  <a:schemeClr val="tx1"/>
                </a:solidFill>
                <a:latin typeface="Frutiger LT 55 Roman" pitchFamily="34" charset="0"/>
                <a:ea typeface="宋体" pitchFamily="2" charset="-122"/>
              </a:defRPr>
            </a:lvl2pPr>
            <a:lvl3pPr marL="1143000" indent="-228600">
              <a:tabLst>
                <a:tab pos="215900" algn="l"/>
                <a:tab pos="614363" algn="l"/>
              </a:tabLst>
              <a:defRPr sz="1200">
                <a:solidFill>
                  <a:schemeClr val="tx1"/>
                </a:solidFill>
                <a:latin typeface="Frutiger LT 55 Roman" pitchFamily="34" charset="0"/>
                <a:ea typeface="宋体" pitchFamily="2" charset="-122"/>
              </a:defRPr>
            </a:lvl3pPr>
            <a:lvl4pPr marL="1600200" indent="-228600">
              <a:tabLst>
                <a:tab pos="215900" algn="l"/>
                <a:tab pos="614363" algn="l"/>
              </a:tabLst>
              <a:defRPr sz="1200">
                <a:solidFill>
                  <a:schemeClr val="tx1"/>
                </a:solidFill>
                <a:latin typeface="Frutiger LT 55 Roman" pitchFamily="34" charset="0"/>
                <a:ea typeface="宋体" pitchFamily="2" charset="-122"/>
              </a:defRPr>
            </a:lvl4pPr>
            <a:lvl5pPr marL="2057400" indent="-228600">
              <a:tabLst>
                <a:tab pos="215900" algn="l"/>
                <a:tab pos="614363" algn="l"/>
              </a:tabLst>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tabLst>
                <a:tab pos="215900" algn="l"/>
                <a:tab pos="614363" algn="l"/>
              </a:tabLs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tabLst>
                <a:tab pos="215900" algn="l"/>
                <a:tab pos="614363" algn="l"/>
              </a:tabLs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tabLst>
                <a:tab pos="215900" algn="l"/>
                <a:tab pos="614363" algn="l"/>
              </a:tabLs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tabLst>
                <a:tab pos="215900" algn="l"/>
                <a:tab pos="614363" algn="l"/>
              </a:tabLst>
              <a:defRPr sz="1200">
                <a:solidFill>
                  <a:schemeClr val="tx1"/>
                </a:solidFill>
                <a:latin typeface="Frutiger LT 55 Roman" pitchFamily="34" charset="0"/>
                <a:ea typeface="宋体" pitchFamily="2" charset="-122"/>
              </a:defRPr>
            </a:lvl9pPr>
          </a:lstStyle>
          <a:p>
            <a:pPr>
              <a:lnSpc>
                <a:spcPts val="1663"/>
              </a:lnSpc>
            </a:pPr>
            <a:r>
              <a:rPr lang="en-US" altLang="zh-CN"/>
              <a:t>	</a:t>
            </a:r>
            <a:endParaRPr lang="en-US" altLang="zh-CN" sz="1800">
              <a:solidFill>
                <a:srgbClr val="000000"/>
              </a:solidFill>
            </a:endParaRPr>
          </a:p>
          <a:p>
            <a:pPr>
              <a:lnSpc>
                <a:spcPts val="900"/>
              </a:lnSpc>
            </a:pPr>
            <a:endParaRPr lang="en-US" altLang="zh-CN" sz="1800">
              <a:solidFill>
                <a:srgbClr val="000000"/>
              </a:solidFill>
            </a:endParaRPr>
          </a:p>
          <a:p>
            <a:pPr>
              <a:lnSpc>
                <a:spcPts val="900"/>
              </a:lnSpc>
            </a:pPr>
            <a:endParaRPr lang="en-US" altLang="zh-CN" sz="1800">
              <a:solidFill>
                <a:srgbClr val="000000"/>
              </a:solidFill>
            </a:endParaRPr>
          </a:p>
          <a:p>
            <a:pPr>
              <a:lnSpc>
                <a:spcPts val="900"/>
              </a:lnSpc>
            </a:pPr>
            <a:endParaRPr lang="en-US" altLang="zh-CN" sz="1800">
              <a:solidFill>
                <a:srgbClr val="000000"/>
              </a:solidFill>
            </a:endParaRPr>
          </a:p>
          <a:p>
            <a:pPr>
              <a:lnSpc>
                <a:spcPts val="3000"/>
              </a:lnSpc>
            </a:pPr>
            <a:r>
              <a:rPr lang="en-US" altLang="zh-CN" sz="1800">
                <a:solidFill>
                  <a:srgbClr val="000000"/>
                </a:solidFill>
              </a:rPr>
              <a:t>	</a:t>
            </a:r>
            <a:endParaRPr lang="en-US" altLang="zh-CN" sz="2900">
              <a:solidFill>
                <a:srgbClr val="000000"/>
              </a:solidFill>
            </a:endParaRPr>
          </a:p>
          <a:p>
            <a:pPr>
              <a:lnSpc>
                <a:spcPts val="900"/>
              </a:lnSpc>
            </a:pPr>
            <a:endParaRPr lang="en-US" altLang="zh-CN" sz="2900">
              <a:solidFill>
                <a:srgbClr val="000000"/>
              </a:solidFill>
            </a:endParaRPr>
          </a:p>
          <a:p>
            <a:pPr>
              <a:lnSpc>
                <a:spcPts val="900"/>
              </a:lnSpc>
            </a:pPr>
            <a:endParaRPr lang="en-US" altLang="zh-CN" sz="2900">
              <a:solidFill>
                <a:srgbClr val="000000"/>
              </a:solidFill>
            </a:endParaRPr>
          </a:p>
          <a:p>
            <a:pPr>
              <a:lnSpc>
                <a:spcPts val="3063"/>
              </a:lnSpc>
            </a:pPr>
            <a:r>
              <a:rPr lang="en-US" altLang="zh-CN" sz="2200">
                <a:solidFill>
                  <a:srgbClr val="000000"/>
                </a:solidFill>
              </a:rPr>
              <a:t>		</a:t>
            </a:r>
          </a:p>
        </p:txBody>
      </p:sp>
      <p:sp>
        <p:nvSpPr>
          <p:cNvPr id="46083" name="Rectangle 2"/>
          <p:cNvSpPr txBox="1">
            <a:spLocks noChangeArrowheads="1"/>
          </p:cNvSpPr>
          <p:nvPr/>
        </p:nvSpPr>
        <p:spPr bwMode="auto">
          <a:xfrm>
            <a:off x="0" y="0"/>
            <a:ext cx="73437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sz="1200">
                <a:solidFill>
                  <a:schemeClr val="tx1"/>
                </a:solidFill>
                <a:latin typeface="Frutiger LT 55 Roman" pitchFamily="34" charset="0"/>
                <a:ea typeface="宋体" pitchFamily="2" charset="-122"/>
              </a:defRPr>
            </a:lvl1pPr>
            <a:lvl2pPr marL="742950" indent="-285750" defTabSz="904875">
              <a:defRPr sz="1200">
                <a:solidFill>
                  <a:schemeClr val="tx1"/>
                </a:solidFill>
                <a:latin typeface="Frutiger LT 55 Roman" pitchFamily="34" charset="0"/>
                <a:ea typeface="宋体" pitchFamily="2" charset="-122"/>
              </a:defRPr>
            </a:lvl2pPr>
            <a:lvl3pPr marL="1143000" indent="-228600" defTabSz="904875">
              <a:defRPr sz="1200">
                <a:solidFill>
                  <a:schemeClr val="tx1"/>
                </a:solidFill>
                <a:latin typeface="Frutiger LT 55 Roman" pitchFamily="34" charset="0"/>
                <a:ea typeface="宋体" pitchFamily="2" charset="-122"/>
              </a:defRPr>
            </a:lvl3pPr>
            <a:lvl4pPr marL="1600200" indent="-228600" defTabSz="904875">
              <a:defRPr sz="1200">
                <a:solidFill>
                  <a:schemeClr val="tx1"/>
                </a:solidFill>
                <a:latin typeface="Frutiger LT 55 Roman" pitchFamily="34" charset="0"/>
                <a:ea typeface="宋体" pitchFamily="2" charset="-122"/>
              </a:defRPr>
            </a:lvl4pPr>
            <a:lvl5pPr marL="2057400" indent="-228600" defTabSz="904875">
              <a:defRPr sz="1200">
                <a:solidFill>
                  <a:schemeClr val="tx1"/>
                </a:solidFill>
                <a:latin typeface="Frutiger LT 55 Roman" pitchFamily="34" charset="0"/>
                <a:ea typeface="宋体" pitchFamily="2" charset="-122"/>
              </a:defRPr>
            </a:lvl5pPr>
            <a:lvl6pPr marL="25146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2400" b="1" dirty="0" smtClean="0">
                <a:solidFill>
                  <a:schemeClr val="bg1"/>
                </a:solidFill>
                <a:latin typeface="Arial" pitchFamily="34" charset="0"/>
              </a:rPr>
              <a:t>OOAD   </a:t>
            </a:r>
            <a:r>
              <a:rPr lang="en-US" altLang="zh-CN" sz="2400" b="1" dirty="0">
                <a:solidFill>
                  <a:schemeClr val="bg1"/>
                </a:solidFill>
                <a:latin typeface="Arial" pitchFamily="34" charset="0"/>
              </a:rPr>
              <a:t>- </a:t>
            </a:r>
            <a:r>
              <a:rPr lang="en-US" altLang="zh-CN" sz="2400" dirty="0">
                <a:solidFill>
                  <a:schemeClr val="bg1"/>
                </a:solidFill>
                <a:latin typeface="Arial" pitchFamily="34" charset="0"/>
              </a:rPr>
              <a:t>Exploring the Beneﬁts of Modeling Software</a:t>
            </a:r>
            <a:endParaRPr lang="en-GB" altLang="zh-CN" sz="2400" dirty="0">
              <a:solidFill>
                <a:schemeClr val="bg1"/>
              </a:solidFill>
              <a:latin typeface="Arial" pitchFamily="34" charset="0"/>
            </a:endParaRPr>
          </a:p>
        </p:txBody>
      </p:sp>
      <p:graphicFrame>
        <p:nvGraphicFramePr>
          <p:cNvPr id="46084" name="Object 5"/>
          <p:cNvGraphicFramePr>
            <a:graphicFrameLocks noChangeAspect="1"/>
          </p:cNvGraphicFramePr>
          <p:nvPr/>
        </p:nvGraphicFramePr>
        <p:xfrm>
          <a:off x="1690688" y="3933825"/>
          <a:ext cx="1447800" cy="998538"/>
        </p:xfrm>
        <a:graphic>
          <a:graphicData uri="http://schemas.openxmlformats.org/presentationml/2006/ole">
            <mc:AlternateContent xmlns:mc="http://schemas.openxmlformats.org/markup-compatibility/2006">
              <mc:Choice xmlns:v="urn:schemas-microsoft-com:vml" Requires="v">
                <p:oleObj spid="_x0000_s46220" name="CorelDRAW" r:id="rId4" imgW="1600383" imgH="1105235" progId="CorelDRAW.Graphic.9">
                  <p:embed/>
                </p:oleObj>
              </mc:Choice>
              <mc:Fallback>
                <p:oleObj name="CorelDRAW" r:id="rId4" imgW="1600383" imgH="1105235" progId="CorelDRAW.Graphic.9">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688" y="3933825"/>
                        <a:ext cx="1447800"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5" name="Rectangle 6"/>
          <p:cNvSpPr>
            <a:spLocks noChangeArrowheads="1"/>
          </p:cNvSpPr>
          <p:nvPr/>
        </p:nvSpPr>
        <p:spPr bwMode="auto">
          <a:xfrm>
            <a:off x="1331913" y="5013325"/>
            <a:ext cx="9509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a:latin typeface="Arial" pitchFamily="34" charset="0"/>
              </a:rPr>
              <a:t> </a:t>
            </a:r>
            <a:r>
              <a:rPr lang="en-US" altLang="zh-CN" sz="1400">
                <a:solidFill>
                  <a:srgbClr val="000000"/>
                </a:solidFill>
                <a:latin typeface="Arial" pitchFamily="34" charset="0"/>
              </a:rPr>
              <a:t>inception</a:t>
            </a:r>
            <a:endParaRPr lang="zh-CN" altLang="en-US" sz="1400">
              <a:solidFill>
                <a:srgbClr val="000000"/>
              </a:solidFill>
              <a:latin typeface="Arial" pitchFamily="34" charset="0"/>
            </a:endParaRPr>
          </a:p>
        </p:txBody>
      </p:sp>
      <p:pic>
        <p:nvPicPr>
          <p:cNvPr id="46086" name="Picture 7" descr="三人-讨论"/>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19475" y="2997200"/>
            <a:ext cx="16002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7" name="Group 9"/>
          <p:cNvGrpSpPr>
            <a:grpSpLocks/>
          </p:cNvGrpSpPr>
          <p:nvPr/>
        </p:nvGrpSpPr>
        <p:grpSpPr bwMode="auto">
          <a:xfrm>
            <a:off x="4786313" y="4581525"/>
            <a:ext cx="1600200" cy="585788"/>
            <a:chOff x="1488" y="1392"/>
            <a:chExt cx="1248" cy="458"/>
          </a:xfrm>
        </p:grpSpPr>
        <p:sp>
          <p:nvSpPr>
            <p:cNvPr id="46115" name="AutoShape 10"/>
            <p:cNvSpPr>
              <a:spLocks noChangeArrowheads="1"/>
            </p:cNvSpPr>
            <p:nvPr/>
          </p:nvSpPr>
          <p:spPr bwMode="auto">
            <a:xfrm>
              <a:off x="1488" y="1527"/>
              <a:ext cx="1248" cy="323"/>
            </a:xfrm>
            <a:prstGeom prst="parallelogram">
              <a:avLst>
                <a:gd name="adj" fmla="val 78689"/>
              </a:avLst>
            </a:prstGeom>
            <a:solidFill>
              <a:srgbClr val="DDDDDD"/>
            </a:solidFill>
            <a:ln>
              <a:noFill/>
            </a:ln>
            <a:effectLst>
              <a:outerShdw dist="40161" dir="4293903"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sp>
          <p:nvSpPr>
            <p:cNvPr id="46116" name="Line 11"/>
            <p:cNvSpPr>
              <a:spLocks noChangeShapeType="1"/>
            </p:cNvSpPr>
            <p:nvPr/>
          </p:nvSpPr>
          <p:spPr bwMode="auto">
            <a:xfrm>
              <a:off x="1680" y="1739"/>
              <a:ext cx="5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7" name="Line 12"/>
            <p:cNvSpPr>
              <a:spLocks noChangeShapeType="1"/>
            </p:cNvSpPr>
            <p:nvPr/>
          </p:nvSpPr>
          <p:spPr bwMode="auto">
            <a:xfrm flipH="1">
              <a:off x="1807" y="1632"/>
              <a:ext cx="65" cy="1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8" name="Line 13"/>
            <p:cNvSpPr>
              <a:spLocks noChangeShapeType="1"/>
            </p:cNvSpPr>
            <p:nvPr/>
          </p:nvSpPr>
          <p:spPr bwMode="auto">
            <a:xfrm flipV="1">
              <a:off x="2064" y="1628"/>
              <a:ext cx="52" cy="1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6119" name="Group 14"/>
            <p:cNvGrpSpPr>
              <a:grpSpLocks/>
            </p:cNvGrpSpPr>
            <p:nvPr/>
          </p:nvGrpSpPr>
          <p:grpSpPr bwMode="auto">
            <a:xfrm>
              <a:off x="1776" y="1488"/>
              <a:ext cx="166" cy="216"/>
              <a:chOff x="2976" y="3264"/>
              <a:chExt cx="720" cy="577"/>
            </a:xfrm>
          </p:grpSpPr>
          <p:grpSp>
            <p:nvGrpSpPr>
              <p:cNvPr id="46142" name="Group 15"/>
              <p:cNvGrpSpPr>
                <a:grpSpLocks/>
              </p:cNvGrpSpPr>
              <p:nvPr/>
            </p:nvGrpSpPr>
            <p:grpSpPr bwMode="auto">
              <a:xfrm>
                <a:off x="2976" y="3616"/>
                <a:ext cx="720" cy="225"/>
                <a:chOff x="2304" y="2166"/>
                <a:chExt cx="288" cy="90"/>
              </a:xfrm>
            </p:grpSpPr>
            <p:sp>
              <p:nvSpPr>
                <p:cNvPr id="46158" name="Oval 16"/>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6159" name="Oval 17"/>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46143" name="Group 18"/>
              <p:cNvGrpSpPr>
                <a:grpSpLocks/>
              </p:cNvGrpSpPr>
              <p:nvPr/>
            </p:nvGrpSpPr>
            <p:grpSpPr bwMode="auto">
              <a:xfrm>
                <a:off x="2976" y="3552"/>
                <a:ext cx="720" cy="225"/>
                <a:chOff x="2304" y="2166"/>
                <a:chExt cx="288" cy="90"/>
              </a:xfrm>
            </p:grpSpPr>
            <p:sp>
              <p:nvSpPr>
                <p:cNvPr id="46156" name="Oval 19"/>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6157" name="Oval 20"/>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46144" name="Group 21"/>
              <p:cNvGrpSpPr>
                <a:grpSpLocks/>
              </p:cNvGrpSpPr>
              <p:nvPr/>
            </p:nvGrpSpPr>
            <p:grpSpPr bwMode="auto">
              <a:xfrm>
                <a:off x="2976" y="3489"/>
                <a:ext cx="720" cy="225"/>
                <a:chOff x="2304" y="2166"/>
                <a:chExt cx="288" cy="90"/>
              </a:xfrm>
            </p:grpSpPr>
            <p:sp>
              <p:nvSpPr>
                <p:cNvPr id="46154" name="Oval 22"/>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6155" name="Oval 23"/>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46145" name="Group 24"/>
              <p:cNvGrpSpPr>
                <a:grpSpLocks/>
              </p:cNvGrpSpPr>
              <p:nvPr/>
            </p:nvGrpSpPr>
            <p:grpSpPr bwMode="auto">
              <a:xfrm>
                <a:off x="2976" y="3419"/>
                <a:ext cx="720" cy="225"/>
                <a:chOff x="2304" y="2166"/>
                <a:chExt cx="288" cy="90"/>
              </a:xfrm>
            </p:grpSpPr>
            <p:sp>
              <p:nvSpPr>
                <p:cNvPr id="46152" name="Oval 25"/>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6153" name="Oval 26"/>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46146" name="Group 27"/>
              <p:cNvGrpSpPr>
                <a:grpSpLocks/>
              </p:cNvGrpSpPr>
              <p:nvPr/>
            </p:nvGrpSpPr>
            <p:grpSpPr bwMode="auto">
              <a:xfrm>
                <a:off x="2976" y="3349"/>
                <a:ext cx="720" cy="225"/>
                <a:chOff x="2304" y="2166"/>
                <a:chExt cx="288" cy="90"/>
              </a:xfrm>
            </p:grpSpPr>
            <p:sp>
              <p:nvSpPr>
                <p:cNvPr id="46150" name="Oval 28"/>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6151" name="Oval 29"/>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46147" name="Group 30"/>
              <p:cNvGrpSpPr>
                <a:grpSpLocks/>
              </p:cNvGrpSpPr>
              <p:nvPr/>
            </p:nvGrpSpPr>
            <p:grpSpPr bwMode="auto">
              <a:xfrm>
                <a:off x="2976" y="3264"/>
                <a:ext cx="720" cy="225"/>
                <a:chOff x="2304" y="2112"/>
                <a:chExt cx="288" cy="90"/>
              </a:xfrm>
            </p:grpSpPr>
            <p:sp>
              <p:nvSpPr>
                <p:cNvPr id="46148" name="Oval 31"/>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6149" name="Oval 32"/>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grpSp>
          <p:nvGrpSpPr>
            <p:cNvPr id="46120" name="Group 33"/>
            <p:cNvGrpSpPr>
              <a:grpSpLocks/>
            </p:cNvGrpSpPr>
            <p:nvPr/>
          </p:nvGrpSpPr>
          <p:grpSpPr bwMode="auto">
            <a:xfrm>
              <a:off x="2208" y="1392"/>
              <a:ext cx="385" cy="402"/>
              <a:chOff x="3960" y="12396"/>
              <a:chExt cx="614" cy="690"/>
            </a:xfrm>
          </p:grpSpPr>
          <p:pic>
            <p:nvPicPr>
              <p:cNvPr id="46140" name="Picture 34" descr="serve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66" y="12396"/>
                <a:ext cx="40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41" name="Picture 35" descr="PC Blue"/>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60" y="12710"/>
                <a:ext cx="36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121" name="Group 36"/>
            <p:cNvGrpSpPr>
              <a:grpSpLocks/>
            </p:cNvGrpSpPr>
            <p:nvPr/>
          </p:nvGrpSpPr>
          <p:grpSpPr bwMode="auto">
            <a:xfrm>
              <a:off x="2014" y="1488"/>
              <a:ext cx="176" cy="201"/>
              <a:chOff x="432" y="3360"/>
              <a:chExt cx="432" cy="468"/>
            </a:xfrm>
          </p:grpSpPr>
          <p:grpSp>
            <p:nvGrpSpPr>
              <p:cNvPr id="46122" name="Group 37"/>
              <p:cNvGrpSpPr>
                <a:grpSpLocks/>
              </p:cNvGrpSpPr>
              <p:nvPr/>
            </p:nvGrpSpPr>
            <p:grpSpPr bwMode="auto">
              <a:xfrm>
                <a:off x="432" y="3600"/>
                <a:ext cx="432" cy="228"/>
                <a:chOff x="432" y="288"/>
                <a:chExt cx="1488" cy="372"/>
              </a:xfrm>
            </p:grpSpPr>
            <p:sp>
              <p:nvSpPr>
                <p:cNvPr id="46138" name="Oval 38"/>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327" name="Oval 39"/>
                <p:cNvSpPr>
                  <a:spLocks noChangeArrowheads="1"/>
                </p:cNvSpPr>
                <p:nvPr/>
              </p:nvSpPr>
              <p:spPr bwMode="auto">
                <a:xfrm>
                  <a:off x="434" y="286"/>
                  <a:ext cx="1486" cy="335"/>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 LT 55 Roman"/>
                  </a:endParaRPr>
                </a:p>
              </p:txBody>
            </p:sp>
          </p:grpSp>
          <p:grpSp>
            <p:nvGrpSpPr>
              <p:cNvPr id="46123" name="Group 40"/>
              <p:cNvGrpSpPr>
                <a:grpSpLocks/>
              </p:cNvGrpSpPr>
              <p:nvPr/>
            </p:nvGrpSpPr>
            <p:grpSpPr bwMode="auto">
              <a:xfrm>
                <a:off x="432" y="3552"/>
                <a:ext cx="432" cy="228"/>
                <a:chOff x="432" y="288"/>
                <a:chExt cx="1488" cy="372"/>
              </a:xfrm>
            </p:grpSpPr>
            <p:sp>
              <p:nvSpPr>
                <p:cNvPr id="46136" name="Oval 41"/>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330" name="Oval 42"/>
                <p:cNvSpPr>
                  <a:spLocks noChangeArrowheads="1"/>
                </p:cNvSpPr>
                <p:nvPr/>
              </p:nvSpPr>
              <p:spPr bwMode="auto">
                <a:xfrm>
                  <a:off x="434" y="171"/>
                  <a:ext cx="1486" cy="335"/>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 LT 55 Roman"/>
                  </a:endParaRPr>
                </a:p>
              </p:txBody>
            </p:sp>
          </p:grpSp>
          <p:grpSp>
            <p:nvGrpSpPr>
              <p:cNvPr id="46124" name="Group 43"/>
              <p:cNvGrpSpPr>
                <a:grpSpLocks/>
              </p:cNvGrpSpPr>
              <p:nvPr/>
            </p:nvGrpSpPr>
            <p:grpSpPr bwMode="auto">
              <a:xfrm>
                <a:off x="432" y="3504"/>
                <a:ext cx="432" cy="228"/>
                <a:chOff x="432" y="288"/>
                <a:chExt cx="1488" cy="372"/>
              </a:xfrm>
            </p:grpSpPr>
            <p:sp>
              <p:nvSpPr>
                <p:cNvPr id="46134" name="Oval 44"/>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333" name="Oval 45"/>
                <p:cNvSpPr>
                  <a:spLocks noChangeArrowheads="1"/>
                </p:cNvSpPr>
                <p:nvPr/>
              </p:nvSpPr>
              <p:spPr bwMode="auto">
                <a:xfrm>
                  <a:off x="434" y="287"/>
                  <a:ext cx="1486" cy="335"/>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 LT 55 Roman"/>
                  </a:endParaRPr>
                </a:p>
              </p:txBody>
            </p:sp>
          </p:grpSp>
          <p:grpSp>
            <p:nvGrpSpPr>
              <p:cNvPr id="46125" name="Group 46"/>
              <p:cNvGrpSpPr>
                <a:grpSpLocks/>
              </p:cNvGrpSpPr>
              <p:nvPr/>
            </p:nvGrpSpPr>
            <p:grpSpPr bwMode="auto">
              <a:xfrm>
                <a:off x="432" y="3456"/>
                <a:ext cx="432" cy="228"/>
                <a:chOff x="432" y="288"/>
                <a:chExt cx="1488" cy="372"/>
              </a:xfrm>
            </p:grpSpPr>
            <p:sp>
              <p:nvSpPr>
                <p:cNvPr id="46132" name="Oval 47"/>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336" name="Oval 48"/>
                <p:cNvSpPr>
                  <a:spLocks noChangeArrowheads="1"/>
                </p:cNvSpPr>
                <p:nvPr/>
              </p:nvSpPr>
              <p:spPr bwMode="auto">
                <a:xfrm>
                  <a:off x="434" y="172"/>
                  <a:ext cx="1486" cy="339"/>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 LT 55 Roman"/>
                  </a:endParaRPr>
                </a:p>
              </p:txBody>
            </p:sp>
          </p:grpSp>
          <p:grpSp>
            <p:nvGrpSpPr>
              <p:cNvPr id="46126" name="Group 49"/>
              <p:cNvGrpSpPr>
                <a:grpSpLocks/>
              </p:cNvGrpSpPr>
              <p:nvPr/>
            </p:nvGrpSpPr>
            <p:grpSpPr bwMode="auto">
              <a:xfrm>
                <a:off x="432" y="3408"/>
                <a:ext cx="432" cy="228"/>
                <a:chOff x="432" y="288"/>
                <a:chExt cx="1488" cy="372"/>
              </a:xfrm>
            </p:grpSpPr>
            <p:sp>
              <p:nvSpPr>
                <p:cNvPr id="46130" name="Oval 50"/>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339" name="Oval 51"/>
                <p:cNvSpPr>
                  <a:spLocks noChangeArrowheads="1"/>
                </p:cNvSpPr>
                <p:nvPr/>
              </p:nvSpPr>
              <p:spPr bwMode="auto">
                <a:xfrm>
                  <a:off x="434" y="288"/>
                  <a:ext cx="1486" cy="335"/>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 LT 55 Roman"/>
                  </a:endParaRPr>
                </a:p>
              </p:txBody>
            </p:sp>
          </p:grpSp>
          <p:grpSp>
            <p:nvGrpSpPr>
              <p:cNvPr id="46127" name="Group 52"/>
              <p:cNvGrpSpPr>
                <a:grpSpLocks/>
              </p:cNvGrpSpPr>
              <p:nvPr/>
            </p:nvGrpSpPr>
            <p:grpSpPr bwMode="auto">
              <a:xfrm>
                <a:off x="432" y="3360"/>
                <a:ext cx="432" cy="228"/>
                <a:chOff x="432" y="288"/>
                <a:chExt cx="1488" cy="372"/>
              </a:xfrm>
            </p:grpSpPr>
            <p:sp>
              <p:nvSpPr>
                <p:cNvPr id="46128" name="Oval 53"/>
                <p:cNvSpPr>
                  <a:spLocks noChangeArrowheads="1"/>
                </p:cNvSpPr>
                <p:nvPr/>
              </p:nvSpPr>
              <p:spPr bwMode="auto">
                <a:xfrm>
                  <a:off x="432" y="324"/>
                  <a:ext cx="1488" cy="336"/>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342" name="Oval 54"/>
                <p:cNvSpPr>
                  <a:spLocks noChangeArrowheads="1"/>
                </p:cNvSpPr>
                <p:nvPr/>
              </p:nvSpPr>
              <p:spPr bwMode="auto">
                <a:xfrm>
                  <a:off x="434" y="286"/>
                  <a:ext cx="1486" cy="335"/>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a:latin typeface="Frutiger LT 55 Roman"/>
                  </a:endParaRPr>
                </a:p>
              </p:txBody>
            </p:sp>
          </p:grpSp>
        </p:grpSp>
      </p:grpSp>
      <p:graphicFrame>
        <p:nvGraphicFramePr>
          <p:cNvPr id="46088" name="Object 55"/>
          <p:cNvGraphicFramePr>
            <a:graphicFrameLocks noChangeAspect="1"/>
          </p:cNvGraphicFramePr>
          <p:nvPr/>
        </p:nvGraphicFramePr>
        <p:xfrm>
          <a:off x="466725" y="1844675"/>
          <a:ext cx="1584325" cy="1058863"/>
        </p:xfrm>
        <a:graphic>
          <a:graphicData uri="http://schemas.openxmlformats.org/presentationml/2006/ole">
            <mc:AlternateContent xmlns:mc="http://schemas.openxmlformats.org/markup-compatibility/2006">
              <mc:Choice xmlns:v="urn:schemas-microsoft-com:vml" Requires="v">
                <p:oleObj spid="_x0000_s46221" name="CorelDRAW" r:id="rId9" imgW="3848100" imgH="2571750" progId="CorelDRAW.Graphic.9">
                  <p:embed/>
                </p:oleObj>
              </mc:Choice>
              <mc:Fallback>
                <p:oleObj name="CorelDRAW" r:id="rId9" imgW="3848100" imgH="2571750" progId="CorelDRAW.Graphic.9">
                  <p:embed/>
                  <p:pic>
                    <p:nvPicPr>
                      <p:cNvPr id="0"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725" y="1844675"/>
                        <a:ext cx="1584325"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9" name="Rectangle 56"/>
          <p:cNvSpPr>
            <a:spLocks noChangeArrowheads="1"/>
          </p:cNvSpPr>
          <p:nvPr/>
        </p:nvSpPr>
        <p:spPr bwMode="auto">
          <a:xfrm>
            <a:off x="500063" y="2214563"/>
            <a:ext cx="1447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a:solidFill>
                  <a:srgbClr val="000000"/>
                </a:solidFill>
                <a:latin typeface="Arial" pitchFamily="34" charset="0"/>
              </a:rPr>
              <a:t>software project</a:t>
            </a:r>
            <a:endParaRPr lang="zh-CN" altLang="en-US" sz="1400">
              <a:solidFill>
                <a:srgbClr val="000000"/>
              </a:solidFill>
              <a:latin typeface="Arial" pitchFamily="34" charset="0"/>
            </a:endParaRPr>
          </a:p>
        </p:txBody>
      </p:sp>
      <p:sp>
        <p:nvSpPr>
          <p:cNvPr id="46090" name="Freeform 57"/>
          <p:cNvSpPr>
            <a:spLocks/>
          </p:cNvSpPr>
          <p:nvPr/>
        </p:nvSpPr>
        <p:spPr bwMode="auto">
          <a:xfrm>
            <a:off x="1690688" y="2852738"/>
            <a:ext cx="427037" cy="1368425"/>
          </a:xfrm>
          <a:custGeom>
            <a:avLst/>
            <a:gdLst>
              <a:gd name="T0" fmla="*/ 2147483647 w 404"/>
              <a:gd name="T1" fmla="*/ 2147483647 h 1294"/>
              <a:gd name="T2" fmla="*/ 2147483647 w 404"/>
              <a:gd name="T3" fmla="*/ 0 h 1294"/>
              <a:gd name="T4" fmla="*/ 2147483647 w 404"/>
              <a:gd name="T5" fmla="*/ 2147483647 h 1294"/>
              <a:gd name="T6" fmla="*/ 0 w 404"/>
              <a:gd name="T7" fmla="*/ 2147483647 h 1294"/>
              <a:gd name="T8" fmla="*/ 2147483647 w 404"/>
              <a:gd name="T9" fmla="*/ 2147483647 h 1294"/>
              <a:gd name="T10" fmla="*/ 2147483647 w 404"/>
              <a:gd name="T11" fmla="*/ 2147483647 h 1294"/>
              <a:gd name="T12" fmla="*/ 2147483647 w 404"/>
              <a:gd name="T13" fmla="*/ 2147483647 h 1294"/>
              <a:gd name="T14" fmla="*/ 0 60000 65536"/>
              <a:gd name="T15" fmla="*/ 0 60000 65536"/>
              <a:gd name="T16" fmla="*/ 0 60000 65536"/>
              <a:gd name="T17" fmla="*/ 0 60000 65536"/>
              <a:gd name="T18" fmla="*/ 0 60000 65536"/>
              <a:gd name="T19" fmla="*/ 0 60000 65536"/>
              <a:gd name="T20" fmla="*/ 0 60000 65536"/>
              <a:gd name="T21" fmla="*/ 0 w 404"/>
              <a:gd name="T22" fmla="*/ 0 h 1294"/>
              <a:gd name="T23" fmla="*/ 404 w 404"/>
              <a:gd name="T24" fmla="*/ 1294 h 1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4" h="1294">
                <a:moveTo>
                  <a:pt x="404" y="771"/>
                </a:moveTo>
                <a:lnTo>
                  <a:pt x="87" y="0"/>
                </a:lnTo>
                <a:lnTo>
                  <a:pt x="224" y="574"/>
                </a:lnTo>
                <a:lnTo>
                  <a:pt x="0" y="466"/>
                </a:lnTo>
                <a:lnTo>
                  <a:pt x="301" y="1294"/>
                </a:lnTo>
                <a:lnTo>
                  <a:pt x="155" y="686"/>
                </a:lnTo>
                <a:lnTo>
                  <a:pt x="404" y="771"/>
                </a:lnTo>
                <a:close/>
              </a:path>
            </a:pathLst>
          </a:custGeom>
          <a:solidFill>
            <a:srgbClr val="FFCC66"/>
          </a:solidFill>
          <a:ln w="9525">
            <a:solidFill>
              <a:srgbClr val="ECF6A2"/>
            </a:solidFill>
            <a:round/>
            <a:headEnd/>
            <a:tailEnd/>
          </a:ln>
        </p:spPr>
        <p:txBody>
          <a:bodyPr wrap="none" anchor="ctr"/>
          <a:lstStyle/>
          <a:p>
            <a:endParaRPr lang="zh-CN" altLang="en-US"/>
          </a:p>
        </p:txBody>
      </p:sp>
      <p:sp>
        <p:nvSpPr>
          <p:cNvPr id="46091" name="Rectangle 59"/>
          <p:cNvSpPr>
            <a:spLocks noChangeArrowheads="1"/>
          </p:cNvSpPr>
          <p:nvPr/>
        </p:nvSpPr>
        <p:spPr bwMode="auto">
          <a:xfrm>
            <a:off x="3203575" y="4221163"/>
            <a:ext cx="1655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30000"/>
              </a:spcBef>
            </a:pPr>
            <a:r>
              <a:rPr lang="en-US" altLang="zh-CN" sz="1400">
                <a:solidFill>
                  <a:srgbClr val="000000"/>
                </a:solidFill>
                <a:latin typeface="Arial" pitchFamily="34" charset="0"/>
              </a:rPr>
              <a:t>development team</a:t>
            </a:r>
          </a:p>
        </p:txBody>
      </p:sp>
      <p:sp>
        <p:nvSpPr>
          <p:cNvPr id="46092" name="Rectangle 60"/>
          <p:cNvSpPr>
            <a:spLocks noChangeArrowheads="1"/>
          </p:cNvSpPr>
          <p:nvPr/>
        </p:nvSpPr>
        <p:spPr bwMode="auto">
          <a:xfrm>
            <a:off x="5002213" y="1196975"/>
            <a:ext cx="3098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a:solidFill>
                  <a:srgbClr val="000000"/>
                </a:solidFill>
                <a:latin typeface="Arial" pitchFamily="34" charset="0"/>
              </a:rPr>
              <a:t>create a series of conceptual models</a:t>
            </a:r>
            <a:endParaRPr lang="zh-CN" altLang="en-US" sz="1400">
              <a:solidFill>
                <a:srgbClr val="000000"/>
              </a:solidFill>
              <a:latin typeface="Arial" pitchFamily="34" charset="0"/>
            </a:endParaRPr>
          </a:p>
        </p:txBody>
      </p:sp>
      <p:grpSp>
        <p:nvGrpSpPr>
          <p:cNvPr id="46093" name="Group 63"/>
          <p:cNvGrpSpPr>
            <a:grpSpLocks/>
          </p:cNvGrpSpPr>
          <p:nvPr/>
        </p:nvGrpSpPr>
        <p:grpSpPr bwMode="auto">
          <a:xfrm>
            <a:off x="4570413" y="1557338"/>
            <a:ext cx="1322387" cy="1049337"/>
            <a:chOff x="2074" y="1422"/>
            <a:chExt cx="2795" cy="2464"/>
          </a:xfrm>
        </p:grpSpPr>
        <p:sp>
          <p:nvSpPr>
            <p:cNvPr id="46101" name="Freeform 64"/>
            <p:cNvSpPr>
              <a:spLocks/>
            </p:cNvSpPr>
            <p:nvPr/>
          </p:nvSpPr>
          <p:spPr bwMode="auto">
            <a:xfrm>
              <a:off x="4375" y="3159"/>
              <a:ext cx="494" cy="726"/>
            </a:xfrm>
            <a:custGeom>
              <a:avLst/>
              <a:gdLst>
                <a:gd name="T0" fmla="*/ 847 w 467"/>
                <a:gd name="T1" fmla="*/ 11409 h 644"/>
                <a:gd name="T2" fmla="*/ 0 w 467"/>
                <a:gd name="T3" fmla="*/ 4844 h 644"/>
                <a:gd name="T4" fmla="*/ 797 w 467"/>
                <a:gd name="T5" fmla="*/ 0 h 644"/>
                <a:gd name="T6" fmla="*/ 1797 w 467"/>
                <a:gd name="T7" fmla="*/ 5681 h 644"/>
                <a:gd name="T8" fmla="*/ 847 w 467"/>
                <a:gd name="T9" fmla="*/ 11409 h 644"/>
                <a:gd name="T10" fmla="*/ 0 60000 65536"/>
                <a:gd name="T11" fmla="*/ 0 60000 65536"/>
                <a:gd name="T12" fmla="*/ 0 60000 65536"/>
                <a:gd name="T13" fmla="*/ 0 60000 65536"/>
                <a:gd name="T14" fmla="*/ 0 60000 65536"/>
                <a:gd name="T15" fmla="*/ 0 w 467"/>
                <a:gd name="T16" fmla="*/ 0 h 644"/>
                <a:gd name="T17" fmla="*/ 467 w 467"/>
                <a:gd name="T18" fmla="*/ 644 h 644"/>
              </a:gdLst>
              <a:ahLst/>
              <a:cxnLst>
                <a:cxn ang="T10">
                  <a:pos x="T0" y="T1"/>
                </a:cxn>
                <a:cxn ang="T11">
                  <a:pos x="T2" y="T3"/>
                </a:cxn>
                <a:cxn ang="T12">
                  <a:pos x="T4" y="T5"/>
                </a:cxn>
                <a:cxn ang="T13">
                  <a:pos x="T6" y="T7"/>
                </a:cxn>
                <a:cxn ang="T14">
                  <a:pos x="T8" y="T9"/>
                </a:cxn>
              </a:cxnLst>
              <a:rect l="T15" t="T16" r="T17" b="T18"/>
              <a:pathLst>
                <a:path w="467" h="644">
                  <a:moveTo>
                    <a:pt x="220" y="643"/>
                  </a:moveTo>
                  <a:lnTo>
                    <a:pt x="0" y="274"/>
                  </a:lnTo>
                  <a:lnTo>
                    <a:pt x="206" y="0"/>
                  </a:lnTo>
                  <a:lnTo>
                    <a:pt x="466" y="320"/>
                  </a:lnTo>
                  <a:lnTo>
                    <a:pt x="220" y="643"/>
                  </a:lnTo>
                </a:path>
              </a:pathLst>
            </a:custGeom>
            <a:solidFill>
              <a:srgbClr val="336699"/>
            </a:solidFill>
            <a:ln w="12700" cap="rnd">
              <a:solidFill>
                <a:srgbClr val="003366"/>
              </a:solidFill>
              <a:round/>
              <a:headEnd/>
              <a:tailEnd/>
            </a:ln>
          </p:spPr>
          <p:txBody>
            <a:bodyPr/>
            <a:lstStyle/>
            <a:p>
              <a:endParaRPr lang="zh-CN" altLang="en-US"/>
            </a:p>
          </p:txBody>
        </p:sp>
        <p:sp>
          <p:nvSpPr>
            <p:cNvPr id="46102" name="Freeform 65"/>
            <p:cNvSpPr>
              <a:spLocks/>
            </p:cNvSpPr>
            <p:nvPr/>
          </p:nvSpPr>
          <p:spPr bwMode="auto">
            <a:xfrm>
              <a:off x="2074" y="3468"/>
              <a:ext cx="2536" cy="418"/>
            </a:xfrm>
            <a:custGeom>
              <a:avLst/>
              <a:gdLst>
                <a:gd name="T0" fmla="*/ 819 w 2396"/>
                <a:gd name="T1" fmla="*/ 0 h 371"/>
                <a:gd name="T2" fmla="*/ 8492 w 2396"/>
                <a:gd name="T3" fmla="*/ 0 h 371"/>
                <a:gd name="T4" fmla="*/ 9359 w 2396"/>
                <a:gd name="T5" fmla="*/ 6482 h 371"/>
                <a:gd name="T6" fmla="*/ 0 w 2396"/>
                <a:gd name="T7" fmla="*/ 6482 h 371"/>
                <a:gd name="T8" fmla="*/ 819 w 2396"/>
                <a:gd name="T9" fmla="*/ 0 h 371"/>
                <a:gd name="T10" fmla="*/ 0 60000 65536"/>
                <a:gd name="T11" fmla="*/ 0 60000 65536"/>
                <a:gd name="T12" fmla="*/ 0 60000 65536"/>
                <a:gd name="T13" fmla="*/ 0 60000 65536"/>
                <a:gd name="T14" fmla="*/ 0 60000 65536"/>
                <a:gd name="T15" fmla="*/ 0 w 2396"/>
                <a:gd name="T16" fmla="*/ 0 h 371"/>
                <a:gd name="T17" fmla="*/ 2396 w 2396"/>
                <a:gd name="T18" fmla="*/ 371 h 371"/>
              </a:gdLst>
              <a:ahLst/>
              <a:cxnLst>
                <a:cxn ang="T10">
                  <a:pos x="T0" y="T1"/>
                </a:cxn>
                <a:cxn ang="T11">
                  <a:pos x="T2" y="T3"/>
                </a:cxn>
                <a:cxn ang="T12">
                  <a:pos x="T4" y="T5"/>
                </a:cxn>
                <a:cxn ang="T13">
                  <a:pos x="T6" y="T7"/>
                </a:cxn>
                <a:cxn ang="T14">
                  <a:pos x="T8" y="T9"/>
                </a:cxn>
              </a:cxnLst>
              <a:rect l="T15" t="T16" r="T17" b="T18"/>
              <a:pathLst>
                <a:path w="2396" h="371">
                  <a:moveTo>
                    <a:pt x="211" y="0"/>
                  </a:moveTo>
                  <a:lnTo>
                    <a:pt x="2173" y="0"/>
                  </a:lnTo>
                  <a:lnTo>
                    <a:pt x="2395" y="370"/>
                  </a:lnTo>
                  <a:lnTo>
                    <a:pt x="0" y="370"/>
                  </a:lnTo>
                  <a:lnTo>
                    <a:pt x="211" y="0"/>
                  </a:lnTo>
                </a:path>
              </a:pathLst>
            </a:custGeom>
            <a:solidFill>
              <a:srgbClr val="336699"/>
            </a:solidFill>
            <a:ln w="12700" cap="rnd">
              <a:solidFill>
                <a:srgbClr val="003366"/>
              </a:solidFill>
              <a:round/>
              <a:headEnd/>
              <a:tailEnd/>
            </a:ln>
          </p:spPr>
          <p:txBody>
            <a:bodyPr/>
            <a:lstStyle/>
            <a:p>
              <a:endParaRPr lang="zh-CN" altLang="en-US"/>
            </a:p>
          </p:txBody>
        </p:sp>
        <p:sp>
          <p:nvSpPr>
            <p:cNvPr id="46103" name="Freeform 66"/>
            <p:cNvSpPr>
              <a:spLocks/>
            </p:cNvSpPr>
            <p:nvPr/>
          </p:nvSpPr>
          <p:spPr bwMode="auto">
            <a:xfrm>
              <a:off x="2298" y="3159"/>
              <a:ext cx="2296" cy="311"/>
            </a:xfrm>
            <a:custGeom>
              <a:avLst/>
              <a:gdLst>
                <a:gd name="T0" fmla="*/ 0 w 2169"/>
                <a:gd name="T1" fmla="*/ 4815 h 276"/>
                <a:gd name="T2" fmla="*/ 7691 w 2169"/>
                <a:gd name="T3" fmla="*/ 4815 h 276"/>
                <a:gd name="T4" fmla="*/ 8493 w 2169"/>
                <a:gd name="T5" fmla="*/ 0 h 276"/>
                <a:gd name="T6" fmla="*/ 1082 w 2169"/>
                <a:gd name="T7" fmla="*/ 0 h 276"/>
                <a:gd name="T8" fmla="*/ 0 w 2169"/>
                <a:gd name="T9" fmla="*/ 4815 h 276"/>
                <a:gd name="T10" fmla="*/ 0 60000 65536"/>
                <a:gd name="T11" fmla="*/ 0 60000 65536"/>
                <a:gd name="T12" fmla="*/ 0 60000 65536"/>
                <a:gd name="T13" fmla="*/ 0 60000 65536"/>
                <a:gd name="T14" fmla="*/ 0 60000 65536"/>
                <a:gd name="T15" fmla="*/ 0 w 2169"/>
                <a:gd name="T16" fmla="*/ 0 h 276"/>
                <a:gd name="T17" fmla="*/ 2169 w 2169"/>
                <a:gd name="T18" fmla="*/ 276 h 276"/>
              </a:gdLst>
              <a:ahLst/>
              <a:cxnLst>
                <a:cxn ang="T10">
                  <a:pos x="T0" y="T1"/>
                </a:cxn>
                <a:cxn ang="T11">
                  <a:pos x="T2" y="T3"/>
                </a:cxn>
                <a:cxn ang="T12">
                  <a:pos x="T4" y="T5"/>
                </a:cxn>
                <a:cxn ang="T13">
                  <a:pos x="T6" y="T7"/>
                </a:cxn>
                <a:cxn ang="T14">
                  <a:pos x="T8" y="T9"/>
                </a:cxn>
              </a:cxnLst>
              <a:rect l="T15" t="T16" r="T17" b="T18"/>
              <a:pathLst>
                <a:path w="2169" h="276">
                  <a:moveTo>
                    <a:pt x="0" y="275"/>
                  </a:moveTo>
                  <a:lnTo>
                    <a:pt x="1962" y="275"/>
                  </a:lnTo>
                  <a:lnTo>
                    <a:pt x="2168" y="0"/>
                  </a:lnTo>
                  <a:lnTo>
                    <a:pt x="277" y="0"/>
                  </a:lnTo>
                  <a:lnTo>
                    <a:pt x="0" y="275"/>
                  </a:lnTo>
                </a:path>
              </a:pathLst>
            </a:custGeom>
            <a:solidFill>
              <a:srgbClr val="003366"/>
            </a:solidFill>
            <a:ln w="12700" cap="rnd">
              <a:solidFill>
                <a:srgbClr val="003366"/>
              </a:solidFill>
              <a:round/>
              <a:headEnd/>
              <a:tailEnd/>
            </a:ln>
          </p:spPr>
          <p:txBody>
            <a:bodyPr/>
            <a:lstStyle/>
            <a:p>
              <a:endParaRPr lang="zh-CN" altLang="en-US"/>
            </a:p>
          </p:txBody>
        </p:sp>
        <p:sp>
          <p:nvSpPr>
            <p:cNvPr id="46104" name="Freeform 67"/>
            <p:cNvSpPr>
              <a:spLocks/>
            </p:cNvSpPr>
            <p:nvPr/>
          </p:nvSpPr>
          <p:spPr bwMode="auto">
            <a:xfrm>
              <a:off x="4135" y="2706"/>
              <a:ext cx="436" cy="659"/>
            </a:xfrm>
            <a:custGeom>
              <a:avLst/>
              <a:gdLst>
                <a:gd name="T0" fmla="*/ 814 w 412"/>
                <a:gd name="T1" fmla="*/ 10599 h 584"/>
                <a:gd name="T2" fmla="*/ 0 w 412"/>
                <a:gd name="T3" fmla="*/ 3713 h 584"/>
                <a:gd name="T4" fmla="*/ 601 w 412"/>
                <a:gd name="T5" fmla="*/ 0 h 584"/>
                <a:gd name="T6" fmla="*/ 1600 w 412"/>
                <a:gd name="T7" fmla="*/ 5818 h 584"/>
                <a:gd name="T8" fmla="*/ 814 w 412"/>
                <a:gd name="T9" fmla="*/ 10599 h 584"/>
                <a:gd name="T10" fmla="*/ 0 60000 65536"/>
                <a:gd name="T11" fmla="*/ 0 60000 65536"/>
                <a:gd name="T12" fmla="*/ 0 60000 65536"/>
                <a:gd name="T13" fmla="*/ 0 60000 65536"/>
                <a:gd name="T14" fmla="*/ 0 60000 65536"/>
                <a:gd name="T15" fmla="*/ 0 w 412"/>
                <a:gd name="T16" fmla="*/ 0 h 584"/>
                <a:gd name="T17" fmla="*/ 412 w 412"/>
                <a:gd name="T18" fmla="*/ 584 h 584"/>
              </a:gdLst>
              <a:ahLst/>
              <a:cxnLst>
                <a:cxn ang="T10">
                  <a:pos x="T0" y="T1"/>
                </a:cxn>
                <a:cxn ang="T11">
                  <a:pos x="T2" y="T3"/>
                </a:cxn>
                <a:cxn ang="T12">
                  <a:pos x="T4" y="T5"/>
                </a:cxn>
                <a:cxn ang="T13">
                  <a:pos x="T6" y="T7"/>
                </a:cxn>
                <a:cxn ang="T14">
                  <a:pos x="T8" y="T9"/>
                </a:cxn>
              </a:cxnLst>
              <a:rect l="T15" t="T16" r="T17" b="T18"/>
              <a:pathLst>
                <a:path w="412" h="584">
                  <a:moveTo>
                    <a:pt x="210" y="583"/>
                  </a:moveTo>
                  <a:lnTo>
                    <a:pt x="0" y="204"/>
                  </a:lnTo>
                  <a:lnTo>
                    <a:pt x="154" y="0"/>
                  </a:lnTo>
                  <a:lnTo>
                    <a:pt x="411" y="321"/>
                  </a:lnTo>
                  <a:lnTo>
                    <a:pt x="210" y="583"/>
                  </a:lnTo>
                </a:path>
              </a:pathLst>
            </a:custGeom>
            <a:solidFill>
              <a:srgbClr val="0099CC"/>
            </a:solidFill>
            <a:ln w="12700" cap="rnd">
              <a:solidFill>
                <a:srgbClr val="0066CC"/>
              </a:solidFill>
              <a:round/>
              <a:headEnd/>
              <a:tailEnd/>
            </a:ln>
          </p:spPr>
          <p:txBody>
            <a:bodyPr/>
            <a:lstStyle/>
            <a:p>
              <a:endParaRPr lang="zh-CN" altLang="en-US"/>
            </a:p>
          </p:txBody>
        </p:sp>
        <p:sp>
          <p:nvSpPr>
            <p:cNvPr id="46105" name="Freeform 68"/>
            <p:cNvSpPr>
              <a:spLocks/>
            </p:cNvSpPr>
            <p:nvPr/>
          </p:nvSpPr>
          <p:spPr bwMode="auto">
            <a:xfrm>
              <a:off x="2354" y="2936"/>
              <a:ext cx="2004" cy="429"/>
            </a:xfrm>
            <a:custGeom>
              <a:avLst/>
              <a:gdLst>
                <a:gd name="T0" fmla="*/ 0 w 1893"/>
                <a:gd name="T1" fmla="*/ 6950 h 380"/>
                <a:gd name="T2" fmla="*/ 7424 w 1893"/>
                <a:gd name="T3" fmla="*/ 6950 h 380"/>
                <a:gd name="T4" fmla="*/ 6605 w 1893"/>
                <a:gd name="T5" fmla="*/ 0 h 380"/>
                <a:gd name="T6" fmla="*/ 811 w 1893"/>
                <a:gd name="T7" fmla="*/ 0 h 380"/>
                <a:gd name="T8" fmla="*/ 0 w 1893"/>
                <a:gd name="T9" fmla="*/ 6950 h 380"/>
                <a:gd name="T10" fmla="*/ 0 60000 65536"/>
                <a:gd name="T11" fmla="*/ 0 60000 65536"/>
                <a:gd name="T12" fmla="*/ 0 60000 65536"/>
                <a:gd name="T13" fmla="*/ 0 60000 65536"/>
                <a:gd name="T14" fmla="*/ 0 60000 65536"/>
                <a:gd name="T15" fmla="*/ 0 w 1893"/>
                <a:gd name="T16" fmla="*/ 0 h 380"/>
                <a:gd name="T17" fmla="*/ 1893 w 1893"/>
                <a:gd name="T18" fmla="*/ 380 h 380"/>
              </a:gdLst>
              <a:ahLst/>
              <a:cxnLst>
                <a:cxn ang="T10">
                  <a:pos x="T0" y="T1"/>
                </a:cxn>
                <a:cxn ang="T11">
                  <a:pos x="T2" y="T3"/>
                </a:cxn>
                <a:cxn ang="T12">
                  <a:pos x="T4" y="T5"/>
                </a:cxn>
                <a:cxn ang="T13">
                  <a:pos x="T6" y="T7"/>
                </a:cxn>
                <a:cxn ang="T14">
                  <a:pos x="T8" y="T9"/>
                </a:cxn>
              </a:cxnLst>
              <a:rect l="T15" t="T16" r="T17" b="T18"/>
              <a:pathLst>
                <a:path w="1893" h="380">
                  <a:moveTo>
                    <a:pt x="0" y="379"/>
                  </a:moveTo>
                  <a:lnTo>
                    <a:pt x="1892" y="379"/>
                  </a:lnTo>
                  <a:lnTo>
                    <a:pt x="1682" y="0"/>
                  </a:lnTo>
                  <a:lnTo>
                    <a:pt x="208" y="0"/>
                  </a:lnTo>
                  <a:lnTo>
                    <a:pt x="0" y="379"/>
                  </a:lnTo>
                </a:path>
              </a:pathLst>
            </a:custGeom>
            <a:solidFill>
              <a:srgbClr val="0099CC"/>
            </a:solidFill>
            <a:ln w="12700" cap="rnd">
              <a:solidFill>
                <a:srgbClr val="0066CC"/>
              </a:solidFill>
              <a:round/>
              <a:headEnd/>
              <a:tailEnd/>
            </a:ln>
          </p:spPr>
          <p:txBody>
            <a:bodyPr/>
            <a:lstStyle/>
            <a:p>
              <a:endParaRPr lang="zh-CN" altLang="en-US"/>
            </a:p>
          </p:txBody>
        </p:sp>
        <p:sp>
          <p:nvSpPr>
            <p:cNvPr id="46106" name="Freeform 69"/>
            <p:cNvSpPr>
              <a:spLocks/>
            </p:cNvSpPr>
            <p:nvPr/>
          </p:nvSpPr>
          <p:spPr bwMode="auto">
            <a:xfrm>
              <a:off x="2573" y="2706"/>
              <a:ext cx="1727" cy="232"/>
            </a:xfrm>
            <a:custGeom>
              <a:avLst/>
              <a:gdLst>
                <a:gd name="T0" fmla="*/ 0 w 1631"/>
                <a:gd name="T1" fmla="*/ 3564 h 206"/>
                <a:gd name="T2" fmla="*/ 5825 w 1631"/>
                <a:gd name="T3" fmla="*/ 3564 h 206"/>
                <a:gd name="T4" fmla="*/ 6437 w 1631"/>
                <a:gd name="T5" fmla="*/ 0 h 206"/>
                <a:gd name="T6" fmla="*/ 1149 w 1631"/>
                <a:gd name="T7" fmla="*/ 1 h 206"/>
                <a:gd name="T8" fmla="*/ 0 w 1631"/>
                <a:gd name="T9" fmla="*/ 3564 h 206"/>
                <a:gd name="T10" fmla="*/ 0 60000 65536"/>
                <a:gd name="T11" fmla="*/ 0 60000 65536"/>
                <a:gd name="T12" fmla="*/ 0 60000 65536"/>
                <a:gd name="T13" fmla="*/ 0 60000 65536"/>
                <a:gd name="T14" fmla="*/ 0 60000 65536"/>
                <a:gd name="T15" fmla="*/ 0 w 1631"/>
                <a:gd name="T16" fmla="*/ 0 h 206"/>
                <a:gd name="T17" fmla="*/ 1631 w 1631"/>
                <a:gd name="T18" fmla="*/ 206 h 206"/>
              </a:gdLst>
              <a:ahLst/>
              <a:cxnLst>
                <a:cxn ang="T10">
                  <a:pos x="T0" y="T1"/>
                </a:cxn>
                <a:cxn ang="T11">
                  <a:pos x="T2" y="T3"/>
                </a:cxn>
                <a:cxn ang="T12">
                  <a:pos x="T4" y="T5"/>
                </a:cxn>
                <a:cxn ang="T13">
                  <a:pos x="T6" y="T7"/>
                </a:cxn>
                <a:cxn ang="T14">
                  <a:pos x="T8" y="T9"/>
                </a:cxn>
              </a:cxnLst>
              <a:rect l="T15" t="T16" r="T17" b="T18"/>
              <a:pathLst>
                <a:path w="1631" h="206">
                  <a:moveTo>
                    <a:pt x="0" y="205"/>
                  </a:moveTo>
                  <a:lnTo>
                    <a:pt x="1476" y="205"/>
                  </a:lnTo>
                  <a:lnTo>
                    <a:pt x="1630" y="0"/>
                  </a:lnTo>
                  <a:lnTo>
                    <a:pt x="292" y="1"/>
                  </a:lnTo>
                  <a:lnTo>
                    <a:pt x="0" y="205"/>
                  </a:lnTo>
                </a:path>
              </a:pathLst>
            </a:custGeom>
            <a:solidFill>
              <a:srgbClr val="336699"/>
            </a:solidFill>
            <a:ln w="12700" cap="rnd">
              <a:solidFill>
                <a:srgbClr val="3399FF"/>
              </a:solidFill>
              <a:round/>
              <a:headEnd/>
              <a:tailEnd/>
            </a:ln>
          </p:spPr>
          <p:txBody>
            <a:bodyPr/>
            <a:lstStyle/>
            <a:p>
              <a:endParaRPr lang="zh-CN" altLang="en-US"/>
            </a:p>
          </p:txBody>
        </p:sp>
        <p:sp>
          <p:nvSpPr>
            <p:cNvPr id="46107" name="Freeform 70"/>
            <p:cNvSpPr>
              <a:spLocks/>
            </p:cNvSpPr>
            <p:nvPr/>
          </p:nvSpPr>
          <p:spPr bwMode="auto">
            <a:xfrm>
              <a:off x="3884" y="2268"/>
              <a:ext cx="381" cy="569"/>
            </a:xfrm>
            <a:custGeom>
              <a:avLst/>
              <a:gdLst>
                <a:gd name="T0" fmla="*/ 0 w 360"/>
                <a:gd name="T1" fmla="*/ 2406 h 505"/>
                <a:gd name="T2" fmla="*/ 837 w 360"/>
                <a:gd name="T3" fmla="*/ 8828 h 505"/>
                <a:gd name="T4" fmla="*/ 1398 w 360"/>
                <a:gd name="T5" fmla="*/ 5541 h 505"/>
                <a:gd name="T6" fmla="*/ 403 w 360"/>
                <a:gd name="T7" fmla="*/ 0 h 505"/>
                <a:gd name="T8" fmla="*/ 0 w 360"/>
                <a:gd name="T9" fmla="*/ 2406 h 505"/>
                <a:gd name="T10" fmla="*/ 0 60000 65536"/>
                <a:gd name="T11" fmla="*/ 0 60000 65536"/>
                <a:gd name="T12" fmla="*/ 0 60000 65536"/>
                <a:gd name="T13" fmla="*/ 0 60000 65536"/>
                <a:gd name="T14" fmla="*/ 0 60000 65536"/>
                <a:gd name="T15" fmla="*/ 0 w 360"/>
                <a:gd name="T16" fmla="*/ 0 h 505"/>
                <a:gd name="T17" fmla="*/ 360 w 360"/>
                <a:gd name="T18" fmla="*/ 505 h 505"/>
              </a:gdLst>
              <a:ahLst/>
              <a:cxnLst>
                <a:cxn ang="T10">
                  <a:pos x="T0" y="T1"/>
                </a:cxn>
                <a:cxn ang="T11">
                  <a:pos x="T2" y="T3"/>
                </a:cxn>
                <a:cxn ang="T12">
                  <a:pos x="T4" y="T5"/>
                </a:cxn>
                <a:cxn ang="T13">
                  <a:pos x="T6" y="T7"/>
                </a:cxn>
                <a:cxn ang="T14">
                  <a:pos x="T8" y="T9"/>
                </a:cxn>
              </a:cxnLst>
              <a:rect l="T15" t="T16" r="T17" b="T18"/>
              <a:pathLst>
                <a:path w="360" h="505">
                  <a:moveTo>
                    <a:pt x="0" y="137"/>
                  </a:moveTo>
                  <a:lnTo>
                    <a:pt x="213" y="504"/>
                  </a:lnTo>
                  <a:lnTo>
                    <a:pt x="359" y="316"/>
                  </a:lnTo>
                  <a:lnTo>
                    <a:pt x="103" y="0"/>
                  </a:lnTo>
                  <a:lnTo>
                    <a:pt x="0" y="137"/>
                  </a:lnTo>
                </a:path>
              </a:pathLst>
            </a:custGeom>
            <a:solidFill>
              <a:srgbClr val="009999"/>
            </a:solidFill>
            <a:ln w="12700" cap="rnd">
              <a:solidFill>
                <a:srgbClr val="33CCCC"/>
              </a:solidFill>
              <a:round/>
              <a:headEnd/>
              <a:tailEnd/>
            </a:ln>
          </p:spPr>
          <p:txBody>
            <a:bodyPr/>
            <a:lstStyle/>
            <a:p>
              <a:endParaRPr lang="zh-CN" altLang="en-US"/>
            </a:p>
          </p:txBody>
        </p:sp>
        <p:sp>
          <p:nvSpPr>
            <p:cNvPr id="46108" name="Freeform 71"/>
            <p:cNvSpPr>
              <a:spLocks/>
            </p:cNvSpPr>
            <p:nvPr/>
          </p:nvSpPr>
          <p:spPr bwMode="auto">
            <a:xfrm>
              <a:off x="2840" y="2268"/>
              <a:ext cx="1153" cy="154"/>
            </a:xfrm>
            <a:custGeom>
              <a:avLst/>
              <a:gdLst>
                <a:gd name="T0" fmla="*/ 0 w 1089"/>
                <a:gd name="T1" fmla="*/ 2243 h 137"/>
                <a:gd name="T2" fmla="*/ 3877 w 1089"/>
                <a:gd name="T3" fmla="*/ 2243 h 137"/>
                <a:gd name="T4" fmla="*/ 4284 w 1089"/>
                <a:gd name="T5" fmla="*/ 0 h 137"/>
                <a:gd name="T6" fmla="*/ 1082 w 1089"/>
                <a:gd name="T7" fmla="*/ 0 h 137"/>
                <a:gd name="T8" fmla="*/ 0 w 1089"/>
                <a:gd name="T9" fmla="*/ 2243 h 137"/>
                <a:gd name="T10" fmla="*/ 0 60000 65536"/>
                <a:gd name="T11" fmla="*/ 0 60000 65536"/>
                <a:gd name="T12" fmla="*/ 0 60000 65536"/>
                <a:gd name="T13" fmla="*/ 0 60000 65536"/>
                <a:gd name="T14" fmla="*/ 0 60000 65536"/>
                <a:gd name="T15" fmla="*/ 0 w 1089"/>
                <a:gd name="T16" fmla="*/ 0 h 137"/>
                <a:gd name="T17" fmla="*/ 1089 w 1089"/>
                <a:gd name="T18" fmla="*/ 137 h 137"/>
              </a:gdLst>
              <a:ahLst/>
              <a:cxnLst>
                <a:cxn ang="T10">
                  <a:pos x="T0" y="T1"/>
                </a:cxn>
                <a:cxn ang="T11">
                  <a:pos x="T2" y="T3"/>
                </a:cxn>
                <a:cxn ang="T12">
                  <a:pos x="T4" y="T5"/>
                </a:cxn>
                <a:cxn ang="T13">
                  <a:pos x="T6" y="T7"/>
                </a:cxn>
                <a:cxn ang="T14">
                  <a:pos x="T8" y="T9"/>
                </a:cxn>
              </a:cxnLst>
              <a:rect l="T15" t="T16" r="T17" b="T18"/>
              <a:pathLst>
                <a:path w="1089" h="137">
                  <a:moveTo>
                    <a:pt x="0" y="136"/>
                  </a:moveTo>
                  <a:lnTo>
                    <a:pt x="985" y="136"/>
                  </a:lnTo>
                  <a:lnTo>
                    <a:pt x="1088" y="0"/>
                  </a:lnTo>
                  <a:lnTo>
                    <a:pt x="275" y="0"/>
                  </a:lnTo>
                  <a:lnTo>
                    <a:pt x="0" y="136"/>
                  </a:lnTo>
                </a:path>
              </a:pathLst>
            </a:custGeom>
            <a:solidFill>
              <a:srgbClr val="006666"/>
            </a:solidFill>
            <a:ln w="12700" cap="rnd">
              <a:solidFill>
                <a:srgbClr val="33CCCC"/>
              </a:solidFill>
              <a:round/>
              <a:headEnd/>
              <a:tailEnd/>
            </a:ln>
          </p:spPr>
          <p:txBody>
            <a:bodyPr/>
            <a:lstStyle/>
            <a:p>
              <a:endParaRPr lang="zh-CN" altLang="en-US"/>
            </a:p>
          </p:txBody>
        </p:sp>
        <p:sp>
          <p:nvSpPr>
            <p:cNvPr id="46109" name="Freeform 72"/>
            <p:cNvSpPr>
              <a:spLocks/>
            </p:cNvSpPr>
            <p:nvPr/>
          </p:nvSpPr>
          <p:spPr bwMode="auto">
            <a:xfrm>
              <a:off x="2618" y="2421"/>
              <a:ext cx="1491" cy="417"/>
            </a:xfrm>
            <a:custGeom>
              <a:avLst/>
              <a:gdLst>
                <a:gd name="T0" fmla="*/ 0 w 1409"/>
                <a:gd name="T1" fmla="*/ 6513 h 370"/>
                <a:gd name="T2" fmla="*/ 5477 w 1409"/>
                <a:gd name="T3" fmla="*/ 6513 h 370"/>
                <a:gd name="T4" fmla="*/ 4645 w 1409"/>
                <a:gd name="T5" fmla="*/ 0 h 370"/>
                <a:gd name="T6" fmla="*/ 813 w 1409"/>
                <a:gd name="T7" fmla="*/ 0 h 370"/>
                <a:gd name="T8" fmla="*/ 0 w 1409"/>
                <a:gd name="T9" fmla="*/ 6513 h 370"/>
                <a:gd name="T10" fmla="*/ 0 60000 65536"/>
                <a:gd name="T11" fmla="*/ 0 60000 65536"/>
                <a:gd name="T12" fmla="*/ 0 60000 65536"/>
                <a:gd name="T13" fmla="*/ 0 60000 65536"/>
                <a:gd name="T14" fmla="*/ 0 60000 65536"/>
                <a:gd name="T15" fmla="*/ 0 w 1409"/>
                <a:gd name="T16" fmla="*/ 0 h 370"/>
                <a:gd name="T17" fmla="*/ 1409 w 1409"/>
                <a:gd name="T18" fmla="*/ 370 h 370"/>
              </a:gdLst>
              <a:ahLst/>
              <a:cxnLst>
                <a:cxn ang="T10">
                  <a:pos x="T0" y="T1"/>
                </a:cxn>
                <a:cxn ang="T11">
                  <a:pos x="T2" y="T3"/>
                </a:cxn>
                <a:cxn ang="T12">
                  <a:pos x="T4" y="T5"/>
                </a:cxn>
                <a:cxn ang="T13">
                  <a:pos x="T6" y="T7"/>
                </a:cxn>
                <a:cxn ang="T14">
                  <a:pos x="T8" y="T9"/>
                </a:cxn>
              </a:cxnLst>
              <a:rect l="T15" t="T16" r="T17" b="T18"/>
              <a:pathLst>
                <a:path w="1409" h="370">
                  <a:moveTo>
                    <a:pt x="0" y="369"/>
                  </a:moveTo>
                  <a:lnTo>
                    <a:pt x="1408" y="369"/>
                  </a:lnTo>
                  <a:lnTo>
                    <a:pt x="1195" y="0"/>
                  </a:lnTo>
                  <a:lnTo>
                    <a:pt x="210" y="0"/>
                  </a:lnTo>
                  <a:lnTo>
                    <a:pt x="0" y="369"/>
                  </a:lnTo>
                </a:path>
              </a:pathLst>
            </a:custGeom>
            <a:solidFill>
              <a:srgbClr val="009999"/>
            </a:solidFill>
            <a:ln w="12700" cap="rnd">
              <a:solidFill>
                <a:srgbClr val="33CCCC"/>
              </a:solidFill>
              <a:round/>
              <a:headEnd/>
              <a:tailEnd/>
            </a:ln>
          </p:spPr>
          <p:txBody>
            <a:bodyPr/>
            <a:lstStyle/>
            <a:p>
              <a:endParaRPr lang="zh-CN" altLang="en-US"/>
            </a:p>
          </p:txBody>
        </p:sp>
        <p:sp>
          <p:nvSpPr>
            <p:cNvPr id="46110" name="Freeform 73"/>
            <p:cNvSpPr>
              <a:spLocks/>
            </p:cNvSpPr>
            <p:nvPr/>
          </p:nvSpPr>
          <p:spPr bwMode="auto">
            <a:xfrm>
              <a:off x="3631" y="1831"/>
              <a:ext cx="328" cy="498"/>
            </a:xfrm>
            <a:custGeom>
              <a:avLst/>
              <a:gdLst>
                <a:gd name="T0" fmla="*/ 820 w 310"/>
                <a:gd name="T1" fmla="*/ 8151 h 441"/>
                <a:gd name="T2" fmla="*/ 1195 w 310"/>
                <a:gd name="T3" fmla="*/ 5817 h 441"/>
                <a:gd name="T4" fmla="*/ 207 w 310"/>
                <a:gd name="T5" fmla="*/ 0 h 441"/>
                <a:gd name="T6" fmla="*/ 0 w 310"/>
                <a:gd name="T7" fmla="*/ 1233 h 441"/>
                <a:gd name="T8" fmla="*/ 820 w 310"/>
                <a:gd name="T9" fmla="*/ 8151 h 441"/>
                <a:gd name="T10" fmla="*/ 0 60000 65536"/>
                <a:gd name="T11" fmla="*/ 0 60000 65536"/>
                <a:gd name="T12" fmla="*/ 0 60000 65536"/>
                <a:gd name="T13" fmla="*/ 0 60000 65536"/>
                <a:gd name="T14" fmla="*/ 0 60000 65536"/>
                <a:gd name="T15" fmla="*/ 0 w 310"/>
                <a:gd name="T16" fmla="*/ 0 h 441"/>
                <a:gd name="T17" fmla="*/ 310 w 310"/>
                <a:gd name="T18" fmla="*/ 441 h 441"/>
              </a:gdLst>
              <a:ahLst/>
              <a:cxnLst>
                <a:cxn ang="T10">
                  <a:pos x="T0" y="T1"/>
                </a:cxn>
                <a:cxn ang="T11">
                  <a:pos x="T2" y="T3"/>
                </a:cxn>
                <a:cxn ang="T12">
                  <a:pos x="T4" y="T5"/>
                </a:cxn>
                <a:cxn ang="T13">
                  <a:pos x="T6" y="T7"/>
                </a:cxn>
                <a:cxn ang="T14">
                  <a:pos x="T8" y="T9"/>
                </a:cxn>
              </a:cxnLst>
              <a:rect l="T15" t="T16" r="T17" b="T18"/>
              <a:pathLst>
                <a:path w="310" h="441">
                  <a:moveTo>
                    <a:pt x="212" y="440"/>
                  </a:moveTo>
                  <a:lnTo>
                    <a:pt x="309" y="314"/>
                  </a:lnTo>
                  <a:lnTo>
                    <a:pt x="54" y="0"/>
                  </a:lnTo>
                  <a:lnTo>
                    <a:pt x="0" y="66"/>
                  </a:lnTo>
                  <a:lnTo>
                    <a:pt x="212" y="440"/>
                  </a:lnTo>
                </a:path>
              </a:pathLst>
            </a:custGeom>
            <a:solidFill>
              <a:srgbClr val="CC9900"/>
            </a:solidFill>
            <a:ln w="12700" cap="rnd">
              <a:solidFill>
                <a:srgbClr val="482400"/>
              </a:solidFill>
              <a:round/>
              <a:headEnd/>
              <a:tailEnd/>
            </a:ln>
          </p:spPr>
          <p:txBody>
            <a:bodyPr/>
            <a:lstStyle/>
            <a:p>
              <a:endParaRPr lang="zh-CN" altLang="en-US"/>
            </a:p>
          </p:txBody>
        </p:sp>
        <p:sp>
          <p:nvSpPr>
            <p:cNvPr id="46111" name="Freeform 74"/>
            <p:cNvSpPr>
              <a:spLocks/>
            </p:cNvSpPr>
            <p:nvPr/>
          </p:nvSpPr>
          <p:spPr bwMode="auto">
            <a:xfrm>
              <a:off x="3112" y="1830"/>
              <a:ext cx="576" cy="76"/>
            </a:xfrm>
            <a:custGeom>
              <a:avLst/>
              <a:gdLst>
                <a:gd name="T0" fmla="*/ 0 w 544"/>
                <a:gd name="T1" fmla="*/ 1360 h 67"/>
                <a:gd name="T2" fmla="*/ 1924 w 544"/>
                <a:gd name="T3" fmla="*/ 1360 h 67"/>
                <a:gd name="T4" fmla="*/ 2146 w 544"/>
                <a:gd name="T5" fmla="*/ 0 h 67"/>
                <a:gd name="T6" fmla="*/ 670 w 544"/>
                <a:gd name="T7" fmla="*/ 0 h 67"/>
                <a:gd name="T8" fmla="*/ 0 w 544"/>
                <a:gd name="T9" fmla="*/ 1360 h 67"/>
                <a:gd name="T10" fmla="*/ 0 60000 65536"/>
                <a:gd name="T11" fmla="*/ 0 60000 65536"/>
                <a:gd name="T12" fmla="*/ 0 60000 65536"/>
                <a:gd name="T13" fmla="*/ 0 60000 65536"/>
                <a:gd name="T14" fmla="*/ 0 60000 65536"/>
                <a:gd name="T15" fmla="*/ 0 w 544"/>
                <a:gd name="T16" fmla="*/ 0 h 67"/>
                <a:gd name="T17" fmla="*/ 544 w 544"/>
                <a:gd name="T18" fmla="*/ 67 h 67"/>
              </a:gdLst>
              <a:ahLst/>
              <a:cxnLst>
                <a:cxn ang="T10">
                  <a:pos x="T0" y="T1"/>
                </a:cxn>
                <a:cxn ang="T11">
                  <a:pos x="T2" y="T3"/>
                </a:cxn>
                <a:cxn ang="T12">
                  <a:pos x="T4" y="T5"/>
                </a:cxn>
                <a:cxn ang="T13">
                  <a:pos x="T6" y="T7"/>
                </a:cxn>
                <a:cxn ang="T14">
                  <a:pos x="T8" y="T9"/>
                </a:cxn>
              </a:cxnLst>
              <a:rect l="T15" t="T16" r="T17" b="T18"/>
              <a:pathLst>
                <a:path w="544" h="67">
                  <a:moveTo>
                    <a:pt x="0" y="66"/>
                  </a:moveTo>
                  <a:lnTo>
                    <a:pt x="489" y="66"/>
                  </a:lnTo>
                  <a:lnTo>
                    <a:pt x="543" y="0"/>
                  </a:lnTo>
                  <a:lnTo>
                    <a:pt x="169" y="0"/>
                  </a:lnTo>
                  <a:lnTo>
                    <a:pt x="0" y="66"/>
                  </a:lnTo>
                </a:path>
              </a:pathLst>
            </a:custGeom>
            <a:solidFill>
              <a:srgbClr val="996633"/>
            </a:solidFill>
            <a:ln w="12700" cap="rnd">
              <a:solidFill>
                <a:srgbClr val="482400"/>
              </a:solidFill>
              <a:round/>
              <a:headEnd/>
              <a:tailEnd/>
            </a:ln>
          </p:spPr>
          <p:txBody>
            <a:bodyPr/>
            <a:lstStyle/>
            <a:p>
              <a:endParaRPr lang="zh-CN" altLang="en-US"/>
            </a:p>
          </p:txBody>
        </p:sp>
        <p:sp>
          <p:nvSpPr>
            <p:cNvPr id="46112" name="Freeform 75"/>
            <p:cNvSpPr>
              <a:spLocks/>
            </p:cNvSpPr>
            <p:nvPr/>
          </p:nvSpPr>
          <p:spPr bwMode="auto">
            <a:xfrm>
              <a:off x="2886" y="1905"/>
              <a:ext cx="970" cy="424"/>
            </a:xfrm>
            <a:custGeom>
              <a:avLst/>
              <a:gdLst>
                <a:gd name="T0" fmla="*/ 0 w 917"/>
                <a:gd name="T1" fmla="*/ 6697 h 376"/>
                <a:gd name="T2" fmla="*/ 3528 w 917"/>
                <a:gd name="T3" fmla="*/ 6697 h 376"/>
                <a:gd name="T4" fmla="*/ 2707 w 917"/>
                <a:gd name="T5" fmla="*/ 0 h 376"/>
                <a:gd name="T6" fmla="*/ 818 w 917"/>
                <a:gd name="T7" fmla="*/ 0 h 376"/>
                <a:gd name="T8" fmla="*/ 0 w 917"/>
                <a:gd name="T9" fmla="*/ 6697 h 376"/>
                <a:gd name="T10" fmla="*/ 0 60000 65536"/>
                <a:gd name="T11" fmla="*/ 0 60000 65536"/>
                <a:gd name="T12" fmla="*/ 0 60000 65536"/>
                <a:gd name="T13" fmla="*/ 0 60000 65536"/>
                <a:gd name="T14" fmla="*/ 0 60000 65536"/>
                <a:gd name="T15" fmla="*/ 0 w 917"/>
                <a:gd name="T16" fmla="*/ 0 h 376"/>
                <a:gd name="T17" fmla="*/ 917 w 917"/>
                <a:gd name="T18" fmla="*/ 376 h 376"/>
              </a:gdLst>
              <a:ahLst/>
              <a:cxnLst>
                <a:cxn ang="T10">
                  <a:pos x="T0" y="T1"/>
                </a:cxn>
                <a:cxn ang="T11">
                  <a:pos x="T2" y="T3"/>
                </a:cxn>
                <a:cxn ang="T12">
                  <a:pos x="T4" y="T5"/>
                </a:cxn>
                <a:cxn ang="T13">
                  <a:pos x="T6" y="T7"/>
                </a:cxn>
                <a:cxn ang="T14">
                  <a:pos x="T8" y="T9"/>
                </a:cxn>
              </a:cxnLst>
              <a:rect l="T15" t="T16" r="T17" b="T18"/>
              <a:pathLst>
                <a:path w="917" h="376">
                  <a:moveTo>
                    <a:pt x="0" y="375"/>
                  </a:moveTo>
                  <a:lnTo>
                    <a:pt x="916" y="375"/>
                  </a:lnTo>
                  <a:lnTo>
                    <a:pt x="703" y="0"/>
                  </a:lnTo>
                  <a:lnTo>
                    <a:pt x="213" y="0"/>
                  </a:lnTo>
                  <a:lnTo>
                    <a:pt x="0" y="375"/>
                  </a:lnTo>
                </a:path>
              </a:pathLst>
            </a:custGeom>
            <a:solidFill>
              <a:srgbClr val="CC9900"/>
            </a:solidFill>
            <a:ln w="12700" cap="rnd">
              <a:solidFill>
                <a:srgbClr val="482400"/>
              </a:solidFill>
              <a:round/>
              <a:headEnd/>
              <a:tailEnd/>
            </a:ln>
          </p:spPr>
          <p:txBody>
            <a:bodyPr/>
            <a:lstStyle/>
            <a:p>
              <a:endParaRPr lang="zh-CN" altLang="en-US"/>
            </a:p>
          </p:txBody>
        </p:sp>
        <p:sp>
          <p:nvSpPr>
            <p:cNvPr id="46113" name="Freeform 76"/>
            <p:cNvSpPr>
              <a:spLocks/>
            </p:cNvSpPr>
            <p:nvPr/>
          </p:nvSpPr>
          <p:spPr bwMode="auto">
            <a:xfrm>
              <a:off x="3401" y="1422"/>
              <a:ext cx="277" cy="423"/>
            </a:xfrm>
            <a:custGeom>
              <a:avLst/>
              <a:gdLst>
                <a:gd name="T0" fmla="*/ 806 w 262"/>
                <a:gd name="T1" fmla="*/ 6750 h 375"/>
                <a:gd name="T2" fmla="*/ 998 w 262"/>
                <a:gd name="T3" fmla="*/ 5678 h 375"/>
                <a:gd name="T4" fmla="*/ 0 w 262"/>
                <a:gd name="T5" fmla="*/ 0 h 375"/>
                <a:gd name="T6" fmla="*/ 806 w 262"/>
                <a:gd name="T7" fmla="*/ 6750 h 375"/>
                <a:gd name="T8" fmla="*/ 0 60000 65536"/>
                <a:gd name="T9" fmla="*/ 0 60000 65536"/>
                <a:gd name="T10" fmla="*/ 0 60000 65536"/>
                <a:gd name="T11" fmla="*/ 0 60000 65536"/>
                <a:gd name="T12" fmla="*/ 0 w 262"/>
                <a:gd name="T13" fmla="*/ 0 h 375"/>
                <a:gd name="T14" fmla="*/ 262 w 262"/>
                <a:gd name="T15" fmla="*/ 375 h 375"/>
              </a:gdLst>
              <a:ahLst/>
              <a:cxnLst>
                <a:cxn ang="T8">
                  <a:pos x="T0" y="T1"/>
                </a:cxn>
                <a:cxn ang="T9">
                  <a:pos x="T2" y="T3"/>
                </a:cxn>
                <a:cxn ang="T10">
                  <a:pos x="T4" y="T5"/>
                </a:cxn>
                <a:cxn ang="T11">
                  <a:pos x="T6" y="T7"/>
                </a:cxn>
              </a:cxnLst>
              <a:rect l="T12" t="T13" r="T14" b="T15"/>
              <a:pathLst>
                <a:path w="262" h="375">
                  <a:moveTo>
                    <a:pt x="212" y="374"/>
                  </a:moveTo>
                  <a:lnTo>
                    <a:pt x="261" y="316"/>
                  </a:lnTo>
                  <a:lnTo>
                    <a:pt x="0" y="0"/>
                  </a:lnTo>
                  <a:lnTo>
                    <a:pt x="212" y="374"/>
                  </a:lnTo>
                </a:path>
              </a:pathLst>
            </a:custGeom>
            <a:solidFill>
              <a:srgbClr val="FFB305"/>
            </a:solidFill>
            <a:ln w="12700" cap="rnd">
              <a:solidFill>
                <a:srgbClr val="FF9900"/>
              </a:solidFill>
              <a:round/>
              <a:headEnd/>
              <a:tailEnd/>
            </a:ln>
          </p:spPr>
          <p:txBody>
            <a:bodyPr/>
            <a:lstStyle/>
            <a:p>
              <a:endParaRPr lang="zh-CN" altLang="en-US"/>
            </a:p>
          </p:txBody>
        </p:sp>
        <p:sp>
          <p:nvSpPr>
            <p:cNvPr id="46114" name="Freeform 77"/>
            <p:cNvSpPr>
              <a:spLocks/>
            </p:cNvSpPr>
            <p:nvPr/>
          </p:nvSpPr>
          <p:spPr bwMode="auto">
            <a:xfrm>
              <a:off x="3176" y="1422"/>
              <a:ext cx="451" cy="423"/>
            </a:xfrm>
            <a:custGeom>
              <a:avLst/>
              <a:gdLst>
                <a:gd name="T0" fmla="*/ 0 w 426"/>
                <a:gd name="T1" fmla="*/ 6750 h 375"/>
                <a:gd name="T2" fmla="*/ 1670 w 426"/>
                <a:gd name="T3" fmla="*/ 6750 h 375"/>
                <a:gd name="T4" fmla="*/ 842 w 426"/>
                <a:gd name="T5" fmla="*/ 0 h 375"/>
                <a:gd name="T6" fmla="*/ 0 w 426"/>
                <a:gd name="T7" fmla="*/ 6750 h 375"/>
                <a:gd name="T8" fmla="*/ 0 60000 65536"/>
                <a:gd name="T9" fmla="*/ 0 60000 65536"/>
                <a:gd name="T10" fmla="*/ 0 60000 65536"/>
                <a:gd name="T11" fmla="*/ 0 60000 65536"/>
                <a:gd name="T12" fmla="*/ 0 w 426"/>
                <a:gd name="T13" fmla="*/ 0 h 375"/>
                <a:gd name="T14" fmla="*/ 426 w 426"/>
                <a:gd name="T15" fmla="*/ 375 h 375"/>
              </a:gdLst>
              <a:ahLst/>
              <a:cxnLst>
                <a:cxn ang="T8">
                  <a:pos x="T0" y="T1"/>
                </a:cxn>
                <a:cxn ang="T9">
                  <a:pos x="T2" y="T3"/>
                </a:cxn>
                <a:cxn ang="T10">
                  <a:pos x="T4" y="T5"/>
                </a:cxn>
                <a:cxn ang="T11">
                  <a:pos x="T6" y="T7"/>
                </a:cxn>
              </a:cxnLst>
              <a:rect l="T12" t="T13" r="T14" b="T15"/>
              <a:pathLst>
                <a:path w="426" h="375">
                  <a:moveTo>
                    <a:pt x="0" y="374"/>
                  </a:moveTo>
                  <a:lnTo>
                    <a:pt x="425" y="374"/>
                  </a:lnTo>
                  <a:lnTo>
                    <a:pt x="213" y="0"/>
                  </a:lnTo>
                  <a:lnTo>
                    <a:pt x="0" y="374"/>
                  </a:lnTo>
                </a:path>
              </a:pathLst>
            </a:custGeom>
            <a:solidFill>
              <a:srgbClr val="FFD473"/>
            </a:solidFill>
            <a:ln w="12700" cap="rnd">
              <a:solidFill>
                <a:srgbClr val="FF9900"/>
              </a:solidFill>
              <a:round/>
              <a:headEnd/>
              <a:tailEnd/>
            </a:ln>
          </p:spPr>
          <p:txBody>
            <a:bodyPr/>
            <a:lstStyle/>
            <a:p>
              <a:endParaRPr lang="zh-CN" altLang="en-US"/>
            </a:p>
          </p:txBody>
        </p:sp>
      </p:grpSp>
      <p:sp>
        <p:nvSpPr>
          <p:cNvPr id="46094" name="AutoShape 78"/>
          <p:cNvSpPr>
            <a:spLocks noChangeArrowheads="1"/>
          </p:cNvSpPr>
          <p:nvPr/>
        </p:nvSpPr>
        <p:spPr bwMode="auto">
          <a:xfrm>
            <a:off x="3562350" y="2060575"/>
            <a:ext cx="1374775" cy="473075"/>
          </a:xfrm>
          <a:prstGeom prst="can">
            <a:avLst>
              <a:gd name="adj" fmla="val 50000"/>
            </a:avLst>
          </a:prstGeom>
          <a:gradFill rotWithShape="0">
            <a:gsLst>
              <a:gs pos="0">
                <a:srgbClr val="765E00"/>
              </a:gs>
              <a:gs pos="50000">
                <a:srgbClr val="FFCC00"/>
              </a:gs>
              <a:gs pos="100000">
                <a:srgbClr val="765E00"/>
              </a:gs>
            </a:gsLst>
            <a:lin ang="0" scaled="1"/>
          </a:gradFill>
          <a:ln w="9525">
            <a:solidFill>
              <a:srgbClr val="666699"/>
            </a:solidFill>
            <a:round/>
            <a:headEnd/>
            <a:tailEnd/>
          </a:ln>
        </p:spPr>
        <p:txBody>
          <a:bodyPr wrap="none" anchor="ctr"/>
          <a:lstStyle/>
          <a:p>
            <a:endParaRPr lang="zh-CN" altLang="en-US"/>
          </a:p>
        </p:txBody>
      </p:sp>
      <p:sp>
        <p:nvSpPr>
          <p:cNvPr id="46095" name="AutoShape 79"/>
          <p:cNvSpPr>
            <a:spLocks noChangeArrowheads="1"/>
          </p:cNvSpPr>
          <p:nvPr/>
        </p:nvSpPr>
        <p:spPr bwMode="auto">
          <a:xfrm>
            <a:off x="3922713" y="1773238"/>
            <a:ext cx="1216025" cy="419100"/>
          </a:xfrm>
          <a:prstGeom prst="can">
            <a:avLst>
              <a:gd name="adj" fmla="val 50000"/>
            </a:avLst>
          </a:prstGeom>
          <a:gradFill rotWithShape="0">
            <a:gsLst>
              <a:gs pos="0">
                <a:srgbClr val="76655A"/>
              </a:gs>
              <a:gs pos="50000">
                <a:srgbClr val="FEDAC2"/>
              </a:gs>
              <a:gs pos="100000">
                <a:srgbClr val="76655A"/>
              </a:gs>
            </a:gsLst>
            <a:lin ang="0" scaled="1"/>
          </a:gradFill>
          <a:ln w="9525">
            <a:solidFill>
              <a:srgbClr val="FFCC00"/>
            </a:solidFill>
            <a:round/>
            <a:headEnd/>
            <a:tailEnd/>
          </a:ln>
        </p:spPr>
        <p:txBody>
          <a:bodyPr wrap="none" anchor="ctr"/>
          <a:lstStyle/>
          <a:p>
            <a:endParaRPr lang="zh-CN" altLang="en-US"/>
          </a:p>
        </p:txBody>
      </p:sp>
      <p:sp>
        <p:nvSpPr>
          <p:cNvPr id="46096" name="Rectangle 81"/>
          <p:cNvSpPr>
            <a:spLocks noChangeArrowheads="1"/>
          </p:cNvSpPr>
          <p:nvPr/>
        </p:nvSpPr>
        <p:spPr bwMode="auto">
          <a:xfrm>
            <a:off x="6299200" y="5013325"/>
            <a:ext cx="1636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a:solidFill>
                  <a:srgbClr val="000000"/>
                </a:solidFill>
                <a:latin typeface="Arial" pitchFamily="34" charset="0"/>
              </a:rPr>
              <a:t>production system</a:t>
            </a:r>
            <a:endParaRPr lang="zh-CN" altLang="en-US" sz="1400">
              <a:solidFill>
                <a:srgbClr val="000000"/>
              </a:solidFill>
              <a:latin typeface="Arial" pitchFamily="34" charset="0"/>
            </a:endParaRPr>
          </a:p>
        </p:txBody>
      </p:sp>
      <p:sp>
        <p:nvSpPr>
          <p:cNvPr id="46097" name="Rectangle 82"/>
          <p:cNvSpPr>
            <a:spLocks noChangeArrowheads="1"/>
          </p:cNvSpPr>
          <p:nvPr/>
        </p:nvSpPr>
        <p:spPr bwMode="auto">
          <a:xfrm>
            <a:off x="5938838" y="3357563"/>
            <a:ext cx="100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400">
                <a:solidFill>
                  <a:srgbClr val="000000"/>
                </a:solidFill>
                <a:latin typeface="Arial" pitchFamily="34" charset="0"/>
              </a:rPr>
              <a:t>realization</a:t>
            </a:r>
            <a:endParaRPr lang="zh-CN" altLang="en-US" sz="1400">
              <a:solidFill>
                <a:srgbClr val="000000"/>
              </a:solidFill>
              <a:latin typeface="Arial" pitchFamily="34" charset="0"/>
            </a:endParaRPr>
          </a:p>
        </p:txBody>
      </p:sp>
      <p:sp>
        <p:nvSpPr>
          <p:cNvPr id="2066" name="Freeform 84"/>
          <p:cNvSpPr>
            <a:spLocks/>
          </p:cNvSpPr>
          <p:nvPr/>
        </p:nvSpPr>
        <p:spPr bwMode="auto">
          <a:xfrm rot="-2567941">
            <a:off x="2312988" y="2735263"/>
            <a:ext cx="1584325" cy="522287"/>
          </a:xfrm>
          <a:custGeom>
            <a:avLst/>
            <a:gdLst>
              <a:gd name="T0" fmla="*/ 2147483647 w 839"/>
              <a:gd name="T1" fmla="*/ 2147483647 h 245"/>
              <a:gd name="T2" fmla="*/ 2147483647 w 839"/>
              <a:gd name="T3" fmla="*/ 2147483647 h 245"/>
              <a:gd name="T4" fmla="*/ 2147483647 w 839"/>
              <a:gd name="T5" fmla="*/ 2147483647 h 245"/>
              <a:gd name="T6" fmla="*/ 2147483647 w 839"/>
              <a:gd name="T7" fmla="*/ 2147483647 h 245"/>
              <a:gd name="T8" fmla="*/ 2147483647 w 839"/>
              <a:gd name="T9" fmla="*/ 2147483647 h 245"/>
              <a:gd name="T10" fmla="*/ 2147483647 w 839"/>
              <a:gd name="T11" fmla="*/ 2147483647 h 245"/>
              <a:gd name="T12" fmla="*/ 2147483647 w 839"/>
              <a:gd name="T13" fmla="*/ 2147483647 h 245"/>
              <a:gd name="T14" fmla="*/ 2147483647 w 839"/>
              <a:gd name="T15" fmla="*/ 2147483647 h 245"/>
              <a:gd name="T16" fmla="*/ 2147483647 w 839"/>
              <a:gd name="T17" fmla="*/ 2147483647 h 245"/>
              <a:gd name="T18" fmla="*/ 2147483647 w 839"/>
              <a:gd name="T19" fmla="*/ 2147483647 h 245"/>
              <a:gd name="T20" fmla="*/ 2147483647 w 839"/>
              <a:gd name="T21" fmla="*/ 2147483647 h 245"/>
              <a:gd name="T22" fmla="*/ 2147483647 w 839"/>
              <a:gd name="T23" fmla="*/ 2147483647 h 245"/>
              <a:gd name="T24" fmla="*/ 2147483647 w 839"/>
              <a:gd name="T25" fmla="*/ 2147483647 h 245"/>
              <a:gd name="T26" fmla="*/ 2147483647 w 839"/>
              <a:gd name="T27" fmla="*/ 2147483647 h 245"/>
              <a:gd name="T28" fmla="*/ 2147483647 w 839"/>
              <a:gd name="T29" fmla="*/ 2147483647 h 245"/>
              <a:gd name="T30" fmla="*/ 2147483647 w 839"/>
              <a:gd name="T31" fmla="*/ 2147483647 h 245"/>
              <a:gd name="T32" fmla="*/ 2147483647 w 839"/>
              <a:gd name="T33" fmla="*/ 2147483647 h 245"/>
              <a:gd name="T34" fmla="*/ 2147483647 w 839"/>
              <a:gd name="T35" fmla="*/ 2147483647 h 245"/>
              <a:gd name="T36" fmla="*/ 2147483647 w 839"/>
              <a:gd name="T37" fmla="*/ 2147483647 h 245"/>
              <a:gd name="T38" fmla="*/ 2147483647 w 839"/>
              <a:gd name="T39" fmla="*/ 2147483647 h 245"/>
              <a:gd name="T40" fmla="*/ 2147483647 w 839"/>
              <a:gd name="T41" fmla="*/ 2147483647 h 245"/>
              <a:gd name="T42" fmla="*/ 2147483647 w 839"/>
              <a:gd name="T43" fmla="*/ 2147483647 h 245"/>
              <a:gd name="T44" fmla="*/ 2147483647 w 839"/>
              <a:gd name="T45" fmla="*/ 2147483647 h 245"/>
              <a:gd name="T46" fmla="*/ 2147483647 w 839"/>
              <a:gd name="T47" fmla="*/ 2147483647 h 245"/>
              <a:gd name="T48" fmla="*/ 2147483647 w 839"/>
              <a:gd name="T49" fmla="*/ 2147483647 h 245"/>
              <a:gd name="T50" fmla="*/ 2147483647 w 839"/>
              <a:gd name="T51" fmla="*/ 2147483647 h 245"/>
              <a:gd name="T52" fmla="*/ 2147483647 w 839"/>
              <a:gd name="T53" fmla="*/ 2147483647 h 245"/>
              <a:gd name="T54" fmla="*/ 2147483647 w 839"/>
              <a:gd name="T55" fmla="*/ 2147483647 h 245"/>
              <a:gd name="T56" fmla="*/ 2147483647 w 839"/>
              <a:gd name="T57" fmla="*/ 2147483647 h 245"/>
              <a:gd name="T58" fmla="*/ 2147483647 w 839"/>
              <a:gd name="T59" fmla="*/ 2147483647 h 245"/>
              <a:gd name="T60" fmla="*/ 2147483647 w 839"/>
              <a:gd name="T61" fmla="*/ 2147483647 h 245"/>
              <a:gd name="T62" fmla="*/ 2147483647 w 839"/>
              <a:gd name="T63" fmla="*/ 2147483647 h 245"/>
              <a:gd name="T64" fmla="*/ 2147483647 w 839"/>
              <a:gd name="T65" fmla="*/ 2147483647 h 245"/>
              <a:gd name="T66" fmla="*/ 2147483647 w 839"/>
              <a:gd name="T67" fmla="*/ 2147483647 h 245"/>
              <a:gd name="T68" fmla="*/ 2147483647 w 839"/>
              <a:gd name="T69" fmla="*/ 2147483647 h 245"/>
              <a:gd name="T70" fmla="*/ 2147483647 w 839"/>
              <a:gd name="T71" fmla="*/ 2147483647 h 245"/>
              <a:gd name="T72" fmla="*/ 2147483647 w 839"/>
              <a:gd name="T73" fmla="*/ 2147483647 h 245"/>
              <a:gd name="T74" fmla="*/ 2147483647 w 839"/>
              <a:gd name="T75" fmla="*/ 2147483647 h 245"/>
              <a:gd name="T76" fmla="*/ 2147483647 w 839"/>
              <a:gd name="T77" fmla="*/ 2147483647 h 245"/>
              <a:gd name="T78" fmla="*/ 2147483647 w 839"/>
              <a:gd name="T79" fmla="*/ 2147483647 h 245"/>
              <a:gd name="T80" fmla="*/ 2147483647 w 839"/>
              <a:gd name="T81" fmla="*/ 0 h 245"/>
              <a:gd name="T82" fmla="*/ 2147483647 w 839"/>
              <a:gd name="T83" fmla="*/ 0 h 245"/>
              <a:gd name="T84" fmla="*/ 2147483647 w 839"/>
              <a:gd name="T85" fmla="*/ 2147483647 h 245"/>
              <a:gd name="T86" fmla="*/ 2147483647 w 839"/>
              <a:gd name="T87" fmla="*/ 2147483647 h 245"/>
              <a:gd name="T88" fmla="*/ 2147483647 w 839"/>
              <a:gd name="T89" fmla="*/ 2147483647 h 245"/>
              <a:gd name="T90" fmla="*/ 2147483647 w 839"/>
              <a:gd name="T91" fmla="*/ 2147483647 h 245"/>
              <a:gd name="T92" fmla="*/ 2147483647 w 839"/>
              <a:gd name="T93" fmla="*/ 2147483647 h 245"/>
              <a:gd name="T94" fmla="*/ 2147483647 w 839"/>
              <a:gd name="T95" fmla="*/ 2147483647 h 245"/>
              <a:gd name="T96" fmla="*/ 2147483647 w 839"/>
              <a:gd name="T97" fmla="*/ 2147483647 h 245"/>
              <a:gd name="T98" fmla="*/ 2147483647 w 839"/>
              <a:gd name="T99" fmla="*/ 2147483647 h 245"/>
              <a:gd name="T100" fmla="*/ 2147483647 w 839"/>
              <a:gd name="T101" fmla="*/ 2147483647 h 245"/>
              <a:gd name="T102" fmla="*/ 2147483647 w 839"/>
              <a:gd name="T103" fmla="*/ 2147483647 h 245"/>
              <a:gd name="T104" fmla="*/ 2147483647 w 839"/>
              <a:gd name="T105" fmla="*/ 2147483647 h 245"/>
              <a:gd name="T106" fmla="*/ 2147483647 w 839"/>
              <a:gd name="T107" fmla="*/ 2147483647 h 245"/>
              <a:gd name="T108" fmla="*/ 2147483647 w 839"/>
              <a:gd name="T109" fmla="*/ 2147483647 h 245"/>
              <a:gd name="T110" fmla="*/ 2147483647 w 839"/>
              <a:gd name="T111" fmla="*/ 2147483647 h 245"/>
              <a:gd name="T112" fmla="*/ 2147483647 w 839"/>
              <a:gd name="T113" fmla="*/ 2147483647 h 245"/>
              <a:gd name="T114" fmla="*/ 2147483647 w 839"/>
              <a:gd name="T115" fmla="*/ 2147483647 h 245"/>
              <a:gd name="T116" fmla="*/ 2147483647 w 839"/>
              <a:gd name="T117" fmla="*/ 2147483647 h 245"/>
              <a:gd name="T118" fmla="*/ 2147483647 w 839"/>
              <a:gd name="T119" fmla="*/ 2147483647 h 245"/>
              <a:gd name="T120" fmla="*/ 2147483647 w 839"/>
              <a:gd name="T121" fmla="*/ 2147483647 h 24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39"/>
              <a:gd name="T184" fmla="*/ 0 h 245"/>
              <a:gd name="T185" fmla="*/ 839 w 839"/>
              <a:gd name="T186" fmla="*/ 245 h 24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39" h="245">
                <a:moveTo>
                  <a:pt x="0" y="156"/>
                </a:moveTo>
                <a:lnTo>
                  <a:pt x="62" y="244"/>
                </a:lnTo>
                <a:lnTo>
                  <a:pt x="68" y="239"/>
                </a:lnTo>
                <a:lnTo>
                  <a:pt x="76" y="232"/>
                </a:lnTo>
                <a:lnTo>
                  <a:pt x="85" y="224"/>
                </a:lnTo>
                <a:lnTo>
                  <a:pt x="94" y="218"/>
                </a:lnTo>
                <a:lnTo>
                  <a:pt x="103" y="212"/>
                </a:lnTo>
                <a:lnTo>
                  <a:pt x="110" y="207"/>
                </a:lnTo>
                <a:lnTo>
                  <a:pt x="120" y="200"/>
                </a:lnTo>
                <a:lnTo>
                  <a:pt x="128" y="195"/>
                </a:lnTo>
                <a:lnTo>
                  <a:pt x="138" y="189"/>
                </a:lnTo>
                <a:lnTo>
                  <a:pt x="147" y="184"/>
                </a:lnTo>
                <a:lnTo>
                  <a:pt x="157" y="179"/>
                </a:lnTo>
                <a:lnTo>
                  <a:pt x="167" y="174"/>
                </a:lnTo>
                <a:lnTo>
                  <a:pt x="174" y="170"/>
                </a:lnTo>
                <a:lnTo>
                  <a:pt x="182" y="167"/>
                </a:lnTo>
                <a:lnTo>
                  <a:pt x="192" y="162"/>
                </a:lnTo>
                <a:lnTo>
                  <a:pt x="201" y="158"/>
                </a:lnTo>
                <a:lnTo>
                  <a:pt x="210" y="154"/>
                </a:lnTo>
                <a:lnTo>
                  <a:pt x="219" y="150"/>
                </a:lnTo>
                <a:lnTo>
                  <a:pt x="227" y="148"/>
                </a:lnTo>
                <a:lnTo>
                  <a:pt x="234" y="144"/>
                </a:lnTo>
                <a:lnTo>
                  <a:pt x="245" y="141"/>
                </a:lnTo>
                <a:lnTo>
                  <a:pt x="256" y="137"/>
                </a:lnTo>
                <a:lnTo>
                  <a:pt x="270" y="134"/>
                </a:lnTo>
                <a:lnTo>
                  <a:pt x="283" y="128"/>
                </a:lnTo>
                <a:lnTo>
                  <a:pt x="297" y="126"/>
                </a:lnTo>
                <a:lnTo>
                  <a:pt x="310" y="121"/>
                </a:lnTo>
                <a:lnTo>
                  <a:pt x="327" y="119"/>
                </a:lnTo>
                <a:lnTo>
                  <a:pt x="339" y="118"/>
                </a:lnTo>
                <a:lnTo>
                  <a:pt x="351" y="116"/>
                </a:lnTo>
                <a:lnTo>
                  <a:pt x="365" y="114"/>
                </a:lnTo>
                <a:lnTo>
                  <a:pt x="380" y="113"/>
                </a:lnTo>
                <a:lnTo>
                  <a:pt x="396" y="111"/>
                </a:lnTo>
                <a:lnTo>
                  <a:pt x="411" y="111"/>
                </a:lnTo>
                <a:lnTo>
                  <a:pt x="427" y="111"/>
                </a:lnTo>
                <a:lnTo>
                  <a:pt x="443" y="111"/>
                </a:lnTo>
                <a:lnTo>
                  <a:pt x="459" y="113"/>
                </a:lnTo>
                <a:lnTo>
                  <a:pt x="473" y="114"/>
                </a:lnTo>
                <a:lnTo>
                  <a:pt x="486" y="117"/>
                </a:lnTo>
                <a:lnTo>
                  <a:pt x="499" y="118"/>
                </a:lnTo>
                <a:lnTo>
                  <a:pt x="515" y="119"/>
                </a:lnTo>
                <a:lnTo>
                  <a:pt x="529" y="124"/>
                </a:lnTo>
                <a:lnTo>
                  <a:pt x="540" y="126"/>
                </a:lnTo>
                <a:lnTo>
                  <a:pt x="555" y="130"/>
                </a:lnTo>
                <a:lnTo>
                  <a:pt x="568" y="134"/>
                </a:lnTo>
                <a:lnTo>
                  <a:pt x="583" y="138"/>
                </a:lnTo>
                <a:lnTo>
                  <a:pt x="597" y="142"/>
                </a:lnTo>
                <a:lnTo>
                  <a:pt x="611" y="148"/>
                </a:lnTo>
                <a:lnTo>
                  <a:pt x="627" y="155"/>
                </a:lnTo>
                <a:lnTo>
                  <a:pt x="641" y="161"/>
                </a:lnTo>
                <a:lnTo>
                  <a:pt x="654" y="167"/>
                </a:lnTo>
                <a:lnTo>
                  <a:pt x="667" y="175"/>
                </a:lnTo>
                <a:lnTo>
                  <a:pt x="682" y="183"/>
                </a:lnTo>
                <a:lnTo>
                  <a:pt x="693" y="191"/>
                </a:lnTo>
                <a:lnTo>
                  <a:pt x="707" y="200"/>
                </a:lnTo>
                <a:lnTo>
                  <a:pt x="687" y="233"/>
                </a:lnTo>
                <a:lnTo>
                  <a:pt x="838" y="224"/>
                </a:lnTo>
                <a:lnTo>
                  <a:pt x="788" y="76"/>
                </a:lnTo>
                <a:lnTo>
                  <a:pt x="769" y="106"/>
                </a:lnTo>
                <a:lnTo>
                  <a:pt x="753" y="96"/>
                </a:lnTo>
                <a:lnTo>
                  <a:pt x="737" y="86"/>
                </a:lnTo>
                <a:lnTo>
                  <a:pt x="722" y="78"/>
                </a:lnTo>
                <a:lnTo>
                  <a:pt x="706" y="70"/>
                </a:lnTo>
                <a:lnTo>
                  <a:pt x="694" y="62"/>
                </a:lnTo>
                <a:lnTo>
                  <a:pt x="680" y="56"/>
                </a:lnTo>
                <a:lnTo>
                  <a:pt x="666" y="51"/>
                </a:lnTo>
                <a:lnTo>
                  <a:pt x="652" y="45"/>
                </a:lnTo>
                <a:lnTo>
                  <a:pt x="639" y="40"/>
                </a:lnTo>
                <a:lnTo>
                  <a:pt x="625" y="34"/>
                </a:lnTo>
                <a:lnTo>
                  <a:pt x="607" y="28"/>
                </a:lnTo>
                <a:lnTo>
                  <a:pt x="592" y="24"/>
                </a:lnTo>
                <a:lnTo>
                  <a:pt x="578" y="20"/>
                </a:lnTo>
                <a:lnTo>
                  <a:pt x="564" y="16"/>
                </a:lnTo>
                <a:lnTo>
                  <a:pt x="547" y="12"/>
                </a:lnTo>
                <a:lnTo>
                  <a:pt x="531" y="10"/>
                </a:lnTo>
                <a:lnTo>
                  <a:pt x="516" y="7"/>
                </a:lnTo>
                <a:lnTo>
                  <a:pt x="501" y="6"/>
                </a:lnTo>
                <a:lnTo>
                  <a:pt x="484" y="4"/>
                </a:lnTo>
                <a:lnTo>
                  <a:pt x="468" y="3"/>
                </a:lnTo>
                <a:lnTo>
                  <a:pt x="453" y="1"/>
                </a:lnTo>
                <a:lnTo>
                  <a:pt x="439" y="0"/>
                </a:lnTo>
                <a:lnTo>
                  <a:pt x="424" y="0"/>
                </a:lnTo>
                <a:lnTo>
                  <a:pt x="409" y="0"/>
                </a:lnTo>
                <a:lnTo>
                  <a:pt x="395" y="1"/>
                </a:lnTo>
                <a:lnTo>
                  <a:pt x="378" y="3"/>
                </a:lnTo>
                <a:lnTo>
                  <a:pt x="363" y="3"/>
                </a:lnTo>
                <a:lnTo>
                  <a:pt x="347" y="5"/>
                </a:lnTo>
                <a:lnTo>
                  <a:pt x="332" y="7"/>
                </a:lnTo>
                <a:lnTo>
                  <a:pt x="318" y="8"/>
                </a:lnTo>
                <a:lnTo>
                  <a:pt x="304" y="12"/>
                </a:lnTo>
                <a:lnTo>
                  <a:pt x="291" y="14"/>
                </a:lnTo>
                <a:lnTo>
                  <a:pt x="275" y="17"/>
                </a:lnTo>
                <a:lnTo>
                  <a:pt x="259" y="22"/>
                </a:lnTo>
                <a:lnTo>
                  <a:pt x="248" y="25"/>
                </a:lnTo>
                <a:lnTo>
                  <a:pt x="233" y="30"/>
                </a:lnTo>
                <a:lnTo>
                  <a:pt x="219" y="34"/>
                </a:lnTo>
                <a:lnTo>
                  <a:pt x="205" y="39"/>
                </a:lnTo>
                <a:lnTo>
                  <a:pt x="189" y="45"/>
                </a:lnTo>
                <a:lnTo>
                  <a:pt x="177" y="50"/>
                </a:lnTo>
                <a:lnTo>
                  <a:pt x="162" y="55"/>
                </a:lnTo>
                <a:lnTo>
                  <a:pt x="150" y="61"/>
                </a:lnTo>
                <a:lnTo>
                  <a:pt x="138" y="66"/>
                </a:lnTo>
                <a:lnTo>
                  <a:pt x="131" y="69"/>
                </a:lnTo>
                <a:lnTo>
                  <a:pt x="121" y="74"/>
                </a:lnTo>
                <a:lnTo>
                  <a:pt x="116" y="76"/>
                </a:lnTo>
                <a:lnTo>
                  <a:pt x="109" y="80"/>
                </a:lnTo>
                <a:lnTo>
                  <a:pt x="102" y="85"/>
                </a:lnTo>
                <a:lnTo>
                  <a:pt x="94" y="90"/>
                </a:lnTo>
                <a:lnTo>
                  <a:pt x="88" y="94"/>
                </a:lnTo>
                <a:lnTo>
                  <a:pt x="81" y="98"/>
                </a:lnTo>
                <a:lnTo>
                  <a:pt x="75" y="102"/>
                </a:lnTo>
                <a:lnTo>
                  <a:pt x="67" y="105"/>
                </a:lnTo>
                <a:lnTo>
                  <a:pt x="60" y="110"/>
                </a:lnTo>
                <a:lnTo>
                  <a:pt x="52" y="116"/>
                </a:lnTo>
                <a:lnTo>
                  <a:pt x="44" y="120"/>
                </a:lnTo>
                <a:lnTo>
                  <a:pt x="37" y="126"/>
                </a:lnTo>
                <a:lnTo>
                  <a:pt x="31" y="130"/>
                </a:lnTo>
                <a:lnTo>
                  <a:pt x="24" y="134"/>
                </a:lnTo>
                <a:lnTo>
                  <a:pt x="18" y="141"/>
                </a:lnTo>
                <a:lnTo>
                  <a:pt x="11" y="145"/>
                </a:lnTo>
                <a:lnTo>
                  <a:pt x="5" y="149"/>
                </a:lnTo>
                <a:lnTo>
                  <a:pt x="0" y="156"/>
                </a:lnTo>
              </a:path>
            </a:pathLst>
          </a:custGeom>
          <a:solidFill>
            <a:srgbClr val="006C88"/>
          </a:solidFill>
          <a:ln w="12700">
            <a:solidFill>
              <a:srgbClr val="03C9FF"/>
            </a:solidFill>
            <a:round/>
            <a:headEnd/>
            <a:tailEnd/>
          </a:ln>
        </p:spPr>
        <p:txBody>
          <a:bodyPr wrap="none" anchor="ctr"/>
          <a:lstStyle/>
          <a:p>
            <a:endParaRPr lang="zh-CN" altLang="en-US"/>
          </a:p>
        </p:txBody>
      </p:sp>
      <p:sp>
        <p:nvSpPr>
          <p:cNvPr id="2067" name="Freeform 85"/>
          <p:cNvSpPr>
            <a:spLocks/>
          </p:cNvSpPr>
          <p:nvPr/>
        </p:nvSpPr>
        <p:spPr bwMode="auto">
          <a:xfrm rot="-824787">
            <a:off x="5507038" y="2709863"/>
            <a:ext cx="449262" cy="1827212"/>
          </a:xfrm>
          <a:custGeom>
            <a:avLst/>
            <a:gdLst>
              <a:gd name="T0" fmla="*/ 0 w 237"/>
              <a:gd name="T1" fmla="*/ 2147483647 h 860"/>
              <a:gd name="T2" fmla="*/ 2147483647 w 237"/>
              <a:gd name="T3" fmla="*/ 2147483647 h 860"/>
              <a:gd name="T4" fmla="*/ 2147483647 w 237"/>
              <a:gd name="T5" fmla="*/ 2147483647 h 860"/>
              <a:gd name="T6" fmla="*/ 2147483647 w 237"/>
              <a:gd name="T7" fmla="*/ 2147483647 h 860"/>
              <a:gd name="T8" fmla="*/ 2147483647 w 237"/>
              <a:gd name="T9" fmla="*/ 2147483647 h 860"/>
              <a:gd name="T10" fmla="*/ 2147483647 w 237"/>
              <a:gd name="T11" fmla="*/ 2147483647 h 860"/>
              <a:gd name="T12" fmla="*/ 2147483647 w 237"/>
              <a:gd name="T13" fmla="*/ 2147483647 h 860"/>
              <a:gd name="T14" fmla="*/ 2147483647 w 237"/>
              <a:gd name="T15" fmla="*/ 2147483647 h 860"/>
              <a:gd name="T16" fmla="*/ 2147483647 w 237"/>
              <a:gd name="T17" fmla="*/ 2147483647 h 860"/>
              <a:gd name="T18" fmla="*/ 2147483647 w 237"/>
              <a:gd name="T19" fmla="*/ 2147483647 h 860"/>
              <a:gd name="T20" fmla="*/ 2147483647 w 237"/>
              <a:gd name="T21" fmla="*/ 2147483647 h 860"/>
              <a:gd name="T22" fmla="*/ 2147483647 w 237"/>
              <a:gd name="T23" fmla="*/ 2147483647 h 860"/>
              <a:gd name="T24" fmla="*/ 2147483647 w 237"/>
              <a:gd name="T25" fmla="*/ 2147483647 h 860"/>
              <a:gd name="T26" fmla="*/ 2147483647 w 237"/>
              <a:gd name="T27" fmla="*/ 2147483647 h 860"/>
              <a:gd name="T28" fmla="*/ 2147483647 w 237"/>
              <a:gd name="T29" fmla="*/ 2147483647 h 860"/>
              <a:gd name="T30" fmla="*/ 2147483647 w 237"/>
              <a:gd name="T31" fmla="*/ 2147483647 h 860"/>
              <a:gd name="T32" fmla="*/ 2147483647 w 237"/>
              <a:gd name="T33" fmla="*/ 2147483647 h 860"/>
              <a:gd name="T34" fmla="*/ 2147483647 w 237"/>
              <a:gd name="T35" fmla="*/ 2147483647 h 860"/>
              <a:gd name="T36" fmla="*/ 2147483647 w 237"/>
              <a:gd name="T37" fmla="*/ 2147483647 h 860"/>
              <a:gd name="T38" fmla="*/ 2147483647 w 237"/>
              <a:gd name="T39" fmla="*/ 2147483647 h 860"/>
              <a:gd name="T40" fmla="*/ 2147483647 w 237"/>
              <a:gd name="T41" fmla="*/ 2147483647 h 860"/>
              <a:gd name="T42" fmla="*/ 2147483647 w 237"/>
              <a:gd name="T43" fmla="*/ 2147483647 h 860"/>
              <a:gd name="T44" fmla="*/ 2147483647 w 237"/>
              <a:gd name="T45" fmla="*/ 2147483647 h 860"/>
              <a:gd name="T46" fmla="*/ 2147483647 w 237"/>
              <a:gd name="T47" fmla="*/ 2147483647 h 860"/>
              <a:gd name="T48" fmla="*/ 2147483647 w 237"/>
              <a:gd name="T49" fmla="*/ 2147483647 h 860"/>
              <a:gd name="T50" fmla="*/ 2147483647 w 237"/>
              <a:gd name="T51" fmla="*/ 2147483647 h 860"/>
              <a:gd name="T52" fmla="*/ 2147483647 w 237"/>
              <a:gd name="T53" fmla="*/ 2147483647 h 860"/>
              <a:gd name="T54" fmla="*/ 2147483647 w 237"/>
              <a:gd name="T55" fmla="*/ 2147483647 h 860"/>
              <a:gd name="T56" fmla="*/ 2147483647 w 237"/>
              <a:gd name="T57" fmla="*/ 2147483647 h 860"/>
              <a:gd name="T58" fmla="*/ 2147483647 w 237"/>
              <a:gd name="T59" fmla="*/ 2147483647 h 860"/>
              <a:gd name="T60" fmla="*/ 2147483647 w 237"/>
              <a:gd name="T61" fmla="*/ 2147483647 h 860"/>
              <a:gd name="T62" fmla="*/ 2147483647 w 237"/>
              <a:gd name="T63" fmla="*/ 2147483647 h 860"/>
              <a:gd name="T64" fmla="*/ 2147483647 w 237"/>
              <a:gd name="T65" fmla="*/ 2147483647 h 860"/>
              <a:gd name="T66" fmla="*/ 2147483647 w 237"/>
              <a:gd name="T67" fmla="*/ 2147483647 h 860"/>
              <a:gd name="T68" fmla="*/ 2147483647 w 237"/>
              <a:gd name="T69" fmla="*/ 2147483647 h 860"/>
              <a:gd name="T70" fmla="*/ 2147483647 w 237"/>
              <a:gd name="T71" fmla="*/ 2147483647 h 860"/>
              <a:gd name="T72" fmla="*/ 2147483647 w 237"/>
              <a:gd name="T73" fmla="*/ 2147483647 h 860"/>
              <a:gd name="T74" fmla="*/ 2147483647 w 237"/>
              <a:gd name="T75" fmla="*/ 2147483647 h 860"/>
              <a:gd name="T76" fmla="*/ 2147483647 w 237"/>
              <a:gd name="T77" fmla="*/ 2147483647 h 860"/>
              <a:gd name="T78" fmla="*/ 2147483647 w 237"/>
              <a:gd name="T79" fmla="*/ 2147483647 h 860"/>
              <a:gd name="T80" fmla="*/ 2147483647 w 237"/>
              <a:gd name="T81" fmla="*/ 2147483647 h 860"/>
              <a:gd name="T82" fmla="*/ 2147483647 w 237"/>
              <a:gd name="T83" fmla="*/ 2147483647 h 860"/>
              <a:gd name="T84" fmla="*/ 2147483647 w 237"/>
              <a:gd name="T85" fmla="*/ 2147483647 h 860"/>
              <a:gd name="T86" fmla="*/ 2147483647 w 237"/>
              <a:gd name="T87" fmla="*/ 2147483647 h 860"/>
              <a:gd name="T88" fmla="*/ 2147483647 w 237"/>
              <a:gd name="T89" fmla="*/ 2147483647 h 860"/>
              <a:gd name="T90" fmla="*/ 2147483647 w 237"/>
              <a:gd name="T91" fmla="*/ 2147483647 h 860"/>
              <a:gd name="T92" fmla="*/ 2147483647 w 237"/>
              <a:gd name="T93" fmla="*/ 2147483647 h 860"/>
              <a:gd name="T94" fmla="*/ 2147483647 w 237"/>
              <a:gd name="T95" fmla="*/ 2147483647 h 860"/>
              <a:gd name="T96" fmla="*/ 2147483647 w 237"/>
              <a:gd name="T97" fmla="*/ 2147483647 h 860"/>
              <a:gd name="T98" fmla="*/ 2147483647 w 237"/>
              <a:gd name="T99" fmla="*/ 2147483647 h 860"/>
              <a:gd name="T100" fmla="*/ 2147483647 w 237"/>
              <a:gd name="T101" fmla="*/ 2147483647 h 860"/>
              <a:gd name="T102" fmla="*/ 2147483647 w 237"/>
              <a:gd name="T103" fmla="*/ 2147483647 h 860"/>
              <a:gd name="T104" fmla="*/ 2147483647 w 237"/>
              <a:gd name="T105" fmla="*/ 2147483647 h 860"/>
              <a:gd name="T106" fmla="*/ 2147483647 w 237"/>
              <a:gd name="T107" fmla="*/ 2147483647 h 860"/>
              <a:gd name="T108" fmla="*/ 2147483647 w 237"/>
              <a:gd name="T109" fmla="*/ 2147483647 h 860"/>
              <a:gd name="T110" fmla="*/ 2147483647 w 237"/>
              <a:gd name="T111" fmla="*/ 2147483647 h 860"/>
              <a:gd name="T112" fmla="*/ 2147483647 w 237"/>
              <a:gd name="T113" fmla="*/ 2147483647 h 860"/>
              <a:gd name="T114" fmla="*/ 2147483647 w 237"/>
              <a:gd name="T115" fmla="*/ 2147483647 h 860"/>
              <a:gd name="T116" fmla="*/ 2147483647 w 237"/>
              <a:gd name="T117" fmla="*/ 2147483647 h 860"/>
              <a:gd name="T118" fmla="*/ 2147483647 w 237"/>
              <a:gd name="T119" fmla="*/ 2147483647 h 860"/>
              <a:gd name="T120" fmla="*/ 2147483647 w 237"/>
              <a:gd name="T121" fmla="*/ 2147483647 h 8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37"/>
              <a:gd name="T184" fmla="*/ 0 h 860"/>
              <a:gd name="T185" fmla="*/ 237 w 237"/>
              <a:gd name="T186" fmla="*/ 860 h 86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37" h="860">
                <a:moveTo>
                  <a:pt x="84" y="0"/>
                </a:moveTo>
                <a:lnTo>
                  <a:pt x="0" y="63"/>
                </a:lnTo>
                <a:lnTo>
                  <a:pt x="4" y="70"/>
                </a:lnTo>
                <a:lnTo>
                  <a:pt x="10" y="77"/>
                </a:lnTo>
                <a:lnTo>
                  <a:pt x="18" y="87"/>
                </a:lnTo>
                <a:lnTo>
                  <a:pt x="24" y="97"/>
                </a:lnTo>
                <a:lnTo>
                  <a:pt x="30" y="106"/>
                </a:lnTo>
                <a:lnTo>
                  <a:pt x="35" y="113"/>
                </a:lnTo>
                <a:lnTo>
                  <a:pt x="41" y="124"/>
                </a:lnTo>
                <a:lnTo>
                  <a:pt x="46" y="132"/>
                </a:lnTo>
                <a:lnTo>
                  <a:pt x="51" y="141"/>
                </a:lnTo>
                <a:lnTo>
                  <a:pt x="56" y="150"/>
                </a:lnTo>
                <a:lnTo>
                  <a:pt x="61" y="162"/>
                </a:lnTo>
                <a:lnTo>
                  <a:pt x="67" y="172"/>
                </a:lnTo>
                <a:lnTo>
                  <a:pt x="70" y="179"/>
                </a:lnTo>
                <a:lnTo>
                  <a:pt x="74" y="187"/>
                </a:lnTo>
                <a:lnTo>
                  <a:pt x="78" y="197"/>
                </a:lnTo>
                <a:lnTo>
                  <a:pt x="82" y="205"/>
                </a:lnTo>
                <a:lnTo>
                  <a:pt x="86" y="215"/>
                </a:lnTo>
                <a:lnTo>
                  <a:pt x="89" y="225"/>
                </a:lnTo>
                <a:lnTo>
                  <a:pt x="92" y="232"/>
                </a:lnTo>
                <a:lnTo>
                  <a:pt x="95" y="240"/>
                </a:lnTo>
                <a:lnTo>
                  <a:pt x="98" y="251"/>
                </a:lnTo>
                <a:lnTo>
                  <a:pt x="102" y="262"/>
                </a:lnTo>
                <a:lnTo>
                  <a:pt x="106" y="277"/>
                </a:lnTo>
                <a:lnTo>
                  <a:pt x="111" y="291"/>
                </a:lnTo>
                <a:lnTo>
                  <a:pt x="113" y="304"/>
                </a:lnTo>
                <a:lnTo>
                  <a:pt x="117" y="318"/>
                </a:lnTo>
                <a:lnTo>
                  <a:pt x="119" y="335"/>
                </a:lnTo>
                <a:lnTo>
                  <a:pt x="122" y="347"/>
                </a:lnTo>
                <a:lnTo>
                  <a:pt x="123" y="359"/>
                </a:lnTo>
                <a:lnTo>
                  <a:pt x="124" y="374"/>
                </a:lnTo>
                <a:lnTo>
                  <a:pt x="125" y="390"/>
                </a:lnTo>
                <a:lnTo>
                  <a:pt x="127" y="406"/>
                </a:lnTo>
                <a:lnTo>
                  <a:pt x="127" y="421"/>
                </a:lnTo>
                <a:lnTo>
                  <a:pt x="127" y="437"/>
                </a:lnTo>
                <a:lnTo>
                  <a:pt x="127" y="454"/>
                </a:lnTo>
                <a:lnTo>
                  <a:pt x="125" y="470"/>
                </a:lnTo>
                <a:lnTo>
                  <a:pt x="124" y="485"/>
                </a:lnTo>
                <a:lnTo>
                  <a:pt x="122" y="499"/>
                </a:lnTo>
                <a:lnTo>
                  <a:pt x="121" y="512"/>
                </a:lnTo>
                <a:lnTo>
                  <a:pt x="119" y="527"/>
                </a:lnTo>
                <a:lnTo>
                  <a:pt x="115" y="542"/>
                </a:lnTo>
                <a:lnTo>
                  <a:pt x="112" y="554"/>
                </a:lnTo>
                <a:lnTo>
                  <a:pt x="109" y="569"/>
                </a:lnTo>
                <a:lnTo>
                  <a:pt x="105" y="582"/>
                </a:lnTo>
                <a:lnTo>
                  <a:pt x="101" y="598"/>
                </a:lnTo>
                <a:lnTo>
                  <a:pt x="97" y="612"/>
                </a:lnTo>
                <a:lnTo>
                  <a:pt x="92" y="627"/>
                </a:lnTo>
                <a:lnTo>
                  <a:pt x="85" y="642"/>
                </a:lnTo>
                <a:lnTo>
                  <a:pt x="79" y="656"/>
                </a:lnTo>
                <a:lnTo>
                  <a:pt x="73" y="670"/>
                </a:lnTo>
                <a:lnTo>
                  <a:pt x="66" y="684"/>
                </a:lnTo>
                <a:lnTo>
                  <a:pt x="57" y="699"/>
                </a:lnTo>
                <a:lnTo>
                  <a:pt x="49" y="710"/>
                </a:lnTo>
                <a:lnTo>
                  <a:pt x="41" y="726"/>
                </a:lnTo>
                <a:lnTo>
                  <a:pt x="9" y="704"/>
                </a:lnTo>
                <a:lnTo>
                  <a:pt x="18" y="859"/>
                </a:lnTo>
                <a:lnTo>
                  <a:pt x="161" y="808"/>
                </a:lnTo>
                <a:lnTo>
                  <a:pt x="132" y="788"/>
                </a:lnTo>
                <a:lnTo>
                  <a:pt x="142" y="772"/>
                </a:lnTo>
                <a:lnTo>
                  <a:pt x="151" y="756"/>
                </a:lnTo>
                <a:lnTo>
                  <a:pt x="159" y="741"/>
                </a:lnTo>
                <a:lnTo>
                  <a:pt x="167" y="725"/>
                </a:lnTo>
                <a:lnTo>
                  <a:pt x="174" y="711"/>
                </a:lnTo>
                <a:lnTo>
                  <a:pt x="180" y="697"/>
                </a:lnTo>
                <a:lnTo>
                  <a:pt x="185" y="682"/>
                </a:lnTo>
                <a:lnTo>
                  <a:pt x="192" y="669"/>
                </a:lnTo>
                <a:lnTo>
                  <a:pt x="196" y="655"/>
                </a:lnTo>
                <a:lnTo>
                  <a:pt x="202" y="640"/>
                </a:lnTo>
                <a:lnTo>
                  <a:pt x="208" y="622"/>
                </a:lnTo>
                <a:lnTo>
                  <a:pt x="211" y="607"/>
                </a:lnTo>
                <a:lnTo>
                  <a:pt x="216" y="592"/>
                </a:lnTo>
                <a:lnTo>
                  <a:pt x="219" y="578"/>
                </a:lnTo>
                <a:lnTo>
                  <a:pt x="223" y="561"/>
                </a:lnTo>
                <a:lnTo>
                  <a:pt x="225" y="545"/>
                </a:lnTo>
                <a:lnTo>
                  <a:pt x="228" y="530"/>
                </a:lnTo>
                <a:lnTo>
                  <a:pt x="229" y="514"/>
                </a:lnTo>
                <a:lnTo>
                  <a:pt x="232" y="496"/>
                </a:lnTo>
                <a:lnTo>
                  <a:pt x="232" y="480"/>
                </a:lnTo>
                <a:lnTo>
                  <a:pt x="234" y="465"/>
                </a:lnTo>
                <a:lnTo>
                  <a:pt x="235" y="450"/>
                </a:lnTo>
                <a:lnTo>
                  <a:pt x="236" y="435"/>
                </a:lnTo>
                <a:lnTo>
                  <a:pt x="235" y="420"/>
                </a:lnTo>
                <a:lnTo>
                  <a:pt x="234" y="405"/>
                </a:lnTo>
                <a:lnTo>
                  <a:pt x="232" y="388"/>
                </a:lnTo>
                <a:lnTo>
                  <a:pt x="232" y="373"/>
                </a:lnTo>
                <a:lnTo>
                  <a:pt x="230" y="356"/>
                </a:lnTo>
                <a:lnTo>
                  <a:pt x="228" y="341"/>
                </a:lnTo>
                <a:lnTo>
                  <a:pt x="227" y="326"/>
                </a:lnTo>
                <a:lnTo>
                  <a:pt x="224" y="312"/>
                </a:lnTo>
                <a:lnTo>
                  <a:pt x="222" y="298"/>
                </a:lnTo>
                <a:lnTo>
                  <a:pt x="218" y="282"/>
                </a:lnTo>
                <a:lnTo>
                  <a:pt x="214" y="266"/>
                </a:lnTo>
                <a:lnTo>
                  <a:pt x="210" y="254"/>
                </a:lnTo>
                <a:lnTo>
                  <a:pt x="206" y="238"/>
                </a:lnTo>
                <a:lnTo>
                  <a:pt x="202" y="225"/>
                </a:lnTo>
                <a:lnTo>
                  <a:pt x="197" y="211"/>
                </a:lnTo>
                <a:lnTo>
                  <a:pt x="192" y="195"/>
                </a:lnTo>
                <a:lnTo>
                  <a:pt x="186" y="181"/>
                </a:lnTo>
                <a:lnTo>
                  <a:pt x="181" y="165"/>
                </a:lnTo>
                <a:lnTo>
                  <a:pt x="176" y="154"/>
                </a:lnTo>
                <a:lnTo>
                  <a:pt x="171" y="141"/>
                </a:lnTo>
                <a:lnTo>
                  <a:pt x="168" y="133"/>
                </a:lnTo>
                <a:lnTo>
                  <a:pt x="163" y="124"/>
                </a:lnTo>
                <a:lnTo>
                  <a:pt x="161" y="118"/>
                </a:lnTo>
                <a:lnTo>
                  <a:pt x="157" y="112"/>
                </a:lnTo>
                <a:lnTo>
                  <a:pt x="153" y="105"/>
                </a:lnTo>
                <a:lnTo>
                  <a:pt x="148" y="97"/>
                </a:lnTo>
                <a:lnTo>
                  <a:pt x="144" y="91"/>
                </a:lnTo>
                <a:lnTo>
                  <a:pt x="140" y="83"/>
                </a:lnTo>
                <a:lnTo>
                  <a:pt x="137" y="76"/>
                </a:lnTo>
                <a:lnTo>
                  <a:pt x="133" y="68"/>
                </a:lnTo>
                <a:lnTo>
                  <a:pt x="129" y="61"/>
                </a:lnTo>
                <a:lnTo>
                  <a:pt x="123" y="53"/>
                </a:lnTo>
                <a:lnTo>
                  <a:pt x="118" y="44"/>
                </a:lnTo>
                <a:lnTo>
                  <a:pt x="114" y="38"/>
                </a:lnTo>
                <a:lnTo>
                  <a:pt x="109" y="31"/>
                </a:lnTo>
                <a:lnTo>
                  <a:pt x="105" y="24"/>
                </a:lnTo>
                <a:lnTo>
                  <a:pt x="98" y="18"/>
                </a:lnTo>
                <a:lnTo>
                  <a:pt x="94" y="11"/>
                </a:lnTo>
                <a:lnTo>
                  <a:pt x="90" y="5"/>
                </a:lnTo>
                <a:lnTo>
                  <a:pt x="84" y="0"/>
                </a:lnTo>
              </a:path>
            </a:pathLst>
          </a:custGeom>
          <a:solidFill>
            <a:srgbClr val="006C88"/>
          </a:solidFill>
          <a:ln w="12700">
            <a:solidFill>
              <a:srgbClr val="03C9FF"/>
            </a:solidFill>
            <a:round/>
            <a:headEnd/>
            <a:tailEnd/>
          </a:ln>
        </p:spPr>
        <p:txBody>
          <a:bodyPr wrap="none" anchor="ctr"/>
          <a:lstStyle/>
          <a:p>
            <a:endParaRPr lang="zh-CN" altLang="en-US"/>
          </a:p>
        </p:txBody>
      </p:sp>
      <p:sp>
        <p:nvSpPr>
          <p:cNvPr id="2068" name="Freeform 86"/>
          <p:cNvSpPr>
            <a:spLocks/>
          </p:cNvSpPr>
          <p:nvPr/>
        </p:nvSpPr>
        <p:spPr bwMode="auto">
          <a:xfrm rot="610432">
            <a:off x="2843213" y="5157788"/>
            <a:ext cx="2017712" cy="590550"/>
          </a:xfrm>
          <a:custGeom>
            <a:avLst/>
            <a:gdLst>
              <a:gd name="T0" fmla="*/ 2147483647 w 839"/>
              <a:gd name="T1" fmla="*/ 0 h 245"/>
              <a:gd name="T2" fmla="*/ 2147483647 w 839"/>
              <a:gd name="T3" fmla="*/ 2147483647 h 245"/>
              <a:gd name="T4" fmla="*/ 2147483647 w 839"/>
              <a:gd name="T5" fmla="*/ 2147483647 h 245"/>
              <a:gd name="T6" fmla="*/ 2147483647 w 839"/>
              <a:gd name="T7" fmla="*/ 2147483647 h 245"/>
              <a:gd name="T8" fmla="*/ 2147483647 w 839"/>
              <a:gd name="T9" fmla="*/ 2147483647 h 245"/>
              <a:gd name="T10" fmla="*/ 2147483647 w 839"/>
              <a:gd name="T11" fmla="*/ 2147483647 h 245"/>
              <a:gd name="T12" fmla="*/ 2147483647 w 839"/>
              <a:gd name="T13" fmla="*/ 2147483647 h 245"/>
              <a:gd name="T14" fmla="*/ 2147483647 w 839"/>
              <a:gd name="T15" fmla="*/ 2147483647 h 245"/>
              <a:gd name="T16" fmla="*/ 2147483647 w 839"/>
              <a:gd name="T17" fmla="*/ 2147483647 h 245"/>
              <a:gd name="T18" fmla="*/ 2147483647 w 839"/>
              <a:gd name="T19" fmla="*/ 2147483647 h 245"/>
              <a:gd name="T20" fmla="*/ 2147483647 w 839"/>
              <a:gd name="T21" fmla="*/ 2147483647 h 245"/>
              <a:gd name="T22" fmla="*/ 2147483647 w 839"/>
              <a:gd name="T23" fmla="*/ 2147483647 h 245"/>
              <a:gd name="T24" fmla="*/ 2147483647 w 839"/>
              <a:gd name="T25" fmla="*/ 2147483647 h 245"/>
              <a:gd name="T26" fmla="*/ 2147483647 w 839"/>
              <a:gd name="T27" fmla="*/ 2147483647 h 245"/>
              <a:gd name="T28" fmla="*/ 2147483647 w 839"/>
              <a:gd name="T29" fmla="*/ 2147483647 h 245"/>
              <a:gd name="T30" fmla="*/ 2147483647 w 839"/>
              <a:gd name="T31" fmla="*/ 2147483647 h 245"/>
              <a:gd name="T32" fmla="*/ 2147483647 w 839"/>
              <a:gd name="T33" fmla="*/ 2147483647 h 245"/>
              <a:gd name="T34" fmla="*/ 2147483647 w 839"/>
              <a:gd name="T35" fmla="*/ 2147483647 h 245"/>
              <a:gd name="T36" fmla="*/ 2147483647 w 839"/>
              <a:gd name="T37" fmla="*/ 2147483647 h 245"/>
              <a:gd name="T38" fmla="*/ 2147483647 w 839"/>
              <a:gd name="T39" fmla="*/ 2147483647 h 245"/>
              <a:gd name="T40" fmla="*/ 2147483647 w 839"/>
              <a:gd name="T41" fmla="*/ 2147483647 h 245"/>
              <a:gd name="T42" fmla="*/ 2147483647 w 839"/>
              <a:gd name="T43" fmla="*/ 2147483647 h 245"/>
              <a:gd name="T44" fmla="*/ 2147483647 w 839"/>
              <a:gd name="T45" fmla="*/ 2147483647 h 245"/>
              <a:gd name="T46" fmla="*/ 2147483647 w 839"/>
              <a:gd name="T47" fmla="*/ 2147483647 h 245"/>
              <a:gd name="T48" fmla="*/ 2147483647 w 839"/>
              <a:gd name="T49" fmla="*/ 2147483647 h 245"/>
              <a:gd name="T50" fmla="*/ 2147483647 w 839"/>
              <a:gd name="T51" fmla="*/ 2147483647 h 245"/>
              <a:gd name="T52" fmla="*/ 2147483647 w 839"/>
              <a:gd name="T53" fmla="*/ 2147483647 h 245"/>
              <a:gd name="T54" fmla="*/ 2147483647 w 839"/>
              <a:gd name="T55" fmla="*/ 2147483647 h 245"/>
              <a:gd name="T56" fmla="*/ 0 w 839"/>
              <a:gd name="T57" fmla="*/ 2147483647 h 245"/>
              <a:gd name="T58" fmla="*/ 2147483647 w 839"/>
              <a:gd name="T59" fmla="*/ 2147483647 h 245"/>
              <a:gd name="T60" fmla="*/ 2147483647 w 839"/>
              <a:gd name="T61" fmla="*/ 2147483647 h 245"/>
              <a:gd name="T62" fmla="*/ 2147483647 w 839"/>
              <a:gd name="T63" fmla="*/ 2147483647 h 245"/>
              <a:gd name="T64" fmla="*/ 2147483647 w 839"/>
              <a:gd name="T65" fmla="*/ 2147483647 h 245"/>
              <a:gd name="T66" fmla="*/ 2147483647 w 839"/>
              <a:gd name="T67" fmla="*/ 2147483647 h 245"/>
              <a:gd name="T68" fmla="*/ 2147483647 w 839"/>
              <a:gd name="T69" fmla="*/ 2147483647 h 245"/>
              <a:gd name="T70" fmla="*/ 2147483647 w 839"/>
              <a:gd name="T71" fmla="*/ 2147483647 h 245"/>
              <a:gd name="T72" fmla="*/ 2147483647 w 839"/>
              <a:gd name="T73" fmla="*/ 2147483647 h 245"/>
              <a:gd name="T74" fmla="*/ 2147483647 w 839"/>
              <a:gd name="T75" fmla="*/ 2147483647 h 245"/>
              <a:gd name="T76" fmla="*/ 2147483647 w 839"/>
              <a:gd name="T77" fmla="*/ 2147483647 h 245"/>
              <a:gd name="T78" fmla="*/ 2147483647 w 839"/>
              <a:gd name="T79" fmla="*/ 2147483647 h 245"/>
              <a:gd name="T80" fmla="*/ 2147483647 w 839"/>
              <a:gd name="T81" fmla="*/ 2147483647 h 245"/>
              <a:gd name="T82" fmla="*/ 2147483647 w 839"/>
              <a:gd name="T83" fmla="*/ 2147483647 h 245"/>
              <a:gd name="T84" fmla="*/ 2147483647 w 839"/>
              <a:gd name="T85" fmla="*/ 2147483647 h 245"/>
              <a:gd name="T86" fmla="*/ 2147483647 w 839"/>
              <a:gd name="T87" fmla="*/ 2147483647 h 245"/>
              <a:gd name="T88" fmla="*/ 2147483647 w 839"/>
              <a:gd name="T89" fmla="*/ 2147483647 h 245"/>
              <a:gd name="T90" fmla="*/ 2147483647 w 839"/>
              <a:gd name="T91" fmla="*/ 2147483647 h 245"/>
              <a:gd name="T92" fmla="*/ 2147483647 w 839"/>
              <a:gd name="T93" fmla="*/ 2147483647 h 245"/>
              <a:gd name="T94" fmla="*/ 2147483647 w 839"/>
              <a:gd name="T95" fmla="*/ 2147483647 h 245"/>
              <a:gd name="T96" fmla="*/ 2147483647 w 839"/>
              <a:gd name="T97" fmla="*/ 2147483647 h 245"/>
              <a:gd name="T98" fmla="*/ 2147483647 w 839"/>
              <a:gd name="T99" fmla="*/ 2147483647 h 245"/>
              <a:gd name="T100" fmla="*/ 2147483647 w 839"/>
              <a:gd name="T101" fmla="*/ 2147483647 h 245"/>
              <a:gd name="T102" fmla="*/ 2147483647 w 839"/>
              <a:gd name="T103" fmla="*/ 2147483647 h 245"/>
              <a:gd name="T104" fmla="*/ 2147483647 w 839"/>
              <a:gd name="T105" fmla="*/ 2147483647 h 245"/>
              <a:gd name="T106" fmla="*/ 2147483647 w 839"/>
              <a:gd name="T107" fmla="*/ 2147483647 h 245"/>
              <a:gd name="T108" fmla="*/ 2147483647 w 839"/>
              <a:gd name="T109" fmla="*/ 2147483647 h 245"/>
              <a:gd name="T110" fmla="*/ 2147483647 w 839"/>
              <a:gd name="T111" fmla="*/ 2147483647 h 245"/>
              <a:gd name="T112" fmla="*/ 2147483647 w 839"/>
              <a:gd name="T113" fmla="*/ 2147483647 h 245"/>
              <a:gd name="T114" fmla="*/ 2147483647 w 839"/>
              <a:gd name="T115" fmla="*/ 2147483647 h 245"/>
              <a:gd name="T116" fmla="*/ 2147483647 w 839"/>
              <a:gd name="T117" fmla="*/ 2147483647 h 245"/>
              <a:gd name="T118" fmla="*/ 2147483647 w 839"/>
              <a:gd name="T119" fmla="*/ 2147483647 h 245"/>
              <a:gd name="T120" fmla="*/ 2147483647 w 839"/>
              <a:gd name="T121" fmla="*/ 2147483647 h 24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39"/>
              <a:gd name="T184" fmla="*/ 0 h 245"/>
              <a:gd name="T185" fmla="*/ 839 w 839"/>
              <a:gd name="T186" fmla="*/ 245 h 24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39" h="245">
                <a:moveTo>
                  <a:pt x="838" y="87"/>
                </a:moveTo>
                <a:lnTo>
                  <a:pt x="775" y="0"/>
                </a:lnTo>
                <a:lnTo>
                  <a:pt x="769" y="4"/>
                </a:lnTo>
                <a:lnTo>
                  <a:pt x="762" y="11"/>
                </a:lnTo>
                <a:lnTo>
                  <a:pt x="752" y="19"/>
                </a:lnTo>
                <a:lnTo>
                  <a:pt x="743" y="25"/>
                </a:lnTo>
                <a:lnTo>
                  <a:pt x="734" y="31"/>
                </a:lnTo>
                <a:lnTo>
                  <a:pt x="727" y="37"/>
                </a:lnTo>
                <a:lnTo>
                  <a:pt x="717" y="43"/>
                </a:lnTo>
                <a:lnTo>
                  <a:pt x="709" y="48"/>
                </a:lnTo>
                <a:lnTo>
                  <a:pt x="699" y="54"/>
                </a:lnTo>
                <a:lnTo>
                  <a:pt x="690" y="59"/>
                </a:lnTo>
                <a:lnTo>
                  <a:pt x="680" y="64"/>
                </a:lnTo>
                <a:lnTo>
                  <a:pt x="670" y="69"/>
                </a:lnTo>
                <a:lnTo>
                  <a:pt x="663" y="73"/>
                </a:lnTo>
                <a:lnTo>
                  <a:pt x="655" y="77"/>
                </a:lnTo>
                <a:lnTo>
                  <a:pt x="645" y="81"/>
                </a:lnTo>
                <a:lnTo>
                  <a:pt x="636" y="85"/>
                </a:lnTo>
                <a:lnTo>
                  <a:pt x="627" y="89"/>
                </a:lnTo>
                <a:lnTo>
                  <a:pt x="618" y="93"/>
                </a:lnTo>
                <a:lnTo>
                  <a:pt x="611" y="95"/>
                </a:lnTo>
                <a:lnTo>
                  <a:pt x="603" y="99"/>
                </a:lnTo>
                <a:lnTo>
                  <a:pt x="592" y="102"/>
                </a:lnTo>
                <a:lnTo>
                  <a:pt x="581" y="106"/>
                </a:lnTo>
                <a:lnTo>
                  <a:pt x="567" y="110"/>
                </a:lnTo>
                <a:lnTo>
                  <a:pt x="554" y="115"/>
                </a:lnTo>
                <a:lnTo>
                  <a:pt x="540" y="118"/>
                </a:lnTo>
                <a:lnTo>
                  <a:pt x="527" y="122"/>
                </a:lnTo>
                <a:lnTo>
                  <a:pt x="510" y="124"/>
                </a:lnTo>
                <a:lnTo>
                  <a:pt x="499" y="126"/>
                </a:lnTo>
                <a:lnTo>
                  <a:pt x="486" y="127"/>
                </a:lnTo>
                <a:lnTo>
                  <a:pt x="472" y="129"/>
                </a:lnTo>
                <a:lnTo>
                  <a:pt x="457" y="130"/>
                </a:lnTo>
                <a:lnTo>
                  <a:pt x="441" y="132"/>
                </a:lnTo>
                <a:lnTo>
                  <a:pt x="427" y="132"/>
                </a:lnTo>
                <a:lnTo>
                  <a:pt x="411" y="132"/>
                </a:lnTo>
                <a:lnTo>
                  <a:pt x="395" y="132"/>
                </a:lnTo>
                <a:lnTo>
                  <a:pt x="379" y="130"/>
                </a:lnTo>
                <a:lnTo>
                  <a:pt x="364" y="129"/>
                </a:lnTo>
                <a:lnTo>
                  <a:pt x="351" y="126"/>
                </a:lnTo>
                <a:lnTo>
                  <a:pt x="338" y="126"/>
                </a:lnTo>
                <a:lnTo>
                  <a:pt x="323" y="124"/>
                </a:lnTo>
                <a:lnTo>
                  <a:pt x="308" y="119"/>
                </a:lnTo>
                <a:lnTo>
                  <a:pt x="297" y="117"/>
                </a:lnTo>
                <a:lnTo>
                  <a:pt x="283" y="113"/>
                </a:lnTo>
                <a:lnTo>
                  <a:pt x="269" y="110"/>
                </a:lnTo>
                <a:lnTo>
                  <a:pt x="254" y="105"/>
                </a:lnTo>
                <a:lnTo>
                  <a:pt x="240" y="101"/>
                </a:lnTo>
                <a:lnTo>
                  <a:pt x="226" y="95"/>
                </a:lnTo>
                <a:lnTo>
                  <a:pt x="211" y="88"/>
                </a:lnTo>
                <a:lnTo>
                  <a:pt x="196" y="82"/>
                </a:lnTo>
                <a:lnTo>
                  <a:pt x="183" y="76"/>
                </a:lnTo>
                <a:lnTo>
                  <a:pt x="170" y="69"/>
                </a:lnTo>
                <a:lnTo>
                  <a:pt x="156" y="60"/>
                </a:lnTo>
                <a:lnTo>
                  <a:pt x="144" y="52"/>
                </a:lnTo>
                <a:lnTo>
                  <a:pt x="130" y="43"/>
                </a:lnTo>
                <a:lnTo>
                  <a:pt x="150" y="10"/>
                </a:lnTo>
                <a:lnTo>
                  <a:pt x="0" y="19"/>
                </a:lnTo>
                <a:lnTo>
                  <a:pt x="49" y="167"/>
                </a:lnTo>
                <a:lnTo>
                  <a:pt x="68" y="137"/>
                </a:lnTo>
                <a:lnTo>
                  <a:pt x="84" y="147"/>
                </a:lnTo>
                <a:lnTo>
                  <a:pt x="100" y="157"/>
                </a:lnTo>
                <a:lnTo>
                  <a:pt x="115" y="165"/>
                </a:lnTo>
                <a:lnTo>
                  <a:pt x="131" y="173"/>
                </a:lnTo>
                <a:lnTo>
                  <a:pt x="143" y="181"/>
                </a:lnTo>
                <a:lnTo>
                  <a:pt x="157" y="187"/>
                </a:lnTo>
                <a:lnTo>
                  <a:pt x="172" y="192"/>
                </a:lnTo>
                <a:lnTo>
                  <a:pt x="185" y="199"/>
                </a:lnTo>
                <a:lnTo>
                  <a:pt x="198" y="203"/>
                </a:lnTo>
                <a:lnTo>
                  <a:pt x="212" y="209"/>
                </a:lnTo>
                <a:lnTo>
                  <a:pt x="230" y="216"/>
                </a:lnTo>
                <a:lnTo>
                  <a:pt x="245" y="219"/>
                </a:lnTo>
                <a:lnTo>
                  <a:pt x="259" y="223"/>
                </a:lnTo>
                <a:lnTo>
                  <a:pt x="273" y="227"/>
                </a:lnTo>
                <a:lnTo>
                  <a:pt x="290" y="231"/>
                </a:lnTo>
                <a:lnTo>
                  <a:pt x="306" y="233"/>
                </a:lnTo>
                <a:lnTo>
                  <a:pt x="321" y="236"/>
                </a:lnTo>
                <a:lnTo>
                  <a:pt x="336" y="237"/>
                </a:lnTo>
                <a:lnTo>
                  <a:pt x="353" y="240"/>
                </a:lnTo>
                <a:lnTo>
                  <a:pt x="369" y="240"/>
                </a:lnTo>
                <a:lnTo>
                  <a:pt x="384" y="242"/>
                </a:lnTo>
                <a:lnTo>
                  <a:pt x="398" y="243"/>
                </a:lnTo>
                <a:lnTo>
                  <a:pt x="413" y="244"/>
                </a:lnTo>
                <a:lnTo>
                  <a:pt x="428" y="243"/>
                </a:lnTo>
                <a:lnTo>
                  <a:pt x="442" y="242"/>
                </a:lnTo>
                <a:lnTo>
                  <a:pt x="459" y="240"/>
                </a:lnTo>
                <a:lnTo>
                  <a:pt x="474" y="240"/>
                </a:lnTo>
                <a:lnTo>
                  <a:pt x="491" y="238"/>
                </a:lnTo>
                <a:lnTo>
                  <a:pt x="505" y="236"/>
                </a:lnTo>
                <a:lnTo>
                  <a:pt x="519" y="235"/>
                </a:lnTo>
                <a:lnTo>
                  <a:pt x="533" y="232"/>
                </a:lnTo>
                <a:lnTo>
                  <a:pt x="547" y="229"/>
                </a:lnTo>
                <a:lnTo>
                  <a:pt x="562" y="226"/>
                </a:lnTo>
                <a:lnTo>
                  <a:pt x="578" y="221"/>
                </a:lnTo>
                <a:lnTo>
                  <a:pt x="589" y="218"/>
                </a:lnTo>
                <a:lnTo>
                  <a:pt x="604" y="213"/>
                </a:lnTo>
                <a:lnTo>
                  <a:pt x="618" y="209"/>
                </a:lnTo>
                <a:lnTo>
                  <a:pt x="632" y="204"/>
                </a:lnTo>
                <a:lnTo>
                  <a:pt x="648" y="199"/>
                </a:lnTo>
                <a:lnTo>
                  <a:pt x="660" y="193"/>
                </a:lnTo>
                <a:lnTo>
                  <a:pt x="675" y="188"/>
                </a:lnTo>
                <a:lnTo>
                  <a:pt x="687" y="182"/>
                </a:lnTo>
                <a:lnTo>
                  <a:pt x="699" y="177"/>
                </a:lnTo>
                <a:lnTo>
                  <a:pt x="706" y="174"/>
                </a:lnTo>
                <a:lnTo>
                  <a:pt x="716" y="169"/>
                </a:lnTo>
                <a:lnTo>
                  <a:pt x="722" y="167"/>
                </a:lnTo>
                <a:lnTo>
                  <a:pt x="728" y="163"/>
                </a:lnTo>
                <a:lnTo>
                  <a:pt x="735" y="159"/>
                </a:lnTo>
                <a:lnTo>
                  <a:pt x="743" y="153"/>
                </a:lnTo>
                <a:lnTo>
                  <a:pt x="749" y="149"/>
                </a:lnTo>
                <a:lnTo>
                  <a:pt x="756" y="145"/>
                </a:lnTo>
                <a:lnTo>
                  <a:pt x="762" y="142"/>
                </a:lnTo>
                <a:lnTo>
                  <a:pt x="770" y="138"/>
                </a:lnTo>
                <a:lnTo>
                  <a:pt x="778" y="134"/>
                </a:lnTo>
                <a:lnTo>
                  <a:pt x="786" y="127"/>
                </a:lnTo>
                <a:lnTo>
                  <a:pt x="794" y="123"/>
                </a:lnTo>
                <a:lnTo>
                  <a:pt x="800" y="118"/>
                </a:lnTo>
                <a:lnTo>
                  <a:pt x="806" y="113"/>
                </a:lnTo>
                <a:lnTo>
                  <a:pt x="813" y="109"/>
                </a:lnTo>
                <a:lnTo>
                  <a:pt x="819" y="102"/>
                </a:lnTo>
                <a:lnTo>
                  <a:pt x="826" y="98"/>
                </a:lnTo>
                <a:lnTo>
                  <a:pt x="832" y="94"/>
                </a:lnTo>
                <a:lnTo>
                  <a:pt x="838" y="87"/>
                </a:lnTo>
              </a:path>
            </a:pathLst>
          </a:custGeom>
          <a:solidFill>
            <a:srgbClr val="006C88"/>
          </a:solidFill>
          <a:ln w="12700">
            <a:solidFill>
              <a:srgbClr val="03C9FF"/>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66"/>
                                        </p:tgtEl>
                                        <p:attrNameLst>
                                          <p:attrName>style.visibility</p:attrName>
                                        </p:attrNameLst>
                                      </p:cBhvr>
                                      <p:to>
                                        <p:strVal val="visible"/>
                                      </p:to>
                                    </p:set>
                                    <p:animEffect transition="in" filter="circle(in)">
                                      <p:cBhvr>
                                        <p:cTn id="7" dur="2000"/>
                                        <p:tgtEl>
                                          <p:spTgt spid="2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067"/>
                                        </p:tgtEl>
                                        <p:attrNameLst>
                                          <p:attrName>style.visibility</p:attrName>
                                        </p:attrNameLst>
                                      </p:cBhvr>
                                      <p:to>
                                        <p:strVal val="visible"/>
                                      </p:to>
                                    </p:set>
                                    <p:animEffect transition="in" filter="circle(in)">
                                      <p:cBhvr>
                                        <p:cTn id="12" dur="2000"/>
                                        <p:tgtEl>
                                          <p:spTgt spid="2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068"/>
                                        </p:tgtEl>
                                        <p:attrNameLst>
                                          <p:attrName>style.visibility</p:attrName>
                                        </p:attrNameLst>
                                      </p:cBhvr>
                                      <p:to>
                                        <p:strVal val="visible"/>
                                      </p:to>
                                    </p:set>
                                    <p:animEffect transition="in" filter="circle(in)">
                                      <p:cBhvr>
                                        <p:cTn id="17" dur="2000"/>
                                        <p:tgtEl>
                                          <p:spTgt spid="2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6" grpId="0" animBg="1"/>
      <p:bldP spid="2067" grpId="0" animBg="1"/>
      <p:bldP spid="20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5"/>
          <p:cNvSpPr txBox="1">
            <a:spLocks noChangeArrowheads="1"/>
          </p:cNvSpPr>
          <p:nvPr/>
        </p:nvSpPr>
        <p:spPr bwMode="auto">
          <a:xfrm>
            <a:off x="755650" y="765175"/>
            <a:ext cx="7921625"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409575" algn="l"/>
                <a:tab pos="614363" algn="l"/>
                <a:tab pos="774700" algn="l"/>
                <a:tab pos="819150" algn="l"/>
                <a:tab pos="2301875" algn="l"/>
              </a:tabLst>
              <a:defRPr sz="1200">
                <a:solidFill>
                  <a:schemeClr val="tx1"/>
                </a:solidFill>
                <a:latin typeface="Frutiger LT 55 Roman" pitchFamily="34" charset="0"/>
                <a:ea typeface="宋体" pitchFamily="2" charset="-122"/>
              </a:defRPr>
            </a:lvl1pPr>
            <a:lvl2pPr marL="742950" indent="-285750">
              <a:tabLst>
                <a:tab pos="409575" algn="l"/>
                <a:tab pos="614363" algn="l"/>
                <a:tab pos="774700" algn="l"/>
                <a:tab pos="819150" algn="l"/>
                <a:tab pos="2301875" algn="l"/>
              </a:tabLst>
              <a:defRPr sz="1200">
                <a:solidFill>
                  <a:schemeClr val="tx1"/>
                </a:solidFill>
                <a:latin typeface="Frutiger LT 55 Roman" pitchFamily="34" charset="0"/>
                <a:ea typeface="宋体" pitchFamily="2" charset="-122"/>
              </a:defRPr>
            </a:lvl2pPr>
            <a:lvl3pPr marL="1143000" indent="-228600">
              <a:tabLst>
                <a:tab pos="409575" algn="l"/>
                <a:tab pos="614363" algn="l"/>
                <a:tab pos="774700" algn="l"/>
                <a:tab pos="819150" algn="l"/>
                <a:tab pos="2301875" algn="l"/>
              </a:tabLst>
              <a:defRPr sz="1200">
                <a:solidFill>
                  <a:schemeClr val="tx1"/>
                </a:solidFill>
                <a:latin typeface="Frutiger LT 55 Roman" pitchFamily="34" charset="0"/>
                <a:ea typeface="宋体" pitchFamily="2" charset="-122"/>
              </a:defRPr>
            </a:lvl3pPr>
            <a:lvl4pPr marL="1600200" indent="-228600">
              <a:tabLst>
                <a:tab pos="409575" algn="l"/>
                <a:tab pos="614363" algn="l"/>
                <a:tab pos="774700" algn="l"/>
                <a:tab pos="819150" algn="l"/>
                <a:tab pos="2301875" algn="l"/>
              </a:tabLst>
              <a:defRPr sz="1200">
                <a:solidFill>
                  <a:schemeClr val="tx1"/>
                </a:solidFill>
                <a:latin typeface="Frutiger LT 55 Roman" pitchFamily="34" charset="0"/>
                <a:ea typeface="宋体" pitchFamily="2" charset="-122"/>
              </a:defRPr>
            </a:lvl4pPr>
            <a:lvl5pPr marL="2057400" indent="-228600">
              <a:tabLst>
                <a:tab pos="409575" algn="l"/>
                <a:tab pos="614363" algn="l"/>
                <a:tab pos="774700" algn="l"/>
                <a:tab pos="819150" algn="l"/>
                <a:tab pos="2301875" algn="l"/>
              </a:tabLst>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tabLst>
                <a:tab pos="409575" algn="l"/>
                <a:tab pos="614363" algn="l"/>
                <a:tab pos="774700" algn="l"/>
                <a:tab pos="819150" algn="l"/>
                <a:tab pos="2301875" algn="l"/>
              </a:tabLs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tabLst>
                <a:tab pos="409575" algn="l"/>
                <a:tab pos="614363" algn="l"/>
                <a:tab pos="774700" algn="l"/>
                <a:tab pos="819150" algn="l"/>
                <a:tab pos="2301875" algn="l"/>
              </a:tabLs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tabLst>
                <a:tab pos="409575" algn="l"/>
                <a:tab pos="614363" algn="l"/>
                <a:tab pos="774700" algn="l"/>
                <a:tab pos="819150" algn="l"/>
                <a:tab pos="2301875" algn="l"/>
              </a:tabLs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tabLst>
                <a:tab pos="409575" algn="l"/>
                <a:tab pos="614363" algn="l"/>
                <a:tab pos="774700" algn="l"/>
                <a:tab pos="819150" algn="l"/>
                <a:tab pos="2301875" algn="l"/>
              </a:tabLst>
              <a:defRPr sz="1200">
                <a:solidFill>
                  <a:schemeClr val="tx1"/>
                </a:solidFill>
                <a:latin typeface="Frutiger LT 55 Roman" pitchFamily="34" charset="0"/>
                <a:ea typeface="宋体" pitchFamily="2" charset="-122"/>
              </a:defRPr>
            </a:lvl9pPr>
          </a:lstStyle>
          <a:p>
            <a:pPr>
              <a:lnSpc>
                <a:spcPts val="900"/>
              </a:lnSpc>
            </a:pPr>
            <a:endParaRPr lang="en-US" altLang="zh-CN" sz="1800" dirty="0">
              <a:solidFill>
                <a:srgbClr val="000000"/>
              </a:solidFill>
              <a:latin typeface="Arial" pitchFamily="34" charset="0"/>
              <a:cs typeface="Arial" pitchFamily="34" charset="0"/>
            </a:endParaRPr>
          </a:p>
          <a:p>
            <a:pPr>
              <a:lnSpc>
                <a:spcPts val="900"/>
              </a:lnSpc>
            </a:pPr>
            <a:endParaRPr lang="en-US" altLang="zh-CN" sz="1800" dirty="0">
              <a:solidFill>
                <a:srgbClr val="000000"/>
              </a:solidFill>
              <a:latin typeface="Arial" pitchFamily="34" charset="0"/>
              <a:cs typeface="Arial" pitchFamily="34" charset="0"/>
            </a:endParaRPr>
          </a:p>
          <a:p>
            <a:pPr>
              <a:lnSpc>
                <a:spcPts val="900"/>
              </a:lnSpc>
            </a:pPr>
            <a:endParaRPr lang="en-US" altLang="zh-CN" sz="1800" dirty="0">
              <a:solidFill>
                <a:srgbClr val="000000"/>
              </a:solidFill>
              <a:latin typeface="Arial" pitchFamily="34" charset="0"/>
              <a:cs typeface="Arial" pitchFamily="34" charset="0"/>
            </a:endParaRPr>
          </a:p>
          <a:p>
            <a:pPr>
              <a:lnSpc>
                <a:spcPts val="3000"/>
              </a:lnSpc>
            </a:pPr>
            <a:r>
              <a:rPr lang="en-US" altLang="zh-CN" sz="1800" dirty="0">
                <a:solidFill>
                  <a:srgbClr val="000000"/>
                </a:solidFill>
                <a:latin typeface="Arial" pitchFamily="34" charset="0"/>
                <a:cs typeface="Arial" pitchFamily="34" charset="0"/>
              </a:rPr>
              <a:t>					</a:t>
            </a:r>
            <a:endParaRPr lang="en-US" altLang="zh-CN" sz="2900" dirty="0">
              <a:solidFill>
                <a:srgbClr val="000000"/>
              </a:solidFill>
              <a:latin typeface="Arial" pitchFamily="34" charset="0"/>
              <a:cs typeface="Arial" pitchFamily="34" charset="0"/>
            </a:endParaRPr>
          </a:p>
          <a:p>
            <a:pPr>
              <a:lnSpc>
                <a:spcPts val="900"/>
              </a:lnSpc>
            </a:pPr>
            <a:endParaRPr lang="en-US" altLang="zh-CN" sz="2900" dirty="0">
              <a:solidFill>
                <a:srgbClr val="000000"/>
              </a:solidFill>
              <a:latin typeface="Arial" pitchFamily="34" charset="0"/>
              <a:cs typeface="Arial" pitchFamily="34" charset="0"/>
            </a:endParaRPr>
          </a:p>
          <a:p>
            <a:pPr>
              <a:lnSpc>
                <a:spcPts val="900"/>
              </a:lnSpc>
            </a:pPr>
            <a:endParaRPr lang="en-US" altLang="zh-CN" sz="2900" dirty="0">
              <a:solidFill>
                <a:srgbClr val="000000"/>
              </a:solidFill>
              <a:latin typeface="Arial" pitchFamily="34" charset="0"/>
              <a:cs typeface="Arial" pitchFamily="34" charset="0"/>
            </a:endParaRPr>
          </a:p>
          <a:p>
            <a:pPr>
              <a:lnSpc>
                <a:spcPts val="900"/>
              </a:lnSpc>
            </a:pPr>
            <a:endParaRPr lang="en-US" altLang="zh-CN" sz="2900" dirty="0">
              <a:solidFill>
                <a:srgbClr val="000000"/>
              </a:solidFill>
              <a:latin typeface="Arial" pitchFamily="34" charset="0"/>
              <a:cs typeface="Arial" pitchFamily="34" charset="0"/>
            </a:endParaRPr>
          </a:p>
          <a:p>
            <a:pPr>
              <a:lnSpc>
                <a:spcPts val="2200"/>
              </a:lnSpc>
            </a:pPr>
            <a:r>
              <a:rPr lang="en-US" altLang="zh-CN" sz="2200" dirty="0">
                <a:solidFill>
                  <a:srgbClr val="000000"/>
                </a:solidFill>
                <a:latin typeface="Arial" pitchFamily="34" charset="0"/>
                <a:cs typeface="Arial" pitchFamily="34" charset="0"/>
              </a:rPr>
              <a:t>	</a:t>
            </a:r>
            <a:r>
              <a:rPr lang="en-US" altLang="zh-CN" sz="2400" dirty="0">
                <a:solidFill>
                  <a:srgbClr val="000000"/>
                </a:solidFill>
                <a:latin typeface="Arial" pitchFamily="34" charset="0"/>
                <a:cs typeface="Arial" pitchFamily="34" charset="0"/>
              </a:rPr>
              <a:t>“The Uniﬁed Modeling Language (UML) is a graphical  language  for  visualizing,  specifying,  constructing,  and documenting the artifacts of a software-intensive system.”			</a:t>
            </a:r>
          </a:p>
          <a:p>
            <a:pPr>
              <a:lnSpc>
                <a:spcPts val="900"/>
              </a:lnSpc>
            </a:pPr>
            <a:endParaRPr lang="en-US" altLang="zh-CN" sz="2400" dirty="0">
              <a:solidFill>
                <a:srgbClr val="000000"/>
              </a:solidFill>
              <a:latin typeface="Arial" pitchFamily="34" charset="0"/>
              <a:cs typeface="Arial" pitchFamily="34" charset="0"/>
            </a:endParaRPr>
          </a:p>
          <a:p>
            <a:pPr>
              <a:lnSpc>
                <a:spcPts val="900"/>
              </a:lnSpc>
            </a:pPr>
            <a:endParaRPr lang="en-US" altLang="zh-CN" sz="2400" dirty="0">
              <a:solidFill>
                <a:srgbClr val="000000"/>
              </a:solidFill>
              <a:latin typeface="Arial" pitchFamily="34" charset="0"/>
              <a:cs typeface="Arial" pitchFamily="34" charset="0"/>
            </a:endParaRPr>
          </a:p>
          <a:p>
            <a:pPr>
              <a:lnSpc>
                <a:spcPts val="2225"/>
              </a:lnSpc>
            </a:pPr>
            <a:r>
              <a:rPr lang="en-US" altLang="zh-CN" sz="2400" dirty="0">
                <a:solidFill>
                  <a:srgbClr val="000000"/>
                </a:solidFill>
                <a:latin typeface="Arial" pitchFamily="34" charset="0"/>
                <a:cs typeface="Arial" pitchFamily="34" charset="0"/>
              </a:rPr>
              <a:t>Using the UML, a model is composed of:</a:t>
            </a:r>
          </a:p>
          <a:p>
            <a:pPr>
              <a:lnSpc>
                <a:spcPts val="900"/>
              </a:lnSpc>
            </a:pPr>
            <a:endParaRPr lang="en-US" altLang="zh-CN" sz="2400" dirty="0">
              <a:solidFill>
                <a:srgbClr val="000000"/>
              </a:solidFill>
              <a:latin typeface="Arial" pitchFamily="34" charset="0"/>
              <a:cs typeface="Arial" pitchFamily="34" charset="0"/>
            </a:endParaRPr>
          </a:p>
          <a:p>
            <a:pPr>
              <a:lnSpc>
                <a:spcPts val="900"/>
              </a:lnSpc>
            </a:pPr>
            <a:endParaRPr lang="en-US" altLang="zh-CN" sz="2400" dirty="0">
              <a:solidFill>
                <a:srgbClr val="000000"/>
              </a:solidFill>
              <a:latin typeface="Arial" pitchFamily="34" charset="0"/>
              <a:cs typeface="Arial" pitchFamily="34" charset="0"/>
            </a:endParaRPr>
          </a:p>
          <a:p>
            <a:pPr>
              <a:lnSpc>
                <a:spcPts val="2338"/>
              </a:lnSpc>
            </a:pPr>
            <a:r>
              <a:rPr lang="en-US" altLang="zh-CN" sz="2400" dirty="0">
                <a:solidFill>
                  <a:srgbClr val="000000"/>
                </a:solidFill>
                <a:latin typeface="Arial" pitchFamily="34" charset="0"/>
                <a:cs typeface="Arial" pitchFamily="34" charset="0"/>
              </a:rPr>
              <a:t>	• Elements (things and relationships)</a:t>
            </a:r>
          </a:p>
          <a:p>
            <a:pPr>
              <a:lnSpc>
                <a:spcPts val="3050"/>
              </a:lnSpc>
            </a:pPr>
            <a:r>
              <a:rPr lang="en-US" altLang="zh-CN" sz="2400" dirty="0">
                <a:solidFill>
                  <a:srgbClr val="000000"/>
                </a:solidFill>
                <a:latin typeface="Arial" pitchFamily="34" charset="0"/>
                <a:cs typeface="Arial" pitchFamily="34" charset="0"/>
              </a:rPr>
              <a:t>	• Diagrams (built from elements)</a:t>
            </a:r>
          </a:p>
          <a:p>
            <a:pPr>
              <a:lnSpc>
                <a:spcPts val="3050"/>
              </a:lnSpc>
            </a:pPr>
            <a:r>
              <a:rPr lang="en-US" altLang="zh-CN" sz="2400" dirty="0">
                <a:solidFill>
                  <a:srgbClr val="000000"/>
                </a:solidFill>
                <a:latin typeface="Arial" pitchFamily="34" charset="0"/>
                <a:cs typeface="Arial" pitchFamily="34" charset="0"/>
              </a:rPr>
              <a:t>	• Views (diagrams showing different perspectives of a</a:t>
            </a:r>
          </a:p>
          <a:p>
            <a:pPr>
              <a:lnSpc>
                <a:spcPts val="2338"/>
              </a:lnSpc>
            </a:pPr>
            <a:r>
              <a:rPr lang="en-US" altLang="zh-CN" sz="2400" dirty="0">
                <a:solidFill>
                  <a:srgbClr val="000000"/>
                </a:solidFill>
                <a:latin typeface="Arial" pitchFamily="34" charset="0"/>
                <a:cs typeface="Arial" pitchFamily="34" charset="0"/>
              </a:rPr>
              <a:t>			model)</a:t>
            </a:r>
          </a:p>
        </p:txBody>
      </p:sp>
      <p:sp>
        <p:nvSpPr>
          <p:cNvPr id="47107" name="Rectangle 2"/>
          <p:cNvSpPr txBox="1">
            <a:spLocks noChangeArrowheads="1"/>
          </p:cNvSpPr>
          <p:nvPr/>
        </p:nvSpPr>
        <p:spPr bwMode="auto">
          <a:xfrm>
            <a:off x="395288" y="908050"/>
            <a:ext cx="73437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defRPr sz="1200">
                <a:solidFill>
                  <a:schemeClr val="tx1"/>
                </a:solidFill>
                <a:latin typeface="Frutiger LT 55 Roman" pitchFamily="34" charset="0"/>
                <a:ea typeface="宋体" pitchFamily="2" charset="-122"/>
              </a:defRPr>
            </a:lvl1pPr>
            <a:lvl2pPr marL="742950" indent="-285750" defTabSz="904875">
              <a:defRPr sz="1200">
                <a:solidFill>
                  <a:schemeClr val="tx1"/>
                </a:solidFill>
                <a:latin typeface="Frutiger LT 55 Roman" pitchFamily="34" charset="0"/>
                <a:ea typeface="宋体" pitchFamily="2" charset="-122"/>
              </a:defRPr>
            </a:lvl2pPr>
            <a:lvl3pPr marL="1143000" indent="-228600" defTabSz="904875">
              <a:defRPr sz="1200">
                <a:solidFill>
                  <a:schemeClr val="tx1"/>
                </a:solidFill>
                <a:latin typeface="Frutiger LT 55 Roman" pitchFamily="34" charset="0"/>
                <a:ea typeface="宋体" pitchFamily="2" charset="-122"/>
              </a:defRPr>
            </a:lvl3pPr>
            <a:lvl4pPr marL="1600200" indent="-228600" defTabSz="904875">
              <a:defRPr sz="1200">
                <a:solidFill>
                  <a:schemeClr val="tx1"/>
                </a:solidFill>
                <a:latin typeface="Frutiger LT 55 Roman" pitchFamily="34" charset="0"/>
                <a:ea typeface="宋体" pitchFamily="2" charset="-122"/>
              </a:defRPr>
            </a:lvl4pPr>
            <a:lvl5pPr marL="2057400" indent="-228600" defTabSz="904875">
              <a:defRPr sz="1200">
                <a:solidFill>
                  <a:schemeClr val="tx1"/>
                </a:solidFill>
                <a:latin typeface="Frutiger LT 55 Roman" pitchFamily="34" charset="0"/>
                <a:ea typeface="宋体" pitchFamily="2" charset="-122"/>
              </a:defRPr>
            </a:lvl5pPr>
            <a:lvl6pPr marL="25146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defTabSz="904875"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2800">
                <a:solidFill>
                  <a:srgbClr val="00B050"/>
                </a:solidFill>
                <a:latin typeface="Arial" pitchFamily="34" charset="0"/>
              </a:rPr>
              <a:t>Deﬁning the UML</a:t>
            </a:r>
            <a:endParaRPr lang="en-GB" altLang="zh-CN" sz="2800">
              <a:solidFill>
                <a:srgbClr val="00B050"/>
              </a:solidFill>
              <a:latin typeface="Arial" pitchFamily="34" charset="0"/>
            </a:endParaRPr>
          </a:p>
        </p:txBody>
      </p:sp>
      <p:sp>
        <p:nvSpPr>
          <p:cNvPr id="47108" name="矩形 1"/>
          <p:cNvSpPr>
            <a:spLocks noChangeArrowheads="1"/>
          </p:cNvSpPr>
          <p:nvPr/>
        </p:nvSpPr>
        <p:spPr bwMode="auto">
          <a:xfrm>
            <a:off x="204788" y="69850"/>
            <a:ext cx="51593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Arial" pitchFamily="34" charset="0"/>
              </a:rPr>
              <a:t>OOAD </a:t>
            </a:r>
            <a:r>
              <a:rPr lang="en-US" altLang="zh-CN" sz="2800" b="1" dirty="0">
                <a:solidFill>
                  <a:schemeClr val="bg1"/>
                </a:solidFill>
                <a:latin typeface="Arial" pitchFamily="34" charset="0"/>
              </a:rPr>
              <a:t>- Deﬁning the UML</a:t>
            </a:r>
            <a:endParaRPr lang="en-GB" altLang="zh-CN" sz="2800" b="1" dirty="0">
              <a:solidFill>
                <a:schemeClr val="bg1"/>
              </a:solidFill>
              <a:latin typeface="Arial" pitchFamily="34" charset="0"/>
            </a:endParaRPr>
          </a:p>
          <a:p>
            <a:r>
              <a:rPr lang="en-US" altLang="zh-CN" sz="2800" b="1" dirty="0">
                <a:solidFill>
                  <a:schemeClr val="bg1"/>
                </a:solidFill>
                <a:latin typeface="Arial" pitchFamily="34" charset="0"/>
              </a:rPr>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5602">
                                            <p:txEl>
                                              <p:pRg st="10" end="10"/>
                                            </p:txEl>
                                          </p:spTgt>
                                        </p:tgtEl>
                                        <p:attrNameLst>
                                          <p:attrName>style.visibility</p:attrName>
                                        </p:attrNameLst>
                                      </p:cBhvr>
                                      <p:to>
                                        <p:strVal val="visible"/>
                                      </p:to>
                                    </p:set>
                                    <p:animEffect transition="in" filter="circle(in)">
                                      <p:cBhvr>
                                        <p:cTn id="7" dur="500"/>
                                        <p:tgtEl>
                                          <p:spTgt spid="25602">
                                            <p:txEl>
                                              <p:pRg st="10" end="1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5602">
                                            <p:txEl>
                                              <p:pRg st="13" end="13"/>
                                            </p:txEl>
                                          </p:spTgt>
                                        </p:tgtEl>
                                        <p:attrNameLst>
                                          <p:attrName>style.visibility</p:attrName>
                                        </p:attrNameLst>
                                      </p:cBhvr>
                                      <p:to>
                                        <p:strVal val="visible"/>
                                      </p:to>
                                    </p:set>
                                    <p:animEffect transition="in" filter="circle(in)">
                                      <p:cBhvr>
                                        <p:cTn id="12" dur="500"/>
                                        <p:tgtEl>
                                          <p:spTgt spid="25602">
                                            <p:txEl>
                                              <p:pRg st="13" end="1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25602">
                                            <p:txEl>
                                              <p:pRg st="14" end="14"/>
                                            </p:txEl>
                                          </p:spTgt>
                                        </p:tgtEl>
                                        <p:attrNameLst>
                                          <p:attrName>style.visibility</p:attrName>
                                        </p:attrNameLst>
                                      </p:cBhvr>
                                      <p:to>
                                        <p:strVal val="visible"/>
                                      </p:to>
                                    </p:set>
                                    <p:animEffect transition="in" filter="circle(in)">
                                      <p:cBhvr>
                                        <p:cTn id="17" dur="500"/>
                                        <p:tgtEl>
                                          <p:spTgt spid="25602">
                                            <p:txEl>
                                              <p:pRg st="14" end="1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25602">
                                            <p:txEl>
                                              <p:pRg st="15" end="15"/>
                                            </p:txEl>
                                          </p:spTgt>
                                        </p:tgtEl>
                                        <p:attrNameLst>
                                          <p:attrName>style.visibility</p:attrName>
                                        </p:attrNameLst>
                                      </p:cBhvr>
                                      <p:to>
                                        <p:strVal val="visible"/>
                                      </p:to>
                                    </p:set>
                                    <p:animEffect transition="in" filter="circle(in)">
                                      <p:cBhvr>
                                        <p:cTn id="22" dur="500"/>
                                        <p:tgtEl>
                                          <p:spTgt spid="25602">
                                            <p:txEl>
                                              <p:pRg st="15" end="15"/>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25602">
                                            <p:txEl>
                                              <p:pRg st="16" end="16"/>
                                            </p:txEl>
                                          </p:spTgt>
                                        </p:tgtEl>
                                        <p:attrNameLst>
                                          <p:attrName>style.visibility</p:attrName>
                                        </p:attrNameLst>
                                      </p:cBhvr>
                                      <p:to>
                                        <p:strVal val="visible"/>
                                      </p:to>
                                    </p:set>
                                    <p:animEffect transition="in" filter="circle(in)">
                                      <p:cBhvr>
                                        <p:cTn id="25" dur="500"/>
                                        <p:tgtEl>
                                          <p:spTgt spid="2560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571500"/>
            <a:ext cx="8501062" cy="593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Rectangle 2"/>
          <p:cNvSpPr txBox="1">
            <a:spLocks noChangeArrowheads="1"/>
          </p:cNvSpPr>
          <p:nvPr/>
        </p:nvSpPr>
        <p:spPr>
          <a:xfrm>
            <a:off x="252413" y="0"/>
            <a:ext cx="7343775" cy="536575"/>
          </a:xfrm>
          <a:prstGeom prst="rect">
            <a:avLst/>
          </a:prstGeom>
        </p:spPr>
        <p:txBody>
          <a:bodyPr/>
          <a:lstStyle/>
          <a:p>
            <a:pPr defTabSz="904875">
              <a:defRPr/>
            </a:pPr>
            <a:r>
              <a:rPr kumimoji="1" lang="en-US" altLang="ja-JP" sz="2800" b="1" kern="0">
                <a:solidFill>
                  <a:srgbClr val="EAEAEA"/>
                </a:solidFill>
                <a:latin typeface="+mj-lt"/>
                <a:ea typeface="+mj-ea"/>
                <a:cs typeface="+mj-cs"/>
              </a:rPr>
              <a:t>OOSD  Process &amp; UML guide</a:t>
            </a:r>
            <a:endParaRPr lang="en-GB" altLang="zh-CN" sz="2800" b="1" kern="0" dirty="0">
              <a:solidFill>
                <a:srgbClr val="EAEAEA"/>
              </a:solidFill>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928688"/>
            <a:ext cx="8180388"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Rectangle 2"/>
          <p:cNvSpPr txBox="1">
            <a:spLocks noChangeArrowheads="1"/>
          </p:cNvSpPr>
          <p:nvPr/>
        </p:nvSpPr>
        <p:spPr>
          <a:xfrm>
            <a:off x="252413" y="0"/>
            <a:ext cx="7343775" cy="536575"/>
          </a:xfrm>
          <a:prstGeom prst="rect">
            <a:avLst/>
          </a:prstGeom>
        </p:spPr>
        <p:txBody>
          <a:bodyPr/>
          <a:lstStyle/>
          <a:p>
            <a:pPr defTabSz="904875">
              <a:defRPr/>
            </a:pPr>
            <a:r>
              <a:rPr kumimoji="1" lang="en-US" altLang="ja-JP" sz="2800" b="1" kern="0">
                <a:solidFill>
                  <a:srgbClr val="EAEAEA"/>
                </a:solidFill>
                <a:latin typeface="+mj-lt"/>
                <a:ea typeface="+mj-ea"/>
                <a:cs typeface="+mj-cs"/>
              </a:rPr>
              <a:t>OOSD  Process &amp; UML guide</a:t>
            </a:r>
            <a:endParaRPr lang="en-GB" altLang="zh-CN" sz="2800" b="1" kern="0" dirty="0">
              <a:solidFill>
                <a:srgbClr val="EAEAEA"/>
              </a:solidFill>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828675"/>
            <a:ext cx="9056687"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Rectangle 2"/>
          <p:cNvSpPr txBox="1">
            <a:spLocks noChangeArrowheads="1"/>
          </p:cNvSpPr>
          <p:nvPr/>
        </p:nvSpPr>
        <p:spPr>
          <a:xfrm>
            <a:off x="252413" y="0"/>
            <a:ext cx="7343775" cy="536575"/>
          </a:xfrm>
          <a:prstGeom prst="rect">
            <a:avLst/>
          </a:prstGeom>
        </p:spPr>
        <p:txBody>
          <a:bodyPr/>
          <a:lstStyle/>
          <a:p>
            <a:pPr defTabSz="904875">
              <a:defRPr/>
            </a:pPr>
            <a:r>
              <a:rPr kumimoji="1" lang="en-US" altLang="ja-JP" sz="2800" b="1" kern="0">
                <a:solidFill>
                  <a:srgbClr val="EAEAEA"/>
                </a:solidFill>
                <a:latin typeface="+mj-lt"/>
                <a:ea typeface="+mj-ea"/>
                <a:cs typeface="+mj-cs"/>
              </a:rPr>
              <a:t>OOSD  Process &amp; UML guide</a:t>
            </a:r>
            <a:endParaRPr lang="en-GB" altLang="zh-CN" sz="2800" b="1" kern="0" dirty="0">
              <a:solidFill>
                <a:srgbClr val="EAEAEA"/>
              </a:solidFill>
              <a:latin typeface="+mj-l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252413" y="0"/>
            <a:ext cx="7343775" cy="536575"/>
          </a:xfrm>
          <a:prstGeom prst="rect">
            <a:avLst/>
          </a:prstGeom>
        </p:spPr>
        <p:txBody>
          <a:bodyPr/>
          <a:lstStyle/>
          <a:p>
            <a:pPr defTabSz="904875">
              <a:defRPr/>
            </a:pPr>
            <a:r>
              <a:rPr kumimoji="1" lang="en-US" altLang="ja-JP" sz="2800" b="1" kern="0">
                <a:solidFill>
                  <a:srgbClr val="EAEAEA"/>
                </a:solidFill>
                <a:latin typeface="+mj-lt"/>
                <a:ea typeface="+mj-ea"/>
                <a:cs typeface="+mj-cs"/>
              </a:rPr>
              <a:t>OOSD  Process &amp; UML guide</a:t>
            </a:r>
            <a:endParaRPr lang="en-GB" altLang="zh-CN" sz="2800" b="1" kern="0" dirty="0">
              <a:solidFill>
                <a:srgbClr val="EAEAEA"/>
              </a:solidFill>
              <a:latin typeface="+mj-lt"/>
              <a:ea typeface="+mj-ea"/>
              <a:cs typeface="+mj-cs"/>
            </a:endParaRPr>
          </a:p>
        </p:txBody>
      </p:sp>
      <p:graphicFrame>
        <p:nvGraphicFramePr>
          <p:cNvPr id="51203" name="Object 6"/>
          <p:cNvGraphicFramePr>
            <a:graphicFrameLocks noChangeAspect="1"/>
          </p:cNvGraphicFramePr>
          <p:nvPr/>
        </p:nvGraphicFramePr>
        <p:xfrm>
          <a:off x="971550" y="1412875"/>
          <a:ext cx="7529513" cy="5287963"/>
        </p:xfrm>
        <a:graphic>
          <a:graphicData uri="http://schemas.openxmlformats.org/presentationml/2006/ole">
            <mc:AlternateContent xmlns:mc="http://schemas.openxmlformats.org/markup-compatibility/2006">
              <mc:Choice xmlns:v="urn:schemas-microsoft-com:vml" Requires="v">
                <p:oleObj spid="_x0000_s51235" name="Image" r:id="rId4" imgW="7530159" imgH="5574603" progId="Photoshop.Image.8">
                  <p:embed/>
                </p:oleObj>
              </mc:Choice>
              <mc:Fallback>
                <p:oleObj name="Image" r:id="rId4" imgW="7530159" imgH="5574603" progId="Photoshop.Imag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412875"/>
                        <a:ext cx="7529513" cy="52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4" name="Rectangle 7"/>
          <p:cNvSpPr>
            <a:spLocks noChangeArrowheads="1"/>
          </p:cNvSpPr>
          <p:nvPr/>
        </p:nvSpPr>
        <p:spPr bwMode="auto">
          <a:xfrm>
            <a:off x="827088" y="692150"/>
            <a:ext cx="73453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solidFill>
                  <a:srgbClr val="000000"/>
                </a:solidFill>
                <a:latin typeface="Arial" pitchFamily="34" charset="0"/>
              </a:rPr>
              <a:t>Activities and Artifacts of the Requirements Gathering Workflow</a:t>
            </a:r>
            <a:endParaRPr lang="zh-CN" altLang="en-US" sz="2400" b="1">
              <a:solidFill>
                <a:srgbClr val="000000"/>
              </a:solidFill>
              <a:latin typeface="Arial" pitchFamily="34" charset="0"/>
            </a:endParaRPr>
          </a:p>
        </p:txBody>
      </p:sp>
      <p:sp>
        <p:nvSpPr>
          <p:cNvPr id="5" name="矩形 4"/>
          <p:cNvSpPr/>
          <p:nvPr/>
        </p:nvSpPr>
        <p:spPr bwMode="auto">
          <a:xfrm>
            <a:off x="1571625" y="5429250"/>
            <a:ext cx="7143750" cy="1000125"/>
          </a:xfrm>
          <a:prstGeom prst="rect">
            <a:avLst/>
          </a:prstGeom>
          <a:noFill/>
          <a:ln w="28575" cap="flat" cmpd="sng" algn="ctr">
            <a:solidFill>
              <a:srgbClr val="FF0000"/>
            </a:solidFill>
            <a:prstDash val="solid"/>
            <a:round/>
            <a:headEnd type="none" w="med" len="med"/>
            <a:tailEnd type="none" w="med" len="med"/>
          </a:ln>
          <a:effectLst/>
        </p:spPr>
        <p:txBody>
          <a:bodyPr wrap="none" anchor="ctr"/>
          <a:lstStyle/>
          <a:p>
            <a:pPr>
              <a:defRPr/>
            </a:pPr>
            <a:endParaRPr lang="zh-CN" altLang="en-US">
              <a:ln>
                <a:solidFill>
                  <a:srgbClr val="FF0000"/>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a:xfrm>
            <a:off x="252413" y="0"/>
            <a:ext cx="7343775" cy="536575"/>
          </a:xfrm>
          <a:prstGeom prst="rect">
            <a:avLst/>
          </a:prstGeom>
        </p:spPr>
        <p:txBody>
          <a:bodyPr/>
          <a:lstStyle/>
          <a:p>
            <a:pPr defTabSz="904875">
              <a:defRPr/>
            </a:pPr>
            <a:r>
              <a:rPr kumimoji="1" lang="en-US" altLang="ja-JP" sz="2800" b="1" kern="0">
                <a:solidFill>
                  <a:srgbClr val="EAEAEA"/>
                </a:solidFill>
                <a:latin typeface="+mj-lt"/>
                <a:ea typeface="+mj-ea"/>
                <a:cs typeface="+mj-cs"/>
              </a:rPr>
              <a:t>OOSD  Process &amp; UML guide</a:t>
            </a:r>
            <a:endParaRPr lang="en-GB" altLang="zh-CN" sz="2800" b="1" kern="0" dirty="0">
              <a:solidFill>
                <a:srgbClr val="EAEAEA"/>
              </a:solidFill>
              <a:latin typeface="+mj-lt"/>
              <a:ea typeface="+mj-ea"/>
              <a:cs typeface="+mj-cs"/>
            </a:endParaRPr>
          </a:p>
        </p:txBody>
      </p:sp>
      <p:graphicFrame>
        <p:nvGraphicFramePr>
          <p:cNvPr id="52227" name="Object 5"/>
          <p:cNvGraphicFramePr>
            <a:graphicFrameLocks noChangeAspect="1"/>
          </p:cNvGraphicFramePr>
          <p:nvPr/>
        </p:nvGraphicFramePr>
        <p:xfrm>
          <a:off x="723900" y="1004888"/>
          <a:ext cx="7593013" cy="5353050"/>
        </p:xfrm>
        <a:graphic>
          <a:graphicData uri="http://schemas.openxmlformats.org/presentationml/2006/ole">
            <mc:AlternateContent xmlns:mc="http://schemas.openxmlformats.org/markup-compatibility/2006">
              <mc:Choice xmlns:v="urn:schemas-microsoft-com:vml" Requires="v">
                <p:oleObj spid="_x0000_s52259" name="Image" r:id="rId4" imgW="9168254" imgH="6463492" progId="Photoshop.Image.8">
                  <p:embed/>
                </p:oleObj>
              </mc:Choice>
              <mc:Fallback>
                <p:oleObj name="Image" r:id="rId4" imgW="9168254" imgH="6463492" progId="Photoshop.Imag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 y="1004888"/>
                        <a:ext cx="7593013"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p:cNvSpPr>
            <a:spLocks noChangeArrowheads="1"/>
          </p:cNvSpPr>
          <p:nvPr/>
        </p:nvSpPr>
        <p:spPr bwMode="auto">
          <a:xfrm>
            <a:off x="3214688" y="3571875"/>
            <a:ext cx="4500562" cy="642938"/>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 name="矩形 5"/>
          <p:cNvSpPr>
            <a:spLocks noChangeArrowheads="1"/>
          </p:cNvSpPr>
          <p:nvPr/>
        </p:nvSpPr>
        <p:spPr bwMode="auto">
          <a:xfrm>
            <a:off x="3143250" y="5429250"/>
            <a:ext cx="4572000" cy="714375"/>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latin typeface="Arial" pitchFamily="34" charset="0"/>
                <a:cs typeface="Arial" pitchFamily="34" charset="0"/>
              </a:rPr>
              <a:t>Course objective</a:t>
            </a:r>
            <a:endParaRPr lang="zh-CN" altLang="en-US" dirty="0" smtClean="0">
              <a:latin typeface="Arial" pitchFamily="34" charset="0"/>
              <a:cs typeface="Arial" pitchFamily="34" charset="0"/>
            </a:endParaRPr>
          </a:p>
        </p:txBody>
      </p:sp>
      <p:sp>
        <p:nvSpPr>
          <p:cNvPr id="5123" name="Rectangle 3"/>
          <p:cNvSpPr>
            <a:spLocks noGrp="1" noChangeArrowheads="1"/>
          </p:cNvSpPr>
          <p:nvPr>
            <p:ph type="body" idx="1"/>
          </p:nvPr>
        </p:nvSpPr>
        <p:spPr>
          <a:xfrm>
            <a:off x="251520" y="595312"/>
            <a:ext cx="8639175" cy="5360988"/>
          </a:xfrm>
        </p:spPr>
        <p:txBody>
          <a:bodyPr/>
          <a:lstStyle/>
          <a:p>
            <a:pPr marL="0" indent="0" algn="ctr">
              <a:buNone/>
            </a:pPr>
            <a:r>
              <a:rPr lang="en-US" altLang="zh-CN" sz="2800" b="0" dirty="0">
                <a:latin typeface="Arial" pitchFamily="34" charset="0"/>
                <a:cs typeface="Arial" pitchFamily="34" charset="0"/>
              </a:rPr>
              <a:t>Course </a:t>
            </a:r>
            <a:r>
              <a:rPr lang="en-US" altLang="zh-CN" sz="2800" b="0" dirty="0" smtClean="0">
                <a:latin typeface="Arial" pitchFamily="34" charset="0"/>
                <a:cs typeface="Arial" pitchFamily="34" charset="0"/>
              </a:rPr>
              <a:t>objective</a:t>
            </a:r>
          </a:p>
          <a:p>
            <a:pPr marL="0" indent="0" algn="ctr">
              <a:buNone/>
            </a:pPr>
            <a:endParaRPr lang="en-US" altLang="zh-CN" dirty="0" smtClean="0">
              <a:latin typeface="Arial" pitchFamily="34" charset="0"/>
              <a:ea typeface="ＭＳ Ｐゴシック" charset="-128"/>
              <a:cs typeface="Arial" pitchFamily="34" charset="0"/>
            </a:endParaRPr>
          </a:p>
          <a:p>
            <a:pPr marL="0" indent="0">
              <a:buNone/>
            </a:pPr>
            <a:r>
              <a:rPr lang="en-US" altLang="zh-CN" dirty="0">
                <a:latin typeface="Arial" pitchFamily="34" charset="0"/>
                <a:ea typeface="ＭＳ Ｐゴシック" charset="-128"/>
                <a:cs typeface="Arial" pitchFamily="34" charset="0"/>
              </a:rPr>
              <a:t> </a:t>
            </a:r>
            <a:r>
              <a:rPr lang="en-US" altLang="zh-CN" dirty="0" smtClean="0">
                <a:latin typeface="Arial" pitchFamily="34" charset="0"/>
                <a:ea typeface="ＭＳ Ｐゴシック" charset="-128"/>
                <a:cs typeface="Arial" pitchFamily="34" charset="0"/>
              </a:rPr>
              <a:t>    Appreciate </a:t>
            </a:r>
            <a:r>
              <a:rPr lang="en-US" altLang="zh-CN" dirty="0">
                <a:latin typeface="Arial" pitchFamily="34" charset="0"/>
                <a:ea typeface="ＭＳ Ｐゴシック" charset="-128"/>
                <a:cs typeface="Arial" pitchFamily="34" charset="0"/>
              </a:rPr>
              <a:t>the Fundamentals of </a:t>
            </a:r>
            <a:r>
              <a:rPr lang="en-US" altLang="zh-CN" dirty="0" smtClean="0">
                <a:latin typeface="Arial" pitchFamily="34" charset="0"/>
                <a:ea typeface="ＭＳ Ｐゴシック" charset="-128"/>
                <a:cs typeface="Arial" pitchFamily="34" charset="0"/>
              </a:rPr>
              <a:t>OOAD</a:t>
            </a:r>
            <a:endParaRPr lang="en-US" altLang="zh-CN" dirty="0">
              <a:latin typeface="Arial" pitchFamily="34" charset="0"/>
              <a:ea typeface="ＭＳ Ｐゴシック" charset="-128"/>
              <a:cs typeface="Arial" pitchFamily="34" charset="0"/>
            </a:endParaRPr>
          </a:p>
          <a:p>
            <a:pPr lvl="1"/>
            <a:r>
              <a:rPr lang="de-DE" altLang="zh-CN" sz="2400" dirty="0" smtClean="0">
                <a:latin typeface="Arial" pitchFamily="34" charset="0"/>
                <a:ea typeface="ＭＳ Ｐゴシック" charset="-128"/>
                <a:cs typeface="Arial" pitchFamily="34" charset="0"/>
              </a:rPr>
              <a:t>Modeling </a:t>
            </a:r>
            <a:r>
              <a:rPr lang="de-DE" altLang="zh-CN" sz="2400" dirty="0" smtClean="0">
                <a:latin typeface="Arial" pitchFamily="34" charset="0"/>
                <a:ea typeface="ＭＳ Ｐゴシック" charset="-128"/>
                <a:cs typeface="Arial" pitchFamily="34" charset="0"/>
              </a:rPr>
              <a:t>techniques and description</a:t>
            </a:r>
            <a:endParaRPr lang="de-DE" altLang="zh-CN" sz="2400" dirty="0">
              <a:latin typeface="Arial" pitchFamily="34" charset="0"/>
              <a:ea typeface="ＭＳ Ｐゴシック" charset="-128"/>
              <a:cs typeface="Arial" pitchFamily="34" charset="0"/>
            </a:endParaRPr>
          </a:p>
          <a:p>
            <a:pPr lvl="1"/>
            <a:r>
              <a:rPr lang="de-DE" altLang="zh-CN" sz="2400" dirty="0">
                <a:latin typeface="Arial" pitchFamily="34" charset="0"/>
                <a:ea typeface="ＭＳ Ｐゴシック" charset="-128"/>
                <a:cs typeface="Arial" pitchFamily="34" charset="0"/>
              </a:rPr>
              <a:t>System analysis </a:t>
            </a:r>
            <a:endParaRPr lang="de-DE" altLang="zh-CN" sz="2400" dirty="0" smtClean="0">
              <a:latin typeface="Arial" pitchFamily="34" charset="0"/>
              <a:ea typeface="ＭＳ Ｐゴシック" charset="-128"/>
              <a:cs typeface="Arial" pitchFamily="34" charset="0"/>
            </a:endParaRPr>
          </a:p>
          <a:p>
            <a:pPr lvl="1"/>
            <a:r>
              <a:rPr lang="de-DE" altLang="zh-CN" sz="2400" dirty="0" smtClean="0">
                <a:latin typeface="Arial" pitchFamily="34" charset="0"/>
                <a:ea typeface="ＭＳ Ｐゴシック" charset="-128"/>
                <a:cs typeface="Arial" pitchFamily="34" charset="0"/>
              </a:rPr>
              <a:t>System </a:t>
            </a:r>
            <a:r>
              <a:rPr lang="de-DE" altLang="zh-CN" sz="2400" dirty="0" smtClean="0">
                <a:latin typeface="Arial" pitchFamily="34" charset="0"/>
                <a:ea typeface="ＭＳ Ｐゴシック" charset="-128"/>
                <a:cs typeface="Arial" pitchFamily="34" charset="0"/>
              </a:rPr>
              <a:t>design</a:t>
            </a:r>
            <a:endParaRPr lang="de-DE" altLang="zh-CN" sz="2400" dirty="0">
              <a:latin typeface="Arial" pitchFamily="34" charset="0"/>
              <a:ea typeface="ＭＳ Ｐゴシック" charset="-128"/>
              <a:cs typeface="Arial" pitchFamily="34" charset="0"/>
            </a:endParaRPr>
          </a:p>
        </p:txBody>
      </p:sp>
      <p:pic>
        <p:nvPicPr>
          <p:cNvPr id="5124" name="Picture 4" descr="bs01029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4509120"/>
            <a:ext cx="1712912"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494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714375"/>
            <a:ext cx="7643813" cy="567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2"/>
          <p:cNvSpPr txBox="1">
            <a:spLocks noChangeArrowheads="1"/>
          </p:cNvSpPr>
          <p:nvPr/>
        </p:nvSpPr>
        <p:spPr>
          <a:xfrm>
            <a:off x="252413" y="0"/>
            <a:ext cx="7343775" cy="536575"/>
          </a:xfrm>
          <a:prstGeom prst="rect">
            <a:avLst/>
          </a:prstGeom>
        </p:spPr>
        <p:txBody>
          <a:bodyPr/>
          <a:lstStyle/>
          <a:p>
            <a:pPr defTabSz="904875">
              <a:defRPr/>
            </a:pPr>
            <a:r>
              <a:rPr kumimoji="1" lang="en-US" altLang="ja-JP" sz="2800" b="1" kern="0">
                <a:solidFill>
                  <a:srgbClr val="EAEAEA"/>
                </a:solidFill>
                <a:latin typeface="+mj-lt"/>
                <a:ea typeface="+mj-ea"/>
                <a:cs typeface="+mj-cs"/>
              </a:rPr>
              <a:t>OOSD  Process &amp; UML guide</a:t>
            </a:r>
            <a:endParaRPr lang="en-GB" altLang="zh-CN" sz="2800" b="1" kern="0" dirty="0">
              <a:solidFill>
                <a:srgbClr val="EAEAEA"/>
              </a:solidFill>
              <a:latin typeface="+mj-lt"/>
              <a:ea typeface="+mj-ea"/>
              <a:cs typeface="+mj-cs"/>
            </a:endParaRPr>
          </a:p>
        </p:txBody>
      </p:sp>
      <p:sp>
        <p:nvSpPr>
          <p:cNvPr id="4" name="矩形 3"/>
          <p:cNvSpPr>
            <a:spLocks noChangeArrowheads="1"/>
          </p:cNvSpPr>
          <p:nvPr/>
        </p:nvSpPr>
        <p:spPr bwMode="auto">
          <a:xfrm>
            <a:off x="2700338" y="2928938"/>
            <a:ext cx="4500562" cy="642937"/>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928688"/>
            <a:ext cx="8629650"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2"/>
          <p:cNvSpPr txBox="1">
            <a:spLocks noChangeArrowheads="1"/>
          </p:cNvSpPr>
          <p:nvPr/>
        </p:nvSpPr>
        <p:spPr>
          <a:xfrm>
            <a:off x="252413" y="0"/>
            <a:ext cx="7343775" cy="536575"/>
          </a:xfrm>
          <a:prstGeom prst="rect">
            <a:avLst/>
          </a:prstGeom>
        </p:spPr>
        <p:txBody>
          <a:bodyPr/>
          <a:lstStyle/>
          <a:p>
            <a:pPr defTabSz="904875">
              <a:defRPr/>
            </a:pPr>
            <a:r>
              <a:rPr kumimoji="1" lang="en-US" altLang="ja-JP" sz="2800" b="1" kern="0">
                <a:solidFill>
                  <a:srgbClr val="EAEAEA"/>
                </a:solidFill>
                <a:latin typeface="+mj-lt"/>
                <a:ea typeface="+mj-ea"/>
                <a:cs typeface="+mj-cs"/>
              </a:rPr>
              <a:t>OOSD  Process &amp; UML guide</a:t>
            </a:r>
            <a:endParaRPr lang="en-GB" altLang="zh-CN" sz="2800" b="1" kern="0" dirty="0">
              <a:solidFill>
                <a:srgbClr val="EAEAEA"/>
              </a:solidFill>
              <a:latin typeface="+mj-lt"/>
              <a:ea typeface="+mj-ea"/>
              <a:cs typeface="+mj-cs"/>
            </a:endParaRPr>
          </a:p>
        </p:txBody>
      </p:sp>
      <p:sp>
        <p:nvSpPr>
          <p:cNvPr id="54276" name="矩形 3"/>
          <p:cNvSpPr>
            <a:spLocks noChangeArrowheads="1"/>
          </p:cNvSpPr>
          <p:nvPr/>
        </p:nvSpPr>
        <p:spPr bwMode="auto">
          <a:xfrm>
            <a:off x="3357563" y="2214563"/>
            <a:ext cx="2857500" cy="714375"/>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277" name="矩形 4"/>
          <p:cNvSpPr>
            <a:spLocks noChangeArrowheads="1"/>
          </p:cNvSpPr>
          <p:nvPr/>
        </p:nvSpPr>
        <p:spPr bwMode="auto">
          <a:xfrm>
            <a:off x="3357563" y="5572125"/>
            <a:ext cx="2786062" cy="571500"/>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714375"/>
            <a:ext cx="7215188"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2"/>
          <p:cNvSpPr txBox="1">
            <a:spLocks noChangeArrowheads="1"/>
          </p:cNvSpPr>
          <p:nvPr/>
        </p:nvSpPr>
        <p:spPr>
          <a:xfrm>
            <a:off x="252413" y="0"/>
            <a:ext cx="7343775" cy="536575"/>
          </a:xfrm>
          <a:prstGeom prst="rect">
            <a:avLst/>
          </a:prstGeom>
        </p:spPr>
        <p:txBody>
          <a:bodyPr/>
          <a:lstStyle/>
          <a:p>
            <a:pPr defTabSz="904875">
              <a:defRPr/>
            </a:pPr>
            <a:r>
              <a:rPr kumimoji="1" lang="en-US" altLang="ja-JP" sz="2800" b="1" kern="0">
                <a:solidFill>
                  <a:srgbClr val="EAEAEA"/>
                </a:solidFill>
                <a:latin typeface="+mj-lt"/>
                <a:ea typeface="+mj-ea"/>
                <a:cs typeface="+mj-cs"/>
              </a:rPr>
              <a:t>OOSD  Process &amp; UML guide</a:t>
            </a:r>
            <a:endParaRPr lang="en-GB" altLang="zh-CN" sz="2800" b="1" kern="0" dirty="0">
              <a:solidFill>
                <a:srgbClr val="EAEAEA"/>
              </a:solidFill>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5"/>
          <p:cNvSpPr txBox="1">
            <a:spLocks noChangeArrowheads="1"/>
          </p:cNvSpPr>
          <p:nvPr/>
        </p:nvSpPr>
        <p:spPr bwMode="auto">
          <a:xfrm>
            <a:off x="755650" y="604838"/>
            <a:ext cx="7632700"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204788" algn="l"/>
                <a:tab pos="363538" algn="l"/>
                <a:tab pos="2495550" algn="l"/>
              </a:tabLst>
              <a:defRPr sz="1200">
                <a:solidFill>
                  <a:schemeClr val="tx1"/>
                </a:solidFill>
                <a:latin typeface="Frutiger LT 55 Roman" pitchFamily="34" charset="0"/>
                <a:ea typeface="宋体" pitchFamily="2" charset="-122"/>
              </a:defRPr>
            </a:lvl1pPr>
            <a:lvl2pPr marL="742950" indent="-285750">
              <a:tabLst>
                <a:tab pos="204788" algn="l"/>
                <a:tab pos="363538" algn="l"/>
                <a:tab pos="2495550" algn="l"/>
              </a:tabLst>
              <a:defRPr sz="1200">
                <a:solidFill>
                  <a:schemeClr val="tx1"/>
                </a:solidFill>
                <a:latin typeface="Frutiger LT 55 Roman" pitchFamily="34" charset="0"/>
                <a:ea typeface="宋体" pitchFamily="2" charset="-122"/>
              </a:defRPr>
            </a:lvl2pPr>
            <a:lvl3pPr marL="1143000" indent="-228600">
              <a:tabLst>
                <a:tab pos="204788" algn="l"/>
                <a:tab pos="363538" algn="l"/>
                <a:tab pos="2495550" algn="l"/>
              </a:tabLst>
              <a:defRPr sz="1200">
                <a:solidFill>
                  <a:schemeClr val="tx1"/>
                </a:solidFill>
                <a:latin typeface="Frutiger LT 55 Roman" pitchFamily="34" charset="0"/>
                <a:ea typeface="宋体" pitchFamily="2" charset="-122"/>
              </a:defRPr>
            </a:lvl3pPr>
            <a:lvl4pPr marL="1600200" indent="-228600">
              <a:tabLst>
                <a:tab pos="204788" algn="l"/>
                <a:tab pos="363538" algn="l"/>
                <a:tab pos="2495550" algn="l"/>
              </a:tabLst>
              <a:defRPr sz="1200">
                <a:solidFill>
                  <a:schemeClr val="tx1"/>
                </a:solidFill>
                <a:latin typeface="Frutiger LT 55 Roman" pitchFamily="34" charset="0"/>
                <a:ea typeface="宋体" pitchFamily="2" charset="-122"/>
              </a:defRPr>
            </a:lvl4pPr>
            <a:lvl5pPr marL="2057400" indent="-228600">
              <a:tabLst>
                <a:tab pos="204788" algn="l"/>
                <a:tab pos="363538" algn="l"/>
                <a:tab pos="2495550" algn="l"/>
              </a:tabLst>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tabLst>
                <a:tab pos="204788" algn="l"/>
                <a:tab pos="363538" algn="l"/>
                <a:tab pos="2495550" algn="l"/>
              </a:tabLs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tabLst>
                <a:tab pos="204788" algn="l"/>
                <a:tab pos="363538" algn="l"/>
                <a:tab pos="2495550" algn="l"/>
              </a:tabLs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tabLst>
                <a:tab pos="204788" algn="l"/>
                <a:tab pos="363538" algn="l"/>
                <a:tab pos="2495550" algn="l"/>
              </a:tabLs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tabLst>
                <a:tab pos="204788" algn="l"/>
                <a:tab pos="363538" algn="l"/>
                <a:tab pos="2495550" algn="l"/>
              </a:tabLst>
              <a:defRPr sz="1200">
                <a:solidFill>
                  <a:schemeClr val="tx1"/>
                </a:solidFill>
                <a:latin typeface="Frutiger LT 55 Roman" pitchFamily="34" charset="0"/>
                <a:ea typeface="宋体" pitchFamily="2" charset="-122"/>
              </a:defRPr>
            </a:lvl9pPr>
          </a:lstStyle>
          <a:p>
            <a:pPr>
              <a:lnSpc>
                <a:spcPts val="900"/>
              </a:lnSpc>
            </a:pPr>
            <a:endParaRPr lang="en-US" altLang="zh-CN" sz="1800">
              <a:solidFill>
                <a:srgbClr val="000000"/>
              </a:solidFill>
            </a:endParaRPr>
          </a:p>
          <a:p>
            <a:pPr>
              <a:lnSpc>
                <a:spcPts val="900"/>
              </a:lnSpc>
            </a:pPr>
            <a:endParaRPr lang="en-US" altLang="zh-CN" sz="1800">
              <a:solidFill>
                <a:srgbClr val="000000"/>
              </a:solidFill>
            </a:endParaRPr>
          </a:p>
          <a:p>
            <a:pPr>
              <a:lnSpc>
                <a:spcPts val="900"/>
              </a:lnSpc>
            </a:pPr>
            <a:endParaRPr lang="en-US" altLang="zh-CN" sz="1800">
              <a:solidFill>
                <a:srgbClr val="000000"/>
              </a:solidFill>
            </a:endParaRPr>
          </a:p>
          <a:p>
            <a:pPr>
              <a:lnSpc>
                <a:spcPts val="3000"/>
              </a:lnSpc>
            </a:pPr>
            <a:r>
              <a:rPr lang="en-US" altLang="zh-CN" sz="1800">
                <a:solidFill>
                  <a:srgbClr val="000000"/>
                </a:solidFill>
              </a:rPr>
              <a:t>			</a:t>
            </a:r>
            <a:r>
              <a:rPr lang="en-US" altLang="zh-CN" sz="2900">
                <a:solidFill>
                  <a:srgbClr val="000000"/>
                </a:solidFill>
                <a:latin typeface="Arial" pitchFamily="34" charset="0"/>
              </a:rPr>
              <a:t>Summary</a:t>
            </a:r>
          </a:p>
          <a:p>
            <a:pPr>
              <a:lnSpc>
                <a:spcPts val="900"/>
              </a:lnSpc>
            </a:pPr>
            <a:endParaRPr lang="en-US" altLang="zh-CN" sz="2900">
              <a:solidFill>
                <a:srgbClr val="000000"/>
              </a:solidFill>
            </a:endParaRPr>
          </a:p>
          <a:p>
            <a:pPr>
              <a:lnSpc>
                <a:spcPts val="900"/>
              </a:lnSpc>
            </a:pPr>
            <a:endParaRPr lang="en-US" altLang="zh-CN" sz="2900">
              <a:solidFill>
                <a:srgbClr val="000000"/>
              </a:solidFill>
            </a:endParaRPr>
          </a:p>
          <a:p>
            <a:pPr>
              <a:lnSpc>
                <a:spcPts val="3063"/>
              </a:lnSpc>
            </a:pPr>
            <a:r>
              <a:rPr lang="en-US" altLang="zh-CN" sz="2400">
                <a:solidFill>
                  <a:srgbClr val="000000"/>
                </a:solidFill>
                <a:latin typeface="Arial" pitchFamily="34" charset="0"/>
                <a:cs typeface="Arial" pitchFamily="34" charset="0"/>
              </a:rPr>
              <a:t>        • The OOSD process starts with </a:t>
            </a:r>
            <a:r>
              <a:rPr lang="en-US" altLang="zh-CN" sz="2400">
                <a:solidFill>
                  <a:srgbClr val="FF0000"/>
                </a:solidFill>
                <a:latin typeface="Arial" pitchFamily="34" charset="0"/>
                <a:cs typeface="Arial" pitchFamily="34" charset="0"/>
              </a:rPr>
              <a:t>gathering the system requirements</a:t>
            </a:r>
            <a:r>
              <a:rPr lang="en-US" altLang="zh-CN" sz="2400">
                <a:solidFill>
                  <a:srgbClr val="000000"/>
                </a:solidFill>
                <a:latin typeface="Arial" pitchFamily="34" charset="0"/>
                <a:cs typeface="Arial" pitchFamily="34" charset="0"/>
              </a:rPr>
              <a:t> and ends with </a:t>
            </a:r>
            <a:r>
              <a:rPr lang="en-US" altLang="zh-CN" sz="2400">
                <a:solidFill>
                  <a:srgbClr val="FF0000"/>
                </a:solidFill>
                <a:latin typeface="Arial" pitchFamily="34" charset="0"/>
                <a:cs typeface="Arial" pitchFamily="34" charset="0"/>
              </a:rPr>
              <a:t>deploying a working system.</a:t>
            </a:r>
          </a:p>
          <a:p>
            <a:pPr>
              <a:lnSpc>
                <a:spcPts val="3050"/>
              </a:lnSpc>
            </a:pPr>
            <a:r>
              <a:rPr lang="en-US" altLang="zh-CN" sz="2400">
                <a:solidFill>
                  <a:srgbClr val="000000"/>
                </a:solidFill>
                <a:latin typeface="Arial" pitchFamily="34" charset="0"/>
                <a:cs typeface="Arial" pitchFamily="34" charset="0"/>
              </a:rPr>
              <a:t>        • Workflows define the activities that transform the artifacts of the project from the requirements model to the implementation code (the final artifact).</a:t>
            </a:r>
          </a:p>
          <a:p>
            <a:pPr>
              <a:lnSpc>
                <a:spcPts val="3050"/>
              </a:lnSpc>
            </a:pPr>
            <a:r>
              <a:rPr lang="en-US" altLang="zh-CN" sz="2400">
                <a:solidFill>
                  <a:srgbClr val="000000"/>
                </a:solidFill>
                <a:latin typeface="Arial" pitchFamily="34" charset="0"/>
                <a:cs typeface="Arial" pitchFamily="34" charset="0"/>
              </a:rPr>
              <a:t>        • The UML supports the creation of visual artifacts that represent views of your models.</a:t>
            </a:r>
          </a:p>
        </p:txBody>
      </p:sp>
      <p:sp>
        <p:nvSpPr>
          <p:cNvPr id="7" name="Rectangle 2"/>
          <p:cNvSpPr txBox="1">
            <a:spLocks noChangeArrowheads="1"/>
          </p:cNvSpPr>
          <p:nvPr/>
        </p:nvSpPr>
        <p:spPr>
          <a:xfrm>
            <a:off x="252413" y="0"/>
            <a:ext cx="7343775" cy="536575"/>
          </a:xfrm>
          <a:prstGeom prst="rect">
            <a:avLst/>
          </a:prstGeom>
        </p:spPr>
        <p:txBody>
          <a:bodyPr/>
          <a:lstStyle/>
          <a:p>
            <a:pPr defTabSz="904875">
              <a:defRPr/>
            </a:pPr>
            <a:r>
              <a:rPr kumimoji="1" lang="en-US" altLang="ja-JP" sz="2800" b="1" kern="0">
                <a:solidFill>
                  <a:srgbClr val="EAEAEA"/>
                </a:solidFill>
                <a:latin typeface="+mj-lt"/>
                <a:ea typeface="+mj-ea"/>
                <a:cs typeface="+mj-cs"/>
              </a:rPr>
              <a:t>OOSD  Process &amp; UML guide</a:t>
            </a:r>
            <a:endParaRPr lang="en-GB" altLang="zh-CN" sz="2800" b="1" kern="0" dirty="0">
              <a:solidFill>
                <a:srgbClr val="EAEAEA"/>
              </a:solidFill>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body" idx="4294967295"/>
          </p:nvPr>
        </p:nvSpPr>
        <p:spPr>
          <a:xfrm>
            <a:off x="428625" y="642938"/>
            <a:ext cx="8143875" cy="3724275"/>
          </a:xfrm>
        </p:spPr>
        <p:txBody>
          <a:bodyPr lIns="90488" tIns="44450" rIns="90488" bIns="44450"/>
          <a:lstStyle/>
          <a:p>
            <a:r>
              <a:rPr kumimoji="1" lang="en-US" altLang="ja-JP" sz="2800" smtClean="0">
                <a:latin typeface="Arial" pitchFamily="34" charset="0"/>
                <a:cs typeface="Arial" pitchFamily="34" charset="0"/>
              </a:rPr>
              <a:t>Recall a past system that you created. Briefly describe it. What </a:t>
            </a:r>
            <a:r>
              <a:rPr kumimoji="1" lang="en-US" altLang="ja-JP" sz="2800" smtClean="0">
                <a:solidFill>
                  <a:srgbClr val="FF0000"/>
                </a:solidFill>
                <a:latin typeface="Arial" pitchFamily="34" charset="0"/>
                <a:cs typeface="Arial" pitchFamily="34" charset="0"/>
              </a:rPr>
              <a:t>obstacles</a:t>
            </a:r>
            <a:r>
              <a:rPr kumimoji="1" lang="en-US" altLang="ja-JP" sz="2800" smtClean="0">
                <a:latin typeface="Arial" pitchFamily="34" charset="0"/>
                <a:cs typeface="Arial" pitchFamily="34" charset="0"/>
              </a:rPr>
              <a:t> did you encounter in the design?</a:t>
            </a:r>
          </a:p>
          <a:p>
            <a:r>
              <a:rPr kumimoji="1" lang="en-US" altLang="zh-CN" sz="2800" smtClean="0">
                <a:latin typeface="Arial" pitchFamily="34" charset="0"/>
                <a:cs typeface="Arial" pitchFamily="34" charset="0"/>
              </a:rPr>
              <a:t>What software engineering </a:t>
            </a:r>
            <a:r>
              <a:rPr kumimoji="1" lang="en-US" altLang="zh-CN" sz="2800" smtClean="0">
                <a:solidFill>
                  <a:srgbClr val="FF0000"/>
                </a:solidFill>
                <a:latin typeface="Arial" pitchFamily="34" charset="0"/>
                <a:cs typeface="Arial" pitchFamily="34" charset="0"/>
              </a:rPr>
              <a:t>methodology</a:t>
            </a:r>
            <a:r>
              <a:rPr kumimoji="1" lang="en-US" altLang="zh-CN" sz="2800" smtClean="0">
                <a:latin typeface="Arial" pitchFamily="34" charset="0"/>
                <a:cs typeface="Arial" pitchFamily="34" charset="0"/>
              </a:rPr>
              <a:t>, if any did you use?</a:t>
            </a:r>
          </a:p>
          <a:p>
            <a:r>
              <a:rPr kumimoji="1" lang="en-US" altLang="zh-CN" sz="2800" smtClean="0">
                <a:latin typeface="Arial" pitchFamily="34" charset="0"/>
                <a:cs typeface="Arial" pitchFamily="34" charset="0"/>
              </a:rPr>
              <a:t>What were your </a:t>
            </a:r>
            <a:r>
              <a:rPr kumimoji="1" lang="en-US" altLang="zh-CN" sz="2800" smtClean="0">
                <a:solidFill>
                  <a:srgbClr val="FF0000"/>
                </a:solidFill>
                <a:latin typeface="Arial" pitchFamily="34" charset="0"/>
                <a:cs typeface="Arial" pitchFamily="34" charset="0"/>
              </a:rPr>
              <a:t>reasons</a:t>
            </a:r>
            <a:r>
              <a:rPr kumimoji="1" lang="en-US" altLang="zh-CN" sz="2800" smtClean="0">
                <a:latin typeface="Arial" pitchFamily="34" charset="0"/>
                <a:cs typeface="Arial" pitchFamily="34" charset="0"/>
              </a:rPr>
              <a:t> for choosing or not choosing a methodology?</a:t>
            </a:r>
          </a:p>
          <a:p>
            <a:r>
              <a:rPr kumimoji="1" lang="en-US" altLang="zh-CN" sz="2800" smtClean="0">
                <a:latin typeface="Arial" pitchFamily="34" charset="0"/>
                <a:cs typeface="Arial" pitchFamily="34" charset="0"/>
              </a:rPr>
              <a:t>Are you satisfied with the system as it exists? How </a:t>
            </a:r>
            <a:r>
              <a:rPr kumimoji="1" lang="en-US" altLang="zh-CN" sz="2800" smtClean="0">
                <a:solidFill>
                  <a:srgbClr val="FF0000"/>
                </a:solidFill>
                <a:latin typeface="Arial" pitchFamily="34" charset="0"/>
                <a:cs typeface="Arial" pitchFamily="34" charset="0"/>
              </a:rPr>
              <a:t>difficult</a:t>
            </a:r>
            <a:r>
              <a:rPr kumimoji="1" lang="en-US" altLang="zh-CN" sz="2800" smtClean="0">
                <a:latin typeface="Arial" pitchFamily="34" charset="0"/>
                <a:cs typeface="Arial" pitchFamily="34" charset="0"/>
              </a:rPr>
              <a:t> is it to add new features to the system?</a:t>
            </a:r>
          </a:p>
          <a:p>
            <a:r>
              <a:rPr kumimoji="1" lang="en-US" altLang="zh-CN" sz="2800" smtClean="0">
                <a:latin typeface="Arial" pitchFamily="34" charset="0"/>
                <a:cs typeface="Arial" pitchFamily="34" charset="0"/>
              </a:rPr>
              <a:t>Is it </a:t>
            </a:r>
            <a:r>
              <a:rPr kumimoji="1" lang="en-US" altLang="zh-CN" sz="2800" smtClean="0">
                <a:solidFill>
                  <a:srgbClr val="FF0000"/>
                </a:solidFill>
                <a:latin typeface="Arial" pitchFamily="34" charset="0"/>
                <a:cs typeface="Arial" pitchFamily="34" charset="0"/>
              </a:rPr>
              <a:t>maintainable</a:t>
            </a:r>
            <a:r>
              <a:rPr kumimoji="1" lang="en-US" altLang="zh-CN" sz="2800" smtClean="0">
                <a:latin typeface="Arial" pitchFamily="34" charset="0"/>
                <a:cs typeface="Arial" pitchFamily="34" charset="0"/>
              </a:rPr>
              <a:t>?</a:t>
            </a:r>
            <a:endParaRPr lang="en-US" altLang="zh-CN" sz="2800" smtClean="0">
              <a:latin typeface="Arial" pitchFamily="34" charset="0"/>
              <a:cs typeface="Arial" pitchFamily="34" charset="0"/>
            </a:endParaRPr>
          </a:p>
        </p:txBody>
      </p:sp>
      <p:sp>
        <p:nvSpPr>
          <p:cNvPr id="57347" name="Rectangle 7"/>
          <p:cNvSpPr>
            <a:spLocks noChangeArrowheads="1"/>
          </p:cNvSpPr>
          <p:nvPr/>
        </p:nvSpPr>
        <p:spPr bwMode="auto">
          <a:xfrm>
            <a:off x="395288" y="0"/>
            <a:ext cx="5759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2400" b="1">
                <a:solidFill>
                  <a:schemeClr val="bg1"/>
                </a:solidFill>
              </a:rPr>
              <a:t>Discussion</a:t>
            </a:r>
            <a:endParaRPr lang="zh-CN" altLang="en-US" sz="2400" b="1">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body" idx="4294967295"/>
          </p:nvPr>
        </p:nvSpPr>
        <p:spPr>
          <a:xfrm>
            <a:off x="539750" y="1268413"/>
            <a:ext cx="7693025" cy="3724275"/>
          </a:xfrm>
        </p:spPr>
        <p:txBody>
          <a:bodyPr lIns="90488" tIns="44450" rIns="90488" bIns="44450"/>
          <a:lstStyle/>
          <a:p>
            <a:r>
              <a:rPr kumimoji="1" lang="en-US" altLang="ja-JP" smtClean="0"/>
              <a:t>Object-Oriented Software Development (OOSD) process &amp; UML guide</a:t>
            </a:r>
          </a:p>
          <a:p>
            <a:r>
              <a:rPr kumimoji="1" lang="en-US" altLang="zh-CN" smtClean="0">
                <a:solidFill>
                  <a:srgbClr val="00B050"/>
                </a:solidFill>
              </a:rPr>
              <a:t>OOAD with UML notations.</a:t>
            </a:r>
          </a:p>
        </p:txBody>
      </p:sp>
      <p:pic>
        <p:nvPicPr>
          <p:cNvPr id="58371" name="Picture 6" descr="MCj024035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3124200"/>
            <a:ext cx="2514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7"/>
          <p:cNvSpPr>
            <a:spLocks noChangeArrowheads="1"/>
          </p:cNvSpPr>
          <p:nvPr/>
        </p:nvSpPr>
        <p:spPr bwMode="auto">
          <a:xfrm>
            <a:off x="395288" y="765175"/>
            <a:ext cx="5759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2400" b="1">
                <a:solidFill>
                  <a:schemeClr val="bg1"/>
                </a:solidFill>
              </a:rPr>
              <a:t>Contents</a:t>
            </a:r>
            <a:endParaRPr lang="zh-CN" altLang="en-US" sz="2400" b="1">
              <a:solidFill>
                <a:schemeClr val="bg1"/>
              </a:solidFill>
            </a:endParaRPr>
          </a:p>
        </p:txBody>
      </p:sp>
      <p:sp>
        <p:nvSpPr>
          <p:cNvPr id="58373" name="矩形 1"/>
          <p:cNvSpPr>
            <a:spLocks noChangeArrowheads="1"/>
          </p:cNvSpPr>
          <p:nvPr/>
        </p:nvSpPr>
        <p:spPr bwMode="auto">
          <a:xfrm>
            <a:off x="169863" y="0"/>
            <a:ext cx="13404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Arial" pitchFamily="34" charset="0"/>
                <a:cs typeface="Arial" pitchFamily="34" charset="0"/>
              </a:rPr>
              <a:t>OOAD </a:t>
            </a:r>
            <a:endParaRPr lang="en-US" altLang="zh-CN" sz="28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5"/>
          <p:cNvSpPr txBox="1">
            <a:spLocks noChangeArrowheads="1"/>
          </p:cNvSpPr>
          <p:nvPr/>
        </p:nvSpPr>
        <p:spPr bwMode="auto">
          <a:xfrm>
            <a:off x="285750" y="604838"/>
            <a:ext cx="857250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0738">
              <a:tabLst>
                <a:tab pos="409575" algn="l"/>
                <a:tab pos="615950" algn="l"/>
                <a:tab pos="774700" algn="l"/>
                <a:tab pos="2838450" algn="l"/>
              </a:tabLst>
              <a:defRPr sz="1200">
                <a:solidFill>
                  <a:schemeClr val="tx1"/>
                </a:solidFill>
                <a:latin typeface="Frutiger LT 55 Roman" pitchFamily="34" charset="0"/>
                <a:ea typeface="宋体" pitchFamily="2" charset="-122"/>
              </a:defRPr>
            </a:lvl1pPr>
            <a:lvl2pPr marL="742950" indent="-285750" defTabSz="820738">
              <a:tabLst>
                <a:tab pos="409575" algn="l"/>
                <a:tab pos="615950" algn="l"/>
                <a:tab pos="774700" algn="l"/>
                <a:tab pos="2838450" algn="l"/>
              </a:tabLst>
              <a:defRPr sz="1200">
                <a:solidFill>
                  <a:schemeClr val="tx1"/>
                </a:solidFill>
                <a:latin typeface="Frutiger LT 55 Roman" pitchFamily="34" charset="0"/>
                <a:ea typeface="宋体" pitchFamily="2" charset="-122"/>
              </a:defRPr>
            </a:lvl2pPr>
            <a:lvl3pPr marL="1143000" indent="-228600" defTabSz="820738">
              <a:tabLst>
                <a:tab pos="409575" algn="l"/>
                <a:tab pos="615950" algn="l"/>
                <a:tab pos="774700" algn="l"/>
                <a:tab pos="2838450" algn="l"/>
              </a:tabLst>
              <a:defRPr sz="1200">
                <a:solidFill>
                  <a:schemeClr val="tx1"/>
                </a:solidFill>
                <a:latin typeface="Frutiger LT 55 Roman" pitchFamily="34" charset="0"/>
                <a:ea typeface="宋体" pitchFamily="2" charset="-122"/>
              </a:defRPr>
            </a:lvl3pPr>
            <a:lvl4pPr marL="1600200" indent="-228600" defTabSz="820738">
              <a:tabLst>
                <a:tab pos="409575" algn="l"/>
                <a:tab pos="615950" algn="l"/>
                <a:tab pos="774700" algn="l"/>
                <a:tab pos="2838450" algn="l"/>
              </a:tabLst>
              <a:defRPr sz="1200">
                <a:solidFill>
                  <a:schemeClr val="tx1"/>
                </a:solidFill>
                <a:latin typeface="Frutiger LT 55 Roman" pitchFamily="34" charset="0"/>
                <a:ea typeface="宋体" pitchFamily="2" charset="-122"/>
              </a:defRPr>
            </a:lvl4pPr>
            <a:lvl5pPr marL="2057400" indent="-228600" defTabSz="820738">
              <a:tabLst>
                <a:tab pos="409575" algn="l"/>
                <a:tab pos="615950" algn="l"/>
                <a:tab pos="774700" algn="l"/>
                <a:tab pos="2838450" algn="l"/>
              </a:tabLst>
              <a:defRPr sz="1200">
                <a:solidFill>
                  <a:schemeClr val="tx1"/>
                </a:solidFill>
                <a:latin typeface="Frutiger LT 55 Roman" pitchFamily="34" charset="0"/>
                <a:ea typeface="宋体" pitchFamily="2" charset="-122"/>
              </a:defRPr>
            </a:lvl5pPr>
            <a:lvl6pPr marL="2514600" indent="-228600" defTabSz="820738" eaLnBrk="0" fontAlgn="base" hangingPunct="0">
              <a:spcBef>
                <a:spcPct val="0"/>
              </a:spcBef>
              <a:spcAft>
                <a:spcPct val="0"/>
              </a:spcAft>
              <a:tabLst>
                <a:tab pos="409575" algn="l"/>
                <a:tab pos="615950" algn="l"/>
                <a:tab pos="774700" algn="l"/>
                <a:tab pos="2838450" algn="l"/>
              </a:tabLst>
              <a:defRPr sz="1200">
                <a:solidFill>
                  <a:schemeClr val="tx1"/>
                </a:solidFill>
                <a:latin typeface="Frutiger LT 55 Roman" pitchFamily="34" charset="0"/>
                <a:ea typeface="宋体" pitchFamily="2" charset="-122"/>
              </a:defRPr>
            </a:lvl6pPr>
            <a:lvl7pPr marL="2971800" indent="-228600" defTabSz="820738" eaLnBrk="0" fontAlgn="base" hangingPunct="0">
              <a:spcBef>
                <a:spcPct val="0"/>
              </a:spcBef>
              <a:spcAft>
                <a:spcPct val="0"/>
              </a:spcAft>
              <a:tabLst>
                <a:tab pos="409575" algn="l"/>
                <a:tab pos="615950" algn="l"/>
                <a:tab pos="774700" algn="l"/>
                <a:tab pos="2838450" algn="l"/>
              </a:tabLst>
              <a:defRPr sz="1200">
                <a:solidFill>
                  <a:schemeClr val="tx1"/>
                </a:solidFill>
                <a:latin typeface="Frutiger LT 55 Roman" pitchFamily="34" charset="0"/>
                <a:ea typeface="宋体" pitchFamily="2" charset="-122"/>
              </a:defRPr>
            </a:lvl7pPr>
            <a:lvl8pPr marL="3429000" indent="-228600" defTabSz="820738" eaLnBrk="0" fontAlgn="base" hangingPunct="0">
              <a:spcBef>
                <a:spcPct val="0"/>
              </a:spcBef>
              <a:spcAft>
                <a:spcPct val="0"/>
              </a:spcAft>
              <a:tabLst>
                <a:tab pos="409575" algn="l"/>
                <a:tab pos="615950" algn="l"/>
                <a:tab pos="774700" algn="l"/>
                <a:tab pos="2838450" algn="l"/>
              </a:tabLst>
              <a:defRPr sz="1200">
                <a:solidFill>
                  <a:schemeClr val="tx1"/>
                </a:solidFill>
                <a:latin typeface="Frutiger LT 55 Roman" pitchFamily="34" charset="0"/>
                <a:ea typeface="宋体" pitchFamily="2" charset="-122"/>
              </a:defRPr>
            </a:lvl8pPr>
            <a:lvl9pPr marL="3886200" indent="-228600" defTabSz="820738" eaLnBrk="0" fontAlgn="base" hangingPunct="0">
              <a:spcBef>
                <a:spcPct val="0"/>
              </a:spcBef>
              <a:spcAft>
                <a:spcPct val="0"/>
              </a:spcAft>
              <a:tabLst>
                <a:tab pos="409575" algn="l"/>
                <a:tab pos="615950" algn="l"/>
                <a:tab pos="774700" algn="l"/>
                <a:tab pos="2838450" algn="l"/>
              </a:tabLst>
              <a:defRPr sz="1200">
                <a:solidFill>
                  <a:schemeClr val="tx1"/>
                </a:solidFill>
                <a:latin typeface="Frutiger LT 55 Roman" pitchFamily="34" charset="0"/>
                <a:ea typeface="宋体" pitchFamily="2" charset="-122"/>
              </a:defRPr>
            </a:lvl9pPr>
          </a:lstStyle>
          <a:p>
            <a:pPr>
              <a:lnSpc>
                <a:spcPts val="900"/>
              </a:lnSpc>
            </a:pPr>
            <a:endParaRPr lang="en-US" altLang="zh-CN" sz="1800">
              <a:solidFill>
                <a:srgbClr val="000000"/>
              </a:solidFill>
              <a:latin typeface="Arial" pitchFamily="34" charset="0"/>
              <a:cs typeface="Arial" pitchFamily="34" charset="0"/>
            </a:endParaRPr>
          </a:p>
          <a:p>
            <a:pPr>
              <a:lnSpc>
                <a:spcPts val="900"/>
              </a:lnSpc>
            </a:pPr>
            <a:endParaRPr lang="en-US" altLang="zh-CN" sz="1800">
              <a:solidFill>
                <a:srgbClr val="000000"/>
              </a:solidFill>
              <a:latin typeface="Arial" pitchFamily="34" charset="0"/>
              <a:cs typeface="Arial" pitchFamily="34" charset="0"/>
            </a:endParaRPr>
          </a:p>
          <a:p>
            <a:pPr>
              <a:lnSpc>
                <a:spcPts val="900"/>
              </a:lnSpc>
            </a:pPr>
            <a:endParaRPr lang="en-US" altLang="zh-CN" sz="1800">
              <a:solidFill>
                <a:srgbClr val="000000"/>
              </a:solidFill>
              <a:latin typeface="Arial" pitchFamily="34" charset="0"/>
              <a:cs typeface="Arial" pitchFamily="34" charset="0"/>
            </a:endParaRPr>
          </a:p>
          <a:p>
            <a:pPr>
              <a:lnSpc>
                <a:spcPts val="3013"/>
              </a:lnSpc>
            </a:pPr>
            <a:r>
              <a:rPr lang="en-US" altLang="zh-CN" sz="1800">
                <a:solidFill>
                  <a:srgbClr val="000000"/>
                </a:solidFill>
                <a:latin typeface="Arial" pitchFamily="34" charset="0"/>
                <a:cs typeface="Arial" pitchFamily="34" charset="0"/>
              </a:rPr>
              <a:t>				</a:t>
            </a:r>
            <a:endParaRPr lang="en-US" altLang="zh-CN" sz="2800">
              <a:solidFill>
                <a:srgbClr val="000000"/>
              </a:solidFill>
              <a:latin typeface="Arial" pitchFamily="34" charset="0"/>
              <a:cs typeface="Arial" pitchFamily="34" charset="0"/>
            </a:endParaRPr>
          </a:p>
          <a:p>
            <a:pPr>
              <a:lnSpc>
                <a:spcPts val="900"/>
              </a:lnSpc>
            </a:pPr>
            <a:endParaRPr lang="en-US" altLang="zh-CN" sz="2900">
              <a:solidFill>
                <a:srgbClr val="000000"/>
              </a:solidFill>
              <a:latin typeface="Arial" pitchFamily="34" charset="0"/>
              <a:cs typeface="Arial" pitchFamily="34" charset="0"/>
            </a:endParaRPr>
          </a:p>
          <a:p>
            <a:pPr>
              <a:lnSpc>
                <a:spcPts val="900"/>
              </a:lnSpc>
            </a:pPr>
            <a:endParaRPr lang="en-US" altLang="zh-CN" sz="2900">
              <a:solidFill>
                <a:srgbClr val="000000"/>
              </a:solidFill>
              <a:latin typeface="Arial" pitchFamily="34" charset="0"/>
              <a:cs typeface="Arial" pitchFamily="34" charset="0"/>
            </a:endParaRPr>
          </a:p>
          <a:p>
            <a:pPr>
              <a:lnSpc>
                <a:spcPts val="3063"/>
              </a:lnSpc>
            </a:pPr>
            <a:r>
              <a:rPr lang="en-US" altLang="zh-CN" sz="2400">
                <a:solidFill>
                  <a:srgbClr val="000000"/>
                </a:solidFill>
                <a:latin typeface="Arial" pitchFamily="34" charset="0"/>
                <a:cs typeface="Arial" pitchFamily="34" charset="0"/>
              </a:rPr>
              <a:t>	Upon completion of this module, you should be able to:</a:t>
            </a:r>
          </a:p>
          <a:p>
            <a:pPr>
              <a:lnSpc>
                <a:spcPts val="900"/>
              </a:lnSpc>
            </a:pPr>
            <a:endParaRPr lang="en-US" altLang="zh-CN" sz="2400">
              <a:solidFill>
                <a:srgbClr val="000000"/>
              </a:solidFill>
              <a:latin typeface="Arial" pitchFamily="34" charset="0"/>
              <a:cs typeface="Arial" pitchFamily="34" charset="0"/>
            </a:endParaRPr>
          </a:p>
          <a:p>
            <a:pPr>
              <a:lnSpc>
                <a:spcPts val="900"/>
              </a:lnSpc>
            </a:pPr>
            <a:endParaRPr lang="en-US" altLang="zh-CN" sz="2400">
              <a:solidFill>
                <a:srgbClr val="000000"/>
              </a:solidFill>
              <a:latin typeface="Arial" pitchFamily="34" charset="0"/>
              <a:cs typeface="Arial" pitchFamily="34" charset="0"/>
            </a:endParaRPr>
          </a:p>
          <a:p>
            <a:pPr>
              <a:lnSpc>
                <a:spcPts val="2338"/>
              </a:lnSpc>
            </a:pPr>
            <a:r>
              <a:rPr lang="en-US" altLang="zh-CN" sz="2400">
                <a:solidFill>
                  <a:srgbClr val="000000"/>
                </a:solidFill>
                <a:latin typeface="Arial" pitchFamily="34" charset="0"/>
                <a:cs typeface="Arial" pitchFamily="34" charset="0"/>
              </a:rPr>
              <a:t>	• Identify and describe the essential elements in a UMLUse Case diagram</a:t>
            </a:r>
          </a:p>
          <a:p>
            <a:pPr>
              <a:lnSpc>
                <a:spcPts val="3050"/>
              </a:lnSpc>
            </a:pPr>
            <a:r>
              <a:rPr lang="en-US" altLang="zh-CN" sz="2400">
                <a:solidFill>
                  <a:srgbClr val="000000"/>
                </a:solidFill>
                <a:latin typeface="Arial" pitchFamily="34" charset="0"/>
                <a:cs typeface="Arial" pitchFamily="34" charset="0"/>
              </a:rPr>
              <a:t>	• Develop a Use Case diagram for a software system based on the SRS</a:t>
            </a:r>
          </a:p>
        </p:txBody>
      </p:sp>
      <p:sp>
        <p:nvSpPr>
          <p:cNvPr id="59395" name="矩形 2"/>
          <p:cNvSpPr>
            <a:spLocks noChangeArrowheads="1"/>
          </p:cNvSpPr>
          <p:nvPr/>
        </p:nvSpPr>
        <p:spPr bwMode="auto">
          <a:xfrm>
            <a:off x="2987675" y="908050"/>
            <a:ext cx="2098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a:cs typeface="Arial" pitchFamily="34" charset="0"/>
              </a:rPr>
              <a:t>Objectives</a:t>
            </a:r>
            <a:endParaRPr lang="zh-CN" altLang="en-US" sz="3200"/>
          </a:p>
        </p:txBody>
      </p:sp>
      <p:sp>
        <p:nvSpPr>
          <p:cNvPr id="59396" name="矩形 2"/>
          <p:cNvSpPr>
            <a:spLocks noChangeArrowheads="1"/>
          </p:cNvSpPr>
          <p:nvPr/>
        </p:nvSpPr>
        <p:spPr bwMode="auto">
          <a:xfrm>
            <a:off x="0" y="0"/>
            <a:ext cx="74633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Arial" pitchFamily="34" charset="0"/>
                <a:cs typeface="Arial" pitchFamily="34" charset="0"/>
              </a:rPr>
              <a:t>OOAD </a:t>
            </a:r>
            <a:r>
              <a:rPr lang="en-US" altLang="zh-CN" sz="2800" dirty="0">
                <a:solidFill>
                  <a:schemeClr val="bg1"/>
                </a:solidFill>
                <a:latin typeface="Arial" pitchFamily="34" charset="0"/>
                <a:cs typeface="Arial" pitchFamily="34" charset="0"/>
              </a:rPr>
              <a:t>with UML notations -  Use Case Modal</a:t>
            </a:r>
            <a:endParaRPr lang="zh-CN" altLang="en-US" sz="2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43010">
                                            <p:txEl>
                                              <p:pRg st="9" end="9"/>
                                            </p:txEl>
                                          </p:spTgt>
                                        </p:tgtEl>
                                        <p:attrNameLst>
                                          <p:attrName>style.visibility</p:attrName>
                                        </p:attrNameLst>
                                      </p:cBhvr>
                                      <p:to>
                                        <p:strVal val="visible"/>
                                      </p:to>
                                    </p:set>
                                    <p:animEffect transition="in" filter="circle(in)">
                                      <p:cBhvr>
                                        <p:cTn id="7" dur="500"/>
                                        <p:tgtEl>
                                          <p:spTgt spid="43010">
                                            <p:txEl>
                                              <p:pRg st="9" end="9"/>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43010">
                                            <p:txEl>
                                              <p:pRg st="10" end="10"/>
                                            </p:txEl>
                                          </p:spTgt>
                                        </p:tgtEl>
                                        <p:attrNameLst>
                                          <p:attrName>style.visibility</p:attrName>
                                        </p:attrNameLst>
                                      </p:cBhvr>
                                      <p:to>
                                        <p:strVal val="visible"/>
                                      </p:to>
                                    </p:set>
                                    <p:animEffect transition="in" filter="circle(in)">
                                      <p:cBhvr>
                                        <p:cTn id="12" dur="500"/>
                                        <p:tgtEl>
                                          <p:spTgt spid="430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p:txBody>
          <a:bodyPr/>
          <a:lstStyle/>
          <a:p>
            <a:r>
              <a:rPr lang="en-US" altLang="zh-CN" smtClean="0">
                <a:ea typeface="宋体" pitchFamily="2" charset="-122"/>
              </a:rPr>
              <a:t>Relevant Requirements Artifacts</a:t>
            </a:r>
          </a:p>
        </p:txBody>
      </p:sp>
      <p:grpSp>
        <p:nvGrpSpPr>
          <p:cNvPr id="60419" name="Group 3"/>
          <p:cNvGrpSpPr>
            <a:grpSpLocks/>
          </p:cNvGrpSpPr>
          <p:nvPr/>
        </p:nvGrpSpPr>
        <p:grpSpPr bwMode="auto">
          <a:xfrm>
            <a:off x="7070725" y="4038600"/>
            <a:ext cx="685800" cy="1143000"/>
            <a:chOff x="1249" y="2496"/>
            <a:chExt cx="432" cy="720"/>
          </a:xfrm>
        </p:grpSpPr>
        <p:sp>
          <p:nvSpPr>
            <p:cNvPr id="60503" name="Rectangle 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504" name="Line 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5" name="Line 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6" name="Line 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7" name="Line 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8" name="Line 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9" name="Line 1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0" name="Line 1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1" name="Line 1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2" name="Line 1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3" name="Line 1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4" name="Line 1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5" name="Line 1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6" name="Line 1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7" name="Line 1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8" name="Line 1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9" name="Line 2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20" name="Line 2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420" name="Text Box 22"/>
          <p:cNvSpPr txBox="1">
            <a:spLocks noChangeArrowheads="1"/>
          </p:cNvSpPr>
          <p:nvPr/>
        </p:nvSpPr>
        <p:spPr bwMode="auto">
          <a:xfrm>
            <a:off x="6545263" y="5257800"/>
            <a:ext cx="17367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latin typeface="Arial" pitchFamily="34" charset="0"/>
              </a:rPr>
              <a:t>Supplementary</a:t>
            </a:r>
          </a:p>
          <a:p>
            <a:pPr algn="ctr"/>
            <a:r>
              <a:rPr lang="en-US" altLang="zh-CN" sz="1800">
                <a:latin typeface="Arial" pitchFamily="34" charset="0"/>
              </a:rPr>
              <a:t>Specification</a:t>
            </a:r>
          </a:p>
        </p:txBody>
      </p:sp>
      <p:grpSp>
        <p:nvGrpSpPr>
          <p:cNvPr id="60421" name="Group 23"/>
          <p:cNvGrpSpPr>
            <a:grpSpLocks/>
          </p:cNvGrpSpPr>
          <p:nvPr/>
        </p:nvGrpSpPr>
        <p:grpSpPr bwMode="auto">
          <a:xfrm>
            <a:off x="7058025" y="1524000"/>
            <a:ext cx="685800" cy="1143000"/>
            <a:chOff x="1249" y="2496"/>
            <a:chExt cx="432" cy="720"/>
          </a:xfrm>
        </p:grpSpPr>
        <p:sp>
          <p:nvSpPr>
            <p:cNvPr id="60485" name="Rectangle 2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86" name="Line 2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7" name="Line 2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8" name="Line 2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9" name="Line 2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0" name="Line 2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1" name="Line 3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2" name="Line 3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3" name="Line 3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4" name="Line 3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5" name="Line 3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6" name="Line 3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7" name="Line 3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8" name="Line 3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9" name="Line 3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0" name="Line 3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1" name="Line 4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2" name="Line 4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422" name="Text Box 42"/>
          <p:cNvSpPr txBox="1">
            <a:spLocks noChangeArrowheads="1"/>
          </p:cNvSpPr>
          <p:nvPr/>
        </p:nvSpPr>
        <p:spPr bwMode="auto">
          <a:xfrm>
            <a:off x="6853238" y="2743200"/>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latin typeface="Arial" pitchFamily="34" charset="0"/>
              </a:rPr>
              <a:t>Glossary</a:t>
            </a:r>
          </a:p>
        </p:txBody>
      </p:sp>
      <p:sp>
        <p:nvSpPr>
          <p:cNvPr id="60423" name="Rectangle 43"/>
          <p:cNvSpPr>
            <a:spLocks noChangeArrowheads="1"/>
          </p:cNvSpPr>
          <p:nvPr/>
        </p:nvSpPr>
        <p:spPr bwMode="auto">
          <a:xfrm>
            <a:off x="1143000" y="1371600"/>
            <a:ext cx="5105400" cy="4953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0424" name="Group 44"/>
          <p:cNvGrpSpPr>
            <a:grpSpLocks/>
          </p:cNvGrpSpPr>
          <p:nvPr/>
        </p:nvGrpSpPr>
        <p:grpSpPr bwMode="auto">
          <a:xfrm>
            <a:off x="2400300" y="4038600"/>
            <a:ext cx="1196975" cy="1600200"/>
            <a:chOff x="365" y="2533"/>
            <a:chExt cx="754" cy="1008"/>
          </a:xfrm>
        </p:grpSpPr>
        <p:sp>
          <p:nvSpPr>
            <p:cNvPr id="60466" name="Oval 45"/>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67" name="Rectangle 46"/>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68" name="Line 47"/>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9" name="Line 48"/>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0" name="Line 49"/>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1" name="Line 50"/>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2" name="Line 51"/>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3" name="Line 52"/>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4" name="Line 53"/>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5" name="Line 54"/>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6" name="Line 55"/>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7" name="Line 56"/>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8" name="Line 57"/>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9" name="Line 58"/>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0" name="Line 59"/>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1" name="Line 60"/>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2" name="Line 61"/>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3" name="Line 62"/>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4" name="Line 63"/>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425" name="Text Box 64"/>
          <p:cNvSpPr txBox="1">
            <a:spLocks noChangeArrowheads="1"/>
          </p:cNvSpPr>
          <p:nvPr/>
        </p:nvSpPr>
        <p:spPr bwMode="auto">
          <a:xfrm>
            <a:off x="2584450" y="5791200"/>
            <a:ext cx="269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latin typeface="Arial" pitchFamily="34" charset="0"/>
              </a:rPr>
              <a:t>Use-Case Specifications</a:t>
            </a:r>
          </a:p>
        </p:txBody>
      </p:sp>
      <p:grpSp>
        <p:nvGrpSpPr>
          <p:cNvPr id="60426" name="Group 65"/>
          <p:cNvGrpSpPr>
            <a:grpSpLocks/>
          </p:cNvGrpSpPr>
          <p:nvPr/>
        </p:nvGrpSpPr>
        <p:grpSpPr bwMode="auto">
          <a:xfrm>
            <a:off x="3695700" y="4038600"/>
            <a:ext cx="1196975" cy="1600200"/>
            <a:chOff x="365" y="2533"/>
            <a:chExt cx="754" cy="1008"/>
          </a:xfrm>
        </p:grpSpPr>
        <p:sp>
          <p:nvSpPr>
            <p:cNvPr id="60447" name="Oval 66"/>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8" name="Rectangle 67"/>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9" name="Line 68"/>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0" name="Line 69"/>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1" name="Line 70"/>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2" name="Line 71"/>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3" name="Line 72"/>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4" name="Line 73"/>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5" name="Line 74"/>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6" name="Line 75"/>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7" name="Line 76"/>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8" name="Line 77"/>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9" name="Line 78"/>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0" name="Line 79"/>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1" name="Line 80"/>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2" name="Line 81"/>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3" name="Line 82"/>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4" name="Line 83"/>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5" name="Line 84"/>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427" name="Text Box 85"/>
          <p:cNvSpPr txBox="1">
            <a:spLocks noChangeArrowheads="1"/>
          </p:cNvSpPr>
          <p:nvPr/>
        </p:nvSpPr>
        <p:spPr bwMode="auto">
          <a:xfrm>
            <a:off x="3695700" y="49530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400" b="1">
                <a:latin typeface="Arial" pitchFamily="34" charset="0"/>
              </a:rPr>
              <a:t>...</a:t>
            </a:r>
          </a:p>
        </p:txBody>
      </p:sp>
      <p:grpSp>
        <p:nvGrpSpPr>
          <p:cNvPr id="60428" name="Group 86"/>
          <p:cNvGrpSpPr>
            <a:grpSpLocks/>
          </p:cNvGrpSpPr>
          <p:nvPr/>
        </p:nvGrpSpPr>
        <p:grpSpPr bwMode="auto">
          <a:xfrm>
            <a:off x="1676400" y="2133600"/>
            <a:ext cx="701675" cy="801688"/>
            <a:chOff x="7654" y="3380"/>
            <a:chExt cx="554" cy="754"/>
          </a:xfrm>
        </p:grpSpPr>
        <p:sp>
          <p:nvSpPr>
            <p:cNvPr id="60443" name="Oval 87"/>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4" name="Line 88"/>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5" name="Line 89"/>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6" name="Freeform 90"/>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0429" name="Oval 91"/>
          <p:cNvSpPr>
            <a:spLocks noChangeArrowheads="1"/>
          </p:cNvSpPr>
          <p:nvPr/>
        </p:nvSpPr>
        <p:spPr bwMode="auto">
          <a:xfrm>
            <a:off x="3200400" y="1981200"/>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000">
              <a:solidFill>
                <a:srgbClr val="00CCFF"/>
              </a:solidFill>
              <a:latin typeface="Arial" pitchFamily="34" charset="0"/>
            </a:endParaRPr>
          </a:p>
        </p:txBody>
      </p:sp>
      <p:sp>
        <p:nvSpPr>
          <p:cNvPr id="60430" name="Oval 92"/>
          <p:cNvSpPr>
            <a:spLocks noChangeArrowheads="1"/>
          </p:cNvSpPr>
          <p:nvPr/>
        </p:nvSpPr>
        <p:spPr bwMode="auto">
          <a:xfrm>
            <a:off x="2667000" y="2895600"/>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000">
              <a:solidFill>
                <a:srgbClr val="00CCFF"/>
              </a:solidFill>
              <a:latin typeface="Arial" pitchFamily="34" charset="0"/>
            </a:endParaRPr>
          </a:p>
        </p:txBody>
      </p:sp>
      <p:sp>
        <p:nvSpPr>
          <p:cNvPr id="60431" name="Line 93"/>
          <p:cNvSpPr>
            <a:spLocks noChangeShapeType="1"/>
          </p:cNvSpPr>
          <p:nvPr/>
        </p:nvSpPr>
        <p:spPr bwMode="auto">
          <a:xfrm flipV="1">
            <a:off x="2489200" y="2209800"/>
            <a:ext cx="685800" cy="304800"/>
          </a:xfrm>
          <a:prstGeom prst="line">
            <a:avLst/>
          </a:prstGeom>
          <a:noFill/>
          <a:ln w="285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2" name="Oval 94"/>
          <p:cNvSpPr>
            <a:spLocks noChangeArrowheads="1"/>
          </p:cNvSpPr>
          <p:nvPr/>
        </p:nvSpPr>
        <p:spPr bwMode="auto">
          <a:xfrm>
            <a:off x="3724275" y="2905125"/>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3" name="Line 95"/>
          <p:cNvSpPr>
            <a:spLocks noChangeShapeType="1"/>
          </p:cNvSpPr>
          <p:nvPr/>
        </p:nvSpPr>
        <p:spPr bwMode="auto">
          <a:xfrm>
            <a:off x="2463800" y="2616200"/>
            <a:ext cx="609600" cy="228600"/>
          </a:xfrm>
          <a:prstGeom prst="line">
            <a:avLst/>
          </a:prstGeom>
          <a:noFill/>
          <a:ln w="285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0434" name="Group 96"/>
          <p:cNvGrpSpPr>
            <a:grpSpLocks/>
          </p:cNvGrpSpPr>
          <p:nvPr/>
        </p:nvGrpSpPr>
        <p:grpSpPr bwMode="auto">
          <a:xfrm>
            <a:off x="5029200" y="2209800"/>
            <a:ext cx="701675" cy="801688"/>
            <a:chOff x="7654" y="3380"/>
            <a:chExt cx="554" cy="754"/>
          </a:xfrm>
        </p:grpSpPr>
        <p:sp>
          <p:nvSpPr>
            <p:cNvPr id="60439" name="Oval 97"/>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40" name="Line 98"/>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1" name="Line 99"/>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2" name="Freeform 100"/>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0435" name="Line 101"/>
          <p:cNvSpPr>
            <a:spLocks noChangeShapeType="1"/>
          </p:cNvSpPr>
          <p:nvPr/>
        </p:nvSpPr>
        <p:spPr bwMode="auto">
          <a:xfrm flipV="1">
            <a:off x="4572000" y="2743200"/>
            <a:ext cx="533400"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Text Box 102"/>
          <p:cNvSpPr txBox="1">
            <a:spLocks noChangeArrowheads="1"/>
          </p:cNvSpPr>
          <p:nvPr/>
        </p:nvSpPr>
        <p:spPr bwMode="auto">
          <a:xfrm>
            <a:off x="1219200" y="1371600"/>
            <a:ext cx="271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2400">
                <a:solidFill>
                  <a:srgbClr val="00CCFF"/>
                </a:solidFill>
                <a:latin typeface="Arial" pitchFamily="34" charset="0"/>
              </a:rPr>
              <a:t>Use-Case Model</a:t>
            </a:r>
          </a:p>
        </p:txBody>
      </p:sp>
      <p:sp>
        <p:nvSpPr>
          <p:cNvPr id="60437" name="Text Box 103"/>
          <p:cNvSpPr txBox="1">
            <a:spLocks noChangeArrowheads="1"/>
          </p:cNvSpPr>
          <p:nvPr/>
        </p:nvSpPr>
        <p:spPr bwMode="auto">
          <a:xfrm>
            <a:off x="1447800" y="3124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latin typeface="Arial" pitchFamily="34" charset="0"/>
              </a:rPr>
              <a:t>Actors</a:t>
            </a:r>
          </a:p>
        </p:txBody>
      </p:sp>
      <p:sp>
        <p:nvSpPr>
          <p:cNvPr id="60438" name="Text Box 104"/>
          <p:cNvSpPr txBox="1">
            <a:spLocks noChangeArrowheads="1"/>
          </p:cNvSpPr>
          <p:nvPr/>
        </p:nvSpPr>
        <p:spPr bwMode="auto">
          <a:xfrm>
            <a:off x="3124200" y="35052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latin typeface="Arial" pitchFamily="34" charset="0"/>
              </a:rPr>
              <a:t>Use Cases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r>
              <a:rPr lang="en-US" altLang="zh-CN" smtClean="0">
                <a:latin typeface="Arial" pitchFamily="34" charset="0"/>
                <a:cs typeface="Arial" pitchFamily="34" charset="0"/>
              </a:rPr>
              <a:t>Use Case Diagrams</a:t>
            </a:r>
          </a:p>
        </p:txBody>
      </p:sp>
      <p:sp>
        <p:nvSpPr>
          <p:cNvPr id="69635" name="Rectangle 3"/>
          <p:cNvSpPr>
            <a:spLocks noGrp="1" noChangeArrowheads="1"/>
          </p:cNvSpPr>
          <p:nvPr>
            <p:ph type="body" idx="4294967295"/>
          </p:nvPr>
        </p:nvSpPr>
        <p:spPr/>
        <p:txBody>
          <a:bodyPr/>
          <a:lstStyle/>
          <a:p>
            <a:pPr marL="339725" lvl="1" indent="-339725">
              <a:buFontTx/>
              <a:buChar char="•"/>
              <a:defRPr/>
            </a:pPr>
            <a:r>
              <a:rPr lang="en-US" altLang="zh-CN" sz="2800" dirty="0" smtClean="0">
                <a:latin typeface="Arial" pitchFamily="34" charset="0"/>
                <a:cs typeface="Arial" pitchFamily="34" charset="0"/>
              </a:rPr>
              <a:t>What ? - Behavior diagrams</a:t>
            </a:r>
          </a:p>
          <a:p>
            <a:pPr lvl="1">
              <a:defRPr/>
            </a:pPr>
            <a:r>
              <a:rPr lang="en-US" altLang="zh-CN" sz="2400" dirty="0" smtClean="0">
                <a:latin typeface="Arial" pitchFamily="34" charset="0"/>
                <a:cs typeface="Arial" pitchFamily="34" charset="0"/>
              </a:rPr>
              <a:t>Actors.</a:t>
            </a:r>
          </a:p>
          <a:p>
            <a:pPr lvl="1">
              <a:defRPr/>
            </a:pPr>
            <a:r>
              <a:rPr lang="en-US" altLang="zh-CN" sz="2400" dirty="0" smtClean="0">
                <a:latin typeface="Arial" pitchFamily="34" charset="0"/>
                <a:cs typeface="Arial" pitchFamily="34" charset="0"/>
              </a:rPr>
              <a:t>Behaviors.</a:t>
            </a:r>
          </a:p>
          <a:p>
            <a:pPr>
              <a:buFontTx/>
              <a:buNone/>
              <a:defRPr/>
            </a:pPr>
            <a:r>
              <a:rPr lang="en-US" altLang="zh-CN" b="0" dirty="0">
                <a:latin typeface="Arial" pitchFamily="34" charset="0"/>
                <a:cs typeface="Arial" pitchFamily="34" charset="0"/>
              </a:rPr>
              <a:t>	</a:t>
            </a:r>
            <a:r>
              <a:rPr lang="en-US" altLang="zh-CN" b="0" dirty="0" smtClean="0">
                <a:latin typeface="Arial" pitchFamily="34" charset="0"/>
                <a:cs typeface="Arial" pitchFamily="34" charset="0"/>
              </a:rPr>
              <a:t>  </a:t>
            </a:r>
          </a:p>
          <a:p>
            <a:pPr>
              <a:defRPr/>
            </a:pPr>
            <a:r>
              <a:rPr lang="en-US" altLang="zh-CN" sz="2800" b="0" dirty="0" smtClean="0">
                <a:latin typeface="Arial" pitchFamily="34" charset="0"/>
                <a:cs typeface="Arial" pitchFamily="34" charset="0"/>
              </a:rPr>
              <a:t>Why?</a:t>
            </a:r>
          </a:p>
          <a:p>
            <a:pPr lvl="1">
              <a:defRPr/>
            </a:pPr>
            <a:r>
              <a:rPr lang="en-US" altLang="zh-CN" sz="2400" dirty="0" smtClean="0">
                <a:solidFill>
                  <a:srgbClr val="000000"/>
                </a:solidFill>
                <a:latin typeface="Arial" pitchFamily="34" charset="0"/>
                <a:cs typeface="Arial" pitchFamily="34" charset="0"/>
              </a:rPr>
              <a:t>The </a:t>
            </a:r>
            <a:r>
              <a:rPr lang="en-US" altLang="zh-CN" sz="2400" dirty="0">
                <a:solidFill>
                  <a:srgbClr val="000000"/>
                </a:solidFill>
                <a:latin typeface="Arial" pitchFamily="34" charset="0"/>
                <a:cs typeface="Arial" pitchFamily="34" charset="0"/>
              </a:rPr>
              <a:t>SRS is filled with detailed requirements. Also, </a:t>
            </a:r>
            <a:r>
              <a:rPr lang="en-US" altLang="zh-CN" sz="2400" dirty="0" smtClean="0">
                <a:solidFill>
                  <a:srgbClr val="000000"/>
                </a:solidFill>
                <a:latin typeface="Arial" pitchFamily="34" charset="0"/>
                <a:cs typeface="Arial" pitchFamily="34" charset="0"/>
              </a:rPr>
              <a:t>the SRS </a:t>
            </a:r>
            <a:r>
              <a:rPr lang="en-US" altLang="zh-CN" sz="2400" dirty="0">
                <a:solidFill>
                  <a:srgbClr val="000000"/>
                </a:solidFill>
                <a:latin typeface="Arial" pitchFamily="34" charset="0"/>
                <a:cs typeface="Arial" pitchFamily="34" charset="0"/>
              </a:rPr>
              <a:t>is predominately text-based.</a:t>
            </a:r>
          </a:p>
          <a:p>
            <a:pPr lvl="1">
              <a:lnSpc>
                <a:spcPts val="3050"/>
              </a:lnSpc>
              <a:defRPr/>
            </a:pPr>
            <a:r>
              <a:rPr lang="en-US" altLang="zh-CN" sz="2400" dirty="0" smtClean="0">
                <a:solidFill>
                  <a:srgbClr val="000000"/>
                </a:solidFill>
                <a:latin typeface="Arial" pitchFamily="34" charset="0"/>
                <a:cs typeface="Arial" pitchFamily="34" charset="0"/>
              </a:rPr>
              <a:t>The </a:t>
            </a:r>
            <a:r>
              <a:rPr lang="en-US" altLang="zh-CN" sz="2400" dirty="0">
                <a:solidFill>
                  <a:srgbClr val="000000"/>
                </a:solidFill>
                <a:latin typeface="Arial" pitchFamily="34" charset="0"/>
                <a:cs typeface="Arial" pitchFamily="34" charset="0"/>
              </a:rPr>
              <a:t>client-side stakeholders need a big picture view </a:t>
            </a:r>
            <a:r>
              <a:rPr lang="en-US" altLang="zh-CN" sz="2400" dirty="0" smtClean="0">
                <a:solidFill>
                  <a:srgbClr val="000000"/>
                </a:solidFill>
                <a:latin typeface="Arial" pitchFamily="34" charset="0"/>
                <a:cs typeface="Arial" pitchFamily="34" charset="0"/>
              </a:rPr>
              <a:t>of</a:t>
            </a:r>
            <a:r>
              <a:rPr lang="en-US" altLang="zh-CN" sz="2400" dirty="0">
                <a:solidFill>
                  <a:srgbClr val="000000"/>
                </a:solidFill>
                <a:latin typeface="Arial" pitchFamily="34" charset="0"/>
                <a:cs typeface="Arial" pitchFamily="34" charset="0"/>
              </a:rPr>
              <a:t>		the system.</a:t>
            </a:r>
          </a:p>
          <a:p>
            <a:pPr lvl="1">
              <a:lnSpc>
                <a:spcPts val="3050"/>
              </a:lnSpc>
              <a:defRPr/>
            </a:pPr>
            <a:r>
              <a:rPr lang="en-US" altLang="zh-CN" sz="2400" dirty="0" smtClean="0">
                <a:solidFill>
                  <a:srgbClr val="000000"/>
                </a:solidFill>
                <a:latin typeface="Arial" pitchFamily="34" charset="0"/>
                <a:cs typeface="Arial" pitchFamily="34" charset="0"/>
              </a:rPr>
              <a:t> </a:t>
            </a:r>
            <a:r>
              <a:rPr lang="en-US" altLang="zh-CN" sz="2400" dirty="0">
                <a:solidFill>
                  <a:srgbClr val="000000"/>
                </a:solidFill>
                <a:latin typeface="Arial" pitchFamily="34" charset="0"/>
                <a:cs typeface="Arial" pitchFamily="34" charset="0"/>
              </a:rPr>
              <a:t>The system’s use cases form the basis for which </a:t>
            </a:r>
            <a:r>
              <a:rPr lang="en-US" altLang="zh-CN" sz="2400" dirty="0" smtClean="0">
                <a:solidFill>
                  <a:srgbClr val="000000"/>
                </a:solidFill>
                <a:latin typeface="Arial" pitchFamily="34" charset="0"/>
                <a:cs typeface="Arial" pitchFamily="34" charset="0"/>
              </a:rPr>
              <a:t>all</a:t>
            </a:r>
            <a:r>
              <a:rPr lang="en-US" altLang="zh-CN" sz="2400" dirty="0">
                <a:solidFill>
                  <a:srgbClr val="000000"/>
                </a:solidFill>
                <a:latin typeface="Arial" pitchFamily="34" charset="0"/>
                <a:cs typeface="Arial" pitchFamily="34" charset="0"/>
              </a:rPr>
              <a:t>		development is focused</a:t>
            </a:r>
            <a:r>
              <a:rPr lang="en-US" altLang="zh-CN" sz="2400" dirty="0" smtClean="0">
                <a:solidFill>
                  <a:srgbClr val="000000"/>
                </a:solidFill>
                <a:latin typeface="Arial" pitchFamily="34" charset="0"/>
                <a:cs typeface="Arial" pitchFamily="34" charset="0"/>
              </a:rPr>
              <a:t>.</a:t>
            </a:r>
            <a:r>
              <a:rPr lang="en-US" altLang="zh-CN" sz="24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제목 1"/>
          <p:cNvSpPr>
            <a:spLocks noGrp="1"/>
          </p:cNvSpPr>
          <p:nvPr>
            <p:ph type="title" idx="4294967295"/>
          </p:nvPr>
        </p:nvSpPr>
        <p:spPr/>
        <p:txBody>
          <a:bodyPr/>
          <a:lstStyle/>
          <a:p>
            <a:r>
              <a:rPr lang="en-US" altLang="zh-CN" smtClean="0">
                <a:latin typeface="Arial" pitchFamily="34" charset="0"/>
                <a:cs typeface="Arial" pitchFamily="34" charset="0"/>
              </a:rPr>
              <a:t>Use Case Diagrams</a:t>
            </a:r>
            <a:endParaRPr lang="ko-KR" altLang="en-US" smtClean="0">
              <a:latin typeface="Arial" pitchFamily="34" charset="0"/>
              <a:cs typeface="Arial" pitchFamily="34" charset="0"/>
            </a:endParaRPr>
          </a:p>
        </p:txBody>
      </p:sp>
      <p:sp>
        <p:nvSpPr>
          <p:cNvPr id="72707" name="내용 개체 틀 2"/>
          <p:cNvSpPr>
            <a:spLocks noGrp="1"/>
          </p:cNvSpPr>
          <p:nvPr>
            <p:ph idx="4294967295"/>
          </p:nvPr>
        </p:nvSpPr>
        <p:spPr>
          <a:xfrm>
            <a:off x="179388" y="549275"/>
            <a:ext cx="8964612" cy="5832475"/>
          </a:xfrm>
        </p:spPr>
        <p:txBody>
          <a:bodyPr/>
          <a:lstStyle/>
          <a:p>
            <a:pPr marL="0" indent="0">
              <a:buFontTx/>
              <a:buNone/>
              <a:defRPr/>
            </a:pPr>
            <a:r>
              <a:rPr lang="en-US" altLang="zh-CN" sz="2800" b="0" dirty="0" smtClean="0">
                <a:latin typeface="Arial" pitchFamily="34" charset="0"/>
                <a:cs typeface="Arial" pitchFamily="34" charset="0"/>
              </a:rPr>
              <a:t>How?</a:t>
            </a:r>
            <a:endParaRPr lang="en-US" altLang="ko-KR" sz="2000" dirty="0" smtClean="0">
              <a:latin typeface="Arial" pitchFamily="34" charset="0"/>
              <a:cs typeface="Arial" pitchFamily="34" charset="0"/>
            </a:endParaRPr>
          </a:p>
          <a:p>
            <a:pPr>
              <a:defRPr/>
            </a:pPr>
            <a:r>
              <a:rPr lang="en-US" altLang="ko-KR" dirty="0" smtClean="0">
                <a:latin typeface="Arial" pitchFamily="34" charset="0"/>
                <a:cs typeface="Arial" pitchFamily="34" charset="0"/>
              </a:rPr>
              <a:t>Actor</a:t>
            </a:r>
          </a:p>
          <a:p>
            <a:pPr lvl="1">
              <a:defRPr/>
            </a:pPr>
            <a:r>
              <a:rPr lang="en-US" altLang="ko-KR" dirty="0" smtClean="0">
                <a:latin typeface="Arial" pitchFamily="34" charset="0"/>
                <a:cs typeface="Arial" pitchFamily="34" charset="0"/>
              </a:rPr>
              <a:t>An external person, process or thing interacting with a system, subsystem, or class</a:t>
            </a:r>
          </a:p>
          <a:p>
            <a:pPr>
              <a:defRPr/>
            </a:pPr>
            <a:r>
              <a:rPr lang="en-US" altLang="ko-KR" dirty="0">
                <a:latin typeface="Arial" pitchFamily="34" charset="0"/>
                <a:cs typeface="Arial" pitchFamily="34" charset="0"/>
              </a:rPr>
              <a:t>User Case</a:t>
            </a:r>
          </a:p>
          <a:p>
            <a:pPr lvl="1">
              <a:defRPr/>
            </a:pPr>
            <a:r>
              <a:rPr lang="en-US" altLang="ko-KR" dirty="0" smtClean="0">
                <a:latin typeface="Arial" pitchFamily="34" charset="0"/>
                <a:cs typeface="Arial" pitchFamily="34" charset="0"/>
              </a:rPr>
              <a:t>Each describes a possible kind of interaction between an actor and the system</a:t>
            </a:r>
          </a:p>
          <a:p>
            <a:pPr lvl="1">
              <a:defRPr/>
            </a:pPr>
            <a:r>
              <a:rPr lang="en-US" altLang="ko-KR" dirty="0" smtClean="0">
                <a:latin typeface="Arial" pitchFamily="34" charset="0"/>
                <a:cs typeface="Arial" pitchFamily="34" charset="0"/>
              </a:rPr>
              <a:t>Use cases are actions that a user takes on a system</a:t>
            </a:r>
          </a:p>
          <a:p>
            <a:pPr>
              <a:defRPr/>
            </a:pPr>
            <a:r>
              <a:rPr lang="en-US" altLang="ko-KR" dirty="0">
                <a:latin typeface="Arial" pitchFamily="34" charset="0"/>
                <a:cs typeface="Arial" pitchFamily="34" charset="0"/>
              </a:rPr>
              <a:t>System </a:t>
            </a:r>
          </a:p>
          <a:p>
            <a:pPr lvl="1">
              <a:defRPr/>
            </a:pPr>
            <a:r>
              <a:rPr lang="en-US" altLang="ko-KR" dirty="0" smtClean="0">
                <a:latin typeface="Arial" pitchFamily="34" charset="0"/>
                <a:cs typeface="Arial" pitchFamily="34" charset="0"/>
              </a:rPr>
              <a:t>The entity that we are going to build</a:t>
            </a:r>
          </a:p>
          <a:p>
            <a:pPr lvl="1">
              <a:defRPr/>
            </a:pPr>
            <a:r>
              <a:rPr lang="en-US" altLang="ko-KR" dirty="0" smtClean="0">
                <a:latin typeface="Arial" pitchFamily="34" charset="0"/>
                <a:cs typeface="Arial" pitchFamily="34" charset="0"/>
              </a:rPr>
              <a:t>Can have subsystems in it</a:t>
            </a:r>
          </a:p>
          <a:p>
            <a:pPr>
              <a:defRPr/>
            </a:pPr>
            <a:r>
              <a:rPr lang="en-US" altLang="ko-KR" dirty="0">
                <a:latin typeface="Arial" pitchFamily="34" charset="0"/>
                <a:cs typeface="Arial" pitchFamily="34" charset="0"/>
              </a:rPr>
              <a:t>Relationship</a:t>
            </a:r>
          </a:p>
          <a:p>
            <a:pPr lvl="1">
              <a:defRPr/>
            </a:pPr>
            <a:r>
              <a:rPr lang="en-US" altLang="ko-KR" dirty="0" smtClean="0">
                <a:latin typeface="Arial" pitchFamily="34" charset="0"/>
                <a:cs typeface="Arial" pitchFamily="34" charset="0"/>
              </a:rPr>
              <a:t>Connection between actors and use cases or use cases and use cases.</a:t>
            </a:r>
          </a:p>
          <a:p>
            <a:pPr lvl="1">
              <a:defRPr/>
            </a:pPr>
            <a:r>
              <a:rPr lang="en-US" altLang="ko-KR" dirty="0" smtClean="0">
                <a:latin typeface="Arial" pitchFamily="34" charset="0"/>
                <a:cs typeface="Arial" pitchFamily="34" charset="0"/>
              </a:rPr>
              <a:t>The first represents communication, the second represents higher level relationship</a:t>
            </a:r>
            <a:endParaRPr lang="ko-KR" alt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body" idx="1"/>
          </p:nvPr>
        </p:nvSpPr>
        <p:spPr>
          <a:xfrm>
            <a:off x="382588" y="765175"/>
            <a:ext cx="8353425" cy="4679950"/>
          </a:xfrm>
        </p:spPr>
        <p:txBody>
          <a:bodyPr lIns="90488" tIns="44450" rIns="90488" bIns="44450"/>
          <a:lstStyle/>
          <a:p>
            <a:pPr marL="0" indent="0" algn="ctr">
              <a:buFontTx/>
              <a:buNone/>
              <a:defRPr/>
            </a:pPr>
            <a:r>
              <a:rPr lang="en-US" altLang="zh-CN" sz="3200" b="0" dirty="0" smtClean="0">
                <a:solidFill>
                  <a:srgbClr val="0070C0"/>
                </a:solidFill>
                <a:latin typeface="Arial" pitchFamily="34" charset="0"/>
                <a:ea typeface="宋体" pitchFamily="2" charset="-122"/>
                <a:cs typeface="Arial" pitchFamily="34" charset="0"/>
              </a:rPr>
              <a:t>Objectives</a:t>
            </a:r>
          </a:p>
          <a:p>
            <a:pPr>
              <a:defRPr/>
            </a:pPr>
            <a:r>
              <a:rPr lang="en-US" altLang="zh-CN" sz="2800" b="0" dirty="0" smtClean="0">
                <a:latin typeface="Arial" pitchFamily="34" charset="0"/>
                <a:ea typeface="宋体" pitchFamily="2" charset="-122"/>
                <a:cs typeface="Arial" pitchFamily="34" charset="0"/>
              </a:rPr>
              <a:t>Why </a:t>
            </a:r>
            <a:r>
              <a:rPr lang="en-US" altLang="zh-CN" sz="2800" b="0" dirty="0" smtClean="0">
                <a:latin typeface="Arial" pitchFamily="34" charset="0"/>
                <a:ea typeface="宋体" pitchFamily="2" charset="-122"/>
                <a:cs typeface="Arial" pitchFamily="34" charset="0"/>
              </a:rPr>
              <a:t>model?</a:t>
            </a:r>
          </a:p>
          <a:p>
            <a:pPr>
              <a:defRPr/>
            </a:pPr>
            <a:r>
              <a:rPr lang="en-US" altLang="zh-CN" sz="2800" b="0" dirty="0" smtClean="0">
                <a:latin typeface="Arial" pitchFamily="34" charset="0"/>
                <a:ea typeface="宋体" pitchFamily="2" charset="-122"/>
                <a:cs typeface="Arial" pitchFamily="34" charset="0"/>
              </a:rPr>
              <a:t>How to build models?</a:t>
            </a:r>
          </a:p>
          <a:p>
            <a:pPr>
              <a:defRPr/>
            </a:pPr>
            <a:r>
              <a:rPr lang="en-US" altLang="zh-CN" sz="2800" b="0" dirty="0" smtClean="0">
                <a:latin typeface="Arial" pitchFamily="34" charset="0"/>
                <a:ea typeface="宋体" pitchFamily="2" charset="-122"/>
                <a:cs typeface="Arial" pitchFamily="34" charset="0"/>
              </a:rPr>
              <a:t>OO basics &amp; UML notations.</a:t>
            </a:r>
          </a:p>
        </p:txBody>
      </p:sp>
      <p:pic>
        <p:nvPicPr>
          <p:cNvPr id="6147" name="Picture 6" descr="MCj024035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3124200"/>
            <a:ext cx="2514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7"/>
          <p:cNvSpPr>
            <a:spLocks noChangeArrowheads="1"/>
          </p:cNvSpPr>
          <p:nvPr/>
        </p:nvSpPr>
        <p:spPr bwMode="auto">
          <a:xfrm>
            <a:off x="395288" y="0"/>
            <a:ext cx="5759450" cy="523875"/>
          </a:xfrm>
          <a:prstGeom prst="rect">
            <a:avLst/>
          </a:prstGeom>
          <a:noFill/>
          <a:ln>
            <a:noFill/>
          </a:ln>
          <a:extLst/>
        </p:spPr>
        <p:txBody>
          <a:bodyPr>
            <a:spAutoFit/>
          </a:bodyPr>
          <a:lstStyle/>
          <a:p>
            <a:pPr eaLnBrk="1" hangingPunct="1">
              <a:defRPr/>
            </a:pPr>
            <a:r>
              <a:rPr lang="en-US" altLang="zh-CN" sz="2800" b="1" dirty="0">
                <a:solidFill>
                  <a:srgbClr val="EAEAEA"/>
                </a:solidFill>
                <a:latin typeface="Arial" pitchFamily="34" charset="0"/>
                <a:ea typeface="+mj-ea"/>
                <a:cs typeface="Arial" pitchFamily="34" charset="0"/>
              </a:rPr>
              <a:t>OOAD History &amp; Basics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28688"/>
            <a:ext cx="7151688"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3491" name="矩形 3"/>
          <p:cNvSpPr>
            <a:spLocks noChangeArrowheads="1"/>
          </p:cNvSpPr>
          <p:nvPr/>
        </p:nvSpPr>
        <p:spPr bwMode="auto">
          <a:xfrm>
            <a:off x="428625" y="642938"/>
            <a:ext cx="8429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latin typeface="Arial" pitchFamily="34" charset="0"/>
                <a:cs typeface="Arial" pitchFamily="34" charset="0"/>
              </a:rPr>
              <a:t>   Major elements of the use case diagram are shown on the picture below. </a:t>
            </a:r>
          </a:p>
        </p:txBody>
      </p:sp>
      <p:sp>
        <p:nvSpPr>
          <p:cNvPr id="63492" name="矩形 4"/>
          <p:cNvSpPr>
            <a:spLocks noChangeArrowheads="1"/>
          </p:cNvSpPr>
          <p:nvPr/>
        </p:nvSpPr>
        <p:spPr bwMode="auto">
          <a:xfrm>
            <a:off x="214313" y="0"/>
            <a:ext cx="340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bg1"/>
                </a:solidFill>
                <a:latin typeface="Arial" pitchFamily="34" charset="0"/>
                <a:cs typeface="Arial" pitchFamily="34" charset="0"/>
              </a:rPr>
              <a:t>Use Case Diagrams</a:t>
            </a:r>
            <a:endParaRPr lang="zh-CN" altLang="en-US" sz="280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z="3600" smtClean="0">
                <a:ea typeface="宋体" pitchFamily="2" charset="-122"/>
              </a:rPr>
              <a:t>Use-Case Diagrams: Example</a:t>
            </a:r>
          </a:p>
        </p:txBody>
      </p:sp>
      <p:sp>
        <p:nvSpPr>
          <p:cNvPr id="64515" name="Rectangle 3"/>
          <p:cNvSpPr>
            <a:spLocks noGrp="1" noChangeArrowheads="1"/>
          </p:cNvSpPr>
          <p:nvPr>
            <p:ph type="body" idx="1"/>
          </p:nvPr>
        </p:nvSpPr>
        <p:spPr>
          <a:xfrm>
            <a:off x="4879975" y="1412875"/>
            <a:ext cx="4084638" cy="4114800"/>
          </a:xfrm>
        </p:spPr>
        <p:txBody>
          <a:bodyPr/>
          <a:lstStyle/>
          <a:p>
            <a:pPr eaLnBrk="1" hangingPunct="1"/>
            <a:r>
              <a:rPr lang="en-US" altLang="zh-CN" b="0" smtClean="0">
                <a:latin typeface="Arial" pitchFamily="34" charset="0"/>
                <a:ea typeface="宋体" pitchFamily="2" charset="-122"/>
                <a:cs typeface="Arial" pitchFamily="34" charset="0"/>
              </a:rPr>
              <a:t>The salesperson could also be included in this use case diagram because the salesperson is also interacting with the ordering system. </a:t>
            </a:r>
          </a:p>
        </p:txBody>
      </p:sp>
      <p:pic>
        <p:nvPicPr>
          <p:cNvPr id="64516" name="Picture 4" descr="{FA114B56-42B0-4084-90B5-120EE244C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08050"/>
            <a:ext cx="42703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제목 1"/>
          <p:cNvSpPr>
            <a:spLocks noGrp="1"/>
          </p:cNvSpPr>
          <p:nvPr>
            <p:ph type="title" idx="4294967295"/>
          </p:nvPr>
        </p:nvSpPr>
        <p:spPr/>
        <p:txBody>
          <a:bodyPr/>
          <a:lstStyle/>
          <a:p>
            <a:r>
              <a:rPr lang="en-US" altLang="ko-KR" smtClean="0">
                <a:latin typeface="Arial" pitchFamily="34" charset="0"/>
                <a:cs typeface="Arial" pitchFamily="34" charset="0"/>
              </a:rPr>
              <a:t>Relationship</a:t>
            </a:r>
            <a:endParaRPr lang="ko-KR" altLang="en-US" smtClean="0">
              <a:latin typeface="Arial" pitchFamily="34" charset="0"/>
              <a:cs typeface="Arial" pitchFamily="34" charset="0"/>
            </a:endParaRPr>
          </a:p>
        </p:txBody>
      </p:sp>
      <p:sp>
        <p:nvSpPr>
          <p:cNvPr id="65539" name="내용 개체 틀 2"/>
          <p:cNvSpPr>
            <a:spLocks noGrp="1"/>
          </p:cNvSpPr>
          <p:nvPr>
            <p:ph idx="4294967295"/>
          </p:nvPr>
        </p:nvSpPr>
        <p:spPr/>
        <p:txBody>
          <a:bodyPr/>
          <a:lstStyle/>
          <a:p>
            <a:r>
              <a:rPr lang="en-US" altLang="ko-KR" smtClean="0">
                <a:latin typeface="Arial" pitchFamily="34" charset="0"/>
                <a:cs typeface="Arial" pitchFamily="34" charset="0"/>
              </a:rPr>
              <a:t>There are four kinds of relationships</a:t>
            </a:r>
          </a:p>
          <a:p>
            <a:pPr lvl="1"/>
            <a:r>
              <a:rPr lang="en-US" altLang="ko-KR" smtClean="0">
                <a:latin typeface="Arial" pitchFamily="34" charset="0"/>
                <a:cs typeface="Arial" pitchFamily="34" charset="0"/>
              </a:rPr>
              <a:t>Association</a:t>
            </a:r>
          </a:p>
          <a:p>
            <a:pPr lvl="1"/>
            <a:r>
              <a:rPr lang="en-US" altLang="ko-KR" smtClean="0">
                <a:latin typeface="Arial" pitchFamily="34" charset="0"/>
                <a:cs typeface="Arial" pitchFamily="34" charset="0"/>
              </a:rPr>
              <a:t>Extend</a:t>
            </a:r>
          </a:p>
          <a:p>
            <a:pPr lvl="1"/>
            <a:r>
              <a:rPr lang="en-US" altLang="ko-KR" smtClean="0">
                <a:latin typeface="Arial" pitchFamily="34" charset="0"/>
                <a:cs typeface="Arial" pitchFamily="34" charset="0"/>
              </a:rPr>
              <a:t>Include</a:t>
            </a:r>
          </a:p>
          <a:p>
            <a:pPr lvl="1"/>
            <a:r>
              <a:rPr lang="en-US" altLang="ko-KR" smtClean="0">
                <a:latin typeface="Arial" pitchFamily="34" charset="0"/>
                <a:cs typeface="Arial" pitchFamily="34" charset="0"/>
              </a:rPr>
              <a:t>generalization</a:t>
            </a:r>
            <a:endParaRPr lang="ko-KR" alt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2"/>
          <p:cNvSpPr>
            <a:spLocks noChangeArrowheads="1"/>
          </p:cNvSpPr>
          <p:nvPr/>
        </p:nvSpPr>
        <p:spPr bwMode="auto">
          <a:xfrm>
            <a:off x="214313" y="0"/>
            <a:ext cx="673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bg1"/>
                </a:solidFill>
                <a:latin typeface="Arial" pitchFamily="34" charset="0"/>
                <a:cs typeface="Arial" pitchFamily="34" charset="0"/>
              </a:rPr>
              <a:t>Case Study:  OOAD of Simulated ATM</a:t>
            </a:r>
            <a:endParaRPr lang="zh-CN" altLang="en-US" sz="2800" b="1">
              <a:solidFill>
                <a:schemeClr val="bg1"/>
              </a:solidFill>
              <a:latin typeface="Arial" pitchFamily="34" charset="0"/>
              <a:cs typeface="Arial" pitchFamily="34" charset="0"/>
            </a:endParaRPr>
          </a:p>
        </p:txBody>
      </p:sp>
      <p:sp>
        <p:nvSpPr>
          <p:cNvPr id="73731" name="Rectangle 3"/>
          <p:cNvSpPr>
            <a:spLocks noChangeArrowheads="1"/>
          </p:cNvSpPr>
          <p:nvPr/>
        </p:nvSpPr>
        <p:spPr bwMode="auto">
          <a:xfrm>
            <a:off x="684213" y="981075"/>
            <a:ext cx="8135937"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a:solidFill>
                  <a:srgbClr val="000000"/>
                </a:solidFill>
                <a:latin typeface="Arial" pitchFamily="34" charset="0"/>
                <a:cs typeface="Arial" pitchFamily="34" charset="0"/>
              </a:rPr>
              <a:t>Developing a Use Case Diagram</a:t>
            </a:r>
          </a:p>
          <a:p>
            <a:pPr algn="ctr"/>
            <a:endParaRPr lang="en-US" altLang="zh-CN" sz="2800">
              <a:solidFill>
                <a:srgbClr val="000000"/>
              </a:solidFill>
              <a:latin typeface="Arial" pitchFamily="34" charset="0"/>
              <a:cs typeface="Arial" pitchFamily="34" charset="0"/>
            </a:endParaRPr>
          </a:p>
          <a:p>
            <a:r>
              <a:rPr lang="en-US" altLang="zh-CN" sz="2400">
                <a:solidFill>
                  <a:srgbClr val="000000"/>
                </a:solidFill>
                <a:latin typeface="Arial" pitchFamily="34" charset="0"/>
                <a:cs typeface="Arial" pitchFamily="34" charset="0"/>
              </a:rPr>
              <a:t>     The use case for a system represents all high-level behaviors (use cases) of the system and which actors that can participate in these behaviors.</a:t>
            </a:r>
          </a:p>
          <a:p>
            <a:endParaRPr lang="en-US" altLang="zh-CN" sz="2400">
              <a:solidFill>
                <a:srgbClr val="000000"/>
              </a:solidFill>
              <a:latin typeface="Arial" pitchFamily="34" charset="0"/>
              <a:cs typeface="Arial" pitchFamily="34" charset="0"/>
            </a:endParaRPr>
          </a:p>
          <a:p>
            <a:r>
              <a:rPr lang="en-US" altLang="zh-CN" sz="2400">
                <a:solidFill>
                  <a:srgbClr val="000000"/>
                </a:solidFill>
                <a:latin typeface="Arial" pitchFamily="34" charset="0"/>
                <a:cs typeface="Arial" pitchFamily="34" charset="0"/>
              </a:rPr>
              <a:t>    To create the Use Case diagram, follow these steps:</a:t>
            </a:r>
          </a:p>
          <a:p>
            <a:r>
              <a:rPr lang="en-US" altLang="zh-CN" sz="2400">
                <a:solidFill>
                  <a:srgbClr val="000000"/>
                </a:solidFill>
                <a:latin typeface="Arial" pitchFamily="34" charset="0"/>
                <a:cs typeface="Arial" pitchFamily="34" charset="0"/>
              </a:rPr>
              <a:t>    1. Create and name the system boundary rectangle.</a:t>
            </a:r>
          </a:p>
          <a:p>
            <a:r>
              <a:rPr lang="en-US" altLang="zh-CN" sz="2400">
                <a:solidFill>
                  <a:srgbClr val="000000"/>
                </a:solidFill>
                <a:latin typeface="Arial" pitchFamily="34" charset="0"/>
                <a:cs typeface="Arial" pitchFamily="34" charset="0"/>
              </a:rPr>
              <a:t>    2. Identify all actors of the system from the SRS.</a:t>
            </a:r>
          </a:p>
          <a:p>
            <a:r>
              <a:rPr lang="en-US" altLang="zh-CN" sz="2400">
                <a:solidFill>
                  <a:srgbClr val="000000"/>
                </a:solidFill>
                <a:latin typeface="Arial" pitchFamily="34" charset="0"/>
                <a:cs typeface="Arial" pitchFamily="34" charset="0"/>
              </a:rPr>
              <a:t>    3. For each actor:</a:t>
            </a:r>
          </a:p>
          <a:p>
            <a:r>
              <a:rPr lang="en-US" altLang="zh-CN" sz="2400">
                <a:solidFill>
                  <a:srgbClr val="000000"/>
                </a:solidFill>
                <a:latin typeface="Arial" pitchFamily="34" charset="0"/>
                <a:cs typeface="Arial" pitchFamily="34" charset="0"/>
              </a:rPr>
              <a:t>	a. Add the actor icon to the diagram.</a:t>
            </a:r>
          </a:p>
          <a:p>
            <a:r>
              <a:rPr lang="en-US" altLang="zh-CN" sz="2400">
                <a:solidFill>
                  <a:srgbClr val="000000"/>
                </a:solidFill>
                <a:latin typeface="Arial" pitchFamily="34" charset="0"/>
                <a:cs typeface="Arial" pitchFamily="34" charset="0"/>
              </a:rPr>
              <a:t>	b. Add use cases to the diagram in which the actor</a:t>
            </a:r>
          </a:p>
          <a:p>
            <a:r>
              <a:rPr lang="en-US" altLang="zh-CN" sz="2400">
                <a:solidFill>
                  <a:srgbClr val="000000"/>
                </a:solidFill>
                <a:latin typeface="Arial" pitchFamily="34" charset="0"/>
                <a:cs typeface="Arial" pitchFamily="34" charset="0"/>
              </a:rPr>
              <a:t>participates.</a:t>
            </a:r>
          </a:p>
          <a:p>
            <a:r>
              <a:rPr lang="en-US" altLang="zh-CN" sz="2400">
                <a:solidFill>
                  <a:srgbClr val="000000"/>
                </a:solidFill>
                <a:latin typeface="Arial" pitchFamily="34" charset="0"/>
                <a:cs typeface="Arial" pitchFamily="34" charset="0"/>
              </a:rPr>
              <a:t>	c. Draw the use case associations to that actor.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0" y="0"/>
            <a:ext cx="8248650" cy="536575"/>
          </a:xfrm>
        </p:spPr>
        <p:txBody>
          <a:bodyPr/>
          <a:lstStyle/>
          <a:p>
            <a:r>
              <a:rPr lang="en-US" altLang="zh-CN" smtClean="0">
                <a:latin typeface="Arial" pitchFamily="34" charset="0"/>
                <a:ea typeface="宋体" pitchFamily="2" charset="-122"/>
                <a:cs typeface="Arial" pitchFamily="34" charset="0"/>
              </a:rPr>
              <a:t>Checkpoints: Use-Case Model</a:t>
            </a:r>
          </a:p>
        </p:txBody>
      </p:sp>
      <p:sp>
        <p:nvSpPr>
          <p:cNvPr id="74755" name="Rectangle 3"/>
          <p:cNvSpPr>
            <a:spLocks noGrp="1" noChangeArrowheads="1"/>
          </p:cNvSpPr>
          <p:nvPr>
            <p:ph type="body" sz="half" idx="4294967295"/>
          </p:nvPr>
        </p:nvSpPr>
        <p:spPr>
          <a:xfrm>
            <a:off x="571500" y="1062038"/>
            <a:ext cx="6216650" cy="5043487"/>
          </a:xfrm>
        </p:spPr>
        <p:txBody>
          <a:bodyPr/>
          <a:lstStyle/>
          <a:p>
            <a:r>
              <a:rPr lang="en-US" altLang="zh-CN" sz="2000" b="0" smtClean="0">
                <a:latin typeface="Arial" pitchFamily="34" charset="0"/>
                <a:ea typeface="宋体" pitchFamily="2" charset="-122"/>
                <a:cs typeface="Arial" pitchFamily="34" charset="0"/>
              </a:rPr>
              <a:t>Is the Use-Case Model understandable?</a:t>
            </a:r>
          </a:p>
          <a:p>
            <a:r>
              <a:rPr lang="en-US" altLang="zh-CN" sz="2000" b="0" smtClean="0">
                <a:latin typeface="Arial" pitchFamily="34" charset="0"/>
                <a:ea typeface="宋体" pitchFamily="2" charset="-122"/>
                <a:cs typeface="Arial" pitchFamily="34" charset="0"/>
              </a:rPr>
              <a:t>By studying the Use-Case Model, can you form a clear idea of the system's functions and how they are related? </a:t>
            </a:r>
          </a:p>
          <a:p>
            <a:r>
              <a:rPr lang="en-US" altLang="zh-CN" sz="2000" b="0" smtClean="0">
                <a:latin typeface="Arial" pitchFamily="34" charset="0"/>
                <a:ea typeface="宋体" pitchFamily="2" charset="-122"/>
                <a:cs typeface="Arial" pitchFamily="34" charset="0"/>
              </a:rPr>
              <a:t>Have all functional requirements been met?</a:t>
            </a:r>
          </a:p>
          <a:p>
            <a:r>
              <a:rPr lang="en-US" altLang="zh-CN" sz="2000" b="0" smtClean="0">
                <a:latin typeface="Arial" pitchFamily="34" charset="0"/>
                <a:ea typeface="宋体" pitchFamily="2" charset="-122"/>
                <a:cs typeface="Arial" pitchFamily="34" charset="0"/>
              </a:rPr>
              <a:t>Does the Use-Case Model contain any superfluous behavior?</a:t>
            </a:r>
          </a:p>
          <a:p>
            <a:r>
              <a:rPr lang="en-US" altLang="zh-CN" sz="2000" b="0" smtClean="0">
                <a:latin typeface="Arial" pitchFamily="34" charset="0"/>
                <a:ea typeface="宋体" pitchFamily="2" charset="-122"/>
                <a:cs typeface="Arial" pitchFamily="34" charset="0"/>
              </a:rPr>
              <a:t>Is the division of the model into use-case packages appropriate? </a:t>
            </a:r>
          </a:p>
        </p:txBody>
      </p:sp>
      <p:pic>
        <p:nvPicPr>
          <p:cNvPr id="74756" name="Picture 4" descr="checkmark"/>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gray">
          <a:xfrm>
            <a:off x="7288213" y="2557463"/>
            <a:ext cx="1570037" cy="1546225"/>
          </a:xfrm>
        </p:spPr>
      </p:pic>
      <p:grpSp>
        <p:nvGrpSpPr>
          <p:cNvPr id="74757" name="Group 5"/>
          <p:cNvGrpSpPr>
            <a:grpSpLocks/>
          </p:cNvGrpSpPr>
          <p:nvPr/>
        </p:nvGrpSpPr>
        <p:grpSpPr bwMode="auto">
          <a:xfrm>
            <a:off x="6946900" y="1190625"/>
            <a:ext cx="1770063" cy="1909763"/>
            <a:chOff x="4376" y="750"/>
            <a:chExt cx="1115" cy="1203"/>
          </a:xfrm>
        </p:grpSpPr>
        <p:sp>
          <p:nvSpPr>
            <p:cNvPr id="74758" name="Text Box 6"/>
            <p:cNvSpPr txBox="1">
              <a:spLocks noChangeArrowheads="1"/>
            </p:cNvSpPr>
            <p:nvPr/>
          </p:nvSpPr>
          <p:spPr bwMode="auto">
            <a:xfrm>
              <a:off x="4845" y="1589"/>
              <a:ext cx="26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600" b="1">
                  <a:latin typeface="Arial" pitchFamily="34" charset="0"/>
                </a:rPr>
                <a:t>...</a:t>
              </a:r>
            </a:p>
          </p:txBody>
        </p:sp>
        <p:sp>
          <p:nvSpPr>
            <p:cNvPr id="74759" name="Oval 7"/>
            <p:cNvSpPr>
              <a:spLocks noChangeArrowheads="1"/>
            </p:cNvSpPr>
            <p:nvPr/>
          </p:nvSpPr>
          <p:spPr bwMode="auto">
            <a:xfrm>
              <a:off x="4578" y="1360"/>
              <a:ext cx="277"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760" name="Rectangle 8"/>
            <p:cNvSpPr>
              <a:spLocks noChangeArrowheads="1"/>
            </p:cNvSpPr>
            <p:nvPr/>
          </p:nvSpPr>
          <p:spPr bwMode="auto">
            <a:xfrm>
              <a:off x="4721" y="1492"/>
              <a:ext cx="192" cy="329"/>
            </a:xfrm>
            <a:prstGeom prst="rect">
              <a:avLst/>
            </a:prstGeom>
            <a:noFill/>
            <a:ln w="1905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761" name="Line 9"/>
            <p:cNvSpPr>
              <a:spLocks noChangeShapeType="1"/>
            </p:cNvSpPr>
            <p:nvPr/>
          </p:nvSpPr>
          <p:spPr bwMode="auto">
            <a:xfrm>
              <a:off x="4849" y="1492"/>
              <a:ext cx="64"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2" name="Line 10"/>
            <p:cNvSpPr>
              <a:spLocks noChangeShapeType="1"/>
            </p:cNvSpPr>
            <p:nvPr/>
          </p:nvSpPr>
          <p:spPr bwMode="auto">
            <a:xfrm>
              <a:off x="4849" y="1492"/>
              <a:ext cx="0"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Line 11"/>
            <p:cNvSpPr>
              <a:spLocks noChangeShapeType="1"/>
            </p:cNvSpPr>
            <p:nvPr/>
          </p:nvSpPr>
          <p:spPr bwMode="auto">
            <a:xfrm flipH="1">
              <a:off x="4849" y="1558"/>
              <a:ext cx="64"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4" name="Line 12"/>
            <p:cNvSpPr>
              <a:spLocks noChangeShapeType="1"/>
            </p:cNvSpPr>
            <p:nvPr/>
          </p:nvSpPr>
          <p:spPr bwMode="auto">
            <a:xfrm>
              <a:off x="4742" y="1601"/>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5" name="Line 13"/>
            <p:cNvSpPr>
              <a:spLocks noChangeShapeType="1"/>
            </p:cNvSpPr>
            <p:nvPr/>
          </p:nvSpPr>
          <p:spPr bwMode="auto">
            <a:xfrm>
              <a:off x="4742" y="1623"/>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6" name="Line 14"/>
            <p:cNvSpPr>
              <a:spLocks noChangeShapeType="1"/>
            </p:cNvSpPr>
            <p:nvPr/>
          </p:nvSpPr>
          <p:spPr bwMode="auto">
            <a:xfrm>
              <a:off x="4742" y="1645"/>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7" name="Line 15"/>
            <p:cNvSpPr>
              <a:spLocks noChangeShapeType="1"/>
            </p:cNvSpPr>
            <p:nvPr/>
          </p:nvSpPr>
          <p:spPr bwMode="auto">
            <a:xfrm>
              <a:off x="4742" y="1689"/>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8" name="Line 16"/>
            <p:cNvSpPr>
              <a:spLocks noChangeShapeType="1"/>
            </p:cNvSpPr>
            <p:nvPr/>
          </p:nvSpPr>
          <p:spPr bwMode="auto">
            <a:xfrm>
              <a:off x="4742" y="1667"/>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9" name="Line 17"/>
            <p:cNvSpPr>
              <a:spLocks noChangeShapeType="1"/>
            </p:cNvSpPr>
            <p:nvPr/>
          </p:nvSpPr>
          <p:spPr bwMode="auto">
            <a:xfrm>
              <a:off x="4742" y="1711"/>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0" name="Line 18"/>
            <p:cNvSpPr>
              <a:spLocks noChangeShapeType="1"/>
            </p:cNvSpPr>
            <p:nvPr/>
          </p:nvSpPr>
          <p:spPr bwMode="auto">
            <a:xfrm>
              <a:off x="4742" y="1733"/>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1" name="Line 19"/>
            <p:cNvSpPr>
              <a:spLocks noChangeShapeType="1"/>
            </p:cNvSpPr>
            <p:nvPr/>
          </p:nvSpPr>
          <p:spPr bwMode="auto">
            <a:xfrm>
              <a:off x="4742" y="1755"/>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2" name="Line 20"/>
            <p:cNvSpPr>
              <a:spLocks noChangeShapeType="1"/>
            </p:cNvSpPr>
            <p:nvPr/>
          </p:nvSpPr>
          <p:spPr bwMode="auto">
            <a:xfrm>
              <a:off x="4742" y="1777"/>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3" name="Line 21"/>
            <p:cNvSpPr>
              <a:spLocks noChangeShapeType="1"/>
            </p:cNvSpPr>
            <p:nvPr/>
          </p:nvSpPr>
          <p:spPr bwMode="auto">
            <a:xfrm>
              <a:off x="4742" y="1799"/>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4" name="Line 22"/>
            <p:cNvSpPr>
              <a:spLocks noChangeShapeType="1"/>
            </p:cNvSpPr>
            <p:nvPr/>
          </p:nvSpPr>
          <p:spPr bwMode="auto">
            <a:xfrm>
              <a:off x="4742" y="1580"/>
              <a:ext cx="150"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5" name="Line 23"/>
            <p:cNvSpPr>
              <a:spLocks noChangeShapeType="1"/>
            </p:cNvSpPr>
            <p:nvPr/>
          </p:nvSpPr>
          <p:spPr bwMode="auto">
            <a:xfrm>
              <a:off x="4742" y="1536"/>
              <a:ext cx="93"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6" name="Line 24"/>
            <p:cNvSpPr>
              <a:spLocks noChangeShapeType="1"/>
            </p:cNvSpPr>
            <p:nvPr/>
          </p:nvSpPr>
          <p:spPr bwMode="auto">
            <a:xfrm>
              <a:off x="4742" y="1514"/>
              <a:ext cx="93"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7" name="Line 25"/>
            <p:cNvSpPr>
              <a:spLocks noChangeShapeType="1"/>
            </p:cNvSpPr>
            <p:nvPr/>
          </p:nvSpPr>
          <p:spPr bwMode="auto">
            <a:xfrm>
              <a:off x="4742" y="1558"/>
              <a:ext cx="93"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8" name="Oval 26"/>
            <p:cNvSpPr>
              <a:spLocks noChangeArrowheads="1"/>
            </p:cNvSpPr>
            <p:nvPr/>
          </p:nvSpPr>
          <p:spPr bwMode="auto">
            <a:xfrm>
              <a:off x="4941" y="1360"/>
              <a:ext cx="276"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779" name="Rectangle 27"/>
            <p:cNvSpPr>
              <a:spLocks noChangeArrowheads="1"/>
            </p:cNvSpPr>
            <p:nvPr/>
          </p:nvSpPr>
          <p:spPr bwMode="auto">
            <a:xfrm>
              <a:off x="5084" y="1492"/>
              <a:ext cx="191" cy="329"/>
            </a:xfrm>
            <a:prstGeom prst="rect">
              <a:avLst/>
            </a:prstGeom>
            <a:noFill/>
            <a:ln w="1905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780" name="Line 28"/>
            <p:cNvSpPr>
              <a:spLocks noChangeShapeType="1"/>
            </p:cNvSpPr>
            <p:nvPr/>
          </p:nvSpPr>
          <p:spPr bwMode="auto">
            <a:xfrm>
              <a:off x="5211" y="1492"/>
              <a:ext cx="64"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1" name="Line 29"/>
            <p:cNvSpPr>
              <a:spLocks noChangeShapeType="1"/>
            </p:cNvSpPr>
            <p:nvPr/>
          </p:nvSpPr>
          <p:spPr bwMode="auto">
            <a:xfrm>
              <a:off x="5211" y="1492"/>
              <a:ext cx="0" cy="6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2" name="Line 30"/>
            <p:cNvSpPr>
              <a:spLocks noChangeShapeType="1"/>
            </p:cNvSpPr>
            <p:nvPr/>
          </p:nvSpPr>
          <p:spPr bwMode="auto">
            <a:xfrm flipH="1">
              <a:off x="5211" y="1558"/>
              <a:ext cx="64"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3" name="Line 31"/>
            <p:cNvSpPr>
              <a:spLocks noChangeShapeType="1"/>
            </p:cNvSpPr>
            <p:nvPr/>
          </p:nvSpPr>
          <p:spPr bwMode="auto">
            <a:xfrm>
              <a:off x="5105" y="1601"/>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4" name="Line 32"/>
            <p:cNvSpPr>
              <a:spLocks noChangeShapeType="1"/>
            </p:cNvSpPr>
            <p:nvPr/>
          </p:nvSpPr>
          <p:spPr bwMode="auto">
            <a:xfrm>
              <a:off x="5105" y="1623"/>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5" name="Line 33"/>
            <p:cNvSpPr>
              <a:spLocks noChangeShapeType="1"/>
            </p:cNvSpPr>
            <p:nvPr/>
          </p:nvSpPr>
          <p:spPr bwMode="auto">
            <a:xfrm>
              <a:off x="5105" y="1645"/>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6" name="Line 34"/>
            <p:cNvSpPr>
              <a:spLocks noChangeShapeType="1"/>
            </p:cNvSpPr>
            <p:nvPr/>
          </p:nvSpPr>
          <p:spPr bwMode="auto">
            <a:xfrm>
              <a:off x="5105" y="1689"/>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7" name="Line 35"/>
            <p:cNvSpPr>
              <a:spLocks noChangeShapeType="1"/>
            </p:cNvSpPr>
            <p:nvPr/>
          </p:nvSpPr>
          <p:spPr bwMode="auto">
            <a:xfrm>
              <a:off x="5105" y="1667"/>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8" name="Line 36"/>
            <p:cNvSpPr>
              <a:spLocks noChangeShapeType="1"/>
            </p:cNvSpPr>
            <p:nvPr/>
          </p:nvSpPr>
          <p:spPr bwMode="auto">
            <a:xfrm>
              <a:off x="5105" y="1711"/>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9" name="Line 37"/>
            <p:cNvSpPr>
              <a:spLocks noChangeShapeType="1"/>
            </p:cNvSpPr>
            <p:nvPr/>
          </p:nvSpPr>
          <p:spPr bwMode="auto">
            <a:xfrm>
              <a:off x="5105" y="1733"/>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0" name="Line 38"/>
            <p:cNvSpPr>
              <a:spLocks noChangeShapeType="1"/>
            </p:cNvSpPr>
            <p:nvPr/>
          </p:nvSpPr>
          <p:spPr bwMode="auto">
            <a:xfrm>
              <a:off x="5105" y="1755"/>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1" name="Line 39"/>
            <p:cNvSpPr>
              <a:spLocks noChangeShapeType="1"/>
            </p:cNvSpPr>
            <p:nvPr/>
          </p:nvSpPr>
          <p:spPr bwMode="auto">
            <a:xfrm>
              <a:off x="5105" y="1777"/>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2" name="Line 40"/>
            <p:cNvSpPr>
              <a:spLocks noChangeShapeType="1"/>
            </p:cNvSpPr>
            <p:nvPr/>
          </p:nvSpPr>
          <p:spPr bwMode="auto">
            <a:xfrm>
              <a:off x="5105" y="1799"/>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3" name="Line 41"/>
            <p:cNvSpPr>
              <a:spLocks noChangeShapeType="1"/>
            </p:cNvSpPr>
            <p:nvPr/>
          </p:nvSpPr>
          <p:spPr bwMode="auto">
            <a:xfrm>
              <a:off x="5105" y="1580"/>
              <a:ext cx="149"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4" name="Line 42"/>
            <p:cNvSpPr>
              <a:spLocks noChangeShapeType="1"/>
            </p:cNvSpPr>
            <p:nvPr/>
          </p:nvSpPr>
          <p:spPr bwMode="auto">
            <a:xfrm>
              <a:off x="5105" y="1536"/>
              <a:ext cx="92"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5" name="Line 43"/>
            <p:cNvSpPr>
              <a:spLocks noChangeShapeType="1"/>
            </p:cNvSpPr>
            <p:nvPr/>
          </p:nvSpPr>
          <p:spPr bwMode="auto">
            <a:xfrm>
              <a:off x="5105" y="1514"/>
              <a:ext cx="92"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6" name="Line 44"/>
            <p:cNvSpPr>
              <a:spLocks noChangeShapeType="1"/>
            </p:cNvSpPr>
            <p:nvPr/>
          </p:nvSpPr>
          <p:spPr bwMode="auto">
            <a:xfrm>
              <a:off x="5105" y="1558"/>
              <a:ext cx="92" cy="0"/>
            </a:xfrm>
            <a:prstGeom prst="line">
              <a:avLst/>
            </a:prstGeom>
            <a:noFill/>
            <a:ln w="95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4797" name="Group 45"/>
            <p:cNvGrpSpPr>
              <a:grpSpLocks/>
            </p:cNvGrpSpPr>
            <p:nvPr/>
          </p:nvGrpSpPr>
          <p:grpSpPr bwMode="auto">
            <a:xfrm>
              <a:off x="4376" y="794"/>
              <a:ext cx="196" cy="231"/>
              <a:chOff x="7654" y="3380"/>
              <a:chExt cx="554" cy="754"/>
            </a:xfrm>
          </p:grpSpPr>
          <p:sp>
            <p:nvSpPr>
              <p:cNvPr id="74811" name="Oval 46"/>
              <p:cNvSpPr>
                <a:spLocks noChangeArrowheads="1"/>
              </p:cNvSpPr>
              <p:nvPr/>
            </p:nvSpPr>
            <p:spPr bwMode="auto">
              <a:xfrm>
                <a:off x="7805" y="3380"/>
                <a:ext cx="253" cy="2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812" name="Line 47"/>
              <p:cNvSpPr>
                <a:spLocks noChangeShapeType="1"/>
              </p:cNvSpPr>
              <p:nvPr/>
            </p:nvSpPr>
            <p:spPr bwMode="auto">
              <a:xfrm>
                <a:off x="7931" y="3630"/>
                <a:ext cx="1" cy="2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3" name="Line 48"/>
              <p:cNvSpPr>
                <a:spLocks noChangeShapeType="1"/>
              </p:cNvSpPr>
              <p:nvPr/>
            </p:nvSpPr>
            <p:spPr bwMode="auto">
              <a:xfrm>
                <a:off x="7731" y="3695"/>
                <a:ext cx="40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4" name="Freeform 49"/>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4798" name="Oval 50"/>
            <p:cNvSpPr>
              <a:spLocks noChangeArrowheads="1"/>
            </p:cNvSpPr>
            <p:nvPr/>
          </p:nvSpPr>
          <p:spPr bwMode="auto">
            <a:xfrm>
              <a:off x="4801" y="750"/>
              <a:ext cx="278"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799" name="Oval 51"/>
            <p:cNvSpPr>
              <a:spLocks noChangeArrowheads="1"/>
            </p:cNvSpPr>
            <p:nvPr/>
          </p:nvSpPr>
          <p:spPr bwMode="auto">
            <a:xfrm>
              <a:off x="4642" y="1013"/>
              <a:ext cx="277"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800" name="Line 52"/>
            <p:cNvSpPr>
              <a:spLocks noChangeShapeType="1"/>
            </p:cNvSpPr>
            <p:nvPr/>
          </p:nvSpPr>
          <p:spPr bwMode="auto">
            <a:xfrm flipV="1">
              <a:off x="4611" y="816"/>
              <a:ext cx="190" cy="88"/>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1" name="Line 53"/>
            <p:cNvSpPr>
              <a:spLocks noChangeShapeType="1"/>
            </p:cNvSpPr>
            <p:nvPr/>
          </p:nvSpPr>
          <p:spPr bwMode="auto">
            <a:xfrm>
              <a:off x="4582" y="948"/>
              <a:ext cx="170" cy="65"/>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02" name="AutoShape 54"/>
            <p:cNvSpPr>
              <a:spLocks noChangeArrowheads="1"/>
            </p:cNvSpPr>
            <p:nvPr/>
          </p:nvSpPr>
          <p:spPr bwMode="auto">
            <a:xfrm>
              <a:off x="4419" y="1328"/>
              <a:ext cx="1026" cy="625"/>
            </a:xfrm>
            <a:prstGeom prst="roundRect">
              <a:avLst>
                <a:gd name="adj" fmla="val 16667"/>
              </a:avLst>
            </a:prstGeom>
            <a:noFill/>
            <a:ln w="19050">
              <a:solidFill>
                <a:srgbClr val="00CC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803" name="AutoShape 55"/>
            <p:cNvSpPr>
              <a:spLocks noChangeArrowheads="1"/>
            </p:cNvSpPr>
            <p:nvPr/>
          </p:nvSpPr>
          <p:spPr bwMode="auto">
            <a:xfrm>
              <a:off x="4622" y="985"/>
              <a:ext cx="314" cy="190"/>
            </a:xfrm>
            <a:prstGeom prst="roundRect">
              <a:avLst>
                <a:gd name="adj" fmla="val 16667"/>
              </a:avLst>
            </a:prstGeom>
            <a:noFill/>
            <a:ln w="19050">
              <a:solidFill>
                <a:srgbClr val="00CC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804" name="Oval 56"/>
            <p:cNvSpPr>
              <a:spLocks noChangeArrowheads="1"/>
            </p:cNvSpPr>
            <p:nvPr/>
          </p:nvSpPr>
          <p:spPr bwMode="auto">
            <a:xfrm flipH="1">
              <a:off x="4954" y="1013"/>
              <a:ext cx="277" cy="132"/>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805" name="Line 57"/>
            <p:cNvSpPr>
              <a:spLocks noChangeShapeType="1"/>
            </p:cNvSpPr>
            <p:nvPr/>
          </p:nvSpPr>
          <p:spPr bwMode="auto">
            <a:xfrm flipH="1">
              <a:off x="5121" y="948"/>
              <a:ext cx="171" cy="65"/>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4806" name="Group 58"/>
            <p:cNvGrpSpPr>
              <a:grpSpLocks/>
            </p:cNvGrpSpPr>
            <p:nvPr/>
          </p:nvGrpSpPr>
          <p:grpSpPr bwMode="auto">
            <a:xfrm>
              <a:off x="5293" y="794"/>
              <a:ext cx="198" cy="231"/>
              <a:chOff x="7654" y="3380"/>
              <a:chExt cx="554" cy="754"/>
            </a:xfrm>
          </p:grpSpPr>
          <p:sp>
            <p:nvSpPr>
              <p:cNvPr id="74807" name="Oval 59"/>
              <p:cNvSpPr>
                <a:spLocks noChangeArrowheads="1"/>
              </p:cNvSpPr>
              <p:nvPr/>
            </p:nvSpPr>
            <p:spPr bwMode="auto">
              <a:xfrm>
                <a:off x="7805" y="3380"/>
                <a:ext cx="253" cy="2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808" name="Line 60"/>
              <p:cNvSpPr>
                <a:spLocks noChangeShapeType="1"/>
              </p:cNvSpPr>
              <p:nvPr/>
            </p:nvSpPr>
            <p:spPr bwMode="auto">
              <a:xfrm>
                <a:off x="7931" y="3630"/>
                <a:ext cx="1" cy="2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9" name="Line 61"/>
              <p:cNvSpPr>
                <a:spLocks noChangeShapeType="1"/>
              </p:cNvSpPr>
              <p:nvPr/>
            </p:nvSpPr>
            <p:spPr bwMode="auto">
              <a:xfrm>
                <a:off x="7731" y="3695"/>
                <a:ext cx="40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0" name="Freeform 62"/>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r>
              <a:rPr lang="en-US" altLang="zh-CN" smtClean="0">
                <a:ea typeface="宋体" pitchFamily="2" charset="-122"/>
              </a:rPr>
              <a:t>Checkpoints: Actors</a:t>
            </a:r>
          </a:p>
        </p:txBody>
      </p:sp>
      <p:sp>
        <p:nvSpPr>
          <p:cNvPr id="75779" name="Rectangle 3"/>
          <p:cNvSpPr>
            <a:spLocks noGrp="1" noChangeArrowheads="1"/>
          </p:cNvSpPr>
          <p:nvPr>
            <p:ph type="body" sz="half" idx="4294967295"/>
          </p:nvPr>
        </p:nvSpPr>
        <p:spPr>
          <a:xfrm>
            <a:off x="250825" y="908050"/>
            <a:ext cx="6432550" cy="5360988"/>
          </a:xfrm>
        </p:spPr>
        <p:txBody>
          <a:bodyPr/>
          <a:lstStyle/>
          <a:p>
            <a:r>
              <a:rPr lang="en-US" altLang="zh-CN" sz="2000" b="0" smtClean="0">
                <a:latin typeface="Arial" pitchFamily="34" charset="0"/>
                <a:ea typeface="宋体" pitchFamily="2" charset="-122"/>
                <a:cs typeface="Arial" pitchFamily="34" charset="0"/>
              </a:rPr>
              <a:t>Have all the actors been identified? </a:t>
            </a:r>
          </a:p>
          <a:p>
            <a:r>
              <a:rPr lang="en-US" altLang="zh-CN" sz="2000" b="0" smtClean="0">
                <a:latin typeface="Arial" pitchFamily="34" charset="0"/>
                <a:ea typeface="宋体" pitchFamily="2" charset="-122"/>
                <a:cs typeface="Arial" pitchFamily="34" charset="0"/>
              </a:rPr>
              <a:t>Is each actor involved with at least one use case? </a:t>
            </a:r>
          </a:p>
          <a:p>
            <a:r>
              <a:rPr lang="en-US" altLang="zh-CN" sz="2000" b="0" smtClean="0">
                <a:latin typeface="Arial" pitchFamily="34" charset="0"/>
                <a:ea typeface="宋体" pitchFamily="2" charset="-122"/>
                <a:cs typeface="Arial" pitchFamily="34" charset="0"/>
              </a:rPr>
              <a:t>Is each actor really a role?  Should any be merged or split?</a:t>
            </a:r>
          </a:p>
          <a:p>
            <a:r>
              <a:rPr lang="en-US" altLang="zh-CN" sz="2000" b="0" smtClean="0">
                <a:latin typeface="Arial" pitchFamily="34" charset="0"/>
                <a:ea typeface="宋体" pitchFamily="2" charset="-122"/>
                <a:cs typeface="Arial" pitchFamily="34" charset="0"/>
              </a:rPr>
              <a:t>Do two actors play the same role in relation to a use case? </a:t>
            </a:r>
          </a:p>
          <a:p>
            <a:r>
              <a:rPr lang="en-US" altLang="zh-CN" sz="2000" b="0" smtClean="0">
                <a:latin typeface="Arial" pitchFamily="34" charset="0"/>
                <a:ea typeface="宋体" pitchFamily="2" charset="-122"/>
                <a:cs typeface="Arial" pitchFamily="34" charset="0"/>
              </a:rPr>
              <a:t>Do the actors have intuitive and descriptive names? Can both users and customers understand the names? </a:t>
            </a:r>
          </a:p>
        </p:txBody>
      </p:sp>
      <p:pic>
        <p:nvPicPr>
          <p:cNvPr id="75780" name="Picture 4" descr="checkmark"/>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092950" y="1919288"/>
            <a:ext cx="1571625" cy="1546225"/>
          </a:xfrm>
        </p:spPr>
      </p:pic>
      <p:grpSp>
        <p:nvGrpSpPr>
          <p:cNvPr id="75781" name="Group 5"/>
          <p:cNvGrpSpPr>
            <a:grpSpLocks/>
          </p:cNvGrpSpPr>
          <p:nvPr/>
        </p:nvGrpSpPr>
        <p:grpSpPr bwMode="auto">
          <a:xfrm>
            <a:off x="7210425" y="1289050"/>
            <a:ext cx="1006475" cy="1184275"/>
            <a:chOff x="4610" y="998"/>
            <a:chExt cx="476" cy="560"/>
          </a:xfrm>
        </p:grpSpPr>
        <p:sp>
          <p:nvSpPr>
            <p:cNvPr id="75782" name="Oval 6"/>
            <p:cNvSpPr>
              <a:spLocks noChangeArrowheads="1"/>
            </p:cNvSpPr>
            <p:nvPr/>
          </p:nvSpPr>
          <p:spPr bwMode="auto">
            <a:xfrm>
              <a:off x="4740" y="998"/>
              <a:ext cx="217" cy="1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83" name="Line 7"/>
            <p:cNvSpPr>
              <a:spLocks noChangeShapeType="1"/>
            </p:cNvSpPr>
            <p:nvPr/>
          </p:nvSpPr>
          <p:spPr bwMode="auto">
            <a:xfrm>
              <a:off x="4848" y="1184"/>
              <a:ext cx="1" cy="1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4" name="Line 8"/>
            <p:cNvSpPr>
              <a:spLocks noChangeShapeType="1"/>
            </p:cNvSpPr>
            <p:nvPr/>
          </p:nvSpPr>
          <p:spPr bwMode="auto">
            <a:xfrm>
              <a:off x="4676" y="1232"/>
              <a:ext cx="34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5" name="Freeform 9"/>
            <p:cNvSpPr>
              <a:spLocks/>
            </p:cNvSpPr>
            <p:nvPr/>
          </p:nvSpPr>
          <p:spPr bwMode="auto">
            <a:xfrm>
              <a:off x="4610" y="1356"/>
              <a:ext cx="476" cy="20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checkmark"/>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180263" y="1209675"/>
            <a:ext cx="1570037" cy="1547813"/>
          </a:xfrm>
        </p:spPr>
      </p:pic>
      <p:sp>
        <p:nvSpPr>
          <p:cNvPr id="76803" name="Rectangle 3"/>
          <p:cNvSpPr>
            <a:spLocks noGrp="1" noChangeArrowheads="1"/>
          </p:cNvSpPr>
          <p:nvPr>
            <p:ph type="title" idx="4294967295"/>
          </p:nvPr>
        </p:nvSpPr>
        <p:spPr/>
        <p:txBody>
          <a:bodyPr/>
          <a:lstStyle/>
          <a:p>
            <a:r>
              <a:rPr lang="en-US" altLang="zh-CN" smtClean="0">
                <a:ea typeface="宋体" pitchFamily="2" charset="-122"/>
              </a:rPr>
              <a:t>Checkpoints: Use-Cases</a:t>
            </a:r>
          </a:p>
        </p:txBody>
      </p:sp>
      <p:sp>
        <p:nvSpPr>
          <p:cNvPr id="76804" name="Rectangle 4"/>
          <p:cNvSpPr>
            <a:spLocks noGrp="1" noChangeArrowheads="1"/>
          </p:cNvSpPr>
          <p:nvPr>
            <p:ph type="body" sz="half" idx="4294967295"/>
          </p:nvPr>
        </p:nvSpPr>
        <p:spPr>
          <a:xfrm>
            <a:off x="250825" y="908050"/>
            <a:ext cx="6567488" cy="5360988"/>
          </a:xfrm>
        </p:spPr>
        <p:txBody>
          <a:bodyPr/>
          <a:lstStyle/>
          <a:p>
            <a:pPr>
              <a:lnSpc>
                <a:spcPct val="70000"/>
              </a:lnSpc>
            </a:pPr>
            <a:r>
              <a:rPr lang="en-US" altLang="zh-CN" b="0" smtClean="0">
                <a:latin typeface="Arial" pitchFamily="34" charset="0"/>
                <a:ea typeface="宋体" pitchFamily="2" charset="-122"/>
                <a:cs typeface="Arial" pitchFamily="34" charset="0"/>
              </a:rPr>
              <a:t>Is each use case involved with at least one actor? </a:t>
            </a:r>
          </a:p>
          <a:p>
            <a:pPr>
              <a:lnSpc>
                <a:spcPct val="70000"/>
              </a:lnSpc>
            </a:pPr>
            <a:r>
              <a:rPr lang="en-US" altLang="zh-CN" b="0" smtClean="0">
                <a:latin typeface="Arial" pitchFamily="34" charset="0"/>
                <a:ea typeface="宋体" pitchFamily="2" charset="-122"/>
                <a:cs typeface="Arial" pitchFamily="34" charset="0"/>
              </a:rPr>
              <a:t>Is each use case independent of the others? </a:t>
            </a:r>
          </a:p>
          <a:p>
            <a:pPr>
              <a:lnSpc>
                <a:spcPct val="70000"/>
              </a:lnSpc>
            </a:pPr>
            <a:r>
              <a:rPr lang="en-US" altLang="zh-CN" b="0" smtClean="0">
                <a:latin typeface="Arial" pitchFamily="34" charset="0"/>
                <a:ea typeface="宋体" pitchFamily="2" charset="-122"/>
                <a:cs typeface="Arial" pitchFamily="34" charset="0"/>
              </a:rPr>
              <a:t>Do any use cases have very similar behaviors or flows of events? </a:t>
            </a:r>
          </a:p>
          <a:p>
            <a:pPr>
              <a:lnSpc>
                <a:spcPct val="70000"/>
              </a:lnSpc>
            </a:pPr>
            <a:r>
              <a:rPr lang="en-US" altLang="zh-CN" b="0" smtClean="0">
                <a:latin typeface="Arial" pitchFamily="34" charset="0"/>
                <a:ea typeface="宋体" pitchFamily="2" charset="-122"/>
                <a:cs typeface="Arial" pitchFamily="34" charset="0"/>
              </a:rPr>
              <a:t>Do the use cases have unique, intuitive, and explanatory names so that they cannot be mixed up at a later stage? </a:t>
            </a:r>
          </a:p>
          <a:p>
            <a:pPr>
              <a:lnSpc>
                <a:spcPct val="70000"/>
              </a:lnSpc>
            </a:pPr>
            <a:r>
              <a:rPr lang="en-US" altLang="zh-CN" b="0" smtClean="0">
                <a:latin typeface="Arial" pitchFamily="34" charset="0"/>
                <a:ea typeface="宋体" pitchFamily="2" charset="-122"/>
                <a:cs typeface="Arial" pitchFamily="34" charset="0"/>
              </a:rPr>
              <a:t>Do customers and users alike understand the names and descriptions of the use cases? </a:t>
            </a:r>
          </a:p>
        </p:txBody>
      </p:sp>
      <p:sp>
        <p:nvSpPr>
          <p:cNvPr id="76805" name="Oval 5"/>
          <p:cNvSpPr>
            <a:spLocks noChangeArrowheads="1"/>
          </p:cNvSpPr>
          <p:nvPr/>
        </p:nvSpPr>
        <p:spPr bwMode="auto">
          <a:xfrm>
            <a:off x="6997700" y="1716088"/>
            <a:ext cx="1762125" cy="836612"/>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800">
              <a:latin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252413" y="0"/>
            <a:ext cx="8891587" cy="536575"/>
          </a:xfrm>
        </p:spPr>
        <p:txBody>
          <a:bodyPr/>
          <a:lstStyle/>
          <a:p>
            <a:r>
              <a:rPr lang="en-US" altLang="zh-CN" sz="2600" smtClean="0">
                <a:ea typeface="宋体" pitchFamily="2" charset="-122"/>
              </a:rPr>
              <a:t>Checkpoints: Use-Case Specifications</a:t>
            </a:r>
            <a:endParaRPr lang="en-US" altLang="zh-CN" smtClean="0">
              <a:ea typeface="宋体" pitchFamily="2" charset="-122"/>
            </a:endParaRPr>
          </a:p>
        </p:txBody>
      </p:sp>
      <p:sp>
        <p:nvSpPr>
          <p:cNvPr id="77827" name="Rectangle 3"/>
          <p:cNvSpPr>
            <a:spLocks noGrp="1" noChangeArrowheads="1"/>
          </p:cNvSpPr>
          <p:nvPr>
            <p:ph type="body" sz="half" idx="4294967295"/>
          </p:nvPr>
        </p:nvSpPr>
        <p:spPr>
          <a:xfrm>
            <a:off x="250825" y="908050"/>
            <a:ext cx="6210300" cy="5360988"/>
          </a:xfrm>
        </p:spPr>
        <p:txBody>
          <a:bodyPr/>
          <a:lstStyle/>
          <a:p>
            <a:pPr defTabSz="914400">
              <a:lnSpc>
                <a:spcPct val="70000"/>
              </a:lnSpc>
            </a:pPr>
            <a:r>
              <a:rPr lang="en-US" altLang="zh-CN" b="0" smtClean="0">
                <a:latin typeface="Arial" pitchFamily="34" charset="0"/>
                <a:ea typeface="宋体" pitchFamily="2" charset="-122"/>
                <a:cs typeface="Arial" pitchFamily="34" charset="0"/>
              </a:rPr>
              <a:t>Is it clear who wants to perform a use case? </a:t>
            </a:r>
          </a:p>
          <a:p>
            <a:pPr defTabSz="914400">
              <a:lnSpc>
                <a:spcPct val="70000"/>
              </a:lnSpc>
            </a:pPr>
            <a:r>
              <a:rPr lang="en-US" altLang="zh-CN" b="0" smtClean="0">
                <a:latin typeface="Arial" pitchFamily="34" charset="0"/>
                <a:ea typeface="宋体" pitchFamily="2" charset="-122"/>
                <a:cs typeface="Arial" pitchFamily="34" charset="0"/>
              </a:rPr>
              <a:t>Is the purpose of the use case also clear? </a:t>
            </a:r>
          </a:p>
          <a:p>
            <a:pPr defTabSz="914400">
              <a:lnSpc>
                <a:spcPct val="70000"/>
              </a:lnSpc>
            </a:pPr>
            <a:r>
              <a:rPr lang="en-US" altLang="zh-CN" b="0" smtClean="0">
                <a:latin typeface="Arial" pitchFamily="34" charset="0"/>
                <a:ea typeface="宋体" pitchFamily="2" charset="-122"/>
                <a:cs typeface="Arial" pitchFamily="34" charset="0"/>
              </a:rPr>
              <a:t>Does the brief description give a true picture of the use case? </a:t>
            </a:r>
          </a:p>
          <a:p>
            <a:pPr defTabSz="914400">
              <a:lnSpc>
                <a:spcPct val="70000"/>
              </a:lnSpc>
            </a:pPr>
            <a:r>
              <a:rPr lang="en-US" altLang="zh-CN" b="0" smtClean="0">
                <a:latin typeface="Arial" pitchFamily="34" charset="0"/>
                <a:ea typeface="宋体" pitchFamily="2" charset="-122"/>
                <a:cs typeface="Arial" pitchFamily="34" charset="0"/>
              </a:rPr>
              <a:t>Is it clear how and when the use case's flow of events starts and ends? </a:t>
            </a:r>
          </a:p>
          <a:p>
            <a:pPr defTabSz="914400">
              <a:lnSpc>
                <a:spcPct val="70000"/>
              </a:lnSpc>
            </a:pPr>
            <a:r>
              <a:rPr lang="en-US" altLang="zh-CN" b="0" smtClean="0">
                <a:latin typeface="Arial" pitchFamily="34" charset="0"/>
                <a:ea typeface="宋体" pitchFamily="2" charset="-122"/>
                <a:cs typeface="Arial" pitchFamily="34" charset="0"/>
              </a:rPr>
              <a:t>Does the communication sequence between actor and use case conform to the user's expectations? </a:t>
            </a:r>
          </a:p>
          <a:p>
            <a:pPr defTabSz="914400">
              <a:lnSpc>
                <a:spcPct val="70000"/>
              </a:lnSpc>
            </a:pPr>
            <a:r>
              <a:rPr lang="en-US" altLang="zh-CN" b="0" smtClean="0">
                <a:latin typeface="Arial" pitchFamily="34" charset="0"/>
                <a:ea typeface="宋体" pitchFamily="2" charset="-122"/>
                <a:cs typeface="Arial" pitchFamily="34" charset="0"/>
              </a:rPr>
              <a:t>Are the actor interactions and exchanged information clear? </a:t>
            </a:r>
          </a:p>
          <a:p>
            <a:pPr defTabSz="914400">
              <a:lnSpc>
                <a:spcPct val="70000"/>
              </a:lnSpc>
            </a:pPr>
            <a:r>
              <a:rPr lang="en-US" altLang="zh-CN" b="0" smtClean="0">
                <a:latin typeface="Arial" pitchFamily="34" charset="0"/>
                <a:ea typeface="宋体" pitchFamily="2" charset="-122"/>
                <a:cs typeface="Arial" pitchFamily="34" charset="0"/>
              </a:rPr>
              <a:t>Are any use cases overly complex? </a:t>
            </a:r>
          </a:p>
        </p:txBody>
      </p:sp>
      <p:pic>
        <p:nvPicPr>
          <p:cNvPr id="77828" name="Picture 4" descr="checkmark"/>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307263" y="2444750"/>
            <a:ext cx="1570037" cy="1547813"/>
          </a:xfrm>
        </p:spPr>
      </p:pic>
      <p:grpSp>
        <p:nvGrpSpPr>
          <p:cNvPr id="77829" name="Group 5"/>
          <p:cNvGrpSpPr>
            <a:grpSpLocks/>
          </p:cNvGrpSpPr>
          <p:nvPr/>
        </p:nvGrpSpPr>
        <p:grpSpPr bwMode="auto">
          <a:xfrm>
            <a:off x="7085013" y="1328738"/>
            <a:ext cx="1277937" cy="1763712"/>
            <a:chOff x="4511" y="840"/>
            <a:chExt cx="733" cy="1012"/>
          </a:xfrm>
        </p:grpSpPr>
        <p:sp>
          <p:nvSpPr>
            <p:cNvPr id="77830" name="Oval 6"/>
            <p:cNvSpPr>
              <a:spLocks noChangeArrowheads="1"/>
            </p:cNvSpPr>
            <p:nvPr/>
          </p:nvSpPr>
          <p:spPr bwMode="auto">
            <a:xfrm>
              <a:off x="4511" y="840"/>
              <a:ext cx="607" cy="290"/>
            </a:xfrm>
            <a:prstGeom prst="ellipse">
              <a:avLst/>
            </a:prstGeom>
            <a:noFill/>
            <a:ln w="1905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31" name="Rectangle 7"/>
            <p:cNvSpPr>
              <a:spLocks noChangeArrowheads="1"/>
            </p:cNvSpPr>
            <p:nvPr/>
          </p:nvSpPr>
          <p:spPr bwMode="auto">
            <a:xfrm>
              <a:off x="4824" y="1130"/>
              <a:ext cx="420" cy="722"/>
            </a:xfrm>
            <a:prstGeom prst="rect">
              <a:avLst/>
            </a:prstGeom>
            <a:noFill/>
            <a:ln w="1905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32" name="Line 8"/>
            <p:cNvSpPr>
              <a:spLocks noChangeShapeType="1"/>
            </p:cNvSpPr>
            <p:nvPr/>
          </p:nvSpPr>
          <p:spPr bwMode="auto">
            <a:xfrm>
              <a:off x="5104" y="1130"/>
              <a:ext cx="140" cy="144"/>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3" name="Line 9"/>
            <p:cNvSpPr>
              <a:spLocks noChangeShapeType="1"/>
            </p:cNvSpPr>
            <p:nvPr/>
          </p:nvSpPr>
          <p:spPr bwMode="auto">
            <a:xfrm>
              <a:off x="5104" y="1130"/>
              <a:ext cx="0" cy="144"/>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4" name="Line 10"/>
            <p:cNvSpPr>
              <a:spLocks noChangeShapeType="1"/>
            </p:cNvSpPr>
            <p:nvPr/>
          </p:nvSpPr>
          <p:spPr bwMode="auto">
            <a:xfrm flipH="1">
              <a:off x="5104" y="1274"/>
              <a:ext cx="140"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5" name="Line 11"/>
            <p:cNvSpPr>
              <a:spLocks noChangeShapeType="1"/>
            </p:cNvSpPr>
            <p:nvPr/>
          </p:nvSpPr>
          <p:spPr bwMode="auto">
            <a:xfrm>
              <a:off x="4871" y="1370"/>
              <a:ext cx="326"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6" name="Line 12"/>
            <p:cNvSpPr>
              <a:spLocks noChangeShapeType="1"/>
            </p:cNvSpPr>
            <p:nvPr/>
          </p:nvSpPr>
          <p:spPr bwMode="auto">
            <a:xfrm>
              <a:off x="4871" y="1418"/>
              <a:ext cx="326"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7" name="Line 13"/>
            <p:cNvSpPr>
              <a:spLocks noChangeShapeType="1"/>
            </p:cNvSpPr>
            <p:nvPr/>
          </p:nvSpPr>
          <p:spPr bwMode="auto">
            <a:xfrm>
              <a:off x="4871" y="1467"/>
              <a:ext cx="326"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8" name="Line 14"/>
            <p:cNvSpPr>
              <a:spLocks noChangeShapeType="1"/>
            </p:cNvSpPr>
            <p:nvPr/>
          </p:nvSpPr>
          <p:spPr bwMode="auto">
            <a:xfrm>
              <a:off x="4871" y="1562"/>
              <a:ext cx="326"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9" name="Line 15"/>
            <p:cNvSpPr>
              <a:spLocks noChangeShapeType="1"/>
            </p:cNvSpPr>
            <p:nvPr/>
          </p:nvSpPr>
          <p:spPr bwMode="auto">
            <a:xfrm>
              <a:off x="4871" y="1515"/>
              <a:ext cx="326"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0" name="Line 16"/>
            <p:cNvSpPr>
              <a:spLocks noChangeShapeType="1"/>
            </p:cNvSpPr>
            <p:nvPr/>
          </p:nvSpPr>
          <p:spPr bwMode="auto">
            <a:xfrm>
              <a:off x="4871" y="1611"/>
              <a:ext cx="326"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1" name="Line 17"/>
            <p:cNvSpPr>
              <a:spLocks noChangeShapeType="1"/>
            </p:cNvSpPr>
            <p:nvPr/>
          </p:nvSpPr>
          <p:spPr bwMode="auto">
            <a:xfrm>
              <a:off x="4871" y="1659"/>
              <a:ext cx="326"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2" name="Line 18"/>
            <p:cNvSpPr>
              <a:spLocks noChangeShapeType="1"/>
            </p:cNvSpPr>
            <p:nvPr/>
          </p:nvSpPr>
          <p:spPr bwMode="auto">
            <a:xfrm>
              <a:off x="4871" y="1708"/>
              <a:ext cx="326"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3" name="Line 19"/>
            <p:cNvSpPr>
              <a:spLocks noChangeShapeType="1"/>
            </p:cNvSpPr>
            <p:nvPr/>
          </p:nvSpPr>
          <p:spPr bwMode="auto">
            <a:xfrm>
              <a:off x="4871" y="1755"/>
              <a:ext cx="326"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4" name="Line 20"/>
            <p:cNvSpPr>
              <a:spLocks noChangeShapeType="1"/>
            </p:cNvSpPr>
            <p:nvPr/>
          </p:nvSpPr>
          <p:spPr bwMode="auto">
            <a:xfrm>
              <a:off x="4871" y="1803"/>
              <a:ext cx="326"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5" name="Line 21"/>
            <p:cNvSpPr>
              <a:spLocks noChangeShapeType="1"/>
            </p:cNvSpPr>
            <p:nvPr/>
          </p:nvSpPr>
          <p:spPr bwMode="auto">
            <a:xfrm>
              <a:off x="4871" y="1322"/>
              <a:ext cx="326"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6" name="Line 22"/>
            <p:cNvSpPr>
              <a:spLocks noChangeShapeType="1"/>
            </p:cNvSpPr>
            <p:nvPr/>
          </p:nvSpPr>
          <p:spPr bwMode="auto">
            <a:xfrm>
              <a:off x="4871" y="1225"/>
              <a:ext cx="203"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7" name="Line 23"/>
            <p:cNvSpPr>
              <a:spLocks noChangeShapeType="1"/>
            </p:cNvSpPr>
            <p:nvPr/>
          </p:nvSpPr>
          <p:spPr bwMode="auto">
            <a:xfrm>
              <a:off x="4871" y="1177"/>
              <a:ext cx="203"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8" name="Line 24"/>
            <p:cNvSpPr>
              <a:spLocks noChangeShapeType="1"/>
            </p:cNvSpPr>
            <p:nvPr/>
          </p:nvSpPr>
          <p:spPr bwMode="auto">
            <a:xfrm>
              <a:off x="4871" y="1274"/>
              <a:ext cx="203"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5"/>
          <p:cNvSpPr txBox="1">
            <a:spLocks noChangeArrowheads="1"/>
          </p:cNvSpPr>
          <p:nvPr/>
        </p:nvSpPr>
        <p:spPr bwMode="auto">
          <a:xfrm>
            <a:off x="612775" y="730250"/>
            <a:ext cx="8135938"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204788" algn="l"/>
                <a:tab pos="261938" algn="l"/>
                <a:tab pos="363538" algn="l"/>
                <a:tab pos="2586038" algn="l"/>
              </a:tabLst>
              <a:defRPr sz="1200">
                <a:solidFill>
                  <a:schemeClr val="tx1"/>
                </a:solidFill>
                <a:latin typeface="Frutiger LT 55 Roman" pitchFamily="34" charset="0"/>
                <a:ea typeface="宋体" pitchFamily="2" charset="-122"/>
              </a:defRPr>
            </a:lvl1pPr>
            <a:lvl2pPr marL="742950" indent="-285750">
              <a:tabLst>
                <a:tab pos="204788" algn="l"/>
                <a:tab pos="261938" algn="l"/>
                <a:tab pos="363538" algn="l"/>
                <a:tab pos="2586038" algn="l"/>
              </a:tabLst>
              <a:defRPr sz="1200">
                <a:solidFill>
                  <a:schemeClr val="tx1"/>
                </a:solidFill>
                <a:latin typeface="Frutiger LT 55 Roman" pitchFamily="34" charset="0"/>
                <a:ea typeface="宋体" pitchFamily="2" charset="-122"/>
              </a:defRPr>
            </a:lvl2pPr>
            <a:lvl3pPr marL="1143000" indent="-228600">
              <a:tabLst>
                <a:tab pos="204788" algn="l"/>
                <a:tab pos="261938" algn="l"/>
                <a:tab pos="363538" algn="l"/>
                <a:tab pos="2586038" algn="l"/>
              </a:tabLst>
              <a:defRPr sz="1200">
                <a:solidFill>
                  <a:schemeClr val="tx1"/>
                </a:solidFill>
                <a:latin typeface="Frutiger LT 55 Roman" pitchFamily="34" charset="0"/>
                <a:ea typeface="宋体" pitchFamily="2" charset="-122"/>
              </a:defRPr>
            </a:lvl3pPr>
            <a:lvl4pPr marL="1600200" indent="-228600">
              <a:tabLst>
                <a:tab pos="204788" algn="l"/>
                <a:tab pos="261938" algn="l"/>
                <a:tab pos="363538" algn="l"/>
                <a:tab pos="2586038" algn="l"/>
              </a:tabLst>
              <a:defRPr sz="1200">
                <a:solidFill>
                  <a:schemeClr val="tx1"/>
                </a:solidFill>
                <a:latin typeface="Frutiger LT 55 Roman" pitchFamily="34" charset="0"/>
                <a:ea typeface="宋体" pitchFamily="2" charset="-122"/>
              </a:defRPr>
            </a:lvl4pPr>
            <a:lvl5pPr marL="2057400" indent="-228600">
              <a:tabLst>
                <a:tab pos="204788" algn="l"/>
                <a:tab pos="261938" algn="l"/>
                <a:tab pos="363538" algn="l"/>
                <a:tab pos="2586038" algn="l"/>
              </a:tabLst>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tabLst>
                <a:tab pos="204788" algn="l"/>
                <a:tab pos="261938" algn="l"/>
                <a:tab pos="363538" algn="l"/>
                <a:tab pos="2586038" algn="l"/>
              </a:tabLs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tabLst>
                <a:tab pos="204788" algn="l"/>
                <a:tab pos="261938" algn="l"/>
                <a:tab pos="363538" algn="l"/>
                <a:tab pos="2586038" algn="l"/>
              </a:tabLs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tabLst>
                <a:tab pos="204788" algn="l"/>
                <a:tab pos="261938" algn="l"/>
                <a:tab pos="363538" algn="l"/>
                <a:tab pos="2586038" algn="l"/>
              </a:tabLs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tabLst>
                <a:tab pos="204788" algn="l"/>
                <a:tab pos="261938" algn="l"/>
                <a:tab pos="363538" algn="l"/>
                <a:tab pos="2586038" algn="l"/>
              </a:tabLst>
              <a:defRPr sz="1200">
                <a:solidFill>
                  <a:schemeClr val="tx1"/>
                </a:solidFill>
                <a:latin typeface="Frutiger LT 55 Roman" pitchFamily="34" charset="0"/>
                <a:ea typeface="宋体" pitchFamily="2" charset="-122"/>
              </a:defRPr>
            </a:lvl9pPr>
          </a:lstStyle>
          <a:p>
            <a:pPr>
              <a:lnSpc>
                <a:spcPts val="900"/>
              </a:lnSpc>
            </a:pPr>
            <a:endParaRPr lang="en-US" altLang="zh-CN" sz="1800">
              <a:solidFill>
                <a:srgbClr val="000000"/>
              </a:solidFill>
              <a:latin typeface="Arial" pitchFamily="34" charset="0"/>
            </a:endParaRPr>
          </a:p>
          <a:p>
            <a:pPr>
              <a:lnSpc>
                <a:spcPts val="900"/>
              </a:lnSpc>
            </a:pPr>
            <a:endParaRPr lang="en-US" altLang="zh-CN" sz="1800">
              <a:solidFill>
                <a:srgbClr val="000000"/>
              </a:solidFill>
              <a:latin typeface="Arial" pitchFamily="34" charset="0"/>
            </a:endParaRPr>
          </a:p>
          <a:p>
            <a:pPr>
              <a:lnSpc>
                <a:spcPts val="900"/>
              </a:lnSpc>
            </a:pPr>
            <a:endParaRPr lang="en-US" altLang="zh-CN" sz="1800">
              <a:solidFill>
                <a:srgbClr val="000000"/>
              </a:solidFill>
              <a:latin typeface="Arial" pitchFamily="34" charset="0"/>
            </a:endParaRPr>
          </a:p>
          <a:p>
            <a:pPr>
              <a:lnSpc>
                <a:spcPts val="3000"/>
              </a:lnSpc>
            </a:pPr>
            <a:r>
              <a:rPr lang="en-US" altLang="zh-CN" sz="1800">
                <a:solidFill>
                  <a:srgbClr val="000000"/>
                </a:solidFill>
                <a:latin typeface="Arial" pitchFamily="34" charset="0"/>
              </a:rPr>
              <a:t>		</a:t>
            </a:r>
            <a:r>
              <a:rPr lang="en-US" altLang="zh-CN" sz="2900">
                <a:solidFill>
                  <a:srgbClr val="000000"/>
                </a:solidFill>
                <a:latin typeface="Arial" pitchFamily="34" charset="0"/>
              </a:rPr>
              <a:t>Validating a Use Case With an Activity</a:t>
            </a:r>
          </a:p>
          <a:p>
            <a:pPr>
              <a:lnSpc>
                <a:spcPts val="2963"/>
              </a:lnSpc>
            </a:pPr>
            <a:r>
              <a:rPr lang="en-US" altLang="zh-CN" sz="2900">
                <a:solidFill>
                  <a:srgbClr val="000000"/>
                </a:solidFill>
                <a:latin typeface="Arial" pitchFamily="34" charset="0"/>
              </a:rPr>
              <a:t>				Diagram</a:t>
            </a:r>
          </a:p>
          <a:p>
            <a:pPr>
              <a:lnSpc>
                <a:spcPts val="900"/>
              </a:lnSpc>
            </a:pPr>
            <a:endParaRPr lang="en-US" altLang="zh-CN" sz="2900">
              <a:solidFill>
                <a:srgbClr val="000000"/>
              </a:solidFill>
              <a:latin typeface="Arial" pitchFamily="34" charset="0"/>
            </a:endParaRPr>
          </a:p>
          <a:p>
            <a:pPr>
              <a:lnSpc>
                <a:spcPts val="900"/>
              </a:lnSpc>
            </a:pPr>
            <a:endParaRPr lang="en-US" altLang="zh-CN" sz="2900">
              <a:solidFill>
                <a:srgbClr val="000000"/>
              </a:solidFill>
              <a:latin typeface="Arial" pitchFamily="34" charset="0"/>
            </a:endParaRPr>
          </a:p>
          <a:p>
            <a:pPr lvl="1">
              <a:lnSpc>
                <a:spcPts val="3063"/>
              </a:lnSpc>
            </a:pPr>
            <a:r>
              <a:rPr lang="en-US" altLang="zh-CN" sz="2200">
                <a:solidFill>
                  <a:srgbClr val="000000"/>
                </a:solidFill>
                <a:latin typeface="Arial" pitchFamily="34" charset="0"/>
              </a:rPr>
              <a:t>• Represent the Flow of Events of the use case in an</a:t>
            </a:r>
          </a:p>
          <a:p>
            <a:pPr>
              <a:lnSpc>
                <a:spcPts val="2338"/>
              </a:lnSpc>
            </a:pPr>
            <a:r>
              <a:rPr lang="en-US" altLang="zh-CN" sz="2200">
                <a:solidFill>
                  <a:srgbClr val="000000"/>
                </a:solidFill>
                <a:latin typeface="Arial" pitchFamily="34" charset="0"/>
              </a:rPr>
              <a:t>Activity diagram</a:t>
            </a:r>
          </a:p>
          <a:p>
            <a:pPr lvl="1">
              <a:lnSpc>
                <a:spcPts val="3050"/>
              </a:lnSpc>
            </a:pPr>
            <a:r>
              <a:rPr lang="en-US" altLang="zh-CN" sz="2200">
                <a:solidFill>
                  <a:srgbClr val="000000"/>
                </a:solidFill>
                <a:latin typeface="Arial" pitchFamily="34" charset="0"/>
              </a:rPr>
              <a:t>• Validate the use case by reviewing the Activity</a:t>
            </a:r>
          </a:p>
          <a:p>
            <a:pPr>
              <a:lnSpc>
                <a:spcPts val="2338"/>
              </a:lnSpc>
            </a:pPr>
            <a:r>
              <a:rPr lang="en-US" altLang="zh-CN" sz="2200">
                <a:solidFill>
                  <a:srgbClr val="000000"/>
                </a:solidFill>
                <a:latin typeface="Arial" pitchFamily="34" charset="0"/>
              </a:rPr>
              <a:t>diagram with the stakeholders</a:t>
            </a:r>
          </a:p>
        </p:txBody>
      </p:sp>
      <p:sp>
        <p:nvSpPr>
          <p:cNvPr id="79875" name="矩形 5"/>
          <p:cNvSpPr>
            <a:spLocks noChangeArrowheads="1"/>
          </p:cNvSpPr>
          <p:nvPr/>
        </p:nvSpPr>
        <p:spPr bwMode="auto">
          <a:xfrm>
            <a:off x="0" y="0"/>
            <a:ext cx="4572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000"/>
              </a:lnSpc>
              <a:tabLst>
                <a:tab pos="204788" algn="l"/>
                <a:tab pos="261938" algn="l"/>
                <a:tab pos="363538" algn="l"/>
                <a:tab pos="2586038" algn="l"/>
              </a:tabLst>
            </a:pPr>
            <a:r>
              <a:rPr lang="en-US" altLang="zh-CN" sz="2800" b="1">
                <a:solidFill>
                  <a:schemeClr val="bg1"/>
                </a:solidFill>
                <a:latin typeface="Arial" pitchFamily="34" charset="0"/>
              </a:rPr>
              <a:t>Activity Diagram</a:t>
            </a:r>
            <a:endParaRPr lang="zh-CN" altLang="en-US" sz="2800" b="1">
              <a:solidFill>
                <a:schemeClr val="bg1"/>
              </a:solidFill>
              <a:latin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r>
              <a:rPr lang="en-US" altLang="zh-CN" smtClean="0">
                <a:ea typeface="宋体" pitchFamily="2" charset="-122"/>
              </a:rPr>
              <a:t>What Is an </a:t>
            </a:r>
            <a:r>
              <a:rPr lang="en-US" altLang="zh-CN" smtClean="0">
                <a:latin typeface="Arial" pitchFamily="34" charset="0"/>
                <a:ea typeface="宋体" pitchFamily="2" charset="-122"/>
                <a:cs typeface="Arial" pitchFamily="34" charset="0"/>
              </a:rPr>
              <a:t>Activity</a:t>
            </a:r>
            <a:r>
              <a:rPr lang="en-US" altLang="zh-CN" smtClean="0">
                <a:ea typeface="宋体" pitchFamily="2" charset="-122"/>
              </a:rPr>
              <a:t> Diagram?</a:t>
            </a:r>
          </a:p>
        </p:txBody>
      </p:sp>
      <p:sp>
        <p:nvSpPr>
          <p:cNvPr id="80899" name="Rectangle 3"/>
          <p:cNvSpPr>
            <a:spLocks noGrp="1" noChangeArrowheads="1"/>
          </p:cNvSpPr>
          <p:nvPr>
            <p:ph type="body" sz="half" idx="4294967295"/>
          </p:nvPr>
        </p:nvSpPr>
        <p:spPr>
          <a:xfrm>
            <a:off x="214313" y="714375"/>
            <a:ext cx="8623300" cy="5360988"/>
          </a:xfrm>
        </p:spPr>
        <p:txBody>
          <a:bodyPr/>
          <a:lstStyle/>
          <a:p>
            <a:r>
              <a:rPr lang="en-US" altLang="zh-CN" sz="1800" b="0" smtClean="0">
                <a:latin typeface="Arial" pitchFamily="34" charset="0"/>
                <a:ea typeface="宋体" pitchFamily="2" charset="-122"/>
                <a:cs typeface="Arial" pitchFamily="34" charset="0"/>
              </a:rPr>
              <a:t>An activity diagram in the Use-Case Model can be used to capture the activities in a use case.</a:t>
            </a:r>
          </a:p>
          <a:p>
            <a:r>
              <a:rPr lang="en-US" altLang="zh-CN" sz="1800" b="0" smtClean="0">
                <a:latin typeface="Arial" pitchFamily="34" charset="0"/>
                <a:ea typeface="宋体" pitchFamily="2" charset="-122"/>
                <a:cs typeface="Arial" pitchFamily="34" charset="0"/>
              </a:rPr>
              <a:t>It is essentially a flow chart, showing flow of control from one activity or action to another.</a:t>
            </a:r>
          </a:p>
          <a:p>
            <a:endParaRPr lang="zh-CN" altLang="en-US" sz="1800" b="0" smtClean="0">
              <a:latin typeface="Arial" pitchFamily="34" charset="0"/>
              <a:ea typeface="宋体" pitchFamily="2" charset="-122"/>
              <a:cs typeface="Arial" pitchFamily="34" charset="0"/>
            </a:endParaRPr>
          </a:p>
        </p:txBody>
      </p:sp>
      <p:sp>
        <p:nvSpPr>
          <p:cNvPr id="80900" name="Oval 5"/>
          <p:cNvSpPr>
            <a:spLocks noChangeArrowheads="1"/>
          </p:cNvSpPr>
          <p:nvPr/>
        </p:nvSpPr>
        <p:spPr bwMode="auto">
          <a:xfrm>
            <a:off x="6286500" y="4103688"/>
            <a:ext cx="223838" cy="223837"/>
          </a:xfrm>
          <a:prstGeom prst="ellipse">
            <a:avLst/>
          </a:prstGeom>
          <a:solidFill>
            <a:srgbClr val="C0C0C0"/>
          </a:solidFill>
          <a:ln w="0">
            <a:solidFill>
              <a:schemeClr val="tx1"/>
            </a:solidFill>
            <a:round/>
            <a:headEnd/>
            <a:tailEnd/>
          </a:ln>
        </p:spPr>
        <p:txBody>
          <a:bodyPr/>
          <a:lstStyle/>
          <a:p>
            <a:endParaRPr lang="zh-CN" altLang="en-US"/>
          </a:p>
        </p:txBody>
      </p:sp>
      <p:sp>
        <p:nvSpPr>
          <p:cNvPr id="80901" name="AutoShape 6"/>
          <p:cNvSpPr>
            <a:spLocks noChangeArrowheads="1"/>
          </p:cNvSpPr>
          <p:nvPr/>
        </p:nvSpPr>
        <p:spPr bwMode="auto">
          <a:xfrm>
            <a:off x="5864225" y="4775200"/>
            <a:ext cx="1081088" cy="484188"/>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80902" name="Freeform 7"/>
          <p:cNvSpPr>
            <a:spLocks/>
          </p:cNvSpPr>
          <p:nvPr/>
        </p:nvSpPr>
        <p:spPr bwMode="auto">
          <a:xfrm>
            <a:off x="6397625" y="4314825"/>
            <a:ext cx="63500" cy="460375"/>
          </a:xfrm>
          <a:custGeom>
            <a:avLst/>
            <a:gdLst>
              <a:gd name="T0" fmla="*/ 0 w 5"/>
              <a:gd name="T1" fmla="*/ 0 h 37"/>
              <a:gd name="T2" fmla="*/ 0 w 5"/>
              <a:gd name="T3" fmla="*/ 2147483647 h 37"/>
              <a:gd name="T4" fmla="*/ 2147483647 w 5"/>
              <a:gd name="T5" fmla="*/ 2147483647 h 37"/>
              <a:gd name="T6" fmla="*/ 0 60000 65536"/>
              <a:gd name="T7" fmla="*/ 0 60000 65536"/>
              <a:gd name="T8" fmla="*/ 0 60000 65536"/>
              <a:gd name="T9" fmla="*/ 0 w 5"/>
              <a:gd name="T10" fmla="*/ 0 h 37"/>
              <a:gd name="T11" fmla="*/ 5 w 5"/>
              <a:gd name="T12" fmla="*/ 37 h 37"/>
            </a:gdLst>
            <a:ahLst/>
            <a:cxnLst>
              <a:cxn ang="T6">
                <a:pos x="T0" y="T1"/>
              </a:cxn>
              <a:cxn ang="T7">
                <a:pos x="T2" y="T3"/>
              </a:cxn>
              <a:cxn ang="T8">
                <a:pos x="T4" y="T5"/>
              </a:cxn>
            </a:cxnLst>
            <a:rect l="T9" t="T10" r="T11" b="T12"/>
            <a:pathLst>
              <a:path w="5" h="37">
                <a:moveTo>
                  <a:pt x="0" y="0"/>
                </a:moveTo>
                <a:lnTo>
                  <a:pt x="0" y="37"/>
                </a:lnTo>
                <a:lnTo>
                  <a:pt x="5" y="27"/>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3" name="Line 8"/>
          <p:cNvSpPr>
            <a:spLocks noChangeShapeType="1"/>
          </p:cNvSpPr>
          <p:nvPr/>
        </p:nvSpPr>
        <p:spPr bwMode="auto">
          <a:xfrm flipH="1" flipV="1">
            <a:off x="6348413" y="4651375"/>
            <a:ext cx="49212" cy="12382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4" name="Freeform 9"/>
          <p:cNvSpPr>
            <a:spLocks/>
          </p:cNvSpPr>
          <p:nvPr/>
        </p:nvSpPr>
        <p:spPr bwMode="auto">
          <a:xfrm>
            <a:off x="7205663" y="4886325"/>
            <a:ext cx="522287" cy="249238"/>
          </a:xfrm>
          <a:custGeom>
            <a:avLst/>
            <a:gdLst>
              <a:gd name="T0" fmla="*/ 0 w 329"/>
              <a:gd name="T1" fmla="*/ 2147483647 h 157"/>
              <a:gd name="T2" fmla="*/ 2147483647 w 329"/>
              <a:gd name="T3" fmla="*/ 0 h 157"/>
              <a:gd name="T4" fmla="*/ 2147483647 w 329"/>
              <a:gd name="T5" fmla="*/ 2147483647 h 157"/>
              <a:gd name="T6" fmla="*/ 2147483647 w 329"/>
              <a:gd name="T7" fmla="*/ 2147483647 h 157"/>
              <a:gd name="T8" fmla="*/ 0 w 329"/>
              <a:gd name="T9" fmla="*/ 2147483647 h 157"/>
              <a:gd name="T10" fmla="*/ 0 60000 65536"/>
              <a:gd name="T11" fmla="*/ 0 60000 65536"/>
              <a:gd name="T12" fmla="*/ 0 60000 65536"/>
              <a:gd name="T13" fmla="*/ 0 60000 65536"/>
              <a:gd name="T14" fmla="*/ 0 60000 65536"/>
              <a:gd name="T15" fmla="*/ 0 w 329"/>
              <a:gd name="T16" fmla="*/ 0 h 157"/>
              <a:gd name="T17" fmla="*/ 329 w 329"/>
              <a:gd name="T18" fmla="*/ 157 h 157"/>
            </a:gdLst>
            <a:ahLst/>
            <a:cxnLst>
              <a:cxn ang="T10">
                <a:pos x="T0" y="T1"/>
              </a:cxn>
              <a:cxn ang="T11">
                <a:pos x="T2" y="T3"/>
              </a:cxn>
              <a:cxn ang="T12">
                <a:pos x="T4" y="T5"/>
              </a:cxn>
              <a:cxn ang="T13">
                <a:pos x="T6" y="T7"/>
              </a:cxn>
              <a:cxn ang="T14">
                <a:pos x="T8" y="T9"/>
              </a:cxn>
            </a:cxnLst>
            <a:rect l="T15" t="T16" r="T17" b="T18"/>
            <a:pathLst>
              <a:path w="329" h="157">
                <a:moveTo>
                  <a:pt x="0" y="86"/>
                </a:moveTo>
                <a:lnTo>
                  <a:pt x="172" y="0"/>
                </a:lnTo>
                <a:lnTo>
                  <a:pt x="329" y="86"/>
                </a:lnTo>
                <a:lnTo>
                  <a:pt x="172" y="157"/>
                </a:lnTo>
                <a:lnTo>
                  <a:pt x="0" y="86"/>
                </a:lnTo>
                <a:close/>
              </a:path>
            </a:pathLst>
          </a:custGeom>
          <a:solidFill>
            <a:srgbClr val="FFFFCC"/>
          </a:solidFill>
          <a:ln w="0">
            <a:solidFill>
              <a:srgbClr val="990033"/>
            </a:solidFill>
            <a:round/>
            <a:headEnd/>
            <a:tailEnd/>
          </a:ln>
        </p:spPr>
        <p:txBody>
          <a:bodyPr/>
          <a:lstStyle/>
          <a:p>
            <a:endParaRPr lang="zh-CN" altLang="en-US"/>
          </a:p>
        </p:txBody>
      </p:sp>
      <p:sp>
        <p:nvSpPr>
          <p:cNvPr id="80905" name="Freeform 10"/>
          <p:cNvSpPr>
            <a:spLocks/>
          </p:cNvSpPr>
          <p:nvPr/>
        </p:nvSpPr>
        <p:spPr bwMode="auto">
          <a:xfrm>
            <a:off x="6945313" y="4960938"/>
            <a:ext cx="260350" cy="61912"/>
          </a:xfrm>
          <a:custGeom>
            <a:avLst/>
            <a:gdLst>
              <a:gd name="T0" fmla="*/ 0 w 21"/>
              <a:gd name="T1" fmla="*/ 2147483647 h 5"/>
              <a:gd name="T2" fmla="*/ 2147483647 w 21"/>
              <a:gd name="T3" fmla="*/ 2147483647 h 5"/>
              <a:gd name="T4" fmla="*/ 2147483647 w 21"/>
              <a:gd name="T5" fmla="*/ 0 h 5"/>
              <a:gd name="T6" fmla="*/ 0 60000 65536"/>
              <a:gd name="T7" fmla="*/ 0 60000 65536"/>
              <a:gd name="T8" fmla="*/ 0 60000 65536"/>
              <a:gd name="T9" fmla="*/ 0 w 21"/>
              <a:gd name="T10" fmla="*/ 0 h 5"/>
              <a:gd name="T11" fmla="*/ 21 w 21"/>
              <a:gd name="T12" fmla="*/ 5 h 5"/>
            </a:gdLst>
            <a:ahLst/>
            <a:cxnLst>
              <a:cxn ang="T6">
                <a:pos x="T0" y="T1"/>
              </a:cxn>
              <a:cxn ang="T7">
                <a:pos x="T2" y="T3"/>
              </a:cxn>
              <a:cxn ang="T8">
                <a:pos x="T4" y="T5"/>
              </a:cxn>
            </a:cxnLst>
            <a:rect l="T9" t="T10" r="T11" b="T12"/>
            <a:pathLst>
              <a:path w="21" h="5">
                <a:moveTo>
                  <a:pt x="0" y="4"/>
                </a:moveTo>
                <a:lnTo>
                  <a:pt x="21" y="5"/>
                </a:lnTo>
                <a:lnTo>
                  <a:pt x="11" y="0"/>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06" name="Line 11"/>
          <p:cNvSpPr>
            <a:spLocks noChangeShapeType="1"/>
          </p:cNvSpPr>
          <p:nvPr/>
        </p:nvSpPr>
        <p:spPr bwMode="auto">
          <a:xfrm flipH="1">
            <a:off x="7081838" y="5022850"/>
            <a:ext cx="123825" cy="508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7" name="AutoShape 12"/>
          <p:cNvSpPr>
            <a:spLocks noChangeArrowheads="1"/>
          </p:cNvSpPr>
          <p:nvPr/>
        </p:nvSpPr>
        <p:spPr bwMode="auto">
          <a:xfrm>
            <a:off x="7913688" y="4775200"/>
            <a:ext cx="1068387" cy="484188"/>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80908" name="AutoShape 13"/>
          <p:cNvSpPr>
            <a:spLocks noChangeArrowheads="1"/>
          </p:cNvSpPr>
          <p:nvPr/>
        </p:nvSpPr>
        <p:spPr bwMode="auto">
          <a:xfrm>
            <a:off x="7913688" y="3868738"/>
            <a:ext cx="1068387" cy="471487"/>
          </a:xfrm>
          <a:prstGeom prst="roundRect">
            <a:avLst>
              <a:gd name="adj" fmla="val 17106"/>
            </a:avLst>
          </a:prstGeom>
          <a:solidFill>
            <a:srgbClr val="FFFFCC"/>
          </a:solidFill>
          <a:ln w="0">
            <a:solidFill>
              <a:srgbClr val="990033"/>
            </a:solidFill>
            <a:round/>
            <a:headEnd/>
            <a:tailEnd/>
          </a:ln>
        </p:spPr>
        <p:txBody>
          <a:bodyPr/>
          <a:lstStyle/>
          <a:p>
            <a:endParaRPr lang="zh-CN" altLang="en-US"/>
          </a:p>
        </p:txBody>
      </p:sp>
      <p:sp>
        <p:nvSpPr>
          <p:cNvPr id="80909" name="Freeform 14"/>
          <p:cNvSpPr>
            <a:spLocks/>
          </p:cNvSpPr>
          <p:nvPr/>
        </p:nvSpPr>
        <p:spPr bwMode="auto">
          <a:xfrm>
            <a:off x="7751763" y="5011738"/>
            <a:ext cx="161925" cy="61912"/>
          </a:xfrm>
          <a:custGeom>
            <a:avLst/>
            <a:gdLst>
              <a:gd name="T0" fmla="*/ 0 w 13"/>
              <a:gd name="T1" fmla="*/ 2147483647 h 5"/>
              <a:gd name="T2" fmla="*/ 2147483647 w 13"/>
              <a:gd name="T3" fmla="*/ 0 h 5"/>
              <a:gd name="T4" fmla="*/ 2147483647 w 13"/>
              <a:gd name="T5" fmla="*/ 2147483647 h 5"/>
              <a:gd name="T6" fmla="*/ 0 60000 65536"/>
              <a:gd name="T7" fmla="*/ 0 60000 65536"/>
              <a:gd name="T8" fmla="*/ 0 60000 65536"/>
              <a:gd name="T9" fmla="*/ 0 w 13"/>
              <a:gd name="T10" fmla="*/ 0 h 5"/>
              <a:gd name="T11" fmla="*/ 13 w 13"/>
              <a:gd name="T12" fmla="*/ 5 h 5"/>
            </a:gdLst>
            <a:ahLst/>
            <a:cxnLst>
              <a:cxn ang="T6">
                <a:pos x="T0" y="T1"/>
              </a:cxn>
              <a:cxn ang="T7">
                <a:pos x="T2" y="T3"/>
              </a:cxn>
              <a:cxn ang="T8">
                <a:pos x="T4" y="T5"/>
              </a:cxn>
            </a:cxnLst>
            <a:rect l="T9" t="T10" r="T11" b="T12"/>
            <a:pathLst>
              <a:path w="13" h="5">
                <a:moveTo>
                  <a:pt x="0" y="1"/>
                </a:moveTo>
                <a:lnTo>
                  <a:pt x="13" y="0"/>
                </a:lnTo>
                <a:lnTo>
                  <a:pt x="3" y="5"/>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10" name="Line 15"/>
          <p:cNvSpPr>
            <a:spLocks noChangeShapeType="1"/>
          </p:cNvSpPr>
          <p:nvPr/>
        </p:nvSpPr>
        <p:spPr bwMode="auto">
          <a:xfrm flipH="1" flipV="1">
            <a:off x="7789863" y="4960938"/>
            <a:ext cx="123825" cy="5080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1" name="Freeform 16"/>
          <p:cNvSpPr>
            <a:spLocks/>
          </p:cNvSpPr>
          <p:nvPr/>
        </p:nvSpPr>
        <p:spPr bwMode="auto">
          <a:xfrm>
            <a:off x="7478713" y="4041775"/>
            <a:ext cx="434975" cy="844550"/>
          </a:xfrm>
          <a:custGeom>
            <a:avLst/>
            <a:gdLst>
              <a:gd name="T0" fmla="*/ 0 w 35"/>
              <a:gd name="T1" fmla="*/ 2147483647 h 68"/>
              <a:gd name="T2" fmla="*/ 0 w 35"/>
              <a:gd name="T3" fmla="*/ 2147483647 h 68"/>
              <a:gd name="T4" fmla="*/ 2147483647 w 35"/>
              <a:gd name="T5" fmla="*/ 2147483647 h 68"/>
              <a:gd name="T6" fmla="*/ 2147483647 w 35"/>
              <a:gd name="T7" fmla="*/ 0 h 68"/>
              <a:gd name="T8" fmla="*/ 0 60000 65536"/>
              <a:gd name="T9" fmla="*/ 0 60000 65536"/>
              <a:gd name="T10" fmla="*/ 0 60000 65536"/>
              <a:gd name="T11" fmla="*/ 0 60000 65536"/>
              <a:gd name="T12" fmla="*/ 0 w 35"/>
              <a:gd name="T13" fmla="*/ 0 h 68"/>
              <a:gd name="T14" fmla="*/ 35 w 35"/>
              <a:gd name="T15" fmla="*/ 68 h 68"/>
            </a:gdLst>
            <a:ahLst/>
            <a:cxnLst>
              <a:cxn ang="T8">
                <a:pos x="T0" y="T1"/>
              </a:cxn>
              <a:cxn ang="T9">
                <a:pos x="T2" y="T3"/>
              </a:cxn>
              <a:cxn ang="T10">
                <a:pos x="T4" y="T5"/>
              </a:cxn>
              <a:cxn ang="T11">
                <a:pos x="T6" y="T7"/>
              </a:cxn>
            </a:cxnLst>
            <a:rect l="T12" t="T13" r="T14" b="T15"/>
            <a:pathLst>
              <a:path w="35" h="68">
                <a:moveTo>
                  <a:pt x="0" y="68"/>
                </a:moveTo>
                <a:lnTo>
                  <a:pt x="0" y="4"/>
                </a:lnTo>
                <a:lnTo>
                  <a:pt x="35" y="4"/>
                </a:lnTo>
                <a:lnTo>
                  <a:pt x="25" y="0"/>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12" name="Line 17"/>
          <p:cNvSpPr>
            <a:spLocks noChangeShapeType="1"/>
          </p:cNvSpPr>
          <p:nvPr/>
        </p:nvSpPr>
        <p:spPr bwMode="auto">
          <a:xfrm flipH="1">
            <a:off x="7789863" y="4092575"/>
            <a:ext cx="123825" cy="6191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3" name="Line 18"/>
          <p:cNvSpPr>
            <a:spLocks noChangeShapeType="1"/>
          </p:cNvSpPr>
          <p:nvPr/>
        </p:nvSpPr>
        <p:spPr bwMode="auto">
          <a:xfrm>
            <a:off x="5143500" y="4429125"/>
            <a:ext cx="642938" cy="26035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80914" name="Text Box 19"/>
          <p:cNvSpPr txBox="1">
            <a:spLocks noChangeArrowheads="1"/>
          </p:cNvSpPr>
          <p:nvPr/>
        </p:nvSpPr>
        <p:spPr bwMode="auto">
          <a:xfrm>
            <a:off x="5867400" y="4829175"/>
            <a:ext cx="9858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1600">
                <a:solidFill>
                  <a:schemeClr val="bg2"/>
                </a:solidFill>
                <a:latin typeface="Arial" pitchFamily="34" charset="0"/>
              </a:rPr>
              <a:t>Activity1</a:t>
            </a:r>
          </a:p>
        </p:txBody>
      </p:sp>
      <p:sp>
        <p:nvSpPr>
          <p:cNvPr id="80915" name="Text Box 20"/>
          <p:cNvSpPr txBox="1">
            <a:spLocks noChangeArrowheads="1"/>
          </p:cNvSpPr>
          <p:nvPr/>
        </p:nvSpPr>
        <p:spPr bwMode="auto">
          <a:xfrm>
            <a:off x="7937500" y="4841875"/>
            <a:ext cx="9858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1600">
                <a:solidFill>
                  <a:schemeClr val="bg2"/>
                </a:solidFill>
                <a:latin typeface="Arial" pitchFamily="34" charset="0"/>
              </a:rPr>
              <a:t>Activity3</a:t>
            </a:r>
          </a:p>
        </p:txBody>
      </p:sp>
      <p:sp>
        <p:nvSpPr>
          <p:cNvPr id="80916" name="Text Box 21"/>
          <p:cNvSpPr txBox="1">
            <a:spLocks noChangeArrowheads="1"/>
          </p:cNvSpPr>
          <p:nvPr/>
        </p:nvSpPr>
        <p:spPr bwMode="auto">
          <a:xfrm>
            <a:off x="7924800" y="3924300"/>
            <a:ext cx="98583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1600">
                <a:solidFill>
                  <a:schemeClr val="bg2"/>
                </a:solidFill>
                <a:latin typeface="Arial" pitchFamily="34" charset="0"/>
              </a:rPr>
              <a:t>Activity2</a:t>
            </a:r>
          </a:p>
        </p:txBody>
      </p:sp>
      <p:pic>
        <p:nvPicPr>
          <p:cNvPr id="80917"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205038"/>
            <a:ext cx="4857750"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ChangeArrowheads="1"/>
          </p:cNvSpPr>
          <p:nvPr/>
        </p:nvSpPr>
        <p:spPr bwMode="auto">
          <a:xfrm>
            <a:off x="1785938" y="1189038"/>
            <a:ext cx="5568950" cy="5311775"/>
          </a:xfrm>
          <a:prstGeom prst="diamond">
            <a:avLst/>
          </a:prstGeom>
          <a:solidFill>
            <a:srgbClr val="FCFCFC">
              <a:alpha val="29804"/>
            </a:srgbClr>
          </a:solidFill>
          <a:ln w="9525">
            <a:noFill/>
            <a:miter lim="800000"/>
            <a:headEnd/>
            <a:tailEnd/>
          </a:ln>
          <a:effectLst/>
          <a:scene3d>
            <a:camera prst="legacyPerspectiveTop"/>
            <a:lightRig rig="legacyNormal1" dir="t"/>
          </a:scene3d>
          <a:sp3d extrusionH="49200" prstMaterial="legacyMatte">
            <a:bevelT w="13500" h="13500" prst="angle"/>
            <a:bevelB w="13500" h="13500" prst="angle"/>
            <a:extrusionClr>
              <a:schemeClr val="bg1"/>
            </a:extrusionClr>
          </a:sp3d>
        </p:spPr>
        <p:txBody>
          <a:bodyPr wrap="none" anchor="ctr">
            <a:flatTx/>
          </a:bodyPr>
          <a:lstStyle/>
          <a:p>
            <a:pPr>
              <a:defRPr/>
            </a:pPr>
            <a:endParaRPr lang="zh-CN" altLang="en-US" dirty="0">
              <a:ln>
                <a:solidFill>
                  <a:sysClr val="windowText" lastClr="000000"/>
                </a:solidFill>
              </a:ln>
              <a:solidFill>
                <a:srgbClr val="FF0000"/>
              </a:solidFill>
              <a:latin typeface="Arial" pitchFamily="34" charset="0"/>
              <a:cs typeface="Arial" pitchFamily="34" charset="0"/>
            </a:endParaRPr>
          </a:p>
        </p:txBody>
      </p:sp>
      <p:sp>
        <p:nvSpPr>
          <p:cNvPr id="13315" name="AutoShape 3"/>
          <p:cNvSpPr>
            <a:spLocks noChangeArrowheads="1"/>
          </p:cNvSpPr>
          <p:nvPr/>
        </p:nvSpPr>
        <p:spPr bwMode="gray">
          <a:xfrm>
            <a:off x="3200400" y="2400300"/>
            <a:ext cx="1296988" cy="1296988"/>
          </a:xfrm>
          <a:prstGeom prst="roundRect">
            <a:avLst>
              <a:gd name="adj" fmla="val 16667"/>
            </a:avLst>
          </a:prstGeom>
          <a:solidFill>
            <a:srgbClr val="FFFFFF"/>
          </a:solidFill>
          <a:ln w="76200">
            <a:solidFill>
              <a:srgbClr val="A8D02A"/>
            </a:solidFill>
            <a:round/>
            <a:headEnd/>
            <a:tailEnd/>
          </a:ln>
        </p:spPr>
        <p:txBody>
          <a:bodyPr wrap="none" anchor="ctr"/>
          <a:lstStyle/>
          <a:p>
            <a:endParaRPr lang="zh-CN" altLang="en-US" sz="1800">
              <a:latin typeface="Arial" pitchFamily="34" charset="0"/>
              <a:cs typeface="Arial" pitchFamily="34" charset="0"/>
            </a:endParaRPr>
          </a:p>
        </p:txBody>
      </p:sp>
      <p:sp>
        <p:nvSpPr>
          <p:cNvPr id="13316" name="AutoShape 4"/>
          <p:cNvSpPr>
            <a:spLocks noChangeArrowheads="1"/>
          </p:cNvSpPr>
          <p:nvPr/>
        </p:nvSpPr>
        <p:spPr bwMode="gray">
          <a:xfrm>
            <a:off x="3200400" y="3863975"/>
            <a:ext cx="1296988" cy="1296988"/>
          </a:xfrm>
          <a:prstGeom prst="roundRect">
            <a:avLst>
              <a:gd name="adj" fmla="val 16667"/>
            </a:avLst>
          </a:prstGeom>
          <a:solidFill>
            <a:srgbClr val="FFFFFF"/>
          </a:solidFill>
          <a:ln w="76200">
            <a:solidFill>
              <a:srgbClr val="FF6161"/>
            </a:solidFill>
            <a:round/>
            <a:headEnd/>
            <a:tailEnd/>
          </a:ln>
        </p:spPr>
        <p:txBody>
          <a:bodyPr wrap="none" anchor="ctr"/>
          <a:lstStyle/>
          <a:p>
            <a:endParaRPr lang="zh-CN" altLang="en-US" sz="1800">
              <a:latin typeface="Arial" pitchFamily="34" charset="0"/>
              <a:cs typeface="Arial" pitchFamily="34" charset="0"/>
            </a:endParaRPr>
          </a:p>
        </p:txBody>
      </p:sp>
      <p:sp>
        <p:nvSpPr>
          <p:cNvPr id="13317" name="AutoShape 5"/>
          <p:cNvSpPr>
            <a:spLocks noChangeArrowheads="1"/>
          </p:cNvSpPr>
          <p:nvPr/>
        </p:nvSpPr>
        <p:spPr bwMode="gray">
          <a:xfrm>
            <a:off x="4660900" y="2400300"/>
            <a:ext cx="1296988" cy="1296988"/>
          </a:xfrm>
          <a:prstGeom prst="roundRect">
            <a:avLst>
              <a:gd name="adj" fmla="val 16667"/>
            </a:avLst>
          </a:prstGeom>
          <a:solidFill>
            <a:srgbClr val="FFFFFF"/>
          </a:solidFill>
          <a:ln w="76200">
            <a:solidFill>
              <a:srgbClr val="FFC319"/>
            </a:solidFill>
            <a:round/>
            <a:headEnd/>
            <a:tailEnd/>
          </a:ln>
        </p:spPr>
        <p:txBody>
          <a:bodyPr wrap="none" anchor="ctr"/>
          <a:lstStyle/>
          <a:p>
            <a:endParaRPr lang="zh-CN" altLang="en-US" sz="1800">
              <a:latin typeface="Arial" pitchFamily="34" charset="0"/>
              <a:cs typeface="Arial" pitchFamily="34" charset="0"/>
            </a:endParaRPr>
          </a:p>
        </p:txBody>
      </p:sp>
      <p:sp>
        <p:nvSpPr>
          <p:cNvPr id="13318" name="AutoShape 6"/>
          <p:cNvSpPr>
            <a:spLocks noChangeArrowheads="1"/>
          </p:cNvSpPr>
          <p:nvPr/>
        </p:nvSpPr>
        <p:spPr bwMode="gray">
          <a:xfrm>
            <a:off x="4660900" y="3863975"/>
            <a:ext cx="1296988" cy="1296988"/>
          </a:xfrm>
          <a:prstGeom prst="roundRect">
            <a:avLst>
              <a:gd name="adj" fmla="val 16667"/>
            </a:avLst>
          </a:prstGeom>
          <a:solidFill>
            <a:srgbClr val="FFFFFF"/>
          </a:solidFill>
          <a:ln w="76200">
            <a:solidFill>
              <a:srgbClr val="5CB1FE"/>
            </a:solidFill>
            <a:round/>
            <a:headEnd/>
            <a:tailEnd/>
          </a:ln>
        </p:spPr>
        <p:txBody>
          <a:bodyPr wrap="none" anchor="ctr"/>
          <a:lstStyle/>
          <a:p>
            <a:endParaRPr lang="zh-CN" altLang="en-US" sz="1800">
              <a:latin typeface="Arial" pitchFamily="34" charset="0"/>
              <a:cs typeface="Arial" pitchFamily="34" charset="0"/>
            </a:endParaRPr>
          </a:p>
        </p:txBody>
      </p:sp>
      <p:sp>
        <p:nvSpPr>
          <p:cNvPr id="13319" name="Text Box 7"/>
          <p:cNvSpPr txBox="1">
            <a:spLocks noChangeArrowheads="1"/>
          </p:cNvSpPr>
          <p:nvPr/>
        </p:nvSpPr>
        <p:spPr bwMode="black">
          <a:xfrm>
            <a:off x="3273425" y="2762250"/>
            <a:ext cx="1146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b="1" dirty="0">
                <a:latin typeface="Arial" pitchFamily="34" charset="0"/>
                <a:cs typeface="Arial" pitchFamily="34" charset="0"/>
              </a:rPr>
              <a:t>Visualization</a:t>
            </a:r>
          </a:p>
        </p:txBody>
      </p:sp>
      <p:sp>
        <p:nvSpPr>
          <p:cNvPr id="13320" name="Text Box 8"/>
          <p:cNvSpPr txBox="1">
            <a:spLocks noChangeArrowheads="1"/>
          </p:cNvSpPr>
          <p:nvPr/>
        </p:nvSpPr>
        <p:spPr bwMode="black">
          <a:xfrm>
            <a:off x="4729163" y="2762250"/>
            <a:ext cx="1146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b="1">
                <a:latin typeface="Arial" pitchFamily="34" charset="0"/>
                <a:cs typeface="Arial" pitchFamily="34" charset="0"/>
              </a:rPr>
              <a:t>Specification</a:t>
            </a:r>
          </a:p>
        </p:txBody>
      </p:sp>
      <p:sp>
        <p:nvSpPr>
          <p:cNvPr id="13321" name="Text Box 9"/>
          <p:cNvSpPr txBox="1">
            <a:spLocks noChangeArrowheads="1"/>
          </p:cNvSpPr>
          <p:nvPr/>
        </p:nvSpPr>
        <p:spPr bwMode="black">
          <a:xfrm>
            <a:off x="3273425" y="4181475"/>
            <a:ext cx="1227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b="1" dirty="0">
                <a:latin typeface="Arial" pitchFamily="34" charset="0"/>
                <a:cs typeface="Arial" pitchFamily="34" charset="0"/>
              </a:rPr>
              <a:t>Template</a:t>
            </a:r>
          </a:p>
        </p:txBody>
      </p:sp>
      <p:sp>
        <p:nvSpPr>
          <p:cNvPr id="13322" name="Text Box 10"/>
          <p:cNvSpPr txBox="1">
            <a:spLocks noChangeArrowheads="1"/>
          </p:cNvSpPr>
          <p:nvPr/>
        </p:nvSpPr>
        <p:spPr bwMode="black">
          <a:xfrm>
            <a:off x="4729163" y="4181475"/>
            <a:ext cx="1146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b="1">
                <a:latin typeface="Arial" pitchFamily="34" charset="0"/>
                <a:cs typeface="Arial" pitchFamily="34" charset="0"/>
              </a:rPr>
              <a:t>Documentation</a:t>
            </a:r>
          </a:p>
        </p:txBody>
      </p:sp>
      <p:sp>
        <p:nvSpPr>
          <p:cNvPr id="13323" name="Text Box 13"/>
          <p:cNvSpPr txBox="1">
            <a:spLocks noChangeArrowheads="1"/>
          </p:cNvSpPr>
          <p:nvPr/>
        </p:nvSpPr>
        <p:spPr bwMode="gray">
          <a:xfrm>
            <a:off x="6113463" y="3529013"/>
            <a:ext cx="993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000" b="1">
                <a:solidFill>
                  <a:srgbClr val="000000"/>
                </a:solidFill>
                <a:latin typeface="Arial" pitchFamily="34" charset="0"/>
                <a:cs typeface="Arial" pitchFamily="34" charset="0"/>
              </a:rPr>
              <a:t>Aims</a:t>
            </a:r>
          </a:p>
        </p:txBody>
      </p:sp>
      <p:sp>
        <p:nvSpPr>
          <p:cNvPr id="13324" name="Text Box 14"/>
          <p:cNvSpPr txBox="1">
            <a:spLocks noChangeArrowheads="1"/>
          </p:cNvSpPr>
          <p:nvPr/>
        </p:nvSpPr>
        <p:spPr bwMode="gray">
          <a:xfrm>
            <a:off x="2049463" y="3529013"/>
            <a:ext cx="1117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000" b="1">
                <a:solidFill>
                  <a:srgbClr val="000000"/>
                </a:solidFill>
                <a:latin typeface="Arial" pitchFamily="34" charset="0"/>
                <a:cs typeface="Arial" pitchFamily="34" charset="0"/>
              </a:rPr>
              <a:t>Four</a:t>
            </a:r>
          </a:p>
        </p:txBody>
      </p:sp>
      <p:sp>
        <p:nvSpPr>
          <p:cNvPr id="13325" name="Text Box 15"/>
          <p:cNvSpPr txBox="1">
            <a:spLocks noChangeArrowheads="1"/>
          </p:cNvSpPr>
          <p:nvPr/>
        </p:nvSpPr>
        <p:spPr bwMode="gray">
          <a:xfrm>
            <a:off x="577850" y="1928813"/>
            <a:ext cx="307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000" b="1">
                <a:solidFill>
                  <a:srgbClr val="000000"/>
                </a:solidFill>
                <a:latin typeface="Arial" pitchFamily="34" charset="0"/>
                <a:cs typeface="Arial" pitchFamily="34" charset="0"/>
              </a:rPr>
              <a:t>System to be done</a:t>
            </a:r>
          </a:p>
        </p:txBody>
      </p:sp>
      <p:sp>
        <p:nvSpPr>
          <p:cNvPr id="13326" name="Text Box 16"/>
          <p:cNvSpPr txBox="1">
            <a:spLocks noChangeArrowheads="1"/>
          </p:cNvSpPr>
          <p:nvPr/>
        </p:nvSpPr>
        <p:spPr bwMode="gray">
          <a:xfrm>
            <a:off x="5530850" y="1928813"/>
            <a:ext cx="307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000" b="1">
                <a:solidFill>
                  <a:srgbClr val="000000"/>
                </a:solidFill>
                <a:latin typeface="Arial" pitchFamily="34" charset="0"/>
                <a:cs typeface="Arial" pitchFamily="34" charset="0"/>
              </a:rPr>
              <a:t>Structure &amp; behavior</a:t>
            </a:r>
          </a:p>
        </p:txBody>
      </p:sp>
      <p:sp>
        <p:nvSpPr>
          <p:cNvPr id="13327" name="Text Box 17"/>
          <p:cNvSpPr txBox="1">
            <a:spLocks noChangeArrowheads="1"/>
          </p:cNvSpPr>
          <p:nvPr/>
        </p:nvSpPr>
        <p:spPr bwMode="gray">
          <a:xfrm>
            <a:off x="285750" y="5022850"/>
            <a:ext cx="307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000" b="1">
                <a:latin typeface="Arial" pitchFamily="34" charset="0"/>
                <a:cs typeface="Arial" pitchFamily="34" charset="0"/>
              </a:rPr>
              <a:t>Guide to constructing a system.</a:t>
            </a:r>
            <a:endParaRPr lang="en-US" altLang="zh-CN" sz="2000" b="1">
              <a:solidFill>
                <a:srgbClr val="000000"/>
              </a:solidFill>
              <a:latin typeface="Arial" pitchFamily="34" charset="0"/>
              <a:cs typeface="Arial" pitchFamily="34" charset="0"/>
            </a:endParaRPr>
          </a:p>
        </p:txBody>
      </p:sp>
      <p:sp>
        <p:nvSpPr>
          <p:cNvPr id="13328" name="Text Box 18"/>
          <p:cNvSpPr txBox="1">
            <a:spLocks noChangeArrowheads="1"/>
          </p:cNvSpPr>
          <p:nvPr/>
        </p:nvSpPr>
        <p:spPr bwMode="gray">
          <a:xfrm>
            <a:off x="5607050" y="4976813"/>
            <a:ext cx="307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000" b="1">
                <a:solidFill>
                  <a:srgbClr val="000000"/>
                </a:solidFill>
                <a:latin typeface="Arial" pitchFamily="34" charset="0"/>
                <a:cs typeface="Arial" pitchFamily="34" charset="0"/>
              </a:rPr>
              <a:t>Decisions</a:t>
            </a:r>
          </a:p>
        </p:txBody>
      </p:sp>
      <p:sp>
        <p:nvSpPr>
          <p:cNvPr id="13329" name="Rectangle 19"/>
          <p:cNvSpPr>
            <a:spLocks noGrp="1" noChangeArrowheads="1"/>
          </p:cNvSpPr>
          <p:nvPr>
            <p:ph type="title"/>
          </p:nvPr>
        </p:nvSpPr>
        <p:spPr/>
        <p:txBody>
          <a:bodyPr/>
          <a:lstStyle/>
          <a:p>
            <a:r>
              <a:rPr lang="en-US" altLang="zh-CN" smtClean="0">
                <a:latin typeface="Arial" pitchFamily="34" charset="0"/>
                <a:ea typeface="宋体" pitchFamily="2" charset="-122"/>
                <a:cs typeface="Arial" pitchFamily="34" charset="0"/>
              </a:rPr>
              <a:t>Why Model?</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a:xfrm>
            <a:off x="252413" y="0"/>
            <a:ext cx="7343775" cy="536575"/>
          </a:xfrm>
          <a:prstGeom prst="rect">
            <a:avLst/>
          </a:prstGeom>
        </p:spPr>
        <p:txBody>
          <a:bodyPr/>
          <a:lstStyle/>
          <a:p>
            <a:pPr defTabSz="904875">
              <a:defRPr/>
            </a:pPr>
            <a:r>
              <a:rPr kumimoji="1" lang="en-US" altLang="ja-JP" sz="2800" b="1" kern="0">
                <a:solidFill>
                  <a:srgbClr val="EAEAEA"/>
                </a:solidFill>
                <a:latin typeface="+mj-lt"/>
                <a:ea typeface="+mj-ea"/>
                <a:cs typeface="+mj-cs"/>
              </a:rPr>
              <a:t>OOSD  Process &amp; UML guide</a:t>
            </a:r>
            <a:endParaRPr lang="en-GB" altLang="zh-CN" sz="2800" b="1" kern="0" dirty="0">
              <a:solidFill>
                <a:srgbClr val="EAEAEA"/>
              </a:solidFill>
              <a:latin typeface="+mj-lt"/>
              <a:ea typeface="+mj-ea"/>
              <a:cs typeface="+mj-cs"/>
            </a:endParaRPr>
          </a:p>
        </p:txBody>
      </p:sp>
      <p:graphicFrame>
        <p:nvGraphicFramePr>
          <p:cNvPr id="81923" name="Object 5"/>
          <p:cNvGraphicFramePr>
            <a:graphicFrameLocks noChangeAspect="1"/>
          </p:cNvGraphicFramePr>
          <p:nvPr/>
        </p:nvGraphicFramePr>
        <p:xfrm>
          <a:off x="723900" y="1004888"/>
          <a:ext cx="7593013" cy="5353050"/>
        </p:xfrm>
        <a:graphic>
          <a:graphicData uri="http://schemas.openxmlformats.org/presentationml/2006/ole">
            <mc:AlternateContent xmlns:mc="http://schemas.openxmlformats.org/markup-compatibility/2006">
              <mc:Choice xmlns:v="urn:schemas-microsoft-com:vml" Requires="v">
                <p:oleObj spid="_x0000_s81955" name="Image" r:id="rId4" imgW="9168254" imgH="6463492" progId="Photoshop.Image.8">
                  <p:embed/>
                </p:oleObj>
              </mc:Choice>
              <mc:Fallback>
                <p:oleObj name="Image" r:id="rId4" imgW="9168254" imgH="6463492" progId="Photoshop.Imag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 y="1004888"/>
                        <a:ext cx="7593013"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p:cNvSpPr>
            <a:spLocks noChangeArrowheads="1"/>
          </p:cNvSpPr>
          <p:nvPr/>
        </p:nvSpPr>
        <p:spPr bwMode="auto">
          <a:xfrm>
            <a:off x="3214688" y="3571875"/>
            <a:ext cx="4500562" cy="642938"/>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 name="矩形 5"/>
          <p:cNvSpPr>
            <a:spLocks noChangeArrowheads="1"/>
          </p:cNvSpPr>
          <p:nvPr/>
        </p:nvSpPr>
        <p:spPr bwMode="auto">
          <a:xfrm>
            <a:off x="3143250" y="5429250"/>
            <a:ext cx="4572000" cy="714375"/>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auto">
          <a:xfrm>
            <a:off x="5626100" y="1917700"/>
            <a:ext cx="1081088" cy="436563"/>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83971" name="AutoShape 3"/>
          <p:cNvSpPr>
            <a:spLocks noChangeArrowheads="1"/>
          </p:cNvSpPr>
          <p:nvPr/>
        </p:nvSpPr>
        <p:spPr bwMode="auto">
          <a:xfrm>
            <a:off x="3282950" y="1327150"/>
            <a:ext cx="1081088" cy="436563"/>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83972" name="Freeform 4"/>
          <p:cNvSpPr>
            <a:spLocks/>
          </p:cNvSpPr>
          <p:nvPr/>
        </p:nvSpPr>
        <p:spPr bwMode="auto">
          <a:xfrm>
            <a:off x="3822700" y="1717675"/>
            <a:ext cx="1588" cy="282575"/>
          </a:xfrm>
          <a:custGeom>
            <a:avLst/>
            <a:gdLst>
              <a:gd name="T0" fmla="*/ 0 w 1"/>
              <a:gd name="T1" fmla="*/ 0 h 178"/>
              <a:gd name="T2" fmla="*/ 0 w 1"/>
              <a:gd name="T3" fmla="*/ 2147483647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3" name="Freeform 5"/>
          <p:cNvSpPr>
            <a:spLocks/>
          </p:cNvSpPr>
          <p:nvPr/>
        </p:nvSpPr>
        <p:spPr bwMode="auto">
          <a:xfrm flipH="1">
            <a:off x="3303588" y="3338513"/>
            <a:ext cx="325437" cy="334962"/>
          </a:xfrm>
          <a:custGeom>
            <a:avLst/>
            <a:gdLst>
              <a:gd name="T0" fmla="*/ 2147483647 w 316"/>
              <a:gd name="T1" fmla="*/ 0 h 211"/>
              <a:gd name="T2" fmla="*/ 0 w 316"/>
              <a:gd name="T3" fmla="*/ 2147483647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4" name="Freeform 6"/>
          <p:cNvSpPr>
            <a:spLocks/>
          </p:cNvSpPr>
          <p:nvPr/>
        </p:nvSpPr>
        <p:spPr bwMode="auto">
          <a:xfrm>
            <a:off x="3208338" y="5594350"/>
            <a:ext cx="533400" cy="312738"/>
          </a:xfrm>
          <a:custGeom>
            <a:avLst/>
            <a:gdLst>
              <a:gd name="T0" fmla="*/ 0 w 303"/>
              <a:gd name="T1" fmla="*/ 0 h 178"/>
              <a:gd name="T2" fmla="*/ 2147483647 w 303"/>
              <a:gd name="T3" fmla="*/ 2147483647 h 178"/>
              <a:gd name="T4" fmla="*/ 0 60000 65536"/>
              <a:gd name="T5" fmla="*/ 0 60000 65536"/>
              <a:gd name="T6" fmla="*/ 0 w 303"/>
              <a:gd name="T7" fmla="*/ 0 h 178"/>
              <a:gd name="T8" fmla="*/ 303 w 303"/>
              <a:gd name="T9" fmla="*/ 178 h 178"/>
            </a:gdLst>
            <a:ahLst/>
            <a:cxnLst>
              <a:cxn ang="T4">
                <a:pos x="T0" y="T1"/>
              </a:cxn>
              <a:cxn ang="T5">
                <a:pos x="T2" y="T3"/>
              </a:cxn>
            </a:cxnLst>
            <a:rect l="T6" t="T7" r="T8" b="T9"/>
            <a:pathLst>
              <a:path w="303" h="178">
                <a:moveTo>
                  <a:pt x="0" y="0"/>
                </a:moveTo>
                <a:lnTo>
                  <a:pt x="303" y="178"/>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5" name="Freeform 7"/>
          <p:cNvSpPr>
            <a:spLocks/>
          </p:cNvSpPr>
          <p:nvPr/>
        </p:nvSpPr>
        <p:spPr bwMode="auto">
          <a:xfrm>
            <a:off x="4002088" y="5006975"/>
            <a:ext cx="892175" cy="887413"/>
          </a:xfrm>
          <a:custGeom>
            <a:avLst/>
            <a:gdLst>
              <a:gd name="T0" fmla="*/ 2147483647 w 490"/>
              <a:gd name="T1" fmla="*/ 0 h 529"/>
              <a:gd name="T2" fmla="*/ 0 w 490"/>
              <a:gd name="T3" fmla="*/ 2147483647 h 529"/>
              <a:gd name="T4" fmla="*/ 0 60000 65536"/>
              <a:gd name="T5" fmla="*/ 0 60000 65536"/>
              <a:gd name="T6" fmla="*/ 0 w 490"/>
              <a:gd name="T7" fmla="*/ 0 h 529"/>
              <a:gd name="T8" fmla="*/ 490 w 490"/>
              <a:gd name="T9" fmla="*/ 529 h 529"/>
            </a:gdLst>
            <a:ahLst/>
            <a:cxnLst>
              <a:cxn ang="T4">
                <a:pos x="T0" y="T1"/>
              </a:cxn>
              <a:cxn ang="T5">
                <a:pos x="T2" y="T3"/>
              </a:cxn>
            </a:cxnLst>
            <a:rect l="T6" t="T7" r="T8" b="T9"/>
            <a:pathLst>
              <a:path w="490" h="529">
                <a:moveTo>
                  <a:pt x="490" y="0"/>
                </a:moveTo>
                <a:lnTo>
                  <a:pt x="0" y="529"/>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6" name="Freeform 8"/>
          <p:cNvSpPr>
            <a:spLocks/>
          </p:cNvSpPr>
          <p:nvPr/>
        </p:nvSpPr>
        <p:spPr bwMode="auto">
          <a:xfrm flipH="1">
            <a:off x="3343275" y="2549525"/>
            <a:ext cx="400050" cy="400050"/>
          </a:xfrm>
          <a:custGeom>
            <a:avLst/>
            <a:gdLst>
              <a:gd name="T0" fmla="*/ 0 w 270"/>
              <a:gd name="T1" fmla="*/ 0 h 140"/>
              <a:gd name="T2" fmla="*/ 2147483647 w 270"/>
              <a:gd name="T3" fmla="*/ 2147483647 h 140"/>
              <a:gd name="T4" fmla="*/ 0 60000 65536"/>
              <a:gd name="T5" fmla="*/ 0 60000 65536"/>
              <a:gd name="T6" fmla="*/ 0 w 270"/>
              <a:gd name="T7" fmla="*/ 0 h 140"/>
              <a:gd name="T8" fmla="*/ 270 w 270"/>
              <a:gd name="T9" fmla="*/ 140 h 140"/>
            </a:gdLst>
            <a:ahLst/>
            <a:cxnLst>
              <a:cxn ang="T4">
                <a:pos x="T0" y="T1"/>
              </a:cxn>
              <a:cxn ang="T5">
                <a:pos x="T2" y="T3"/>
              </a:cxn>
            </a:cxnLst>
            <a:rect l="T6" t="T7" r="T8" b="T9"/>
            <a:pathLst>
              <a:path w="270" h="140">
                <a:moveTo>
                  <a:pt x="0" y="0"/>
                </a:moveTo>
                <a:lnTo>
                  <a:pt x="270" y="140"/>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7" name="Rectangle 9"/>
          <p:cNvSpPr>
            <a:spLocks noGrp="1" noChangeArrowheads="1"/>
          </p:cNvSpPr>
          <p:nvPr>
            <p:ph type="title" idx="4294967295"/>
          </p:nvPr>
        </p:nvSpPr>
        <p:spPr/>
        <p:txBody>
          <a:bodyPr/>
          <a:lstStyle/>
          <a:p>
            <a:r>
              <a:rPr lang="en-US" altLang="zh-CN" smtClean="0">
                <a:latin typeface="Arial" pitchFamily="34" charset="0"/>
                <a:ea typeface="宋体" pitchFamily="2" charset="-122"/>
                <a:cs typeface="Arial" pitchFamily="34" charset="0"/>
              </a:rPr>
              <a:t>Example: Activity Diagram</a:t>
            </a:r>
          </a:p>
        </p:txBody>
      </p:sp>
      <p:sp>
        <p:nvSpPr>
          <p:cNvPr id="83978" name="Freeform 10"/>
          <p:cNvSpPr>
            <a:spLocks/>
          </p:cNvSpPr>
          <p:nvPr/>
        </p:nvSpPr>
        <p:spPr bwMode="auto">
          <a:xfrm>
            <a:off x="3873500" y="3729038"/>
            <a:ext cx="1588" cy="319087"/>
          </a:xfrm>
          <a:custGeom>
            <a:avLst/>
            <a:gdLst>
              <a:gd name="T0" fmla="*/ 0 w 1"/>
              <a:gd name="T1" fmla="*/ 0 h 201"/>
              <a:gd name="T2" fmla="*/ 2147483647 w 1"/>
              <a:gd name="T3" fmla="*/ 2147483647 h 201"/>
              <a:gd name="T4" fmla="*/ 0 60000 65536"/>
              <a:gd name="T5" fmla="*/ 0 60000 65536"/>
              <a:gd name="T6" fmla="*/ 0 w 1"/>
              <a:gd name="T7" fmla="*/ 0 h 201"/>
              <a:gd name="T8" fmla="*/ 1 w 1"/>
              <a:gd name="T9" fmla="*/ 201 h 201"/>
            </a:gdLst>
            <a:ahLst/>
            <a:cxnLst>
              <a:cxn ang="T4">
                <a:pos x="T0" y="T1"/>
              </a:cxn>
              <a:cxn ang="T5">
                <a:pos x="T2" y="T3"/>
              </a:cxn>
            </a:cxnLst>
            <a:rect l="T6" t="T7" r="T8" b="T9"/>
            <a:pathLst>
              <a:path w="1" h="201">
                <a:moveTo>
                  <a:pt x="0" y="0"/>
                </a:moveTo>
                <a:lnTo>
                  <a:pt x="1" y="201"/>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79" name="Freeform 11"/>
          <p:cNvSpPr>
            <a:spLocks/>
          </p:cNvSpPr>
          <p:nvPr/>
        </p:nvSpPr>
        <p:spPr bwMode="auto">
          <a:xfrm>
            <a:off x="3819525" y="2219325"/>
            <a:ext cx="1588" cy="282575"/>
          </a:xfrm>
          <a:custGeom>
            <a:avLst/>
            <a:gdLst>
              <a:gd name="T0" fmla="*/ 0 w 1"/>
              <a:gd name="T1" fmla="*/ 0 h 178"/>
              <a:gd name="T2" fmla="*/ 0 w 1"/>
              <a:gd name="T3" fmla="*/ 2147483647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80" name="Line 12"/>
          <p:cNvSpPr>
            <a:spLocks noChangeShapeType="1"/>
          </p:cNvSpPr>
          <p:nvPr/>
        </p:nvSpPr>
        <p:spPr bwMode="auto">
          <a:xfrm flipV="1">
            <a:off x="6832600" y="1454150"/>
            <a:ext cx="584200" cy="58420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3981" name="Text Box 13"/>
          <p:cNvSpPr txBox="1">
            <a:spLocks noChangeArrowheads="1"/>
          </p:cNvSpPr>
          <p:nvPr/>
        </p:nvSpPr>
        <p:spPr bwMode="auto">
          <a:xfrm>
            <a:off x="7375525" y="1270000"/>
            <a:ext cx="17684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a:solidFill>
                  <a:schemeClr val="hlink"/>
                </a:solidFill>
                <a:latin typeface="Arial" pitchFamily="34" charset="0"/>
              </a:rPr>
              <a:t>Activity/Action</a:t>
            </a:r>
          </a:p>
        </p:txBody>
      </p:sp>
      <p:sp>
        <p:nvSpPr>
          <p:cNvPr id="83982" name="Line 14"/>
          <p:cNvSpPr>
            <a:spLocks noChangeShapeType="1"/>
          </p:cNvSpPr>
          <p:nvPr/>
        </p:nvSpPr>
        <p:spPr bwMode="auto">
          <a:xfrm flipV="1">
            <a:off x="4425950" y="2541588"/>
            <a:ext cx="2419350" cy="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3983" name="Text Box 15"/>
          <p:cNvSpPr txBox="1">
            <a:spLocks noChangeArrowheads="1"/>
          </p:cNvSpPr>
          <p:nvPr/>
        </p:nvSpPr>
        <p:spPr bwMode="auto">
          <a:xfrm>
            <a:off x="6800850" y="2366963"/>
            <a:ext cx="18732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a:solidFill>
                  <a:schemeClr val="hlink"/>
                </a:solidFill>
                <a:latin typeface="Arial" pitchFamily="34" charset="0"/>
              </a:rPr>
              <a:t>Synchronization</a:t>
            </a:r>
            <a:endParaRPr lang="fr-FR" altLang="zh-CN" sz="1800">
              <a:solidFill>
                <a:schemeClr val="hlink"/>
              </a:solidFill>
              <a:latin typeface="Arial" pitchFamily="34" charset="0"/>
            </a:endParaRPr>
          </a:p>
          <a:p>
            <a:r>
              <a:rPr lang="en-US" altLang="zh-CN" sz="1800">
                <a:solidFill>
                  <a:schemeClr val="hlink"/>
                </a:solidFill>
                <a:latin typeface="Arial" pitchFamily="34" charset="0"/>
              </a:rPr>
              <a:t>Bar (Fork)</a:t>
            </a:r>
          </a:p>
        </p:txBody>
      </p:sp>
      <p:sp>
        <p:nvSpPr>
          <p:cNvPr id="83984" name="Line 16"/>
          <p:cNvSpPr>
            <a:spLocks noChangeShapeType="1"/>
          </p:cNvSpPr>
          <p:nvPr/>
        </p:nvSpPr>
        <p:spPr bwMode="auto">
          <a:xfrm flipH="1" flipV="1">
            <a:off x="1771650" y="3494088"/>
            <a:ext cx="449263" cy="454025"/>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3985" name="Text Box 17"/>
          <p:cNvSpPr txBox="1">
            <a:spLocks noChangeArrowheads="1"/>
          </p:cNvSpPr>
          <p:nvPr/>
        </p:nvSpPr>
        <p:spPr bwMode="auto">
          <a:xfrm>
            <a:off x="644525" y="2957513"/>
            <a:ext cx="119856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a:solidFill>
                  <a:schemeClr val="hlink"/>
                </a:solidFill>
                <a:latin typeface="Arial" pitchFamily="34" charset="0"/>
              </a:rPr>
              <a:t>Guard</a:t>
            </a:r>
          </a:p>
          <a:p>
            <a:r>
              <a:rPr lang="en-US" altLang="zh-CN" sz="1800">
                <a:solidFill>
                  <a:schemeClr val="hlink"/>
                </a:solidFill>
                <a:latin typeface="Arial" pitchFamily="34" charset="0"/>
              </a:rPr>
              <a:t>Condition</a:t>
            </a:r>
          </a:p>
        </p:txBody>
      </p:sp>
      <p:sp>
        <p:nvSpPr>
          <p:cNvPr id="83986" name="Text Box 18"/>
          <p:cNvSpPr txBox="1">
            <a:spLocks noChangeArrowheads="1"/>
          </p:cNvSpPr>
          <p:nvPr/>
        </p:nvSpPr>
        <p:spPr bwMode="auto">
          <a:xfrm>
            <a:off x="6800850" y="3530600"/>
            <a:ext cx="18732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a:solidFill>
                  <a:schemeClr val="hlink"/>
                </a:solidFill>
                <a:latin typeface="Arial" pitchFamily="34" charset="0"/>
              </a:rPr>
              <a:t>Synchronization</a:t>
            </a:r>
            <a:endParaRPr lang="fr-FR" altLang="zh-CN" sz="1800">
              <a:solidFill>
                <a:schemeClr val="hlink"/>
              </a:solidFill>
              <a:latin typeface="Arial" pitchFamily="34" charset="0"/>
            </a:endParaRPr>
          </a:p>
          <a:p>
            <a:r>
              <a:rPr lang="en-US" altLang="zh-CN" sz="1800">
                <a:solidFill>
                  <a:schemeClr val="hlink"/>
                </a:solidFill>
                <a:latin typeface="Arial" pitchFamily="34" charset="0"/>
              </a:rPr>
              <a:t>Bar (Join)</a:t>
            </a:r>
          </a:p>
        </p:txBody>
      </p:sp>
      <p:sp>
        <p:nvSpPr>
          <p:cNvPr id="83987" name="Line 19"/>
          <p:cNvSpPr>
            <a:spLocks noChangeShapeType="1"/>
          </p:cNvSpPr>
          <p:nvPr/>
        </p:nvSpPr>
        <p:spPr bwMode="auto">
          <a:xfrm flipV="1">
            <a:off x="3987800" y="1295400"/>
            <a:ext cx="1079500" cy="76200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3988" name="Text Box 20"/>
          <p:cNvSpPr txBox="1">
            <a:spLocks noChangeArrowheads="1"/>
          </p:cNvSpPr>
          <p:nvPr/>
        </p:nvSpPr>
        <p:spPr bwMode="auto">
          <a:xfrm>
            <a:off x="5003800" y="1092200"/>
            <a:ext cx="11112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a:solidFill>
                  <a:schemeClr val="hlink"/>
                </a:solidFill>
                <a:latin typeface="Arial" pitchFamily="34" charset="0"/>
              </a:rPr>
              <a:t>Decision</a:t>
            </a:r>
          </a:p>
        </p:txBody>
      </p:sp>
      <p:sp>
        <p:nvSpPr>
          <p:cNvPr id="83989" name="Text Box 21"/>
          <p:cNvSpPr txBox="1">
            <a:spLocks noChangeArrowheads="1"/>
          </p:cNvSpPr>
          <p:nvPr/>
        </p:nvSpPr>
        <p:spPr bwMode="auto">
          <a:xfrm>
            <a:off x="482600" y="1476375"/>
            <a:ext cx="15240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r"/>
            <a:r>
              <a:rPr lang="en-US" altLang="zh-CN" sz="1800">
                <a:solidFill>
                  <a:schemeClr val="hlink"/>
                </a:solidFill>
                <a:latin typeface="Arial" pitchFamily="34" charset="0"/>
              </a:rPr>
              <a:t>Concurrent Threads</a:t>
            </a:r>
          </a:p>
        </p:txBody>
      </p:sp>
      <p:sp>
        <p:nvSpPr>
          <p:cNvPr id="83990" name="Line 22"/>
          <p:cNvSpPr>
            <a:spLocks noChangeShapeType="1"/>
          </p:cNvSpPr>
          <p:nvPr/>
        </p:nvSpPr>
        <p:spPr bwMode="auto">
          <a:xfrm flipV="1">
            <a:off x="6197600" y="4768850"/>
            <a:ext cx="1219200" cy="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3991" name="Text Box 23"/>
          <p:cNvSpPr txBox="1">
            <a:spLocks noChangeArrowheads="1"/>
          </p:cNvSpPr>
          <p:nvPr/>
        </p:nvSpPr>
        <p:spPr bwMode="auto">
          <a:xfrm>
            <a:off x="7378700" y="4572000"/>
            <a:ext cx="12954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a:solidFill>
                  <a:schemeClr val="hlink"/>
                </a:solidFill>
                <a:latin typeface="Arial" pitchFamily="34" charset="0"/>
              </a:rPr>
              <a:t>Transition</a:t>
            </a:r>
          </a:p>
        </p:txBody>
      </p:sp>
      <p:sp>
        <p:nvSpPr>
          <p:cNvPr id="83992" name="Oval 24"/>
          <p:cNvSpPr>
            <a:spLocks noChangeArrowheads="1"/>
          </p:cNvSpPr>
          <p:nvPr/>
        </p:nvSpPr>
        <p:spPr bwMode="auto">
          <a:xfrm>
            <a:off x="3721100" y="838200"/>
            <a:ext cx="204788" cy="192088"/>
          </a:xfrm>
          <a:prstGeom prst="ellipse">
            <a:avLst/>
          </a:prstGeom>
          <a:solidFill>
            <a:srgbClr val="C0C0C0"/>
          </a:solidFill>
          <a:ln w="12700">
            <a:solidFill>
              <a:schemeClr val="tx1"/>
            </a:solidFill>
            <a:round/>
            <a:headEnd/>
            <a:tailEnd/>
          </a:ln>
        </p:spPr>
        <p:txBody>
          <a:bodyPr/>
          <a:lstStyle/>
          <a:p>
            <a:endParaRPr lang="zh-CN" altLang="en-US"/>
          </a:p>
        </p:txBody>
      </p:sp>
      <p:sp>
        <p:nvSpPr>
          <p:cNvPr id="83993" name="Freeform 25"/>
          <p:cNvSpPr>
            <a:spLocks/>
          </p:cNvSpPr>
          <p:nvPr/>
        </p:nvSpPr>
        <p:spPr bwMode="auto">
          <a:xfrm>
            <a:off x="3822700" y="1030288"/>
            <a:ext cx="52388" cy="303212"/>
          </a:xfrm>
          <a:custGeom>
            <a:avLst/>
            <a:gdLst>
              <a:gd name="T0" fmla="*/ 0 w 5"/>
              <a:gd name="T1" fmla="*/ 0 h 30"/>
              <a:gd name="T2" fmla="*/ 0 w 5"/>
              <a:gd name="T3" fmla="*/ 2147483647 h 30"/>
              <a:gd name="T4" fmla="*/ 2147483647 w 5"/>
              <a:gd name="T5" fmla="*/ 2147483647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94" name="Line 26"/>
          <p:cNvSpPr>
            <a:spLocks noChangeShapeType="1"/>
          </p:cNvSpPr>
          <p:nvPr/>
        </p:nvSpPr>
        <p:spPr bwMode="auto">
          <a:xfrm flipH="1" flipV="1">
            <a:off x="3771900" y="1212850"/>
            <a:ext cx="50800" cy="120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5" name="Freeform 27"/>
          <p:cNvSpPr>
            <a:spLocks/>
          </p:cNvSpPr>
          <p:nvPr/>
        </p:nvSpPr>
        <p:spPr bwMode="auto">
          <a:xfrm>
            <a:off x="3578225" y="2019300"/>
            <a:ext cx="469900" cy="212725"/>
          </a:xfrm>
          <a:custGeom>
            <a:avLst/>
            <a:gdLst>
              <a:gd name="T0" fmla="*/ 0 w 326"/>
              <a:gd name="T1" fmla="*/ 2147483647 h 149"/>
              <a:gd name="T2" fmla="*/ 2147483647 w 326"/>
              <a:gd name="T3" fmla="*/ 0 h 149"/>
              <a:gd name="T4" fmla="*/ 2147483647 w 326"/>
              <a:gd name="T5" fmla="*/ 2147483647 h 149"/>
              <a:gd name="T6" fmla="*/ 2147483647 w 326"/>
              <a:gd name="T7" fmla="*/ 2147483647 h 149"/>
              <a:gd name="T8" fmla="*/ 0 w 326"/>
              <a:gd name="T9" fmla="*/ 2147483647 h 149"/>
              <a:gd name="T10" fmla="*/ 0 60000 65536"/>
              <a:gd name="T11" fmla="*/ 0 60000 65536"/>
              <a:gd name="T12" fmla="*/ 0 60000 65536"/>
              <a:gd name="T13" fmla="*/ 0 60000 65536"/>
              <a:gd name="T14" fmla="*/ 0 60000 65536"/>
              <a:gd name="T15" fmla="*/ 0 w 326"/>
              <a:gd name="T16" fmla="*/ 0 h 149"/>
              <a:gd name="T17" fmla="*/ 326 w 326"/>
              <a:gd name="T18" fmla="*/ 149 h 149"/>
            </a:gdLst>
            <a:ahLst/>
            <a:cxnLst>
              <a:cxn ang="T10">
                <a:pos x="T0" y="T1"/>
              </a:cxn>
              <a:cxn ang="T11">
                <a:pos x="T2" y="T3"/>
              </a:cxn>
              <a:cxn ang="T12">
                <a:pos x="T4" y="T5"/>
              </a:cxn>
              <a:cxn ang="T13">
                <a:pos x="T6" y="T7"/>
              </a:cxn>
              <a:cxn ang="T14">
                <a:pos x="T8" y="T9"/>
              </a:cxn>
            </a:cxnLst>
            <a:rect l="T15" t="T16" r="T17" b="T18"/>
            <a:pathLst>
              <a:path w="326" h="149">
                <a:moveTo>
                  <a:pt x="0" y="78"/>
                </a:moveTo>
                <a:lnTo>
                  <a:pt x="170" y="0"/>
                </a:lnTo>
                <a:lnTo>
                  <a:pt x="326" y="78"/>
                </a:lnTo>
                <a:lnTo>
                  <a:pt x="170" y="149"/>
                </a:lnTo>
                <a:lnTo>
                  <a:pt x="0" y="78"/>
                </a:lnTo>
                <a:close/>
              </a:path>
            </a:pathLst>
          </a:custGeom>
          <a:solidFill>
            <a:srgbClr val="FFFFCC"/>
          </a:solidFill>
          <a:ln w="12700">
            <a:solidFill>
              <a:srgbClr val="990033"/>
            </a:solidFill>
            <a:round/>
            <a:headEnd/>
            <a:tailEnd/>
          </a:ln>
        </p:spPr>
        <p:txBody>
          <a:bodyPr/>
          <a:lstStyle/>
          <a:p>
            <a:endParaRPr lang="zh-CN" altLang="en-US"/>
          </a:p>
        </p:txBody>
      </p:sp>
      <p:sp>
        <p:nvSpPr>
          <p:cNvPr id="83996" name="Freeform 28"/>
          <p:cNvSpPr>
            <a:spLocks/>
          </p:cNvSpPr>
          <p:nvPr/>
        </p:nvSpPr>
        <p:spPr bwMode="auto">
          <a:xfrm>
            <a:off x="3822700" y="1030288"/>
            <a:ext cx="52388" cy="303212"/>
          </a:xfrm>
          <a:custGeom>
            <a:avLst/>
            <a:gdLst>
              <a:gd name="T0" fmla="*/ 0 w 5"/>
              <a:gd name="T1" fmla="*/ 0 h 30"/>
              <a:gd name="T2" fmla="*/ 0 w 5"/>
              <a:gd name="T3" fmla="*/ 2147483647 h 30"/>
              <a:gd name="T4" fmla="*/ 2147483647 w 5"/>
              <a:gd name="T5" fmla="*/ 2147483647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997" name="Line 29"/>
          <p:cNvSpPr>
            <a:spLocks noChangeShapeType="1"/>
          </p:cNvSpPr>
          <p:nvPr/>
        </p:nvSpPr>
        <p:spPr bwMode="auto">
          <a:xfrm flipH="1" flipV="1">
            <a:off x="3771900" y="1212850"/>
            <a:ext cx="50800" cy="120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8" name="Rectangle 30"/>
          <p:cNvSpPr>
            <a:spLocks noChangeArrowheads="1"/>
          </p:cNvSpPr>
          <p:nvPr/>
        </p:nvSpPr>
        <p:spPr bwMode="auto">
          <a:xfrm>
            <a:off x="3344863" y="1377950"/>
            <a:ext cx="9636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ctr"/>
            <a:r>
              <a:rPr lang="en-US" altLang="zh-CN">
                <a:solidFill>
                  <a:srgbClr val="000000"/>
                </a:solidFill>
                <a:latin typeface="Arial" pitchFamily="34" charset="0"/>
              </a:rPr>
              <a:t>Select Course</a:t>
            </a:r>
            <a:endParaRPr lang="en-US" altLang="zh-CN" sz="1000">
              <a:latin typeface="Arial" pitchFamily="34" charset="0"/>
            </a:endParaRPr>
          </a:p>
        </p:txBody>
      </p:sp>
      <p:sp>
        <p:nvSpPr>
          <p:cNvPr id="83999" name="Rectangle 31"/>
          <p:cNvSpPr>
            <a:spLocks noChangeArrowheads="1"/>
          </p:cNvSpPr>
          <p:nvPr/>
        </p:nvSpPr>
        <p:spPr bwMode="auto">
          <a:xfrm>
            <a:off x="3435350" y="2189163"/>
            <a:ext cx="10175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latin typeface="Arial" pitchFamily="34" charset="0"/>
              </a:rPr>
              <a:t>[ add  course ] </a:t>
            </a:r>
            <a:endParaRPr lang="en-US" altLang="zh-CN" sz="1000">
              <a:latin typeface="Arial" pitchFamily="34" charset="0"/>
            </a:endParaRPr>
          </a:p>
        </p:txBody>
      </p:sp>
      <p:grpSp>
        <p:nvGrpSpPr>
          <p:cNvPr id="84000" name="Group 32"/>
          <p:cNvGrpSpPr>
            <a:grpSpLocks/>
          </p:cNvGrpSpPr>
          <p:nvPr/>
        </p:nvGrpSpPr>
        <p:grpSpPr bwMode="auto">
          <a:xfrm>
            <a:off x="2401888" y="2936875"/>
            <a:ext cx="1081087" cy="436563"/>
            <a:chOff x="1630" y="1850"/>
            <a:chExt cx="681" cy="275"/>
          </a:xfrm>
        </p:grpSpPr>
        <p:sp>
          <p:nvSpPr>
            <p:cNvPr id="84037" name="AutoShape 33"/>
            <p:cNvSpPr>
              <a:spLocks noChangeArrowheads="1"/>
            </p:cNvSpPr>
            <p:nvPr/>
          </p:nvSpPr>
          <p:spPr bwMode="auto">
            <a:xfrm>
              <a:off x="1630" y="1850"/>
              <a:ext cx="681" cy="275"/>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84038" name="Rectangle 34"/>
            <p:cNvSpPr>
              <a:spLocks noChangeArrowheads="1"/>
            </p:cNvSpPr>
            <p:nvPr/>
          </p:nvSpPr>
          <p:spPr bwMode="auto">
            <a:xfrm>
              <a:off x="1824" y="1873"/>
              <a:ext cx="30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solidFill>
                    <a:srgbClr val="000000"/>
                  </a:solidFill>
                  <a:latin typeface="Arial" pitchFamily="34" charset="0"/>
                </a:rPr>
                <a:t>Check </a:t>
              </a:r>
              <a:endParaRPr lang="en-US" altLang="zh-CN" sz="1000">
                <a:latin typeface="Arial" pitchFamily="34" charset="0"/>
              </a:endParaRPr>
            </a:p>
          </p:txBody>
        </p:sp>
        <p:sp>
          <p:nvSpPr>
            <p:cNvPr id="84039" name="Rectangle 35"/>
            <p:cNvSpPr>
              <a:spLocks noChangeArrowheads="1"/>
            </p:cNvSpPr>
            <p:nvPr/>
          </p:nvSpPr>
          <p:spPr bwMode="auto">
            <a:xfrm>
              <a:off x="1779" y="1975"/>
              <a:ext cx="4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solidFill>
                    <a:srgbClr val="000000"/>
                  </a:solidFill>
                  <a:latin typeface="Arial" pitchFamily="34" charset="0"/>
                </a:rPr>
                <a:t>Schedule</a:t>
              </a:r>
              <a:endParaRPr lang="en-US" altLang="zh-CN" sz="1000">
                <a:latin typeface="Arial" pitchFamily="34" charset="0"/>
              </a:endParaRPr>
            </a:p>
          </p:txBody>
        </p:sp>
      </p:grpSp>
      <p:grpSp>
        <p:nvGrpSpPr>
          <p:cNvPr id="84001" name="Group 36"/>
          <p:cNvGrpSpPr>
            <a:grpSpLocks/>
          </p:cNvGrpSpPr>
          <p:nvPr/>
        </p:nvGrpSpPr>
        <p:grpSpPr bwMode="auto">
          <a:xfrm>
            <a:off x="4330700" y="2936875"/>
            <a:ext cx="1081088" cy="436563"/>
            <a:chOff x="2626" y="1850"/>
            <a:chExt cx="681" cy="275"/>
          </a:xfrm>
        </p:grpSpPr>
        <p:sp>
          <p:nvSpPr>
            <p:cNvPr id="84034" name="AutoShape 37"/>
            <p:cNvSpPr>
              <a:spLocks noChangeArrowheads="1"/>
            </p:cNvSpPr>
            <p:nvPr/>
          </p:nvSpPr>
          <p:spPr bwMode="auto">
            <a:xfrm>
              <a:off x="2626" y="1850"/>
              <a:ext cx="681" cy="275"/>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84035" name="Rectangle 38"/>
            <p:cNvSpPr>
              <a:spLocks noChangeArrowheads="1"/>
            </p:cNvSpPr>
            <p:nvPr/>
          </p:nvSpPr>
          <p:spPr bwMode="auto">
            <a:xfrm>
              <a:off x="2797" y="1873"/>
              <a:ext cx="30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solidFill>
                    <a:srgbClr val="000000"/>
                  </a:solidFill>
                  <a:latin typeface="Arial" pitchFamily="34" charset="0"/>
                </a:rPr>
                <a:t>Check </a:t>
              </a:r>
              <a:endParaRPr lang="en-US" altLang="zh-CN" sz="1000">
                <a:latin typeface="Arial" pitchFamily="34" charset="0"/>
              </a:endParaRPr>
            </a:p>
          </p:txBody>
        </p:sp>
        <p:sp>
          <p:nvSpPr>
            <p:cNvPr id="84036" name="Rectangle 39"/>
            <p:cNvSpPr>
              <a:spLocks noChangeArrowheads="1"/>
            </p:cNvSpPr>
            <p:nvPr/>
          </p:nvSpPr>
          <p:spPr bwMode="auto">
            <a:xfrm>
              <a:off x="2675" y="1975"/>
              <a:ext cx="5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solidFill>
                    <a:srgbClr val="000000"/>
                  </a:solidFill>
                  <a:latin typeface="Arial" pitchFamily="34" charset="0"/>
                </a:rPr>
                <a:t>Pre-requisites</a:t>
              </a:r>
              <a:endParaRPr lang="en-US" altLang="zh-CN" sz="1000">
                <a:latin typeface="Arial" pitchFamily="34" charset="0"/>
              </a:endParaRPr>
            </a:p>
          </p:txBody>
        </p:sp>
      </p:grpSp>
      <p:grpSp>
        <p:nvGrpSpPr>
          <p:cNvPr id="84002" name="Group 40"/>
          <p:cNvGrpSpPr>
            <a:grpSpLocks/>
          </p:cNvGrpSpPr>
          <p:nvPr/>
        </p:nvGrpSpPr>
        <p:grpSpPr bwMode="auto">
          <a:xfrm>
            <a:off x="2401888" y="4594225"/>
            <a:ext cx="1081087" cy="436563"/>
            <a:chOff x="1540" y="2894"/>
            <a:chExt cx="681" cy="275"/>
          </a:xfrm>
        </p:grpSpPr>
        <p:sp>
          <p:nvSpPr>
            <p:cNvPr id="84031" name="AutoShape 41"/>
            <p:cNvSpPr>
              <a:spLocks noChangeArrowheads="1"/>
            </p:cNvSpPr>
            <p:nvPr/>
          </p:nvSpPr>
          <p:spPr bwMode="auto">
            <a:xfrm>
              <a:off x="1540" y="2894"/>
              <a:ext cx="681" cy="275"/>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84032" name="Rectangle 42"/>
            <p:cNvSpPr>
              <a:spLocks noChangeArrowheads="1"/>
            </p:cNvSpPr>
            <p:nvPr/>
          </p:nvSpPr>
          <p:spPr bwMode="auto">
            <a:xfrm>
              <a:off x="1661" y="2911"/>
              <a:ext cx="42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solidFill>
                    <a:srgbClr val="000000"/>
                  </a:solidFill>
                  <a:latin typeface="Arial" pitchFamily="34" charset="0"/>
                </a:rPr>
                <a:t>Assign to </a:t>
              </a:r>
              <a:endParaRPr lang="en-US" altLang="zh-CN" sz="1000">
                <a:latin typeface="Arial" pitchFamily="34" charset="0"/>
              </a:endParaRPr>
            </a:p>
          </p:txBody>
        </p:sp>
        <p:sp>
          <p:nvSpPr>
            <p:cNvPr id="84033" name="Rectangle 43"/>
            <p:cNvSpPr>
              <a:spLocks noChangeArrowheads="1"/>
            </p:cNvSpPr>
            <p:nvPr/>
          </p:nvSpPr>
          <p:spPr bwMode="auto">
            <a:xfrm>
              <a:off x="1713" y="3014"/>
              <a:ext cx="3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solidFill>
                    <a:srgbClr val="000000"/>
                  </a:solidFill>
                  <a:latin typeface="Arial" pitchFamily="34" charset="0"/>
                </a:rPr>
                <a:t>Course</a:t>
              </a:r>
              <a:endParaRPr lang="en-US" altLang="zh-CN" sz="1000">
                <a:latin typeface="Arial" pitchFamily="34" charset="0"/>
              </a:endParaRPr>
            </a:p>
          </p:txBody>
        </p:sp>
      </p:grpSp>
      <p:sp>
        <p:nvSpPr>
          <p:cNvPr id="84003" name="Freeform 44"/>
          <p:cNvSpPr>
            <a:spLocks/>
          </p:cNvSpPr>
          <p:nvPr/>
        </p:nvSpPr>
        <p:spPr bwMode="auto">
          <a:xfrm>
            <a:off x="2933700" y="5006975"/>
            <a:ext cx="1588" cy="222250"/>
          </a:xfrm>
          <a:custGeom>
            <a:avLst/>
            <a:gdLst>
              <a:gd name="T0" fmla="*/ 0 w 1"/>
              <a:gd name="T1" fmla="*/ 0 h 140"/>
              <a:gd name="T2" fmla="*/ 0 w 1"/>
              <a:gd name="T3" fmla="*/ 2147483647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04" name="Freeform 45"/>
          <p:cNvSpPr>
            <a:spLocks/>
          </p:cNvSpPr>
          <p:nvPr/>
        </p:nvSpPr>
        <p:spPr bwMode="auto">
          <a:xfrm>
            <a:off x="2943225" y="4187825"/>
            <a:ext cx="687388" cy="423863"/>
          </a:xfrm>
          <a:custGeom>
            <a:avLst/>
            <a:gdLst>
              <a:gd name="T0" fmla="*/ 2147483647 w 433"/>
              <a:gd name="T1" fmla="*/ 0 h 267"/>
              <a:gd name="T2" fmla="*/ 0 w 433"/>
              <a:gd name="T3" fmla="*/ 0 h 267"/>
              <a:gd name="T4" fmla="*/ 0 w 433"/>
              <a:gd name="T5" fmla="*/ 2147483647 h 267"/>
              <a:gd name="T6" fmla="*/ 0 60000 65536"/>
              <a:gd name="T7" fmla="*/ 0 60000 65536"/>
              <a:gd name="T8" fmla="*/ 0 60000 65536"/>
              <a:gd name="T9" fmla="*/ 0 w 433"/>
              <a:gd name="T10" fmla="*/ 0 h 267"/>
              <a:gd name="T11" fmla="*/ 433 w 433"/>
              <a:gd name="T12" fmla="*/ 267 h 267"/>
            </a:gdLst>
            <a:ahLst/>
            <a:cxnLst>
              <a:cxn ang="T6">
                <a:pos x="T0" y="T1"/>
              </a:cxn>
              <a:cxn ang="T7">
                <a:pos x="T2" y="T3"/>
              </a:cxn>
              <a:cxn ang="T8">
                <a:pos x="T4" y="T5"/>
              </a:cxn>
            </a:cxnLst>
            <a:rect l="T9" t="T10" r="T11" b="T12"/>
            <a:pathLst>
              <a:path w="433" h="267">
                <a:moveTo>
                  <a:pt x="433" y="0"/>
                </a:moveTo>
                <a:lnTo>
                  <a:pt x="0" y="0"/>
                </a:lnTo>
                <a:lnTo>
                  <a:pt x="0" y="267"/>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4005" name="Group 46"/>
          <p:cNvGrpSpPr>
            <a:grpSpLocks/>
          </p:cNvGrpSpPr>
          <p:nvPr/>
        </p:nvGrpSpPr>
        <p:grpSpPr bwMode="auto">
          <a:xfrm>
            <a:off x="4330700" y="4594225"/>
            <a:ext cx="1081088" cy="436563"/>
            <a:chOff x="2722" y="2894"/>
            <a:chExt cx="681" cy="275"/>
          </a:xfrm>
        </p:grpSpPr>
        <p:sp>
          <p:nvSpPr>
            <p:cNvPr id="84028" name="AutoShape 47"/>
            <p:cNvSpPr>
              <a:spLocks noChangeArrowheads="1"/>
            </p:cNvSpPr>
            <p:nvPr/>
          </p:nvSpPr>
          <p:spPr bwMode="auto">
            <a:xfrm>
              <a:off x="2722" y="2894"/>
              <a:ext cx="681" cy="275"/>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84029" name="Rectangle 48"/>
            <p:cNvSpPr>
              <a:spLocks noChangeArrowheads="1"/>
            </p:cNvSpPr>
            <p:nvPr/>
          </p:nvSpPr>
          <p:spPr bwMode="auto">
            <a:xfrm>
              <a:off x="2888" y="2911"/>
              <a:ext cx="3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solidFill>
                    <a:srgbClr val="000000"/>
                  </a:solidFill>
                  <a:latin typeface="Arial" pitchFamily="34" charset="0"/>
                </a:rPr>
                <a:t>Resolve </a:t>
              </a:r>
              <a:endParaRPr lang="en-US" altLang="zh-CN" sz="1000">
                <a:latin typeface="Arial" pitchFamily="34" charset="0"/>
              </a:endParaRPr>
            </a:p>
          </p:txBody>
        </p:sp>
        <p:sp>
          <p:nvSpPr>
            <p:cNvPr id="84030" name="Rectangle 49"/>
            <p:cNvSpPr>
              <a:spLocks noChangeArrowheads="1"/>
            </p:cNvSpPr>
            <p:nvPr/>
          </p:nvSpPr>
          <p:spPr bwMode="auto">
            <a:xfrm>
              <a:off x="2888" y="3014"/>
              <a:ext cx="37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solidFill>
                    <a:srgbClr val="000000"/>
                  </a:solidFill>
                  <a:latin typeface="Arial" pitchFamily="34" charset="0"/>
                </a:rPr>
                <a:t>Conflicts</a:t>
              </a:r>
              <a:endParaRPr lang="en-US" altLang="zh-CN" sz="1000">
                <a:latin typeface="Arial" pitchFamily="34" charset="0"/>
              </a:endParaRPr>
            </a:p>
          </p:txBody>
        </p:sp>
      </p:grpSp>
      <p:sp>
        <p:nvSpPr>
          <p:cNvPr id="84006" name="Freeform 50"/>
          <p:cNvSpPr>
            <a:spLocks/>
          </p:cNvSpPr>
          <p:nvPr/>
        </p:nvSpPr>
        <p:spPr bwMode="auto">
          <a:xfrm>
            <a:off x="4119563" y="4187825"/>
            <a:ext cx="755650" cy="423863"/>
          </a:xfrm>
          <a:custGeom>
            <a:avLst/>
            <a:gdLst>
              <a:gd name="T0" fmla="*/ 0 w 476"/>
              <a:gd name="T1" fmla="*/ 0 h 267"/>
              <a:gd name="T2" fmla="*/ 2147483647 w 476"/>
              <a:gd name="T3" fmla="*/ 0 h 267"/>
              <a:gd name="T4" fmla="*/ 2147483647 w 476"/>
              <a:gd name="T5" fmla="*/ 2147483647 h 267"/>
              <a:gd name="T6" fmla="*/ 0 60000 65536"/>
              <a:gd name="T7" fmla="*/ 0 60000 65536"/>
              <a:gd name="T8" fmla="*/ 0 60000 65536"/>
              <a:gd name="T9" fmla="*/ 0 w 476"/>
              <a:gd name="T10" fmla="*/ 0 h 267"/>
              <a:gd name="T11" fmla="*/ 476 w 476"/>
              <a:gd name="T12" fmla="*/ 267 h 267"/>
            </a:gdLst>
            <a:ahLst/>
            <a:cxnLst>
              <a:cxn ang="T6">
                <a:pos x="T0" y="T1"/>
              </a:cxn>
              <a:cxn ang="T7">
                <a:pos x="T2" y="T3"/>
              </a:cxn>
              <a:cxn ang="T8">
                <a:pos x="T4" y="T5"/>
              </a:cxn>
            </a:cxnLst>
            <a:rect l="T9" t="T10" r="T11" b="T12"/>
            <a:pathLst>
              <a:path w="476" h="267">
                <a:moveTo>
                  <a:pt x="0" y="0"/>
                </a:moveTo>
                <a:lnTo>
                  <a:pt x="476" y="0"/>
                </a:lnTo>
                <a:lnTo>
                  <a:pt x="476" y="267"/>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4007" name="Group 51"/>
          <p:cNvGrpSpPr>
            <a:grpSpLocks/>
          </p:cNvGrpSpPr>
          <p:nvPr/>
        </p:nvGrpSpPr>
        <p:grpSpPr bwMode="auto">
          <a:xfrm>
            <a:off x="2401888" y="5222875"/>
            <a:ext cx="1081087" cy="436563"/>
            <a:chOff x="1540" y="3290"/>
            <a:chExt cx="681" cy="275"/>
          </a:xfrm>
        </p:grpSpPr>
        <p:sp>
          <p:nvSpPr>
            <p:cNvPr id="84025" name="AutoShape 52"/>
            <p:cNvSpPr>
              <a:spLocks noChangeArrowheads="1"/>
            </p:cNvSpPr>
            <p:nvPr/>
          </p:nvSpPr>
          <p:spPr bwMode="auto">
            <a:xfrm>
              <a:off x="1540" y="3290"/>
              <a:ext cx="681" cy="275"/>
            </a:xfrm>
            <a:prstGeom prst="roundRect">
              <a:avLst>
                <a:gd name="adj" fmla="val 16667"/>
              </a:avLst>
            </a:prstGeom>
            <a:solidFill>
              <a:srgbClr val="FFFFCC"/>
            </a:solidFill>
            <a:ln w="0">
              <a:solidFill>
                <a:srgbClr val="990033"/>
              </a:solidFill>
              <a:round/>
              <a:headEnd/>
              <a:tailEnd/>
            </a:ln>
          </p:spPr>
          <p:txBody>
            <a:bodyPr/>
            <a:lstStyle/>
            <a:p>
              <a:endParaRPr lang="zh-CN" altLang="en-US"/>
            </a:p>
          </p:txBody>
        </p:sp>
        <p:sp>
          <p:nvSpPr>
            <p:cNvPr id="84026" name="Rectangle 53"/>
            <p:cNvSpPr>
              <a:spLocks noChangeArrowheads="1"/>
            </p:cNvSpPr>
            <p:nvPr/>
          </p:nvSpPr>
          <p:spPr bwMode="auto">
            <a:xfrm>
              <a:off x="1707" y="3307"/>
              <a:ext cx="33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solidFill>
                    <a:srgbClr val="000000"/>
                  </a:solidFill>
                  <a:latin typeface="Arial" pitchFamily="34" charset="0"/>
                </a:rPr>
                <a:t>Update </a:t>
              </a:r>
              <a:endParaRPr lang="en-US" altLang="zh-CN" sz="1000">
                <a:latin typeface="Arial" pitchFamily="34" charset="0"/>
              </a:endParaRPr>
            </a:p>
          </p:txBody>
        </p:sp>
        <p:sp>
          <p:nvSpPr>
            <p:cNvPr id="84027" name="Rectangle 54"/>
            <p:cNvSpPr>
              <a:spLocks noChangeArrowheads="1"/>
            </p:cNvSpPr>
            <p:nvPr/>
          </p:nvSpPr>
          <p:spPr bwMode="auto">
            <a:xfrm>
              <a:off x="1675" y="3409"/>
              <a:ext cx="4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solidFill>
                    <a:srgbClr val="000000"/>
                  </a:solidFill>
                  <a:latin typeface="Arial" pitchFamily="34" charset="0"/>
                </a:rPr>
                <a:t>Schedule</a:t>
              </a:r>
              <a:endParaRPr lang="en-US" altLang="zh-CN" sz="1000">
                <a:latin typeface="Arial" pitchFamily="34" charset="0"/>
              </a:endParaRPr>
            </a:p>
          </p:txBody>
        </p:sp>
      </p:grpSp>
      <p:sp>
        <p:nvSpPr>
          <p:cNvPr id="84008" name="Rectangle 55"/>
          <p:cNvSpPr>
            <a:spLocks noChangeArrowheads="1"/>
          </p:cNvSpPr>
          <p:nvPr/>
        </p:nvSpPr>
        <p:spPr bwMode="auto">
          <a:xfrm>
            <a:off x="5689600" y="1987550"/>
            <a:ext cx="9794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solidFill>
                  <a:srgbClr val="000000"/>
                </a:solidFill>
                <a:latin typeface="Arial" pitchFamily="34" charset="0"/>
              </a:rPr>
              <a:t>Delete Course</a:t>
            </a:r>
            <a:endParaRPr lang="en-US" altLang="zh-CN" sz="1000">
              <a:latin typeface="Arial" pitchFamily="34" charset="0"/>
            </a:endParaRPr>
          </a:p>
        </p:txBody>
      </p:sp>
      <p:sp>
        <p:nvSpPr>
          <p:cNvPr id="84009" name="Oval 56"/>
          <p:cNvSpPr>
            <a:spLocks noChangeArrowheads="1"/>
          </p:cNvSpPr>
          <p:nvPr/>
        </p:nvSpPr>
        <p:spPr bwMode="auto">
          <a:xfrm>
            <a:off x="3741738" y="5867400"/>
            <a:ext cx="265112" cy="2619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10" name="Oval 57"/>
          <p:cNvSpPr>
            <a:spLocks noChangeArrowheads="1"/>
          </p:cNvSpPr>
          <p:nvPr/>
        </p:nvSpPr>
        <p:spPr bwMode="auto">
          <a:xfrm>
            <a:off x="3771900" y="5895975"/>
            <a:ext cx="204788" cy="203200"/>
          </a:xfrm>
          <a:prstGeom prst="ellipse">
            <a:avLst/>
          </a:prstGeom>
          <a:solidFill>
            <a:srgbClr val="C0C0C0"/>
          </a:solidFill>
          <a:ln w="12700">
            <a:solidFill>
              <a:schemeClr val="tx1"/>
            </a:solidFill>
            <a:round/>
            <a:headEnd/>
            <a:tailEnd/>
          </a:ln>
        </p:spPr>
        <p:txBody>
          <a:bodyPr/>
          <a:lstStyle/>
          <a:p>
            <a:endParaRPr lang="zh-CN" altLang="en-US"/>
          </a:p>
        </p:txBody>
      </p:sp>
      <p:sp>
        <p:nvSpPr>
          <p:cNvPr id="84011" name="Freeform 58"/>
          <p:cNvSpPr>
            <a:spLocks/>
          </p:cNvSpPr>
          <p:nvPr/>
        </p:nvSpPr>
        <p:spPr bwMode="auto">
          <a:xfrm>
            <a:off x="3630613" y="4065588"/>
            <a:ext cx="468312" cy="223837"/>
          </a:xfrm>
          <a:custGeom>
            <a:avLst/>
            <a:gdLst>
              <a:gd name="T0" fmla="*/ 0 w 326"/>
              <a:gd name="T1" fmla="*/ 2147483647 h 156"/>
              <a:gd name="T2" fmla="*/ 2147483647 w 326"/>
              <a:gd name="T3" fmla="*/ 0 h 156"/>
              <a:gd name="T4" fmla="*/ 2147483647 w 326"/>
              <a:gd name="T5" fmla="*/ 2147483647 h 156"/>
              <a:gd name="T6" fmla="*/ 2147483647 w 326"/>
              <a:gd name="T7" fmla="*/ 2147483647 h 156"/>
              <a:gd name="T8" fmla="*/ 0 w 326"/>
              <a:gd name="T9" fmla="*/ 2147483647 h 156"/>
              <a:gd name="T10" fmla="*/ 0 60000 65536"/>
              <a:gd name="T11" fmla="*/ 0 60000 65536"/>
              <a:gd name="T12" fmla="*/ 0 60000 65536"/>
              <a:gd name="T13" fmla="*/ 0 60000 65536"/>
              <a:gd name="T14" fmla="*/ 0 60000 65536"/>
              <a:gd name="T15" fmla="*/ 0 w 326"/>
              <a:gd name="T16" fmla="*/ 0 h 156"/>
              <a:gd name="T17" fmla="*/ 326 w 326"/>
              <a:gd name="T18" fmla="*/ 156 h 156"/>
            </a:gdLst>
            <a:ahLst/>
            <a:cxnLst>
              <a:cxn ang="T10">
                <a:pos x="T0" y="T1"/>
              </a:cxn>
              <a:cxn ang="T11">
                <a:pos x="T2" y="T3"/>
              </a:cxn>
              <a:cxn ang="T12">
                <a:pos x="T4" y="T5"/>
              </a:cxn>
              <a:cxn ang="T13">
                <a:pos x="T6" y="T7"/>
              </a:cxn>
              <a:cxn ang="T14">
                <a:pos x="T8" y="T9"/>
              </a:cxn>
            </a:cxnLst>
            <a:rect l="T15" t="T16" r="T17" b="T18"/>
            <a:pathLst>
              <a:path w="326" h="156">
                <a:moveTo>
                  <a:pt x="0" y="85"/>
                </a:moveTo>
                <a:lnTo>
                  <a:pt x="170" y="0"/>
                </a:lnTo>
                <a:lnTo>
                  <a:pt x="326" y="85"/>
                </a:lnTo>
                <a:lnTo>
                  <a:pt x="170" y="156"/>
                </a:lnTo>
                <a:lnTo>
                  <a:pt x="0" y="85"/>
                </a:lnTo>
                <a:close/>
              </a:path>
            </a:pathLst>
          </a:custGeom>
          <a:solidFill>
            <a:srgbClr val="FFFFCC"/>
          </a:solidFill>
          <a:ln w="12700">
            <a:solidFill>
              <a:srgbClr val="990033"/>
            </a:solidFill>
            <a:round/>
            <a:headEnd/>
            <a:tailEnd/>
          </a:ln>
        </p:spPr>
        <p:txBody>
          <a:bodyPr/>
          <a:lstStyle/>
          <a:p>
            <a:endParaRPr lang="zh-CN" altLang="en-US"/>
          </a:p>
        </p:txBody>
      </p:sp>
      <p:sp>
        <p:nvSpPr>
          <p:cNvPr id="84012" name="Rectangle 59"/>
          <p:cNvSpPr>
            <a:spLocks noChangeArrowheads="1"/>
          </p:cNvSpPr>
          <p:nvPr/>
        </p:nvSpPr>
        <p:spPr bwMode="auto">
          <a:xfrm>
            <a:off x="3343275" y="2517775"/>
            <a:ext cx="981075" cy="60325"/>
          </a:xfrm>
          <a:prstGeom prst="rect">
            <a:avLst/>
          </a:prstGeom>
          <a:solidFill>
            <a:srgbClr val="C0C0C0"/>
          </a:solidFill>
          <a:ln w="12700">
            <a:solidFill>
              <a:srgbClr val="C0C0C0"/>
            </a:solidFill>
            <a:miter lim="800000"/>
            <a:headEnd/>
            <a:tailEnd/>
          </a:ln>
        </p:spPr>
        <p:txBody>
          <a:bodyPr/>
          <a:lstStyle/>
          <a:p>
            <a:endParaRPr lang="zh-CN" altLang="en-US"/>
          </a:p>
        </p:txBody>
      </p:sp>
      <p:sp>
        <p:nvSpPr>
          <p:cNvPr id="84013" name="Rectangle 60"/>
          <p:cNvSpPr>
            <a:spLocks noChangeArrowheads="1"/>
          </p:cNvSpPr>
          <p:nvPr/>
        </p:nvSpPr>
        <p:spPr bwMode="auto">
          <a:xfrm>
            <a:off x="3382963" y="3692525"/>
            <a:ext cx="981075" cy="58738"/>
          </a:xfrm>
          <a:prstGeom prst="rect">
            <a:avLst/>
          </a:prstGeom>
          <a:solidFill>
            <a:srgbClr val="C0C0C0"/>
          </a:solidFill>
          <a:ln w="12700">
            <a:solidFill>
              <a:srgbClr val="C0C0C0"/>
            </a:solidFill>
            <a:miter lim="800000"/>
            <a:headEnd/>
            <a:tailEnd/>
          </a:ln>
        </p:spPr>
        <p:txBody>
          <a:bodyPr/>
          <a:lstStyle/>
          <a:p>
            <a:endParaRPr lang="zh-CN" altLang="en-US"/>
          </a:p>
        </p:txBody>
      </p:sp>
      <p:sp>
        <p:nvSpPr>
          <p:cNvPr id="84014" name="Rectangle 61"/>
          <p:cNvSpPr>
            <a:spLocks noChangeArrowheads="1"/>
          </p:cNvSpPr>
          <p:nvPr/>
        </p:nvSpPr>
        <p:spPr bwMode="auto">
          <a:xfrm>
            <a:off x="2268538" y="3957638"/>
            <a:ext cx="14017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latin typeface="Arial" pitchFamily="34" charset="0"/>
              </a:rPr>
              <a:t>[ checks completed ]</a:t>
            </a:r>
            <a:endParaRPr lang="en-US" altLang="zh-CN" sz="1000">
              <a:latin typeface="Arial" pitchFamily="34" charset="0"/>
            </a:endParaRPr>
          </a:p>
        </p:txBody>
      </p:sp>
      <p:sp>
        <p:nvSpPr>
          <p:cNvPr id="84015" name="Rectangle 62"/>
          <p:cNvSpPr>
            <a:spLocks noChangeArrowheads="1"/>
          </p:cNvSpPr>
          <p:nvPr/>
        </p:nvSpPr>
        <p:spPr bwMode="auto">
          <a:xfrm>
            <a:off x="4108450" y="3957638"/>
            <a:ext cx="10588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latin typeface="Arial" pitchFamily="34" charset="0"/>
              </a:rPr>
              <a:t>[ checks failed ]</a:t>
            </a:r>
            <a:endParaRPr lang="en-US" altLang="zh-CN" sz="1000">
              <a:latin typeface="Arial" pitchFamily="34" charset="0"/>
            </a:endParaRPr>
          </a:p>
        </p:txBody>
      </p:sp>
      <p:sp>
        <p:nvSpPr>
          <p:cNvPr id="84016" name="Rectangle 63"/>
          <p:cNvSpPr>
            <a:spLocks noChangeArrowheads="1"/>
          </p:cNvSpPr>
          <p:nvPr/>
        </p:nvSpPr>
        <p:spPr bwMode="auto">
          <a:xfrm>
            <a:off x="4425950" y="1889125"/>
            <a:ext cx="10937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zh-CN">
                <a:latin typeface="Arial" pitchFamily="34" charset="0"/>
              </a:rPr>
              <a:t>[ delete course ]</a:t>
            </a:r>
            <a:endParaRPr lang="en-US" altLang="zh-CN" sz="1000">
              <a:latin typeface="Arial" pitchFamily="34" charset="0"/>
            </a:endParaRPr>
          </a:p>
        </p:txBody>
      </p:sp>
      <p:sp>
        <p:nvSpPr>
          <p:cNvPr id="84017" name="Line 64"/>
          <p:cNvSpPr>
            <a:spLocks noChangeShapeType="1"/>
          </p:cNvSpPr>
          <p:nvPr/>
        </p:nvSpPr>
        <p:spPr bwMode="auto">
          <a:xfrm flipH="1" flipV="1">
            <a:off x="1946275" y="1958975"/>
            <a:ext cx="1541463" cy="788988"/>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4018" name="Line 65"/>
          <p:cNvSpPr>
            <a:spLocks noChangeShapeType="1"/>
          </p:cNvSpPr>
          <p:nvPr/>
        </p:nvSpPr>
        <p:spPr bwMode="auto">
          <a:xfrm>
            <a:off x="4470400" y="3733800"/>
            <a:ext cx="2352675" cy="3175"/>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4019" name="Freeform 66"/>
          <p:cNvSpPr>
            <a:spLocks/>
          </p:cNvSpPr>
          <p:nvPr/>
        </p:nvSpPr>
        <p:spPr bwMode="auto">
          <a:xfrm>
            <a:off x="4117975" y="3338513"/>
            <a:ext cx="325438" cy="334962"/>
          </a:xfrm>
          <a:custGeom>
            <a:avLst/>
            <a:gdLst>
              <a:gd name="T0" fmla="*/ 2147483647 w 316"/>
              <a:gd name="T1" fmla="*/ 0 h 211"/>
              <a:gd name="T2" fmla="*/ 0 w 316"/>
              <a:gd name="T3" fmla="*/ 2147483647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020" name="Line 67"/>
          <p:cNvSpPr>
            <a:spLocks noChangeShapeType="1"/>
          </p:cNvSpPr>
          <p:nvPr/>
        </p:nvSpPr>
        <p:spPr bwMode="auto">
          <a:xfrm>
            <a:off x="4038600" y="2124075"/>
            <a:ext cx="1571625" cy="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4021" name="Line 68"/>
          <p:cNvSpPr>
            <a:spLocks noChangeShapeType="1"/>
          </p:cNvSpPr>
          <p:nvPr/>
        </p:nvSpPr>
        <p:spPr bwMode="auto">
          <a:xfrm>
            <a:off x="3943350" y="2571750"/>
            <a:ext cx="466725" cy="36195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4022" name="Line 69"/>
          <p:cNvSpPr>
            <a:spLocks noChangeShapeType="1"/>
          </p:cNvSpPr>
          <p:nvPr/>
        </p:nvSpPr>
        <p:spPr bwMode="auto">
          <a:xfrm flipH="1" flipV="1">
            <a:off x="1943100" y="1955800"/>
            <a:ext cx="2139950" cy="782638"/>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4023" name="Line 70"/>
          <p:cNvSpPr>
            <a:spLocks noChangeShapeType="1"/>
          </p:cNvSpPr>
          <p:nvPr/>
        </p:nvSpPr>
        <p:spPr bwMode="auto">
          <a:xfrm>
            <a:off x="6181725" y="2343150"/>
            <a:ext cx="0" cy="3667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4024" name="Line 71"/>
          <p:cNvSpPr>
            <a:spLocks noChangeShapeType="1"/>
          </p:cNvSpPr>
          <p:nvPr/>
        </p:nvSpPr>
        <p:spPr bwMode="auto">
          <a:xfrm flipH="1">
            <a:off x="4048125" y="6019800"/>
            <a:ext cx="2133600"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제목 1"/>
          <p:cNvSpPr>
            <a:spLocks noGrp="1"/>
          </p:cNvSpPr>
          <p:nvPr>
            <p:ph type="title" idx="4294967295"/>
          </p:nvPr>
        </p:nvSpPr>
        <p:spPr/>
        <p:txBody>
          <a:bodyPr/>
          <a:lstStyle/>
          <a:p>
            <a:r>
              <a:rPr lang="en-US" altLang="ko-KR" smtClean="0">
                <a:latin typeface="Arial" pitchFamily="34" charset="0"/>
                <a:cs typeface="Arial" pitchFamily="34" charset="0"/>
              </a:rPr>
              <a:t>Example of Activity Diagram</a:t>
            </a:r>
            <a:endParaRPr lang="ko-KR" altLang="en-US" smtClean="0">
              <a:latin typeface="Arial" pitchFamily="34" charset="0"/>
              <a:cs typeface="Arial" pitchFamily="34" charset="0"/>
            </a:endParaRPr>
          </a:p>
        </p:txBody>
      </p:sp>
      <p:sp>
        <p:nvSpPr>
          <p:cNvPr id="3" name="내용 개체 틀 2"/>
          <p:cNvSpPr>
            <a:spLocks noGrp="1"/>
          </p:cNvSpPr>
          <p:nvPr>
            <p:ph idx="4294967295"/>
          </p:nvPr>
        </p:nvSpPr>
        <p:spPr>
          <a:xfrm>
            <a:off x="428625" y="785813"/>
            <a:ext cx="8472488" cy="4525962"/>
          </a:xfrm>
        </p:spPr>
        <p:txBody>
          <a:bodyPr/>
          <a:lstStyle/>
          <a:p>
            <a:pPr>
              <a:defRPr/>
            </a:pPr>
            <a:r>
              <a:rPr lang="en-US" altLang="ko-KR" sz="2800" b="0" dirty="0" smtClean="0">
                <a:latin typeface="Arial" pitchFamily="34" charset="0"/>
                <a:cs typeface="Arial" pitchFamily="34" charset="0"/>
              </a:rPr>
              <a:t>A Process : Creating a Document</a:t>
            </a:r>
          </a:p>
          <a:p>
            <a:pPr marL="457200" indent="-457200">
              <a:lnSpc>
                <a:spcPct val="110000"/>
              </a:lnSpc>
              <a:buFontTx/>
              <a:buAutoNum type="arabicPeriod"/>
              <a:defRPr/>
            </a:pPr>
            <a:r>
              <a:rPr lang="en-US" altLang="ko-KR" sz="2000" b="0" dirty="0" smtClean="0">
                <a:latin typeface="Arial" pitchFamily="34" charset="0"/>
                <a:cs typeface="Arial" pitchFamily="34" charset="0"/>
              </a:rPr>
              <a:t>Open the word processing package</a:t>
            </a:r>
            <a:endParaRPr lang="ko-KR" altLang="en-US" sz="2000" b="0" dirty="0" smtClean="0">
              <a:latin typeface="Arial" pitchFamily="34" charset="0"/>
              <a:cs typeface="Arial" pitchFamily="34" charset="0"/>
            </a:endParaRPr>
          </a:p>
          <a:p>
            <a:pPr marL="457200" indent="-457200">
              <a:lnSpc>
                <a:spcPct val="110000"/>
              </a:lnSpc>
              <a:buFontTx/>
              <a:buAutoNum type="arabicPeriod"/>
              <a:defRPr/>
            </a:pPr>
            <a:r>
              <a:rPr lang="en-US" altLang="ko-KR" sz="2000" b="0" dirty="0" smtClean="0">
                <a:latin typeface="Arial" pitchFamily="34" charset="0"/>
                <a:cs typeface="Arial" pitchFamily="34" charset="0"/>
              </a:rPr>
              <a:t>Create a file</a:t>
            </a:r>
            <a:endParaRPr lang="ko-KR" altLang="en-US" sz="2000" b="0" dirty="0" smtClean="0">
              <a:latin typeface="Arial" pitchFamily="34" charset="0"/>
              <a:cs typeface="Arial" pitchFamily="34" charset="0"/>
            </a:endParaRPr>
          </a:p>
          <a:p>
            <a:pPr marL="457200" indent="-457200">
              <a:lnSpc>
                <a:spcPct val="110000"/>
              </a:lnSpc>
              <a:buFontTx/>
              <a:buAutoNum type="arabicPeriod"/>
              <a:defRPr/>
            </a:pPr>
            <a:r>
              <a:rPr lang="en-US" altLang="ko-KR" sz="2000" b="0" dirty="0" smtClean="0">
                <a:latin typeface="Arial" pitchFamily="34" charset="0"/>
                <a:cs typeface="Arial" pitchFamily="34" charset="0"/>
              </a:rPr>
              <a:t>Save the file under a unique name within its directory</a:t>
            </a:r>
            <a:endParaRPr lang="ko-KR" altLang="en-US" sz="2000" b="0" dirty="0" smtClean="0">
              <a:latin typeface="Arial" pitchFamily="34" charset="0"/>
              <a:cs typeface="Arial" pitchFamily="34" charset="0"/>
            </a:endParaRPr>
          </a:p>
          <a:p>
            <a:pPr marL="457200" indent="-457200">
              <a:lnSpc>
                <a:spcPct val="110000"/>
              </a:lnSpc>
              <a:buFontTx/>
              <a:buAutoNum type="arabicPeriod"/>
              <a:defRPr/>
            </a:pPr>
            <a:r>
              <a:rPr lang="en-US" altLang="ko-KR" sz="2000" b="0" dirty="0" smtClean="0">
                <a:latin typeface="Arial" pitchFamily="34" charset="0"/>
                <a:cs typeface="Arial" pitchFamily="34" charset="0"/>
              </a:rPr>
              <a:t>Type the document</a:t>
            </a:r>
            <a:endParaRPr lang="ko-KR" altLang="en-US" sz="2000" b="0" dirty="0" smtClean="0">
              <a:latin typeface="Arial" pitchFamily="34" charset="0"/>
              <a:cs typeface="Arial" pitchFamily="34" charset="0"/>
            </a:endParaRPr>
          </a:p>
          <a:p>
            <a:pPr marL="457200" indent="-457200">
              <a:lnSpc>
                <a:spcPct val="110000"/>
              </a:lnSpc>
              <a:buFontTx/>
              <a:buAutoNum type="arabicPeriod"/>
              <a:defRPr/>
            </a:pPr>
            <a:r>
              <a:rPr lang="en-US" altLang="ko-KR" sz="2000" b="0" dirty="0" smtClean="0">
                <a:latin typeface="Arial" pitchFamily="34" charset="0"/>
                <a:cs typeface="Arial" pitchFamily="34" charset="0"/>
              </a:rPr>
              <a:t>If graphics are necessary, open the graphics package, create the graphics, and paste the graphics into the document</a:t>
            </a:r>
            <a:endParaRPr lang="ko-KR" altLang="en-US" sz="2000" b="0" dirty="0" smtClean="0">
              <a:latin typeface="Arial" pitchFamily="34" charset="0"/>
              <a:cs typeface="Arial" pitchFamily="34" charset="0"/>
            </a:endParaRPr>
          </a:p>
          <a:p>
            <a:pPr marL="457200" indent="-457200">
              <a:lnSpc>
                <a:spcPct val="110000"/>
              </a:lnSpc>
              <a:buFontTx/>
              <a:buAutoNum type="arabicPeriod"/>
              <a:defRPr/>
            </a:pPr>
            <a:r>
              <a:rPr lang="en-US" altLang="ko-KR" sz="2000" b="0" dirty="0" smtClean="0">
                <a:latin typeface="Arial" pitchFamily="34" charset="0"/>
                <a:cs typeface="Arial" pitchFamily="34" charset="0"/>
              </a:rPr>
              <a:t>If spreadsheet are necessary, open the spreadsheet package, create the spreadsheet, and paste the spreadsheet into the document</a:t>
            </a:r>
            <a:endParaRPr lang="ko-KR" altLang="en-US" sz="2000" b="0" dirty="0" smtClean="0">
              <a:latin typeface="Arial" pitchFamily="34" charset="0"/>
              <a:cs typeface="Arial" pitchFamily="34" charset="0"/>
            </a:endParaRPr>
          </a:p>
          <a:p>
            <a:pPr marL="457200" indent="-457200">
              <a:lnSpc>
                <a:spcPct val="110000"/>
              </a:lnSpc>
              <a:buFontTx/>
              <a:buAutoNum type="arabicPeriod"/>
              <a:defRPr/>
            </a:pPr>
            <a:r>
              <a:rPr lang="en-US" altLang="ko-KR" sz="2000" b="0" dirty="0" smtClean="0">
                <a:latin typeface="Arial" pitchFamily="34" charset="0"/>
                <a:cs typeface="Arial" pitchFamily="34" charset="0"/>
              </a:rPr>
              <a:t>Save the file</a:t>
            </a:r>
            <a:endParaRPr lang="ko-KR" altLang="en-US" sz="2000" b="0" dirty="0" smtClean="0">
              <a:latin typeface="Arial" pitchFamily="34" charset="0"/>
              <a:cs typeface="Arial" pitchFamily="34" charset="0"/>
            </a:endParaRPr>
          </a:p>
          <a:p>
            <a:pPr marL="457200" indent="-457200">
              <a:lnSpc>
                <a:spcPct val="110000"/>
              </a:lnSpc>
              <a:buFontTx/>
              <a:buAutoNum type="arabicPeriod"/>
              <a:defRPr/>
            </a:pPr>
            <a:r>
              <a:rPr lang="en-US" altLang="ko-KR" sz="2000" b="0" dirty="0" smtClean="0">
                <a:latin typeface="Arial" pitchFamily="34" charset="0"/>
                <a:cs typeface="Arial" pitchFamily="34" charset="0"/>
              </a:rPr>
              <a:t>Print a hard copy of the document</a:t>
            </a:r>
            <a:endParaRPr lang="ko-KR" altLang="en-US" sz="2000" b="0" dirty="0" smtClean="0">
              <a:latin typeface="Arial" pitchFamily="34" charset="0"/>
              <a:cs typeface="Arial" pitchFamily="34" charset="0"/>
            </a:endParaRPr>
          </a:p>
          <a:p>
            <a:pPr marL="457200" indent="-457200">
              <a:lnSpc>
                <a:spcPct val="110000"/>
              </a:lnSpc>
              <a:buFontTx/>
              <a:buAutoNum type="arabicPeriod"/>
              <a:defRPr/>
            </a:pPr>
            <a:r>
              <a:rPr lang="en-US" altLang="ko-KR" sz="2000" b="0" dirty="0" smtClean="0">
                <a:latin typeface="Arial" pitchFamily="34" charset="0"/>
                <a:cs typeface="Arial" pitchFamily="34" charset="0"/>
              </a:rPr>
              <a:t>Exit the office suite</a:t>
            </a:r>
            <a:endParaRPr lang="ko-KR" altLang="en-US" sz="2000" b="0" dirty="0" smtClean="0">
              <a:latin typeface="Arial" pitchFamily="34" charset="0"/>
              <a:cs typeface="Arial" pitchFamily="34" charset="0"/>
            </a:endParaRPr>
          </a:p>
          <a:p>
            <a:pPr>
              <a:buFont typeface="Wingdings" pitchFamily="2" charset="2"/>
              <a:buNone/>
              <a:defRPr/>
            </a:pPr>
            <a:endParaRPr lang="ko-KR" alt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제목 1"/>
          <p:cNvSpPr>
            <a:spLocks noGrp="1"/>
          </p:cNvSpPr>
          <p:nvPr>
            <p:ph type="title" idx="4294967295"/>
          </p:nvPr>
        </p:nvSpPr>
        <p:spPr/>
        <p:txBody>
          <a:bodyPr/>
          <a:lstStyle/>
          <a:p>
            <a:r>
              <a:rPr lang="en-US" altLang="ko-KR" smtClean="0"/>
              <a:t>example</a:t>
            </a:r>
            <a:endParaRPr lang="ko-KR" altLang="en-US" smtClean="0"/>
          </a:p>
        </p:txBody>
      </p:sp>
      <p:sp>
        <p:nvSpPr>
          <p:cNvPr id="86019" name="Oval 4"/>
          <p:cNvSpPr>
            <a:spLocks noChangeArrowheads="1"/>
          </p:cNvSpPr>
          <p:nvPr/>
        </p:nvSpPr>
        <p:spPr bwMode="auto">
          <a:xfrm>
            <a:off x="2662238" y="1447800"/>
            <a:ext cx="249237" cy="269875"/>
          </a:xfrm>
          <a:prstGeom prst="ellipse">
            <a:avLst/>
          </a:prstGeom>
          <a:solidFill>
            <a:schemeClr val="tx1"/>
          </a:solidFill>
          <a:ln w="9525">
            <a:solidFill>
              <a:schemeClr val="tx1"/>
            </a:solidFill>
            <a:round/>
            <a:headEnd/>
            <a:tailEnd/>
          </a:ln>
        </p:spPr>
        <p:txBody>
          <a:bodyPr wrap="none" anchor="ctr"/>
          <a:lstStyle/>
          <a:p>
            <a:endParaRPr lang="ko-KR" altLang="en-US"/>
          </a:p>
        </p:txBody>
      </p:sp>
      <p:sp>
        <p:nvSpPr>
          <p:cNvPr id="86020" name="AutoShape 5"/>
          <p:cNvSpPr>
            <a:spLocks noChangeArrowheads="1"/>
          </p:cNvSpPr>
          <p:nvPr/>
        </p:nvSpPr>
        <p:spPr bwMode="auto">
          <a:xfrm>
            <a:off x="1524000" y="1828800"/>
            <a:ext cx="2547938" cy="334963"/>
          </a:xfrm>
          <a:prstGeom prst="flowChartTerminator">
            <a:avLst/>
          </a:prstGeom>
          <a:solidFill>
            <a:schemeClr val="bg1"/>
          </a:solidFill>
          <a:ln w="9525">
            <a:solidFill>
              <a:schemeClr val="tx1"/>
            </a:solidFill>
            <a:miter lim="800000"/>
            <a:headEnd/>
            <a:tailEnd/>
          </a:ln>
        </p:spPr>
        <p:txBody>
          <a:bodyPr wrap="none" anchor="ctr"/>
          <a:lstStyle/>
          <a:p>
            <a:pPr algn="ctr"/>
            <a:r>
              <a:rPr lang="en-US" altLang="ko-KR" b="1">
                <a:latin typeface="Times New Roman" pitchFamily="18" charset="0"/>
              </a:rPr>
              <a:t>Open Word Processing Package</a:t>
            </a:r>
          </a:p>
        </p:txBody>
      </p:sp>
      <p:cxnSp>
        <p:nvCxnSpPr>
          <p:cNvPr id="86021" name="AutoShape 6"/>
          <p:cNvCxnSpPr>
            <a:cxnSpLocks noChangeShapeType="1"/>
            <a:stCxn id="86019" idx="4"/>
            <a:endCxn id="86020" idx="0"/>
          </p:cNvCxnSpPr>
          <p:nvPr/>
        </p:nvCxnSpPr>
        <p:spPr bwMode="auto">
          <a:xfrm>
            <a:off x="2787650" y="1717675"/>
            <a:ext cx="11113" cy="11112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22" name="AutoShape 7"/>
          <p:cNvSpPr>
            <a:spLocks noChangeArrowheads="1"/>
          </p:cNvSpPr>
          <p:nvPr/>
        </p:nvSpPr>
        <p:spPr bwMode="auto">
          <a:xfrm>
            <a:off x="2200275" y="2438400"/>
            <a:ext cx="1174750" cy="304800"/>
          </a:xfrm>
          <a:prstGeom prst="flowChartTerminator">
            <a:avLst/>
          </a:prstGeom>
          <a:solidFill>
            <a:schemeClr val="bg1"/>
          </a:solidFill>
          <a:ln w="9525">
            <a:solidFill>
              <a:schemeClr val="tx1"/>
            </a:solidFill>
            <a:miter lim="800000"/>
            <a:headEnd/>
            <a:tailEnd/>
          </a:ln>
        </p:spPr>
        <p:txBody>
          <a:bodyPr wrap="none" anchor="ctr"/>
          <a:lstStyle/>
          <a:p>
            <a:pPr algn="ctr"/>
            <a:r>
              <a:rPr lang="en-US" altLang="ko-KR" sz="1400" b="1">
                <a:latin typeface="Times New Roman" pitchFamily="18" charset="0"/>
              </a:rPr>
              <a:t>Create File</a:t>
            </a:r>
          </a:p>
        </p:txBody>
      </p:sp>
      <p:sp>
        <p:nvSpPr>
          <p:cNvPr id="86023" name="AutoShape 8"/>
          <p:cNvSpPr>
            <a:spLocks noChangeArrowheads="1"/>
          </p:cNvSpPr>
          <p:nvPr/>
        </p:nvSpPr>
        <p:spPr bwMode="auto">
          <a:xfrm>
            <a:off x="1965325" y="2971800"/>
            <a:ext cx="1643063" cy="319088"/>
          </a:xfrm>
          <a:prstGeom prst="flowChartTerminator">
            <a:avLst/>
          </a:prstGeom>
          <a:solidFill>
            <a:schemeClr val="bg1"/>
          </a:solidFill>
          <a:ln w="9525">
            <a:solidFill>
              <a:schemeClr val="tx1"/>
            </a:solidFill>
            <a:miter lim="800000"/>
            <a:headEnd/>
            <a:tailEnd/>
          </a:ln>
        </p:spPr>
        <p:txBody>
          <a:bodyPr wrap="none" anchor="ctr"/>
          <a:lstStyle/>
          <a:p>
            <a:pPr algn="ctr"/>
            <a:r>
              <a:rPr lang="en-US" altLang="ko-KR" sz="1400" b="1">
                <a:latin typeface="Times New Roman" pitchFamily="18" charset="0"/>
              </a:rPr>
              <a:t>Save File</a:t>
            </a:r>
          </a:p>
        </p:txBody>
      </p:sp>
      <p:sp>
        <p:nvSpPr>
          <p:cNvPr id="86024" name="AutoShape 9"/>
          <p:cNvSpPr>
            <a:spLocks noChangeArrowheads="1"/>
          </p:cNvSpPr>
          <p:nvPr/>
        </p:nvSpPr>
        <p:spPr bwMode="auto">
          <a:xfrm>
            <a:off x="1965325" y="3429000"/>
            <a:ext cx="1643063" cy="311150"/>
          </a:xfrm>
          <a:prstGeom prst="flowChartTerminator">
            <a:avLst/>
          </a:prstGeom>
          <a:solidFill>
            <a:schemeClr val="bg1"/>
          </a:solidFill>
          <a:ln w="9525">
            <a:solidFill>
              <a:schemeClr val="tx1"/>
            </a:solidFill>
            <a:miter lim="800000"/>
            <a:headEnd/>
            <a:tailEnd/>
          </a:ln>
        </p:spPr>
        <p:txBody>
          <a:bodyPr wrap="none" anchor="ctr"/>
          <a:lstStyle/>
          <a:p>
            <a:pPr algn="ctr"/>
            <a:r>
              <a:rPr lang="en-US" altLang="ko-KR" sz="1400" b="1">
                <a:latin typeface="Times New Roman" pitchFamily="18" charset="0"/>
              </a:rPr>
              <a:t>Type the Document</a:t>
            </a:r>
          </a:p>
        </p:txBody>
      </p:sp>
      <p:cxnSp>
        <p:nvCxnSpPr>
          <p:cNvPr id="86025" name="AutoShape 10"/>
          <p:cNvCxnSpPr>
            <a:cxnSpLocks noChangeShapeType="1"/>
            <a:stCxn id="86023" idx="2"/>
            <a:endCxn id="86024" idx="0"/>
          </p:cNvCxnSpPr>
          <p:nvPr/>
        </p:nvCxnSpPr>
        <p:spPr bwMode="auto">
          <a:xfrm>
            <a:off x="2787650" y="3290888"/>
            <a:ext cx="0" cy="13811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26" name="AutoShape 11"/>
          <p:cNvSpPr>
            <a:spLocks noChangeArrowheads="1"/>
          </p:cNvSpPr>
          <p:nvPr/>
        </p:nvSpPr>
        <p:spPr bwMode="auto">
          <a:xfrm>
            <a:off x="2667000" y="3886200"/>
            <a:ext cx="249238" cy="244475"/>
          </a:xfrm>
          <a:prstGeom prst="flowChartDecision">
            <a:avLst/>
          </a:prstGeom>
          <a:solidFill>
            <a:schemeClr val="bg1"/>
          </a:solidFill>
          <a:ln w="9525">
            <a:solidFill>
              <a:schemeClr val="tx1"/>
            </a:solidFill>
            <a:miter lim="800000"/>
            <a:headEnd/>
            <a:tailEnd/>
          </a:ln>
        </p:spPr>
        <p:txBody>
          <a:bodyPr wrap="none" anchor="ctr"/>
          <a:lstStyle/>
          <a:p>
            <a:endParaRPr lang="ko-KR" altLang="en-US"/>
          </a:p>
        </p:txBody>
      </p:sp>
      <p:sp>
        <p:nvSpPr>
          <p:cNvPr id="86027" name="AutoShape 12"/>
          <p:cNvSpPr>
            <a:spLocks noChangeArrowheads="1"/>
          </p:cNvSpPr>
          <p:nvPr/>
        </p:nvSpPr>
        <p:spPr bwMode="auto">
          <a:xfrm>
            <a:off x="6096000" y="3886200"/>
            <a:ext cx="2362200" cy="311150"/>
          </a:xfrm>
          <a:prstGeom prst="flowChartTerminator">
            <a:avLst/>
          </a:prstGeom>
          <a:solidFill>
            <a:schemeClr val="bg1"/>
          </a:solidFill>
          <a:ln w="9525">
            <a:solidFill>
              <a:schemeClr val="tx1"/>
            </a:solidFill>
            <a:miter lim="800000"/>
            <a:headEnd/>
            <a:tailEnd/>
          </a:ln>
        </p:spPr>
        <p:txBody>
          <a:bodyPr wrap="none" anchor="ctr"/>
          <a:lstStyle/>
          <a:p>
            <a:pPr algn="ctr"/>
            <a:r>
              <a:rPr lang="en-US" altLang="ko-KR" b="1">
                <a:latin typeface="Times New Roman" pitchFamily="18" charset="0"/>
              </a:rPr>
              <a:t>Open and Use Graphics Package</a:t>
            </a:r>
          </a:p>
        </p:txBody>
      </p:sp>
      <p:cxnSp>
        <p:nvCxnSpPr>
          <p:cNvPr id="86028" name="AutoShape 13"/>
          <p:cNvCxnSpPr>
            <a:cxnSpLocks noChangeShapeType="1"/>
            <a:stCxn id="86024" idx="2"/>
            <a:endCxn id="86026" idx="0"/>
          </p:cNvCxnSpPr>
          <p:nvPr/>
        </p:nvCxnSpPr>
        <p:spPr bwMode="auto">
          <a:xfrm>
            <a:off x="2787650" y="3740150"/>
            <a:ext cx="4763" cy="1460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29" name="AutoShape 14"/>
          <p:cNvCxnSpPr>
            <a:cxnSpLocks noChangeShapeType="1"/>
            <a:stCxn id="86026" idx="3"/>
          </p:cNvCxnSpPr>
          <p:nvPr/>
        </p:nvCxnSpPr>
        <p:spPr bwMode="auto">
          <a:xfrm flipV="1">
            <a:off x="2916238" y="3995738"/>
            <a:ext cx="3159125" cy="12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30" name="AutoShape 15"/>
          <p:cNvSpPr>
            <a:spLocks noChangeArrowheads="1"/>
          </p:cNvSpPr>
          <p:nvPr/>
        </p:nvSpPr>
        <p:spPr bwMode="auto">
          <a:xfrm>
            <a:off x="2662238" y="4452938"/>
            <a:ext cx="249237" cy="268287"/>
          </a:xfrm>
          <a:prstGeom prst="flowChartDecision">
            <a:avLst/>
          </a:prstGeom>
          <a:solidFill>
            <a:schemeClr val="bg1"/>
          </a:solidFill>
          <a:ln w="9525">
            <a:solidFill>
              <a:schemeClr val="tx1"/>
            </a:solidFill>
            <a:miter lim="800000"/>
            <a:headEnd/>
            <a:tailEnd/>
          </a:ln>
        </p:spPr>
        <p:txBody>
          <a:bodyPr wrap="none" anchor="ctr"/>
          <a:lstStyle/>
          <a:p>
            <a:endParaRPr lang="ko-KR" altLang="en-US"/>
          </a:p>
        </p:txBody>
      </p:sp>
      <p:sp>
        <p:nvSpPr>
          <p:cNvPr id="86031" name="AutoShape 16"/>
          <p:cNvSpPr>
            <a:spLocks noChangeArrowheads="1"/>
          </p:cNvSpPr>
          <p:nvPr/>
        </p:nvSpPr>
        <p:spPr bwMode="auto">
          <a:xfrm>
            <a:off x="6096000" y="4419600"/>
            <a:ext cx="2387600" cy="306388"/>
          </a:xfrm>
          <a:prstGeom prst="flowChartTerminator">
            <a:avLst/>
          </a:prstGeom>
          <a:solidFill>
            <a:schemeClr val="bg1"/>
          </a:solidFill>
          <a:ln w="9525">
            <a:solidFill>
              <a:schemeClr val="tx1"/>
            </a:solidFill>
            <a:miter lim="800000"/>
            <a:headEnd/>
            <a:tailEnd/>
          </a:ln>
        </p:spPr>
        <p:txBody>
          <a:bodyPr wrap="none" anchor="ctr"/>
          <a:lstStyle/>
          <a:p>
            <a:pPr algn="ctr"/>
            <a:r>
              <a:rPr lang="en-US" altLang="ko-KR" sz="1400" b="1">
                <a:latin typeface="Times New Roman" pitchFamily="18" charset="0"/>
              </a:rPr>
              <a:t>Open and Use Spreedsheet</a:t>
            </a:r>
          </a:p>
        </p:txBody>
      </p:sp>
      <p:cxnSp>
        <p:nvCxnSpPr>
          <p:cNvPr id="86032" name="AutoShape 17"/>
          <p:cNvCxnSpPr>
            <a:cxnSpLocks noChangeShapeType="1"/>
            <a:stCxn id="86026" idx="2"/>
            <a:endCxn id="86030" idx="0"/>
          </p:cNvCxnSpPr>
          <p:nvPr/>
        </p:nvCxnSpPr>
        <p:spPr bwMode="auto">
          <a:xfrm flipH="1">
            <a:off x="2787650" y="4130675"/>
            <a:ext cx="4763" cy="32226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33" name="AutoShape 18"/>
          <p:cNvCxnSpPr>
            <a:cxnSpLocks noChangeShapeType="1"/>
            <a:stCxn id="86030" idx="3"/>
            <a:endCxn id="86031" idx="1"/>
          </p:cNvCxnSpPr>
          <p:nvPr/>
        </p:nvCxnSpPr>
        <p:spPr bwMode="auto">
          <a:xfrm flipV="1">
            <a:off x="2911475" y="4573588"/>
            <a:ext cx="3184525" cy="142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34" name="AutoShape 19"/>
          <p:cNvCxnSpPr>
            <a:cxnSpLocks noChangeShapeType="1"/>
            <a:stCxn id="86027" idx="2"/>
          </p:cNvCxnSpPr>
          <p:nvPr/>
        </p:nvCxnSpPr>
        <p:spPr bwMode="auto">
          <a:xfrm rot="5400000">
            <a:off x="4971256" y="2020094"/>
            <a:ext cx="128588" cy="4483100"/>
          </a:xfrm>
          <a:prstGeom prst="bentConnector2">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86035" name="AutoShape 20"/>
          <p:cNvSpPr>
            <a:spLocks noChangeArrowheads="1"/>
          </p:cNvSpPr>
          <p:nvPr/>
        </p:nvSpPr>
        <p:spPr bwMode="auto">
          <a:xfrm>
            <a:off x="2200275" y="5105400"/>
            <a:ext cx="1174750" cy="376238"/>
          </a:xfrm>
          <a:prstGeom prst="flowChartTerminator">
            <a:avLst/>
          </a:prstGeom>
          <a:solidFill>
            <a:schemeClr val="bg1"/>
          </a:solidFill>
          <a:ln w="9525">
            <a:solidFill>
              <a:schemeClr val="tx1"/>
            </a:solidFill>
            <a:miter lim="800000"/>
            <a:headEnd/>
            <a:tailEnd/>
          </a:ln>
        </p:spPr>
        <p:txBody>
          <a:bodyPr wrap="none" anchor="ctr"/>
          <a:lstStyle/>
          <a:p>
            <a:pPr algn="ctr"/>
            <a:r>
              <a:rPr lang="en-US" altLang="ko-KR" sz="1400" b="1">
                <a:latin typeface="Times New Roman" pitchFamily="18" charset="0"/>
              </a:rPr>
              <a:t>Save File</a:t>
            </a:r>
          </a:p>
        </p:txBody>
      </p:sp>
      <p:sp>
        <p:nvSpPr>
          <p:cNvPr id="86036" name="AutoShape 21"/>
          <p:cNvSpPr>
            <a:spLocks noChangeArrowheads="1"/>
          </p:cNvSpPr>
          <p:nvPr/>
        </p:nvSpPr>
        <p:spPr bwMode="auto">
          <a:xfrm>
            <a:off x="1966913" y="5638800"/>
            <a:ext cx="1643062" cy="296863"/>
          </a:xfrm>
          <a:prstGeom prst="flowChartTerminator">
            <a:avLst/>
          </a:prstGeom>
          <a:solidFill>
            <a:schemeClr val="bg1"/>
          </a:solidFill>
          <a:ln w="9525">
            <a:solidFill>
              <a:schemeClr val="tx1"/>
            </a:solidFill>
            <a:miter lim="800000"/>
            <a:headEnd/>
            <a:tailEnd/>
          </a:ln>
        </p:spPr>
        <p:txBody>
          <a:bodyPr wrap="none" anchor="ctr"/>
          <a:lstStyle/>
          <a:p>
            <a:pPr algn="ctr"/>
            <a:r>
              <a:rPr lang="en-US" altLang="ko-KR" sz="1400" b="1">
                <a:latin typeface="Times New Roman" pitchFamily="18" charset="0"/>
              </a:rPr>
              <a:t>Print Hardcopy</a:t>
            </a:r>
          </a:p>
        </p:txBody>
      </p:sp>
      <p:sp>
        <p:nvSpPr>
          <p:cNvPr id="86037" name="AutoShape 22"/>
          <p:cNvSpPr>
            <a:spLocks noChangeArrowheads="1"/>
          </p:cNvSpPr>
          <p:nvPr/>
        </p:nvSpPr>
        <p:spPr bwMode="auto">
          <a:xfrm>
            <a:off x="1966913" y="6172200"/>
            <a:ext cx="1643062" cy="314325"/>
          </a:xfrm>
          <a:prstGeom prst="flowChartTerminator">
            <a:avLst/>
          </a:prstGeom>
          <a:solidFill>
            <a:schemeClr val="bg1"/>
          </a:solidFill>
          <a:ln w="9525">
            <a:solidFill>
              <a:schemeClr val="tx1"/>
            </a:solidFill>
            <a:miter lim="800000"/>
            <a:headEnd/>
            <a:tailEnd/>
          </a:ln>
        </p:spPr>
        <p:txBody>
          <a:bodyPr wrap="none" anchor="ctr"/>
          <a:lstStyle/>
          <a:p>
            <a:pPr algn="ctr"/>
            <a:r>
              <a:rPr lang="en-US" altLang="ko-KR" sz="1400" b="1">
                <a:latin typeface="Times New Roman" pitchFamily="18" charset="0"/>
              </a:rPr>
              <a:t>Exit Office Suite</a:t>
            </a:r>
          </a:p>
        </p:txBody>
      </p:sp>
      <p:cxnSp>
        <p:nvCxnSpPr>
          <p:cNvPr id="86038" name="AutoShape 23"/>
          <p:cNvCxnSpPr>
            <a:cxnSpLocks noChangeShapeType="1"/>
            <a:stCxn id="86036" idx="2"/>
            <a:endCxn id="86037" idx="0"/>
          </p:cNvCxnSpPr>
          <p:nvPr/>
        </p:nvCxnSpPr>
        <p:spPr bwMode="auto">
          <a:xfrm>
            <a:off x="2789238" y="5935663"/>
            <a:ext cx="0" cy="2365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86039" name="Group 24"/>
          <p:cNvGrpSpPr>
            <a:grpSpLocks/>
          </p:cNvGrpSpPr>
          <p:nvPr/>
        </p:nvGrpSpPr>
        <p:grpSpPr bwMode="auto">
          <a:xfrm>
            <a:off x="2660650" y="6557963"/>
            <a:ext cx="252413" cy="242887"/>
            <a:chOff x="4974" y="3504"/>
            <a:chExt cx="240" cy="240"/>
          </a:xfrm>
        </p:grpSpPr>
        <p:sp>
          <p:nvSpPr>
            <p:cNvPr id="86052" name="Oval 25"/>
            <p:cNvSpPr>
              <a:spLocks noChangeArrowheads="1"/>
            </p:cNvSpPr>
            <p:nvPr/>
          </p:nvSpPr>
          <p:spPr bwMode="auto">
            <a:xfrm>
              <a:off x="4974" y="350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86053" name="Oval 26"/>
            <p:cNvSpPr>
              <a:spLocks noChangeArrowheads="1"/>
            </p:cNvSpPr>
            <p:nvPr/>
          </p:nvSpPr>
          <p:spPr bwMode="auto">
            <a:xfrm>
              <a:off x="5022" y="3552"/>
              <a:ext cx="144" cy="144"/>
            </a:xfrm>
            <a:prstGeom prst="ellipse">
              <a:avLst/>
            </a:prstGeom>
            <a:solidFill>
              <a:schemeClr val="tx1"/>
            </a:solidFill>
            <a:ln w="9525">
              <a:solidFill>
                <a:schemeClr val="tx1"/>
              </a:solidFill>
              <a:round/>
              <a:headEnd/>
              <a:tailEnd/>
            </a:ln>
          </p:spPr>
          <p:txBody>
            <a:bodyPr wrap="none" anchor="ctr"/>
            <a:lstStyle/>
            <a:p>
              <a:endParaRPr lang="ko-KR" altLang="en-US"/>
            </a:p>
          </p:txBody>
        </p:sp>
      </p:grpSp>
      <p:cxnSp>
        <p:nvCxnSpPr>
          <p:cNvPr id="86040" name="AutoShape 27"/>
          <p:cNvCxnSpPr>
            <a:cxnSpLocks noChangeShapeType="1"/>
            <a:stCxn id="86020" idx="2"/>
            <a:endCxn id="86022" idx="0"/>
          </p:cNvCxnSpPr>
          <p:nvPr/>
        </p:nvCxnSpPr>
        <p:spPr bwMode="auto">
          <a:xfrm flipH="1">
            <a:off x="2787650" y="2163763"/>
            <a:ext cx="11113" cy="2746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41" name="AutoShape 28"/>
          <p:cNvCxnSpPr>
            <a:cxnSpLocks noChangeShapeType="1"/>
            <a:stCxn id="86022" idx="2"/>
            <a:endCxn id="86023" idx="0"/>
          </p:cNvCxnSpPr>
          <p:nvPr/>
        </p:nvCxnSpPr>
        <p:spPr bwMode="auto">
          <a:xfrm>
            <a:off x="2787650" y="2743200"/>
            <a:ext cx="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42" name="AutoShape 29"/>
          <p:cNvCxnSpPr>
            <a:cxnSpLocks noChangeShapeType="1"/>
            <a:stCxn id="86030" idx="2"/>
            <a:endCxn id="86035" idx="0"/>
          </p:cNvCxnSpPr>
          <p:nvPr/>
        </p:nvCxnSpPr>
        <p:spPr bwMode="auto">
          <a:xfrm>
            <a:off x="2787650" y="4721225"/>
            <a:ext cx="0" cy="384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43" name="AutoShape 30"/>
          <p:cNvCxnSpPr>
            <a:cxnSpLocks noChangeShapeType="1"/>
            <a:stCxn id="86030" idx="2"/>
            <a:endCxn id="86035" idx="0"/>
          </p:cNvCxnSpPr>
          <p:nvPr/>
        </p:nvCxnSpPr>
        <p:spPr bwMode="auto">
          <a:xfrm>
            <a:off x="2787650" y="4721225"/>
            <a:ext cx="0" cy="384175"/>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44" name="AutoShape 31"/>
          <p:cNvCxnSpPr>
            <a:cxnSpLocks noChangeShapeType="1"/>
            <a:stCxn id="86036" idx="2"/>
            <a:endCxn id="86037" idx="0"/>
          </p:cNvCxnSpPr>
          <p:nvPr/>
        </p:nvCxnSpPr>
        <p:spPr bwMode="auto">
          <a:xfrm>
            <a:off x="2789238" y="5935663"/>
            <a:ext cx="0" cy="2365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045" name="AutoShape 32"/>
          <p:cNvCxnSpPr>
            <a:cxnSpLocks noChangeShapeType="1"/>
            <a:stCxn id="86031" idx="2"/>
          </p:cNvCxnSpPr>
          <p:nvPr/>
        </p:nvCxnSpPr>
        <p:spPr bwMode="auto">
          <a:xfrm rot="5400000">
            <a:off x="5020469" y="2543969"/>
            <a:ext cx="87312" cy="4451350"/>
          </a:xfrm>
          <a:prstGeom prst="bentConnector2">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86046" name="AutoShape 33"/>
          <p:cNvCxnSpPr>
            <a:cxnSpLocks noChangeShapeType="1"/>
            <a:stCxn id="86035" idx="2"/>
            <a:endCxn id="86036" idx="0"/>
          </p:cNvCxnSpPr>
          <p:nvPr/>
        </p:nvCxnSpPr>
        <p:spPr bwMode="auto">
          <a:xfrm>
            <a:off x="2787650" y="5481638"/>
            <a:ext cx="1588" cy="1571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6047" name="Text Box 34"/>
          <p:cNvSpPr txBox="1">
            <a:spLocks noChangeArrowheads="1"/>
          </p:cNvSpPr>
          <p:nvPr/>
        </p:nvSpPr>
        <p:spPr bwMode="auto">
          <a:xfrm>
            <a:off x="3887788" y="3722688"/>
            <a:ext cx="1546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ko-KR" sz="1400" b="1">
                <a:latin typeface="Times New Roman" pitchFamily="18" charset="0"/>
              </a:rPr>
              <a:t>[graphics needed]</a:t>
            </a:r>
          </a:p>
        </p:txBody>
      </p:sp>
      <p:sp>
        <p:nvSpPr>
          <p:cNvPr id="86048" name="Text Box 35"/>
          <p:cNvSpPr txBox="1">
            <a:spLocks noChangeArrowheads="1"/>
          </p:cNvSpPr>
          <p:nvPr/>
        </p:nvSpPr>
        <p:spPr bwMode="auto">
          <a:xfrm>
            <a:off x="990600" y="4038600"/>
            <a:ext cx="1838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ko-KR" sz="1400" b="1">
                <a:latin typeface="Times New Roman" pitchFamily="18" charset="0"/>
              </a:rPr>
              <a:t>[graphics not needed]</a:t>
            </a:r>
          </a:p>
        </p:txBody>
      </p:sp>
      <p:sp>
        <p:nvSpPr>
          <p:cNvPr id="86049" name="Text Box 36"/>
          <p:cNvSpPr txBox="1">
            <a:spLocks noChangeArrowheads="1"/>
          </p:cNvSpPr>
          <p:nvPr/>
        </p:nvSpPr>
        <p:spPr bwMode="auto">
          <a:xfrm>
            <a:off x="3962400" y="4287838"/>
            <a:ext cx="1335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ko-KR" sz="1400" b="1">
                <a:latin typeface="Times New Roman" pitchFamily="18" charset="0"/>
              </a:rPr>
              <a:t>[tables needed]</a:t>
            </a:r>
          </a:p>
        </p:txBody>
      </p:sp>
      <p:sp>
        <p:nvSpPr>
          <p:cNvPr id="86050" name="Text Box 37"/>
          <p:cNvSpPr txBox="1">
            <a:spLocks noChangeArrowheads="1"/>
          </p:cNvSpPr>
          <p:nvPr/>
        </p:nvSpPr>
        <p:spPr bwMode="auto">
          <a:xfrm>
            <a:off x="1049338" y="4610100"/>
            <a:ext cx="162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ko-KR" sz="1400" b="1">
                <a:latin typeface="Times New Roman" pitchFamily="18" charset="0"/>
              </a:rPr>
              <a:t>[tables not needed]</a:t>
            </a:r>
          </a:p>
        </p:txBody>
      </p:sp>
      <p:cxnSp>
        <p:nvCxnSpPr>
          <p:cNvPr id="86051" name="AutoShape 38"/>
          <p:cNvCxnSpPr>
            <a:cxnSpLocks noChangeShapeType="1"/>
            <a:stCxn id="86037" idx="2"/>
            <a:endCxn id="86053" idx="0"/>
          </p:cNvCxnSpPr>
          <p:nvPr/>
        </p:nvCxnSpPr>
        <p:spPr bwMode="auto">
          <a:xfrm flipH="1">
            <a:off x="2787650" y="6486525"/>
            <a:ext cx="1588" cy="1206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3"/>
          <p:cNvSpPr txBox="1">
            <a:spLocks noChangeArrowheads="1"/>
          </p:cNvSpPr>
          <p:nvPr/>
        </p:nvSpPr>
        <p:spPr bwMode="auto">
          <a:xfrm>
            <a:off x="571500" y="857250"/>
            <a:ext cx="8286750" cy="461963"/>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buFont typeface="Arial" pitchFamily="34" charset="0"/>
              <a:buChar char="•"/>
            </a:pPr>
            <a:r>
              <a:rPr lang="en-US" altLang="ko-KR" sz="2400" b="1">
                <a:latin typeface="Arial" pitchFamily="34" charset="0"/>
                <a:cs typeface="Arial" pitchFamily="34" charset="0"/>
              </a:rPr>
              <a:t> show who has responsibility for each activity. (role)            </a:t>
            </a:r>
            <a:endParaRPr lang="ko-KR" altLang="en-US" sz="1600">
              <a:latin typeface="Arial" pitchFamily="34" charset="0"/>
              <a:cs typeface="Arial" pitchFamily="34" charset="0"/>
            </a:endParaRPr>
          </a:p>
        </p:txBody>
      </p:sp>
      <p:sp>
        <p:nvSpPr>
          <p:cNvPr id="87043" name="Text Box 4"/>
          <p:cNvSpPr txBox="1">
            <a:spLocks noChangeArrowheads="1"/>
          </p:cNvSpPr>
          <p:nvPr/>
        </p:nvSpPr>
        <p:spPr bwMode="auto">
          <a:xfrm>
            <a:off x="857250" y="1714500"/>
            <a:ext cx="79343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nSpc>
                <a:spcPct val="110000"/>
              </a:lnSpc>
              <a:buFontTx/>
              <a:buAutoNum type="arabicPeriod"/>
            </a:pPr>
            <a:r>
              <a:rPr lang="en-US" altLang="ko-KR" sz="2000">
                <a:latin typeface="Arial" pitchFamily="34" charset="0"/>
                <a:cs typeface="Arial" pitchFamily="34" charset="0"/>
              </a:rPr>
              <a:t>A salesperson calls the client and sets up an appointment</a:t>
            </a:r>
            <a:endParaRPr lang="ko-KR" altLang="en-US" sz="2000">
              <a:latin typeface="Arial" pitchFamily="34" charset="0"/>
              <a:cs typeface="Arial" pitchFamily="34" charset="0"/>
            </a:endParaRPr>
          </a:p>
          <a:p>
            <a:pPr>
              <a:lnSpc>
                <a:spcPct val="110000"/>
              </a:lnSpc>
              <a:buFontTx/>
              <a:buAutoNum type="arabicPeriod"/>
            </a:pPr>
            <a:r>
              <a:rPr lang="en-US" altLang="ko-KR" sz="2000">
                <a:latin typeface="Arial" pitchFamily="34" charset="0"/>
                <a:cs typeface="Arial" pitchFamily="34" charset="0"/>
              </a:rPr>
              <a:t>Onsite appointment(In the consulting firm’s office)</a:t>
            </a:r>
            <a:br>
              <a:rPr lang="en-US" altLang="ko-KR" sz="2000">
                <a:latin typeface="Arial" pitchFamily="34" charset="0"/>
                <a:cs typeface="Arial" pitchFamily="34" charset="0"/>
              </a:rPr>
            </a:br>
            <a:r>
              <a:rPr lang="en-US" altLang="ko-KR" sz="2000">
                <a:latin typeface="Arial" pitchFamily="34" charset="0"/>
                <a:cs typeface="Arial" pitchFamily="34" charset="0"/>
              </a:rPr>
              <a:t>- </a:t>
            </a:r>
            <a:r>
              <a:rPr lang="en-US" altLang="ko-KR" sz="1800">
                <a:latin typeface="Arial" pitchFamily="34" charset="0"/>
                <a:cs typeface="Arial" pitchFamily="34" charset="0"/>
              </a:rPr>
              <a:t>corporate technicians prepare a conference room for a presentation</a:t>
            </a:r>
            <a:endParaRPr lang="ko-KR" altLang="en-US" sz="1800">
              <a:latin typeface="Arial" pitchFamily="34" charset="0"/>
              <a:cs typeface="Arial" pitchFamily="34" charset="0"/>
            </a:endParaRPr>
          </a:p>
          <a:p>
            <a:pPr>
              <a:lnSpc>
                <a:spcPct val="110000"/>
              </a:lnSpc>
              <a:buFontTx/>
              <a:buAutoNum type="arabicPeriod"/>
            </a:pPr>
            <a:r>
              <a:rPr lang="en-US" altLang="ko-KR" sz="2000">
                <a:latin typeface="Arial" pitchFamily="34" charset="0"/>
                <a:cs typeface="Arial" pitchFamily="34" charset="0"/>
              </a:rPr>
              <a:t>Offsite appointment(at the client’s office)</a:t>
            </a:r>
            <a:br>
              <a:rPr lang="en-US" altLang="ko-KR" sz="2000">
                <a:latin typeface="Arial" pitchFamily="34" charset="0"/>
                <a:cs typeface="Arial" pitchFamily="34" charset="0"/>
              </a:rPr>
            </a:br>
            <a:r>
              <a:rPr lang="en-US" altLang="ko-KR" sz="2000">
                <a:latin typeface="Arial" pitchFamily="34" charset="0"/>
                <a:cs typeface="Arial" pitchFamily="34" charset="0"/>
              </a:rPr>
              <a:t>- </a:t>
            </a:r>
            <a:r>
              <a:rPr lang="en-US" altLang="ko-KR" sz="1800">
                <a:latin typeface="Arial" pitchFamily="34" charset="0"/>
                <a:cs typeface="Arial" pitchFamily="34" charset="0"/>
              </a:rPr>
              <a:t>a consultant prepares a presentation on a laptop</a:t>
            </a:r>
            <a:endParaRPr lang="ko-KR" altLang="en-US" sz="1800">
              <a:latin typeface="Arial" pitchFamily="34" charset="0"/>
              <a:cs typeface="Arial" pitchFamily="34" charset="0"/>
            </a:endParaRPr>
          </a:p>
          <a:p>
            <a:pPr>
              <a:lnSpc>
                <a:spcPct val="110000"/>
              </a:lnSpc>
              <a:buFontTx/>
              <a:buAutoNum type="arabicPeriod"/>
            </a:pPr>
            <a:r>
              <a:rPr lang="en-US" altLang="ko-KR" sz="2000">
                <a:latin typeface="Arial" pitchFamily="34" charset="0"/>
                <a:cs typeface="Arial" pitchFamily="34" charset="0"/>
              </a:rPr>
              <a:t>The consultant and the salesperson meet with the client at the agreed-upon location and time</a:t>
            </a:r>
            <a:endParaRPr lang="ko-KR" altLang="en-US" sz="2000">
              <a:latin typeface="Arial" pitchFamily="34" charset="0"/>
              <a:cs typeface="Arial" pitchFamily="34" charset="0"/>
            </a:endParaRPr>
          </a:p>
          <a:p>
            <a:pPr>
              <a:lnSpc>
                <a:spcPct val="110000"/>
              </a:lnSpc>
              <a:buFontTx/>
              <a:buAutoNum type="arabicPeriod"/>
            </a:pPr>
            <a:r>
              <a:rPr lang="en-US" altLang="ko-KR" sz="2000">
                <a:latin typeface="Arial" pitchFamily="34" charset="0"/>
                <a:cs typeface="Arial" pitchFamily="34" charset="0"/>
              </a:rPr>
              <a:t>the salesperson follows up with a letter</a:t>
            </a:r>
            <a:endParaRPr lang="ko-KR" altLang="en-US" sz="2000">
              <a:latin typeface="Arial" pitchFamily="34" charset="0"/>
              <a:cs typeface="Arial" pitchFamily="34" charset="0"/>
            </a:endParaRPr>
          </a:p>
          <a:p>
            <a:pPr>
              <a:lnSpc>
                <a:spcPct val="110000"/>
              </a:lnSpc>
              <a:buFontTx/>
              <a:buAutoNum type="arabicPeriod"/>
            </a:pPr>
            <a:r>
              <a:rPr lang="en-US" altLang="ko-KR" sz="2000">
                <a:latin typeface="Arial" pitchFamily="34" charset="0"/>
                <a:cs typeface="Arial" pitchFamily="34" charset="0"/>
              </a:rPr>
              <a:t>If the meeting has resulted in a statement of a problem, the</a:t>
            </a:r>
            <a:endParaRPr lang="ko-KR" altLang="en-US" sz="2000">
              <a:latin typeface="Arial" pitchFamily="34" charset="0"/>
              <a:cs typeface="Arial" pitchFamily="34" charset="0"/>
            </a:endParaRPr>
          </a:p>
        </p:txBody>
      </p:sp>
      <p:sp>
        <p:nvSpPr>
          <p:cNvPr id="87044" name="Text Box 5"/>
          <p:cNvSpPr txBox="1">
            <a:spLocks noChangeArrowheads="1"/>
          </p:cNvSpPr>
          <p:nvPr/>
        </p:nvSpPr>
        <p:spPr bwMode="auto">
          <a:xfrm>
            <a:off x="1071563" y="5643563"/>
            <a:ext cx="6518275" cy="461962"/>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ko-KR" sz="2400">
                <a:latin typeface="Arial" pitchFamily="34" charset="0"/>
                <a:cs typeface="Arial" pitchFamily="34" charset="0"/>
              </a:rPr>
              <a:t>benefit</a:t>
            </a:r>
            <a:r>
              <a:rPr lang="ko-KR" altLang="en-US" sz="2400">
                <a:latin typeface="Arial" pitchFamily="34" charset="0"/>
                <a:cs typeface="Arial" pitchFamily="34" charset="0"/>
              </a:rPr>
              <a:t> </a:t>
            </a:r>
            <a:r>
              <a:rPr lang="en-US" altLang="ko-KR" sz="2400">
                <a:latin typeface="Arial" pitchFamily="34" charset="0"/>
                <a:cs typeface="Arial" pitchFamily="34" charset="0"/>
              </a:rPr>
              <a:t>– the activities of each role are clarified</a:t>
            </a:r>
            <a:endParaRPr lang="ko-KR" altLang="en-US" sz="2400">
              <a:latin typeface="Arial" pitchFamily="34" charset="0"/>
              <a:cs typeface="Arial" pitchFamily="34" charset="0"/>
            </a:endParaRPr>
          </a:p>
        </p:txBody>
      </p:sp>
      <p:sp>
        <p:nvSpPr>
          <p:cNvPr id="87045" name="Text Box 6"/>
          <p:cNvSpPr txBox="1">
            <a:spLocks noChangeArrowheads="1"/>
          </p:cNvSpPr>
          <p:nvPr/>
        </p:nvSpPr>
        <p:spPr bwMode="auto">
          <a:xfrm>
            <a:off x="0" y="0"/>
            <a:ext cx="43767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3200">
                <a:solidFill>
                  <a:schemeClr val="bg1"/>
                </a:solidFill>
                <a:latin typeface="Arial" pitchFamily="34" charset="0"/>
                <a:cs typeface="Arial" pitchFamily="34" charset="0"/>
              </a:rPr>
              <a:t>Partitions</a:t>
            </a:r>
            <a:r>
              <a:rPr lang="en-US" altLang="ko-KR" sz="3200">
                <a:solidFill>
                  <a:schemeClr val="bg1"/>
                </a:solidFill>
                <a:latin typeface="Arial" pitchFamily="34" charset="0"/>
                <a:cs typeface="Arial" pitchFamily="34" charset="0"/>
              </a:rPr>
              <a:t> </a:t>
            </a:r>
            <a:r>
              <a:rPr lang="en-US" altLang="zh-CN" sz="3200">
                <a:solidFill>
                  <a:schemeClr val="bg1"/>
                </a:solidFill>
                <a:latin typeface="Arial" pitchFamily="34" charset="0"/>
                <a:cs typeface="Arial" pitchFamily="34" charset="0"/>
              </a:rPr>
              <a:t>(</a:t>
            </a:r>
            <a:r>
              <a:rPr lang="en-US" altLang="ko-KR" sz="3200">
                <a:solidFill>
                  <a:schemeClr val="bg1"/>
                </a:solidFill>
                <a:latin typeface="Arial" pitchFamily="34" charset="0"/>
                <a:ea typeface="HY헤드라인M"/>
                <a:cs typeface="Arial" pitchFamily="34" charset="0"/>
              </a:rPr>
              <a:t>Swimlanes</a:t>
            </a:r>
            <a:r>
              <a:rPr lang="en-US" altLang="zh-CN" sz="3200">
                <a:solidFill>
                  <a:schemeClr val="bg1"/>
                </a:solidFill>
                <a:latin typeface="Arial" pitchFamily="34" charset="0"/>
                <a:ea typeface="HY헤드라인M"/>
                <a:cs typeface="Arial" pitchFamily="34" charset="0"/>
              </a:rPr>
              <a:t>)</a:t>
            </a:r>
            <a:r>
              <a:rPr lang="en-US" altLang="ko-KR" sz="3200">
                <a:solidFill>
                  <a:schemeClr val="bg1"/>
                </a:solidFill>
                <a:latin typeface="Arial" pitchFamily="34" charset="0"/>
                <a:ea typeface="HY헤드라인M"/>
                <a:cs typeface="Arial" pitchFamily="34" charset="0"/>
              </a:rPr>
              <a:t> </a:t>
            </a:r>
            <a:endParaRPr lang="ko-KR" altLang="en-US" sz="3200">
              <a:solidFill>
                <a:schemeClr val="bg1"/>
              </a:solidFill>
              <a:latin typeface="Arial" pitchFamily="34" charset="0"/>
              <a:ea typeface="HY헤드라인M"/>
              <a:cs typeface="Arial" pitchFamily="34" charset="0"/>
            </a:endParaRPr>
          </a:p>
        </p:txBody>
      </p:sp>
      <p:sp>
        <p:nvSpPr>
          <p:cNvPr id="87046" name="Text Box 7"/>
          <p:cNvSpPr txBox="1">
            <a:spLocks noChangeArrowheads="1"/>
          </p:cNvSpPr>
          <p:nvPr/>
        </p:nvSpPr>
        <p:spPr bwMode="auto">
          <a:xfrm>
            <a:off x="8610600" y="6553200"/>
            <a:ext cx="304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ko-KR" sz="1400"/>
              <a:t>9</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r>
              <a:rPr lang="en-US" altLang="zh-CN" smtClean="0">
                <a:latin typeface="Arial" pitchFamily="34" charset="0"/>
                <a:ea typeface="宋体" pitchFamily="2" charset="-122"/>
                <a:cs typeface="Arial" pitchFamily="34" charset="0"/>
              </a:rPr>
              <a:t>Partitions</a:t>
            </a:r>
          </a:p>
        </p:txBody>
      </p:sp>
      <p:sp>
        <p:nvSpPr>
          <p:cNvPr id="88067" name="Line 3"/>
          <p:cNvSpPr>
            <a:spLocks noChangeShapeType="1"/>
          </p:cNvSpPr>
          <p:nvPr/>
        </p:nvSpPr>
        <p:spPr bwMode="auto">
          <a:xfrm>
            <a:off x="4648200" y="1049338"/>
            <a:ext cx="0" cy="5046662"/>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68" name="Oval 4"/>
          <p:cNvSpPr>
            <a:spLocks noChangeArrowheads="1"/>
          </p:cNvSpPr>
          <p:nvPr/>
        </p:nvSpPr>
        <p:spPr bwMode="auto">
          <a:xfrm>
            <a:off x="3530600" y="1341438"/>
            <a:ext cx="212725" cy="225425"/>
          </a:xfrm>
          <a:prstGeom prst="ellipse">
            <a:avLst/>
          </a:prstGeom>
          <a:solidFill>
            <a:srgbClr val="000000"/>
          </a:solidFill>
          <a:ln w="0">
            <a:solidFill>
              <a:schemeClr val="tx1"/>
            </a:solidFill>
            <a:round/>
            <a:headEnd/>
            <a:tailEnd/>
          </a:ln>
        </p:spPr>
        <p:txBody>
          <a:bodyPr/>
          <a:lstStyle/>
          <a:p>
            <a:endParaRPr lang="zh-CN" altLang="en-US"/>
          </a:p>
        </p:txBody>
      </p:sp>
      <p:sp>
        <p:nvSpPr>
          <p:cNvPr id="88069" name="Freeform 5"/>
          <p:cNvSpPr>
            <a:spLocks/>
          </p:cNvSpPr>
          <p:nvPr/>
        </p:nvSpPr>
        <p:spPr bwMode="auto">
          <a:xfrm>
            <a:off x="3024188" y="1847850"/>
            <a:ext cx="1214437" cy="369888"/>
          </a:xfrm>
          <a:custGeom>
            <a:avLst/>
            <a:gdLst>
              <a:gd name="T0" fmla="*/ 2147483647 w 765"/>
              <a:gd name="T1" fmla="*/ 0 h 233"/>
              <a:gd name="T2" fmla="*/ 2147483647 w 765"/>
              <a:gd name="T3" fmla="*/ 0 h 233"/>
              <a:gd name="T4" fmla="*/ 2147483647 w 765"/>
              <a:gd name="T5" fmla="*/ 2147483647 h 233"/>
              <a:gd name="T6" fmla="*/ 2147483647 w 765"/>
              <a:gd name="T7" fmla="*/ 2147483647 h 233"/>
              <a:gd name="T8" fmla="*/ 2147483647 w 765"/>
              <a:gd name="T9" fmla="*/ 2147483647 h 233"/>
              <a:gd name="T10" fmla="*/ 0 w 765"/>
              <a:gd name="T11" fmla="*/ 2147483647 h 233"/>
              <a:gd name="T12" fmla="*/ 2147483647 w 765"/>
              <a:gd name="T13" fmla="*/ 2147483647 h 233"/>
              <a:gd name="T14" fmla="*/ 2147483647 w 765"/>
              <a:gd name="T15" fmla="*/ 2147483647 h 233"/>
              <a:gd name="T16" fmla="*/ 2147483647 w 765"/>
              <a:gd name="T17" fmla="*/ 2147483647 h 233"/>
              <a:gd name="T18" fmla="*/ 2147483647 w 765"/>
              <a:gd name="T19" fmla="*/ 2147483647 h 233"/>
              <a:gd name="T20" fmla="*/ 2147483647 w 765"/>
              <a:gd name="T21" fmla="*/ 2147483647 h 233"/>
              <a:gd name="T22" fmla="*/ 2147483647 w 765"/>
              <a:gd name="T23" fmla="*/ 2147483647 h 233"/>
              <a:gd name="T24" fmla="*/ 2147483647 w 765"/>
              <a:gd name="T25" fmla="*/ 2147483647 h 233"/>
              <a:gd name="T26" fmla="*/ 2147483647 w 765"/>
              <a:gd name="T27" fmla="*/ 2147483647 h 233"/>
              <a:gd name="T28" fmla="*/ 2147483647 w 765"/>
              <a:gd name="T29" fmla="*/ 2147483647 h 233"/>
              <a:gd name="T30" fmla="*/ 2147483647 w 765"/>
              <a:gd name="T31" fmla="*/ 2147483647 h 233"/>
              <a:gd name="T32" fmla="*/ 2147483647 w 765"/>
              <a:gd name="T33" fmla="*/ 2147483647 h 233"/>
              <a:gd name="T34" fmla="*/ 2147483647 w 765"/>
              <a:gd name="T35" fmla="*/ 2147483647 h 233"/>
              <a:gd name="T36" fmla="*/ 2147483647 w 765"/>
              <a:gd name="T37" fmla="*/ 2147483647 h 233"/>
              <a:gd name="T38" fmla="*/ 2147483647 w 765"/>
              <a:gd name="T39" fmla="*/ 0 h 233"/>
              <a:gd name="T40" fmla="*/ 2147483647 w 765"/>
              <a:gd name="T41" fmla="*/ 0 h 2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5"/>
              <a:gd name="T64" fmla="*/ 0 h 233"/>
              <a:gd name="T65" fmla="*/ 765 w 765"/>
              <a:gd name="T66" fmla="*/ 233 h 2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5" h="233">
                <a:moveTo>
                  <a:pt x="71" y="0"/>
                </a:moveTo>
                <a:lnTo>
                  <a:pt x="63" y="0"/>
                </a:lnTo>
                <a:lnTo>
                  <a:pt x="49" y="14"/>
                </a:lnTo>
                <a:lnTo>
                  <a:pt x="28" y="42"/>
                </a:lnTo>
                <a:lnTo>
                  <a:pt x="14" y="70"/>
                </a:lnTo>
                <a:lnTo>
                  <a:pt x="0" y="106"/>
                </a:lnTo>
                <a:lnTo>
                  <a:pt x="7" y="148"/>
                </a:lnTo>
                <a:lnTo>
                  <a:pt x="28" y="191"/>
                </a:lnTo>
                <a:lnTo>
                  <a:pt x="42" y="212"/>
                </a:lnTo>
                <a:lnTo>
                  <a:pt x="71" y="233"/>
                </a:lnTo>
                <a:lnTo>
                  <a:pt x="694" y="233"/>
                </a:lnTo>
                <a:lnTo>
                  <a:pt x="702" y="226"/>
                </a:lnTo>
                <a:lnTo>
                  <a:pt x="716" y="212"/>
                </a:lnTo>
                <a:lnTo>
                  <a:pt x="737" y="191"/>
                </a:lnTo>
                <a:lnTo>
                  <a:pt x="751" y="163"/>
                </a:lnTo>
                <a:lnTo>
                  <a:pt x="765" y="120"/>
                </a:lnTo>
                <a:lnTo>
                  <a:pt x="758" y="85"/>
                </a:lnTo>
                <a:lnTo>
                  <a:pt x="737" y="42"/>
                </a:lnTo>
                <a:lnTo>
                  <a:pt x="716" y="21"/>
                </a:lnTo>
                <a:lnTo>
                  <a:pt x="694" y="0"/>
                </a:lnTo>
                <a:lnTo>
                  <a:pt x="71" y="0"/>
                </a:lnTo>
                <a:close/>
              </a:path>
            </a:pathLst>
          </a:custGeom>
          <a:solidFill>
            <a:srgbClr val="FFFFCC"/>
          </a:solidFill>
          <a:ln w="0">
            <a:solidFill>
              <a:srgbClr val="990033"/>
            </a:solidFill>
            <a:round/>
            <a:headEnd/>
            <a:tailEnd/>
          </a:ln>
        </p:spPr>
        <p:txBody>
          <a:bodyPr/>
          <a:lstStyle/>
          <a:p>
            <a:endParaRPr lang="zh-CN" altLang="en-US"/>
          </a:p>
        </p:txBody>
      </p:sp>
      <p:sp>
        <p:nvSpPr>
          <p:cNvPr id="88070" name="Rectangle 6"/>
          <p:cNvSpPr>
            <a:spLocks noChangeArrowheads="1"/>
          </p:cNvSpPr>
          <p:nvPr/>
        </p:nvSpPr>
        <p:spPr bwMode="auto">
          <a:xfrm>
            <a:off x="3294063" y="1858963"/>
            <a:ext cx="6889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Arial" pitchFamily="34" charset="0"/>
              </a:rPr>
              <a:t>Determine </a:t>
            </a:r>
            <a:endParaRPr lang="en-US" altLang="zh-CN" sz="1000">
              <a:latin typeface="Arial" pitchFamily="34" charset="0"/>
            </a:endParaRPr>
          </a:p>
        </p:txBody>
      </p:sp>
      <p:sp>
        <p:nvSpPr>
          <p:cNvPr id="88071" name="Rectangle 7"/>
          <p:cNvSpPr>
            <a:spLocks noChangeArrowheads="1"/>
          </p:cNvSpPr>
          <p:nvPr/>
        </p:nvSpPr>
        <p:spPr bwMode="auto">
          <a:xfrm>
            <a:off x="3462338" y="2027238"/>
            <a:ext cx="338137"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Arial" pitchFamily="34" charset="0"/>
              </a:rPr>
              <a:t>Need</a:t>
            </a:r>
            <a:endParaRPr lang="en-US" altLang="zh-CN" sz="1000">
              <a:latin typeface="Arial" pitchFamily="34" charset="0"/>
            </a:endParaRPr>
          </a:p>
        </p:txBody>
      </p:sp>
      <p:sp>
        <p:nvSpPr>
          <p:cNvPr id="88072" name="Freeform 8"/>
          <p:cNvSpPr>
            <a:spLocks/>
          </p:cNvSpPr>
          <p:nvPr/>
        </p:nvSpPr>
        <p:spPr bwMode="auto">
          <a:xfrm>
            <a:off x="3632200" y="1566863"/>
            <a:ext cx="55563" cy="269875"/>
          </a:xfrm>
          <a:custGeom>
            <a:avLst/>
            <a:gdLst>
              <a:gd name="T0" fmla="*/ 0 w 5"/>
              <a:gd name="T1" fmla="*/ 0 h 24"/>
              <a:gd name="T2" fmla="*/ 0 w 5"/>
              <a:gd name="T3" fmla="*/ 2147483647 h 24"/>
              <a:gd name="T4" fmla="*/ 2147483647 w 5"/>
              <a:gd name="T5" fmla="*/ 2147483647 h 24"/>
              <a:gd name="T6" fmla="*/ 0 60000 65536"/>
              <a:gd name="T7" fmla="*/ 0 60000 65536"/>
              <a:gd name="T8" fmla="*/ 0 60000 65536"/>
              <a:gd name="T9" fmla="*/ 0 w 5"/>
              <a:gd name="T10" fmla="*/ 0 h 24"/>
              <a:gd name="T11" fmla="*/ 5 w 5"/>
              <a:gd name="T12" fmla="*/ 24 h 24"/>
            </a:gdLst>
            <a:ahLst/>
            <a:cxnLst>
              <a:cxn ang="T6">
                <a:pos x="T0" y="T1"/>
              </a:cxn>
              <a:cxn ang="T7">
                <a:pos x="T2" y="T3"/>
              </a:cxn>
              <a:cxn ang="T8">
                <a:pos x="T4" y="T5"/>
              </a:cxn>
            </a:cxnLst>
            <a:rect l="T9" t="T10" r="T11" b="T12"/>
            <a:pathLst>
              <a:path w="5" h="24">
                <a:moveTo>
                  <a:pt x="0" y="0"/>
                </a:moveTo>
                <a:lnTo>
                  <a:pt x="0" y="24"/>
                </a:lnTo>
                <a:lnTo>
                  <a:pt x="5" y="12"/>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73" name="Line 9"/>
          <p:cNvSpPr>
            <a:spLocks noChangeShapeType="1"/>
          </p:cNvSpPr>
          <p:nvPr/>
        </p:nvSpPr>
        <p:spPr bwMode="auto">
          <a:xfrm flipH="1" flipV="1">
            <a:off x="3575050" y="1701800"/>
            <a:ext cx="57150" cy="13493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4" name="Freeform 10"/>
          <p:cNvSpPr>
            <a:spLocks/>
          </p:cNvSpPr>
          <p:nvPr/>
        </p:nvSpPr>
        <p:spPr bwMode="auto">
          <a:xfrm>
            <a:off x="3035300" y="2644775"/>
            <a:ext cx="1203325" cy="371475"/>
          </a:xfrm>
          <a:custGeom>
            <a:avLst/>
            <a:gdLst>
              <a:gd name="T0" fmla="*/ 2147483647 w 758"/>
              <a:gd name="T1" fmla="*/ 0 h 234"/>
              <a:gd name="T2" fmla="*/ 2147483647 w 758"/>
              <a:gd name="T3" fmla="*/ 2147483647 h 234"/>
              <a:gd name="T4" fmla="*/ 2147483647 w 758"/>
              <a:gd name="T5" fmla="*/ 2147483647 h 234"/>
              <a:gd name="T6" fmla="*/ 2147483647 w 758"/>
              <a:gd name="T7" fmla="*/ 2147483647 h 234"/>
              <a:gd name="T8" fmla="*/ 2147483647 w 758"/>
              <a:gd name="T9" fmla="*/ 2147483647 h 234"/>
              <a:gd name="T10" fmla="*/ 0 w 758"/>
              <a:gd name="T11" fmla="*/ 2147483647 h 234"/>
              <a:gd name="T12" fmla="*/ 0 w 758"/>
              <a:gd name="T13" fmla="*/ 2147483647 h 234"/>
              <a:gd name="T14" fmla="*/ 2147483647 w 758"/>
              <a:gd name="T15" fmla="*/ 2147483647 h 234"/>
              <a:gd name="T16" fmla="*/ 2147483647 w 758"/>
              <a:gd name="T17" fmla="*/ 2147483647 h 234"/>
              <a:gd name="T18" fmla="*/ 2147483647 w 758"/>
              <a:gd name="T19" fmla="*/ 2147483647 h 234"/>
              <a:gd name="T20" fmla="*/ 2147483647 w 758"/>
              <a:gd name="T21" fmla="*/ 2147483647 h 234"/>
              <a:gd name="T22" fmla="*/ 2147483647 w 758"/>
              <a:gd name="T23" fmla="*/ 2147483647 h 234"/>
              <a:gd name="T24" fmla="*/ 2147483647 w 758"/>
              <a:gd name="T25" fmla="*/ 2147483647 h 234"/>
              <a:gd name="T26" fmla="*/ 2147483647 w 758"/>
              <a:gd name="T27" fmla="*/ 2147483647 h 234"/>
              <a:gd name="T28" fmla="*/ 2147483647 w 758"/>
              <a:gd name="T29" fmla="*/ 2147483647 h 234"/>
              <a:gd name="T30" fmla="*/ 2147483647 w 758"/>
              <a:gd name="T31" fmla="*/ 2147483647 h 234"/>
              <a:gd name="T32" fmla="*/ 2147483647 w 758"/>
              <a:gd name="T33" fmla="*/ 2147483647 h 234"/>
              <a:gd name="T34" fmla="*/ 2147483647 w 758"/>
              <a:gd name="T35" fmla="*/ 2147483647 h 234"/>
              <a:gd name="T36" fmla="*/ 2147483647 w 758"/>
              <a:gd name="T37" fmla="*/ 2147483647 h 234"/>
              <a:gd name="T38" fmla="*/ 2147483647 w 758"/>
              <a:gd name="T39" fmla="*/ 0 h 234"/>
              <a:gd name="T40" fmla="*/ 2147483647 w 758"/>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34"/>
              <a:gd name="T65" fmla="*/ 758 w 758"/>
              <a:gd name="T66" fmla="*/ 234 h 2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34">
                <a:moveTo>
                  <a:pt x="71" y="0"/>
                </a:moveTo>
                <a:lnTo>
                  <a:pt x="64" y="7"/>
                </a:lnTo>
                <a:lnTo>
                  <a:pt x="42" y="22"/>
                </a:lnTo>
                <a:lnTo>
                  <a:pt x="28" y="43"/>
                </a:lnTo>
                <a:lnTo>
                  <a:pt x="7" y="78"/>
                </a:lnTo>
                <a:lnTo>
                  <a:pt x="0" y="107"/>
                </a:lnTo>
                <a:lnTo>
                  <a:pt x="0" y="149"/>
                </a:lnTo>
                <a:lnTo>
                  <a:pt x="21" y="192"/>
                </a:lnTo>
                <a:lnTo>
                  <a:pt x="42" y="213"/>
                </a:lnTo>
                <a:lnTo>
                  <a:pt x="71" y="234"/>
                </a:lnTo>
                <a:lnTo>
                  <a:pt x="687" y="234"/>
                </a:lnTo>
                <a:lnTo>
                  <a:pt x="695" y="234"/>
                </a:lnTo>
                <a:lnTo>
                  <a:pt x="709" y="220"/>
                </a:lnTo>
                <a:lnTo>
                  <a:pt x="730" y="192"/>
                </a:lnTo>
                <a:lnTo>
                  <a:pt x="744" y="163"/>
                </a:lnTo>
                <a:lnTo>
                  <a:pt x="758" y="128"/>
                </a:lnTo>
                <a:lnTo>
                  <a:pt x="758" y="85"/>
                </a:lnTo>
                <a:lnTo>
                  <a:pt x="737" y="50"/>
                </a:lnTo>
                <a:lnTo>
                  <a:pt x="716" y="22"/>
                </a:lnTo>
                <a:lnTo>
                  <a:pt x="687" y="0"/>
                </a:lnTo>
                <a:lnTo>
                  <a:pt x="71" y="0"/>
                </a:lnTo>
                <a:close/>
              </a:path>
            </a:pathLst>
          </a:custGeom>
          <a:solidFill>
            <a:srgbClr val="FFFFCC"/>
          </a:solidFill>
          <a:ln w="0">
            <a:solidFill>
              <a:srgbClr val="990033"/>
            </a:solidFill>
            <a:round/>
            <a:headEnd/>
            <a:tailEnd/>
          </a:ln>
        </p:spPr>
        <p:txBody>
          <a:bodyPr/>
          <a:lstStyle/>
          <a:p>
            <a:endParaRPr lang="zh-CN" altLang="en-US"/>
          </a:p>
        </p:txBody>
      </p:sp>
      <p:sp>
        <p:nvSpPr>
          <p:cNvPr id="88075" name="Rectangle 11"/>
          <p:cNvSpPr>
            <a:spLocks noChangeArrowheads="1"/>
          </p:cNvSpPr>
          <p:nvPr/>
        </p:nvSpPr>
        <p:spPr bwMode="auto">
          <a:xfrm>
            <a:off x="3276600" y="2727325"/>
            <a:ext cx="8382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a:solidFill>
                  <a:srgbClr val="000000"/>
                </a:solidFill>
                <a:latin typeface="Arial" pitchFamily="34" charset="0"/>
              </a:rPr>
              <a:t>Take Order</a:t>
            </a:r>
            <a:endParaRPr lang="en-US" altLang="zh-CN" sz="1000">
              <a:latin typeface="Arial" pitchFamily="34" charset="0"/>
            </a:endParaRPr>
          </a:p>
        </p:txBody>
      </p:sp>
      <p:sp>
        <p:nvSpPr>
          <p:cNvPr id="88076" name="Freeform 12"/>
          <p:cNvSpPr>
            <a:spLocks/>
          </p:cNvSpPr>
          <p:nvPr/>
        </p:nvSpPr>
        <p:spPr bwMode="auto">
          <a:xfrm>
            <a:off x="3632200" y="2217738"/>
            <a:ext cx="55563" cy="415925"/>
          </a:xfrm>
          <a:custGeom>
            <a:avLst/>
            <a:gdLst>
              <a:gd name="T0" fmla="*/ 0 w 5"/>
              <a:gd name="T1" fmla="*/ 0 h 37"/>
              <a:gd name="T2" fmla="*/ 0 w 5"/>
              <a:gd name="T3" fmla="*/ 2147483647 h 37"/>
              <a:gd name="T4" fmla="*/ 2147483647 w 5"/>
              <a:gd name="T5" fmla="*/ 2147483647 h 37"/>
              <a:gd name="T6" fmla="*/ 0 60000 65536"/>
              <a:gd name="T7" fmla="*/ 0 60000 65536"/>
              <a:gd name="T8" fmla="*/ 0 60000 65536"/>
              <a:gd name="T9" fmla="*/ 0 w 5"/>
              <a:gd name="T10" fmla="*/ 0 h 37"/>
              <a:gd name="T11" fmla="*/ 5 w 5"/>
              <a:gd name="T12" fmla="*/ 37 h 37"/>
            </a:gdLst>
            <a:ahLst/>
            <a:cxnLst>
              <a:cxn ang="T6">
                <a:pos x="T0" y="T1"/>
              </a:cxn>
              <a:cxn ang="T7">
                <a:pos x="T2" y="T3"/>
              </a:cxn>
              <a:cxn ang="T8">
                <a:pos x="T4" y="T5"/>
              </a:cxn>
            </a:cxnLst>
            <a:rect l="T9" t="T10" r="T11" b="T12"/>
            <a:pathLst>
              <a:path w="5" h="37">
                <a:moveTo>
                  <a:pt x="0" y="0"/>
                </a:moveTo>
                <a:lnTo>
                  <a:pt x="0" y="37"/>
                </a:lnTo>
                <a:lnTo>
                  <a:pt x="5" y="26"/>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77" name="Line 13"/>
          <p:cNvSpPr>
            <a:spLocks noChangeShapeType="1"/>
          </p:cNvSpPr>
          <p:nvPr/>
        </p:nvSpPr>
        <p:spPr bwMode="auto">
          <a:xfrm flipH="1" flipV="1">
            <a:off x="3575050" y="2509838"/>
            <a:ext cx="57150" cy="12382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8" name="Freeform 14"/>
          <p:cNvSpPr>
            <a:spLocks/>
          </p:cNvSpPr>
          <p:nvPr/>
        </p:nvSpPr>
        <p:spPr bwMode="auto">
          <a:xfrm>
            <a:off x="3090863" y="3914775"/>
            <a:ext cx="1216025" cy="371475"/>
          </a:xfrm>
          <a:custGeom>
            <a:avLst/>
            <a:gdLst>
              <a:gd name="T0" fmla="*/ 2147483647 w 766"/>
              <a:gd name="T1" fmla="*/ 0 h 234"/>
              <a:gd name="T2" fmla="*/ 2147483647 w 766"/>
              <a:gd name="T3" fmla="*/ 0 h 234"/>
              <a:gd name="T4" fmla="*/ 2147483647 w 766"/>
              <a:gd name="T5" fmla="*/ 2147483647 h 234"/>
              <a:gd name="T6" fmla="*/ 2147483647 w 766"/>
              <a:gd name="T7" fmla="*/ 2147483647 h 234"/>
              <a:gd name="T8" fmla="*/ 2147483647 w 766"/>
              <a:gd name="T9" fmla="*/ 2147483647 h 234"/>
              <a:gd name="T10" fmla="*/ 0 w 766"/>
              <a:gd name="T11" fmla="*/ 2147483647 h 234"/>
              <a:gd name="T12" fmla="*/ 0 w 766"/>
              <a:gd name="T13" fmla="*/ 2147483647 h 234"/>
              <a:gd name="T14" fmla="*/ 2147483647 w 766"/>
              <a:gd name="T15" fmla="*/ 2147483647 h 234"/>
              <a:gd name="T16" fmla="*/ 2147483647 w 766"/>
              <a:gd name="T17" fmla="*/ 2147483647 h 234"/>
              <a:gd name="T18" fmla="*/ 2147483647 w 766"/>
              <a:gd name="T19" fmla="*/ 2147483647 h 234"/>
              <a:gd name="T20" fmla="*/ 2147483647 w 766"/>
              <a:gd name="T21" fmla="*/ 2147483647 h 234"/>
              <a:gd name="T22" fmla="*/ 2147483647 w 766"/>
              <a:gd name="T23" fmla="*/ 2147483647 h 234"/>
              <a:gd name="T24" fmla="*/ 2147483647 w 766"/>
              <a:gd name="T25" fmla="*/ 2147483647 h 234"/>
              <a:gd name="T26" fmla="*/ 2147483647 w 766"/>
              <a:gd name="T27" fmla="*/ 2147483647 h 234"/>
              <a:gd name="T28" fmla="*/ 2147483647 w 766"/>
              <a:gd name="T29" fmla="*/ 2147483647 h 234"/>
              <a:gd name="T30" fmla="*/ 2147483647 w 766"/>
              <a:gd name="T31" fmla="*/ 2147483647 h 234"/>
              <a:gd name="T32" fmla="*/ 2147483647 w 766"/>
              <a:gd name="T33" fmla="*/ 2147483647 h 234"/>
              <a:gd name="T34" fmla="*/ 2147483647 w 766"/>
              <a:gd name="T35" fmla="*/ 2147483647 h 234"/>
              <a:gd name="T36" fmla="*/ 2147483647 w 766"/>
              <a:gd name="T37" fmla="*/ 2147483647 h 234"/>
              <a:gd name="T38" fmla="*/ 2147483647 w 766"/>
              <a:gd name="T39" fmla="*/ 0 h 234"/>
              <a:gd name="T40" fmla="*/ 2147483647 w 766"/>
              <a:gd name="T41" fmla="*/ 0 h 2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6"/>
              <a:gd name="T64" fmla="*/ 0 h 234"/>
              <a:gd name="T65" fmla="*/ 766 w 766"/>
              <a:gd name="T66" fmla="*/ 234 h 2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6" h="234">
                <a:moveTo>
                  <a:pt x="71" y="0"/>
                </a:moveTo>
                <a:lnTo>
                  <a:pt x="64" y="0"/>
                </a:lnTo>
                <a:lnTo>
                  <a:pt x="50" y="22"/>
                </a:lnTo>
                <a:lnTo>
                  <a:pt x="29" y="43"/>
                </a:lnTo>
                <a:lnTo>
                  <a:pt x="14" y="71"/>
                </a:lnTo>
                <a:lnTo>
                  <a:pt x="0" y="107"/>
                </a:lnTo>
                <a:lnTo>
                  <a:pt x="0" y="149"/>
                </a:lnTo>
                <a:lnTo>
                  <a:pt x="29" y="192"/>
                </a:lnTo>
                <a:lnTo>
                  <a:pt x="43" y="213"/>
                </a:lnTo>
                <a:lnTo>
                  <a:pt x="71" y="234"/>
                </a:lnTo>
                <a:lnTo>
                  <a:pt x="695" y="234"/>
                </a:lnTo>
                <a:lnTo>
                  <a:pt x="702" y="227"/>
                </a:lnTo>
                <a:lnTo>
                  <a:pt x="716" y="213"/>
                </a:lnTo>
                <a:lnTo>
                  <a:pt x="730" y="192"/>
                </a:lnTo>
                <a:lnTo>
                  <a:pt x="752" y="163"/>
                </a:lnTo>
                <a:lnTo>
                  <a:pt x="766" y="128"/>
                </a:lnTo>
                <a:lnTo>
                  <a:pt x="759" y="85"/>
                </a:lnTo>
                <a:lnTo>
                  <a:pt x="738" y="43"/>
                </a:lnTo>
                <a:lnTo>
                  <a:pt x="716" y="22"/>
                </a:lnTo>
                <a:lnTo>
                  <a:pt x="695" y="0"/>
                </a:lnTo>
                <a:lnTo>
                  <a:pt x="71" y="0"/>
                </a:lnTo>
                <a:close/>
              </a:path>
            </a:pathLst>
          </a:custGeom>
          <a:solidFill>
            <a:srgbClr val="FFFFCC"/>
          </a:solidFill>
          <a:ln w="0">
            <a:solidFill>
              <a:srgbClr val="990033"/>
            </a:solidFill>
            <a:round/>
            <a:headEnd/>
            <a:tailEnd/>
          </a:ln>
        </p:spPr>
        <p:txBody>
          <a:bodyPr/>
          <a:lstStyle/>
          <a:p>
            <a:endParaRPr lang="zh-CN" altLang="en-US"/>
          </a:p>
        </p:txBody>
      </p:sp>
      <p:sp>
        <p:nvSpPr>
          <p:cNvPr id="88079" name="Rectangle 15"/>
          <p:cNvSpPr>
            <a:spLocks noChangeArrowheads="1"/>
          </p:cNvSpPr>
          <p:nvPr/>
        </p:nvSpPr>
        <p:spPr bwMode="auto">
          <a:xfrm>
            <a:off x="3200400" y="4038600"/>
            <a:ext cx="10668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a:solidFill>
                  <a:srgbClr val="000000"/>
                </a:solidFill>
                <a:latin typeface="Arial" pitchFamily="34" charset="0"/>
              </a:rPr>
              <a:t>Setup Payment</a:t>
            </a:r>
            <a:endParaRPr lang="en-US" altLang="zh-CN" sz="1000">
              <a:latin typeface="Arial" pitchFamily="34" charset="0"/>
            </a:endParaRPr>
          </a:p>
        </p:txBody>
      </p:sp>
      <p:sp>
        <p:nvSpPr>
          <p:cNvPr id="88080" name="Freeform 16"/>
          <p:cNvSpPr>
            <a:spLocks/>
          </p:cNvSpPr>
          <p:nvPr/>
        </p:nvSpPr>
        <p:spPr bwMode="auto">
          <a:xfrm>
            <a:off x="3057525" y="5129213"/>
            <a:ext cx="1204913" cy="382587"/>
          </a:xfrm>
          <a:custGeom>
            <a:avLst/>
            <a:gdLst>
              <a:gd name="T0" fmla="*/ 2147483647 w 759"/>
              <a:gd name="T1" fmla="*/ 0 h 241"/>
              <a:gd name="T2" fmla="*/ 2147483647 w 759"/>
              <a:gd name="T3" fmla="*/ 2147483647 h 241"/>
              <a:gd name="T4" fmla="*/ 2147483647 w 759"/>
              <a:gd name="T5" fmla="*/ 2147483647 h 241"/>
              <a:gd name="T6" fmla="*/ 2147483647 w 759"/>
              <a:gd name="T7" fmla="*/ 2147483647 h 241"/>
              <a:gd name="T8" fmla="*/ 2147483647 w 759"/>
              <a:gd name="T9" fmla="*/ 2147483647 h 241"/>
              <a:gd name="T10" fmla="*/ 0 w 759"/>
              <a:gd name="T11" fmla="*/ 2147483647 h 241"/>
              <a:gd name="T12" fmla="*/ 0 w 759"/>
              <a:gd name="T13" fmla="*/ 2147483647 h 241"/>
              <a:gd name="T14" fmla="*/ 2147483647 w 759"/>
              <a:gd name="T15" fmla="*/ 2147483647 h 241"/>
              <a:gd name="T16" fmla="*/ 2147483647 w 759"/>
              <a:gd name="T17" fmla="*/ 2147483647 h 241"/>
              <a:gd name="T18" fmla="*/ 2147483647 w 759"/>
              <a:gd name="T19" fmla="*/ 2147483647 h 241"/>
              <a:gd name="T20" fmla="*/ 2147483647 w 759"/>
              <a:gd name="T21" fmla="*/ 2147483647 h 241"/>
              <a:gd name="T22" fmla="*/ 2147483647 w 759"/>
              <a:gd name="T23" fmla="*/ 2147483647 h 241"/>
              <a:gd name="T24" fmla="*/ 2147483647 w 759"/>
              <a:gd name="T25" fmla="*/ 2147483647 h 241"/>
              <a:gd name="T26" fmla="*/ 2147483647 w 759"/>
              <a:gd name="T27" fmla="*/ 2147483647 h 241"/>
              <a:gd name="T28" fmla="*/ 2147483647 w 759"/>
              <a:gd name="T29" fmla="*/ 2147483647 h 241"/>
              <a:gd name="T30" fmla="*/ 2147483647 w 759"/>
              <a:gd name="T31" fmla="*/ 2147483647 h 241"/>
              <a:gd name="T32" fmla="*/ 2147483647 w 759"/>
              <a:gd name="T33" fmla="*/ 2147483647 h 241"/>
              <a:gd name="T34" fmla="*/ 2147483647 w 759"/>
              <a:gd name="T35" fmla="*/ 2147483647 h 241"/>
              <a:gd name="T36" fmla="*/ 2147483647 w 759"/>
              <a:gd name="T37" fmla="*/ 2147483647 h 241"/>
              <a:gd name="T38" fmla="*/ 2147483647 w 759"/>
              <a:gd name="T39" fmla="*/ 0 h 241"/>
              <a:gd name="T40" fmla="*/ 2147483647 w 759"/>
              <a:gd name="T41" fmla="*/ 0 h 2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9"/>
              <a:gd name="T64" fmla="*/ 0 h 241"/>
              <a:gd name="T65" fmla="*/ 759 w 759"/>
              <a:gd name="T66" fmla="*/ 241 h 2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9" h="241">
                <a:moveTo>
                  <a:pt x="71" y="0"/>
                </a:moveTo>
                <a:lnTo>
                  <a:pt x="64" y="7"/>
                </a:lnTo>
                <a:lnTo>
                  <a:pt x="50" y="21"/>
                </a:lnTo>
                <a:lnTo>
                  <a:pt x="28" y="43"/>
                </a:lnTo>
                <a:lnTo>
                  <a:pt x="7" y="78"/>
                </a:lnTo>
                <a:lnTo>
                  <a:pt x="0" y="113"/>
                </a:lnTo>
                <a:lnTo>
                  <a:pt x="0" y="149"/>
                </a:lnTo>
                <a:lnTo>
                  <a:pt x="21" y="191"/>
                </a:lnTo>
                <a:lnTo>
                  <a:pt x="42" y="213"/>
                </a:lnTo>
                <a:lnTo>
                  <a:pt x="71" y="241"/>
                </a:lnTo>
                <a:lnTo>
                  <a:pt x="688" y="241"/>
                </a:lnTo>
                <a:lnTo>
                  <a:pt x="695" y="234"/>
                </a:lnTo>
                <a:lnTo>
                  <a:pt x="716" y="220"/>
                </a:lnTo>
                <a:lnTo>
                  <a:pt x="730" y="191"/>
                </a:lnTo>
                <a:lnTo>
                  <a:pt x="751" y="163"/>
                </a:lnTo>
                <a:lnTo>
                  <a:pt x="759" y="128"/>
                </a:lnTo>
                <a:lnTo>
                  <a:pt x="759" y="85"/>
                </a:lnTo>
                <a:lnTo>
                  <a:pt x="737" y="50"/>
                </a:lnTo>
                <a:lnTo>
                  <a:pt x="716" y="28"/>
                </a:lnTo>
                <a:lnTo>
                  <a:pt x="688" y="0"/>
                </a:lnTo>
                <a:lnTo>
                  <a:pt x="71" y="0"/>
                </a:lnTo>
                <a:close/>
              </a:path>
            </a:pathLst>
          </a:custGeom>
          <a:solidFill>
            <a:srgbClr val="FFFFCC"/>
          </a:solidFill>
          <a:ln w="0">
            <a:solidFill>
              <a:srgbClr val="990033"/>
            </a:solidFill>
            <a:round/>
            <a:headEnd/>
            <a:tailEnd/>
          </a:ln>
        </p:spPr>
        <p:txBody>
          <a:bodyPr/>
          <a:lstStyle/>
          <a:p>
            <a:endParaRPr lang="zh-CN" altLang="en-US"/>
          </a:p>
        </p:txBody>
      </p:sp>
      <p:sp>
        <p:nvSpPr>
          <p:cNvPr id="88081" name="Rectangle 17"/>
          <p:cNvSpPr>
            <a:spLocks noChangeArrowheads="1"/>
          </p:cNvSpPr>
          <p:nvPr/>
        </p:nvSpPr>
        <p:spPr bwMode="auto">
          <a:xfrm>
            <a:off x="3200400" y="5241925"/>
            <a:ext cx="9906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100">
                <a:solidFill>
                  <a:srgbClr val="000000"/>
                </a:solidFill>
                <a:latin typeface="Arial" pitchFamily="34" charset="0"/>
              </a:rPr>
              <a:t>Deliver Order</a:t>
            </a:r>
            <a:endParaRPr lang="en-US" altLang="zh-CN" sz="1000">
              <a:latin typeface="Arial" pitchFamily="34" charset="0"/>
            </a:endParaRPr>
          </a:p>
        </p:txBody>
      </p:sp>
      <p:sp>
        <p:nvSpPr>
          <p:cNvPr id="88082" name="Oval 18"/>
          <p:cNvSpPr>
            <a:spLocks noChangeArrowheads="1"/>
          </p:cNvSpPr>
          <p:nvPr/>
        </p:nvSpPr>
        <p:spPr bwMode="auto">
          <a:xfrm>
            <a:off x="3508375" y="5781675"/>
            <a:ext cx="303213" cy="303213"/>
          </a:xfrm>
          <a:prstGeom prst="ellipse">
            <a:avLst/>
          </a:pr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3" name="Oval 19"/>
          <p:cNvSpPr>
            <a:spLocks noChangeArrowheads="1"/>
          </p:cNvSpPr>
          <p:nvPr/>
        </p:nvSpPr>
        <p:spPr bwMode="auto">
          <a:xfrm>
            <a:off x="3552825" y="5826125"/>
            <a:ext cx="225425" cy="225425"/>
          </a:xfrm>
          <a:prstGeom prst="ellipse">
            <a:avLst/>
          </a:prstGeom>
          <a:solidFill>
            <a:schemeClr val="folHlink"/>
          </a:solidFill>
          <a:ln w="0">
            <a:solidFill>
              <a:schemeClr val="tx1"/>
            </a:solidFill>
            <a:round/>
            <a:headEnd/>
            <a:tailEnd/>
          </a:ln>
        </p:spPr>
        <p:txBody>
          <a:bodyPr/>
          <a:lstStyle/>
          <a:p>
            <a:endParaRPr lang="zh-CN" altLang="en-US"/>
          </a:p>
        </p:txBody>
      </p:sp>
      <p:sp>
        <p:nvSpPr>
          <p:cNvPr id="88084" name="Line 20"/>
          <p:cNvSpPr>
            <a:spLocks noChangeShapeType="1"/>
          </p:cNvSpPr>
          <p:nvPr/>
        </p:nvSpPr>
        <p:spPr bwMode="auto">
          <a:xfrm>
            <a:off x="6400800" y="1066800"/>
            <a:ext cx="0" cy="504666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5" name="Freeform 21"/>
          <p:cNvSpPr>
            <a:spLocks/>
          </p:cNvSpPr>
          <p:nvPr/>
        </p:nvSpPr>
        <p:spPr bwMode="auto">
          <a:xfrm>
            <a:off x="4903788" y="3735388"/>
            <a:ext cx="1203325" cy="382587"/>
          </a:xfrm>
          <a:custGeom>
            <a:avLst/>
            <a:gdLst>
              <a:gd name="T0" fmla="*/ 2147483647 w 758"/>
              <a:gd name="T1" fmla="*/ 0 h 241"/>
              <a:gd name="T2" fmla="*/ 2147483647 w 758"/>
              <a:gd name="T3" fmla="*/ 2147483647 h 241"/>
              <a:gd name="T4" fmla="*/ 2147483647 w 758"/>
              <a:gd name="T5" fmla="*/ 2147483647 h 241"/>
              <a:gd name="T6" fmla="*/ 2147483647 w 758"/>
              <a:gd name="T7" fmla="*/ 2147483647 h 241"/>
              <a:gd name="T8" fmla="*/ 2147483647 w 758"/>
              <a:gd name="T9" fmla="*/ 2147483647 h 241"/>
              <a:gd name="T10" fmla="*/ 0 w 758"/>
              <a:gd name="T11" fmla="*/ 2147483647 h 241"/>
              <a:gd name="T12" fmla="*/ 2147483647 w 758"/>
              <a:gd name="T13" fmla="*/ 2147483647 h 241"/>
              <a:gd name="T14" fmla="*/ 2147483647 w 758"/>
              <a:gd name="T15" fmla="*/ 2147483647 h 241"/>
              <a:gd name="T16" fmla="*/ 2147483647 w 758"/>
              <a:gd name="T17" fmla="*/ 2147483647 h 241"/>
              <a:gd name="T18" fmla="*/ 2147483647 w 758"/>
              <a:gd name="T19" fmla="*/ 2147483647 h 241"/>
              <a:gd name="T20" fmla="*/ 2147483647 w 758"/>
              <a:gd name="T21" fmla="*/ 2147483647 h 241"/>
              <a:gd name="T22" fmla="*/ 2147483647 w 758"/>
              <a:gd name="T23" fmla="*/ 2147483647 h 241"/>
              <a:gd name="T24" fmla="*/ 2147483647 w 758"/>
              <a:gd name="T25" fmla="*/ 2147483647 h 241"/>
              <a:gd name="T26" fmla="*/ 2147483647 w 758"/>
              <a:gd name="T27" fmla="*/ 2147483647 h 241"/>
              <a:gd name="T28" fmla="*/ 2147483647 w 758"/>
              <a:gd name="T29" fmla="*/ 2147483647 h 241"/>
              <a:gd name="T30" fmla="*/ 2147483647 w 758"/>
              <a:gd name="T31" fmla="*/ 2147483647 h 241"/>
              <a:gd name="T32" fmla="*/ 2147483647 w 758"/>
              <a:gd name="T33" fmla="*/ 2147483647 h 241"/>
              <a:gd name="T34" fmla="*/ 2147483647 w 758"/>
              <a:gd name="T35" fmla="*/ 2147483647 h 241"/>
              <a:gd name="T36" fmla="*/ 2147483647 w 758"/>
              <a:gd name="T37" fmla="*/ 2147483647 h 241"/>
              <a:gd name="T38" fmla="*/ 2147483647 w 758"/>
              <a:gd name="T39" fmla="*/ 0 h 241"/>
              <a:gd name="T40" fmla="*/ 2147483647 w 758"/>
              <a:gd name="T41" fmla="*/ 0 h 2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58"/>
              <a:gd name="T64" fmla="*/ 0 h 241"/>
              <a:gd name="T65" fmla="*/ 758 w 758"/>
              <a:gd name="T66" fmla="*/ 241 h 2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58" h="241">
                <a:moveTo>
                  <a:pt x="71" y="0"/>
                </a:moveTo>
                <a:lnTo>
                  <a:pt x="63" y="7"/>
                </a:lnTo>
                <a:lnTo>
                  <a:pt x="49" y="21"/>
                </a:lnTo>
                <a:lnTo>
                  <a:pt x="28" y="43"/>
                </a:lnTo>
                <a:lnTo>
                  <a:pt x="14" y="78"/>
                </a:lnTo>
                <a:lnTo>
                  <a:pt x="0" y="113"/>
                </a:lnTo>
                <a:lnTo>
                  <a:pt x="7" y="149"/>
                </a:lnTo>
                <a:lnTo>
                  <a:pt x="21" y="191"/>
                </a:lnTo>
                <a:lnTo>
                  <a:pt x="42" y="213"/>
                </a:lnTo>
                <a:lnTo>
                  <a:pt x="71" y="241"/>
                </a:lnTo>
                <a:lnTo>
                  <a:pt x="687" y="241"/>
                </a:lnTo>
                <a:lnTo>
                  <a:pt x="694" y="234"/>
                </a:lnTo>
                <a:lnTo>
                  <a:pt x="716" y="220"/>
                </a:lnTo>
                <a:lnTo>
                  <a:pt x="730" y="191"/>
                </a:lnTo>
                <a:lnTo>
                  <a:pt x="751" y="163"/>
                </a:lnTo>
                <a:lnTo>
                  <a:pt x="758" y="128"/>
                </a:lnTo>
                <a:lnTo>
                  <a:pt x="758" y="85"/>
                </a:lnTo>
                <a:lnTo>
                  <a:pt x="737" y="43"/>
                </a:lnTo>
                <a:lnTo>
                  <a:pt x="716" y="28"/>
                </a:lnTo>
                <a:lnTo>
                  <a:pt x="687" y="0"/>
                </a:lnTo>
                <a:lnTo>
                  <a:pt x="71" y="0"/>
                </a:lnTo>
                <a:close/>
              </a:path>
            </a:pathLst>
          </a:custGeom>
          <a:solidFill>
            <a:srgbClr val="FFFFCC"/>
          </a:solidFill>
          <a:ln w="0">
            <a:solidFill>
              <a:srgbClr val="990033"/>
            </a:solidFill>
            <a:round/>
            <a:headEnd/>
            <a:tailEnd/>
          </a:ln>
        </p:spPr>
        <p:txBody>
          <a:bodyPr/>
          <a:lstStyle/>
          <a:p>
            <a:endParaRPr lang="zh-CN" altLang="en-US"/>
          </a:p>
        </p:txBody>
      </p:sp>
      <p:sp>
        <p:nvSpPr>
          <p:cNvPr id="88086" name="Rectangle 22"/>
          <p:cNvSpPr>
            <a:spLocks noChangeArrowheads="1"/>
          </p:cNvSpPr>
          <p:nvPr/>
        </p:nvSpPr>
        <p:spPr bwMode="auto">
          <a:xfrm>
            <a:off x="5257800" y="3870325"/>
            <a:ext cx="58102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Arial" pitchFamily="34" charset="0"/>
              </a:rPr>
              <a:t>Fill Order</a:t>
            </a:r>
            <a:endParaRPr lang="en-US" altLang="zh-CN" sz="1000">
              <a:latin typeface="Arial" pitchFamily="34" charset="0"/>
            </a:endParaRPr>
          </a:p>
        </p:txBody>
      </p:sp>
      <p:sp>
        <p:nvSpPr>
          <p:cNvPr id="88087" name="Rectangle 23"/>
          <p:cNvSpPr>
            <a:spLocks noChangeArrowheads="1"/>
          </p:cNvSpPr>
          <p:nvPr/>
        </p:nvSpPr>
        <p:spPr bwMode="auto">
          <a:xfrm>
            <a:off x="3124200" y="3376613"/>
            <a:ext cx="1081088" cy="66675"/>
          </a:xfrm>
          <a:prstGeom prst="rect">
            <a:avLst/>
          </a:prstGeom>
          <a:solidFill>
            <a:schemeClr val="tx1"/>
          </a:solidFill>
          <a:ln w="0">
            <a:solidFill>
              <a:schemeClr val="tx1"/>
            </a:solidFill>
            <a:miter lim="800000"/>
            <a:headEnd/>
            <a:tailEnd/>
          </a:ln>
        </p:spPr>
        <p:txBody>
          <a:bodyPr/>
          <a:lstStyle/>
          <a:p>
            <a:endParaRPr lang="zh-CN" altLang="en-US"/>
          </a:p>
        </p:txBody>
      </p:sp>
      <p:sp>
        <p:nvSpPr>
          <p:cNvPr id="88088" name="Freeform 24"/>
          <p:cNvSpPr>
            <a:spLocks/>
          </p:cNvSpPr>
          <p:nvPr/>
        </p:nvSpPr>
        <p:spPr bwMode="auto">
          <a:xfrm>
            <a:off x="3643313" y="3027363"/>
            <a:ext cx="55562" cy="349250"/>
          </a:xfrm>
          <a:custGeom>
            <a:avLst/>
            <a:gdLst>
              <a:gd name="T0" fmla="*/ 0 w 5"/>
              <a:gd name="T1" fmla="*/ 0 h 31"/>
              <a:gd name="T2" fmla="*/ 0 w 5"/>
              <a:gd name="T3" fmla="*/ 2147483647 h 31"/>
              <a:gd name="T4" fmla="*/ 2147483647 w 5"/>
              <a:gd name="T5" fmla="*/ 2147483647 h 31"/>
              <a:gd name="T6" fmla="*/ 0 60000 65536"/>
              <a:gd name="T7" fmla="*/ 0 60000 65536"/>
              <a:gd name="T8" fmla="*/ 0 60000 65536"/>
              <a:gd name="T9" fmla="*/ 0 w 5"/>
              <a:gd name="T10" fmla="*/ 0 h 31"/>
              <a:gd name="T11" fmla="*/ 5 w 5"/>
              <a:gd name="T12" fmla="*/ 31 h 31"/>
            </a:gdLst>
            <a:ahLst/>
            <a:cxnLst>
              <a:cxn ang="T6">
                <a:pos x="T0" y="T1"/>
              </a:cxn>
              <a:cxn ang="T7">
                <a:pos x="T2" y="T3"/>
              </a:cxn>
              <a:cxn ang="T8">
                <a:pos x="T4" y="T5"/>
              </a:cxn>
            </a:cxnLst>
            <a:rect l="T9" t="T10" r="T11" b="T12"/>
            <a:pathLst>
              <a:path w="5" h="31">
                <a:moveTo>
                  <a:pt x="0" y="0"/>
                </a:moveTo>
                <a:lnTo>
                  <a:pt x="0" y="31"/>
                </a:lnTo>
                <a:lnTo>
                  <a:pt x="5" y="20"/>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9" name="Line 25"/>
          <p:cNvSpPr>
            <a:spLocks noChangeShapeType="1"/>
          </p:cNvSpPr>
          <p:nvPr/>
        </p:nvSpPr>
        <p:spPr bwMode="auto">
          <a:xfrm flipH="1" flipV="1">
            <a:off x="3586163" y="3252788"/>
            <a:ext cx="57150" cy="12382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0" name="Freeform 26"/>
          <p:cNvSpPr>
            <a:spLocks/>
          </p:cNvSpPr>
          <p:nvPr/>
        </p:nvSpPr>
        <p:spPr bwMode="auto">
          <a:xfrm>
            <a:off x="3676650" y="3443288"/>
            <a:ext cx="66675" cy="460375"/>
          </a:xfrm>
          <a:custGeom>
            <a:avLst/>
            <a:gdLst>
              <a:gd name="T0" fmla="*/ 0 w 6"/>
              <a:gd name="T1" fmla="*/ 0 h 41"/>
              <a:gd name="T2" fmla="*/ 2147483647 w 6"/>
              <a:gd name="T3" fmla="*/ 2147483647 h 41"/>
              <a:gd name="T4" fmla="*/ 2147483647 w 6"/>
              <a:gd name="T5" fmla="*/ 2147483647 h 41"/>
              <a:gd name="T6" fmla="*/ 0 60000 65536"/>
              <a:gd name="T7" fmla="*/ 0 60000 65536"/>
              <a:gd name="T8" fmla="*/ 0 60000 65536"/>
              <a:gd name="T9" fmla="*/ 0 w 6"/>
              <a:gd name="T10" fmla="*/ 0 h 41"/>
              <a:gd name="T11" fmla="*/ 6 w 6"/>
              <a:gd name="T12" fmla="*/ 41 h 41"/>
            </a:gdLst>
            <a:ahLst/>
            <a:cxnLst>
              <a:cxn ang="T6">
                <a:pos x="T0" y="T1"/>
              </a:cxn>
              <a:cxn ang="T7">
                <a:pos x="T2" y="T3"/>
              </a:cxn>
              <a:cxn ang="T8">
                <a:pos x="T4" y="T5"/>
              </a:cxn>
            </a:cxnLst>
            <a:rect l="T9" t="T10" r="T11" b="T12"/>
            <a:pathLst>
              <a:path w="6" h="41">
                <a:moveTo>
                  <a:pt x="0" y="0"/>
                </a:moveTo>
                <a:lnTo>
                  <a:pt x="1" y="41"/>
                </a:lnTo>
                <a:lnTo>
                  <a:pt x="6" y="29"/>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91" name="Line 27"/>
          <p:cNvSpPr>
            <a:spLocks noChangeShapeType="1"/>
          </p:cNvSpPr>
          <p:nvPr/>
        </p:nvSpPr>
        <p:spPr bwMode="auto">
          <a:xfrm flipH="1" flipV="1">
            <a:off x="3632200" y="3768725"/>
            <a:ext cx="55563" cy="134938"/>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2" name="Freeform 28"/>
          <p:cNvSpPr>
            <a:spLocks/>
          </p:cNvSpPr>
          <p:nvPr/>
        </p:nvSpPr>
        <p:spPr bwMode="auto">
          <a:xfrm>
            <a:off x="4205288" y="3443288"/>
            <a:ext cx="798512" cy="292100"/>
          </a:xfrm>
          <a:custGeom>
            <a:avLst/>
            <a:gdLst>
              <a:gd name="T0" fmla="*/ 0 w 71"/>
              <a:gd name="T1" fmla="*/ 0 h 26"/>
              <a:gd name="T2" fmla="*/ 2147483647 w 71"/>
              <a:gd name="T3" fmla="*/ 2147483647 h 26"/>
              <a:gd name="T4" fmla="*/ 2147483647 w 71"/>
              <a:gd name="T5" fmla="*/ 2147483647 h 26"/>
              <a:gd name="T6" fmla="*/ 0 60000 65536"/>
              <a:gd name="T7" fmla="*/ 0 60000 65536"/>
              <a:gd name="T8" fmla="*/ 0 60000 65536"/>
              <a:gd name="T9" fmla="*/ 0 w 71"/>
              <a:gd name="T10" fmla="*/ 0 h 26"/>
              <a:gd name="T11" fmla="*/ 71 w 71"/>
              <a:gd name="T12" fmla="*/ 26 h 26"/>
            </a:gdLst>
            <a:ahLst/>
            <a:cxnLst>
              <a:cxn ang="T6">
                <a:pos x="T0" y="T1"/>
              </a:cxn>
              <a:cxn ang="T7">
                <a:pos x="T2" y="T3"/>
              </a:cxn>
              <a:cxn ang="T8">
                <a:pos x="T4" y="T5"/>
              </a:cxn>
            </a:cxnLst>
            <a:rect l="T9" t="T10" r="T11" b="T12"/>
            <a:pathLst>
              <a:path w="71" h="26">
                <a:moveTo>
                  <a:pt x="0" y="0"/>
                </a:moveTo>
                <a:lnTo>
                  <a:pt x="71" y="26"/>
                </a:lnTo>
                <a:lnTo>
                  <a:pt x="62" y="18"/>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93" name="Line 29"/>
          <p:cNvSpPr>
            <a:spLocks noChangeShapeType="1"/>
          </p:cNvSpPr>
          <p:nvPr/>
        </p:nvSpPr>
        <p:spPr bwMode="auto">
          <a:xfrm flipH="1">
            <a:off x="4857750" y="3735388"/>
            <a:ext cx="146050" cy="11112"/>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4" name="Rectangle 30"/>
          <p:cNvSpPr>
            <a:spLocks noChangeArrowheads="1"/>
          </p:cNvSpPr>
          <p:nvPr/>
        </p:nvSpPr>
        <p:spPr bwMode="auto">
          <a:xfrm>
            <a:off x="3113088" y="4702175"/>
            <a:ext cx="1081087" cy="55563"/>
          </a:xfrm>
          <a:prstGeom prst="rect">
            <a:avLst/>
          </a:prstGeom>
          <a:solidFill>
            <a:schemeClr val="tx1"/>
          </a:solidFill>
          <a:ln w="0">
            <a:solidFill>
              <a:schemeClr val="tx1"/>
            </a:solidFill>
            <a:miter lim="800000"/>
            <a:headEnd/>
            <a:tailEnd/>
          </a:ln>
        </p:spPr>
        <p:txBody>
          <a:bodyPr/>
          <a:lstStyle/>
          <a:p>
            <a:endParaRPr lang="zh-CN" altLang="en-US"/>
          </a:p>
        </p:txBody>
      </p:sp>
      <p:sp>
        <p:nvSpPr>
          <p:cNvPr id="88095" name="Freeform 31"/>
          <p:cNvSpPr>
            <a:spLocks/>
          </p:cNvSpPr>
          <p:nvPr/>
        </p:nvSpPr>
        <p:spPr bwMode="auto">
          <a:xfrm>
            <a:off x="3676650" y="4297363"/>
            <a:ext cx="55563" cy="404812"/>
          </a:xfrm>
          <a:custGeom>
            <a:avLst/>
            <a:gdLst>
              <a:gd name="T0" fmla="*/ 0 w 5"/>
              <a:gd name="T1" fmla="*/ 0 h 36"/>
              <a:gd name="T2" fmla="*/ 0 w 5"/>
              <a:gd name="T3" fmla="*/ 2147483647 h 36"/>
              <a:gd name="T4" fmla="*/ 2147483647 w 5"/>
              <a:gd name="T5" fmla="*/ 2147483647 h 36"/>
              <a:gd name="T6" fmla="*/ 0 60000 65536"/>
              <a:gd name="T7" fmla="*/ 0 60000 65536"/>
              <a:gd name="T8" fmla="*/ 0 60000 65536"/>
              <a:gd name="T9" fmla="*/ 0 w 5"/>
              <a:gd name="T10" fmla="*/ 0 h 36"/>
              <a:gd name="T11" fmla="*/ 5 w 5"/>
              <a:gd name="T12" fmla="*/ 36 h 36"/>
            </a:gdLst>
            <a:ahLst/>
            <a:cxnLst>
              <a:cxn ang="T6">
                <a:pos x="T0" y="T1"/>
              </a:cxn>
              <a:cxn ang="T7">
                <a:pos x="T2" y="T3"/>
              </a:cxn>
              <a:cxn ang="T8">
                <a:pos x="T4" y="T5"/>
              </a:cxn>
            </a:cxnLst>
            <a:rect l="T9" t="T10" r="T11" b="T12"/>
            <a:pathLst>
              <a:path w="5" h="36">
                <a:moveTo>
                  <a:pt x="0" y="0"/>
                </a:moveTo>
                <a:lnTo>
                  <a:pt x="0" y="36"/>
                </a:lnTo>
                <a:lnTo>
                  <a:pt x="5" y="24"/>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96" name="Line 32"/>
          <p:cNvSpPr>
            <a:spLocks noChangeShapeType="1"/>
          </p:cNvSpPr>
          <p:nvPr/>
        </p:nvSpPr>
        <p:spPr bwMode="auto">
          <a:xfrm flipH="1" flipV="1">
            <a:off x="3619500" y="4567238"/>
            <a:ext cx="57150" cy="134937"/>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7" name="Freeform 33"/>
          <p:cNvSpPr>
            <a:spLocks/>
          </p:cNvSpPr>
          <p:nvPr/>
        </p:nvSpPr>
        <p:spPr bwMode="auto">
          <a:xfrm>
            <a:off x="4194175" y="4129088"/>
            <a:ext cx="855663" cy="573087"/>
          </a:xfrm>
          <a:custGeom>
            <a:avLst/>
            <a:gdLst>
              <a:gd name="T0" fmla="*/ 2147483647 w 76"/>
              <a:gd name="T1" fmla="*/ 0 h 51"/>
              <a:gd name="T2" fmla="*/ 0 w 76"/>
              <a:gd name="T3" fmla="*/ 2147483647 h 51"/>
              <a:gd name="T4" fmla="*/ 0 w 76"/>
              <a:gd name="T5" fmla="*/ 2147483647 h 51"/>
              <a:gd name="T6" fmla="*/ 2147483647 w 76"/>
              <a:gd name="T7" fmla="*/ 2147483647 h 51"/>
              <a:gd name="T8" fmla="*/ 0 60000 65536"/>
              <a:gd name="T9" fmla="*/ 0 60000 65536"/>
              <a:gd name="T10" fmla="*/ 0 60000 65536"/>
              <a:gd name="T11" fmla="*/ 0 60000 65536"/>
              <a:gd name="T12" fmla="*/ 0 w 76"/>
              <a:gd name="T13" fmla="*/ 0 h 51"/>
              <a:gd name="T14" fmla="*/ 76 w 76"/>
              <a:gd name="T15" fmla="*/ 51 h 51"/>
            </a:gdLst>
            <a:ahLst/>
            <a:cxnLst>
              <a:cxn ang="T8">
                <a:pos x="T0" y="T1"/>
              </a:cxn>
              <a:cxn ang="T9">
                <a:pos x="T2" y="T3"/>
              </a:cxn>
              <a:cxn ang="T10">
                <a:pos x="T4" y="T5"/>
              </a:cxn>
              <a:cxn ang="T11">
                <a:pos x="T6" y="T7"/>
              </a:cxn>
            </a:cxnLst>
            <a:rect l="T12" t="T13" r="T14" b="T15"/>
            <a:pathLst>
              <a:path w="76" h="51">
                <a:moveTo>
                  <a:pt x="76" y="0"/>
                </a:moveTo>
                <a:lnTo>
                  <a:pt x="0" y="32"/>
                </a:lnTo>
                <a:lnTo>
                  <a:pt x="0" y="51"/>
                </a:lnTo>
                <a:lnTo>
                  <a:pt x="4" y="39"/>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98" name="Line 34"/>
          <p:cNvSpPr>
            <a:spLocks noChangeShapeType="1"/>
          </p:cNvSpPr>
          <p:nvPr/>
        </p:nvSpPr>
        <p:spPr bwMode="auto">
          <a:xfrm flipH="1" flipV="1">
            <a:off x="4138613" y="4567238"/>
            <a:ext cx="55562" cy="134937"/>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9" name="Freeform 35"/>
          <p:cNvSpPr>
            <a:spLocks/>
          </p:cNvSpPr>
          <p:nvPr/>
        </p:nvSpPr>
        <p:spPr bwMode="auto">
          <a:xfrm>
            <a:off x="3654425" y="4757738"/>
            <a:ext cx="55563" cy="360362"/>
          </a:xfrm>
          <a:custGeom>
            <a:avLst/>
            <a:gdLst>
              <a:gd name="T0" fmla="*/ 0 w 5"/>
              <a:gd name="T1" fmla="*/ 0 h 32"/>
              <a:gd name="T2" fmla="*/ 0 w 5"/>
              <a:gd name="T3" fmla="*/ 2147483647 h 32"/>
              <a:gd name="T4" fmla="*/ 2147483647 w 5"/>
              <a:gd name="T5" fmla="*/ 2147483647 h 32"/>
              <a:gd name="T6" fmla="*/ 0 60000 65536"/>
              <a:gd name="T7" fmla="*/ 0 60000 65536"/>
              <a:gd name="T8" fmla="*/ 0 60000 65536"/>
              <a:gd name="T9" fmla="*/ 0 w 5"/>
              <a:gd name="T10" fmla="*/ 0 h 32"/>
              <a:gd name="T11" fmla="*/ 5 w 5"/>
              <a:gd name="T12" fmla="*/ 32 h 32"/>
            </a:gdLst>
            <a:ahLst/>
            <a:cxnLst>
              <a:cxn ang="T6">
                <a:pos x="T0" y="T1"/>
              </a:cxn>
              <a:cxn ang="T7">
                <a:pos x="T2" y="T3"/>
              </a:cxn>
              <a:cxn ang="T8">
                <a:pos x="T4" y="T5"/>
              </a:cxn>
            </a:cxnLst>
            <a:rect l="T9" t="T10" r="T11" b="T12"/>
            <a:pathLst>
              <a:path w="5" h="32">
                <a:moveTo>
                  <a:pt x="0" y="0"/>
                </a:moveTo>
                <a:lnTo>
                  <a:pt x="0" y="32"/>
                </a:lnTo>
                <a:lnTo>
                  <a:pt x="5" y="21"/>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100" name="Line 36"/>
          <p:cNvSpPr>
            <a:spLocks noChangeShapeType="1"/>
          </p:cNvSpPr>
          <p:nvPr/>
        </p:nvSpPr>
        <p:spPr bwMode="auto">
          <a:xfrm flipH="1" flipV="1">
            <a:off x="3597275" y="4994275"/>
            <a:ext cx="57150" cy="12382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01" name="Freeform 37"/>
          <p:cNvSpPr>
            <a:spLocks/>
          </p:cNvSpPr>
          <p:nvPr/>
        </p:nvSpPr>
        <p:spPr bwMode="auto">
          <a:xfrm>
            <a:off x="3665538" y="5511800"/>
            <a:ext cx="44450" cy="269875"/>
          </a:xfrm>
          <a:custGeom>
            <a:avLst/>
            <a:gdLst>
              <a:gd name="T0" fmla="*/ 0 w 4"/>
              <a:gd name="T1" fmla="*/ 0 h 24"/>
              <a:gd name="T2" fmla="*/ 0 w 4"/>
              <a:gd name="T3" fmla="*/ 2147483647 h 24"/>
              <a:gd name="T4" fmla="*/ 2147483647 w 4"/>
              <a:gd name="T5" fmla="*/ 2147483647 h 24"/>
              <a:gd name="T6" fmla="*/ 0 60000 65536"/>
              <a:gd name="T7" fmla="*/ 0 60000 65536"/>
              <a:gd name="T8" fmla="*/ 0 60000 65536"/>
              <a:gd name="T9" fmla="*/ 0 w 4"/>
              <a:gd name="T10" fmla="*/ 0 h 24"/>
              <a:gd name="T11" fmla="*/ 4 w 4"/>
              <a:gd name="T12" fmla="*/ 24 h 24"/>
            </a:gdLst>
            <a:ahLst/>
            <a:cxnLst>
              <a:cxn ang="T6">
                <a:pos x="T0" y="T1"/>
              </a:cxn>
              <a:cxn ang="T7">
                <a:pos x="T2" y="T3"/>
              </a:cxn>
              <a:cxn ang="T8">
                <a:pos x="T4" y="T5"/>
              </a:cxn>
            </a:cxnLst>
            <a:rect l="T9" t="T10" r="T11" b="T12"/>
            <a:pathLst>
              <a:path w="4" h="24">
                <a:moveTo>
                  <a:pt x="0" y="0"/>
                </a:moveTo>
                <a:lnTo>
                  <a:pt x="0" y="24"/>
                </a:lnTo>
                <a:lnTo>
                  <a:pt x="4" y="13"/>
                </a:lnTo>
              </a:path>
            </a:pathLst>
          </a:custGeom>
          <a:noFill/>
          <a:ln w="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102" name="Line 38"/>
          <p:cNvSpPr>
            <a:spLocks noChangeShapeType="1"/>
          </p:cNvSpPr>
          <p:nvPr/>
        </p:nvSpPr>
        <p:spPr bwMode="auto">
          <a:xfrm flipH="1" flipV="1">
            <a:off x="3608388" y="5657850"/>
            <a:ext cx="57150" cy="123825"/>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103" name="Rectangle 39"/>
          <p:cNvSpPr>
            <a:spLocks noChangeArrowheads="1"/>
          </p:cNvSpPr>
          <p:nvPr/>
        </p:nvSpPr>
        <p:spPr bwMode="auto">
          <a:xfrm>
            <a:off x="2741613" y="1049338"/>
            <a:ext cx="3659187" cy="2921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104" name="Rectangle 40"/>
          <p:cNvSpPr>
            <a:spLocks noChangeArrowheads="1"/>
          </p:cNvSpPr>
          <p:nvPr/>
        </p:nvSpPr>
        <p:spPr bwMode="auto">
          <a:xfrm>
            <a:off x="5029200" y="1066800"/>
            <a:ext cx="10398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chemeClr val="bg1"/>
                </a:solidFill>
                <a:latin typeface="Arial" pitchFamily="34" charset="0"/>
              </a:rPr>
              <a:t>Fulfillment</a:t>
            </a:r>
            <a:endParaRPr lang="en-US" altLang="zh-CN" sz="1600">
              <a:solidFill>
                <a:schemeClr val="bg1"/>
              </a:solidFill>
              <a:latin typeface="Arial" pitchFamily="34" charset="0"/>
            </a:endParaRPr>
          </a:p>
        </p:txBody>
      </p:sp>
      <p:sp>
        <p:nvSpPr>
          <p:cNvPr id="88105" name="Rectangle 41"/>
          <p:cNvSpPr>
            <a:spLocks noChangeArrowheads="1"/>
          </p:cNvSpPr>
          <p:nvPr/>
        </p:nvSpPr>
        <p:spPr bwMode="auto">
          <a:xfrm>
            <a:off x="2741613" y="1049338"/>
            <a:ext cx="1868487" cy="2921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106" name="Rectangle 42"/>
          <p:cNvSpPr>
            <a:spLocks noChangeArrowheads="1"/>
          </p:cNvSpPr>
          <p:nvPr/>
        </p:nvSpPr>
        <p:spPr bwMode="auto">
          <a:xfrm>
            <a:off x="3352800" y="1066800"/>
            <a:ext cx="5349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chemeClr val="bg1"/>
                </a:solidFill>
                <a:latin typeface="Arial" pitchFamily="34" charset="0"/>
              </a:rPr>
              <a:t>Sales</a:t>
            </a:r>
            <a:endParaRPr lang="en-US" altLang="zh-CN" sz="1600">
              <a:solidFill>
                <a:schemeClr val="bg1"/>
              </a:solidFill>
              <a:latin typeface="Arial" pitchFamily="34" charset="0"/>
            </a:endParaRPr>
          </a:p>
        </p:txBody>
      </p:sp>
      <p:sp>
        <p:nvSpPr>
          <p:cNvPr id="88107" name="Line 43"/>
          <p:cNvSpPr>
            <a:spLocks noChangeShapeType="1"/>
          </p:cNvSpPr>
          <p:nvPr/>
        </p:nvSpPr>
        <p:spPr bwMode="auto">
          <a:xfrm>
            <a:off x="2743200" y="1066800"/>
            <a:ext cx="0" cy="5046663"/>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5"/>
          <p:cNvSpPr txBox="1">
            <a:spLocks noChangeArrowheads="1"/>
          </p:cNvSpPr>
          <p:nvPr/>
        </p:nvSpPr>
        <p:spPr bwMode="auto">
          <a:xfrm>
            <a:off x="714375" y="604838"/>
            <a:ext cx="8034338" cy="380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0738">
              <a:tabLst>
                <a:tab pos="204788" algn="l"/>
                <a:tab pos="365125" algn="l"/>
                <a:tab pos="2495550" algn="l"/>
              </a:tabLst>
              <a:defRPr sz="1200">
                <a:solidFill>
                  <a:schemeClr val="tx1"/>
                </a:solidFill>
                <a:latin typeface="Frutiger LT 55 Roman" pitchFamily="34" charset="0"/>
                <a:ea typeface="宋体" pitchFamily="2" charset="-122"/>
              </a:defRPr>
            </a:lvl1pPr>
            <a:lvl2pPr marL="742950" indent="-285750" defTabSz="820738">
              <a:tabLst>
                <a:tab pos="204788" algn="l"/>
                <a:tab pos="365125" algn="l"/>
                <a:tab pos="2495550" algn="l"/>
              </a:tabLst>
              <a:defRPr sz="1200">
                <a:solidFill>
                  <a:schemeClr val="tx1"/>
                </a:solidFill>
                <a:latin typeface="Frutiger LT 55 Roman" pitchFamily="34" charset="0"/>
                <a:ea typeface="宋体" pitchFamily="2" charset="-122"/>
              </a:defRPr>
            </a:lvl2pPr>
            <a:lvl3pPr marL="1143000" indent="-228600" defTabSz="820738">
              <a:tabLst>
                <a:tab pos="204788" algn="l"/>
                <a:tab pos="365125" algn="l"/>
                <a:tab pos="2495550" algn="l"/>
              </a:tabLst>
              <a:defRPr sz="1200">
                <a:solidFill>
                  <a:schemeClr val="tx1"/>
                </a:solidFill>
                <a:latin typeface="Frutiger LT 55 Roman" pitchFamily="34" charset="0"/>
                <a:ea typeface="宋体" pitchFamily="2" charset="-122"/>
              </a:defRPr>
            </a:lvl3pPr>
            <a:lvl4pPr marL="1600200" indent="-228600" defTabSz="820738">
              <a:tabLst>
                <a:tab pos="204788" algn="l"/>
                <a:tab pos="365125" algn="l"/>
                <a:tab pos="2495550" algn="l"/>
              </a:tabLst>
              <a:defRPr sz="1200">
                <a:solidFill>
                  <a:schemeClr val="tx1"/>
                </a:solidFill>
                <a:latin typeface="Frutiger LT 55 Roman" pitchFamily="34" charset="0"/>
                <a:ea typeface="宋体" pitchFamily="2" charset="-122"/>
              </a:defRPr>
            </a:lvl4pPr>
            <a:lvl5pPr marL="2057400" indent="-228600" defTabSz="820738">
              <a:tabLst>
                <a:tab pos="204788" algn="l"/>
                <a:tab pos="365125" algn="l"/>
                <a:tab pos="2495550" algn="l"/>
              </a:tabLst>
              <a:defRPr sz="1200">
                <a:solidFill>
                  <a:schemeClr val="tx1"/>
                </a:solidFill>
                <a:latin typeface="Frutiger LT 55 Roman" pitchFamily="34" charset="0"/>
                <a:ea typeface="宋体" pitchFamily="2" charset="-122"/>
              </a:defRPr>
            </a:lvl5pPr>
            <a:lvl6pPr marL="2514600" indent="-228600" defTabSz="820738" eaLnBrk="0" fontAlgn="base" hangingPunct="0">
              <a:spcBef>
                <a:spcPct val="0"/>
              </a:spcBef>
              <a:spcAft>
                <a:spcPct val="0"/>
              </a:spcAft>
              <a:tabLst>
                <a:tab pos="204788" algn="l"/>
                <a:tab pos="365125" algn="l"/>
                <a:tab pos="2495550" algn="l"/>
              </a:tabLst>
              <a:defRPr sz="1200">
                <a:solidFill>
                  <a:schemeClr val="tx1"/>
                </a:solidFill>
                <a:latin typeface="Frutiger LT 55 Roman" pitchFamily="34" charset="0"/>
                <a:ea typeface="宋体" pitchFamily="2" charset="-122"/>
              </a:defRPr>
            </a:lvl6pPr>
            <a:lvl7pPr marL="2971800" indent="-228600" defTabSz="820738" eaLnBrk="0" fontAlgn="base" hangingPunct="0">
              <a:spcBef>
                <a:spcPct val="0"/>
              </a:spcBef>
              <a:spcAft>
                <a:spcPct val="0"/>
              </a:spcAft>
              <a:tabLst>
                <a:tab pos="204788" algn="l"/>
                <a:tab pos="365125" algn="l"/>
                <a:tab pos="2495550" algn="l"/>
              </a:tabLst>
              <a:defRPr sz="1200">
                <a:solidFill>
                  <a:schemeClr val="tx1"/>
                </a:solidFill>
                <a:latin typeface="Frutiger LT 55 Roman" pitchFamily="34" charset="0"/>
                <a:ea typeface="宋体" pitchFamily="2" charset="-122"/>
              </a:defRPr>
            </a:lvl7pPr>
            <a:lvl8pPr marL="3429000" indent="-228600" defTabSz="820738" eaLnBrk="0" fontAlgn="base" hangingPunct="0">
              <a:spcBef>
                <a:spcPct val="0"/>
              </a:spcBef>
              <a:spcAft>
                <a:spcPct val="0"/>
              </a:spcAft>
              <a:tabLst>
                <a:tab pos="204788" algn="l"/>
                <a:tab pos="365125" algn="l"/>
                <a:tab pos="2495550" algn="l"/>
              </a:tabLst>
              <a:defRPr sz="1200">
                <a:solidFill>
                  <a:schemeClr val="tx1"/>
                </a:solidFill>
                <a:latin typeface="Frutiger LT 55 Roman" pitchFamily="34" charset="0"/>
                <a:ea typeface="宋体" pitchFamily="2" charset="-122"/>
              </a:defRPr>
            </a:lvl8pPr>
            <a:lvl9pPr marL="3886200" indent="-228600" defTabSz="820738" eaLnBrk="0" fontAlgn="base" hangingPunct="0">
              <a:spcBef>
                <a:spcPct val="0"/>
              </a:spcBef>
              <a:spcAft>
                <a:spcPct val="0"/>
              </a:spcAft>
              <a:tabLst>
                <a:tab pos="204788" algn="l"/>
                <a:tab pos="365125" algn="l"/>
                <a:tab pos="2495550" algn="l"/>
              </a:tabLst>
              <a:defRPr sz="1200">
                <a:solidFill>
                  <a:schemeClr val="tx1"/>
                </a:solidFill>
                <a:latin typeface="Frutiger LT 55 Roman" pitchFamily="34" charset="0"/>
                <a:ea typeface="宋体" pitchFamily="2" charset="-122"/>
              </a:defRPr>
            </a:lvl9pPr>
          </a:lstStyle>
          <a:p>
            <a:pPr>
              <a:lnSpc>
                <a:spcPts val="900"/>
              </a:lnSpc>
            </a:pPr>
            <a:endParaRPr lang="en-US" altLang="zh-CN" sz="1800">
              <a:solidFill>
                <a:srgbClr val="000000"/>
              </a:solidFill>
              <a:latin typeface="Times New Roman" pitchFamily="18" charset="0"/>
            </a:endParaRPr>
          </a:p>
          <a:p>
            <a:pPr>
              <a:lnSpc>
                <a:spcPts val="900"/>
              </a:lnSpc>
            </a:pPr>
            <a:endParaRPr lang="en-US" altLang="zh-CN" sz="1800">
              <a:solidFill>
                <a:srgbClr val="000000"/>
              </a:solidFill>
              <a:latin typeface="Times New Roman" pitchFamily="18" charset="0"/>
            </a:endParaRPr>
          </a:p>
          <a:p>
            <a:pPr>
              <a:lnSpc>
                <a:spcPts val="900"/>
              </a:lnSpc>
            </a:pPr>
            <a:endParaRPr lang="en-US" altLang="zh-CN" sz="1800">
              <a:solidFill>
                <a:srgbClr val="000000"/>
              </a:solidFill>
              <a:latin typeface="Times New Roman" pitchFamily="18" charset="0"/>
            </a:endParaRPr>
          </a:p>
          <a:p>
            <a:pPr>
              <a:lnSpc>
                <a:spcPts val="3013"/>
              </a:lnSpc>
            </a:pPr>
            <a:r>
              <a:rPr lang="en-US" altLang="zh-CN" sz="1800">
                <a:solidFill>
                  <a:srgbClr val="000000"/>
                </a:solidFill>
                <a:latin typeface="Times New Roman" pitchFamily="18" charset="0"/>
              </a:rPr>
              <a:t>			</a:t>
            </a:r>
            <a:r>
              <a:rPr lang="en-US" altLang="zh-CN" sz="2900">
                <a:solidFill>
                  <a:srgbClr val="000000"/>
                </a:solidFill>
                <a:latin typeface="Arial" pitchFamily="34" charset="0"/>
              </a:rPr>
              <a:t>Summary</a:t>
            </a:r>
          </a:p>
          <a:p>
            <a:pPr>
              <a:lnSpc>
                <a:spcPts val="900"/>
              </a:lnSpc>
            </a:pPr>
            <a:endParaRPr lang="en-US" altLang="zh-CN" sz="2900">
              <a:solidFill>
                <a:srgbClr val="000000"/>
              </a:solidFill>
              <a:latin typeface="Arial" pitchFamily="34" charset="0"/>
            </a:endParaRPr>
          </a:p>
          <a:p>
            <a:pPr>
              <a:lnSpc>
                <a:spcPts val="900"/>
              </a:lnSpc>
            </a:pPr>
            <a:endParaRPr lang="en-US" altLang="zh-CN" sz="2900">
              <a:solidFill>
                <a:srgbClr val="000000"/>
              </a:solidFill>
              <a:latin typeface="Times New Roman" pitchFamily="18" charset="0"/>
            </a:endParaRPr>
          </a:p>
          <a:p>
            <a:pPr lvl="1">
              <a:lnSpc>
                <a:spcPts val="3063"/>
              </a:lnSpc>
            </a:pPr>
            <a:r>
              <a:rPr lang="en-US" altLang="zh-CN" sz="2200">
                <a:solidFill>
                  <a:srgbClr val="000000"/>
                </a:solidFill>
                <a:latin typeface="Times New Roman" pitchFamily="18" charset="0"/>
              </a:rPr>
              <a:t>• </a:t>
            </a:r>
            <a:r>
              <a:rPr lang="en-US" altLang="zh-CN" sz="2200">
                <a:solidFill>
                  <a:srgbClr val="000000"/>
                </a:solidFill>
                <a:latin typeface="Arial" pitchFamily="34" charset="0"/>
              </a:rPr>
              <a:t>A Use Case diagram provides a visual representation</a:t>
            </a:r>
          </a:p>
          <a:p>
            <a:pPr>
              <a:lnSpc>
                <a:spcPts val="2338"/>
              </a:lnSpc>
            </a:pPr>
            <a:r>
              <a:rPr lang="en-US" altLang="zh-CN" sz="2200">
                <a:solidFill>
                  <a:srgbClr val="000000"/>
                </a:solidFill>
                <a:latin typeface="Arial" pitchFamily="34" charset="0"/>
              </a:rPr>
              <a:t>of the big-picture view of the system.</a:t>
            </a:r>
          </a:p>
          <a:p>
            <a:pPr>
              <a:lnSpc>
                <a:spcPts val="2338"/>
              </a:lnSpc>
            </a:pPr>
            <a:r>
              <a:rPr lang="en-US" altLang="zh-CN" sz="2200">
                <a:solidFill>
                  <a:srgbClr val="000000"/>
                </a:solidFill>
                <a:latin typeface="Arial" pitchFamily="34" charset="0"/>
              </a:rPr>
              <a:t>		 </a:t>
            </a:r>
            <a:r>
              <a:rPr lang="en-US" altLang="zh-CN" b="1">
                <a:solidFill>
                  <a:srgbClr val="000000"/>
                </a:solidFill>
              </a:rPr>
              <a:t>•</a:t>
            </a:r>
            <a:r>
              <a:rPr lang="en-US" altLang="zh-CN" b="1"/>
              <a:t> </a:t>
            </a:r>
            <a:r>
              <a:rPr lang="en-US" altLang="zh-CN" sz="2200">
                <a:solidFill>
                  <a:srgbClr val="000000"/>
                </a:solidFill>
                <a:latin typeface="Arial" pitchFamily="34" charset="0"/>
              </a:rPr>
              <a:t>The Use Case diagram represents the system, the actors that use the system, the use cases that provide a behavior with definable result for an actor, and the associations between actors and use cases.</a:t>
            </a:r>
          </a:p>
          <a:p>
            <a:pPr lvl="1">
              <a:lnSpc>
                <a:spcPts val="3050"/>
              </a:lnSpc>
            </a:pPr>
            <a:r>
              <a:rPr lang="en-US" altLang="zh-CN" sz="2200">
                <a:solidFill>
                  <a:srgbClr val="000000"/>
                </a:solidFill>
                <a:latin typeface="Arial" pitchFamily="34" charset="0"/>
              </a:rPr>
              <a:t>• A Use Case scenario is written to provide a detailed</a:t>
            </a:r>
          </a:p>
          <a:p>
            <a:pPr>
              <a:lnSpc>
                <a:spcPts val="2338"/>
              </a:lnSpc>
            </a:pPr>
            <a:r>
              <a:rPr lang="en-US" altLang="zh-CN" sz="2200">
                <a:solidFill>
                  <a:srgbClr val="000000"/>
                </a:solidFill>
                <a:latin typeface="Arial" pitchFamily="34" charset="0"/>
              </a:rPr>
              <a:t>description of the activities involved in one instance of the use case.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pPr eaLnBrk="1" hangingPunct="1"/>
            <a:r>
              <a:rPr lang="en-US" altLang="zh-CN" smtClean="0">
                <a:ea typeface="宋体" pitchFamily="2" charset="-122"/>
              </a:rPr>
              <a:t>Class diagram</a:t>
            </a:r>
          </a:p>
        </p:txBody>
      </p:sp>
      <p:sp>
        <p:nvSpPr>
          <p:cNvPr id="99331" name="Rectangle 3"/>
          <p:cNvSpPr>
            <a:spLocks noGrp="1" noChangeArrowheads="1"/>
          </p:cNvSpPr>
          <p:nvPr>
            <p:ph type="body" idx="4294967295"/>
          </p:nvPr>
        </p:nvSpPr>
        <p:spPr/>
        <p:txBody>
          <a:bodyPr/>
          <a:lstStyle/>
          <a:p>
            <a:pPr eaLnBrk="1" hangingPunct="1"/>
            <a:r>
              <a:rPr lang="en-US" altLang="zh-CN" sz="2800" smtClean="0">
                <a:latin typeface="Arial" pitchFamily="34" charset="0"/>
                <a:ea typeface="宋体" pitchFamily="2" charset="-122"/>
                <a:cs typeface="Arial" pitchFamily="34" charset="0"/>
              </a:rPr>
              <a:t>Class diagrams are widely used to describe the types of objects in a system and their relationships</a:t>
            </a:r>
            <a:r>
              <a:rPr lang="en-US" altLang="zh-CN" smtClean="0">
                <a:latin typeface="Arial" pitchFamily="34" charset="0"/>
                <a:ea typeface="宋体" pitchFamily="2" charset="-122"/>
                <a:cs typeface="Arial" pitchFamily="34" charset="0"/>
              </a:rPr>
              <a:t> </a:t>
            </a:r>
          </a:p>
          <a:p>
            <a:pPr eaLnBrk="1" hangingPunct="1"/>
            <a:r>
              <a:rPr lang="en-US" altLang="zh-CN" sz="2800" smtClean="0">
                <a:latin typeface="Arial" pitchFamily="34" charset="0"/>
                <a:ea typeface="宋体" pitchFamily="2" charset="-122"/>
                <a:cs typeface="Arial" pitchFamily="34" charset="0"/>
              </a:rPr>
              <a:t>Each class is represented by a rectangle subdivided into three compartments</a:t>
            </a:r>
          </a:p>
          <a:p>
            <a:pPr lvl="1" eaLnBrk="1" hangingPunct="1"/>
            <a:r>
              <a:rPr lang="en-US" altLang="zh-CN" smtClean="0">
                <a:latin typeface="Arial" pitchFamily="34" charset="0"/>
                <a:ea typeface="宋体" pitchFamily="2" charset="-122"/>
                <a:cs typeface="Arial" pitchFamily="34" charset="0"/>
              </a:rPr>
              <a:t>Name</a:t>
            </a:r>
          </a:p>
          <a:p>
            <a:pPr lvl="1" eaLnBrk="1" hangingPunct="1"/>
            <a:r>
              <a:rPr lang="en-US" altLang="zh-CN" smtClean="0">
                <a:latin typeface="Arial" pitchFamily="34" charset="0"/>
                <a:ea typeface="宋体" pitchFamily="2" charset="-122"/>
                <a:cs typeface="Arial" pitchFamily="34" charset="0"/>
              </a:rPr>
              <a:t>Attributes</a:t>
            </a:r>
          </a:p>
          <a:p>
            <a:pPr lvl="1" eaLnBrk="1" hangingPunct="1"/>
            <a:r>
              <a:rPr lang="en-US" altLang="zh-CN" smtClean="0">
                <a:latin typeface="Arial" pitchFamily="34" charset="0"/>
                <a:ea typeface="宋体" pitchFamily="2" charset="-122"/>
                <a:cs typeface="Arial" pitchFamily="34" charset="0"/>
              </a:rPr>
              <a:t>Operations</a:t>
            </a:r>
          </a:p>
          <a:p>
            <a:pPr eaLnBrk="1" hangingPunct="1"/>
            <a:endParaRPr lang="zh-CN" altLang="en-US" sz="2000" smtClean="0">
              <a:latin typeface="Arial" pitchFamily="34" charset="0"/>
              <a:ea typeface="宋体" pitchFamily="2" charset="-122"/>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altLang="zh-CN" smtClean="0">
                <a:ea typeface="宋体" pitchFamily="2" charset="-122"/>
              </a:rPr>
              <a:t>Class diagram</a:t>
            </a:r>
          </a:p>
        </p:txBody>
      </p:sp>
      <p:pic>
        <p:nvPicPr>
          <p:cNvPr id="1003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549275"/>
            <a:ext cx="8610600" cy="568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5"/>
          <p:cNvSpPr txBox="1">
            <a:spLocks noChangeArrowheads="1"/>
          </p:cNvSpPr>
          <p:nvPr/>
        </p:nvSpPr>
        <p:spPr bwMode="auto">
          <a:xfrm>
            <a:off x="831850" y="604838"/>
            <a:ext cx="811053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409575" algn="l"/>
                <a:tab pos="614363" algn="l"/>
                <a:tab pos="774700" algn="l"/>
                <a:tab pos="1651000" algn="l"/>
              </a:tabLst>
              <a:defRPr sz="1200">
                <a:solidFill>
                  <a:schemeClr val="tx1"/>
                </a:solidFill>
                <a:latin typeface="Frutiger LT 55 Roman" pitchFamily="34" charset="0"/>
                <a:ea typeface="宋体" pitchFamily="2" charset="-122"/>
              </a:defRPr>
            </a:lvl1pPr>
            <a:lvl2pPr marL="742950" indent="-285750">
              <a:tabLst>
                <a:tab pos="409575" algn="l"/>
                <a:tab pos="614363" algn="l"/>
                <a:tab pos="774700" algn="l"/>
                <a:tab pos="1651000" algn="l"/>
              </a:tabLst>
              <a:defRPr sz="1200">
                <a:solidFill>
                  <a:schemeClr val="tx1"/>
                </a:solidFill>
                <a:latin typeface="Frutiger LT 55 Roman" pitchFamily="34" charset="0"/>
                <a:ea typeface="宋体" pitchFamily="2" charset="-122"/>
              </a:defRPr>
            </a:lvl2pPr>
            <a:lvl3pPr marL="1143000" indent="-228600">
              <a:tabLst>
                <a:tab pos="409575" algn="l"/>
                <a:tab pos="614363" algn="l"/>
                <a:tab pos="774700" algn="l"/>
                <a:tab pos="1651000" algn="l"/>
              </a:tabLst>
              <a:defRPr sz="1200">
                <a:solidFill>
                  <a:schemeClr val="tx1"/>
                </a:solidFill>
                <a:latin typeface="Frutiger LT 55 Roman" pitchFamily="34" charset="0"/>
                <a:ea typeface="宋体" pitchFamily="2" charset="-122"/>
              </a:defRPr>
            </a:lvl3pPr>
            <a:lvl4pPr marL="1600200" indent="-228600">
              <a:tabLst>
                <a:tab pos="409575" algn="l"/>
                <a:tab pos="614363" algn="l"/>
                <a:tab pos="774700" algn="l"/>
                <a:tab pos="1651000" algn="l"/>
              </a:tabLst>
              <a:defRPr sz="1200">
                <a:solidFill>
                  <a:schemeClr val="tx1"/>
                </a:solidFill>
                <a:latin typeface="Frutiger LT 55 Roman" pitchFamily="34" charset="0"/>
                <a:ea typeface="宋体" pitchFamily="2" charset="-122"/>
              </a:defRPr>
            </a:lvl4pPr>
            <a:lvl5pPr marL="2057400" indent="-228600">
              <a:tabLst>
                <a:tab pos="409575" algn="l"/>
                <a:tab pos="614363" algn="l"/>
                <a:tab pos="774700" algn="l"/>
                <a:tab pos="1651000" algn="l"/>
              </a:tabLst>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tabLst>
                <a:tab pos="409575" algn="l"/>
                <a:tab pos="614363" algn="l"/>
                <a:tab pos="774700" algn="l"/>
                <a:tab pos="1651000" algn="l"/>
              </a:tabLs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tabLst>
                <a:tab pos="409575" algn="l"/>
                <a:tab pos="614363" algn="l"/>
                <a:tab pos="774700" algn="l"/>
                <a:tab pos="1651000" algn="l"/>
              </a:tabLs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tabLst>
                <a:tab pos="409575" algn="l"/>
                <a:tab pos="614363" algn="l"/>
                <a:tab pos="774700" algn="l"/>
                <a:tab pos="1651000" algn="l"/>
              </a:tabLs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tabLst>
                <a:tab pos="409575" algn="l"/>
                <a:tab pos="614363" algn="l"/>
                <a:tab pos="774700" algn="l"/>
                <a:tab pos="1651000" algn="l"/>
              </a:tabLst>
              <a:defRPr sz="1200">
                <a:solidFill>
                  <a:schemeClr val="tx1"/>
                </a:solidFill>
                <a:latin typeface="Frutiger LT 55 Roman" pitchFamily="34" charset="0"/>
                <a:ea typeface="宋体" pitchFamily="2" charset="-122"/>
              </a:defRPr>
            </a:lvl9pPr>
          </a:lstStyle>
          <a:p>
            <a:pPr>
              <a:lnSpc>
                <a:spcPts val="1663"/>
              </a:lnSpc>
            </a:pPr>
            <a:r>
              <a:rPr lang="en-US" altLang="zh-CN">
                <a:latin typeface="Arial" pitchFamily="34" charset="0"/>
                <a:cs typeface="Arial" pitchFamily="34" charset="0"/>
              </a:rPr>
              <a:t>		</a:t>
            </a:r>
            <a:endParaRPr lang="en-US" altLang="zh-CN" sz="1800">
              <a:solidFill>
                <a:srgbClr val="000000"/>
              </a:solidFill>
              <a:latin typeface="Arial" pitchFamily="34" charset="0"/>
              <a:cs typeface="Arial" pitchFamily="34" charset="0"/>
            </a:endParaRPr>
          </a:p>
          <a:p>
            <a:pPr>
              <a:lnSpc>
                <a:spcPts val="900"/>
              </a:lnSpc>
            </a:pPr>
            <a:endParaRPr lang="en-US" altLang="zh-CN" sz="1800">
              <a:solidFill>
                <a:srgbClr val="000000"/>
              </a:solidFill>
              <a:latin typeface="Arial" pitchFamily="34" charset="0"/>
              <a:cs typeface="Arial" pitchFamily="34" charset="0"/>
            </a:endParaRPr>
          </a:p>
          <a:p>
            <a:pPr>
              <a:lnSpc>
                <a:spcPts val="900"/>
              </a:lnSpc>
            </a:pPr>
            <a:endParaRPr lang="en-US" altLang="zh-CN" sz="1800">
              <a:solidFill>
                <a:srgbClr val="000000"/>
              </a:solidFill>
              <a:latin typeface="Arial" pitchFamily="34" charset="0"/>
              <a:cs typeface="Arial" pitchFamily="34" charset="0"/>
            </a:endParaRPr>
          </a:p>
          <a:p>
            <a:pPr>
              <a:lnSpc>
                <a:spcPts val="900"/>
              </a:lnSpc>
            </a:pPr>
            <a:endParaRPr lang="en-US" altLang="zh-CN" sz="1800">
              <a:solidFill>
                <a:srgbClr val="000000"/>
              </a:solidFill>
              <a:latin typeface="Arial" pitchFamily="34" charset="0"/>
              <a:cs typeface="Arial" pitchFamily="34" charset="0"/>
            </a:endParaRPr>
          </a:p>
          <a:p>
            <a:pPr>
              <a:lnSpc>
                <a:spcPts val="3000"/>
              </a:lnSpc>
            </a:pPr>
            <a:r>
              <a:rPr lang="en-US" altLang="zh-CN" sz="1800">
                <a:solidFill>
                  <a:srgbClr val="000000"/>
                </a:solidFill>
                <a:latin typeface="Arial" pitchFamily="34" charset="0"/>
                <a:cs typeface="Arial" pitchFamily="34" charset="0"/>
              </a:rPr>
              <a:t>				</a:t>
            </a:r>
            <a:r>
              <a:rPr lang="en-US" altLang="zh-CN" sz="2900">
                <a:solidFill>
                  <a:srgbClr val="000000"/>
                </a:solidFill>
                <a:latin typeface="Arial" pitchFamily="34" charset="0"/>
                <a:cs typeface="Arial" pitchFamily="34" charset="0"/>
              </a:rPr>
              <a:t>Creating a Domain Model</a:t>
            </a:r>
          </a:p>
          <a:p>
            <a:pPr>
              <a:lnSpc>
                <a:spcPts val="900"/>
              </a:lnSpc>
            </a:pPr>
            <a:endParaRPr lang="en-US" altLang="zh-CN" sz="2900">
              <a:solidFill>
                <a:srgbClr val="000000"/>
              </a:solidFill>
              <a:latin typeface="Arial" pitchFamily="34" charset="0"/>
              <a:cs typeface="Arial" pitchFamily="34" charset="0"/>
            </a:endParaRPr>
          </a:p>
          <a:p>
            <a:pPr>
              <a:lnSpc>
                <a:spcPts val="900"/>
              </a:lnSpc>
            </a:pPr>
            <a:endParaRPr lang="en-US" altLang="zh-CN" sz="2900">
              <a:solidFill>
                <a:srgbClr val="000000"/>
              </a:solidFill>
              <a:latin typeface="Arial" pitchFamily="34" charset="0"/>
              <a:cs typeface="Arial" pitchFamily="34" charset="0"/>
            </a:endParaRPr>
          </a:p>
          <a:p>
            <a:pPr>
              <a:lnSpc>
                <a:spcPts val="3063"/>
              </a:lnSpc>
            </a:pPr>
            <a:r>
              <a:rPr lang="en-US" altLang="zh-CN" sz="2400">
                <a:solidFill>
                  <a:srgbClr val="000000"/>
                </a:solidFill>
                <a:latin typeface="Arial" pitchFamily="34" charset="0"/>
                <a:cs typeface="Arial" pitchFamily="34" charset="0"/>
              </a:rPr>
              <a:t>Starting with the key abstractions, you can create a Domain</a:t>
            </a:r>
          </a:p>
          <a:p>
            <a:pPr>
              <a:lnSpc>
                <a:spcPts val="2338"/>
              </a:lnSpc>
            </a:pPr>
            <a:r>
              <a:rPr lang="en-US" altLang="zh-CN" sz="2400">
                <a:solidFill>
                  <a:srgbClr val="000000"/>
                </a:solidFill>
                <a:latin typeface="Arial" pitchFamily="34" charset="0"/>
                <a:cs typeface="Arial" pitchFamily="34" charset="0"/>
              </a:rPr>
              <a:t>model using these steps:</a:t>
            </a:r>
          </a:p>
          <a:p>
            <a:pPr>
              <a:lnSpc>
                <a:spcPts val="900"/>
              </a:lnSpc>
            </a:pPr>
            <a:endParaRPr lang="en-US" altLang="zh-CN" sz="2400">
              <a:solidFill>
                <a:srgbClr val="000000"/>
              </a:solidFill>
              <a:latin typeface="Arial" pitchFamily="34" charset="0"/>
              <a:cs typeface="Arial" pitchFamily="34" charset="0"/>
            </a:endParaRPr>
          </a:p>
          <a:p>
            <a:pPr>
              <a:lnSpc>
                <a:spcPts val="900"/>
              </a:lnSpc>
            </a:pPr>
            <a:endParaRPr lang="en-US" altLang="zh-CN" sz="2400">
              <a:solidFill>
                <a:srgbClr val="000000"/>
              </a:solidFill>
              <a:latin typeface="Arial" pitchFamily="34" charset="0"/>
              <a:cs typeface="Arial" pitchFamily="34" charset="0"/>
            </a:endParaRPr>
          </a:p>
          <a:p>
            <a:pPr>
              <a:lnSpc>
                <a:spcPts val="2338"/>
              </a:lnSpc>
            </a:pPr>
            <a:r>
              <a:rPr lang="en-US" altLang="zh-CN" sz="2400">
                <a:solidFill>
                  <a:srgbClr val="000000"/>
                </a:solidFill>
                <a:latin typeface="Arial" pitchFamily="34" charset="0"/>
                <a:cs typeface="Arial" pitchFamily="34" charset="0"/>
              </a:rPr>
              <a:t>	1. Draw a class node for each key abstraction, and:</a:t>
            </a:r>
          </a:p>
          <a:p>
            <a:pPr>
              <a:lnSpc>
                <a:spcPts val="3050"/>
              </a:lnSpc>
            </a:pPr>
            <a:r>
              <a:rPr lang="en-US" altLang="zh-CN" sz="2400">
                <a:solidFill>
                  <a:srgbClr val="000000"/>
                </a:solidFill>
                <a:latin typeface="Arial" pitchFamily="34" charset="0"/>
                <a:cs typeface="Arial" pitchFamily="34" charset="0"/>
              </a:rPr>
              <a:t>			a. List known attributes.</a:t>
            </a:r>
          </a:p>
          <a:p>
            <a:pPr>
              <a:lnSpc>
                <a:spcPts val="900"/>
              </a:lnSpc>
            </a:pPr>
            <a:endParaRPr lang="en-US" altLang="zh-CN" sz="2400">
              <a:solidFill>
                <a:srgbClr val="000000"/>
              </a:solidFill>
              <a:latin typeface="Arial" pitchFamily="34" charset="0"/>
              <a:cs typeface="Arial" pitchFamily="34" charset="0"/>
            </a:endParaRPr>
          </a:p>
          <a:p>
            <a:pPr>
              <a:lnSpc>
                <a:spcPts val="2188"/>
              </a:lnSpc>
            </a:pPr>
            <a:r>
              <a:rPr lang="en-US" altLang="zh-CN" sz="2400">
                <a:solidFill>
                  <a:srgbClr val="000000"/>
                </a:solidFill>
                <a:latin typeface="Arial" pitchFamily="34" charset="0"/>
                <a:cs typeface="Arial" pitchFamily="34" charset="0"/>
              </a:rPr>
              <a:t>			b. List known operations.</a:t>
            </a:r>
          </a:p>
          <a:p>
            <a:pPr>
              <a:lnSpc>
                <a:spcPts val="900"/>
              </a:lnSpc>
            </a:pPr>
            <a:endParaRPr lang="en-US" altLang="zh-CN" sz="2400">
              <a:solidFill>
                <a:srgbClr val="000000"/>
              </a:solidFill>
              <a:latin typeface="Arial" pitchFamily="34" charset="0"/>
              <a:cs typeface="Arial" pitchFamily="34" charset="0"/>
            </a:endParaRPr>
          </a:p>
          <a:p>
            <a:pPr>
              <a:lnSpc>
                <a:spcPts val="2188"/>
              </a:lnSpc>
            </a:pPr>
            <a:r>
              <a:rPr lang="en-US" altLang="zh-CN" sz="2400">
                <a:solidFill>
                  <a:srgbClr val="000000"/>
                </a:solidFill>
                <a:latin typeface="Arial" pitchFamily="34" charset="0"/>
                <a:cs typeface="Arial" pitchFamily="34" charset="0"/>
              </a:rPr>
              <a:t>	2. Draw associations between collaborating classes.</a:t>
            </a:r>
          </a:p>
          <a:p>
            <a:pPr>
              <a:lnSpc>
                <a:spcPts val="900"/>
              </a:lnSpc>
            </a:pPr>
            <a:endParaRPr lang="en-US" altLang="zh-CN" sz="2400">
              <a:solidFill>
                <a:srgbClr val="000000"/>
              </a:solidFill>
              <a:latin typeface="Arial" pitchFamily="34" charset="0"/>
              <a:cs typeface="Arial" pitchFamily="34" charset="0"/>
            </a:endParaRPr>
          </a:p>
          <a:p>
            <a:pPr>
              <a:lnSpc>
                <a:spcPts val="2188"/>
              </a:lnSpc>
            </a:pPr>
            <a:r>
              <a:rPr lang="en-US" altLang="zh-CN" sz="2400">
                <a:solidFill>
                  <a:srgbClr val="000000"/>
                </a:solidFill>
                <a:latin typeface="Arial" pitchFamily="34" charset="0"/>
                <a:cs typeface="Arial" pitchFamily="34" charset="0"/>
              </a:rPr>
              <a:t>	3. Identify and document relationship and role names.</a:t>
            </a:r>
          </a:p>
          <a:p>
            <a:pPr>
              <a:lnSpc>
                <a:spcPts val="900"/>
              </a:lnSpc>
            </a:pPr>
            <a:endParaRPr lang="en-US" altLang="zh-CN" sz="2400">
              <a:solidFill>
                <a:srgbClr val="000000"/>
              </a:solidFill>
              <a:latin typeface="Arial" pitchFamily="34" charset="0"/>
              <a:cs typeface="Arial" pitchFamily="34" charset="0"/>
            </a:endParaRPr>
          </a:p>
          <a:p>
            <a:pPr>
              <a:lnSpc>
                <a:spcPts val="2188"/>
              </a:lnSpc>
            </a:pPr>
            <a:r>
              <a:rPr lang="en-US" altLang="zh-CN" sz="2400">
                <a:solidFill>
                  <a:srgbClr val="000000"/>
                </a:solidFill>
                <a:latin typeface="Arial" pitchFamily="34" charset="0"/>
                <a:cs typeface="Arial" pitchFamily="34" charset="0"/>
              </a:rPr>
              <a:t>	4. Identify and document association multiplicity.</a:t>
            </a:r>
          </a:p>
          <a:p>
            <a:pPr>
              <a:lnSpc>
                <a:spcPts val="900"/>
              </a:lnSpc>
            </a:pPr>
            <a:endParaRPr lang="en-US" altLang="zh-CN" sz="2400">
              <a:solidFill>
                <a:srgbClr val="000000"/>
              </a:solidFill>
              <a:latin typeface="Arial" pitchFamily="34" charset="0"/>
              <a:cs typeface="Arial" pitchFamily="34" charset="0"/>
            </a:endParaRPr>
          </a:p>
          <a:p>
            <a:pPr>
              <a:lnSpc>
                <a:spcPts val="2188"/>
              </a:lnSpc>
            </a:pPr>
            <a:r>
              <a:rPr lang="en-US" altLang="zh-CN" sz="2400">
                <a:solidFill>
                  <a:srgbClr val="000000"/>
                </a:solidFill>
                <a:latin typeface="Arial" pitchFamily="34" charset="0"/>
                <a:cs typeface="Arial" pitchFamily="34" charset="0"/>
              </a:rPr>
              <a:t>	5. Identify and document association navigation.</a:t>
            </a:r>
          </a:p>
          <a:p>
            <a:pPr>
              <a:lnSpc>
                <a:spcPts val="900"/>
              </a:lnSpc>
            </a:pPr>
            <a:endParaRPr lang="en-US" altLang="zh-CN" sz="2400">
              <a:solidFill>
                <a:srgbClr val="000000"/>
              </a:solidFill>
              <a:latin typeface="Arial" pitchFamily="34" charset="0"/>
              <a:cs typeface="Arial" pitchFamily="34" charset="0"/>
            </a:endParaRPr>
          </a:p>
          <a:p>
            <a:pPr>
              <a:lnSpc>
                <a:spcPts val="2188"/>
              </a:lnSpc>
            </a:pPr>
            <a:r>
              <a:rPr lang="en-US" altLang="zh-CN" sz="2400">
                <a:solidFill>
                  <a:srgbClr val="000000"/>
                </a:solidFill>
                <a:latin typeface="Arial" pitchFamily="34" charset="0"/>
                <a:cs typeface="Arial" pitchFamily="34" charset="0"/>
              </a:rPr>
              <a:t>	6. Identify and document association classes</a:t>
            </a:r>
            <a:r>
              <a:rPr lang="en-US" altLang="zh-CN" sz="2200">
                <a:solidFill>
                  <a:srgbClr val="000000"/>
                </a:solidFill>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0825" y="765175"/>
            <a:ext cx="7343775" cy="536575"/>
          </a:xfrm>
        </p:spPr>
        <p:txBody>
          <a:bodyPr/>
          <a:lstStyle/>
          <a:p>
            <a:r>
              <a:rPr lang="en-US" altLang="zh-CN" smtClean="0">
                <a:solidFill>
                  <a:srgbClr val="00B050"/>
                </a:solidFill>
                <a:latin typeface="Arial" pitchFamily="34" charset="0"/>
                <a:cs typeface="Arial" pitchFamily="34" charset="0"/>
              </a:rPr>
              <a:t>Principles of Modeling</a:t>
            </a:r>
            <a:r>
              <a:rPr lang="en-US" altLang="zh-CN" sz="3600" smtClean="0">
                <a:latin typeface="Arial" pitchFamily="34" charset="0"/>
                <a:ea typeface="宋体" pitchFamily="2" charset="-122"/>
                <a:cs typeface="Arial" pitchFamily="34" charset="0"/>
              </a:rPr>
              <a:t>	</a:t>
            </a:r>
          </a:p>
        </p:txBody>
      </p:sp>
      <p:sp>
        <p:nvSpPr>
          <p:cNvPr id="37" name="AutoShape 3"/>
          <p:cNvSpPr>
            <a:spLocks noChangeArrowheads="1"/>
          </p:cNvSpPr>
          <p:nvPr/>
        </p:nvSpPr>
        <p:spPr bwMode="ltGray">
          <a:xfrm>
            <a:off x="0" y="1600200"/>
            <a:ext cx="6261100" cy="4495800"/>
          </a:xfrm>
          <a:prstGeom prst="rightArrow">
            <a:avLst>
              <a:gd name="adj1" fmla="val 79306"/>
              <a:gd name="adj2" fmla="val 32395"/>
            </a:avLst>
          </a:prstGeom>
          <a:gradFill rotWithShape="1">
            <a:gsLst>
              <a:gs pos="0">
                <a:schemeClr val="accent1">
                  <a:gamma/>
                  <a:tint val="0"/>
                  <a:invGamma/>
                </a:schemeClr>
              </a:gs>
              <a:gs pos="100000">
                <a:schemeClr val="accent1"/>
              </a:gs>
            </a:gsLst>
            <a:lin ang="0" scaled="1"/>
          </a:gradFill>
          <a:ln w="9525">
            <a:noFill/>
            <a:miter lim="800000"/>
            <a:headEnd/>
            <a:tailEnd/>
          </a:ln>
          <a:effectLst/>
        </p:spPr>
        <p:txBody>
          <a:bodyPr wrap="none" anchor="ctr"/>
          <a:lstStyle/>
          <a:p>
            <a:pPr>
              <a:defRPr/>
            </a:pPr>
            <a:endParaRPr lang="zh-CN" altLang="en-US">
              <a:latin typeface="Arial" pitchFamily="34" charset="0"/>
              <a:cs typeface="Arial" pitchFamily="34" charset="0"/>
            </a:endParaRPr>
          </a:p>
        </p:txBody>
      </p:sp>
      <p:sp>
        <p:nvSpPr>
          <p:cNvPr id="38" name="AutoShape 4"/>
          <p:cNvSpPr>
            <a:spLocks noChangeArrowheads="1"/>
          </p:cNvSpPr>
          <p:nvPr/>
        </p:nvSpPr>
        <p:spPr bwMode="blackWhite">
          <a:xfrm>
            <a:off x="642938" y="2209800"/>
            <a:ext cx="4157662" cy="6477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a:defRPr/>
            </a:pPr>
            <a:r>
              <a:rPr lang="en-US" altLang="zh-CN" sz="1600" dirty="0">
                <a:solidFill>
                  <a:schemeClr val="bg1"/>
                </a:solidFill>
                <a:latin typeface="Arial" pitchFamily="34" charset="0"/>
                <a:cs typeface="Arial" pitchFamily="34" charset="0"/>
              </a:rPr>
              <a:t>Create influences how the problem is attacked.</a:t>
            </a:r>
            <a:endParaRPr lang="en-US" altLang="zh-CN" sz="1600" b="1" dirty="0">
              <a:solidFill>
                <a:schemeClr val="bg1"/>
              </a:solidFill>
              <a:latin typeface="Arial" pitchFamily="34" charset="0"/>
              <a:cs typeface="Arial" pitchFamily="34" charset="0"/>
            </a:endParaRPr>
          </a:p>
        </p:txBody>
      </p:sp>
      <p:sp>
        <p:nvSpPr>
          <p:cNvPr id="14341" name="AutoShape 5"/>
          <p:cNvSpPr>
            <a:spLocks noChangeArrowheads="1"/>
          </p:cNvSpPr>
          <p:nvPr/>
        </p:nvSpPr>
        <p:spPr bwMode="blackWhite">
          <a:xfrm>
            <a:off x="642938" y="3071813"/>
            <a:ext cx="4157662" cy="647700"/>
          </a:xfrm>
          <a:prstGeom prst="roundRect">
            <a:avLst>
              <a:gd name="adj" fmla="val 9106"/>
            </a:avLst>
          </a:prstGeom>
          <a:gradFill rotWithShape="1">
            <a:gsLst>
              <a:gs pos="0">
                <a:srgbClr val="699D5F"/>
              </a:gs>
              <a:gs pos="100000">
                <a:srgbClr val="96BB8F"/>
              </a:gs>
            </a:gsLst>
            <a:lin ang="5400000" scaled="1"/>
          </a:gradFill>
          <a:ln w="25400">
            <a:solidFill>
              <a:schemeClr val="bg1"/>
            </a:solidFill>
            <a:round/>
            <a:headEnd/>
            <a:tailEnd/>
          </a:ln>
        </p:spPr>
        <p:txBody>
          <a:bodyPr wrap="none" anchor="ctr"/>
          <a:lstStyle/>
          <a:p>
            <a:pPr algn="ctr"/>
            <a:r>
              <a:rPr lang="en-US" altLang="zh-CN" sz="1600">
                <a:solidFill>
                  <a:schemeClr val="bg1"/>
                </a:solidFill>
                <a:latin typeface="Arial" pitchFamily="34" charset="0"/>
                <a:cs typeface="Arial" pitchFamily="34" charset="0"/>
              </a:rPr>
              <a:t>Expressed at different levels of precision.</a:t>
            </a:r>
            <a:endParaRPr lang="en-US" altLang="zh-CN" sz="1600" b="1">
              <a:solidFill>
                <a:schemeClr val="bg1"/>
              </a:solidFill>
              <a:latin typeface="Arial" pitchFamily="34" charset="0"/>
              <a:cs typeface="Arial" pitchFamily="34" charset="0"/>
            </a:endParaRPr>
          </a:p>
        </p:txBody>
      </p:sp>
      <p:sp>
        <p:nvSpPr>
          <p:cNvPr id="40" name="AutoShape 6"/>
          <p:cNvSpPr>
            <a:spLocks noChangeArrowheads="1"/>
          </p:cNvSpPr>
          <p:nvPr/>
        </p:nvSpPr>
        <p:spPr bwMode="blackWhite">
          <a:xfrm>
            <a:off x="642938" y="3929063"/>
            <a:ext cx="4157662" cy="576262"/>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defRPr/>
            </a:pPr>
            <a:r>
              <a:rPr lang="en-US" altLang="zh-CN" sz="1600" dirty="0">
                <a:solidFill>
                  <a:schemeClr val="bg1"/>
                </a:solidFill>
                <a:latin typeface="Arial" pitchFamily="34" charset="0"/>
                <a:cs typeface="Arial" pitchFamily="34" charset="0"/>
              </a:rPr>
              <a:t>The best models are connected to reality.</a:t>
            </a:r>
          </a:p>
        </p:txBody>
      </p:sp>
      <p:sp>
        <p:nvSpPr>
          <p:cNvPr id="41" name="AutoShape 7"/>
          <p:cNvSpPr>
            <a:spLocks noChangeArrowheads="1"/>
          </p:cNvSpPr>
          <p:nvPr/>
        </p:nvSpPr>
        <p:spPr bwMode="auto">
          <a:xfrm>
            <a:off x="5880100" y="3276600"/>
            <a:ext cx="2514600" cy="1295400"/>
          </a:xfrm>
          <a:prstGeom prst="roundRect">
            <a:avLst>
              <a:gd name="adj" fmla="val 9106"/>
            </a:avLst>
          </a:prstGeom>
          <a:noFill/>
          <a:ln w="25400">
            <a:noFill/>
            <a:round/>
            <a:headEnd/>
            <a:tailEnd/>
          </a:ln>
          <a:effectLst/>
        </p:spPr>
        <p:txBody>
          <a:bodyPr anchor="ctr"/>
          <a:lstStyle/>
          <a:p>
            <a:pPr algn="ctr">
              <a:defRPr/>
            </a:pPr>
            <a:r>
              <a:rPr lang="en-US" altLang="zh-CN" sz="2400" dirty="0">
                <a:latin typeface="Arial" pitchFamily="34" charset="0"/>
                <a:cs typeface="Arial" pitchFamily="34" charset="0"/>
              </a:rPr>
              <a:t>Principles of Modeling</a:t>
            </a:r>
            <a:endParaRPr lang="en-US" altLang="zh-CN" sz="2400" b="1" dirty="0">
              <a:effectLst>
                <a:outerShdw blurRad="38100" dist="38100" dir="2700000" algn="tl">
                  <a:srgbClr val="C0C0C0"/>
                </a:outerShdw>
              </a:effectLst>
              <a:latin typeface="Arial" pitchFamily="34" charset="0"/>
              <a:cs typeface="Arial" pitchFamily="34" charset="0"/>
            </a:endParaRPr>
          </a:p>
        </p:txBody>
      </p:sp>
      <p:sp>
        <p:nvSpPr>
          <p:cNvPr id="14344" name="AutoShape 6"/>
          <p:cNvSpPr>
            <a:spLocks noChangeArrowheads="1"/>
          </p:cNvSpPr>
          <p:nvPr/>
        </p:nvSpPr>
        <p:spPr bwMode="blackWhite">
          <a:xfrm>
            <a:off x="642938" y="4710113"/>
            <a:ext cx="4181475" cy="576262"/>
          </a:xfrm>
          <a:prstGeom prst="roundRect">
            <a:avLst>
              <a:gd name="adj" fmla="val 9106"/>
            </a:avLst>
          </a:prstGeom>
          <a:solidFill>
            <a:srgbClr val="5CB1FE"/>
          </a:solidFill>
          <a:ln w="25400">
            <a:solidFill>
              <a:schemeClr val="bg1"/>
            </a:solidFill>
            <a:round/>
            <a:headEnd/>
            <a:tailEnd/>
          </a:ln>
        </p:spPr>
        <p:txBody>
          <a:bodyPr wrap="none" anchor="ctr"/>
          <a:lstStyle/>
          <a:p>
            <a:r>
              <a:rPr lang="en-US" altLang="zh-CN" sz="1600">
                <a:solidFill>
                  <a:schemeClr val="bg1"/>
                </a:solidFill>
                <a:latin typeface="Arial" pitchFamily="34" charset="0"/>
                <a:cs typeface="Arial" pitchFamily="34" charset="0"/>
              </a:rPr>
              <a:t>No single model is sufficient.</a:t>
            </a:r>
          </a:p>
        </p:txBody>
      </p:sp>
      <p:sp>
        <p:nvSpPr>
          <p:cNvPr id="14345" name="矩形 1"/>
          <p:cNvSpPr>
            <a:spLocks noChangeArrowheads="1"/>
          </p:cNvSpPr>
          <p:nvPr/>
        </p:nvSpPr>
        <p:spPr bwMode="auto">
          <a:xfrm>
            <a:off x="661988" y="38100"/>
            <a:ext cx="218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bg1"/>
                </a:solidFill>
                <a:latin typeface="Arial" pitchFamily="34" charset="0"/>
                <a:cs typeface="Arial" pitchFamily="34" charset="0"/>
              </a:rPr>
              <a:t>Why Model?</a:t>
            </a:r>
            <a:endParaRPr lang="zh-CN" altLang="en-US" sz="280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5"/>
          <p:cNvSpPr txBox="1">
            <a:spLocks noChangeArrowheads="1"/>
          </p:cNvSpPr>
          <p:nvPr/>
        </p:nvSpPr>
        <p:spPr bwMode="auto">
          <a:xfrm>
            <a:off x="1246188" y="604838"/>
            <a:ext cx="7469187" cy="321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204788" algn="l"/>
                <a:tab pos="363538" algn="l"/>
                <a:tab pos="2495550" algn="l"/>
              </a:tabLst>
              <a:defRPr sz="1200">
                <a:solidFill>
                  <a:schemeClr val="tx1"/>
                </a:solidFill>
                <a:latin typeface="Frutiger LT 55 Roman" pitchFamily="34" charset="0"/>
                <a:ea typeface="宋体" pitchFamily="2" charset="-122"/>
              </a:defRPr>
            </a:lvl1pPr>
            <a:lvl2pPr marL="742950" indent="-285750">
              <a:tabLst>
                <a:tab pos="204788" algn="l"/>
                <a:tab pos="363538" algn="l"/>
                <a:tab pos="2495550" algn="l"/>
              </a:tabLst>
              <a:defRPr sz="1200">
                <a:solidFill>
                  <a:schemeClr val="tx1"/>
                </a:solidFill>
                <a:latin typeface="Frutiger LT 55 Roman" pitchFamily="34" charset="0"/>
                <a:ea typeface="宋体" pitchFamily="2" charset="-122"/>
              </a:defRPr>
            </a:lvl2pPr>
            <a:lvl3pPr marL="1143000" indent="-228600">
              <a:tabLst>
                <a:tab pos="204788" algn="l"/>
                <a:tab pos="363538" algn="l"/>
                <a:tab pos="2495550" algn="l"/>
              </a:tabLst>
              <a:defRPr sz="1200">
                <a:solidFill>
                  <a:schemeClr val="tx1"/>
                </a:solidFill>
                <a:latin typeface="Frutiger LT 55 Roman" pitchFamily="34" charset="0"/>
                <a:ea typeface="宋体" pitchFamily="2" charset="-122"/>
              </a:defRPr>
            </a:lvl3pPr>
            <a:lvl4pPr marL="1600200" indent="-228600">
              <a:tabLst>
                <a:tab pos="204788" algn="l"/>
                <a:tab pos="363538" algn="l"/>
                <a:tab pos="2495550" algn="l"/>
              </a:tabLst>
              <a:defRPr sz="1200">
                <a:solidFill>
                  <a:schemeClr val="tx1"/>
                </a:solidFill>
                <a:latin typeface="Frutiger LT 55 Roman" pitchFamily="34" charset="0"/>
                <a:ea typeface="宋体" pitchFamily="2" charset="-122"/>
              </a:defRPr>
            </a:lvl4pPr>
            <a:lvl5pPr marL="2057400" indent="-228600">
              <a:tabLst>
                <a:tab pos="204788" algn="l"/>
                <a:tab pos="363538" algn="l"/>
                <a:tab pos="2495550" algn="l"/>
              </a:tabLst>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tabLst>
                <a:tab pos="204788" algn="l"/>
                <a:tab pos="363538" algn="l"/>
                <a:tab pos="2495550" algn="l"/>
              </a:tabLs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tabLst>
                <a:tab pos="204788" algn="l"/>
                <a:tab pos="363538" algn="l"/>
                <a:tab pos="2495550" algn="l"/>
              </a:tabLs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tabLst>
                <a:tab pos="204788" algn="l"/>
                <a:tab pos="363538" algn="l"/>
                <a:tab pos="2495550" algn="l"/>
              </a:tabLs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tabLst>
                <a:tab pos="204788" algn="l"/>
                <a:tab pos="363538" algn="l"/>
                <a:tab pos="2495550" algn="l"/>
              </a:tabLst>
              <a:defRPr sz="1200">
                <a:solidFill>
                  <a:schemeClr val="tx1"/>
                </a:solidFill>
                <a:latin typeface="Frutiger LT 55 Roman" pitchFamily="34" charset="0"/>
                <a:ea typeface="宋体" pitchFamily="2" charset="-122"/>
              </a:defRPr>
            </a:lvl9pPr>
          </a:lstStyle>
          <a:p>
            <a:pPr>
              <a:lnSpc>
                <a:spcPts val="900"/>
              </a:lnSpc>
            </a:pPr>
            <a:endParaRPr lang="en-US" altLang="zh-CN" sz="1800" dirty="0">
              <a:solidFill>
                <a:srgbClr val="000000"/>
              </a:solidFill>
              <a:latin typeface="Arial" pitchFamily="34" charset="0"/>
              <a:cs typeface="Arial" pitchFamily="34" charset="0"/>
            </a:endParaRPr>
          </a:p>
          <a:p>
            <a:pPr>
              <a:lnSpc>
                <a:spcPts val="900"/>
              </a:lnSpc>
            </a:pPr>
            <a:endParaRPr lang="en-US" altLang="zh-CN" sz="1800" dirty="0">
              <a:solidFill>
                <a:srgbClr val="000000"/>
              </a:solidFill>
              <a:latin typeface="Arial" pitchFamily="34" charset="0"/>
              <a:cs typeface="Arial" pitchFamily="34" charset="0"/>
            </a:endParaRPr>
          </a:p>
          <a:p>
            <a:pPr>
              <a:lnSpc>
                <a:spcPts val="900"/>
              </a:lnSpc>
            </a:pPr>
            <a:endParaRPr lang="en-US" altLang="zh-CN" sz="1800" dirty="0">
              <a:solidFill>
                <a:srgbClr val="000000"/>
              </a:solidFill>
              <a:latin typeface="Arial" pitchFamily="34" charset="0"/>
              <a:cs typeface="Arial" pitchFamily="34" charset="0"/>
            </a:endParaRPr>
          </a:p>
          <a:p>
            <a:pPr>
              <a:lnSpc>
                <a:spcPts val="3000"/>
              </a:lnSpc>
            </a:pPr>
            <a:r>
              <a:rPr lang="en-US" altLang="zh-CN" sz="1800" dirty="0">
                <a:solidFill>
                  <a:srgbClr val="000000"/>
                </a:solidFill>
                <a:latin typeface="Arial" pitchFamily="34" charset="0"/>
                <a:cs typeface="Arial" pitchFamily="34" charset="0"/>
              </a:rPr>
              <a:t>			</a:t>
            </a:r>
            <a:r>
              <a:rPr lang="en-US" altLang="zh-CN" sz="2900" dirty="0">
                <a:solidFill>
                  <a:srgbClr val="000000"/>
                </a:solidFill>
                <a:latin typeface="Arial" pitchFamily="34" charset="0"/>
                <a:cs typeface="Arial" pitchFamily="34" charset="0"/>
              </a:rPr>
              <a:t>Summary</a:t>
            </a:r>
          </a:p>
          <a:p>
            <a:pPr>
              <a:lnSpc>
                <a:spcPts val="900"/>
              </a:lnSpc>
            </a:pPr>
            <a:endParaRPr lang="en-US" altLang="zh-CN" sz="2900" dirty="0">
              <a:solidFill>
                <a:srgbClr val="000000"/>
              </a:solidFill>
              <a:latin typeface="Arial" pitchFamily="34" charset="0"/>
              <a:cs typeface="Arial" pitchFamily="34" charset="0"/>
            </a:endParaRPr>
          </a:p>
          <a:p>
            <a:pPr>
              <a:lnSpc>
                <a:spcPts val="900"/>
              </a:lnSpc>
            </a:pPr>
            <a:endParaRPr lang="en-US" altLang="zh-CN" sz="2900" dirty="0">
              <a:solidFill>
                <a:srgbClr val="000000"/>
              </a:solidFill>
              <a:latin typeface="Arial" pitchFamily="34" charset="0"/>
              <a:cs typeface="Arial" pitchFamily="34" charset="0"/>
            </a:endParaRPr>
          </a:p>
          <a:p>
            <a:pPr>
              <a:lnSpc>
                <a:spcPts val="3063"/>
              </a:lnSpc>
            </a:pPr>
            <a:r>
              <a:rPr lang="en-US" altLang="zh-CN" sz="2400" dirty="0">
                <a:solidFill>
                  <a:srgbClr val="000000"/>
                </a:solidFill>
                <a:latin typeface="Arial" pitchFamily="34" charset="0"/>
                <a:cs typeface="Arial" pitchFamily="34" charset="0"/>
              </a:rPr>
              <a:t>        • Use the Domain model to provide a static view of the</a:t>
            </a:r>
          </a:p>
          <a:p>
            <a:pPr>
              <a:lnSpc>
                <a:spcPts val="2338"/>
              </a:lnSpc>
            </a:pPr>
            <a:r>
              <a:rPr lang="en-US" altLang="zh-CN" sz="2400" dirty="0">
                <a:solidFill>
                  <a:srgbClr val="000000"/>
                </a:solidFill>
                <a:latin typeface="Arial" pitchFamily="34" charset="0"/>
                <a:cs typeface="Arial" pitchFamily="34" charset="0"/>
              </a:rPr>
              <a:t>key abstractions for the problem domain.</a:t>
            </a:r>
          </a:p>
          <a:p>
            <a:pPr>
              <a:lnSpc>
                <a:spcPts val="3050"/>
              </a:lnSpc>
            </a:pPr>
            <a:r>
              <a:rPr lang="en-US" altLang="zh-CN" sz="2400" dirty="0">
                <a:solidFill>
                  <a:srgbClr val="000000"/>
                </a:solidFill>
                <a:latin typeface="Arial" pitchFamily="34" charset="0"/>
                <a:cs typeface="Arial" pitchFamily="34" charset="0"/>
              </a:rPr>
              <a:t>       •Use the UML Class diagrams to represent the Domain model.</a:t>
            </a:r>
          </a:p>
          <a:p>
            <a:pPr>
              <a:lnSpc>
                <a:spcPts val="3050"/>
              </a:lnSpc>
            </a:pPr>
            <a:r>
              <a:rPr lang="en-US" altLang="zh-CN" sz="2400" dirty="0">
                <a:solidFill>
                  <a:srgbClr val="00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ltLang="zh-CN" smtClean="0">
                <a:latin typeface="Arial" pitchFamily="34" charset="0"/>
                <a:ea typeface="宋体" pitchFamily="2" charset="-122"/>
              </a:rPr>
              <a:t>State diagram</a:t>
            </a:r>
          </a:p>
        </p:txBody>
      </p:sp>
      <p:sp>
        <p:nvSpPr>
          <p:cNvPr id="105475" name="Rectangle 3"/>
          <p:cNvSpPr>
            <a:spLocks noGrp="1" noChangeArrowheads="1"/>
          </p:cNvSpPr>
          <p:nvPr>
            <p:ph type="body" idx="1"/>
          </p:nvPr>
        </p:nvSpPr>
        <p:spPr>
          <a:xfrm>
            <a:off x="395288" y="836613"/>
            <a:ext cx="7772400" cy="3657600"/>
          </a:xfrm>
        </p:spPr>
        <p:txBody>
          <a:bodyPr/>
          <a:lstStyle/>
          <a:p>
            <a:pPr>
              <a:lnSpc>
                <a:spcPct val="90000"/>
              </a:lnSpc>
            </a:pPr>
            <a:r>
              <a:rPr lang="en-GB" altLang="zh-CN" i="1" smtClean="0">
                <a:latin typeface="Arial" pitchFamily="34" charset="0"/>
                <a:ea typeface="宋体" pitchFamily="2" charset="-122"/>
              </a:rPr>
              <a:t>What is meant by the ‘state’ of an object</a:t>
            </a:r>
            <a:r>
              <a:rPr lang="en-GB" altLang="zh-CN" smtClean="0">
                <a:latin typeface="Arial" pitchFamily="34" charset="0"/>
                <a:ea typeface="宋体" pitchFamily="2" charset="-122"/>
              </a:rPr>
              <a:t>?</a:t>
            </a:r>
          </a:p>
          <a:p>
            <a:pPr lvl="1">
              <a:lnSpc>
                <a:spcPct val="90000"/>
              </a:lnSpc>
            </a:pPr>
            <a:r>
              <a:rPr lang="en-GB" altLang="zh-CN" sz="2400" smtClean="0">
                <a:latin typeface="Arial" pitchFamily="34" charset="0"/>
                <a:ea typeface="宋体" pitchFamily="2" charset="-122"/>
              </a:rPr>
              <a:t>Depends on attribute values, but</a:t>
            </a:r>
          </a:p>
          <a:p>
            <a:pPr lvl="1">
              <a:lnSpc>
                <a:spcPct val="90000"/>
              </a:lnSpc>
            </a:pPr>
            <a:r>
              <a:rPr lang="en-GB" altLang="zh-CN" sz="2400" smtClean="0">
                <a:latin typeface="Arial" pitchFamily="34" charset="0"/>
                <a:ea typeface="宋体" pitchFamily="2" charset="-122"/>
              </a:rPr>
              <a:t>State is an </a:t>
            </a:r>
            <a:r>
              <a:rPr lang="en-GB" altLang="zh-CN" sz="2400" i="1" smtClean="0">
                <a:latin typeface="Arial" pitchFamily="34" charset="0"/>
                <a:ea typeface="宋体" pitchFamily="2" charset="-122"/>
              </a:rPr>
              <a:t>abstraction</a:t>
            </a:r>
          </a:p>
          <a:p>
            <a:pPr>
              <a:lnSpc>
                <a:spcPct val="90000"/>
              </a:lnSpc>
            </a:pPr>
            <a:r>
              <a:rPr lang="en-GB" altLang="zh-CN" i="1" smtClean="0">
                <a:latin typeface="Arial" pitchFamily="34" charset="0"/>
                <a:ea typeface="宋体" pitchFamily="2" charset="-122"/>
              </a:rPr>
              <a:t>Should objects have lots of states, or a few?</a:t>
            </a:r>
          </a:p>
          <a:p>
            <a:pPr lvl="1">
              <a:lnSpc>
                <a:spcPct val="90000"/>
              </a:lnSpc>
            </a:pPr>
            <a:r>
              <a:rPr lang="en-GB" altLang="zh-CN" sz="2400" smtClean="0">
                <a:latin typeface="Arial" pitchFamily="34" charset="0"/>
                <a:ea typeface="宋体" pitchFamily="2" charset="-122"/>
              </a:rPr>
              <a:t>Too many states makes object behaviour difficult to characterize/understand</a:t>
            </a:r>
          </a:p>
          <a:p>
            <a:pPr>
              <a:lnSpc>
                <a:spcPct val="90000"/>
              </a:lnSpc>
            </a:pPr>
            <a:r>
              <a:rPr lang="en-GB" altLang="zh-CN" i="1" smtClean="0">
                <a:latin typeface="Arial" pitchFamily="34" charset="0"/>
                <a:ea typeface="宋体" pitchFamily="2" charset="-122"/>
              </a:rPr>
              <a:t>Can consideration of state inform class design?</a:t>
            </a:r>
          </a:p>
          <a:p>
            <a:pPr lvl="1">
              <a:lnSpc>
                <a:spcPct val="90000"/>
              </a:lnSpc>
            </a:pPr>
            <a:r>
              <a:rPr lang="en-GB" altLang="zh-CN" sz="2400" smtClean="0">
                <a:latin typeface="Arial" pitchFamily="34" charset="0"/>
                <a:ea typeface="宋体" pitchFamily="2" charset="-122"/>
              </a:rPr>
              <a:t>Split classes with too many states into simpler classes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ltLang="zh-CN" smtClean="0">
                <a:latin typeface="Arial" pitchFamily="34" charset="0"/>
                <a:ea typeface="宋体" pitchFamily="2" charset="-122"/>
              </a:rPr>
              <a:t>State diagram</a:t>
            </a:r>
          </a:p>
        </p:txBody>
      </p:sp>
      <p:sp>
        <p:nvSpPr>
          <p:cNvPr id="124931" name="Rectangle 3"/>
          <p:cNvSpPr>
            <a:spLocks noGrp="1" noChangeArrowheads="1"/>
          </p:cNvSpPr>
          <p:nvPr>
            <p:ph type="body" idx="1"/>
          </p:nvPr>
        </p:nvSpPr>
        <p:spPr/>
        <p:txBody>
          <a:bodyPr/>
          <a:lstStyle/>
          <a:p>
            <a:pPr marL="0" indent="0" algn="ctr">
              <a:lnSpc>
                <a:spcPct val="90000"/>
              </a:lnSpc>
              <a:buFontTx/>
              <a:buNone/>
              <a:defRPr/>
            </a:pPr>
            <a:r>
              <a:rPr lang="en-GB" altLang="zh-CN" sz="3200" dirty="0" smtClean="0">
                <a:solidFill>
                  <a:srgbClr val="00B050"/>
                </a:solidFill>
                <a:latin typeface="Arial" pitchFamily="34" charset="0"/>
                <a:ea typeface="宋体" pitchFamily="2" charset="-122"/>
              </a:rPr>
              <a:t>Basics</a:t>
            </a:r>
            <a:endParaRPr lang="en-GB" altLang="zh-CN" dirty="0" smtClean="0">
              <a:solidFill>
                <a:srgbClr val="00FF00"/>
              </a:solidFill>
              <a:latin typeface="Arial" pitchFamily="34" charset="0"/>
              <a:ea typeface="宋体" pitchFamily="2" charset="-122"/>
            </a:endParaRPr>
          </a:p>
          <a:p>
            <a:pPr>
              <a:lnSpc>
                <a:spcPct val="90000"/>
              </a:lnSpc>
              <a:defRPr/>
            </a:pPr>
            <a:r>
              <a:rPr lang="en-GB" altLang="zh-CN" dirty="0" smtClean="0">
                <a:latin typeface="Arial" pitchFamily="34" charset="0"/>
                <a:ea typeface="宋体" pitchFamily="2" charset="-122"/>
              </a:rPr>
              <a:t>Describe the behaviour of  individual model elements:</a:t>
            </a:r>
          </a:p>
          <a:p>
            <a:pPr lvl="1">
              <a:lnSpc>
                <a:spcPct val="90000"/>
              </a:lnSpc>
              <a:defRPr/>
            </a:pPr>
            <a:r>
              <a:rPr lang="en-GB" altLang="zh-CN" sz="2400" dirty="0" smtClean="0">
                <a:latin typeface="Arial" pitchFamily="34" charset="0"/>
                <a:ea typeface="宋体" pitchFamily="2" charset="-122"/>
              </a:rPr>
              <a:t>mostly used to model behaviour of objects</a:t>
            </a:r>
          </a:p>
          <a:p>
            <a:pPr lvl="1">
              <a:lnSpc>
                <a:spcPct val="90000"/>
              </a:lnSpc>
              <a:defRPr/>
            </a:pPr>
            <a:r>
              <a:rPr lang="en-GB" altLang="zh-CN" sz="2400" dirty="0" smtClean="0">
                <a:latin typeface="Arial" pitchFamily="34" charset="0"/>
                <a:ea typeface="宋体" pitchFamily="2" charset="-122"/>
              </a:rPr>
              <a:t>but, can be used for other things</a:t>
            </a:r>
          </a:p>
          <a:p>
            <a:pPr>
              <a:lnSpc>
                <a:spcPct val="90000"/>
              </a:lnSpc>
              <a:defRPr/>
            </a:pPr>
            <a:r>
              <a:rPr lang="en-GB" altLang="zh-CN" dirty="0" smtClean="0">
                <a:latin typeface="Arial" pitchFamily="34" charset="0"/>
                <a:ea typeface="宋体" pitchFamily="2" charset="-122"/>
              </a:rPr>
              <a:t>Statechart diagrams consist of:</a:t>
            </a:r>
          </a:p>
          <a:p>
            <a:pPr lvl="1">
              <a:lnSpc>
                <a:spcPct val="90000"/>
              </a:lnSpc>
              <a:defRPr/>
            </a:pPr>
            <a:r>
              <a:rPr lang="en-GB" altLang="zh-CN" sz="2400" b="1" dirty="0" smtClean="0">
                <a:latin typeface="Arial" pitchFamily="34" charset="0"/>
                <a:ea typeface="宋体" pitchFamily="2" charset="-122"/>
              </a:rPr>
              <a:t>States</a:t>
            </a:r>
            <a:r>
              <a:rPr lang="en-GB" altLang="zh-CN" sz="2400" dirty="0" smtClean="0">
                <a:latin typeface="Arial" pitchFamily="34" charset="0"/>
                <a:ea typeface="宋体" pitchFamily="2" charset="-122"/>
              </a:rPr>
              <a:t> of objects</a:t>
            </a:r>
          </a:p>
          <a:p>
            <a:pPr lvl="1">
              <a:lnSpc>
                <a:spcPct val="90000"/>
              </a:lnSpc>
              <a:defRPr/>
            </a:pPr>
            <a:r>
              <a:rPr lang="en-GB" altLang="zh-CN" sz="2400" b="1" dirty="0" smtClean="0">
                <a:latin typeface="Arial" pitchFamily="34" charset="0"/>
                <a:ea typeface="宋体" pitchFamily="2" charset="-122"/>
              </a:rPr>
              <a:t>Transitions</a:t>
            </a:r>
            <a:r>
              <a:rPr lang="en-GB" altLang="zh-CN" sz="2400" dirty="0" smtClean="0">
                <a:latin typeface="Arial" pitchFamily="34" charset="0"/>
                <a:ea typeface="宋体" pitchFamily="2" charset="-122"/>
              </a:rPr>
              <a:t> between states</a:t>
            </a:r>
          </a:p>
          <a:p>
            <a:pPr lvl="1">
              <a:lnSpc>
                <a:spcPct val="90000"/>
              </a:lnSpc>
              <a:defRPr/>
            </a:pPr>
            <a:r>
              <a:rPr lang="en-GB" altLang="zh-CN" sz="2400" b="1" dirty="0" smtClean="0">
                <a:latin typeface="Arial" pitchFamily="34" charset="0"/>
                <a:ea typeface="宋体" pitchFamily="2" charset="-122"/>
              </a:rPr>
              <a:t>Events</a:t>
            </a:r>
            <a:r>
              <a:rPr lang="en-GB" altLang="zh-CN" sz="2400" dirty="0" smtClean="0">
                <a:latin typeface="Arial" pitchFamily="34" charset="0"/>
                <a:ea typeface="宋体" pitchFamily="2" charset="-122"/>
              </a:rPr>
              <a:t> driving transitions</a:t>
            </a:r>
          </a:p>
          <a:p>
            <a:pPr lvl="1">
              <a:lnSpc>
                <a:spcPct val="90000"/>
              </a:lnSpc>
              <a:defRPr/>
            </a:pPr>
            <a:r>
              <a:rPr lang="en-GB" altLang="zh-CN" sz="2400" b="1" dirty="0" smtClean="0">
                <a:latin typeface="Arial" pitchFamily="34" charset="0"/>
                <a:ea typeface="宋体" pitchFamily="2" charset="-122"/>
              </a:rPr>
              <a:t>Actions</a:t>
            </a:r>
            <a:r>
              <a:rPr lang="en-GB" altLang="zh-CN" sz="2400" dirty="0" smtClean="0">
                <a:latin typeface="Arial" pitchFamily="34" charset="0"/>
                <a:ea typeface="宋体" pitchFamily="2" charset="-122"/>
              </a:rPr>
              <a:t> performed by objects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altLang="zh-CN" sz="2400" smtClean="0">
                <a:latin typeface="Arial" pitchFamily="34" charset="0"/>
                <a:ea typeface="宋体" pitchFamily="2" charset="-122"/>
              </a:rPr>
              <a:t>States and Transitions</a:t>
            </a:r>
          </a:p>
        </p:txBody>
      </p:sp>
      <p:grpSp>
        <p:nvGrpSpPr>
          <p:cNvPr id="107523" name="Group 3"/>
          <p:cNvGrpSpPr>
            <a:grpSpLocks/>
          </p:cNvGrpSpPr>
          <p:nvPr/>
        </p:nvGrpSpPr>
        <p:grpSpPr bwMode="auto">
          <a:xfrm>
            <a:off x="3048000" y="2165350"/>
            <a:ext cx="304800" cy="1263650"/>
            <a:chOff x="1920" y="1364"/>
            <a:chExt cx="192" cy="796"/>
          </a:xfrm>
        </p:grpSpPr>
        <p:sp>
          <p:nvSpPr>
            <p:cNvPr id="107545" name="AutoShape 4"/>
            <p:cNvSpPr>
              <a:spLocks noChangeArrowheads="1"/>
            </p:cNvSpPr>
            <p:nvPr/>
          </p:nvSpPr>
          <p:spPr bwMode="auto">
            <a:xfrm>
              <a:off x="1920" y="1364"/>
              <a:ext cx="192" cy="247"/>
            </a:xfrm>
            <a:prstGeom prst="flowChartConnector">
              <a:avLst/>
            </a:prstGeom>
            <a:solidFill>
              <a:schemeClr val="tx1"/>
            </a:solidFill>
            <a:ln w="9525">
              <a:solidFill>
                <a:schemeClr val="tx1"/>
              </a:solidFill>
              <a:round/>
              <a:headEnd/>
              <a:tailEnd type="none" w="lg" len="lg"/>
            </a:ln>
          </p:spPr>
          <p:txBody>
            <a:bodyPr lIns="90000" tIns="46800" rIns="90000" bIns="46800" anchor="ctr">
              <a:spAutoFit/>
            </a:bodyPr>
            <a:lstStyle/>
            <a:p>
              <a:endParaRPr lang="zh-CN" altLang="en-US"/>
            </a:p>
          </p:txBody>
        </p:sp>
        <p:sp>
          <p:nvSpPr>
            <p:cNvPr id="107546" name="Line 5"/>
            <p:cNvSpPr>
              <a:spLocks noChangeShapeType="1"/>
            </p:cNvSpPr>
            <p:nvPr/>
          </p:nvSpPr>
          <p:spPr bwMode="auto">
            <a:xfrm>
              <a:off x="2016" y="1584"/>
              <a:ext cx="0" cy="57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7524" name="Group 6"/>
          <p:cNvGrpSpPr>
            <a:grpSpLocks/>
          </p:cNvGrpSpPr>
          <p:nvPr/>
        </p:nvGrpSpPr>
        <p:grpSpPr bwMode="auto">
          <a:xfrm>
            <a:off x="4191000" y="4984750"/>
            <a:ext cx="381000" cy="392113"/>
            <a:chOff x="2640" y="3140"/>
            <a:chExt cx="240" cy="247"/>
          </a:xfrm>
        </p:grpSpPr>
        <p:sp>
          <p:nvSpPr>
            <p:cNvPr id="107543" name="AutoShape 7"/>
            <p:cNvSpPr>
              <a:spLocks noChangeArrowheads="1"/>
            </p:cNvSpPr>
            <p:nvPr/>
          </p:nvSpPr>
          <p:spPr bwMode="auto">
            <a:xfrm>
              <a:off x="2688" y="3140"/>
              <a:ext cx="192" cy="247"/>
            </a:xfrm>
            <a:prstGeom prst="flowChartConnector">
              <a:avLst/>
            </a:prstGeom>
            <a:solidFill>
              <a:schemeClr val="tx1"/>
            </a:solidFill>
            <a:ln w="9525">
              <a:solidFill>
                <a:schemeClr val="tx1"/>
              </a:solidFill>
              <a:round/>
              <a:headEnd/>
              <a:tailEnd type="none" w="lg" len="lg"/>
            </a:ln>
          </p:spPr>
          <p:txBody>
            <a:bodyPr lIns="90000" tIns="46800" rIns="90000" bIns="46800" anchor="ctr">
              <a:spAutoFit/>
            </a:bodyPr>
            <a:lstStyle/>
            <a:p>
              <a:endParaRPr lang="zh-CN" altLang="en-US"/>
            </a:p>
          </p:txBody>
        </p:sp>
        <p:sp>
          <p:nvSpPr>
            <p:cNvPr id="107544" name="AutoShape 8"/>
            <p:cNvSpPr>
              <a:spLocks noChangeArrowheads="1"/>
            </p:cNvSpPr>
            <p:nvPr/>
          </p:nvSpPr>
          <p:spPr bwMode="auto">
            <a:xfrm>
              <a:off x="2640" y="3140"/>
              <a:ext cx="161" cy="247"/>
            </a:xfrm>
            <a:prstGeom prst="flowChartConnector">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07525" name="Line 9"/>
          <p:cNvSpPr>
            <a:spLocks noChangeShapeType="1"/>
          </p:cNvSpPr>
          <p:nvPr/>
        </p:nvSpPr>
        <p:spPr bwMode="auto">
          <a:xfrm flipH="1">
            <a:off x="4572000" y="3962400"/>
            <a:ext cx="114300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7526" name="Line 10"/>
          <p:cNvSpPr>
            <a:spLocks noChangeShapeType="1"/>
          </p:cNvSpPr>
          <p:nvPr/>
        </p:nvSpPr>
        <p:spPr bwMode="auto">
          <a:xfrm>
            <a:off x="3200400" y="3962400"/>
            <a:ext cx="99060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7527" name="Line 11"/>
          <p:cNvSpPr>
            <a:spLocks noChangeShapeType="1"/>
          </p:cNvSpPr>
          <p:nvPr/>
        </p:nvSpPr>
        <p:spPr bwMode="auto">
          <a:xfrm flipV="1">
            <a:off x="2133600" y="2438400"/>
            <a:ext cx="762000" cy="228600"/>
          </a:xfrm>
          <a:prstGeom prst="line">
            <a:avLst/>
          </a:prstGeom>
          <a:noFill/>
          <a:ln w="9525" cap="rnd">
            <a:solidFill>
              <a:schemeClr val="tx1"/>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28" name="Text Box 12"/>
          <p:cNvSpPr txBox="1">
            <a:spLocks noChangeArrowheads="1"/>
          </p:cNvSpPr>
          <p:nvPr/>
        </p:nvSpPr>
        <p:spPr bwMode="auto">
          <a:xfrm>
            <a:off x="838200" y="2514600"/>
            <a:ext cx="1447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2000" i="1">
                <a:latin typeface="Arial" pitchFamily="34" charset="0"/>
              </a:rPr>
              <a:t>Start state</a:t>
            </a:r>
          </a:p>
        </p:txBody>
      </p:sp>
      <p:sp>
        <p:nvSpPr>
          <p:cNvPr id="107529" name="Text Box 13"/>
          <p:cNvSpPr txBox="1">
            <a:spLocks noChangeArrowheads="1"/>
          </p:cNvSpPr>
          <p:nvPr/>
        </p:nvSpPr>
        <p:spPr bwMode="auto">
          <a:xfrm>
            <a:off x="5105400" y="2209800"/>
            <a:ext cx="15240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2000" i="1">
                <a:latin typeface="Arial" pitchFamily="34" charset="0"/>
              </a:rPr>
              <a:t>Simple states</a:t>
            </a:r>
          </a:p>
        </p:txBody>
      </p:sp>
      <p:sp>
        <p:nvSpPr>
          <p:cNvPr id="107530" name="Line 14"/>
          <p:cNvSpPr>
            <a:spLocks noChangeShapeType="1"/>
          </p:cNvSpPr>
          <p:nvPr/>
        </p:nvSpPr>
        <p:spPr bwMode="auto">
          <a:xfrm flipH="1">
            <a:off x="3657600" y="2590800"/>
            <a:ext cx="1447800" cy="685800"/>
          </a:xfrm>
          <a:prstGeom prst="line">
            <a:avLst/>
          </a:prstGeom>
          <a:noFill/>
          <a:ln w="9525" cap="rnd">
            <a:solidFill>
              <a:schemeClr val="tx1"/>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31" name="Line 15"/>
          <p:cNvSpPr>
            <a:spLocks noChangeShapeType="1"/>
          </p:cNvSpPr>
          <p:nvPr/>
        </p:nvSpPr>
        <p:spPr bwMode="auto">
          <a:xfrm flipH="1">
            <a:off x="5638800" y="2590800"/>
            <a:ext cx="228600" cy="685800"/>
          </a:xfrm>
          <a:prstGeom prst="line">
            <a:avLst/>
          </a:prstGeom>
          <a:noFill/>
          <a:ln w="9525" cap="rnd">
            <a:solidFill>
              <a:schemeClr val="tx1"/>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32" name="Text Box 16"/>
          <p:cNvSpPr txBox="1">
            <a:spLocks noChangeArrowheads="1"/>
          </p:cNvSpPr>
          <p:nvPr/>
        </p:nvSpPr>
        <p:spPr bwMode="auto">
          <a:xfrm>
            <a:off x="1524000" y="5181600"/>
            <a:ext cx="1447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2000" i="1">
                <a:latin typeface="Arial" pitchFamily="34" charset="0"/>
              </a:rPr>
              <a:t>End state</a:t>
            </a:r>
          </a:p>
        </p:txBody>
      </p:sp>
      <p:sp>
        <p:nvSpPr>
          <p:cNvPr id="107533" name="Line 17"/>
          <p:cNvSpPr>
            <a:spLocks noChangeShapeType="1"/>
          </p:cNvSpPr>
          <p:nvPr/>
        </p:nvSpPr>
        <p:spPr bwMode="auto">
          <a:xfrm flipV="1">
            <a:off x="2743200" y="5257800"/>
            <a:ext cx="1219200" cy="76200"/>
          </a:xfrm>
          <a:prstGeom prst="line">
            <a:avLst/>
          </a:prstGeom>
          <a:noFill/>
          <a:ln w="9525" cap="rnd">
            <a:solidFill>
              <a:schemeClr val="tx1"/>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7534" name="Text Box 18"/>
          <p:cNvSpPr txBox="1">
            <a:spLocks noChangeArrowheads="1"/>
          </p:cNvSpPr>
          <p:nvPr/>
        </p:nvSpPr>
        <p:spPr bwMode="auto">
          <a:xfrm>
            <a:off x="838200" y="4267200"/>
            <a:ext cx="15732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2000" i="1">
                <a:latin typeface="Arial" pitchFamily="34" charset="0"/>
              </a:rPr>
              <a:t>Transitions </a:t>
            </a:r>
          </a:p>
        </p:txBody>
      </p:sp>
      <p:sp>
        <p:nvSpPr>
          <p:cNvPr id="107535" name="Line 19"/>
          <p:cNvSpPr>
            <a:spLocks noChangeShapeType="1"/>
          </p:cNvSpPr>
          <p:nvPr/>
        </p:nvSpPr>
        <p:spPr bwMode="auto">
          <a:xfrm flipV="1">
            <a:off x="1524000" y="2895600"/>
            <a:ext cx="1524000" cy="1295400"/>
          </a:xfrm>
          <a:prstGeom prst="line">
            <a:avLst/>
          </a:prstGeom>
          <a:noFill/>
          <a:ln w="9525" cap="rnd">
            <a:solidFill>
              <a:schemeClr val="tx1"/>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107536" name="Group 20"/>
          <p:cNvGrpSpPr>
            <a:grpSpLocks/>
          </p:cNvGrpSpPr>
          <p:nvPr/>
        </p:nvGrpSpPr>
        <p:grpSpPr bwMode="auto">
          <a:xfrm>
            <a:off x="2362200" y="3227388"/>
            <a:ext cx="3868738" cy="1192212"/>
            <a:chOff x="1488" y="2033"/>
            <a:chExt cx="2437" cy="751"/>
          </a:xfrm>
        </p:grpSpPr>
        <p:sp>
          <p:nvSpPr>
            <p:cNvPr id="107538" name="AutoShape 21"/>
            <p:cNvSpPr>
              <a:spLocks noChangeArrowheads="1"/>
            </p:cNvSpPr>
            <p:nvPr/>
          </p:nvSpPr>
          <p:spPr bwMode="auto">
            <a:xfrm>
              <a:off x="3227" y="2033"/>
              <a:ext cx="698" cy="590"/>
            </a:xfrm>
            <a:prstGeom prst="roundRect">
              <a:avLst>
                <a:gd name="adj" fmla="val 41667"/>
              </a:avLst>
            </a:prstGeom>
            <a:solidFill>
              <a:schemeClr val="accent1">
                <a:alpha val="50195"/>
              </a:schemeClr>
            </a:solidFill>
            <a:ln w="9525">
              <a:solidFill>
                <a:schemeClr val="tx1"/>
              </a:solidFill>
              <a:round/>
              <a:headEnd/>
              <a:tailEnd type="none" w="lg" len="lg"/>
            </a:ln>
          </p:spPr>
          <p:txBody>
            <a:bodyPr lIns="90000" tIns="46800" rIns="90000" bIns="46800" anchor="ctr">
              <a:spAutoFit/>
            </a:bodyPr>
            <a:lstStyle/>
            <a:p>
              <a:pPr algn="ctr" eaLnBrk="1" hangingPunct="1">
                <a:spcBef>
                  <a:spcPct val="50000"/>
                </a:spcBef>
              </a:pPr>
              <a:r>
                <a:rPr lang="en-GB" altLang="zh-CN" sz="2000">
                  <a:latin typeface="Arial" pitchFamily="34" charset="0"/>
                </a:rPr>
                <a:t>inDebit</a:t>
              </a:r>
            </a:p>
          </p:txBody>
        </p:sp>
        <p:sp>
          <p:nvSpPr>
            <p:cNvPr id="107539" name="AutoShape 22"/>
            <p:cNvSpPr>
              <a:spLocks noChangeArrowheads="1"/>
            </p:cNvSpPr>
            <p:nvPr/>
          </p:nvSpPr>
          <p:spPr bwMode="auto">
            <a:xfrm>
              <a:off x="1632" y="2152"/>
              <a:ext cx="799" cy="334"/>
            </a:xfrm>
            <a:prstGeom prst="roundRect">
              <a:avLst>
                <a:gd name="adj" fmla="val 41667"/>
              </a:avLst>
            </a:prstGeom>
            <a:solidFill>
              <a:schemeClr val="accent1">
                <a:alpha val="50195"/>
              </a:schemeClr>
            </a:solidFill>
            <a:ln w="9525">
              <a:solidFill>
                <a:schemeClr val="tx1"/>
              </a:solidFill>
              <a:round/>
              <a:headEnd/>
              <a:tailEnd type="none" w="lg" len="lg"/>
            </a:ln>
          </p:spPr>
          <p:txBody>
            <a:bodyPr lIns="90000" tIns="46800" rIns="90000" bIns="46800" anchor="ctr">
              <a:spAutoFit/>
            </a:bodyPr>
            <a:lstStyle/>
            <a:p>
              <a:pPr algn="ctr" eaLnBrk="1" hangingPunct="1">
                <a:spcBef>
                  <a:spcPct val="50000"/>
                </a:spcBef>
              </a:pPr>
              <a:r>
                <a:rPr lang="en-GB" altLang="zh-CN" sz="2000">
                  <a:latin typeface="Arial" pitchFamily="34" charset="0"/>
                </a:rPr>
                <a:t>inCredit</a:t>
              </a:r>
            </a:p>
          </p:txBody>
        </p:sp>
        <p:sp>
          <p:nvSpPr>
            <p:cNvPr id="107540" name="Line 23"/>
            <p:cNvSpPr>
              <a:spLocks noChangeShapeType="1"/>
            </p:cNvSpPr>
            <p:nvPr/>
          </p:nvSpPr>
          <p:spPr bwMode="auto">
            <a:xfrm flipH="1">
              <a:off x="2400" y="2448"/>
              <a:ext cx="864"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7541" name="Line 24"/>
            <p:cNvSpPr>
              <a:spLocks noChangeShapeType="1"/>
            </p:cNvSpPr>
            <p:nvPr/>
          </p:nvSpPr>
          <p:spPr bwMode="auto">
            <a:xfrm>
              <a:off x="2400" y="2208"/>
              <a:ext cx="864"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7542" name="Line 25"/>
            <p:cNvSpPr>
              <a:spLocks noChangeShapeType="1"/>
            </p:cNvSpPr>
            <p:nvPr/>
          </p:nvSpPr>
          <p:spPr bwMode="auto">
            <a:xfrm flipV="1">
              <a:off x="1488" y="2496"/>
              <a:ext cx="1248" cy="288"/>
            </a:xfrm>
            <a:prstGeom prst="line">
              <a:avLst/>
            </a:prstGeom>
            <a:noFill/>
            <a:ln w="9525" cap="rnd">
              <a:solidFill>
                <a:schemeClr val="tx1"/>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107537" name="Text Box 26"/>
          <p:cNvSpPr txBox="1">
            <a:spLocks noChangeArrowheads="1"/>
          </p:cNvSpPr>
          <p:nvPr/>
        </p:nvSpPr>
        <p:spPr bwMode="auto">
          <a:xfrm>
            <a:off x="5791200" y="4572000"/>
            <a:ext cx="2057400" cy="1017588"/>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2000">
                <a:latin typeface="Arial" pitchFamily="34" charset="0"/>
              </a:rPr>
              <a:t>Basic statechart diagram for the Account class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altLang="zh-CN" smtClean="0">
                <a:latin typeface="Arial" pitchFamily="34" charset="0"/>
                <a:ea typeface="宋体" pitchFamily="2" charset="-122"/>
              </a:rPr>
              <a:t>Transitions and Events</a:t>
            </a:r>
          </a:p>
        </p:txBody>
      </p:sp>
      <p:sp>
        <p:nvSpPr>
          <p:cNvPr id="108547" name="Rectangle 3"/>
          <p:cNvSpPr>
            <a:spLocks noGrp="1" noChangeArrowheads="1"/>
          </p:cNvSpPr>
          <p:nvPr>
            <p:ph type="body" idx="1"/>
          </p:nvPr>
        </p:nvSpPr>
        <p:spPr>
          <a:xfrm>
            <a:off x="250825" y="908050"/>
            <a:ext cx="8469313" cy="669925"/>
          </a:xfrm>
        </p:spPr>
        <p:txBody>
          <a:bodyPr/>
          <a:lstStyle/>
          <a:p>
            <a:pPr>
              <a:lnSpc>
                <a:spcPct val="90000"/>
              </a:lnSpc>
            </a:pPr>
            <a:r>
              <a:rPr lang="en-GB" altLang="zh-CN" sz="2000" smtClean="0">
                <a:latin typeface="Arial" pitchFamily="34" charset="0"/>
                <a:ea typeface="宋体" pitchFamily="2" charset="-122"/>
              </a:rPr>
              <a:t>transitions are triggered by events:</a:t>
            </a:r>
          </a:p>
          <a:p>
            <a:pPr>
              <a:lnSpc>
                <a:spcPct val="90000"/>
              </a:lnSpc>
            </a:pPr>
            <a:endParaRPr lang="zh-CN" altLang="en-GB" sz="2000" smtClean="0">
              <a:latin typeface="Arial" pitchFamily="34" charset="0"/>
              <a:ea typeface="宋体" pitchFamily="2" charset="-122"/>
            </a:endParaRPr>
          </a:p>
        </p:txBody>
      </p:sp>
      <p:sp>
        <p:nvSpPr>
          <p:cNvPr id="108548" name="Line 4"/>
          <p:cNvSpPr>
            <a:spLocks noChangeShapeType="1"/>
          </p:cNvSpPr>
          <p:nvPr/>
        </p:nvSpPr>
        <p:spPr bwMode="auto">
          <a:xfrm flipH="1">
            <a:off x="3505200" y="2987675"/>
            <a:ext cx="762000" cy="304800"/>
          </a:xfrm>
          <a:prstGeom prst="line">
            <a:avLst/>
          </a:prstGeom>
          <a:noFill/>
          <a:ln w="9525" cap="rnd">
            <a:solidFill>
              <a:schemeClr val="tx1"/>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108549" name="Group 5"/>
          <p:cNvGrpSpPr>
            <a:grpSpLocks/>
          </p:cNvGrpSpPr>
          <p:nvPr/>
        </p:nvGrpSpPr>
        <p:grpSpPr bwMode="auto">
          <a:xfrm>
            <a:off x="914400" y="3216275"/>
            <a:ext cx="3640138" cy="1163638"/>
            <a:chOff x="1632" y="1968"/>
            <a:chExt cx="2293" cy="733"/>
          </a:xfrm>
        </p:grpSpPr>
        <p:sp>
          <p:nvSpPr>
            <p:cNvPr id="108564" name="AutoShape 6"/>
            <p:cNvSpPr>
              <a:spLocks noChangeArrowheads="1"/>
            </p:cNvSpPr>
            <p:nvPr/>
          </p:nvSpPr>
          <p:spPr bwMode="auto">
            <a:xfrm>
              <a:off x="3227" y="2033"/>
              <a:ext cx="698" cy="590"/>
            </a:xfrm>
            <a:prstGeom prst="roundRect">
              <a:avLst>
                <a:gd name="adj" fmla="val 41667"/>
              </a:avLst>
            </a:prstGeom>
            <a:solidFill>
              <a:schemeClr val="accent1">
                <a:alpha val="50195"/>
              </a:schemeClr>
            </a:solidFill>
            <a:ln w="9525">
              <a:solidFill>
                <a:schemeClr val="tx1"/>
              </a:solidFill>
              <a:round/>
              <a:headEnd/>
              <a:tailEnd type="none" w="lg" len="lg"/>
            </a:ln>
          </p:spPr>
          <p:txBody>
            <a:bodyPr lIns="90000" tIns="46800" rIns="90000" bIns="46800" anchor="ctr">
              <a:spAutoFit/>
            </a:bodyPr>
            <a:lstStyle/>
            <a:p>
              <a:pPr algn="ctr" eaLnBrk="1" hangingPunct="1">
                <a:spcBef>
                  <a:spcPct val="50000"/>
                </a:spcBef>
              </a:pPr>
              <a:r>
                <a:rPr lang="en-GB" altLang="zh-CN" sz="2000">
                  <a:latin typeface="Arial" pitchFamily="34" charset="0"/>
                </a:rPr>
                <a:t>inDebit</a:t>
              </a:r>
            </a:p>
          </p:txBody>
        </p:sp>
        <p:sp>
          <p:nvSpPr>
            <p:cNvPr id="108565" name="AutoShape 7"/>
            <p:cNvSpPr>
              <a:spLocks noChangeArrowheads="1"/>
            </p:cNvSpPr>
            <p:nvPr/>
          </p:nvSpPr>
          <p:spPr bwMode="auto">
            <a:xfrm>
              <a:off x="1632" y="2152"/>
              <a:ext cx="799" cy="334"/>
            </a:xfrm>
            <a:prstGeom prst="roundRect">
              <a:avLst>
                <a:gd name="adj" fmla="val 41667"/>
              </a:avLst>
            </a:prstGeom>
            <a:solidFill>
              <a:schemeClr val="accent1">
                <a:alpha val="50195"/>
              </a:schemeClr>
            </a:solidFill>
            <a:ln w="9525">
              <a:solidFill>
                <a:schemeClr val="tx1"/>
              </a:solidFill>
              <a:round/>
              <a:headEnd/>
              <a:tailEnd type="none" w="lg" len="lg"/>
            </a:ln>
          </p:spPr>
          <p:txBody>
            <a:bodyPr lIns="90000" tIns="46800" rIns="90000" bIns="46800" anchor="ctr">
              <a:spAutoFit/>
            </a:bodyPr>
            <a:lstStyle/>
            <a:p>
              <a:pPr algn="ctr" eaLnBrk="1" hangingPunct="1">
                <a:spcBef>
                  <a:spcPct val="50000"/>
                </a:spcBef>
              </a:pPr>
              <a:r>
                <a:rPr lang="en-GB" altLang="zh-CN" sz="2000">
                  <a:latin typeface="Arial" pitchFamily="34" charset="0"/>
                </a:rPr>
                <a:t>inCredit</a:t>
              </a:r>
            </a:p>
          </p:txBody>
        </p:sp>
        <p:sp>
          <p:nvSpPr>
            <p:cNvPr id="108566" name="Line 8"/>
            <p:cNvSpPr>
              <a:spLocks noChangeShapeType="1"/>
            </p:cNvSpPr>
            <p:nvPr/>
          </p:nvSpPr>
          <p:spPr bwMode="auto">
            <a:xfrm flipH="1">
              <a:off x="2400" y="2448"/>
              <a:ext cx="864"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8567" name="Line 9"/>
            <p:cNvSpPr>
              <a:spLocks noChangeShapeType="1"/>
            </p:cNvSpPr>
            <p:nvPr/>
          </p:nvSpPr>
          <p:spPr bwMode="auto">
            <a:xfrm>
              <a:off x="2400" y="2208"/>
              <a:ext cx="864"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8568" name="Text Box 10"/>
            <p:cNvSpPr txBox="1">
              <a:spLocks noChangeArrowheads="1"/>
            </p:cNvSpPr>
            <p:nvPr/>
          </p:nvSpPr>
          <p:spPr bwMode="auto">
            <a:xfrm>
              <a:off x="2445" y="1968"/>
              <a:ext cx="75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eaLnBrk="1" hangingPunct="1">
                <a:spcBef>
                  <a:spcPct val="50000"/>
                </a:spcBef>
              </a:pPr>
              <a:r>
                <a:rPr lang="en-GB" altLang="zh-CN" sz="2000">
                  <a:latin typeface="Arial" pitchFamily="34" charset="0"/>
                </a:rPr>
                <a:t>withdraw</a:t>
              </a:r>
            </a:p>
          </p:txBody>
        </p:sp>
        <p:sp>
          <p:nvSpPr>
            <p:cNvPr id="108569" name="Text Box 11"/>
            <p:cNvSpPr txBox="1">
              <a:spLocks noChangeArrowheads="1"/>
            </p:cNvSpPr>
            <p:nvPr/>
          </p:nvSpPr>
          <p:spPr bwMode="auto">
            <a:xfrm>
              <a:off x="2493" y="2448"/>
              <a:ext cx="63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eaLnBrk="1" hangingPunct="1">
                <a:spcBef>
                  <a:spcPct val="50000"/>
                </a:spcBef>
              </a:pPr>
              <a:r>
                <a:rPr lang="en-GB" altLang="zh-CN" sz="2000">
                  <a:latin typeface="Arial" pitchFamily="34" charset="0"/>
                </a:rPr>
                <a:t>deposit</a:t>
              </a:r>
            </a:p>
          </p:txBody>
        </p:sp>
      </p:grpSp>
      <p:sp>
        <p:nvSpPr>
          <p:cNvPr id="108550" name="Text Box 12"/>
          <p:cNvSpPr txBox="1">
            <a:spLocks noChangeArrowheads="1"/>
          </p:cNvSpPr>
          <p:nvPr/>
        </p:nvSpPr>
        <p:spPr bwMode="auto">
          <a:xfrm>
            <a:off x="4500563" y="1844675"/>
            <a:ext cx="1752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2000" i="1">
                <a:latin typeface="Arial" pitchFamily="34" charset="0"/>
              </a:rPr>
              <a:t>Name of event triggering the transition</a:t>
            </a:r>
          </a:p>
        </p:txBody>
      </p:sp>
      <p:grpSp>
        <p:nvGrpSpPr>
          <p:cNvPr id="108551" name="Group 13"/>
          <p:cNvGrpSpPr>
            <a:grpSpLocks/>
          </p:cNvGrpSpPr>
          <p:nvPr/>
        </p:nvGrpSpPr>
        <p:grpSpPr bwMode="auto">
          <a:xfrm>
            <a:off x="1371600" y="2257425"/>
            <a:ext cx="304800" cy="1263650"/>
            <a:chOff x="1920" y="1364"/>
            <a:chExt cx="192" cy="796"/>
          </a:xfrm>
        </p:grpSpPr>
        <p:sp>
          <p:nvSpPr>
            <p:cNvPr id="108562" name="AutoShape 14"/>
            <p:cNvSpPr>
              <a:spLocks noChangeArrowheads="1"/>
            </p:cNvSpPr>
            <p:nvPr/>
          </p:nvSpPr>
          <p:spPr bwMode="auto">
            <a:xfrm>
              <a:off x="1920" y="1364"/>
              <a:ext cx="192" cy="247"/>
            </a:xfrm>
            <a:prstGeom prst="flowChartConnector">
              <a:avLst/>
            </a:prstGeom>
            <a:solidFill>
              <a:schemeClr val="tx1"/>
            </a:solidFill>
            <a:ln w="9525">
              <a:solidFill>
                <a:schemeClr val="tx1"/>
              </a:solidFill>
              <a:round/>
              <a:headEnd/>
              <a:tailEnd type="none" w="lg" len="lg"/>
            </a:ln>
          </p:spPr>
          <p:txBody>
            <a:bodyPr lIns="90000" tIns="46800" rIns="90000" bIns="46800" anchor="ctr">
              <a:spAutoFit/>
            </a:bodyPr>
            <a:lstStyle/>
            <a:p>
              <a:endParaRPr lang="zh-CN" altLang="en-US"/>
            </a:p>
          </p:txBody>
        </p:sp>
        <p:sp>
          <p:nvSpPr>
            <p:cNvPr id="108563" name="Line 15"/>
            <p:cNvSpPr>
              <a:spLocks noChangeShapeType="1"/>
            </p:cNvSpPr>
            <p:nvPr/>
          </p:nvSpPr>
          <p:spPr bwMode="auto">
            <a:xfrm>
              <a:off x="2016" y="1584"/>
              <a:ext cx="0" cy="57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108552" name="Text Box 16"/>
          <p:cNvSpPr txBox="1">
            <a:spLocks noChangeArrowheads="1"/>
          </p:cNvSpPr>
          <p:nvPr/>
        </p:nvSpPr>
        <p:spPr bwMode="auto">
          <a:xfrm>
            <a:off x="1509713" y="2770188"/>
            <a:ext cx="7524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2000">
                <a:latin typeface="Arial" pitchFamily="34" charset="0"/>
              </a:rPr>
              <a:t>open</a:t>
            </a:r>
          </a:p>
        </p:txBody>
      </p:sp>
      <p:sp>
        <p:nvSpPr>
          <p:cNvPr id="108553" name="Line 17"/>
          <p:cNvSpPr>
            <a:spLocks noChangeShapeType="1"/>
          </p:cNvSpPr>
          <p:nvPr/>
        </p:nvSpPr>
        <p:spPr bwMode="auto">
          <a:xfrm flipH="1">
            <a:off x="2362200" y="2606675"/>
            <a:ext cx="1905000" cy="304800"/>
          </a:xfrm>
          <a:prstGeom prst="line">
            <a:avLst/>
          </a:prstGeom>
          <a:noFill/>
          <a:ln w="9525" cap="rnd">
            <a:solidFill>
              <a:schemeClr val="tx1"/>
            </a:solidFill>
            <a:prstDash val="sysDot"/>
            <a:round/>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108554" name="Group 18"/>
          <p:cNvGrpSpPr>
            <a:grpSpLocks/>
          </p:cNvGrpSpPr>
          <p:nvPr/>
        </p:nvGrpSpPr>
        <p:grpSpPr bwMode="auto">
          <a:xfrm>
            <a:off x="2590800" y="4848225"/>
            <a:ext cx="381000" cy="392113"/>
            <a:chOff x="2640" y="3140"/>
            <a:chExt cx="240" cy="247"/>
          </a:xfrm>
        </p:grpSpPr>
        <p:sp>
          <p:nvSpPr>
            <p:cNvPr id="108560" name="AutoShape 19"/>
            <p:cNvSpPr>
              <a:spLocks noChangeArrowheads="1"/>
            </p:cNvSpPr>
            <p:nvPr/>
          </p:nvSpPr>
          <p:spPr bwMode="auto">
            <a:xfrm>
              <a:off x="2688" y="3140"/>
              <a:ext cx="192" cy="247"/>
            </a:xfrm>
            <a:prstGeom prst="flowChartConnector">
              <a:avLst/>
            </a:prstGeom>
            <a:solidFill>
              <a:schemeClr val="tx1"/>
            </a:solidFill>
            <a:ln w="9525">
              <a:solidFill>
                <a:schemeClr val="tx1"/>
              </a:solidFill>
              <a:round/>
              <a:headEnd/>
              <a:tailEnd type="none" w="lg" len="lg"/>
            </a:ln>
          </p:spPr>
          <p:txBody>
            <a:bodyPr lIns="90000" tIns="46800" rIns="90000" bIns="46800" anchor="ctr">
              <a:spAutoFit/>
            </a:bodyPr>
            <a:lstStyle/>
            <a:p>
              <a:endParaRPr lang="zh-CN" altLang="en-US"/>
            </a:p>
          </p:txBody>
        </p:sp>
        <p:sp>
          <p:nvSpPr>
            <p:cNvPr id="108561" name="AutoShape 20"/>
            <p:cNvSpPr>
              <a:spLocks noChangeArrowheads="1"/>
            </p:cNvSpPr>
            <p:nvPr/>
          </p:nvSpPr>
          <p:spPr bwMode="auto">
            <a:xfrm>
              <a:off x="2640" y="3140"/>
              <a:ext cx="161" cy="247"/>
            </a:xfrm>
            <a:prstGeom prst="flowChartConnector">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08555" name="Line 21"/>
          <p:cNvSpPr>
            <a:spLocks noChangeShapeType="1"/>
          </p:cNvSpPr>
          <p:nvPr/>
        </p:nvSpPr>
        <p:spPr bwMode="auto">
          <a:xfrm>
            <a:off x="1524000" y="4054475"/>
            <a:ext cx="1066800" cy="8382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8556" name="Line 22"/>
          <p:cNvSpPr>
            <a:spLocks noChangeShapeType="1"/>
          </p:cNvSpPr>
          <p:nvPr/>
        </p:nvSpPr>
        <p:spPr bwMode="auto">
          <a:xfrm flipH="1">
            <a:off x="3048000" y="4054475"/>
            <a:ext cx="914400" cy="8382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08557" name="Text Box 23"/>
          <p:cNvSpPr txBox="1">
            <a:spLocks noChangeArrowheads="1"/>
          </p:cNvSpPr>
          <p:nvPr/>
        </p:nvSpPr>
        <p:spPr bwMode="auto">
          <a:xfrm>
            <a:off x="3429000" y="4435475"/>
            <a:ext cx="914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2000">
                <a:latin typeface="Arial" pitchFamily="34" charset="0"/>
              </a:rPr>
              <a:t>close</a:t>
            </a:r>
          </a:p>
        </p:txBody>
      </p:sp>
      <p:sp>
        <p:nvSpPr>
          <p:cNvPr id="108558" name="Text Box 24"/>
          <p:cNvSpPr txBox="1">
            <a:spLocks noChangeArrowheads="1"/>
          </p:cNvSpPr>
          <p:nvPr/>
        </p:nvSpPr>
        <p:spPr bwMode="auto">
          <a:xfrm>
            <a:off x="1371600" y="4435475"/>
            <a:ext cx="914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2000">
                <a:latin typeface="Arial" pitchFamily="34" charset="0"/>
              </a:rPr>
              <a:t>close</a:t>
            </a:r>
          </a:p>
        </p:txBody>
      </p:sp>
      <p:sp>
        <p:nvSpPr>
          <p:cNvPr id="108559" name="Text Box 25"/>
          <p:cNvSpPr txBox="1">
            <a:spLocks noChangeArrowheads="1"/>
          </p:cNvSpPr>
          <p:nvPr/>
        </p:nvSpPr>
        <p:spPr bwMode="auto">
          <a:xfrm>
            <a:off x="5334000" y="3368675"/>
            <a:ext cx="2743200" cy="1016000"/>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2000">
                <a:latin typeface="Arial" pitchFamily="34" charset="0"/>
              </a:rPr>
              <a:t>Transitions between states depend on events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altLang="zh-CN" smtClean="0">
                <a:latin typeface="Arial" pitchFamily="34" charset="0"/>
                <a:ea typeface="宋体" pitchFamily="2" charset="-122"/>
              </a:rPr>
              <a:t>Guard Conditions</a:t>
            </a:r>
          </a:p>
        </p:txBody>
      </p:sp>
      <p:sp>
        <p:nvSpPr>
          <p:cNvPr id="109571" name="Rectangle 3"/>
          <p:cNvSpPr>
            <a:spLocks noGrp="1" noChangeArrowheads="1"/>
          </p:cNvSpPr>
          <p:nvPr>
            <p:ph type="body" idx="1"/>
          </p:nvPr>
        </p:nvSpPr>
        <p:spPr>
          <a:xfrm>
            <a:off x="534988" y="981075"/>
            <a:ext cx="7924800" cy="3962400"/>
          </a:xfrm>
        </p:spPr>
        <p:txBody>
          <a:bodyPr/>
          <a:lstStyle/>
          <a:p>
            <a:pPr>
              <a:lnSpc>
                <a:spcPct val="90000"/>
              </a:lnSpc>
            </a:pPr>
            <a:r>
              <a:rPr lang="en-GB" altLang="zh-CN" sz="2000" smtClean="0">
                <a:latin typeface="Arial" pitchFamily="34" charset="0"/>
                <a:ea typeface="宋体" pitchFamily="2" charset="-122"/>
              </a:rPr>
              <a:t>Written alongside associated event:</a:t>
            </a:r>
          </a:p>
          <a:p>
            <a:pPr lvl="1" algn="ctr">
              <a:lnSpc>
                <a:spcPct val="90000"/>
              </a:lnSpc>
              <a:buFontTx/>
              <a:buNone/>
            </a:pPr>
            <a:r>
              <a:rPr lang="en-GB" altLang="zh-CN" sz="1800" smtClean="0">
                <a:latin typeface="Arial" pitchFamily="34" charset="0"/>
                <a:ea typeface="宋体" pitchFamily="2" charset="-122"/>
              </a:rPr>
              <a:t>event [guard]</a:t>
            </a:r>
          </a:p>
          <a:p>
            <a:pPr>
              <a:lnSpc>
                <a:spcPct val="90000"/>
              </a:lnSpc>
              <a:buFontTx/>
              <a:buNone/>
            </a:pPr>
            <a:r>
              <a:rPr lang="en-GB" altLang="zh-CN" sz="2000" smtClean="0">
                <a:latin typeface="Arial" pitchFamily="34" charset="0"/>
                <a:ea typeface="宋体" pitchFamily="2" charset="-122"/>
              </a:rPr>
              <a:t>	e.g.</a:t>
            </a:r>
          </a:p>
          <a:p>
            <a:pPr lvl="1">
              <a:lnSpc>
                <a:spcPct val="90000"/>
              </a:lnSpc>
              <a:buFontTx/>
              <a:buNone/>
            </a:pPr>
            <a:endParaRPr lang="en-GB" altLang="zh-CN" sz="1600" smtClean="0">
              <a:latin typeface="Arial" pitchFamily="34" charset="0"/>
              <a:ea typeface="宋体" pitchFamily="2" charset="-122"/>
            </a:endParaRPr>
          </a:p>
          <a:p>
            <a:pPr>
              <a:lnSpc>
                <a:spcPct val="90000"/>
              </a:lnSpc>
            </a:pPr>
            <a:endParaRPr lang="en-GB" altLang="zh-CN" sz="1800" smtClean="0">
              <a:latin typeface="Arial" pitchFamily="34" charset="0"/>
              <a:ea typeface="宋体" pitchFamily="2" charset="-122"/>
            </a:endParaRPr>
          </a:p>
          <a:p>
            <a:pPr>
              <a:lnSpc>
                <a:spcPct val="90000"/>
              </a:lnSpc>
            </a:pPr>
            <a:endParaRPr lang="en-GB" altLang="zh-CN" sz="1800" smtClean="0">
              <a:latin typeface="Arial" pitchFamily="34" charset="0"/>
              <a:ea typeface="宋体" pitchFamily="2" charset="-122"/>
            </a:endParaRPr>
          </a:p>
          <a:p>
            <a:pPr>
              <a:lnSpc>
                <a:spcPct val="90000"/>
              </a:lnSpc>
            </a:pPr>
            <a:endParaRPr lang="en-GB" altLang="zh-CN" sz="1800" smtClean="0">
              <a:latin typeface="Arial" pitchFamily="34" charset="0"/>
              <a:ea typeface="宋体" pitchFamily="2" charset="-122"/>
            </a:endParaRPr>
          </a:p>
          <a:p>
            <a:pPr>
              <a:lnSpc>
                <a:spcPct val="90000"/>
              </a:lnSpc>
            </a:pPr>
            <a:endParaRPr lang="en-GB" altLang="zh-CN" sz="1800" smtClean="0">
              <a:latin typeface="Arial" pitchFamily="34" charset="0"/>
              <a:ea typeface="宋体" pitchFamily="2" charset="-122"/>
            </a:endParaRPr>
          </a:p>
          <a:p>
            <a:pPr>
              <a:lnSpc>
                <a:spcPct val="90000"/>
              </a:lnSpc>
            </a:pPr>
            <a:endParaRPr lang="en-GB" altLang="zh-CN" sz="2000" smtClean="0">
              <a:latin typeface="Arial" pitchFamily="34" charset="0"/>
              <a:ea typeface="宋体" pitchFamily="2" charset="-122"/>
            </a:endParaRPr>
          </a:p>
          <a:p>
            <a:pPr>
              <a:lnSpc>
                <a:spcPct val="90000"/>
              </a:lnSpc>
            </a:pPr>
            <a:endParaRPr lang="en-GB" altLang="zh-CN" sz="2000" smtClean="0">
              <a:latin typeface="Arial" pitchFamily="34" charset="0"/>
              <a:ea typeface="宋体" pitchFamily="2" charset="-122"/>
            </a:endParaRPr>
          </a:p>
          <a:p>
            <a:pPr>
              <a:lnSpc>
                <a:spcPct val="90000"/>
              </a:lnSpc>
            </a:pPr>
            <a:r>
              <a:rPr lang="en-GB" altLang="zh-CN" sz="2000" smtClean="0">
                <a:latin typeface="Arial" pitchFamily="34" charset="0"/>
                <a:ea typeface="宋体" pitchFamily="2" charset="-122"/>
              </a:rPr>
              <a:t>Condition must hold for event to trigger transition</a:t>
            </a:r>
          </a:p>
        </p:txBody>
      </p:sp>
      <p:grpSp>
        <p:nvGrpSpPr>
          <p:cNvPr id="109572" name="Group 4"/>
          <p:cNvGrpSpPr>
            <a:grpSpLocks/>
          </p:cNvGrpSpPr>
          <p:nvPr/>
        </p:nvGrpSpPr>
        <p:grpSpPr bwMode="auto">
          <a:xfrm>
            <a:off x="1574800" y="2263775"/>
            <a:ext cx="6018213" cy="1387475"/>
            <a:chOff x="720" y="2352"/>
            <a:chExt cx="3791" cy="874"/>
          </a:xfrm>
        </p:grpSpPr>
        <p:sp>
          <p:nvSpPr>
            <p:cNvPr id="109573" name="AutoShape 5"/>
            <p:cNvSpPr>
              <a:spLocks noChangeArrowheads="1"/>
            </p:cNvSpPr>
            <p:nvPr/>
          </p:nvSpPr>
          <p:spPr bwMode="auto">
            <a:xfrm>
              <a:off x="3356" y="2625"/>
              <a:ext cx="1155" cy="334"/>
            </a:xfrm>
            <a:prstGeom prst="roundRect">
              <a:avLst>
                <a:gd name="adj" fmla="val 41667"/>
              </a:avLst>
            </a:prstGeom>
            <a:solidFill>
              <a:schemeClr val="accent1">
                <a:alpha val="50195"/>
              </a:schemeClr>
            </a:solidFill>
            <a:ln w="9525">
              <a:solidFill>
                <a:schemeClr val="tx1"/>
              </a:solidFill>
              <a:round/>
              <a:headEnd/>
              <a:tailEnd type="none" w="lg" len="lg"/>
            </a:ln>
          </p:spPr>
          <p:txBody>
            <a:bodyPr lIns="90000" tIns="46800" rIns="90000" bIns="46800" anchor="ctr">
              <a:spAutoFit/>
            </a:bodyPr>
            <a:lstStyle/>
            <a:p>
              <a:pPr algn="ctr" eaLnBrk="1" hangingPunct="1">
                <a:spcBef>
                  <a:spcPct val="50000"/>
                </a:spcBef>
              </a:pPr>
              <a:r>
                <a:rPr lang="en-GB" altLang="zh-CN" sz="2000">
                  <a:latin typeface="Arial" pitchFamily="34" charset="0"/>
                </a:rPr>
                <a:t>inDebit</a:t>
              </a:r>
            </a:p>
          </p:txBody>
        </p:sp>
        <p:sp>
          <p:nvSpPr>
            <p:cNvPr id="109574" name="AutoShape 6"/>
            <p:cNvSpPr>
              <a:spLocks noChangeArrowheads="1"/>
            </p:cNvSpPr>
            <p:nvPr/>
          </p:nvSpPr>
          <p:spPr bwMode="auto">
            <a:xfrm>
              <a:off x="720" y="2615"/>
              <a:ext cx="1319" cy="334"/>
            </a:xfrm>
            <a:prstGeom prst="roundRect">
              <a:avLst>
                <a:gd name="adj" fmla="val 41667"/>
              </a:avLst>
            </a:prstGeom>
            <a:solidFill>
              <a:schemeClr val="accent1">
                <a:alpha val="50195"/>
              </a:schemeClr>
            </a:solidFill>
            <a:ln w="9525">
              <a:solidFill>
                <a:schemeClr val="tx1"/>
              </a:solidFill>
              <a:round/>
              <a:headEnd/>
              <a:tailEnd type="none" w="lg" len="lg"/>
            </a:ln>
          </p:spPr>
          <p:txBody>
            <a:bodyPr lIns="90000" tIns="46800" rIns="90000" bIns="46800" anchor="ctr">
              <a:spAutoFit/>
            </a:bodyPr>
            <a:lstStyle/>
            <a:p>
              <a:pPr algn="ctr" eaLnBrk="1" hangingPunct="1">
                <a:spcBef>
                  <a:spcPct val="50000"/>
                </a:spcBef>
              </a:pPr>
              <a:r>
                <a:rPr lang="en-GB" altLang="zh-CN" sz="2000">
                  <a:latin typeface="Arial" pitchFamily="34" charset="0"/>
                </a:rPr>
                <a:t>inCredit</a:t>
              </a:r>
            </a:p>
          </p:txBody>
        </p:sp>
        <p:sp>
          <p:nvSpPr>
            <p:cNvPr id="109575" name="Line 7"/>
            <p:cNvSpPr>
              <a:spLocks noChangeShapeType="1"/>
            </p:cNvSpPr>
            <p:nvPr/>
          </p:nvSpPr>
          <p:spPr bwMode="auto">
            <a:xfrm flipH="1">
              <a:off x="1989" y="2929"/>
              <a:ext cx="1429"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9576" name="Line 8"/>
            <p:cNvSpPr>
              <a:spLocks noChangeShapeType="1"/>
            </p:cNvSpPr>
            <p:nvPr/>
          </p:nvSpPr>
          <p:spPr bwMode="auto">
            <a:xfrm>
              <a:off x="1989" y="2656"/>
              <a:ext cx="1429"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9577" name="Text Box 9"/>
            <p:cNvSpPr txBox="1">
              <a:spLocks noChangeArrowheads="1"/>
            </p:cNvSpPr>
            <p:nvPr/>
          </p:nvSpPr>
          <p:spPr bwMode="auto">
            <a:xfrm>
              <a:off x="1647" y="2352"/>
              <a:ext cx="213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eaLnBrk="1" hangingPunct="1">
                <a:spcBef>
                  <a:spcPct val="50000"/>
                </a:spcBef>
              </a:pPr>
              <a:r>
                <a:rPr lang="en-GB" altLang="zh-CN" sz="1800">
                  <a:latin typeface="Arial" pitchFamily="34" charset="0"/>
                </a:rPr>
                <a:t>withdraw(sum) </a:t>
              </a:r>
              <a:r>
                <a:rPr lang="en-GB" altLang="zh-CN" sz="1800">
                  <a:solidFill>
                    <a:srgbClr val="FF0000"/>
                  </a:solidFill>
                  <a:latin typeface="Arial" pitchFamily="34" charset="0"/>
                </a:rPr>
                <a:t>[sum &gt; balance]</a:t>
              </a:r>
              <a:endParaRPr lang="en-GB" altLang="zh-CN" sz="1800">
                <a:latin typeface="Arial" pitchFamily="34" charset="0"/>
              </a:endParaRPr>
            </a:p>
          </p:txBody>
        </p:sp>
        <p:sp>
          <p:nvSpPr>
            <p:cNvPr id="109578" name="Text Box 10"/>
            <p:cNvSpPr txBox="1">
              <a:spLocks noChangeArrowheads="1"/>
            </p:cNvSpPr>
            <p:nvPr/>
          </p:nvSpPr>
          <p:spPr bwMode="auto">
            <a:xfrm>
              <a:off x="1665" y="2992"/>
              <a:ext cx="207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eaLnBrk="1" hangingPunct="1">
                <a:spcBef>
                  <a:spcPct val="50000"/>
                </a:spcBef>
              </a:pPr>
              <a:r>
                <a:rPr lang="en-GB" altLang="zh-CN" sz="1800">
                  <a:latin typeface="Arial" pitchFamily="34" charset="0"/>
                </a:rPr>
                <a:t>deposit(sum) </a:t>
              </a:r>
              <a:r>
                <a:rPr lang="en-GB" altLang="zh-CN" sz="1800">
                  <a:solidFill>
                    <a:srgbClr val="FF0000"/>
                  </a:solidFill>
                  <a:latin typeface="Arial" pitchFamily="34" charset="0"/>
                </a:rPr>
                <a:t>[sum &gt; -balance]</a:t>
              </a:r>
              <a:endParaRPr lang="en-GB" altLang="zh-CN" sz="1800">
                <a:latin typeface="Arial" pitchFamily="34" charset="0"/>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GB" altLang="zh-CN" sz="2400" smtClean="0">
                <a:latin typeface="Arial" pitchFamily="34" charset="0"/>
                <a:ea typeface="宋体" pitchFamily="2" charset="-122"/>
              </a:rPr>
              <a:t>Actions on Transitions</a:t>
            </a:r>
          </a:p>
        </p:txBody>
      </p:sp>
      <p:sp>
        <p:nvSpPr>
          <p:cNvPr id="110595" name="Rectangle 3"/>
          <p:cNvSpPr>
            <a:spLocks noGrp="1" noChangeArrowheads="1"/>
          </p:cNvSpPr>
          <p:nvPr>
            <p:ph type="body" idx="1"/>
          </p:nvPr>
        </p:nvSpPr>
        <p:spPr>
          <a:xfrm>
            <a:off x="533400" y="1905000"/>
            <a:ext cx="7848600" cy="2057400"/>
          </a:xfrm>
        </p:spPr>
        <p:txBody>
          <a:bodyPr/>
          <a:lstStyle/>
          <a:p>
            <a:pPr>
              <a:lnSpc>
                <a:spcPct val="90000"/>
              </a:lnSpc>
            </a:pPr>
            <a:r>
              <a:rPr lang="en-GB" altLang="zh-CN" dirty="0" smtClean="0">
                <a:latin typeface="Arial" pitchFamily="34" charset="0"/>
                <a:ea typeface="宋体" pitchFamily="2" charset="-122"/>
              </a:rPr>
              <a:t>Written alongside event:</a:t>
            </a:r>
          </a:p>
          <a:p>
            <a:pPr lvl="1" algn="ctr">
              <a:lnSpc>
                <a:spcPct val="90000"/>
              </a:lnSpc>
              <a:buFontTx/>
              <a:buNone/>
            </a:pPr>
            <a:r>
              <a:rPr lang="en-GB" altLang="zh-CN" sz="2400" dirty="0" smtClean="0">
                <a:latin typeface="Arial" pitchFamily="34" charset="0"/>
                <a:ea typeface="宋体" pitchFamily="2" charset="-122"/>
              </a:rPr>
              <a:t>event / action</a:t>
            </a:r>
          </a:p>
          <a:p>
            <a:pPr lvl="1" algn="ctr">
              <a:lnSpc>
                <a:spcPct val="90000"/>
              </a:lnSpc>
              <a:buFontTx/>
              <a:buNone/>
            </a:pPr>
            <a:r>
              <a:rPr lang="en-GB" altLang="zh-CN" sz="2400" dirty="0" smtClean="0">
                <a:latin typeface="Arial" pitchFamily="34" charset="0"/>
                <a:ea typeface="宋体" pitchFamily="2" charset="-122"/>
              </a:rPr>
              <a:t>event [guard] / action</a:t>
            </a:r>
          </a:p>
          <a:p>
            <a:pPr>
              <a:lnSpc>
                <a:spcPct val="90000"/>
              </a:lnSpc>
              <a:buFontTx/>
              <a:buNone/>
            </a:pPr>
            <a:r>
              <a:rPr lang="en-GB" altLang="zh-CN" dirty="0" smtClean="0">
                <a:latin typeface="Arial" pitchFamily="34" charset="0"/>
                <a:ea typeface="宋体" pitchFamily="2" charset="-122"/>
              </a:rPr>
              <a:t>e.g.</a:t>
            </a:r>
          </a:p>
          <a:p>
            <a:pPr>
              <a:lnSpc>
                <a:spcPct val="90000"/>
              </a:lnSpc>
              <a:buFontTx/>
              <a:buNone/>
            </a:pPr>
            <a:endParaRPr lang="en-GB" altLang="zh-CN" dirty="0" smtClean="0">
              <a:latin typeface="Arial" pitchFamily="34" charset="0"/>
              <a:ea typeface="宋体" pitchFamily="2" charset="-122"/>
            </a:endParaRPr>
          </a:p>
          <a:p>
            <a:pPr>
              <a:lnSpc>
                <a:spcPct val="90000"/>
              </a:lnSpc>
              <a:buFontTx/>
              <a:buNone/>
            </a:pPr>
            <a:endParaRPr lang="en-GB" altLang="zh-CN" dirty="0" smtClean="0">
              <a:latin typeface="Arial" pitchFamily="34" charset="0"/>
              <a:ea typeface="宋体" pitchFamily="2" charset="-122"/>
            </a:endParaRPr>
          </a:p>
          <a:p>
            <a:pPr>
              <a:lnSpc>
                <a:spcPct val="90000"/>
              </a:lnSpc>
              <a:buFontTx/>
              <a:buNone/>
            </a:pPr>
            <a:endParaRPr lang="en-GB" altLang="zh-CN" dirty="0" smtClean="0">
              <a:latin typeface="Arial" pitchFamily="34" charset="0"/>
              <a:ea typeface="宋体" pitchFamily="2" charset="-122"/>
            </a:endParaRPr>
          </a:p>
          <a:p>
            <a:pPr>
              <a:lnSpc>
                <a:spcPct val="90000"/>
              </a:lnSpc>
            </a:pPr>
            <a:endParaRPr lang="en-GB" altLang="zh-CN" dirty="0" smtClean="0">
              <a:latin typeface="Arial" pitchFamily="34" charset="0"/>
              <a:ea typeface="宋体" pitchFamily="2" charset="-122"/>
            </a:endParaRPr>
          </a:p>
          <a:p>
            <a:pPr>
              <a:lnSpc>
                <a:spcPct val="90000"/>
              </a:lnSpc>
            </a:pPr>
            <a:r>
              <a:rPr lang="en-GB" altLang="zh-CN" dirty="0" smtClean="0">
                <a:latin typeface="Arial" pitchFamily="34" charset="0"/>
                <a:ea typeface="宋体" pitchFamily="2" charset="-122"/>
              </a:rPr>
              <a:t>Use where action depends on the transition</a:t>
            </a:r>
          </a:p>
          <a:p>
            <a:pPr lvl="1" algn="ctr">
              <a:lnSpc>
                <a:spcPct val="90000"/>
              </a:lnSpc>
              <a:buFontTx/>
              <a:buNone/>
            </a:pPr>
            <a:endParaRPr lang="en-GB" altLang="zh-CN" sz="2400" dirty="0" smtClean="0">
              <a:latin typeface="Arial" pitchFamily="34" charset="0"/>
              <a:ea typeface="宋体" pitchFamily="2" charset="-122"/>
            </a:endParaRPr>
          </a:p>
          <a:p>
            <a:pPr algn="ctr">
              <a:lnSpc>
                <a:spcPct val="90000"/>
              </a:lnSpc>
              <a:buFontTx/>
              <a:buNone/>
            </a:pPr>
            <a:endParaRPr lang="zh-CN" altLang="en-GB" dirty="0" smtClean="0">
              <a:latin typeface="Arial" pitchFamily="34" charset="0"/>
              <a:ea typeface="宋体" pitchFamily="2" charset="-122"/>
            </a:endParaRPr>
          </a:p>
        </p:txBody>
      </p:sp>
      <p:sp>
        <p:nvSpPr>
          <p:cNvPr id="110596" name="AutoShape 4"/>
          <p:cNvSpPr>
            <a:spLocks noChangeArrowheads="1"/>
          </p:cNvSpPr>
          <p:nvPr/>
        </p:nvSpPr>
        <p:spPr bwMode="auto">
          <a:xfrm>
            <a:off x="5429250" y="3892550"/>
            <a:ext cx="1893888" cy="612775"/>
          </a:xfrm>
          <a:prstGeom prst="roundRect">
            <a:avLst>
              <a:gd name="adj" fmla="val 41667"/>
            </a:avLst>
          </a:prstGeom>
          <a:solidFill>
            <a:schemeClr val="accent1">
              <a:alpha val="50195"/>
            </a:schemeClr>
          </a:solidFill>
          <a:ln w="9525">
            <a:solidFill>
              <a:schemeClr val="tx1"/>
            </a:solidFill>
            <a:round/>
            <a:headEnd/>
            <a:tailEnd type="none" w="lg" len="lg"/>
          </a:ln>
        </p:spPr>
        <p:txBody>
          <a:bodyPr lIns="90000" tIns="46800" rIns="90000" bIns="46800" anchor="ctr">
            <a:spAutoFit/>
          </a:bodyPr>
          <a:lstStyle/>
          <a:p>
            <a:pPr algn="ctr" eaLnBrk="1" hangingPunct="1">
              <a:spcBef>
                <a:spcPct val="50000"/>
              </a:spcBef>
            </a:pPr>
            <a:r>
              <a:rPr lang="en-GB" altLang="zh-CN" sz="2400">
                <a:latin typeface="Arial" pitchFamily="34" charset="0"/>
              </a:rPr>
              <a:t>inDebit</a:t>
            </a:r>
          </a:p>
        </p:txBody>
      </p:sp>
      <p:sp>
        <p:nvSpPr>
          <p:cNvPr id="110597" name="AutoShape 5"/>
          <p:cNvSpPr>
            <a:spLocks noChangeArrowheads="1"/>
          </p:cNvSpPr>
          <p:nvPr/>
        </p:nvSpPr>
        <p:spPr bwMode="auto">
          <a:xfrm>
            <a:off x="1133475" y="3876675"/>
            <a:ext cx="2171700" cy="612775"/>
          </a:xfrm>
          <a:prstGeom prst="roundRect">
            <a:avLst>
              <a:gd name="adj" fmla="val 41667"/>
            </a:avLst>
          </a:prstGeom>
          <a:solidFill>
            <a:schemeClr val="accent1">
              <a:alpha val="50195"/>
            </a:schemeClr>
          </a:solidFill>
          <a:ln w="9525">
            <a:solidFill>
              <a:schemeClr val="tx1"/>
            </a:solidFill>
            <a:round/>
            <a:headEnd/>
            <a:tailEnd type="none" w="lg" len="lg"/>
          </a:ln>
        </p:spPr>
        <p:txBody>
          <a:bodyPr lIns="90000" tIns="46800" rIns="90000" bIns="46800" anchor="ctr">
            <a:spAutoFit/>
          </a:bodyPr>
          <a:lstStyle/>
          <a:p>
            <a:pPr algn="ctr" eaLnBrk="1" hangingPunct="1">
              <a:spcBef>
                <a:spcPct val="50000"/>
              </a:spcBef>
            </a:pPr>
            <a:r>
              <a:rPr lang="en-GB" altLang="zh-CN" sz="2400">
                <a:latin typeface="Arial" pitchFamily="34" charset="0"/>
              </a:rPr>
              <a:t>inCredit</a:t>
            </a:r>
          </a:p>
        </p:txBody>
      </p:sp>
      <p:sp>
        <p:nvSpPr>
          <p:cNvPr id="110598" name="Line 6"/>
          <p:cNvSpPr>
            <a:spLocks noChangeShapeType="1"/>
          </p:cNvSpPr>
          <p:nvPr/>
        </p:nvSpPr>
        <p:spPr bwMode="auto">
          <a:xfrm flipH="1">
            <a:off x="3211513" y="4424363"/>
            <a:ext cx="2325687"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10599" name="Line 7"/>
          <p:cNvSpPr>
            <a:spLocks noChangeShapeType="1"/>
          </p:cNvSpPr>
          <p:nvPr/>
        </p:nvSpPr>
        <p:spPr bwMode="auto">
          <a:xfrm>
            <a:off x="3211513" y="3971925"/>
            <a:ext cx="2325687"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10600" name="Text Box 8"/>
          <p:cNvSpPr txBox="1">
            <a:spLocks noChangeArrowheads="1"/>
          </p:cNvSpPr>
          <p:nvPr/>
        </p:nvSpPr>
        <p:spPr bwMode="auto">
          <a:xfrm>
            <a:off x="457200" y="3457575"/>
            <a:ext cx="78184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eaLnBrk="1" hangingPunct="1">
              <a:spcBef>
                <a:spcPct val="50000"/>
              </a:spcBef>
            </a:pPr>
            <a:r>
              <a:rPr lang="en-GB" altLang="zh-CN" sz="2400">
                <a:latin typeface="Arial" pitchFamily="34" charset="0"/>
              </a:rPr>
              <a:t>withdraw(sum)[sum &gt; balance]</a:t>
            </a:r>
            <a:r>
              <a:rPr lang="en-GB" altLang="zh-CN" sz="2400">
                <a:solidFill>
                  <a:srgbClr val="FF0000"/>
                </a:solidFill>
                <a:latin typeface="Arial" pitchFamily="34" charset="0"/>
              </a:rPr>
              <a:t>/balance = balance - sum</a:t>
            </a:r>
            <a:endParaRPr lang="en-GB" altLang="zh-CN" sz="2400">
              <a:latin typeface="Arial" pitchFamily="34" charset="0"/>
            </a:endParaRPr>
          </a:p>
        </p:txBody>
      </p:sp>
      <p:sp>
        <p:nvSpPr>
          <p:cNvPr id="110601" name="Text Box 9"/>
          <p:cNvSpPr txBox="1">
            <a:spLocks noChangeArrowheads="1"/>
          </p:cNvSpPr>
          <p:nvPr/>
        </p:nvSpPr>
        <p:spPr bwMode="auto">
          <a:xfrm>
            <a:off x="496888" y="4448175"/>
            <a:ext cx="77724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eaLnBrk="1" hangingPunct="1">
              <a:spcBef>
                <a:spcPct val="50000"/>
              </a:spcBef>
            </a:pPr>
            <a:r>
              <a:rPr lang="en-GB" altLang="zh-CN" sz="2400">
                <a:latin typeface="Arial" pitchFamily="34" charset="0"/>
              </a:rPr>
              <a:t>deposit(sum)[sum &gt; -balance]</a:t>
            </a:r>
            <a:r>
              <a:rPr lang="en-GB" altLang="zh-CN" sz="2400">
                <a:solidFill>
                  <a:srgbClr val="FF0000"/>
                </a:solidFill>
                <a:latin typeface="Arial" pitchFamily="34" charset="0"/>
              </a:rPr>
              <a:t>/balance = balance + sum</a:t>
            </a:r>
            <a:endParaRPr lang="en-GB" altLang="zh-CN" sz="2400">
              <a:latin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ltLang="zh-CN" smtClean="0">
                <a:latin typeface="Arial" pitchFamily="34" charset="0"/>
                <a:ea typeface="宋体" pitchFamily="2" charset="-122"/>
              </a:rPr>
              <a:t>Actions on States</a:t>
            </a:r>
          </a:p>
        </p:txBody>
      </p:sp>
      <p:sp>
        <p:nvSpPr>
          <p:cNvPr id="111619" name="Rectangle 3"/>
          <p:cNvSpPr>
            <a:spLocks noGrp="1" noChangeArrowheads="1"/>
          </p:cNvSpPr>
          <p:nvPr>
            <p:ph type="body" idx="1"/>
          </p:nvPr>
        </p:nvSpPr>
        <p:spPr/>
        <p:txBody>
          <a:bodyPr/>
          <a:lstStyle/>
          <a:p>
            <a:r>
              <a:rPr lang="en-GB" altLang="zh-CN" smtClean="0">
                <a:latin typeface="Arial" pitchFamily="34" charset="0"/>
                <a:ea typeface="宋体" pitchFamily="2" charset="-122"/>
              </a:rPr>
              <a:t>Written within state:</a:t>
            </a:r>
          </a:p>
          <a:p>
            <a:pPr lvl="1" algn="ctr">
              <a:buFontTx/>
              <a:buNone/>
            </a:pPr>
            <a:r>
              <a:rPr lang="en-GB" altLang="zh-CN" sz="1800" b="1" smtClean="0">
                <a:latin typeface="Arial" pitchFamily="34" charset="0"/>
                <a:ea typeface="宋体" pitchFamily="2" charset="-122"/>
              </a:rPr>
              <a:t>entry</a:t>
            </a:r>
            <a:r>
              <a:rPr lang="en-GB" altLang="zh-CN" sz="1800" smtClean="0">
                <a:latin typeface="Arial" pitchFamily="34" charset="0"/>
                <a:ea typeface="宋体" pitchFamily="2" charset="-122"/>
              </a:rPr>
              <a:t> / action</a:t>
            </a:r>
          </a:p>
          <a:p>
            <a:pPr lvl="1" algn="ctr">
              <a:buFontTx/>
              <a:buNone/>
            </a:pPr>
            <a:r>
              <a:rPr lang="en-GB" altLang="zh-CN" sz="1800" b="1" smtClean="0">
                <a:latin typeface="Arial" pitchFamily="34" charset="0"/>
                <a:ea typeface="宋体" pitchFamily="2" charset="-122"/>
              </a:rPr>
              <a:t>exit</a:t>
            </a:r>
            <a:r>
              <a:rPr lang="en-GB" altLang="zh-CN" sz="1800" smtClean="0">
                <a:latin typeface="Arial" pitchFamily="34" charset="0"/>
                <a:ea typeface="宋体" pitchFamily="2" charset="-122"/>
              </a:rPr>
              <a:t> / action</a:t>
            </a:r>
          </a:p>
          <a:p>
            <a:pPr>
              <a:buFontTx/>
              <a:buNone/>
            </a:pPr>
            <a:r>
              <a:rPr lang="en-GB" altLang="zh-CN" sz="2000" smtClean="0">
                <a:latin typeface="Arial" pitchFamily="34" charset="0"/>
                <a:ea typeface="宋体" pitchFamily="2" charset="-122"/>
              </a:rPr>
              <a:t>	e.g. </a:t>
            </a:r>
          </a:p>
          <a:p>
            <a:endParaRPr lang="en-GB" altLang="zh-CN" sz="2000" smtClean="0">
              <a:latin typeface="Arial" pitchFamily="34" charset="0"/>
              <a:ea typeface="宋体" pitchFamily="2" charset="-122"/>
            </a:endParaRPr>
          </a:p>
          <a:p>
            <a:endParaRPr lang="en-GB" altLang="zh-CN" sz="2000" smtClean="0">
              <a:latin typeface="Arial" pitchFamily="34" charset="0"/>
              <a:ea typeface="宋体" pitchFamily="2" charset="-122"/>
            </a:endParaRPr>
          </a:p>
          <a:p>
            <a:r>
              <a:rPr lang="en-GB" altLang="zh-CN" sz="2000" smtClean="0">
                <a:latin typeface="Arial" pitchFamily="34" charset="0"/>
                <a:ea typeface="宋体" pitchFamily="2" charset="-122"/>
              </a:rPr>
              <a:t>Use where action depends on state</a:t>
            </a:r>
          </a:p>
        </p:txBody>
      </p:sp>
      <p:grpSp>
        <p:nvGrpSpPr>
          <p:cNvPr id="111620" name="Group 4"/>
          <p:cNvGrpSpPr>
            <a:grpSpLocks/>
          </p:cNvGrpSpPr>
          <p:nvPr/>
        </p:nvGrpSpPr>
        <p:grpSpPr bwMode="auto">
          <a:xfrm>
            <a:off x="1905000" y="3565525"/>
            <a:ext cx="4737100" cy="1057275"/>
            <a:chOff x="1296" y="2294"/>
            <a:chExt cx="2984" cy="666"/>
          </a:xfrm>
        </p:grpSpPr>
        <p:sp>
          <p:nvSpPr>
            <p:cNvPr id="111621" name="AutoShape 5"/>
            <p:cNvSpPr>
              <a:spLocks noChangeArrowheads="1"/>
            </p:cNvSpPr>
            <p:nvPr/>
          </p:nvSpPr>
          <p:spPr bwMode="auto">
            <a:xfrm>
              <a:off x="1296" y="2294"/>
              <a:ext cx="2984" cy="666"/>
            </a:xfrm>
            <a:prstGeom prst="roundRect">
              <a:avLst>
                <a:gd name="adj" fmla="val 29713"/>
              </a:avLst>
            </a:prstGeom>
            <a:solidFill>
              <a:schemeClr val="accent1">
                <a:alpha val="50195"/>
              </a:schemeClr>
            </a:solidFill>
            <a:ln w="9525">
              <a:solidFill>
                <a:schemeClr val="tx1"/>
              </a:solidFill>
              <a:round/>
              <a:headEnd/>
              <a:tailEnd type="none" w="lg" len="lg"/>
            </a:ln>
          </p:spPr>
          <p:txBody>
            <a:bodyPr lIns="90000" tIns="46800" rIns="90000" bIns="46800" anchor="ctr">
              <a:spAutoFit/>
            </a:bodyPr>
            <a:lstStyle/>
            <a:p>
              <a:pPr algn="ctr" eaLnBrk="1" hangingPunct="1">
                <a:spcBef>
                  <a:spcPct val="50000"/>
                </a:spcBef>
              </a:pPr>
              <a:r>
                <a:rPr lang="en-GB" altLang="zh-CN" sz="2000">
                  <a:latin typeface="Arial" pitchFamily="34" charset="0"/>
                </a:rPr>
                <a:t>inDebit</a:t>
              </a:r>
            </a:p>
            <a:p>
              <a:pPr algn="ctr" eaLnBrk="1" hangingPunct="1">
                <a:spcBef>
                  <a:spcPct val="50000"/>
                </a:spcBef>
              </a:pPr>
              <a:r>
                <a:rPr lang="en-GB" altLang="zh-CN" sz="2000">
                  <a:latin typeface="Arial" pitchFamily="34" charset="0"/>
                </a:rPr>
                <a:t>entry / balance = balance - penalty</a:t>
              </a:r>
            </a:p>
          </p:txBody>
        </p:sp>
        <p:sp>
          <p:nvSpPr>
            <p:cNvPr id="111622" name="Line 6"/>
            <p:cNvSpPr>
              <a:spLocks noChangeShapeType="1"/>
            </p:cNvSpPr>
            <p:nvPr/>
          </p:nvSpPr>
          <p:spPr bwMode="auto">
            <a:xfrm>
              <a:off x="1296" y="2640"/>
              <a:ext cx="2976"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252413" y="0"/>
            <a:ext cx="8280400" cy="536575"/>
          </a:xfrm>
        </p:spPr>
        <p:txBody>
          <a:bodyPr/>
          <a:lstStyle/>
          <a:p>
            <a:r>
              <a:rPr lang="en-GB" altLang="zh-CN" sz="2400" smtClean="0">
                <a:ea typeface="宋体" pitchFamily="2" charset="-122"/>
              </a:rPr>
              <a:t>ATM Case Study: State Diagram for Account Class</a:t>
            </a:r>
          </a:p>
        </p:txBody>
      </p:sp>
      <p:sp>
        <p:nvSpPr>
          <p:cNvPr id="112643" name="AutoShape 3"/>
          <p:cNvSpPr>
            <a:spLocks noChangeArrowheads="1"/>
          </p:cNvSpPr>
          <p:nvPr/>
        </p:nvSpPr>
        <p:spPr bwMode="auto">
          <a:xfrm>
            <a:off x="2286000" y="1196975"/>
            <a:ext cx="381000" cy="393700"/>
          </a:xfrm>
          <a:prstGeom prst="flowChartConnector">
            <a:avLst/>
          </a:prstGeom>
          <a:solidFill>
            <a:schemeClr val="tx1"/>
          </a:solidFill>
          <a:ln w="9525">
            <a:solidFill>
              <a:schemeClr val="tx1"/>
            </a:solidFill>
            <a:round/>
            <a:headEnd/>
            <a:tailEnd type="none" w="lg" len="lg"/>
          </a:ln>
        </p:spPr>
        <p:txBody>
          <a:bodyPr lIns="90000" tIns="46800" rIns="90000" bIns="46800" anchor="ctr">
            <a:spAutoFit/>
          </a:bodyPr>
          <a:lstStyle/>
          <a:p>
            <a:endParaRPr lang="zh-CN" altLang="en-US"/>
          </a:p>
        </p:txBody>
      </p:sp>
      <p:sp>
        <p:nvSpPr>
          <p:cNvPr id="112644" name="Line 4"/>
          <p:cNvSpPr>
            <a:spLocks noChangeShapeType="1"/>
          </p:cNvSpPr>
          <p:nvPr/>
        </p:nvSpPr>
        <p:spPr bwMode="auto">
          <a:xfrm>
            <a:off x="2476500" y="1565275"/>
            <a:ext cx="0" cy="10287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12645" name="AutoShape 5"/>
          <p:cNvSpPr>
            <a:spLocks noChangeArrowheads="1"/>
          </p:cNvSpPr>
          <p:nvPr/>
        </p:nvSpPr>
        <p:spPr bwMode="auto">
          <a:xfrm>
            <a:off x="5562600" y="2579688"/>
            <a:ext cx="2593975" cy="1082675"/>
          </a:xfrm>
          <a:prstGeom prst="roundRect">
            <a:avLst>
              <a:gd name="adj" fmla="val 41667"/>
            </a:avLst>
          </a:prstGeom>
          <a:solidFill>
            <a:schemeClr val="accent1">
              <a:alpha val="50195"/>
            </a:schemeClr>
          </a:solidFill>
          <a:ln w="9525">
            <a:solidFill>
              <a:schemeClr val="tx1"/>
            </a:solidFill>
            <a:round/>
            <a:headEnd/>
            <a:tailEnd type="none" w="lg" len="lg"/>
          </a:ln>
        </p:spPr>
        <p:txBody>
          <a:bodyPr lIns="90000" tIns="46800" rIns="90000" bIns="46800" anchor="ctr">
            <a:spAutoFit/>
          </a:bodyPr>
          <a:lstStyle/>
          <a:p>
            <a:pPr algn="ctr" eaLnBrk="1" hangingPunct="1">
              <a:spcBef>
                <a:spcPct val="50000"/>
              </a:spcBef>
            </a:pPr>
            <a:r>
              <a:rPr lang="en-GB" altLang="zh-CN" sz="2000">
                <a:latin typeface="Arial" pitchFamily="34" charset="0"/>
              </a:rPr>
              <a:t>inDebit</a:t>
            </a:r>
          </a:p>
          <a:p>
            <a:pPr eaLnBrk="1" hangingPunct="1">
              <a:spcBef>
                <a:spcPct val="50000"/>
              </a:spcBef>
            </a:pPr>
            <a:r>
              <a:rPr lang="en-GB" altLang="zh-CN" sz="1800">
                <a:latin typeface="Arial" pitchFamily="34" charset="0"/>
              </a:rPr>
              <a:t>entry/balance -= pen</a:t>
            </a:r>
          </a:p>
        </p:txBody>
      </p:sp>
      <p:sp>
        <p:nvSpPr>
          <p:cNvPr id="112646" name="AutoShape 6"/>
          <p:cNvSpPr>
            <a:spLocks noChangeArrowheads="1"/>
          </p:cNvSpPr>
          <p:nvPr/>
        </p:nvSpPr>
        <p:spPr bwMode="auto">
          <a:xfrm>
            <a:off x="839788" y="2581275"/>
            <a:ext cx="2892425" cy="1139825"/>
          </a:xfrm>
          <a:prstGeom prst="roundRect">
            <a:avLst>
              <a:gd name="adj" fmla="val 41667"/>
            </a:avLst>
          </a:prstGeom>
          <a:solidFill>
            <a:schemeClr val="accent1">
              <a:alpha val="50195"/>
            </a:schemeClr>
          </a:solidFill>
          <a:ln w="9525">
            <a:solidFill>
              <a:schemeClr val="tx1"/>
            </a:solidFill>
            <a:round/>
            <a:headEnd/>
            <a:tailEnd type="none" w="lg" len="lg"/>
          </a:ln>
        </p:spPr>
        <p:txBody>
          <a:bodyPr lIns="90000" tIns="46800" rIns="90000" bIns="46800" anchor="ctr">
            <a:spAutoFit/>
          </a:bodyPr>
          <a:lstStyle/>
          <a:p>
            <a:pPr algn="ctr" eaLnBrk="1" hangingPunct="1">
              <a:spcBef>
                <a:spcPct val="50000"/>
              </a:spcBef>
            </a:pPr>
            <a:r>
              <a:rPr lang="en-GB" altLang="zh-CN" sz="2000">
                <a:latin typeface="Arial" pitchFamily="34" charset="0"/>
              </a:rPr>
              <a:t>inCredit</a:t>
            </a:r>
          </a:p>
          <a:p>
            <a:pPr algn="ctr" eaLnBrk="1" hangingPunct="1">
              <a:spcBef>
                <a:spcPct val="50000"/>
              </a:spcBef>
            </a:pPr>
            <a:endParaRPr lang="zh-CN" altLang="en-GB" sz="2000">
              <a:latin typeface="Arial" pitchFamily="34" charset="0"/>
            </a:endParaRPr>
          </a:p>
        </p:txBody>
      </p:sp>
      <p:sp>
        <p:nvSpPr>
          <p:cNvPr id="112647" name="Line 7"/>
          <p:cNvSpPr>
            <a:spLocks noChangeShapeType="1"/>
          </p:cNvSpPr>
          <p:nvPr/>
        </p:nvSpPr>
        <p:spPr bwMode="auto">
          <a:xfrm>
            <a:off x="3659188" y="2747963"/>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12648" name="Text Box 8"/>
          <p:cNvSpPr txBox="1">
            <a:spLocks noChangeArrowheads="1"/>
          </p:cNvSpPr>
          <p:nvPr/>
        </p:nvSpPr>
        <p:spPr bwMode="auto">
          <a:xfrm>
            <a:off x="3582988" y="1833563"/>
            <a:ext cx="2057400"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1800">
                <a:latin typeface="Arial" pitchFamily="34" charset="0"/>
              </a:rPr>
              <a:t>withdraw(sum) [sum &gt;balance] /balance -=sum</a:t>
            </a:r>
          </a:p>
        </p:txBody>
      </p:sp>
      <p:sp>
        <p:nvSpPr>
          <p:cNvPr id="112649" name="Text Box 9"/>
          <p:cNvSpPr txBox="1">
            <a:spLocks noChangeArrowheads="1"/>
          </p:cNvSpPr>
          <p:nvPr/>
        </p:nvSpPr>
        <p:spPr bwMode="auto">
          <a:xfrm>
            <a:off x="3735388" y="3509963"/>
            <a:ext cx="21336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1800">
                <a:latin typeface="Arial" pitchFamily="34" charset="0"/>
              </a:rPr>
              <a:t>deposit(sum)    [sum &gt;= balance] /balance += sum</a:t>
            </a:r>
            <a:r>
              <a:rPr lang="en-GB" altLang="zh-CN" sz="2000">
                <a:latin typeface="Arial" pitchFamily="34" charset="0"/>
              </a:rPr>
              <a:t> </a:t>
            </a:r>
          </a:p>
        </p:txBody>
      </p:sp>
      <p:sp>
        <p:nvSpPr>
          <p:cNvPr id="112650" name="Line 10"/>
          <p:cNvSpPr>
            <a:spLocks noChangeShapeType="1"/>
          </p:cNvSpPr>
          <p:nvPr/>
        </p:nvSpPr>
        <p:spPr bwMode="auto">
          <a:xfrm>
            <a:off x="839788" y="3128963"/>
            <a:ext cx="2895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12651" name="Line 11"/>
          <p:cNvSpPr>
            <a:spLocks noChangeShapeType="1"/>
          </p:cNvSpPr>
          <p:nvPr/>
        </p:nvSpPr>
        <p:spPr bwMode="auto">
          <a:xfrm>
            <a:off x="5564188" y="3128963"/>
            <a:ext cx="25908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12652" name="Line 12"/>
          <p:cNvSpPr>
            <a:spLocks noChangeShapeType="1"/>
          </p:cNvSpPr>
          <p:nvPr/>
        </p:nvSpPr>
        <p:spPr bwMode="auto">
          <a:xfrm flipH="1">
            <a:off x="3659188" y="3509963"/>
            <a:ext cx="2057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12653" name="Text Box 13"/>
          <p:cNvSpPr txBox="1">
            <a:spLocks noChangeArrowheads="1"/>
          </p:cNvSpPr>
          <p:nvPr/>
        </p:nvSpPr>
        <p:spPr bwMode="auto">
          <a:xfrm>
            <a:off x="6630988" y="1681163"/>
            <a:ext cx="1752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1800">
                <a:latin typeface="Arial" pitchFamily="34" charset="0"/>
              </a:rPr>
              <a:t>withdraw(sum) /balance -=sum</a:t>
            </a:r>
          </a:p>
        </p:txBody>
      </p:sp>
      <p:sp>
        <p:nvSpPr>
          <p:cNvPr id="112654" name="Text Box 14"/>
          <p:cNvSpPr txBox="1">
            <a:spLocks noChangeArrowheads="1"/>
          </p:cNvSpPr>
          <p:nvPr/>
        </p:nvSpPr>
        <p:spPr bwMode="auto">
          <a:xfrm>
            <a:off x="6707188" y="3967163"/>
            <a:ext cx="1752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1800">
                <a:latin typeface="Arial" pitchFamily="34" charset="0"/>
              </a:rPr>
              <a:t>deposit(sum) /balance+=sum</a:t>
            </a:r>
          </a:p>
        </p:txBody>
      </p:sp>
      <p:cxnSp>
        <p:nvCxnSpPr>
          <p:cNvPr id="112655" name="AutoShape 15"/>
          <p:cNvCxnSpPr>
            <a:cxnSpLocks noChangeShapeType="1"/>
            <a:stCxn id="112646" idx="1"/>
            <a:endCxn id="112646" idx="2"/>
          </p:cNvCxnSpPr>
          <p:nvPr/>
        </p:nvCxnSpPr>
        <p:spPr bwMode="auto">
          <a:xfrm rot="10800000" flipH="1" flipV="1">
            <a:off x="839788" y="3151188"/>
            <a:ext cx="1446212" cy="569912"/>
          </a:xfrm>
          <a:prstGeom prst="curvedConnector4">
            <a:avLst>
              <a:gd name="adj1" fmla="val -15806"/>
              <a:gd name="adj2" fmla="val 140116"/>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cxnSp>
      <p:sp>
        <p:nvSpPr>
          <p:cNvPr id="112656" name="Text Box 16"/>
          <p:cNvSpPr txBox="1">
            <a:spLocks noChangeArrowheads="1"/>
          </p:cNvSpPr>
          <p:nvPr/>
        </p:nvSpPr>
        <p:spPr bwMode="auto">
          <a:xfrm>
            <a:off x="763588" y="1681163"/>
            <a:ext cx="1752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1800">
                <a:latin typeface="Arial" pitchFamily="34" charset="0"/>
              </a:rPr>
              <a:t>withdraw(sum) /balance -=sum</a:t>
            </a:r>
          </a:p>
        </p:txBody>
      </p:sp>
      <p:sp>
        <p:nvSpPr>
          <p:cNvPr id="112657" name="Text Box 17"/>
          <p:cNvSpPr txBox="1">
            <a:spLocks noChangeArrowheads="1"/>
          </p:cNvSpPr>
          <p:nvPr/>
        </p:nvSpPr>
        <p:spPr bwMode="auto">
          <a:xfrm>
            <a:off x="763588" y="3967163"/>
            <a:ext cx="1752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1800">
                <a:latin typeface="Arial" pitchFamily="34" charset="0"/>
              </a:rPr>
              <a:t>deposit(sum) /balance+=sum</a:t>
            </a:r>
          </a:p>
        </p:txBody>
      </p:sp>
      <p:sp>
        <p:nvSpPr>
          <p:cNvPr id="112658" name="Text Box 18"/>
          <p:cNvSpPr txBox="1">
            <a:spLocks noChangeArrowheads="1"/>
          </p:cNvSpPr>
          <p:nvPr/>
        </p:nvSpPr>
        <p:spPr bwMode="auto">
          <a:xfrm>
            <a:off x="2668588" y="1223963"/>
            <a:ext cx="186848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eaLnBrk="1" hangingPunct="1">
              <a:spcBef>
                <a:spcPct val="50000"/>
              </a:spcBef>
            </a:pPr>
            <a:r>
              <a:rPr lang="en-GB" altLang="zh-CN" sz="1800">
                <a:latin typeface="Arial" pitchFamily="34" charset="0"/>
              </a:rPr>
              <a:t>exit /balance = 0</a:t>
            </a:r>
          </a:p>
        </p:txBody>
      </p:sp>
      <p:sp>
        <p:nvSpPr>
          <p:cNvPr id="112659" name="AutoShape 19"/>
          <p:cNvSpPr>
            <a:spLocks noChangeArrowheads="1"/>
          </p:cNvSpPr>
          <p:nvPr/>
        </p:nvSpPr>
        <p:spPr bwMode="auto">
          <a:xfrm>
            <a:off x="4497388" y="4608513"/>
            <a:ext cx="304800" cy="393700"/>
          </a:xfrm>
          <a:prstGeom prst="flowChartConnector">
            <a:avLst/>
          </a:prstGeom>
          <a:solidFill>
            <a:schemeClr val="tx1"/>
          </a:solidFill>
          <a:ln w="9525">
            <a:solidFill>
              <a:schemeClr val="tx1"/>
            </a:solidFill>
            <a:round/>
            <a:headEnd/>
            <a:tailEnd type="none" w="lg" len="lg"/>
          </a:ln>
        </p:spPr>
        <p:txBody>
          <a:bodyPr lIns="90000" tIns="46800" rIns="90000" bIns="46800" anchor="ctr">
            <a:spAutoFit/>
          </a:bodyPr>
          <a:lstStyle/>
          <a:p>
            <a:endParaRPr lang="zh-CN" altLang="en-US"/>
          </a:p>
        </p:txBody>
      </p:sp>
      <p:sp>
        <p:nvSpPr>
          <p:cNvPr id="112660" name="AutoShape 20"/>
          <p:cNvSpPr>
            <a:spLocks noChangeArrowheads="1"/>
          </p:cNvSpPr>
          <p:nvPr/>
        </p:nvSpPr>
        <p:spPr bwMode="auto">
          <a:xfrm>
            <a:off x="4421188" y="4608513"/>
            <a:ext cx="255587" cy="393700"/>
          </a:xfrm>
          <a:prstGeom prst="flowChartConnector">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cxnSp>
        <p:nvCxnSpPr>
          <p:cNvPr id="112661" name="AutoShape 21"/>
          <p:cNvCxnSpPr>
            <a:cxnSpLocks noChangeShapeType="1"/>
            <a:stCxn id="112646" idx="2"/>
            <a:endCxn id="112660" idx="2"/>
          </p:cNvCxnSpPr>
          <p:nvPr/>
        </p:nvCxnSpPr>
        <p:spPr bwMode="auto">
          <a:xfrm rot="16200000" flipH="1">
            <a:off x="2811462" y="3195638"/>
            <a:ext cx="1084263" cy="2135188"/>
          </a:xfrm>
          <a:prstGeom prst="curvedConnector2">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cxnSp>
      <p:cxnSp>
        <p:nvCxnSpPr>
          <p:cNvPr id="112662" name="AutoShape 22"/>
          <p:cNvCxnSpPr>
            <a:cxnSpLocks noChangeShapeType="1"/>
            <a:stCxn id="112645" idx="2"/>
            <a:endCxn id="112660" idx="6"/>
          </p:cNvCxnSpPr>
          <p:nvPr/>
        </p:nvCxnSpPr>
        <p:spPr bwMode="auto">
          <a:xfrm rot="5400000">
            <a:off x="5196682" y="3142456"/>
            <a:ext cx="1143000" cy="2182813"/>
          </a:xfrm>
          <a:prstGeom prst="curvedConnector2">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cxnSp>
      <p:sp>
        <p:nvSpPr>
          <p:cNvPr id="112663" name="Text Box 23"/>
          <p:cNvSpPr txBox="1">
            <a:spLocks noChangeArrowheads="1"/>
          </p:cNvSpPr>
          <p:nvPr/>
        </p:nvSpPr>
        <p:spPr bwMode="auto">
          <a:xfrm>
            <a:off x="2589213" y="4500563"/>
            <a:ext cx="720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eaLnBrk="1" hangingPunct="1">
              <a:spcBef>
                <a:spcPct val="50000"/>
              </a:spcBef>
            </a:pPr>
            <a:r>
              <a:rPr lang="en-GB" altLang="zh-CN" sz="1800">
                <a:latin typeface="Arial" pitchFamily="34" charset="0"/>
              </a:rPr>
              <a:t>close</a:t>
            </a:r>
          </a:p>
        </p:txBody>
      </p:sp>
      <p:sp>
        <p:nvSpPr>
          <p:cNvPr id="112664" name="Text Box 24"/>
          <p:cNvSpPr txBox="1">
            <a:spLocks noChangeArrowheads="1"/>
          </p:cNvSpPr>
          <p:nvPr/>
        </p:nvSpPr>
        <p:spPr bwMode="auto">
          <a:xfrm>
            <a:off x="5868988" y="4500563"/>
            <a:ext cx="9906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eaLnBrk="1" hangingPunct="1">
              <a:spcBef>
                <a:spcPct val="50000"/>
              </a:spcBef>
            </a:pPr>
            <a:r>
              <a:rPr lang="en-GB" altLang="zh-CN" sz="1800">
                <a:latin typeface="Arial" pitchFamily="34" charset="0"/>
              </a:rPr>
              <a:t>close</a:t>
            </a:r>
          </a:p>
        </p:txBody>
      </p:sp>
      <p:cxnSp>
        <p:nvCxnSpPr>
          <p:cNvPr id="112665" name="AutoShape 25"/>
          <p:cNvCxnSpPr>
            <a:cxnSpLocks noChangeShapeType="1"/>
            <a:stCxn id="112646" idx="0"/>
            <a:endCxn id="112646" idx="1"/>
          </p:cNvCxnSpPr>
          <p:nvPr/>
        </p:nvCxnSpPr>
        <p:spPr bwMode="auto">
          <a:xfrm rot="-5400000" flipH="1" flipV="1">
            <a:off x="1277937" y="2143126"/>
            <a:ext cx="569913" cy="1446212"/>
          </a:xfrm>
          <a:prstGeom prst="curvedConnector4">
            <a:avLst>
              <a:gd name="adj1" fmla="val -40116"/>
              <a:gd name="adj2" fmla="val 115806"/>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cxnSp>
      <p:cxnSp>
        <p:nvCxnSpPr>
          <p:cNvPr id="112666" name="AutoShape 26"/>
          <p:cNvCxnSpPr>
            <a:cxnSpLocks noChangeShapeType="1"/>
            <a:stCxn id="112645" idx="2"/>
            <a:endCxn id="112645" idx="3"/>
          </p:cNvCxnSpPr>
          <p:nvPr/>
        </p:nvCxnSpPr>
        <p:spPr bwMode="auto">
          <a:xfrm rot="5400000" flipH="1" flipV="1">
            <a:off x="7237413" y="2743200"/>
            <a:ext cx="541338" cy="1296987"/>
          </a:xfrm>
          <a:prstGeom prst="curvedConnector4">
            <a:avLst>
              <a:gd name="adj1" fmla="val -31657"/>
              <a:gd name="adj2" fmla="val 123500"/>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cxnSp>
      <p:cxnSp>
        <p:nvCxnSpPr>
          <p:cNvPr id="112667" name="AutoShape 27"/>
          <p:cNvCxnSpPr>
            <a:cxnSpLocks noChangeShapeType="1"/>
            <a:stCxn id="112651" idx="1"/>
            <a:endCxn id="112645" idx="0"/>
          </p:cNvCxnSpPr>
          <p:nvPr/>
        </p:nvCxnSpPr>
        <p:spPr bwMode="auto">
          <a:xfrm rot="16200000" flipV="1">
            <a:off x="7232650" y="2206626"/>
            <a:ext cx="549275" cy="1295400"/>
          </a:xfrm>
          <a:prstGeom prst="curvedConnector3">
            <a:avLst>
              <a:gd name="adj1" fmla="val 131199"/>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52413" y="0"/>
            <a:ext cx="8280400" cy="536575"/>
          </a:xfrm>
        </p:spPr>
        <p:txBody>
          <a:bodyPr/>
          <a:lstStyle/>
          <a:p>
            <a:r>
              <a:rPr lang="en-GB" altLang="zh-CN" sz="2400" smtClean="0">
                <a:ea typeface="宋体" pitchFamily="2" charset="-122"/>
              </a:rPr>
              <a:t>ATM Case Study: State Diagram for Account Class</a:t>
            </a:r>
          </a:p>
        </p:txBody>
      </p:sp>
      <p:pic>
        <p:nvPicPr>
          <p:cNvPr id="1136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836613"/>
            <a:ext cx="8291512"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5"/>
          <p:cNvSpPr>
            <a:spLocks noGrp="1" noChangeArrowheads="1"/>
          </p:cNvSpPr>
          <p:nvPr>
            <p:ph type="title"/>
          </p:nvPr>
        </p:nvSpPr>
        <p:spPr>
          <a:xfrm>
            <a:off x="0" y="765175"/>
            <a:ext cx="8034338" cy="536575"/>
          </a:xfrm>
        </p:spPr>
        <p:txBody>
          <a:bodyPr/>
          <a:lstStyle/>
          <a:p>
            <a:r>
              <a:rPr lang="en-US" altLang="ko-KR" smtClean="0">
                <a:solidFill>
                  <a:srgbClr val="00B050"/>
                </a:solidFill>
                <a:latin typeface="Arial" pitchFamily="34" charset="0"/>
                <a:cs typeface="Arial" pitchFamily="34" charset="0"/>
              </a:rPr>
              <a:t>Software Architecture: The “4+1 View” Model</a:t>
            </a:r>
          </a:p>
        </p:txBody>
      </p:sp>
      <p:grpSp>
        <p:nvGrpSpPr>
          <p:cNvPr id="15363" name="Group 47"/>
          <p:cNvGrpSpPr>
            <a:grpSpLocks/>
          </p:cNvGrpSpPr>
          <p:nvPr/>
        </p:nvGrpSpPr>
        <p:grpSpPr bwMode="auto">
          <a:xfrm>
            <a:off x="1295400" y="1676400"/>
            <a:ext cx="3217863" cy="1992313"/>
            <a:chOff x="2832" y="1944"/>
            <a:chExt cx="1632" cy="1011"/>
          </a:xfrm>
        </p:grpSpPr>
        <p:sp>
          <p:nvSpPr>
            <p:cNvPr id="15495" name="Rectangle 48"/>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96" name="Rectangle 49"/>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grpSp>
      <p:grpSp>
        <p:nvGrpSpPr>
          <p:cNvPr id="15364" name="Group 50"/>
          <p:cNvGrpSpPr>
            <a:grpSpLocks/>
          </p:cNvGrpSpPr>
          <p:nvPr/>
        </p:nvGrpSpPr>
        <p:grpSpPr bwMode="auto">
          <a:xfrm>
            <a:off x="1295400" y="3711575"/>
            <a:ext cx="3217863" cy="1992313"/>
            <a:chOff x="2832" y="1944"/>
            <a:chExt cx="1632" cy="1011"/>
          </a:xfrm>
        </p:grpSpPr>
        <p:sp>
          <p:nvSpPr>
            <p:cNvPr id="15493" name="Rectangle 51"/>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94" name="Rectangle 52"/>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grpSp>
      <p:grpSp>
        <p:nvGrpSpPr>
          <p:cNvPr id="15365" name="Group 53"/>
          <p:cNvGrpSpPr>
            <a:grpSpLocks/>
          </p:cNvGrpSpPr>
          <p:nvPr/>
        </p:nvGrpSpPr>
        <p:grpSpPr bwMode="auto">
          <a:xfrm>
            <a:off x="4554538" y="3711575"/>
            <a:ext cx="3217862" cy="1992313"/>
            <a:chOff x="2832" y="1944"/>
            <a:chExt cx="1632" cy="1011"/>
          </a:xfrm>
        </p:grpSpPr>
        <p:sp>
          <p:nvSpPr>
            <p:cNvPr id="15491" name="Rectangle 54"/>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92" name="Rectangle 55"/>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grpSp>
      <p:grpSp>
        <p:nvGrpSpPr>
          <p:cNvPr id="15366" name="Group 56"/>
          <p:cNvGrpSpPr>
            <a:grpSpLocks/>
          </p:cNvGrpSpPr>
          <p:nvPr/>
        </p:nvGrpSpPr>
        <p:grpSpPr bwMode="auto">
          <a:xfrm>
            <a:off x="4554538" y="1676400"/>
            <a:ext cx="3217862" cy="1992313"/>
            <a:chOff x="2832" y="1944"/>
            <a:chExt cx="1632" cy="1011"/>
          </a:xfrm>
        </p:grpSpPr>
        <p:sp>
          <p:nvSpPr>
            <p:cNvPr id="15489" name="Rectangle 57"/>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90" name="Rectangle 58"/>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grpSp>
      <p:sp>
        <p:nvSpPr>
          <p:cNvPr id="15367" name="Rectangle 59"/>
          <p:cNvSpPr>
            <a:spLocks noChangeArrowheads="1"/>
          </p:cNvSpPr>
          <p:nvPr/>
        </p:nvSpPr>
        <p:spPr bwMode="auto">
          <a:xfrm>
            <a:off x="2695575" y="4451350"/>
            <a:ext cx="11525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Arial" pitchFamily="34" charset="0"/>
                <a:cs typeface="Arial" pitchFamily="34" charset="0"/>
              </a:rPr>
              <a:t>Process View</a:t>
            </a:r>
            <a:endParaRPr lang="en-US" altLang="zh-CN">
              <a:latin typeface="Arial" pitchFamily="34" charset="0"/>
              <a:cs typeface="Arial" pitchFamily="34" charset="0"/>
            </a:endParaRPr>
          </a:p>
        </p:txBody>
      </p:sp>
      <p:sp>
        <p:nvSpPr>
          <p:cNvPr id="15368" name="Rectangle 60"/>
          <p:cNvSpPr>
            <a:spLocks noChangeArrowheads="1"/>
          </p:cNvSpPr>
          <p:nvPr/>
        </p:nvSpPr>
        <p:spPr bwMode="auto">
          <a:xfrm>
            <a:off x="4913313" y="4451350"/>
            <a:ext cx="14795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Arial" pitchFamily="34" charset="0"/>
                <a:cs typeface="Arial" pitchFamily="34" charset="0"/>
              </a:rPr>
              <a:t>Deployment View</a:t>
            </a:r>
            <a:endParaRPr lang="en-US" altLang="zh-CN">
              <a:latin typeface="Arial" pitchFamily="34" charset="0"/>
              <a:cs typeface="Arial" pitchFamily="34" charset="0"/>
            </a:endParaRPr>
          </a:p>
        </p:txBody>
      </p:sp>
      <p:sp>
        <p:nvSpPr>
          <p:cNvPr id="15369" name="Rectangle 61"/>
          <p:cNvSpPr>
            <a:spLocks noChangeArrowheads="1"/>
          </p:cNvSpPr>
          <p:nvPr/>
        </p:nvSpPr>
        <p:spPr bwMode="auto">
          <a:xfrm>
            <a:off x="2695575" y="2447925"/>
            <a:ext cx="10810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Arial" pitchFamily="34" charset="0"/>
                <a:cs typeface="Arial" pitchFamily="34" charset="0"/>
              </a:rPr>
              <a:t>Logical View</a:t>
            </a:r>
            <a:endParaRPr lang="en-US" altLang="zh-CN">
              <a:latin typeface="Arial" pitchFamily="34" charset="0"/>
              <a:cs typeface="Arial" pitchFamily="34" charset="0"/>
            </a:endParaRPr>
          </a:p>
        </p:txBody>
      </p:sp>
      <p:sp>
        <p:nvSpPr>
          <p:cNvPr id="15370" name="Freeform 62"/>
          <p:cNvSpPr>
            <a:spLocks/>
          </p:cNvSpPr>
          <p:nvPr/>
        </p:nvSpPr>
        <p:spPr bwMode="auto">
          <a:xfrm>
            <a:off x="3292475" y="2930525"/>
            <a:ext cx="2498725" cy="1474788"/>
          </a:xfrm>
          <a:custGeom>
            <a:avLst/>
            <a:gdLst>
              <a:gd name="T0" fmla="*/ 2147483647 w 1267"/>
              <a:gd name="T1" fmla="*/ 2147483647 h 748"/>
              <a:gd name="T2" fmla="*/ 2147483647 w 1267"/>
              <a:gd name="T3" fmla="*/ 2147483647 h 748"/>
              <a:gd name="T4" fmla="*/ 2147483647 w 1267"/>
              <a:gd name="T5" fmla="*/ 2147483647 h 748"/>
              <a:gd name="T6" fmla="*/ 2147483647 w 1267"/>
              <a:gd name="T7" fmla="*/ 2147483647 h 748"/>
              <a:gd name="T8" fmla="*/ 2147483647 w 1267"/>
              <a:gd name="T9" fmla="*/ 2147483647 h 748"/>
              <a:gd name="T10" fmla="*/ 2147483647 w 1267"/>
              <a:gd name="T11" fmla="*/ 2147483647 h 748"/>
              <a:gd name="T12" fmla="*/ 2147483647 w 1267"/>
              <a:gd name="T13" fmla="*/ 2147483647 h 748"/>
              <a:gd name="T14" fmla="*/ 2147483647 w 1267"/>
              <a:gd name="T15" fmla="*/ 2147483647 h 748"/>
              <a:gd name="T16" fmla="*/ 2147483647 w 1267"/>
              <a:gd name="T17" fmla="*/ 2147483647 h 748"/>
              <a:gd name="T18" fmla="*/ 2147483647 w 1267"/>
              <a:gd name="T19" fmla="*/ 2147483647 h 748"/>
              <a:gd name="T20" fmla="*/ 2147483647 w 1267"/>
              <a:gd name="T21" fmla="*/ 2147483647 h 748"/>
              <a:gd name="T22" fmla="*/ 2147483647 w 1267"/>
              <a:gd name="T23" fmla="*/ 2147483647 h 748"/>
              <a:gd name="T24" fmla="*/ 2147483647 w 1267"/>
              <a:gd name="T25" fmla="*/ 2147483647 h 748"/>
              <a:gd name="T26" fmla="*/ 2147483647 w 1267"/>
              <a:gd name="T27" fmla="*/ 2147483647 h 748"/>
              <a:gd name="T28" fmla="*/ 2147483647 w 1267"/>
              <a:gd name="T29" fmla="*/ 2147483647 h 748"/>
              <a:gd name="T30" fmla="*/ 2147483647 w 1267"/>
              <a:gd name="T31" fmla="*/ 2147483647 h 748"/>
              <a:gd name="T32" fmla="*/ 2147483647 w 1267"/>
              <a:gd name="T33" fmla="*/ 2147483647 h 748"/>
              <a:gd name="T34" fmla="*/ 2147483647 w 1267"/>
              <a:gd name="T35" fmla="*/ 2147483647 h 748"/>
              <a:gd name="T36" fmla="*/ 2147483647 w 1267"/>
              <a:gd name="T37" fmla="*/ 2147483647 h 748"/>
              <a:gd name="T38" fmla="*/ 2147483647 w 1267"/>
              <a:gd name="T39" fmla="*/ 2147483647 h 748"/>
              <a:gd name="T40" fmla="*/ 2147483647 w 1267"/>
              <a:gd name="T41" fmla="*/ 2147483647 h 748"/>
              <a:gd name="T42" fmla="*/ 0 w 1267"/>
              <a:gd name="T43" fmla="*/ 2147483647 h 748"/>
              <a:gd name="T44" fmla="*/ 0 w 1267"/>
              <a:gd name="T45" fmla="*/ 2147483647 h 748"/>
              <a:gd name="T46" fmla="*/ 2147483647 w 1267"/>
              <a:gd name="T47" fmla="*/ 2147483647 h 748"/>
              <a:gd name="T48" fmla="*/ 2147483647 w 1267"/>
              <a:gd name="T49" fmla="*/ 2147483647 h 748"/>
              <a:gd name="T50" fmla="*/ 2147483647 w 1267"/>
              <a:gd name="T51" fmla="*/ 2147483647 h 748"/>
              <a:gd name="T52" fmla="*/ 2147483647 w 1267"/>
              <a:gd name="T53" fmla="*/ 2147483647 h 748"/>
              <a:gd name="T54" fmla="*/ 2147483647 w 1267"/>
              <a:gd name="T55" fmla="*/ 2147483647 h 748"/>
              <a:gd name="T56" fmla="*/ 2147483647 w 1267"/>
              <a:gd name="T57" fmla="*/ 2147483647 h 748"/>
              <a:gd name="T58" fmla="*/ 2147483647 w 1267"/>
              <a:gd name="T59" fmla="*/ 2147483647 h 748"/>
              <a:gd name="T60" fmla="*/ 2147483647 w 1267"/>
              <a:gd name="T61" fmla="*/ 2147483647 h 748"/>
              <a:gd name="T62" fmla="*/ 2147483647 w 1267"/>
              <a:gd name="T63" fmla="*/ 2147483647 h 748"/>
              <a:gd name="T64" fmla="*/ 2147483647 w 1267"/>
              <a:gd name="T65" fmla="*/ 0 h 748"/>
              <a:gd name="T66" fmla="*/ 2147483647 w 1267"/>
              <a:gd name="T67" fmla="*/ 0 h 748"/>
              <a:gd name="T68" fmla="*/ 2147483647 w 1267"/>
              <a:gd name="T69" fmla="*/ 2147483647 h 748"/>
              <a:gd name="T70" fmla="*/ 2147483647 w 1267"/>
              <a:gd name="T71" fmla="*/ 2147483647 h 748"/>
              <a:gd name="T72" fmla="*/ 2147483647 w 1267"/>
              <a:gd name="T73" fmla="*/ 2147483647 h 748"/>
              <a:gd name="T74" fmla="*/ 2147483647 w 1267"/>
              <a:gd name="T75" fmla="*/ 2147483647 h 748"/>
              <a:gd name="T76" fmla="*/ 2147483647 w 1267"/>
              <a:gd name="T77" fmla="*/ 2147483647 h 748"/>
              <a:gd name="T78" fmla="*/ 2147483647 w 1267"/>
              <a:gd name="T79" fmla="*/ 2147483647 h 748"/>
              <a:gd name="T80" fmla="*/ 2147483647 w 1267"/>
              <a:gd name="T81" fmla="*/ 2147483647 h 748"/>
              <a:gd name="T82" fmla="*/ 2147483647 w 1267"/>
              <a:gd name="T83" fmla="*/ 2147483647 h 748"/>
              <a:gd name="T84" fmla="*/ 2147483647 w 1267"/>
              <a:gd name="T85" fmla="*/ 2147483647 h 748"/>
              <a:gd name="T86" fmla="*/ 2147483647 w 1267"/>
              <a:gd name="T87" fmla="*/ 2147483647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7"/>
              <a:gd name="T133" fmla="*/ 0 h 748"/>
              <a:gd name="T134" fmla="*/ 1267 w 1267"/>
              <a:gd name="T135" fmla="*/ 748 h 74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1" name="Freeform 63"/>
          <p:cNvSpPr>
            <a:spLocks/>
          </p:cNvSpPr>
          <p:nvPr/>
        </p:nvSpPr>
        <p:spPr bwMode="auto">
          <a:xfrm>
            <a:off x="3300413" y="2924175"/>
            <a:ext cx="2498725" cy="1474788"/>
          </a:xfrm>
          <a:custGeom>
            <a:avLst/>
            <a:gdLst>
              <a:gd name="T0" fmla="*/ 2147483647 w 1267"/>
              <a:gd name="T1" fmla="*/ 2147483647 h 748"/>
              <a:gd name="T2" fmla="*/ 2147483647 w 1267"/>
              <a:gd name="T3" fmla="*/ 2147483647 h 748"/>
              <a:gd name="T4" fmla="*/ 2147483647 w 1267"/>
              <a:gd name="T5" fmla="*/ 2147483647 h 748"/>
              <a:gd name="T6" fmla="*/ 2147483647 w 1267"/>
              <a:gd name="T7" fmla="*/ 2147483647 h 748"/>
              <a:gd name="T8" fmla="*/ 2147483647 w 1267"/>
              <a:gd name="T9" fmla="*/ 2147483647 h 748"/>
              <a:gd name="T10" fmla="*/ 2147483647 w 1267"/>
              <a:gd name="T11" fmla="*/ 2147483647 h 748"/>
              <a:gd name="T12" fmla="*/ 2147483647 w 1267"/>
              <a:gd name="T13" fmla="*/ 2147483647 h 748"/>
              <a:gd name="T14" fmla="*/ 2147483647 w 1267"/>
              <a:gd name="T15" fmla="*/ 2147483647 h 748"/>
              <a:gd name="T16" fmla="*/ 2147483647 w 1267"/>
              <a:gd name="T17" fmla="*/ 2147483647 h 748"/>
              <a:gd name="T18" fmla="*/ 2147483647 w 1267"/>
              <a:gd name="T19" fmla="*/ 2147483647 h 748"/>
              <a:gd name="T20" fmla="*/ 2147483647 w 1267"/>
              <a:gd name="T21" fmla="*/ 2147483647 h 748"/>
              <a:gd name="T22" fmla="*/ 2147483647 w 1267"/>
              <a:gd name="T23" fmla="*/ 2147483647 h 748"/>
              <a:gd name="T24" fmla="*/ 2147483647 w 1267"/>
              <a:gd name="T25" fmla="*/ 2147483647 h 748"/>
              <a:gd name="T26" fmla="*/ 2147483647 w 1267"/>
              <a:gd name="T27" fmla="*/ 2147483647 h 748"/>
              <a:gd name="T28" fmla="*/ 2147483647 w 1267"/>
              <a:gd name="T29" fmla="*/ 2147483647 h 748"/>
              <a:gd name="T30" fmla="*/ 2147483647 w 1267"/>
              <a:gd name="T31" fmla="*/ 2147483647 h 748"/>
              <a:gd name="T32" fmla="*/ 2147483647 w 1267"/>
              <a:gd name="T33" fmla="*/ 2147483647 h 748"/>
              <a:gd name="T34" fmla="*/ 2147483647 w 1267"/>
              <a:gd name="T35" fmla="*/ 2147483647 h 748"/>
              <a:gd name="T36" fmla="*/ 2147483647 w 1267"/>
              <a:gd name="T37" fmla="*/ 2147483647 h 748"/>
              <a:gd name="T38" fmla="*/ 2147483647 w 1267"/>
              <a:gd name="T39" fmla="*/ 2147483647 h 748"/>
              <a:gd name="T40" fmla="*/ 2147483647 w 1267"/>
              <a:gd name="T41" fmla="*/ 2147483647 h 748"/>
              <a:gd name="T42" fmla="*/ 0 w 1267"/>
              <a:gd name="T43" fmla="*/ 2147483647 h 748"/>
              <a:gd name="T44" fmla="*/ 0 w 1267"/>
              <a:gd name="T45" fmla="*/ 2147483647 h 748"/>
              <a:gd name="T46" fmla="*/ 2147483647 w 1267"/>
              <a:gd name="T47" fmla="*/ 2147483647 h 748"/>
              <a:gd name="T48" fmla="*/ 2147483647 w 1267"/>
              <a:gd name="T49" fmla="*/ 2147483647 h 748"/>
              <a:gd name="T50" fmla="*/ 2147483647 w 1267"/>
              <a:gd name="T51" fmla="*/ 2147483647 h 748"/>
              <a:gd name="T52" fmla="*/ 2147483647 w 1267"/>
              <a:gd name="T53" fmla="*/ 2147483647 h 748"/>
              <a:gd name="T54" fmla="*/ 2147483647 w 1267"/>
              <a:gd name="T55" fmla="*/ 2147483647 h 748"/>
              <a:gd name="T56" fmla="*/ 2147483647 w 1267"/>
              <a:gd name="T57" fmla="*/ 2147483647 h 748"/>
              <a:gd name="T58" fmla="*/ 2147483647 w 1267"/>
              <a:gd name="T59" fmla="*/ 2147483647 h 748"/>
              <a:gd name="T60" fmla="*/ 2147483647 w 1267"/>
              <a:gd name="T61" fmla="*/ 2147483647 h 748"/>
              <a:gd name="T62" fmla="*/ 2147483647 w 1267"/>
              <a:gd name="T63" fmla="*/ 2147483647 h 748"/>
              <a:gd name="T64" fmla="*/ 2147483647 w 1267"/>
              <a:gd name="T65" fmla="*/ 0 h 748"/>
              <a:gd name="T66" fmla="*/ 2147483647 w 1267"/>
              <a:gd name="T67" fmla="*/ 0 h 748"/>
              <a:gd name="T68" fmla="*/ 2147483647 w 1267"/>
              <a:gd name="T69" fmla="*/ 2147483647 h 748"/>
              <a:gd name="T70" fmla="*/ 2147483647 w 1267"/>
              <a:gd name="T71" fmla="*/ 2147483647 h 748"/>
              <a:gd name="T72" fmla="*/ 2147483647 w 1267"/>
              <a:gd name="T73" fmla="*/ 2147483647 h 748"/>
              <a:gd name="T74" fmla="*/ 2147483647 w 1267"/>
              <a:gd name="T75" fmla="*/ 2147483647 h 748"/>
              <a:gd name="T76" fmla="*/ 2147483647 w 1267"/>
              <a:gd name="T77" fmla="*/ 2147483647 h 748"/>
              <a:gd name="T78" fmla="*/ 2147483647 w 1267"/>
              <a:gd name="T79" fmla="*/ 2147483647 h 748"/>
              <a:gd name="T80" fmla="*/ 2147483647 w 1267"/>
              <a:gd name="T81" fmla="*/ 2147483647 h 748"/>
              <a:gd name="T82" fmla="*/ 2147483647 w 1267"/>
              <a:gd name="T83" fmla="*/ 2147483647 h 748"/>
              <a:gd name="T84" fmla="*/ 2147483647 w 1267"/>
              <a:gd name="T85" fmla="*/ 2147483647 h 748"/>
              <a:gd name="T86" fmla="*/ 2147483647 w 1267"/>
              <a:gd name="T87" fmla="*/ 2147483647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7"/>
              <a:gd name="T133" fmla="*/ 0 h 748"/>
              <a:gd name="T134" fmla="*/ 1267 w 1267"/>
              <a:gd name="T135" fmla="*/ 748 h 74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 name="Rectangle 64"/>
          <p:cNvSpPr>
            <a:spLocks noChangeArrowheads="1"/>
          </p:cNvSpPr>
          <p:nvPr/>
        </p:nvSpPr>
        <p:spPr bwMode="auto">
          <a:xfrm>
            <a:off x="3749675" y="3532188"/>
            <a:ext cx="12715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Arial" pitchFamily="34" charset="0"/>
                <a:cs typeface="Arial" pitchFamily="34" charset="0"/>
              </a:rPr>
              <a:t>Use-Case View</a:t>
            </a:r>
            <a:endParaRPr lang="en-US" altLang="zh-CN">
              <a:latin typeface="Arial" pitchFamily="34" charset="0"/>
              <a:cs typeface="Arial" pitchFamily="34" charset="0"/>
            </a:endParaRPr>
          </a:p>
        </p:txBody>
      </p:sp>
      <p:sp>
        <p:nvSpPr>
          <p:cNvPr id="15373" name="Freeform 65"/>
          <p:cNvSpPr>
            <a:spLocks/>
          </p:cNvSpPr>
          <p:nvPr/>
        </p:nvSpPr>
        <p:spPr bwMode="auto">
          <a:xfrm>
            <a:off x="3944938" y="3167063"/>
            <a:ext cx="79375" cy="85725"/>
          </a:xfrm>
          <a:custGeom>
            <a:avLst/>
            <a:gdLst>
              <a:gd name="T0" fmla="*/ 2147483647 w 40"/>
              <a:gd name="T1" fmla="*/ 0 h 44"/>
              <a:gd name="T2" fmla="*/ 2147483647 w 40"/>
              <a:gd name="T3" fmla="*/ 2147483647 h 44"/>
              <a:gd name="T4" fmla="*/ 2147483647 w 40"/>
              <a:gd name="T5" fmla="*/ 2147483647 h 44"/>
              <a:gd name="T6" fmla="*/ 2147483647 w 40"/>
              <a:gd name="T7" fmla="*/ 2147483647 h 44"/>
              <a:gd name="T8" fmla="*/ 2147483647 w 40"/>
              <a:gd name="T9" fmla="*/ 2147483647 h 44"/>
              <a:gd name="T10" fmla="*/ 2147483647 w 40"/>
              <a:gd name="T11" fmla="*/ 2147483647 h 44"/>
              <a:gd name="T12" fmla="*/ 2147483647 w 40"/>
              <a:gd name="T13" fmla="*/ 2147483647 h 44"/>
              <a:gd name="T14" fmla="*/ 2147483647 w 40"/>
              <a:gd name="T15" fmla="*/ 2147483647 h 44"/>
              <a:gd name="T16" fmla="*/ 2147483647 w 40"/>
              <a:gd name="T17" fmla="*/ 2147483647 h 44"/>
              <a:gd name="T18" fmla="*/ 2147483647 w 40"/>
              <a:gd name="T19" fmla="*/ 2147483647 h 44"/>
              <a:gd name="T20" fmla="*/ 2147483647 w 40"/>
              <a:gd name="T21" fmla="*/ 2147483647 h 44"/>
              <a:gd name="T22" fmla="*/ 2147483647 w 40"/>
              <a:gd name="T23" fmla="*/ 2147483647 h 44"/>
              <a:gd name="T24" fmla="*/ 0 w 40"/>
              <a:gd name="T25" fmla="*/ 2147483647 h 44"/>
              <a:gd name="T26" fmla="*/ 2147483647 w 40"/>
              <a:gd name="T27" fmla="*/ 2147483647 h 44"/>
              <a:gd name="T28" fmla="*/ 2147483647 w 40"/>
              <a:gd name="T29" fmla="*/ 2147483647 h 44"/>
              <a:gd name="T30" fmla="*/ 2147483647 w 40"/>
              <a:gd name="T31" fmla="*/ 2147483647 h 44"/>
              <a:gd name="T32" fmla="*/ 2147483647 w 40"/>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4"/>
              <a:gd name="T53" fmla="*/ 40 w 40"/>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 name="Freeform 66"/>
          <p:cNvSpPr>
            <a:spLocks/>
          </p:cNvSpPr>
          <p:nvPr/>
        </p:nvSpPr>
        <p:spPr bwMode="auto">
          <a:xfrm>
            <a:off x="3910013" y="3260725"/>
            <a:ext cx="79375" cy="168275"/>
          </a:xfrm>
          <a:custGeom>
            <a:avLst/>
            <a:gdLst>
              <a:gd name="T0" fmla="*/ 2147483647 w 40"/>
              <a:gd name="T1" fmla="*/ 0 h 85"/>
              <a:gd name="T2" fmla="*/ 2147483647 w 40"/>
              <a:gd name="T3" fmla="*/ 2147483647 h 85"/>
              <a:gd name="T4" fmla="*/ 0 w 40"/>
              <a:gd name="T5" fmla="*/ 2147483647 h 85"/>
              <a:gd name="T6" fmla="*/ 0 60000 65536"/>
              <a:gd name="T7" fmla="*/ 0 60000 65536"/>
              <a:gd name="T8" fmla="*/ 0 60000 65536"/>
              <a:gd name="T9" fmla="*/ 0 w 40"/>
              <a:gd name="T10" fmla="*/ 0 h 85"/>
              <a:gd name="T11" fmla="*/ 40 w 40"/>
              <a:gd name="T12" fmla="*/ 85 h 85"/>
            </a:gdLst>
            <a:ahLst/>
            <a:cxnLst>
              <a:cxn ang="T6">
                <a:pos x="T0" y="T1"/>
              </a:cxn>
              <a:cxn ang="T7">
                <a:pos x="T2" y="T3"/>
              </a:cxn>
              <a:cxn ang="T8">
                <a:pos x="T4" y="T5"/>
              </a:cxn>
            </a:cxnLst>
            <a:rect l="T9" t="T10" r="T11" b="T12"/>
            <a:pathLst>
              <a:path w="40" h="85">
                <a:moveTo>
                  <a:pt x="40" y="0"/>
                </a:moveTo>
                <a:lnTo>
                  <a:pt x="40" y="40"/>
                </a:lnTo>
                <a:lnTo>
                  <a:pt x="0" y="8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 name="Line 67"/>
          <p:cNvSpPr>
            <a:spLocks noChangeShapeType="1"/>
          </p:cNvSpPr>
          <p:nvPr/>
        </p:nvSpPr>
        <p:spPr bwMode="auto">
          <a:xfrm>
            <a:off x="4005263" y="3355975"/>
            <a:ext cx="77787" cy="920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76" name="Group 68"/>
          <p:cNvGrpSpPr>
            <a:grpSpLocks/>
          </p:cNvGrpSpPr>
          <p:nvPr/>
        </p:nvGrpSpPr>
        <p:grpSpPr bwMode="auto">
          <a:xfrm>
            <a:off x="4306888" y="2955925"/>
            <a:ext cx="831850" cy="530225"/>
            <a:chOff x="2736" y="2410"/>
            <a:chExt cx="422" cy="269"/>
          </a:xfrm>
        </p:grpSpPr>
        <p:sp>
          <p:nvSpPr>
            <p:cNvPr id="15458" name="Line 69"/>
            <p:cNvSpPr>
              <a:spLocks noChangeShapeType="1"/>
            </p:cNvSpPr>
            <p:nvPr/>
          </p:nvSpPr>
          <p:spPr bwMode="auto">
            <a:xfrm>
              <a:off x="2883" y="2520"/>
              <a:ext cx="31" cy="27"/>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9" name="Line 70"/>
            <p:cNvSpPr>
              <a:spLocks noChangeShapeType="1"/>
            </p:cNvSpPr>
            <p:nvPr/>
          </p:nvSpPr>
          <p:spPr bwMode="auto">
            <a:xfrm flipH="1">
              <a:off x="2991" y="2518"/>
              <a:ext cx="29" cy="29"/>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0" name="Freeform 71"/>
            <p:cNvSpPr>
              <a:spLocks/>
            </p:cNvSpPr>
            <p:nvPr/>
          </p:nvSpPr>
          <p:spPr bwMode="auto">
            <a:xfrm>
              <a:off x="2862" y="2425"/>
              <a:ext cx="177" cy="80"/>
            </a:xfrm>
            <a:custGeom>
              <a:avLst/>
              <a:gdLst>
                <a:gd name="T0" fmla="*/ 96 w 177"/>
                <a:gd name="T1" fmla="*/ 0 h 80"/>
                <a:gd name="T2" fmla="*/ 110 w 177"/>
                <a:gd name="T3" fmla="*/ 2 h 80"/>
                <a:gd name="T4" fmla="*/ 123 w 177"/>
                <a:gd name="T5" fmla="*/ 4 h 80"/>
                <a:gd name="T6" fmla="*/ 133 w 177"/>
                <a:gd name="T7" fmla="*/ 6 h 80"/>
                <a:gd name="T8" fmla="*/ 144 w 177"/>
                <a:gd name="T9" fmla="*/ 10 h 80"/>
                <a:gd name="T10" fmla="*/ 154 w 177"/>
                <a:gd name="T11" fmla="*/ 14 h 80"/>
                <a:gd name="T12" fmla="*/ 162 w 177"/>
                <a:gd name="T13" fmla="*/ 19 h 80"/>
                <a:gd name="T14" fmla="*/ 167 w 177"/>
                <a:gd name="T15" fmla="*/ 23 h 80"/>
                <a:gd name="T16" fmla="*/ 173 w 177"/>
                <a:gd name="T17" fmla="*/ 29 h 80"/>
                <a:gd name="T18" fmla="*/ 175 w 177"/>
                <a:gd name="T19" fmla="*/ 33 h 80"/>
                <a:gd name="T20" fmla="*/ 177 w 177"/>
                <a:gd name="T21" fmla="*/ 40 h 80"/>
                <a:gd name="T22" fmla="*/ 175 w 177"/>
                <a:gd name="T23" fmla="*/ 46 h 80"/>
                <a:gd name="T24" fmla="*/ 173 w 177"/>
                <a:gd name="T25" fmla="*/ 53 h 80"/>
                <a:gd name="T26" fmla="*/ 167 w 177"/>
                <a:gd name="T27" fmla="*/ 57 h 80"/>
                <a:gd name="T28" fmla="*/ 162 w 177"/>
                <a:gd name="T29" fmla="*/ 63 h 80"/>
                <a:gd name="T30" fmla="*/ 154 w 177"/>
                <a:gd name="T31" fmla="*/ 67 h 80"/>
                <a:gd name="T32" fmla="*/ 144 w 177"/>
                <a:gd name="T33" fmla="*/ 72 h 80"/>
                <a:gd name="T34" fmla="*/ 133 w 177"/>
                <a:gd name="T35" fmla="*/ 74 h 80"/>
                <a:gd name="T36" fmla="*/ 123 w 177"/>
                <a:gd name="T37" fmla="*/ 78 h 80"/>
                <a:gd name="T38" fmla="*/ 110 w 177"/>
                <a:gd name="T39" fmla="*/ 80 h 80"/>
                <a:gd name="T40" fmla="*/ 96 w 177"/>
                <a:gd name="T41" fmla="*/ 80 h 80"/>
                <a:gd name="T42" fmla="*/ 83 w 177"/>
                <a:gd name="T43" fmla="*/ 80 h 80"/>
                <a:gd name="T44" fmla="*/ 69 w 177"/>
                <a:gd name="T45" fmla="*/ 80 h 80"/>
                <a:gd name="T46" fmla="*/ 58 w 177"/>
                <a:gd name="T47" fmla="*/ 78 h 80"/>
                <a:gd name="T48" fmla="*/ 46 w 177"/>
                <a:gd name="T49" fmla="*/ 76 h 80"/>
                <a:gd name="T50" fmla="*/ 35 w 177"/>
                <a:gd name="T51" fmla="*/ 72 h 80"/>
                <a:gd name="T52" fmla="*/ 25 w 177"/>
                <a:gd name="T53" fmla="*/ 69 h 80"/>
                <a:gd name="T54" fmla="*/ 18 w 177"/>
                <a:gd name="T55" fmla="*/ 65 h 80"/>
                <a:gd name="T56" fmla="*/ 10 w 177"/>
                <a:gd name="T57" fmla="*/ 59 h 80"/>
                <a:gd name="T58" fmla="*/ 4 w 177"/>
                <a:gd name="T59" fmla="*/ 55 h 80"/>
                <a:gd name="T60" fmla="*/ 2 w 177"/>
                <a:gd name="T61" fmla="*/ 48 h 80"/>
                <a:gd name="T62" fmla="*/ 0 w 177"/>
                <a:gd name="T63" fmla="*/ 42 h 80"/>
                <a:gd name="T64" fmla="*/ 0 w 177"/>
                <a:gd name="T65" fmla="*/ 36 h 80"/>
                <a:gd name="T66" fmla="*/ 4 w 177"/>
                <a:gd name="T67" fmla="*/ 29 h 80"/>
                <a:gd name="T68" fmla="*/ 8 w 177"/>
                <a:gd name="T69" fmla="*/ 23 h 80"/>
                <a:gd name="T70" fmla="*/ 16 w 177"/>
                <a:gd name="T71" fmla="*/ 19 h 80"/>
                <a:gd name="T72" fmla="*/ 23 w 177"/>
                <a:gd name="T73" fmla="*/ 14 h 80"/>
                <a:gd name="T74" fmla="*/ 31 w 177"/>
                <a:gd name="T75" fmla="*/ 10 h 80"/>
                <a:gd name="T76" fmla="*/ 43 w 177"/>
                <a:gd name="T77" fmla="*/ 6 h 80"/>
                <a:gd name="T78" fmla="*/ 54 w 177"/>
                <a:gd name="T79" fmla="*/ 4 h 80"/>
                <a:gd name="T80" fmla="*/ 66 w 177"/>
                <a:gd name="T81" fmla="*/ 2 h 80"/>
                <a:gd name="T82" fmla="*/ 79 w 177"/>
                <a:gd name="T83" fmla="*/ 0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7"/>
                <a:gd name="T127" fmla="*/ 0 h 80"/>
                <a:gd name="T128" fmla="*/ 177 w 177"/>
                <a:gd name="T129" fmla="*/ 80 h 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1" name="Freeform 72"/>
            <p:cNvSpPr>
              <a:spLocks/>
            </p:cNvSpPr>
            <p:nvPr/>
          </p:nvSpPr>
          <p:spPr bwMode="auto">
            <a:xfrm>
              <a:off x="2862" y="2425"/>
              <a:ext cx="177" cy="80"/>
            </a:xfrm>
            <a:custGeom>
              <a:avLst/>
              <a:gdLst>
                <a:gd name="T0" fmla="*/ 89 w 177"/>
                <a:gd name="T1" fmla="*/ 0 h 80"/>
                <a:gd name="T2" fmla="*/ 106 w 177"/>
                <a:gd name="T3" fmla="*/ 2 h 80"/>
                <a:gd name="T4" fmla="*/ 123 w 177"/>
                <a:gd name="T5" fmla="*/ 4 h 80"/>
                <a:gd name="T6" fmla="*/ 137 w 177"/>
                <a:gd name="T7" fmla="*/ 8 h 80"/>
                <a:gd name="T8" fmla="*/ 150 w 177"/>
                <a:gd name="T9" fmla="*/ 12 h 80"/>
                <a:gd name="T10" fmla="*/ 162 w 177"/>
                <a:gd name="T11" fmla="*/ 19 h 80"/>
                <a:gd name="T12" fmla="*/ 169 w 177"/>
                <a:gd name="T13" fmla="*/ 25 h 80"/>
                <a:gd name="T14" fmla="*/ 175 w 177"/>
                <a:gd name="T15" fmla="*/ 31 h 80"/>
                <a:gd name="T16" fmla="*/ 177 w 177"/>
                <a:gd name="T17" fmla="*/ 40 h 80"/>
                <a:gd name="T18" fmla="*/ 175 w 177"/>
                <a:gd name="T19" fmla="*/ 48 h 80"/>
                <a:gd name="T20" fmla="*/ 169 w 177"/>
                <a:gd name="T21" fmla="*/ 57 h 80"/>
                <a:gd name="T22" fmla="*/ 162 w 177"/>
                <a:gd name="T23" fmla="*/ 63 h 80"/>
                <a:gd name="T24" fmla="*/ 150 w 177"/>
                <a:gd name="T25" fmla="*/ 69 h 80"/>
                <a:gd name="T26" fmla="*/ 137 w 177"/>
                <a:gd name="T27" fmla="*/ 74 h 80"/>
                <a:gd name="T28" fmla="*/ 123 w 177"/>
                <a:gd name="T29" fmla="*/ 78 h 80"/>
                <a:gd name="T30" fmla="*/ 106 w 177"/>
                <a:gd name="T31" fmla="*/ 80 h 80"/>
                <a:gd name="T32" fmla="*/ 89 w 177"/>
                <a:gd name="T33" fmla="*/ 80 h 80"/>
                <a:gd name="T34" fmla="*/ 69 w 177"/>
                <a:gd name="T35" fmla="*/ 80 h 80"/>
                <a:gd name="T36" fmla="*/ 54 w 177"/>
                <a:gd name="T37" fmla="*/ 78 h 80"/>
                <a:gd name="T38" fmla="*/ 39 w 177"/>
                <a:gd name="T39" fmla="*/ 74 h 80"/>
                <a:gd name="T40" fmla="*/ 25 w 177"/>
                <a:gd name="T41" fmla="*/ 69 h 80"/>
                <a:gd name="T42" fmla="*/ 16 w 177"/>
                <a:gd name="T43" fmla="*/ 63 h 80"/>
                <a:gd name="T44" fmla="*/ 6 w 177"/>
                <a:gd name="T45" fmla="*/ 57 h 80"/>
                <a:gd name="T46" fmla="*/ 2 w 177"/>
                <a:gd name="T47" fmla="*/ 48 h 80"/>
                <a:gd name="T48" fmla="*/ 0 w 177"/>
                <a:gd name="T49" fmla="*/ 40 h 80"/>
                <a:gd name="T50" fmla="*/ 2 w 177"/>
                <a:gd name="T51" fmla="*/ 31 h 80"/>
                <a:gd name="T52" fmla="*/ 6 w 177"/>
                <a:gd name="T53" fmla="*/ 25 h 80"/>
                <a:gd name="T54" fmla="*/ 16 w 177"/>
                <a:gd name="T55" fmla="*/ 19 h 80"/>
                <a:gd name="T56" fmla="*/ 25 w 177"/>
                <a:gd name="T57" fmla="*/ 12 h 80"/>
                <a:gd name="T58" fmla="*/ 39 w 177"/>
                <a:gd name="T59" fmla="*/ 8 h 80"/>
                <a:gd name="T60" fmla="*/ 54 w 177"/>
                <a:gd name="T61" fmla="*/ 4 h 80"/>
                <a:gd name="T62" fmla="*/ 69 w 177"/>
                <a:gd name="T63" fmla="*/ 2 h 80"/>
                <a:gd name="T64" fmla="*/ 89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0"/>
                <a:gd name="T101" fmla="*/ 177 w 1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2" name="Freeform 73"/>
            <p:cNvSpPr>
              <a:spLocks/>
            </p:cNvSpPr>
            <p:nvPr/>
          </p:nvSpPr>
          <p:spPr bwMode="auto">
            <a:xfrm>
              <a:off x="2883" y="2507"/>
              <a:ext cx="37" cy="43"/>
            </a:xfrm>
            <a:custGeom>
              <a:avLst/>
              <a:gdLst>
                <a:gd name="T0" fmla="*/ 0 w 37"/>
                <a:gd name="T1" fmla="*/ 13 h 43"/>
                <a:gd name="T2" fmla="*/ 37 w 37"/>
                <a:gd name="T3" fmla="*/ 0 h 43"/>
                <a:gd name="T4" fmla="*/ 31 w 37"/>
                <a:gd name="T5" fmla="*/ 43 h 43"/>
                <a:gd name="T6" fmla="*/ 0 60000 65536"/>
                <a:gd name="T7" fmla="*/ 0 60000 65536"/>
                <a:gd name="T8" fmla="*/ 0 60000 65536"/>
                <a:gd name="T9" fmla="*/ 0 w 37"/>
                <a:gd name="T10" fmla="*/ 0 h 43"/>
                <a:gd name="T11" fmla="*/ 37 w 37"/>
                <a:gd name="T12" fmla="*/ 43 h 43"/>
              </a:gdLst>
              <a:ahLst/>
              <a:cxnLst>
                <a:cxn ang="T6">
                  <a:pos x="T0" y="T1"/>
                </a:cxn>
                <a:cxn ang="T7">
                  <a:pos x="T2" y="T3"/>
                </a:cxn>
                <a:cxn ang="T8">
                  <a:pos x="T4" y="T5"/>
                </a:cxn>
              </a:cxnLst>
              <a:rect l="T9" t="T10" r="T11" b="T12"/>
              <a:pathLst>
                <a:path w="37" h="43">
                  <a:moveTo>
                    <a:pt x="0" y="13"/>
                  </a:moveTo>
                  <a:lnTo>
                    <a:pt x="37" y="0"/>
                  </a:lnTo>
                  <a:lnTo>
                    <a:pt x="31" y="43"/>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3" name="Line 74"/>
            <p:cNvSpPr>
              <a:spLocks noChangeShapeType="1"/>
            </p:cNvSpPr>
            <p:nvPr/>
          </p:nvSpPr>
          <p:spPr bwMode="auto">
            <a:xfrm flipH="1" flipV="1">
              <a:off x="2987" y="2514"/>
              <a:ext cx="94" cy="112"/>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 name="Freeform 75"/>
            <p:cNvSpPr>
              <a:spLocks/>
            </p:cNvSpPr>
            <p:nvPr/>
          </p:nvSpPr>
          <p:spPr bwMode="auto">
            <a:xfrm>
              <a:off x="2983" y="2507"/>
              <a:ext cx="37" cy="43"/>
            </a:xfrm>
            <a:custGeom>
              <a:avLst/>
              <a:gdLst>
                <a:gd name="T0" fmla="*/ 6 w 37"/>
                <a:gd name="T1" fmla="*/ 43 h 43"/>
                <a:gd name="T2" fmla="*/ 0 w 37"/>
                <a:gd name="T3" fmla="*/ 0 h 43"/>
                <a:gd name="T4" fmla="*/ 37 w 37"/>
                <a:gd name="T5" fmla="*/ 11 h 43"/>
                <a:gd name="T6" fmla="*/ 0 60000 65536"/>
                <a:gd name="T7" fmla="*/ 0 60000 65536"/>
                <a:gd name="T8" fmla="*/ 0 60000 65536"/>
                <a:gd name="T9" fmla="*/ 0 w 37"/>
                <a:gd name="T10" fmla="*/ 0 h 43"/>
                <a:gd name="T11" fmla="*/ 37 w 37"/>
                <a:gd name="T12" fmla="*/ 43 h 43"/>
              </a:gdLst>
              <a:ahLst/>
              <a:cxnLst>
                <a:cxn ang="T6">
                  <a:pos x="T0" y="T1"/>
                </a:cxn>
                <a:cxn ang="T7">
                  <a:pos x="T2" y="T3"/>
                </a:cxn>
                <a:cxn ang="T8">
                  <a:pos x="T4" y="T5"/>
                </a:cxn>
              </a:cxnLst>
              <a:rect l="T9" t="T10" r="T11" b="T12"/>
              <a:pathLst>
                <a:path w="37" h="43">
                  <a:moveTo>
                    <a:pt x="6" y="43"/>
                  </a:moveTo>
                  <a:lnTo>
                    <a:pt x="0" y="0"/>
                  </a:lnTo>
                  <a:lnTo>
                    <a:pt x="37" y="11"/>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5" name="Freeform 76"/>
            <p:cNvSpPr>
              <a:spLocks/>
            </p:cNvSpPr>
            <p:nvPr/>
          </p:nvSpPr>
          <p:spPr bwMode="auto">
            <a:xfrm>
              <a:off x="2983" y="2594"/>
              <a:ext cx="175" cy="81"/>
            </a:xfrm>
            <a:custGeom>
              <a:avLst/>
              <a:gdLst>
                <a:gd name="T0" fmla="*/ 92 w 175"/>
                <a:gd name="T1" fmla="*/ 0 h 81"/>
                <a:gd name="T2" fmla="*/ 102 w 175"/>
                <a:gd name="T3" fmla="*/ 0 h 81"/>
                <a:gd name="T4" fmla="*/ 110 w 175"/>
                <a:gd name="T5" fmla="*/ 0 h 81"/>
                <a:gd name="T6" fmla="*/ 117 w 175"/>
                <a:gd name="T7" fmla="*/ 2 h 81"/>
                <a:gd name="T8" fmla="*/ 125 w 175"/>
                <a:gd name="T9" fmla="*/ 4 h 81"/>
                <a:gd name="T10" fmla="*/ 133 w 175"/>
                <a:gd name="T11" fmla="*/ 4 h 81"/>
                <a:gd name="T12" fmla="*/ 140 w 175"/>
                <a:gd name="T13" fmla="*/ 6 h 81"/>
                <a:gd name="T14" fmla="*/ 146 w 175"/>
                <a:gd name="T15" fmla="*/ 11 h 81"/>
                <a:gd name="T16" fmla="*/ 154 w 175"/>
                <a:gd name="T17" fmla="*/ 13 h 81"/>
                <a:gd name="T18" fmla="*/ 158 w 175"/>
                <a:gd name="T19" fmla="*/ 15 h 81"/>
                <a:gd name="T20" fmla="*/ 163 w 175"/>
                <a:gd name="T21" fmla="*/ 19 h 81"/>
                <a:gd name="T22" fmla="*/ 167 w 175"/>
                <a:gd name="T23" fmla="*/ 21 h 81"/>
                <a:gd name="T24" fmla="*/ 171 w 175"/>
                <a:gd name="T25" fmla="*/ 26 h 81"/>
                <a:gd name="T26" fmla="*/ 173 w 175"/>
                <a:gd name="T27" fmla="*/ 30 h 81"/>
                <a:gd name="T28" fmla="*/ 175 w 175"/>
                <a:gd name="T29" fmla="*/ 34 h 81"/>
                <a:gd name="T30" fmla="*/ 175 w 175"/>
                <a:gd name="T31" fmla="*/ 38 h 81"/>
                <a:gd name="T32" fmla="*/ 175 w 175"/>
                <a:gd name="T33" fmla="*/ 43 h 81"/>
                <a:gd name="T34" fmla="*/ 175 w 175"/>
                <a:gd name="T35" fmla="*/ 47 h 81"/>
                <a:gd name="T36" fmla="*/ 171 w 175"/>
                <a:gd name="T37" fmla="*/ 51 h 81"/>
                <a:gd name="T38" fmla="*/ 169 w 175"/>
                <a:gd name="T39" fmla="*/ 55 h 81"/>
                <a:gd name="T40" fmla="*/ 165 w 175"/>
                <a:gd name="T41" fmla="*/ 59 h 81"/>
                <a:gd name="T42" fmla="*/ 161 w 175"/>
                <a:gd name="T43" fmla="*/ 62 h 81"/>
                <a:gd name="T44" fmla="*/ 156 w 175"/>
                <a:gd name="T45" fmla="*/ 66 h 81"/>
                <a:gd name="T46" fmla="*/ 150 w 175"/>
                <a:gd name="T47" fmla="*/ 68 h 81"/>
                <a:gd name="T48" fmla="*/ 144 w 175"/>
                <a:gd name="T49" fmla="*/ 70 h 81"/>
                <a:gd name="T50" fmla="*/ 137 w 175"/>
                <a:gd name="T51" fmla="*/ 72 h 81"/>
                <a:gd name="T52" fmla="*/ 129 w 175"/>
                <a:gd name="T53" fmla="*/ 74 h 81"/>
                <a:gd name="T54" fmla="*/ 121 w 175"/>
                <a:gd name="T55" fmla="*/ 76 h 81"/>
                <a:gd name="T56" fmla="*/ 113 w 175"/>
                <a:gd name="T57" fmla="*/ 79 h 81"/>
                <a:gd name="T58" fmla="*/ 106 w 175"/>
                <a:gd name="T59" fmla="*/ 79 h 81"/>
                <a:gd name="T60" fmla="*/ 96 w 175"/>
                <a:gd name="T61" fmla="*/ 79 h 81"/>
                <a:gd name="T62" fmla="*/ 89 w 175"/>
                <a:gd name="T63" fmla="*/ 81 h 81"/>
                <a:gd name="T64" fmla="*/ 79 w 175"/>
                <a:gd name="T65" fmla="*/ 79 h 81"/>
                <a:gd name="T66" fmla="*/ 69 w 175"/>
                <a:gd name="T67" fmla="*/ 79 h 81"/>
                <a:gd name="T68" fmla="*/ 62 w 175"/>
                <a:gd name="T69" fmla="*/ 79 h 81"/>
                <a:gd name="T70" fmla="*/ 54 w 175"/>
                <a:gd name="T71" fmla="*/ 76 h 81"/>
                <a:gd name="T72" fmla="*/ 46 w 175"/>
                <a:gd name="T73" fmla="*/ 74 h 81"/>
                <a:gd name="T74" fmla="*/ 39 w 175"/>
                <a:gd name="T75" fmla="*/ 72 h 81"/>
                <a:gd name="T76" fmla="*/ 31 w 175"/>
                <a:gd name="T77" fmla="*/ 70 h 81"/>
                <a:gd name="T78" fmla="*/ 25 w 175"/>
                <a:gd name="T79" fmla="*/ 68 h 81"/>
                <a:gd name="T80" fmla="*/ 19 w 175"/>
                <a:gd name="T81" fmla="*/ 66 h 81"/>
                <a:gd name="T82" fmla="*/ 14 w 175"/>
                <a:gd name="T83" fmla="*/ 62 h 81"/>
                <a:gd name="T84" fmla="*/ 10 w 175"/>
                <a:gd name="T85" fmla="*/ 59 h 81"/>
                <a:gd name="T86" fmla="*/ 6 w 175"/>
                <a:gd name="T87" fmla="*/ 55 h 81"/>
                <a:gd name="T88" fmla="*/ 4 w 175"/>
                <a:gd name="T89" fmla="*/ 51 h 81"/>
                <a:gd name="T90" fmla="*/ 2 w 175"/>
                <a:gd name="T91" fmla="*/ 47 h 81"/>
                <a:gd name="T92" fmla="*/ 0 w 175"/>
                <a:gd name="T93" fmla="*/ 43 h 81"/>
                <a:gd name="T94" fmla="*/ 0 w 175"/>
                <a:gd name="T95" fmla="*/ 38 h 81"/>
                <a:gd name="T96" fmla="*/ 0 w 175"/>
                <a:gd name="T97" fmla="*/ 34 h 81"/>
                <a:gd name="T98" fmla="*/ 2 w 175"/>
                <a:gd name="T99" fmla="*/ 30 h 81"/>
                <a:gd name="T100" fmla="*/ 4 w 175"/>
                <a:gd name="T101" fmla="*/ 26 h 81"/>
                <a:gd name="T102" fmla="*/ 8 w 175"/>
                <a:gd name="T103" fmla="*/ 21 h 81"/>
                <a:gd name="T104" fmla="*/ 12 w 175"/>
                <a:gd name="T105" fmla="*/ 19 h 81"/>
                <a:gd name="T106" fmla="*/ 18 w 175"/>
                <a:gd name="T107" fmla="*/ 15 h 81"/>
                <a:gd name="T108" fmla="*/ 23 w 175"/>
                <a:gd name="T109" fmla="*/ 13 h 81"/>
                <a:gd name="T110" fmla="*/ 29 w 175"/>
                <a:gd name="T111" fmla="*/ 11 h 81"/>
                <a:gd name="T112" fmla="*/ 35 w 175"/>
                <a:gd name="T113" fmla="*/ 6 h 81"/>
                <a:gd name="T114" fmla="*/ 42 w 175"/>
                <a:gd name="T115" fmla="*/ 4 h 81"/>
                <a:gd name="T116" fmla="*/ 50 w 175"/>
                <a:gd name="T117" fmla="*/ 4 h 81"/>
                <a:gd name="T118" fmla="*/ 58 w 175"/>
                <a:gd name="T119" fmla="*/ 2 h 81"/>
                <a:gd name="T120" fmla="*/ 65 w 175"/>
                <a:gd name="T121" fmla="*/ 0 h 81"/>
                <a:gd name="T122" fmla="*/ 75 w 175"/>
                <a:gd name="T123" fmla="*/ 0 h 81"/>
                <a:gd name="T124" fmla="*/ 83 w 175"/>
                <a:gd name="T125" fmla="*/ 0 h 8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5"/>
                <a:gd name="T190" fmla="*/ 0 h 81"/>
                <a:gd name="T191" fmla="*/ 175 w 175"/>
                <a:gd name="T192" fmla="*/ 81 h 8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6" name="Freeform 77"/>
            <p:cNvSpPr>
              <a:spLocks/>
            </p:cNvSpPr>
            <p:nvPr/>
          </p:nvSpPr>
          <p:spPr bwMode="auto">
            <a:xfrm>
              <a:off x="2983" y="2594"/>
              <a:ext cx="175" cy="81"/>
            </a:xfrm>
            <a:custGeom>
              <a:avLst/>
              <a:gdLst>
                <a:gd name="T0" fmla="*/ 89 w 175"/>
                <a:gd name="T1" fmla="*/ 0 h 81"/>
                <a:gd name="T2" fmla="*/ 106 w 175"/>
                <a:gd name="T3" fmla="*/ 0 h 81"/>
                <a:gd name="T4" fmla="*/ 121 w 175"/>
                <a:gd name="T5" fmla="*/ 2 h 81"/>
                <a:gd name="T6" fmla="*/ 137 w 175"/>
                <a:gd name="T7" fmla="*/ 6 h 81"/>
                <a:gd name="T8" fmla="*/ 150 w 175"/>
                <a:gd name="T9" fmla="*/ 11 h 81"/>
                <a:gd name="T10" fmla="*/ 161 w 175"/>
                <a:gd name="T11" fmla="*/ 17 h 81"/>
                <a:gd name="T12" fmla="*/ 169 w 175"/>
                <a:gd name="T13" fmla="*/ 23 h 81"/>
                <a:gd name="T14" fmla="*/ 175 w 175"/>
                <a:gd name="T15" fmla="*/ 32 h 81"/>
                <a:gd name="T16" fmla="*/ 175 w 175"/>
                <a:gd name="T17" fmla="*/ 40 h 81"/>
                <a:gd name="T18" fmla="*/ 175 w 175"/>
                <a:gd name="T19" fmla="*/ 47 h 81"/>
                <a:gd name="T20" fmla="*/ 169 w 175"/>
                <a:gd name="T21" fmla="*/ 55 h 81"/>
                <a:gd name="T22" fmla="*/ 161 w 175"/>
                <a:gd name="T23" fmla="*/ 62 h 81"/>
                <a:gd name="T24" fmla="*/ 150 w 175"/>
                <a:gd name="T25" fmla="*/ 68 h 81"/>
                <a:gd name="T26" fmla="*/ 137 w 175"/>
                <a:gd name="T27" fmla="*/ 72 h 81"/>
                <a:gd name="T28" fmla="*/ 121 w 175"/>
                <a:gd name="T29" fmla="*/ 76 h 81"/>
                <a:gd name="T30" fmla="*/ 106 w 175"/>
                <a:gd name="T31" fmla="*/ 79 h 81"/>
                <a:gd name="T32" fmla="*/ 89 w 175"/>
                <a:gd name="T33" fmla="*/ 81 h 81"/>
                <a:gd name="T34" fmla="*/ 69 w 175"/>
                <a:gd name="T35" fmla="*/ 79 h 81"/>
                <a:gd name="T36" fmla="*/ 54 w 175"/>
                <a:gd name="T37" fmla="*/ 76 h 81"/>
                <a:gd name="T38" fmla="*/ 39 w 175"/>
                <a:gd name="T39" fmla="*/ 72 h 81"/>
                <a:gd name="T40" fmla="*/ 25 w 175"/>
                <a:gd name="T41" fmla="*/ 68 h 81"/>
                <a:gd name="T42" fmla="*/ 14 w 175"/>
                <a:gd name="T43" fmla="*/ 62 h 81"/>
                <a:gd name="T44" fmla="*/ 6 w 175"/>
                <a:gd name="T45" fmla="*/ 55 h 81"/>
                <a:gd name="T46" fmla="*/ 2 w 175"/>
                <a:gd name="T47" fmla="*/ 47 h 81"/>
                <a:gd name="T48" fmla="*/ 0 w 175"/>
                <a:gd name="T49" fmla="*/ 40 h 81"/>
                <a:gd name="T50" fmla="*/ 2 w 175"/>
                <a:gd name="T51" fmla="*/ 32 h 81"/>
                <a:gd name="T52" fmla="*/ 6 w 175"/>
                <a:gd name="T53" fmla="*/ 23 h 81"/>
                <a:gd name="T54" fmla="*/ 14 w 175"/>
                <a:gd name="T55" fmla="*/ 17 h 81"/>
                <a:gd name="T56" fmla="*/ 25 w 175"/>
                <a:gd name="T57" fmla="*/ 11 h 81"/>
                <a:gd name="T58" fmla="*/ 39 w 175"/>
                <a:gd name="T59" fmla="*/ 6 h 81"/>
                <a:gd name="T60" fmla="*/ 54 w 175"/>
                <a:gd name="T61" fmla="*/ 2 h 81"/>
                <a:gd name="T62" fmla="*/ 69 w 175"/>
                <a:gd name="T63" fmla="*/ 0 h 81"/>
                <a:gd name="T64" fmla="*/ 89 w 175"/>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5"/>
                <a:gd name="T100" fmla="*/ 0 h 81"/>
                <a:gd name="T101" fmla="*/ 175 w 175"/>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7" name="Freeform 78"/>
            <p:cNvSpPr>
              <a:spLocks/>
            </p:cNvSpPr>
            <p:nvPr/>
          </p:nvSpPr>
          <p:spPr bwMode="auto">
            <a:xfrm>
              <a:off x="2741" y="2594"/>
              <a:ext cx="177" cy="81"/>
            </a:xfrm>
            <a:custGeom>
              <a:avLst/>
              <a:gdLst>
                <a:gd name="T0" fmla="*/ 96 w 177"/>
                <a:gd name="T1" fmla="*/ 0 h 81"/>
                <a:gd name="T2" fmla="*/ 110 w 177"/>
                <a:gd name="T3" fmla="*/ 0 h 81"/>
                <a:gd name="T4" fmla="*/ 123 w 177"/>
                <a:gd name="T5" fmla="*/ 2 h 81"/>
                <a:gd name="T6" fmla="*/ 135 w 177"/>
                <a:gd name="T7" fmla="*/ 4 h 81"/>
                <a:gd name="T8" fmla="*/ 144 w 177"/>
                <a:gd name="T9" fmla="*/ 9 h 81"/>
                <a:gd name="T10" fmla="*/ 154 w 177"/>
                <a:gd name="T11" fmla="*/ 13 h 81"/>
                <a:gd name="T12" fmla="*/ 162 w 177"/>
                <a:gd name="T13" fmla="*/ 17 h 81"/>
                <a:gd name="T14" fmla="*/ 167 w 177"/>
                <a:gd name="T15" fmla="*/ 21 h 81"/>
                <a:gd name="T16" fmla="*/ 173 w 177"/>
                <a:gd name="T17" fmla="*/ 28 h 81"/>
                <a:gd name="T18" fmla="*/ 175 w 177"/>
                <a:gd name="T19" fmla="*/ 34 h 81"/>
                <a:gd name="T20" fmla="*/ 177 w 177"/>
                <a:gd name="T21" fmla="*/ 40 h 81"/>
                <a:gd name="T22" fmla="*/ 175 w 177"/>
                <a:gd name="T23" fmla="*/ 45 h 81"/>
                <a:gd name="T24" fmla="*/ 173 w 177"/>
                <a:gd name="T25" fmla="*/ 51 h 81"/>
                <a:gd name="T26" fmla="*/ 167 w 177"/>
                <a:gd name="T27" fmla="*/ 57 h 81"/>
                <a:gd name="T28" fmla="*/ 162 w 177"/>
                <a:gd name="T29" fmla="*/ 62 h 81"/>
                <a:gd name="T30" fmla="*/ 154 w 177"/>
                <a:gd name="T31" fmla="*/ 66 h 81"/>
                <a:gd name="T32" fmla="*/ 144 w 177"/>
                <a:gd name="T33" fmla="*/ 70 h 81"/>
                <a:gd name="T34" fmla="*/ 135 w 177"/>
                <a:gd name="T35" fmla="*/ 74 h 81"/>
                <a:gd name="T36" fmla="*/ 123 w 177"/>
                <a:gd name="T37" fmla="*/ 76 h 81"/>
                <a:gd name="T38" fmla="*/ 110 w 177"/>
                <a:gd name="T39" fmla="*/ 79 h 81"/>
                <a:gd name="T40" fmla="*/ 96 w 177"/>
                <a:gd name="T41" fmla="*/ 79 h 81"/>
                <a:gd name="T42" fmla="*/ 83 w 177"/>
                <a:gd name="T43" fmla="*/ 79 h 81"/>
                <a:gd name="T44" fmla="*/ 71 w 177"/>
                <a:gd name="T45" fmla="*/ 79 h 81"/>
                <a:gd name="T46" fmla="*/ 58 w 177"/>
                <a:gd name="T47" fmla="*/ 76 h 81"/>
                <a:gd name="T48" fmla="*/ 46 w 177"/>
                <a:gd name="T49" fmla="*/ 74 h 81"/>
                <a:gd name="T50" fmla="*/ 35 w 177"/>
                <a:gd name="T51" fmla="*/ 72 h 81"/>
                <a:gd name="T52" fmla="*/ 25 w 177"/>
                <a:gd name="T53" fmla="*/ 68 h 81"/>
                <a:gd name="T54" fmla="*/ 18 w 177"/>
                <a:gd name="T55" fmla="*/ 64 h 81"/>
                <a:gd name="T56" fmla="*/ 10 w 177"/>
                <a:gd name="T57" fmla="*/ 59 h 81"/>
                <a:gd name="T58" fmla="*/ 6 w 177"/>
                <a:gd name="T59" fmla="*/ 53 h 81"/>
                <a:gd name="T60" fmla="*/ 2 w 177"/>
                <a:gd name="T61" fmla="*/ 47 h 81"/>
                <a:gd name="T62" fmla="*/ 0 w 177"/>
                <a:gd name="T63" fmla="*/ 40 h 81"/>
                <a:gd name="T64" fmla="*/ 0 w 177"/>
                <a:gd name="T65" fmla="*/ 34 h 81"/>
                <a:gd name="T66" fmla="*/ 4 w 177"/>
                <a:gd name="T67" fmla="*/ 28 h 81"/>
                <a:gd name="T68" fmla="*/ 8 w 177"/>
                <a:gd name="T69" fmla="*/ 21 h 81"/>
                <a:gd name="T70" fmla="*/ 16 w 177"/>
                <a:gd name="T71" fmla="*/ 17 h 81"/>
                <a:gd name="T72" fmla="*/ 23 w 177"/>
                <a:gd name="T73" fmla="*/ 13 h 81"/>
                <a:gd name="T74" fmla="*/ 33 w 177"/>
                <a:gd name="T75" fmla="*/ 9 h 81"/>
                <a:gd name="T76" fmla="*/ 43 w 177"/>
                <a:gd name="T77" fmla="*/ 4 h 81"/>
                <a:gd name="T78" fmla="*/ 54 w 177"/>
                <a:gd name="T79" fmla="*/ 2 h 81"/>
                <a:gd name="T80" fmla="*/ 66 w 177"/>
                <a:gd name="T81" fmla="*/ 0 h 81"/>
                <a:gd name="T82" fmla="*/ 79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7"/>
                <a:gd name="T127" fmla="*/ 0 h 81"/>
                <a:gd name="T128" fmla="*/ 177 w 177"/>
                <a:gd name="T129" fmla="*/ 81 h 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8" name="Freeform 79"/>
            <p:cNvSpPr>
              <a:spLocks/>
            </p:cNvSpPr>
            <p:nvPr/>
          </p:nvSpPr>
          <p:spPr bwMode="auto">
            <a:xfrm>
              <a:off x="2741" y="2594"/>
              <a:ext cx="177" cy="81"/>
            </a:xfrm>
            <a:custGeom>
              <a:avLst/>
              <a:gdLst>
                <a:gd name="T0" fmla="*/ 89 w 177"/>
                <a:gd name="T1" fmla="*/ 0 h 81"/>
                <a:gd name="T2" fmla="*/ 106 w 177"/>
                <a:gd name="T3" fmla="*/ 0 h 81"/>
                <a:gd name="T4" fmla="*/ 123 w 177"/>
                <a:gd name="T5" fmla="*/ 2 h 81"/>
                <a:gd name="T6" fmla="*/ 137 w 177"/>
                <a:gd name="T7" fmla="*/ 6 h 81"/>
                <a:gd name="T8" fmla="*/ 150 w 177"/>
                <a:gd name="T9" fmla="*/ 11 h 81"/>
                <a:gd name="T10" fmla="*/ 162 w 177"/>
                <a:gd name="T11" fmla="*/ 17 h 81"/>
                <a:gd name="T12" fmla="*/ 169 w 177"/>
                <a:gd name="T13" fmla="*/ 23 h 81"/>
                <a:gd name="T14" fmla="*/ 175 w 177"/>
                <a:gd name="T15" fmla="*/ 32 h 81"/>
                <a:gd name="T16" fmla="*/ 177 w 177"/>
                <a:gd name="T17" fmla="*/ 40 h 81"/>
                <a:gd name="T18" fmla="*/ 175 w 177"/>
                <a:gd name="T19" fmla="*/ 47 h 81"/>
                <a:gd name="T20" fmla="*/ 169 w 177"/>
                <a:gd name="T21" fmla="*/ 55 h 81"/>
                <a:gd name="T22" fmla="*/ 162 w 177"/>
                <a:gd name="T23" fmla="*/ 62 h 81"/>
                <a:gd name="T24" fmla="*/ 150 w 177"/>
                <a:gd name="T25" fmla="*/ 68 h 81"/>
                <a:gd name="T26" fmla="*/ 137 w 177"/>
                <a:gd name="T27" fmla="*/ 72 h 81"/>
                <a:gd name="T28" fmla="*/ 123 w 177"/>
                <a:gd name="T29" fmla="*/ 76 h 81"/>
                <a:gd name="T30" fmla="*/ 106 w 177"/>
                <a:gd name="T31" fmla="*/ 79 h 81"/>
                <a:gd name="T32" fmla="*/ 89 w 177"/>
                <a:gd name="T33" fmla="*/ 81 h 81"/>
                <a:gd name="T34" fmla="*/ 71 w 177"/>
                <a:gd name="T35" fmla="*/ 79 h 81"/>
                <a:gd name="T36" fmla="*/ 54 w 177"/>
                <a:gd name="T37" fmla="*/ 76 h 81"/>
                <a:gd name="T38" fmla="*/ 39 w 177"/>
                <a:gd name="T39" fmla="*/ 72 h 81"/>
                <a:gd name="T40" fmla="*/ 25 w 177"/>
                <a:gd name="T41" fmla="*/ 68 h 81"/>
                <a:gd name="T42" fmla="*/ 16 w 177"/>
                <a:gd name="T43" fmla="*/ 62 h 81"/>
                <a:gd name="T44" fmla="*/ 6 w 177"/>
                <a:gd name="T45" fmla="*/ 55 h 81"/>
                <a:gd name="T46" fmla="*/ 2 w 177"/>
                <a:gd name="T47" fmla="*/ 47 h 81"/>
                <a:gd name="T48" fmla="*/ 0 w 177"/>
                <a:gd name="T49" fmla="*/ 40 h 81"/>
                <a:gd name="T50" fmla="*/ 2 w 177"/>
                <a:gd name="T51" fmla="*/ 32 h 81"/>
                <a:gd name="T52" fmla="*/ 6 w 177"/>
                <a:gd name="T53" fmla="*/ 23 h 81"/>
                <a:gd name="T54" fmla="*/ 16 w 177"/>
                <a:gd name="T55" fmla="*/ 17 h 81"/>
                <a:gd name="T56" fmla="*/ 25 w 177"/>
                <a:gd name="T57" fmla="*/ 11 h 81"/>
                <a:gd name="T58" fmla="*/ 39 w 177"/>
                <a:gd name="T59" fmla="*/ 6 h 81"/>
                <a:gd name="T60" fmla="*/ 54 w 177"/>
                <a:gd name="T61" fmla="*/ 2 h 81"/>
                <a:gd name="T62" fmla="*/ 71 w 177"/>
                <a:gd name="T63" fmla="*/ 0 h 81"/>
                <a:gd name="T64" fmla="*/ 89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1"/>
                <a:gd name="T101" fmla="*/ 177 w 17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9" name="Freeform 80"/>
            <p:cNvSpPr>
              <a:spLocks/>
            </p:cNvSpPr>
            <p:nvPr/>
          </p:nvSpPr>
          <p:spPr bwMode="auto">
            <a:xfrm>
              <a:off x="2850" y="2412"/>
              <a:ext cx="177" cy="80"/>
            </a:xfrm>
            <a:custGeom>
              <a:avLst/>
              <a:gdLst>
                <a:gd name="T0" fmla="*/ 92 w 177"/>
                <a:gd name="T1" fmla="*/ 0 h 80"/>
                <a:gd name="T2" fmla="*/ 102 w 177"/>
                <a:gd name="T3" fmla="*/ 0 h 80"/>
                <a:gd name="T4" fmla="*/ 111 w 177"/>
                <a:gd name="T5" fmla="*/ 0 h 80"/>
                <a:gd name="T6" fmla="*/ 119 w 177"/>
                <a:gd name="T7" fmla="*/ 2 h 80"/>
                <a:gd name="T8" fmla="*/ 127 w 177"/>
                <a:gd name="T9" fmla="*/ 4 h 80"/>
                <a:gd name="T10" fmla="*/ 134 w 177"/>
                <a:gd name="T11" fmla="*/ 6 h 80"/>
                <a:gd name="T12" fmla="*/ 142 w 177"/>
                <a:gd name="T13" fmla="*/ 8 h 80"/>
                <a:gd name="T14" fmla="*/ 148 w 177"/>
                <a:gd name="T15" fmla="*/ 10 h 80"/>
                <a:gd name="T16" fmla="*/ 154 w 177"/>
                <a:gd name="T17" fmla="*/ 12 h 80"/>
                <a:gd name="T18" fmla="*/ 159 w 177"/>
                <a:gd name="T19" fmla="*/ 15 h 80"/>
                <a:gd name="T20" fmla="*/ 163 w 177"/>
                <a:gd name="T21" fmla="*/ 19 h 80"/>
                <a:gd name="T22" fmla="*/ 169 w 177"/>
                <a:gd name="T23" fmla="*/ 23 h 80"/>
                <a:gd name="T24" fmla="*/ 173 w 177"/>
                <a:gd name="T25" fmla="*/ 27 h 80"/>
                <a:gd name="T26" fmla="*/ 175 w 177"/>
                <a:gd name="T27" fmla="*/ 31 h 80"/>
                <a:gd name="T28" fmla="*/ 177 w 177"/>
                <a:gd name="T29" fmla="*/ 36 h 80"/>
                <a:gd name="T30" fmla="*/ 177 w 177"/>
                <a:gd name="T31" fmla="*/ 40 h 80"/>
                <a:gd name="T32" fmla="*/ 177 w 177"/>
                <a:gd name="T33" fmla="*/ 44 h 80"/>
                <a:gd name="T34" fmla="*/ 175 w 177"/>
                <a:gd name="T35" fmla="*/ 48 h 80"/>
                <a:gd name="T36" fmla="*/ 171 w 177"/>
                <a:gd name="T37" fmla="*/ 53 h 80"/>
                <a:gd name="T38" fmla="*/ 169 w 177"/>
                <a:gd name="T39" fmla="*/ 57 h 80"/>
                <a:gd name="T40" fmla="*/ 163 w 177"/>
                <a:gd name="T41" fmla="*/ 61 h 80"/>
                <a:gd name="T42" fmla="*/ 159 w 177"/>
                <a:gd name="T43" fmla="*/ 63 h 80"/>
                <a:gd name="T44" fmla="*/ 154 w 177"/>
                <a:gd name="T45" fmla="*/ 65 h 80"/>
                <a:gd name="T46" fmla="*/ 148 w 177"/>
                <a:gd name="T47" fmla="*/ 70 h 80"/>
                <a:gd name="T48" fmla="*/ 142 w 177"/>
                <a:gd name="T49" fmla="*/ 72 h 80"/>
                <a:gd name="T50" fmla="*/ 134 w 177"/>
                <a:gd name="T51" fmla="*/ 74 h 80"/>
                <a:gd name="T52" fmla="*/ 127 w 177"/>
                <a:gd name="T53" fmla="*/ 76 h 80"/>
                <a:gd name="T54" fmla="*/ 119 w 177"/>
                <a:gd name="T55" fmla="*/ 78 h 80"/>
                <a:gd name="T56" fmla="*/ 111 w 177"/>
                <a:gd name="T57" fmla="*/ 78 h 80"/>
                <a:gd name="T58" fmla="*/ 102 w 177"/>
                <a:gd name="T59" fmla="*/ 78 h 80"/>
                <a:gd name="T60" fmla="*/ 92 w 177"/>
                <a:gd name="T61" fmla="*/ 80 h 80"/>
                <a:gd name="T62" fmla="*/ 84 w 177"/>
                <a:gd name="T63" fmla="*/ 80 h 80"/>
                <a:gd name="T64" fmla="*/ 75 w 177"/>
                <a:gd name="T65" fmla="*/ 78 h 80"/>
                <a:gd name="T66" fmla="*/ 67 w 177"/>
                <a:gd name="T67" fmla="*/ 78 h 80"/>
                <a:gd name="T68" fmla="*/ 58 w 177"/>
                <a:gd name="T69" fmla="*/ 78 h 80"/>
                <a:gd name="T70" fmla="*/ 50 w 177"/>
                <a:gd name="T71" fmla="*/ 76 h 80"/>
                <a:gd name="T72" fmla="*/ 42 w 177"/>
                <a:gd name="T73" fmla="*/ 74 h 80"/>
                <a:gd name="T74" fmla="*/ 36 w 177"/>
                <a:gd name="T75" fmla="*/ 72 h 80"/>
                <a:gd name="T76" fmla="*/ 29 w 177"/>
                <a:gd name="T77" fmla="*/ 70 h 80"/>
                <a:gd name="T78" fmla="*/ 23 w 177"/>
                <a:gd name="T79" fmla="*/ 65 h 80"/>
                <a:gd name="T80" fmla="*/ 17 w 177"/>
                <a:gd name="T81" fmla="*/ 63 h 80"/>
                <a:gd name="T82" fmla="*/ 13 w 177"/>
                <a:gd name="T83" fmla="*/ 61 h 80"/>
                <a:gd name="T84" fmla="*/ 10 w 177"/>
                <a:gd name="T85" fmla="*/ 57 h 80"/>
                <a:gd name="T86" fmla="*/ 6 w 177"/>
                <a:gd name="T87" fmla="*/ 53 h 80"/>
                <a:gd name="T88" fmla="*/ 4 w 177"/>
                <a:gd name="T89" fmla="*/ 48 h 80"/>
                <a:gd name="T90" fmla="*/ 2 w 177"/>
                <a:gd name="T91" fmla="*/ 46 h 80"/>
                <a:gd name="T92" fmla="*/ 0 w 177"/>
                <a:gd name="T93" fmla="*/ 42 h 80"/>
                <a:gd name="T94" fmla="*/ 0 w 177"/>
                <a:gd name="T95" fmla="*/ 38 h 80"/>
                <a:gd name="T96" fmla="*/ 2 w 177"/>
                <a:gd name="T97" fmla="*/ 34 h 80"/>
                <a:gd name="T98" fmla="*/ 4 w 177"/>
                <a:gd name="T99" fmla="*/ 29 h 80"/>
                <a:gd name="T100" fmla="*/ 6 w 177"/>
                <a:gd name="T101" fmla="*/ 25 h 80"/>
                <a:gd name="T102" fmla="*/ 10 w 177"/>
                <a:gd name="T103" fmla="*/ 23 h 80"/>
                <a:gd name="T104" fmla="*/ 13 w 177"/>
                <a:gd name="T105" fmla="*/ 19 h 80"/>
                <a:gd name="T106" fmla="*/ 17 w 177"/>
                <a:gd name="T107" fmla="*/ 15 h 80"/>
                <a:gd name="T108" fmla="*/ 23 w 177"/>
                <a:gd name="T109" fmla="*/ 12 h 80"/>
                <a:gd name="T110" fmla="*/ 29 w 177"/>
                <a:gd name="T111" fmla="*/ 10 h 80"/>
                <a:gd name="T112" fmla="*/ 36 w 177"/>
                <a:gd name="T113" fmla="*/ 8 h 80"/>
                <a:gd name="T114" fmla="*/ 42 w 177"/>
                <a:gd name="T115" fmla="*/ 6 h 80"/>
                <a:gd name="T116" fmla="*/ 50 w 177"/>
                <a:gd name="T117" fmla="*/ 4 h 80"/>
                <a:gd name="T118" fmla="*/ 58 w 177"/>
                <a:gd name="T119" fmla="*/ 2 h 80"/>
                <a:gd name="T120" fmla="*/ 67 w 177"/>
                <a:gd name="T121" fmla="*/ 0 h 80"/>
                <a:gd name="T122" fmla="*/ 75 w 177"/>
                <a:gd name="T123" fmla="*/ 0 h 80"/>
                <a:gd name="T124" fmla="*/ 84 w 177"/>
                <a:gd name="T125" fmla="*/ 0 h 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
                <a:gd name="T190" fmla="*/ 0 h 80"/>
                <a:gd name="T191" fmla="*/ 177 w 177"/>
                <a:gd name="T192" fmla="*/ 80 h 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0" name="Freeform 81"/>
            <p:cNvSpPr>
              <a:spLocks/>
            </p:cNvSpPr>
            <p:nvPr/>
          </p:nvSpPr>
          <p:spPr bwMode="auto">
            <a:xfrm>
              <a:off x="2847" y="2410"/>
              <a:ext cx="177" cy="80"/>
            </a:xfrm>
            <a:custGeom>
              <a:avLst/>
              <a:gdLst>
                <a:gd name="T0" fmla="*/ 88 w 177"/>
                <a:gd name="T1" fmla="*/ 0 h 80"/>
                <a:gd name="T2" fmla="*/ 106 w 177"/>
                <a:gd name="T3" fmla="*/ 0 h 80"/>
                <a:gd name="T4" fmla="*/ 123 w 177"/>
                <a:gd name="T5" fmla="*/ 2 h 80"/>
                <a:gd name="T6" fmla="*/ 138 w 177"/>
                <a:gd name="T7" fmla="*/ 6 h 80"/>
                <a:gd name="T8" fmla="*/ 152 w 177"/>
                <a:gd name="T9" fmla="*/ 10 h 80"/>
                <a:gd name="T10" fmla="*/ 161 w 177"/>
                <a:gd name="T11" fmla="*/ 17 h 80"/>
                <a:gd name="T12" fmla="*/ 169 w 177"/>
                <a:gd name="T13" fmla="*/ 23 h 80"/>
                <a:gd name="T14" fmla="*/ 175 w 177"/>
                <a:gd name="T15" fmla="*/ 31 h 80"/>
                <a:gd name="T16" fmla="*/ 177 w 177"/>
                <a:gd name="T17" fmla="*/ 40 h 80"/>
                <a:gd name="T18" fmla="*/ 175 w 177"/>
                <a:gd name="T19" fmla="*/ 48 h 80"/>
                <a:gd name="T20" fmla="*/ 169 w 177"/>
                <a:gd name="T21" fmla="*/ 55 h 80"/>
                <a:gd name="T22" fmla="*/ 161 w 177"/>
                <a:gd name="T23" fmla="*/ 61 h 80"/>
                <a:gd name="T24" fmla="*/ 152 w 177"/>
                <a:gd name="T25" fmla="*/ 68 h 80"/>
                <a:gd name="T26" fmla="*/ 138 w 177"/>
                <a:gd name="T27" fmla="*/ 72 h 80"/>
                <a:gd name="T28" fmla="*/ 123 w 177"/>
                <a:gd name="T29" fmla="*/ 76 h 80"/>
                <a:gd name="T30" fmla="*/ 106 w 177"/>
                <a:gd name="T31" fmla="*/ 78 h 80"/>
                <a:gd name="T32" fmla="*/ 88 w 177"/>
                <a:gd name="T33" fmla="*/ 80 h 80"/>
                <a:gd name="T34" fmla="*/ 71 w 177"/>
                <a:gd name="T35" fmla="*/ 78 h 80"/>
                <a:gd name="T36" fmla="*/ 54 w 177"/>
                <a:gd name="T37" fmla="*/ 76 h 80"/>
                <a:gd name="T38" fmla="*/ 38 w 177"/>
                <a:gd name="T39" fmla="*/ 72 h 80"/>
                <a:gd name="T40" fmla="*/ 27 w 177"/>
                <a:gd name="T41" fmla="*/ 68 h 80"/>
                <a:gd name="T42" fmla="*/ 15 w 177"/>
                <a:gd name="T43" fmla="*/ 61 h 80"/>
                <a:gd name="T44" fmla="*/ 8 w 177"/>
                <a:gd name="T45" fmla="*/ 55 h 80"/>
                <a:gd name="T46" fmla="*/ 2 w 177"/>
                <a:gd name="T47" fmla="*/ 48 h 80"/>
                <a:gd name="T48" fmla="*/ 0 w 177"/>
                <a:gd name="T49" fmla="*/ 40 h 80"/>
                <a:gd name="T50" fmla="*/ 2 w 177"/>
                <a:gd name="T51" fmla="*/ 31 h 80"/>
                <a:gd name="T52" fmla="*/ 8 w 177"/>
                <a:gd name="T53" fmla="*/ 23 h 80"/>
                <a:gd name="T54" fmla="*/ 15 w 177"/>
                <a:gd name="T55" fmla="*/ 17 h 80"/>
                <a:gd name="T56" fmla="*/ 27 w 177"/>
                <a:gd name="T57" fmla="*/ 10 h 80"/>
                <a:gd name="T58" fmla="*/ 38 w 177"/>
                <a:gd name="T59" fmla="*/ 6 h 80"/>
                <a:gd name="T60" fmla="*/ 54 w 177"/>
                <a:gd name="T61" fmla="*/ 2 h 80"/>
                <a:gd name="T62" fmla="*/ 71 w 177"/>
                <a:gd name="T63" fmla="*/ 0 h 80"/>
                <a:gd name="T64" fmla="*/ 88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0"/>
                <a:gd name="T101" fmla="*/ 177 w 1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1" name="Line 82"/>
            <p:cNvSpPr>
              <a:spLocks noChangeShapeType="1"/>
            </p:cNvSpPr>
            <p:nvPr/>
          </p:nvSpPr>
          <p:spPr bwMode="auto">
            <a:xfrm flipV="1">
              <a:off x="2816" y="2497"/>
              <a:ext cx="85" cy="1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2" name="Freeform 83"/>
            <p:cNvSpPr>
              <a:spLocks/>
            </p:cNvSpPr>
            <p:nvPr/>
          </p:nvSpPr>
          <p:spPr bwMode="auto">
            <a:xfrm>
              <a:off x="2868" y="2492"/>
              <a:ext cx="37" cy="41"/>
            </a:xfrm>
            <a:custGeom>
              <a:avLst/>
              <a:gdLst>
                <a:gd name="T0" fmla="*/ 0 w 37"/>
                <a:gd name="T1" fmla="*/ 11 h 41"/>
                <a:gd name="T2" fmla="*/ 37 w 37"/>
                <a:gd name="T3" fmla="*/ 0 h 41"/>
                <a:gd name="T4" fmla="*/ 31 w 37"/>
                <a:gd name="T5" fmla="*/ 41 h 41"/>
                <a:gd name="T6" fmla="*/ 0 60000 65536"/>
                <a:gd name="T7" fmla="*/ 0 60000 65536"/>
                <a:gd name="T8" fmla="*/ 0 60000 65536"/>
                <a:gd name="T9" fmla="*/ 0 w 37"/>
                <a:gd name="T10" fmla="*/ 0 h 41"/>
                <a:gd name="T11" fmla="*/ 37 w 37"/>
                <a:gd name="T12" fmla="*/ 41 h 41"/>
              </a:gdLst>
              <a:ahLst/>
              <a:cxnLst>
                <a:cxn ang="T6">
                  <a:pos x="T0" y="T1"/>
                </a:cxn>
                <a:cxn ang="T7">
                  <a:pos x="T2" y="T3"/>
                </a:cxn>
                <a:cxn ang="T8">
                  <a:pos x="T4" y="T5"/>
                </a:cxn>
              </a:cxnLst>
              <a:rect l="T9" t="T10" r="T11" b="T12"/>
              <a:pathLst>
                <a:path w="37" h="41">
                  <a:moveTo>
                    <a:pt x="0" y="11"/>
                  </a:moveTo>
                  <a:lnTo>
                    <a:pt x="37" y="0"/>
                  </a:lnTo>
                  <a:lnTo>
                    <a:pt x="31" y="41"/>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3" name="Freeform 84"/>
            <p:cNvSpPr>
              <a:spLocks/>
            </p:cNvSpPr>
            <p:nvPr/>
          </p:nvSpPr>
          <p:spPr bwMode="auto">
            <a:xfrm>
              <a:off x="2980" y="2589"/>
              <a:ext cx="176" cy="81"/>
            </a:xfrm>
            <a:custGeom>
              <a:avLst/>
              <a:gdLst>
                <a:gd name="T0" fmla="*/ 98 w 176"/>
                <a:gd name="T1" fmla="*/ 0 h 81"/>
                <a:gd name="T2" fmla="*/ 109 w 176"/>
                <a:gd name="T3" fmla="*/ 2 h 81"/>
                <a:gd name="T4" fmla="*/ 123 w 176"/>
                <a:gd name="T5" fmla="*/ 4 h 81"/>
                <a:gd name="T6" fmla="*/ 134 w 176"/>
                <a:gd name="T7" fmla="*/ 7 h 81"/>
                <a:gd name="T8" fmla="*/ 144 w 176"/>
                <a:gd name="T9" fmla="*/ 9 h 81"/>
                <a:gd name="T10" fmla="*/ 153 w 176"/>
                <a:gd name="T11" fmla="*/ 13 h 81"/>
                <a:gd name="T12" fmla="*/ 161 w 176"/>
                <a:gd name="T13" fmla="*/ 17 h 81"/>
                <a:gd name="T14" fmla="*/ 167 w 176"/>
                <a:gd name="T15" fmla="*/ 23 h 81"/>
                <a:gd name="T16" fmla="*/ 173 w 176"/>
                <a:gd name="T17" fmla="*/ 28 h 81"/>
                <a:gd name="T18" fmla="*/ 175 w 176"/>
                <a:gd name="T19" fmla="*/ 34 h 81"/>
                <a:gd name="T20" fmla="*/ 176 w 176"/>
                <a:gd name="T21" fmla="*/ 40 h 81"/>
                <a:gd name="T22" fmla="*/ 175 w 176"/>
                <a:gd name="T23" fmla="*/ 47 h 81"/>
                <a:gd name="T24" fmla="*/ 173 w 176"/>
                <a:gd name="T25" fmla="*/ 53 h 81"/>
                <a:gd name="T26" fmla="*/ 167 w 176"/>
                <a:gd name="T27" fmla="*/ 57 h 81"/>
                <a:gd name="T28" fmla="*/ 161 w 176"/>
                <a:gd name="T29" fmla="*/ 64 h 81"/>
                <a:gd name="T30" fmla="*/ 153 w 176"/>
                <a:gd name="T31" fmla="*/ 68 h 81"/>
                <a:gd name="T32" fmla="*/ 144 w 176"/>
                <a:gd name="T33" fmla="*/ 72 h 81"/>
                <a:gd name="T34" fmla="*/ 134 w 176"/>
                <a:gd name="T35" fmla="*/ 74 h 81"/>
                <a:gd name="T36" fmla="*/ 123 w 176"/>
                <a:gd name="T37" fmla="*/ 76 h 81"/>
                <a:gd name="T38" fmla="*/ 109 w 176"/>
                <a:gd name="T39" fmla="*/ 79 h 81"/>
                <a:gd name="T40" fmla="*/ 98 w 176"/>
                <a:gd name="T41" fmla="*/ 81 h 81"/>
                <a:gd name="T42" fmla="*/ 84 w 176"/>
                <a:gd name="T43" fmla="*/ 81 h 81"/>
                <a:gd name="T44" fmla="*/ 71 w 176"/>
                <a:gd name="T45" fmla="*/ 81 h 81"/>
                <a:gd name="T46" fmla="*/ 57 w 176"/>
                <a:gd name="T47" fmla="*/ 79 h 81"/>
                <a:gd name="T48" fmla="*/ 46 w 176"/>
                <a:gd name="T49" fmla="*/ 76 h 81"/>
                <a:gd name="T50" fmla="*/ 36 w 176"/>
                <a:gd name="T51" fmla="*/ 72 h 81"/>
                <a:gd name="T52" fmla="*/ 27 w 176"/>
                <a:gd name="T53" fmla="*/ 68 h 81"/>
                <a:gd name="T54" fmla="*/ 17 w 176"/>
                <a:gd name="T55" fmla="*/ 64 h 81"/>
                <a:gd name="T56" fmla="*/ 11 w 176"/>
                <a:gd name="T57" fmla="*/ 60 h 81"/>
                <a:gd name="T58" fmla="*/ 6 w 176"/>
                <a:gd name="T59" fmla="*/ 55 h 81"/>
                <a:gd name="T60" fmla="*/ 2 w 176"/>
                <a:gd name="T61" fmla="*/ 49 h 81"/>
                <a:gd name="T62" fmla="*/ 0 w 176"/>
                <a:gd name="T63" fmla="*/ 43 h 81"/>
                <a:gd name="T64" fmla="*/ 0 w 176"/>
                <a:gd name="T65" fmla="*/ 36 h 81"/>
                <a:gd name="T66" fmla="*/ 2 w 176"/>
                <a:gd name="T67" fmla="*/ 30 h 81"/>
                <a:gd name="T68" fmla="*/ 8 w 176"/>
                <a:gd name="T69" fmla="*/ 26 h 81"/>
                <a:gd name="T70" fmla="*/ 13 w 176"/>
                <a:gd name="T71" fmla="*/ 19 h 81"/>
                <a:gd name="T72" fmla="*/ 21 w 176"/>
                <a:gd name="T73" fmla="*/ 15 h 81"/>
                <a:gd name="T74" fmla="*/ 29 w 176"/>
                <a:gd name="T75" fmla="*/ 11 h 81"/>
                <a:gd name="T76" fmla="*/ 38 w 176"/>
                <a:gd name="T77" fmla="*/ 7 h 81"/>
                <a:gd name="T78" fmla="*/ 50 w 176"/>
                <a:gd name="T79" fmla="*/ 4 h 81"/>
                <a:gd name="T80" fmla="*/ 61 w 176"/>
                <a:gd name="T81" fmla="*/ 2 h 81"/>
                <a:gd name="T82" fmla="*/ 75 w 176"/>
                <a:gd name="T83" fmla="*/ 0 h 81"/>
                <a:gd name="T84" fmla="*/ 88 w 176"/>
                <a:gd name="T85" fmla="*/ 0 h 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6"/>
                <a:gd name="T130" fmla="*/ 0 h 81"/>
                <a:gd name="T131" fmla="*/ 176 w 176"/>
                <a:gd name="T132" fmla="*/ 81 h 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4" name="Freeform 85"/>
            <p:cNvSpPr>
              <a:spLocks/>
            </p:cNvSpPr>
            <p:nvPr/>
          </p:nvSpPr>
          <p:spPr bwMode="auto">
            <a:xfrm>
              <a:off x="2974" y="2583"/>
              <a:ext cx="176" cy="81"/>
            </a:xfrm>
            <a:custGeom>
              <a:avLst/>
              <a:gdLst>
                <a:gd name="T0" fmla="*/ 88 w 176"/>
                <a:gd name="T1" fmla="*/ 0 h 81"/>
                <a:gd name="T2" fmla="*/ 105 w 176"/>
                <a:gd name="T3" fmla="*/ 2 h 81"/>
                <a:gd name="T4" fmla="*/ 123 w 176"/>
                <a:gd name="T5" fmla="*/ 4 h 81"/>
                <a:gd name="T6" fmla="*/ 138 w 176"/>
                <a:gd name="T7" fmla="*/ 7 h 81"/>
                <a:gd name="T8" fmla="*/ 150 w 176"/>
                <a:gd name="T9" fmla="*/ 13 h 81"/>
                <a:gd name="T10" fmla="*/ 161 w 176"/>
                <a:gd name="T11" fmla="*/ 17 h 81"/>
                <a:gd name="T12" fmla="*/ 169 w 176"/>
                <a:gd name="T13" fmla="*/ 26 h 81"/>
                <a:gd name="T14" fmla="*/ 175 w 176"/>
                <a:gd name="T15" fmla="*/ 32 h 81"/>
                <a:gd name="T16" fmla="*/ 176 w 176"/>
                <a:gd name="T17" fmla="*/ 40 h 81"/>
                <a:gd name="T18" fmla="*/ 175 w 176"/>
                <a:gd name="T19" fmla="*/ 49 h 81"/>
                <a:gd name="T20" fmla="*/ 169 w 176"/>
                <a:gd name="T21" fmla="*/ 55 h 81"/>
                <a:gd name="T22" fmla="*/ 161 w 176"/>
                <a:gd name="T23" fmla="*/ 64 h 81"/>
                <a:gd name="T24" fmla="*/ 150 w 176"/>
                <a:gd name="T25" fmla="*/ 68 h 81"/>
                <a:gd name="T26" fmla="*/ 138 w 176"/>
                <a:gd name="T27" fmla="*/ 74 h 81"/>
                <a:gd name="T28" fmla="*/ 123 w 176"/>
                <a:gd name="T29" fmla="*/ 76 h 81"/>
                <a:gd name="T30" fmla="*/ 105 w 176"/>
                <a:gd name="T31" fmla="*/ 81 h 81"/>
                <a:gd name="T32" fmla="*/ 88 w 176"/>
                <a:gd name="T33" fmla="*/ 81 h 81"/>
                <a:gd name="T34" fmla="*/ 71 w 176"/>
                <a:gd name="T35" fmla="*/ 81 h 81"/>
                <a:gd name="T36" fmla="*/ 54 w 176"/>
                <a:gd name="T37" fmla="*/ 76 h 81"/>
                <a:gd name="T38" fmla="*/ 38 w 176"/>
                <a:gd name="T39" fmla="*/ 74 h 81"/>
                <a:gd name="T40" fmla="*/ 27 w 176"/>
                <a:gd name="T41" fmla="*/ 68 h 81"/>
                <a:gd name="T42" fmla="*/ 15 w 176"/>
                <a:gd name="T43" fmla="*/ 64 h 81"/>
                <a:gd name="T44" fmla="*/ 8 w 176"/>
                <a:gd name="T45" fmla="*/ 55 h 81"/>
                <a:gd name="T46" fmla="*/ 2 w 176"/>
                <a:gd name="T47" fmla="*/ 49 h 81"/>
                <a:gd name="T48" fmla="*/ 0 w 176"/>
                <a:gd name="T49" fmla="*/ 40 h 81"/>
                <a:gd name="T50" fmla="*/ 2 w 176"/>
                <a:gd name="T51" fmla="*/ 32 h 81"/>
                <a:gd name="T52" fmla="*/ 8 w 176"/>
                <a:gd name="T53" fmla="*/ 26 h 81"/>
                <a:gd name="T54" fmla="*/ 15 w 176"/>
                <a:gd name="T55" fmla="*/ 17 h 81"/>
                <a:gd name="T56" fmla="*/ 27 w 176"/>
                <a:gd name="T57" fmla="*/ 13 h 81"/>
                <a:gd name="T58" fmla="*/ 38 w 176"/>
                <a:gd name="T59" fmla="*/ 7 h 81"/>
                <a:gd name="T60" fmla="*/ 54 w 176"/>
                <a:gd name="T61" fmla="*/ 4 h 81"/>
                <a:gd name="T62" fmla="*/ 71 w 176"/>
                <a:gd name="T63" fmla="*/ 2 h 81"/>
                <a:gd name="T64" fmla="*/ 88 w 17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6"/>
                <a:gd name="T100" fmla="*/ 0 h 81"/>
                <a:gd name="T101" fmla="*/ 176 w 17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5" name="Freeform 86"/>
            <p:cNvSpPr>
              <a:spLocks/>
            </p:cNvSpPr>
            <p:nvPr/>
          </p:nvSpPr>
          <p:spPr bwMode="auto">
            <a:xfrm>
              <a:off x="2748" y="2598"/>
              <a:ext cx="177" cy="81"/>
            </a:xfrm>
            <a:custGeom>
              <a:avLst/>
              <a:gdLst>
                <a:gd name="T0" fmla="*/ 98 w 177"/>
                <a:gd name="T1" fmla="*/ 0 h 81"/>
                <a:gd name="T2" fmla="*/ 111 w 177"/>
                <a:gd name="T3" fmla="*/ 2 h 81"/>
                <a:gd name="T4" fmla="*/ 123 w 177"/>
                <a:gd name="T5" fmla="*/ 4 h 81"/>
                <a:gd name="T6" fmla="*/ 134 w 177"/>
                <a:gd name="T7" fmla="*/ 7 h 81"/>
                <a:gd name="T8" fmla="*/ 144 w 177"/>
                <a:gd name="T9" fmla="*/ 9 h 81"/>
                <a:gd name="T10" fmla="*/ 154 w 177"/>
                <a:gd name="T11" fmla="*/ 13 h 81"/>
                <a:gd name="T12" fmla="*/ 161 w 177"/>
                <a:gd name="T13" fmla="*/ 17 h 81"/>
                <a:gd name="T14" fmla="*/ 169 w 177"/>
                <a:gd name="T15" fmla="*/ 23 h 81"/>
                <a:gd name="T16" fmla="*/ 173 w 177"/>
                <a:gd name="T17" fmla="*/ 28 h 81"/>
                <a:gd name="T18" fmla="*/ 177 w 177"/>
                <a:gd name="T19" fmla="*/ 34 h 81"/>
                <a:gd name="T20" fmla="*/ 177 w 177"/>
                <a:gd name="T21" fmla="*/ 40 h 81"/>
                <a:gd name="T22" fmla="*/ 177 w 177"/>
                <a:gd name="T23" fmla="*/ 47 h 81"/>
                <a:gd name="T24" fmla="*/ 173 w 177"/>
                <a:gd name="T25" fmla="*/ 53 h 81"/>
                <a:gd name="T26" fmla="*/ 167 w 177"/>
                <a:gd name="T27" fmla="*/ 60 h 81"/>
                <a:gd name="T28" fmla="*/ 159 w 177"/>
                <a:gd name="T29" fmla="*/ 64 h 81"/>
                <a:gd name="T30" fmla="*/ 152 w 177"/>
                <a:gd name="T31" fmla="*/ 68 h 81"/>
                <a:gd name="T32" fmla="*/ 142 w 177"/>
                <a:gd name="T33" fmla="*/ 72 h 81"/>
                <a:gd name="T34" fmla="*/ 131 w 177"/>
                <a:gd name="T35" fmla="*/ 76 h 81"/>
                <a:gd name="T36" fmla="*/ 119 w 177"/>
                <a:gd name="T37" fmla="*/ 79 h 81"/>
                <a:gd name="T38" fmla="*/ 106 w 177"/>
                <a:gd name="T39" fmla="*/ 81 h 81"/>
                <a:gd name="T40" fmla="*/ 94 w 177"/>
                <a:gd name="T41" fmla="*/ 81 h 81"/>
                <a:gd name="T42" fmla="*/ 81 w 177"/>
                <a:gd name="T43" fmla="*/ 81 h 81"/>
                <a:gd name="T44" fmla="*/ 67 w 177"/>
                <a:gd name="T45" fmla="*/ 79 h 81"/>
                <a:gd name="T46" fmla="*/ 54 w 177"/>
                <a:gd name="T47" fmla="*/ 76 h 81"/>
                <a:gd name="T48" fmla="*/ 42 w 177"/>
                <a:gd name="T49" fmla="*/ 74 h 81"/>
                <a:gd name="T50" fmla="*/ 33 w 177"/>
                <a:gd name="T51" fmla="*/ 72 h 81"/>
                <a:gd name="T52" fmla="*/ 23 w 177"/>
                <a:gd name="T53" fmla="*/ 68 h 81"/>
                <a:gd name="T54" fmla="*/ 15 w 177"/>
                <a:gd name="T55" fmla="*/ 64 h 81"/>
                <a:gd name="T56" fmla="*/ 10 w 177"/>
                <a:gd name="T57" fmla="*/ 57 h 81"/>
                <a:gd name="T58" fmla="*/ 4 w 177"/>
                <a:gd name="T59" fmla="*/ 53 h 81"/>
                <a:gd name="T60" fmla="*/ 2 w 177"/>
                <a:gd name="T61" fmla="*/ 47 h 81"/>
                <a:gd name="T62" fmla="*/ 0 w 177"/>
                <a:gd name="T63" fmla="*/ 40 h 81"/>
                <a:gd name="T64" fmla="*/ 2 w 177"/>
                <a:gd name="T65" fmla="*/ 34 h 81"/>
                <a:gd name="T66" fmla="*/ 4 w 177"/>
                <a:gd name="T67" fmla="*/ 28 h 81"/>
                <a:gd name="T68" fmla="*/ 10 w 177"/>
                <a:gd name="T69" fmla="*/ 23 h 81"/>
                <a:gd name="T70" fmla="*/ 15 w 177"/>
                <a:gd name="T71" fmla="*/ 17 h 81"/>
                <a:gd name="T72" fmla="*/ 23 w 177"/>
                <a:gd name="T73" fmla="*/ 13 h 81"/>
                <a:gd name="T74" fmla="*/ 33 w 177"/>
                <a:gd name="T75" fmla="*/ 9 h 81"/>
                <a:gd name="T76" fmla="*/ 42 w 177"/>
                <a:gd name="T77" fmla="*/ 7 h 81"/>
                <a:gd name="T78" fmla="*/ 54 w 177"/>
                <a:gd name="T79" fmla="*/ 4 h 81"/>
                <a:gd name="T80" fmla="*/ 67 w 177"/>
                <a:gd name="T81" fmla="*/ 2 h 81"/>
                <a:gd name="T82" fmla="*/ 81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7"/>
                <a:gd name="T127" fmla="*/ 0 h 81"/>
                <a:gd name="T128" fmla="*/ 177 w 177"/>
                <a:gd name="T129" fmla="*/ 81 h 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6" name="Freeform 87"/>
            <p:cNvSpPr>
              <a:spLocks/>
            </p:cNvSpPr>
            <p:nvPr/>
          </p:nvSpPr>
          <p:spPr bwMode="auto">
            <a:xfrm>
              <a:off x="2736" y="2592"/>
              <a:ext cx="177" cy="81"/>
            </a:xfrm>
            <a:custGeom>
              <a:avLst/>
              <a:gdLst>
                <a:gd name="T0" fmla="*/ 88 w 177"/>
                <a:gd name="T1" fmla="*/ 0 h 81"/>
                <a:gd name="T2" fmla="*/ 106 w 177"/>
                <a:gd name="T3" fmla="*/ 2 h 81"/>
                <a:gd name="T4" fmla="*/ 123 w 177"/>
                <a:gd name="T5" fmla="*/ 4 h 81"/>
                <a:gd name="T6" fmla="*/ 138 w 177"/>
                <a:gd name="T7" fmla="*/ 7 h 81"/>
                <a:gd name="T8" fmla="*/ 152 w 177"/>
                <a:gd name="T9" fmla="*/ 13 h 81"/>
                <a:gd name="T10" fmla="*/ 161 w 177"/>
                <a:gd name="T11" fmla="*/ 17 h 81"/>
                <a:gd name="T12" fmla="*/ 171 w 177"/>
                <a:gd name="T13" fmla="*/ 26 h 81"/>
                <a:gd name="T14" fmla="*/ 175 w 177"/>
                <a:gd name="T15" fmla="*/ 32 h 81"/>
                <a:gd name="T16" fmla="*/ 177 w 177"/>
                <a:gd name="T17" fmla="*/ 40 h 81"/>
                <a:gd name="T18" fmla="*/ 175 w 177"/>
                <a:gd name="T19" fmla="*/ 49 h 81"/>
                <a:gd name="T20" fmla="*/ 171 w 177"/>
                <a:gd name="T21" fmla="*/ 55 h 81"/>
                <a:gd name="T22" fmla="*/ 161 w 177"/>
                <a:gd name="T23" fmla="*/ 64 h 81"/>
                <a:gd name="T24" fmla="*/ 152 w 177"/>
                <a:gd name="T25" fmla="*/ 68 h 81"/>
                <a:gd name="T26" fmla="*/ 138 w 177"/>
                <a:gd name="T27" fmla="*/ 74 h 81"/>
                <a:gd name="T28" fmla="*/ 123 w 177"/>
                <a:gd name="T29" fmla="*/ 76 h 81"/>
                <a:gd name="T30" fmla="*/ 106 w 177"/>
                <a:gd name="T31" fmla="*/ 81 h 81"/>
                <a:gd name="T32" fmla="*/ 88 w 177"/>
                <a:gd name="T33" fmla="*/ 81 h 81"/>
                <a:gd name="T34" fmla="*/ 71 w 177"/>
                <a:gd name="T35" fmla="*/ 81 h 81"/>
                <a:gd name="T36" fmla="*/ 54 w 177"/>
                <a:gd name="T37" fmla="*/ 76 h 81"/>
                <a:gd name="T38" fmla="*/ 40 w 177"/>
                <a:gd name="T39" fmla="*/ 74 h 81"/>
                <a:gd name="T40" fmla="*/ 27 w 177"/>
                <a:gd name="T41" fmla="*/ 68 h 81"/>
                <a:gd name="T42" fmla="*/ 15 w 177"/>
                <a:gd name="T43" fmla="*/ 64 h 81"/>
                <a:gd name="T44" fmla="*/ 8 w 177"/>
                <a:gd name="T45" fmla="*/ 55 h 81"/>
                <a:gd name="T46" fmla="*/ 2 w 177"/>
                <a:gd name="T47" fmla="*/ 49 h 81"/>
                <a:gd name="T48" fmla="*/ 0 w 177"/>
                <a:gd name="T49" fmla="*/ 40 h 81"/>
                <a:gd name="T50" fmla="*/ 2 w 177"/>
                <a:gd name="T51" fmla="*/ 32 h 81"/>
                <a:gd name="T52" fmla="*/ 8 w 177"/>
                <a:gd name="T53" fmla="*/ 26 h 81"/>
                <a:gd name="T54" fmla="*/ 15 w 177"/>
                <a:gd name="T55" fmla="*/ 17 h 81"/>
                <a:gd name="T56" fmla="*/ 27 w 177"/>
                <a:gd name="T57" fmla="*/ 13 h 81"/>
                <a:gd name="T58" fmla="*/ 40 w 177"/>
                <a:gd name="T59" fmla="*/ 7 h 81"/>
                <a:gd name="T60" fmla="*/ 54 w 177"/>
                <a:gd name="T61" fmla="*/ 4 h 81"/>
                <a:gd name="T62" fmla="*/ 71 w 177"/>
                <a:gd name="T63" fmla="*/ 2 h 81"/>
                <a:gd name="T64" fmla="*/ 88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1"/>
                <a:gd name="T101" fmla="*/ 177 w 17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77" name="Line 88"/>
            <p:cNvSpPr>
              <a:spLocks noChangeShapeType="1"/>
            </p:cNvSpPr>
            <p:nvPr/>
          </p:nvSpPr>
          <p:spPr bwMode="auto">
            <a:xfrm>
              <a:off x="2870" y="2503"/>
              <a:ext cx="29"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8" name="Line 89"/>
            <p:cNvSpPr>
              <a:spLocks noChangeShapeType="1"/>
            </p:cNvSpPr>
            <p:nvPr/>
          </p:nvSpPr>
          <p:spPr bwMode="auto">
            <a:xfrm flipH="1">
              <a:off x="2974" y="2501"/>
              <a:ext cx="30"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9" name="Freeform 90"/>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 name="T12" fmla="*/ 0 w 23"/>
                <a:gd name="T13" fmla="*/ 0 h 23"/>
                <a:gd name="T14" fmla="*/ 23 w 23"/>
                <a:gd name="T15" fmla="*/ 23 h 23"/>
              </a:gdLst>
              <a:ahLst/>
              <a:cxnLst>
                <a:cxn ang="T8">
                  <a:pos x="T0" y="T1"/>
                </a:cxn>
                <a:cxn ang="T9">
                  <a:pos x="T2" y="T3"/>
                </a:cxn>
                <a:cxn ang="T10">
                  <a:pos x="T4" y="T5"/>
                </a:cxn>
                <a:cxn ang="T11">
                  <a:pos x="T6" y="T7"/>
                </a:cxn>
              </a:cxnLst>
              <a:rect l="T12" t="T13" r="T14" b="T15"/>
              <a:pathLst>
                <a:path w="23" h="23">
                  <a:moveTo>
                    <a:pt x="0" y="6"/>
                  </a:moveTo>
                  <a:lnTo>
                    <a:pt x="23" y="0"/>
                  </a:lnTo>
                  <a:lnTo>
                    <a:pt x="19" y="23"/>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0" name="Freeform 91"/>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 name="T12" fmla="*/ 0 w 23"/>
                <a:gd name="T13" fmla="*/ 0 h 23"/>
                <a:gd name="T14" fmla="*/ 23 w 23"/>
                <a:gd name="T15" fmla="*/ 23 h 23"/>
              </a:gdLst>
              <a:ahLst/>
              <a:cxnLst>
                <a:cxn ang="T8">
                  <a:pos x="T0" y="T1"/>
                </a:cxn>
                <a:cxn ang="T9">
                  <a:pos x="T2" y="T3"/>
                </a:cxn>
                <a:cxn ang="T10">
                  <a:pos x="T4" y="T5"/>
                </a:cxn>
                <a:cxn ang="T11">
                  <a:pos x="T6" y="T7"/>
                </a:cxn>
              </a:cxnLst>
              <a:rect l="T12" t="T13" r="T14" b="T15"/>
              <a:pathLst>
                <a:path w="23" h="23">
                  <a:moveTo>
                    <a:pt x="0" y="6"/>
                  </a:moveTo>
                  <a:lnTo>
                    <a:pt x="23" y="0"/>
                  </a:lnTo>
                  <a:lnTo>
                    <a:pt x="19" y="23"/>
                  </a:lnTo>
                  <a:lnTo>
                    <a:pt x="0" y="6"/>
                  </a:lnTo>
                </a:path>
              </a:pathLst>
            </a:custGeom>
            <a:noFill/>
            <a:ln w="31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1" name="Freeform 92"/>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 name="T15" fmla="*/ 0 w 15"/>
                <a:gd name="T16" fmla="*/ 0 h 34"/>
                <a:gd name="T17" fmla="*/ 15 w 15"/>
                <a:gd name="T18" fmla="*/ 34 h 34"/>
              </a:gdLst>
              <a:ahLst/>
              <a:cxnLst>
                <a:cxn ang="T10">
                  <a:pos x="T0" y="T1"/>
                </a:cxn>
                <a:cxn ang="T11">
                  <a:pos x="T2" y="T3"/>
                </a:cxn>
                <a:cxn ang="T12">
                  <a:pos x="T4" y="T5"/>
                </a:cxn>
                <a:cxn ang="T13">
                  <a:pos x="T6" y="T7"/>
                </a:cxn>
                <a:cxn ang="T14">
                  <a:pos x="T8" y="T9"/>
                </a:cxn>
              </a:cxnLst>
              <a:rect l="T15" t="T16" r="T17" b="T18"/>
              <a:pathLst>
                <a:path w="15" h="34">
                  <a:moveTo>
                    <a:pt x="3" y="5"/>
                  </a:moveTo>
                  <a:lnTo>
                    <a:pt x="15" y="0"/>
                  </a:lnTo>
                  <a:lnTo>
                    <a:pt x="11" y="34"/>
                  </a:lnTo>
                  <a:lnTo>
                    <a:pt x="0" y="26"/>
                  </a:lnTo>
                  <a:lnTo>
                    <a:pt x="3" y="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2" name="Freeform 93"/>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 name="T15" fmla="*/ 0 w 15"/>
                <a:gd name="T16" fmla="*/ 0 h 34"/>
                <a:gd name="T17" fmla="*/ 15 w 15"/>
                <a:gd name="T18" fmla="*/ 34 h 34"/>
              </a:gdLst>
              <a:ahLst/>
              <a:cxnLst>
                <a:cxn ang="T10">
                  <a:pos x="T0" y="T1"/>
                </a:cxn>
                <a:cxn ang="T11">
                  <a:pos x="T2" y="T3"/>
                </a:cxn>
                <a:cxn ang="T12">
                  <a:pos x="T4" y="T5"/>
                </a:cxn>
                <a:cxn ang="T13">
                  <a:pos x="T6" y="T7"/>
                </a:cxn>
                <a:cxn ang="T14">
                  <a:pos x="T8" y="T9"/>
                </a:cxn>
              </a:cxnLst>
              <a:rect l="T15" t="T16" r="T17" b="T18"/>
              <a:pathLst>
                <a:path w="15" h="34">
                  <a:moveTo>
                    <a:pt x="3" y="5"/>
                  </a:moveTo>
                  <a:lnTo>
                    <a:pt x="15" y="0"/>
                  </a:lnTo>
                  <a:lnTo>
                    <a:pt x="11" y="34"/>
                  </a:lnTo>
                  <a:lnTo>
                    <a:pt x="0" y="26"/>
                  </a:lnTo>
                  <a:lnTo>
                    <a:pt x="3" y="5"/>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3" name="Freeform 94"/>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 name="T15" fmla="*/ 0 w 33"/>
                <a:gd name="T16" fmla="*/ 0 h 31"/>
                <a:gd name="T17" fmla="*/ 33 w 33"/>
                <a:gd name="T18" fmla="*/ 31 h 31"/>
              </a:gdLst>
              <a:ahLst/>
              <a:cxnLst>
                <a:cxn ang="T10">
                  <a:pos x="T0" y="T1"/>
                </a:cxn>
                <a:cxn ang="T11">
                  <a:pos x="T2" y="T3"/>
                </a:cxn>
                <a:cxn ang="T12">
                  <a:pos x="T4" y="T5"/>
                </a:cxn>
                <a:cxn ang="T13">
                  <a:pos x="T6" y="T7"/>
                </a:cxn>
                <a:cxn ang="T14">
                  <a:pos x="T8" y="T9"/>
                </a:cxn>
              </a:cxnLst>
              <a:rect l="T15" t="T16" r="T17" b="T18"/>
              <a:pathLst>
                <a:path w="33" h="31">
                  <a:moveTo>
                    <a:pt x="12" y="0"/>
                  </a:moveTo>
                  <a:lnTo>
                    <a:pt x="0" y="12"/>
                  </a:lnTo>
                  <a:lnTo>
                    <a:pt x="4" y="31"/>
                  </a:lnTo>
                  <a:lnTo>
                    <a:pt x="33" y="4"/>
                  </a:lnTo>
                  <a:lnTo>
                    <a:pt x="1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4" name="Freeform 95"/>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 name="T15" fmla="*/ 0 w 33"/>
                <a:gd name="T16" fmla="*/ 0 h 31"/>
                <a:gd name="T17" fmla="*/ 33 w 33"/>
                <a:gd name="T18" fmla="*/ 31 h 31"/>
              </a:gdLst>
              <a:ahLst/>
              <a:cxnLst>
                <a:cxn ang="T10">
                  <a:pos x="T0" y="T1"/>
                </a:cxn>
                <a:cxn ang="T11">
                  <a:pos x="T2" y="T3"/>
                </a:cxn>
                <a:cxn ang="T12">
                  <a:pos x="T4" y="T5"/>
                </a:cxn>
                <a:cxn ang="T13">
                  <a:pos x="T6" y="T7"/>
                </a:cxn>
                <a:cxn ang="T14">
                  <a:pos x="T8" y="T9"/>
                </a:cxn>
              </a:cxnLst>
              <a:rect l="T15" t="T16" r="T17" b="T18"/>
              <a:pathLst>
                <a:path w="33" h="31">
                  <a:moveTo>
                    <a:pt x="12" y="0"/>
                  </a:moveTo>
                  <a:lnTo>
                    <a:pt x="0" y="12"/>
                  </a:lnTo>
                  <a:lnTo>
                    <a:pt x="4" y="31"/>
                  </a:lnTo>
                  <a:lnTo>
                    <a:pt x="33" y="4"/>
                  </a:lnTo>
                  <a:lnTo>
                    <a:pt x="12"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5" name="Line 96"/>
            <p:cNvSpPr>
              <a:spLocks noChangeShapeType="1"/>
            </p:cNvSpPr>
            <p:nvPr/>
          </p:nvSpPr>
          <p:spPr bwMode="auto">
            <a:xfrm flipH="1" flipV="1">
              <a:off x="2974" y="2497"/>
              <a:ext cx="63" cy="8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6" name="Freeform 97"/>
            <p:cNvSpPr>
              <a:spLocks/>
            </p:cNvSpPr>
            <p:nvPr/>
          </p:nvSpPr>
          <p:spPr bwMode="auto">
            <a:xfrm>
              <a:off x="2970" y="2492"/>
              <a:ext cx="36" cy="41"/>
            </a:xfrm>
            <a:custGeom>
              <a:avLst/>
              <a:gdLst>
                <a:gd name="T0" fmla="*/ 6 w 36"/>
                <a:gd name="T1" fmla="*/ 41 h 41"/>
                <a:gd name="T2" fmla="*/ 0 w 36"/>
                <a:gd name="T3" fmla="*/ 0 h 41"/>
                <a:gd name="T4" fmla="*/ 36 w 36"/>
                <a:gd name="T5" fmla="*/ 11 h 41"/>
                <a:gd name="T6" fmla="*/ 0 60000 65536"/>
                <a:gd name="T7" fmla="*/ 0 60000 65536"/>
                <a:gd name="T8" fmla="*/ 0 60000 65536"/>
                <a:gd name="T9" fmla="*/ 0 w 36"/>
                <a:gd name="T10" fmla="*/ 0 h 41"/>
                <a:gd name="T11" fmla="*/ 36 w 36"/>
                <a:gd name="T12" fmla="*/ 41 h 41"/>
              </a:gdLst>
              <a:ahLst/>
              <a:cxnLst>
                <a:cxn ang="T6">
                  <a:pos x="T0" y="T1"/>
                </a:cxn>
                <a:cxn ang="T7">
                  <a:pos x="T2" y="T3"/>
                </a:cxn>
                <a:cxn ang="T8">
                  <a:pos x="T4" y="T5"/>
                </a:cxn>
              </a:cxnLst>
              <a:rect l="T9" t="T10" r="T11" b="T12"/>
              <a:pathLst>
                <a:path w="36" h="41">
                  <a:moveTo>
                    <a:pt x="6" y="41"/>
                  </a:moveTo>
                  <a:lnTo>
                    <a:pt x="0" y="0"/>
                  </a:lnTo>
                  <a:lnTo>
                    <a:pt x="36" y="11"/>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87" name="Freeform 98"/>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 name="T12" fmla="*/ 0 w 21"/>
                <a:gd name="T13" fmla="*/ 0 h 23"/>
                <a:gd name="T14" fmla="*/ 21 w 21"/>
                <a:gd name="T15" fmla="*/ 23 h 23"/>
              </a:gdLst>
              <a:ahLst/>
              <a:cxnLst>
                <a:cxn ang="T8">
                  <a:pos x="T0" y="T1"/>
                </a:cxn>
                <a:cxn ang="T9">
                  <a:pos x="T2" y="T3"/>
                </a:cxn>
                <a:cxn ang="T10">
                  <a:pos x="T4" y="T5"/>
                </a:cxn>
                <a:cxn ang="T11">
                  <a:pos x="T6" y="T7"/>
                </a:cxn>
              </a:cxnLst>
              <a:rect l="T12" t="T13" r="T14" b="T15"/>
              <a:pathLst>
                <a:path w="21" h="23">
                  <a:moveTo>
                    <a:pt x="0" y="0"/>
                  </a:moveTo>
                  <a:lnTo>
                    <a:pt x="3" y="23"/>
                  </a:lnTo>
                  <a:lnTo>
                    <a:pt x="21"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8" name="Freeform 99"/>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 name="T12" fmla="*/ 0 w 21"/>
                <a:gd name="T13" fmla="*/ 0 h 23"/>
                <a:gd name="T14" fmla="*/ 21 w 21"/>
                <a:gd name="T15" fmla="*/ 23 h 23"/>
              </a:gdLst>
              <a:ahLst/>
              <a:cxnLst>
                <a:cxn ang="T8">
                  <a:pos x="T0" y="T1"/>
                </a:cxn>
                <a:cxn ang="T9">
                  <a:pos x="T2" y="T3"/>
                </a:cxn>
                <a:cxn ang="T10">
                  <a:pos x="T4" y="T5"/>
                </a:cxn>
                <a:cxn ang="T11">
                  <a:pos x="T6" y="T7"/>
                </a:cxn>
              </a:cxnLst>
              <a:rect l="T12" t="T13" r="T14" b="T15"/>
              <a:pathLst>
                <a:path w="21" h="23">
                  <a:moveTo>
                    <a:pt x="0" y="0"/>
                  </a:moveTo>
                  <a:lnTo>
                    <a:pt x="3" y="23"/>
                  </a:lnTo>
                  <a:lnTo>
                    <a:pt x="21" y="6"/>
                  </a:lnTo>
                  <a:lnTo>
                    <a:pt x="0" y="0"/>
                  </a:lnTo>
                </a:path>
              </a:pathLst>
            </a:custGeom>
            <a:noFill/>
            <a:ln w="31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77" name="Rectangle 100"/>
          <p:cNvSpPr>
            <a:spLocks noChangeArrowheads="1"/>
          </p:cNvSpPr>
          <p:nvPr/>
        </p:nvSpPr>
        <p:spPr bwMode="auto">
          <a:xfrm>
            <a:off x="4913313" y="2447925"/>
            <a:ext cx="1778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Arial" pitchFamily="34" charset="0"/>
                <a:cs typeface="Arial" pitchFamily="34" charset="0"/>
              </a:rPr>
              <a:t>Implementation View</a:t>
            </a:r>
            <a:endParaRPr lang="en-US" altLang="zh-CN">
              <a:latin typeface="Arial" pitchFamily="34" charset="0"/>
              <a:cs typeface="Arial" pitchFamily="34" charset="0"/>
            </a:endParaRPr>
          </a:p>
        </p:txBody>
      </p:sp>
      <p:sp>
        <p:nvSpPr>
          <p:cNvPr id="15378" name="Rectangle 101"/>
          <p:cNvSpPr>
            <a:spLocks noChangeArrowheads="1"/>
          </p:cNvSpPr>
          <p:nvPr/>
        </p:nvSpPr>
        <p:spPr bwMode="auto">
          <a:xfrm>
            <a:off x="4195763" y="3862388"/>
            <a:ext cx="612775"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FF3300"/>
                </a:solidFill>
                <a:latin typeface="Arial" pitchFamily="34" charset="0"/>
                <a:cs typeface="Arial" pitchFamily="34" charset="0"/>
              </a:rPr>
              <a:t>End-user</a:t>
            </a:r>
            <a:endParaRPr lang="en-US" altLang="zh-CN">
              <a:latin typeface="Arial" pitchFamily="34" charset="0"/>
              <a:cs typeface="Arial" pitchFamily="34" charset="0"/>
            </a:endParaRPr>
          </a:p>
        </p:txBody>
      </p:sp>
      <p:sp>
        <p:nvSpPr>
          <p:cNvPr id="15379" name="Rectangle 102"/>
          <p:cNvSpPr>
            <a:spLocks noChangeArrowheads="1"/>
          </p:cNvSpPr>
          <p:nvPr/>
        </p:nvSpPr>
        <p:spPr bwMode="auto">
          <a:xfrm>
            <a:off x="4033838" y="4071938"/>
            <a:ext cx="8763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i="1">
                <a:solidFill>
                  <a:srgbClr val="000000"/>
                </a:solidFill>
                <a:latin typeface="Arial" pitchFamily="34" charset="0"/>
                <a:cs typeface="Arial" pitchFamily="34" charset="0"/>
              </a:rPr>
              <a:t>Functionality</a:t>
            </a:r>
            <a:endParaRPr lang="en-US" altLang="zh-CN">
              <a:latin typeface="Arial" pitchFamily="34" charset="0"/>
              <a:cs typeface="Arial" pitchFamily="34" charset="0"/>
            </a:endParaRPr>
          </a:p>
        </p:txBody>
      </p:sp>
      <p:sp>
        <p:nvSpPr>
          <p:cNvPr id="15380" name="Rectangle 103"/>
          <p:cNvSpPr>
            <a:spLocks noChangeArrowheads="1"/>
          </p:cNvSpPr>
          <p:nvPr/>
        </p:nvSpPr>
        <p:spPr bwMode="auto">
          <a:xfrm>
            <a:off x="6351588" y="3048000"/>
            <a:ext cx="9175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FF3300"/>
                </a:solidFill>
                <a:latin typeface="Arial" pitchFamily="34" charset="0"/>
                <a:cs typeface="Arial" pitchFamily="34" charset="0"/>
              </a:rPr>
              <a:t>Programmers</a:t>
            </a:r>
            <a:endParaRPr lang="en-US" altLang="zh-CN">
              <a:latin typeface="Arial" pitchFamily="34" charset="0"/>
              <a:cs typeface="Arial" pitchFamily="34" charset="0"/>
            </a:endParaRPr>
          </a:p>
        </p:txBody>
      </p:sp>
      <p:sp>
        <p:nvSpPr>
          <p:cNvPr id="15381" name="Rectangle 104"/>
          <p:cNvSpPr>
            <a:spLocks noChangeArrowheads="1"/>
          </p:cNvSpPr>
          <p:nvPr/>
        </p:nvSpPr>
        <p:spPr bwMode="auto">
          <a:xfrm>
            <a:off x="6296025" y="3292475"/>
            <a:ext cx="16398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Arial" pitchFamily="34" charset="0"/>
                <a:cs typeface="Arial" pitchFamily="34" charset="0"/>
              </a:rPr>
              <a:t>Software management</a:t>
            </a:r>
            <a:endParaRPr lang="en-US" altLang="zh-CN">
              <a:latin typeface="Arial" pitchFamily="34" charset="0"/>
              <a:cs typeface="Arial" pitchFamily="34" charset="0"/>
            </a:endParaRPr>
          </a:p>
        </p:txBody>
      </p:sp>
      <p:sp>
        <p:nvSpPr>
          <p:cNvPr id="15382" name="Rectangle 105"/>
          <p:cNvSpPr>
            <a:spLocks noChangeArrowheads="1"/>
          </p:cNvSpPr>
          <p:nvPr/>
        </p:nvSpPr>
        <p:spPr bwMode="auto">
          <a:xfrm>
            <a:off x="1408113" y="5337175"/>
            <a:ext cx="26733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Arial" pitchFamily="34" charset="0"/>
                <a:cs typeface="Arial" pitchFamily="34" charset="0"/>
              </a:rPr>
              <a:t>Performance, scalability, throughput</a:t>
            </a:r>
          </a:p>
        </p:txBody>
      </p:sp>
      <p:sp>
        <p:nvSpPr>
          <p:cNvPr id="15383" name="Rectangle 106"/>
          <p:cNvSpPr>
            <a:spLocks noChangeArrowheads="1"/>
          </p:cNvSpPr>
          <p:nvPr/>
        </p:nvSpPr>
        <p:spPr bwMode="auto">
          <a:xfrm>
            <a:off x="1408113" y="5106988"/>
            <a:ext cx="127635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FF3300"/>
                </a:solidFill>
                <a:latin typeface="Arial" pitchFamily="34" charset="0"/>
                <a:cs typeface="Arial" pitchFamily="34" charset="0"/>
              </a:rPr>
              <a:t>System integrators</a:t>
            </a:r>
            <a:endParaRPr lang="en-US" altLang="zh-CN">
              <a:latin typeface="Arial" pitchFamily="34" charset="0"/>
              <a:cs typeface="Arial" pitchFamily="34" charset="0"/>
            </a:endParaRPr>
          </a:p>
        </p:txBody>
      </p:sp>
      <p:sp>
        <p:nvSpPr>
          <p:cNvPr id="15384" name="Rectangle 107"/>
          <p:cNvSpPr>
            <a:spLocks noChangeArrowheads="1"/>
          </p:cNvSpPr>
          <p:nvPr/>
        </p:nvSpPr>
        <p:spPr bwMode="auto">
          <a:xfrm>
            <a:off x="4725988" y="5148263"/>
            <a:ext cx="2943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en-US" altLang="zh-CN" b="1" i="1">
                <a:solidFill>
                  <a:srgbClr val="000000"/>
                </a:solidFill>
                <a:latin typeface="Arial" pitchFamily="34" charset="0"/>
                <a:cs typeface="Arial" pitchFamily="34" charset="0"/>
              </a:rPr>
              <a:t>System topology, delivery, </a:t>
            </a:r>
          </a:p>
          <a:p>
            <a:pPr algn="r"/>
            <a:r>
              <a:rPr lang="en-US" altLang="zh-CN" b="1" i="1">
                <a:solidFill>
                  <a:srgbClr val="000000"/>
                </a:solidFill>
                <a:latin typeface="Arial" pitchFamily="34" charset="0"/>
                <a:cs typeface="Arial" pitchFamily="34" charset="0"/>
              </a:rPr>
              <a:t>installation, communication</a:t>
            </a:r>
            <a:endParaRPr lang="en-US" altLang="zh-CN">
              <a:latin typeface="Arial" pitchFamily="34" charset="0"/>
              <a:cs typeface="Arial" pitchFamily="34" charset="0"/>
            </a:endParaRPr>
          </a:p>
        </p:txBody>
      </p:sp>
      <p:sp>
        <p:nvSpPr>
          <p:cNvPr id="15385" name="Rectangle 108"/>
          <p:cNvSpPr>
            <a:spLocks noChangeArrowheads="1"/>
          </p:cNvSpPr>
          <p:nvPr/>
        </p:nvSpPr>
        <p:spPr bwMode="auto">
          <a:xfrm>
            <a:off x="6021388" y="4930775"/>
            <a:ext cx="13398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FF3300"/>
                </a:solidFill>
                <a:latin typeface="Arial" pitchFamily="34" charset="0"/>
                <a:cs typeface="Arial" pitchFamily="34" charset="0"/>
              </a:rPr>
              <a:t>System engineering</a:t>
            </a:r>
            <a:endParaRPr lang="en-US" altLang="zh-CN">
              <a:latin typeface="Arial" pitchFamily="34" charset="0"/>
              <a:cs typeface="Arial" pitchFamily="34" charset="0"/>
            </a:endParaRPr>
          </a:p>
        </p:txBody>
      </p:sp>
      <p:sp>
        <p:nvSpPr>
          <p:cNvPr id="15386" name="Rectangle 176"/>
          <p:cNvSpPr>
            <a:spLocks noChangeArrowheads="1"/>
          </p:cNvSpPr>
          <p:nvPr/>
        </p:nvSpPr>
        <p:spPr bwMode="auto">
          <a:xfrm>
            <a:off x="1431925" y="3048000"/>
            <a:ext cx="13096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b="1">
                <a:solidFill>
                  <a:srgbClr val="FF0033"/>
                </a:solidFill>
                <a:latin typeface="Arial" pitchFamily="34" charset="0"/>
                <a:cs typeface="Arial" pitchFamily="34" charset="0"/>
              </a:rPr>
              <a:t>Analysts/Designers</a:t>
            </a:r>
            <a:endParaRPr lang="en-US" altLang="zh-CN">
              <a:latin typeface="Arial" pitchFamily="34" charset="0"/>
              <a:cs typeface="Arial" pitchFamily="34" charset="0"/>
            </a:endParaRPr>
          </a:p>
        </p:txBody>
      </p:sp>
      <p:sp>
        <p:nvSpPr>
          <p:cNvPr id="15387" name="Rectangle 177"/>
          <p:cNvSpPr>
            <a:spLocks noChangeArrowheads="1"/>
          </p:cNvSpPr>
          <p:nvPr/>
        </p:nvSpPr>
        <p:spPr bwMode="auto">
          <a:xfrm>
            <a:off x="1395413" y="3290888"/>
            <a:ext cx="682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1" i="1">
                <a:solidFill>
                  <a:srgbClr val="000000"/>
                </a:solidFill>
                <a:latin typeface="Arial" pitchFamily="34" charset="0"/>
                <a:cs typeface="Arial" pitchFamily="34" charset="0"/>
              </a:rPr>
              <a:t>Structure</a:t>
            </a:r>
            <a:endParaRPr lang="en-US" altLang="zh-CN">
              <a:latin typeface="Arial" pitchFamily="34" charset="0"/>
              <a:cs typeface="Arial" pitchFamily="34" charset="0"/>
            </a:endParaRPr>
          </a:p>
        </p:txBody>
      </p:sp>
      <p:sp>
        <p:nvSpPr>
          <p:cNvPr id="15388" name="Line 178"/>
          <p:cNvSpPr>
            <a:spLocks noChangeShapeType="1"/>
          </p:cNvSpPr>
          <p:nvPr/>
        </p:nvSpPr>
        <p:spPr bwMode="auto">
          <a:xfrm>
            <a:off x="3910013" y="3308350"/>
            <a:ext cx="1889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15389" name="Group 305"/>
          <p:cNvGrpSpPr>
            <a:grpSpLocks/>
          </p:cNvGrpSpPr>
          <p:nvPr/>
        </p:nvGrpSpPr>
        <p:grpSpPr bwMode="auto">
          <a:xfrm>
            <a:off x="1606550" y="4122738"/>
            <a:ext cx="808038" cy="563562"/>
            <a:chOff x="1012" y="2597"/>
            <a:chExt cx="509" cy="355"/>
          </a:xfrm>
        </p:grpSpPr>
        <p:sp>
          <p:nvSpPr>
            <p:cNvPr id="15438" name="Line 200"/>
            <p:cNvSpPr>
              <a:spLocks noChangeShapeType="1"/>
            </p:cNvSpPr>
            <p:nvPr/>
          </p:nvSpPr>
          <p:spPr bwMode="auto">
            <a:xfrm flipV="1">
              <a:off x="1104" y="2638"/>
              <a:ext cx="149" cy="6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9" name="Line 201"/>
            <p:cNvSpPr>
              <a:spLocks noChangeShapeType="1"/>
            </p:cNvSpPr>
            <p:nvPr/>
          </p:nvSpPr>
          <p:spPr bwMode="auto">
            <a:xfrm flipH="1">
              <a:off x="1272" y="2689"/>
              <a:ext cx="32" cy="16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0" name="Line 202"/>
            <p:cNvSpPr>
              <a:spLocks noChangeShapeType="1"/>
            </p:cNvSpPr>
            <p:nvPr/>
          </p:nvSpPr>
          <p:spPr bwMode="auto">
            <a:xfrm>
              <a:off x="1072" y="2754"/>
              <a:ext cx="123" cy="10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1" name="Line 203"/>
            <p:cNvSpPr>
              <a:spLocks noChangeShapeType="1"/>
            </p:cNvSpPr>
            <p:nvPr/>
          </p:nvSpPr>
          <p:spPr bwMode="auto">
            <a:xfrm flipV="1">
              <a:off x="1304" y="2865"/>
              <a:ext cx="123" cy="5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2" name="Rectangle 204"/>
            <p:cNvSpPr>
              <a:spLocks noChangeArrowheads="1"/>
            </p:cNvSpPr>
            <p:nvPr/>
          </p:nvSpPr>
          <p:spPr bwMode="auto">
            <a:xfrm>
              <a:off x="1012" y="2665"/>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43" name="Rectangle 205"/>
            <p:cNvSpPr>
              <a:spLocks noChangeArrowheads="1"/>
            </p:cNvSpPr>
            <p:nvPr/>
          </p:nvSpPr>
          <p:spPr bwMode="auto">
            <a:xfrm>
              <a:off x="1012" y="2665"/>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sp>
          <p:nvSpPr>
            <p:cNvPr id="15444" name="Line 206"/>
            <p:cNvSpPr>
              <a:spLocks noChangeShapeType="1"/>
            </p:cNvSpPr>
            <p:nvPr/>
          </p:nvSpPr>
          <p:spPr bwMode="auto">
            <a:xfrm>
              <a:off x="1012" y="2694"/>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5" name="Line 207"/>
            <p:cNvSpPr>
              <a:spLocks noChangeShapeType="1"/>
            </p:cNvSpPr>
            <p:nvPr/>
          </p:nvSpPr>
          <p:spPr bwMode="auto">
            <a:xfrm>
              <a:off x="1012" y="2713"/>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6" name="Rectangle 208"/>
            <p:cNvSpPr>
              <a:spLocks noChangeArrowheads="1"/>
            </p:cNvSpPr>
            <p:nvPr/>
          </p:nvSpPr>
          <p:spPr bwMode="auto">
            <a:xfrm>
              <a:off x="1438" y="2818"/>
              <a:ext cx="83"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47" name="Rectangle 209"/>
            <p:cNvSpPr>
              <a:spLocks noChangeArrowheads="1"/>
            </p:cNvSpPr>
            <p:nvPr/>
          </p:nvSpPr>
          <p:spPr bwMode="auto">
            <a:xfrm>
              <a:off x="1438" y="2818"/>
              <a:ext cx="83"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sp>
          <p:nvSpPr>
            <p:cNvPr id="15448" name="Line 210"/>
            <p:cNvSpPr>
              <a:spLocks noChangeShapeType="1"/>
            </p:cNvSpPr>
            <p:nvPr/>
          </p:nvSpPr>
          <p:spPr bwMode="auto">
            <a:xfrm>
              <a:off x="1438" y="2849"/>
              <a:ext cx="8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9" name="Line 211"/>
            <p:cNvSpPr>
              <a:spLocks noChangeShapeType="1"/>
            </p:cNvSpPr>
            <p:nvPr/>
          </p:nvSpPr>
          <p:spPr bwMode="auto">
            <a:xfrm>
              <a:off x="1438" y="2865"/>
              <a:ext cx="83"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0" name="Rectangle 212"/>
            <p:cNvSpPr>
              <a:spLocks noChangeArrowheads="1"/>
            </p:cNvSpPr>
            <p:nvPr/>
          </p:nvSpPr>
          <p:spPr bwMode="auto">
            <a:xfrm>
              <a:off x="1209" y="2873"/>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51" name="Rectangle 213"/>
            <p:cNvSpPr>
              <a:spLocks noChangeArrowheads="1"/>
            </p:cNvSpPr>
            <p:nvPr/>
          </p:nvSpPr>
          <p:spPr bwMode="auto">
            <a:xfrm>
              <a:off x="1209" y="2873"/>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sp>
          <p:nvSpPr>
            <p:cNvPr id="15452" name="Line 214"/>
            <p:cNvSpPr>
              <a:spLocks noChangeShapeType="1"/>
            </p:cNvSpPr>
            <p:nvPr/>
          </p:nvSpPr>
          <p:spPr bwMode="auto">
            <a:xfrm>
              <a:off x="1209" y="2901"/>
              <a:ext cx="81"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3" name="Line 215"/>
            <p:cNvSpPr>
              <a:spLocks noChangeShapeType="1"/>
            </p:cNvSpPr>
            <p:nvPr/>
          </p:nvSpPr>
          <p:spPr bwMode="auto">
            <a:xfrm>
              <a:off x="1209" y="2920"/>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4" name="Rectangle 216"/>
            <p:cNvSpPr>
              <a:spLocks noChangeArrowheads="1"/>
            </p:cNvSpPr>
            <p:nvPr/>
          </p:nvSpPr>
          <p:spPr bwMode="auto">
            <a:xfrm>
              <a:off x="1269" y="2597"/>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55" name="Rectangle 217"/>
            <p:cNvSpPr>
              <a:spLocks noChangeArrowheads="1"/>
            </p:cNvSpPr>
            <p:nvPr/>
          </p:nvSpPr>
          <p:spPr bwMode="auto">
            <a:xfrm>
              <a:off x="1269" y="2597"/>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sp>
          <p:nvSpPr>
            <p:cNvPr id="15456" name="Line 218"/>
            <p:cNvSpPr>
              <a:spLocks noChangeShapeType="1"/>
            </p:cNvSpPr>
            <p:nvPr/>
          </p:nvSpPr>
          <p:spPr bwMode="auto">
            <a:xfrm>
              <a:off x="1269" y="2628"/>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7" name="Line 219"/>
            <p:cNvSpPr>
              <a:spLocks noChangeShapeType="1"/>
            </p:cNvSpPr>
            <p:nvPr/>
          </p:nvSpPr>
          <p:spPr bwMode="auto">
            <a:xfrm>
              <a:off x="1269" y="2647"/>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390" name="Group 318"/>
          <p:cNvGrpSpPr>
            <a:grpSpLocks/>
          </p:cNvGrpSpPr>
          <p:nvPr/>
        </p:nvGrpSpPr>
        <p:grpSpPr bwMode="auto">
          <a:xfrm>
            <a:off x="6743700" y="1895475"/>
            <a:ext cx="808038" cy="563563"/>
            <a:chOff x="4248" y="1194"/>
            <a:chExt cx="509" cy="355"/>
          </a:xfrm>
        </p:grpSpPr>
        <p:sp>
          <p:nvSpPr>
            <p:cNvPr id="15426" name="Line 241"/>
            <p:cNvSpPr>
              <a:spLocks noChangeShapeType="1"/>
            </p:cNvSpPr>
            <p:nvPr/>
          </p:nvSpPr>
          <p:spPr bwMode="auto">
            <a:xfrm flipV="1">
              <a:off x="4343" y="1235"/>
              <a:ext cx="146" cy="5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7" name="Line 242"/>
            <p:cNvSpPr>
              <a:spLocks noChangeShapeType="1"/>
            </p:cNvSpPr>
            <p:nvPr/>
          </p:nvSpPr>
          <p:spPr bwMode="auto">
            <a:xfrm flipH="1">
              <a:off x="4508" y="1289"/>
              <a:ext cx="32" cy="1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8" name="Line 243"/>
            <p:cNvSpPr>
              <a:spLocks noChangeShapeType="1"/>
            </p:cNvSpPr>
            <p:nvPr/>
          </p:nvSpPr>
          <p:spPr bwMode="auto">
            <a:xfrm>
              <a:off x="4307" y="1353"/>
              <a:ext cx="124" cy="10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9" name="Line 244"/>
            <p:cNvSpPr>
              <a:spLocks noChangeShapeType="1"/>
            </p:cNvSpPr>
            <p:nvPr/>
          </p:nvSpPr>
          <p:spPr bwMode="auto">
            <a:xfrm flipV="1">
              <a:off x="4543" y="1462"/>
              <a:ext cx="120" cy="5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0" name="Rectangle 245"/>
            <p:cNvSpPr>
              <a:spLocks noChangeArrowheads="1"/>
            </p:cNvSpPr>
            <p:nvPr/>
          </p:nvSpPr>
          <p:spPr bwMode="auto">
            <a:xfrm>
              <a:off x="4248" y="1262"/>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31" name="Rectangle 246"/>
            <p:cNvSpPr>
              <a:spLocks noChangeArrowheads="1"/>
            </p:cNvSpPr>
            <p:nvPr/>
          </p:nvSpPr>
          <p:spPr bwMode="auto">
            <a:xfrm>
              <a:off x="4248" y="1262"/>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sp>
          <p:nvSpPr>
            <p:cNvPr id="15432" name="Rectangle 249"/>
            <p:cNvSpPr>
              <a:spLocks noChangeArrowheads="1"/>
            </p:cNvSpPr>
            <p:nvPr/>
          </p:nvSpPr>
          <p:spPr bwMode="auto">
            <a:xfrm>
              <a:off x="4674" y="1415"/>
              <a:ext cx="83"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33" name="Rectangle 250"/>
            <p:cNvSpPr>
              <a:spLocks noChangeArrowheads="1"/>
            </p:cNvSpPr>
            <p:nvPr/>
          </p:nvSpPr>
          <p:spPr bwMode="auto">
            <a:xfrm>
              <a:off x="4674" y="1415"/>
              <a:ext cx="83"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sp>
          <p:nvSpPr>
            <p:cNvPr id="15434" name="Rectangle 253"/>
            <p:cNvSpPr>
              <a:spLocks noChangeArrowheads="1"/>
            </p:cNvSpPr>
            <p:nvPr/>
          </p:nvSpPr>
          <p:spPr bwMode="auto">
            <a:xfrm>
              <a:off x="4445" y="1470"/>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35" name="Rectangle 254"/>
            <p:cNvSpPr>
              <a:spLocks noChangeArrowheads="1"/>
            </p:cNvSpPr>
            <p:nvPr/>
          </p:nvSpPr>
          <p:spPr bwMode="auto">
            <a:xfrm>
              <a:off x="4445" y="1470"/>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sp>
          <p:nvSpPr>
            <p:cNvPr id="15436" name="Rectangle 257"/>
            <p:cNvSpPr>
              <a:spLocks noChangeArrowheads="1"/>
            </p:cNvSpPr>
            <p:nvPr/>
          </p:nvSpPr>
          <p:spPr bwMode="auto">
            <a:xfrm>
              <a:off x="4505" y="1194"/>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37" name="Rectangle 258"/>
            <p:cNvSpPr>
              <a:spLocks noChangeArrowheads="1"/>
            </p:cNvSpPr>
            <p:nvPr/>
          </p:nvSpPr>
          <p:spPr bwMode="auto">
            <a:xfrm>
              <a:off x="4505" y="1194"/>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grpSp>
      <p:grpSp>
        <p:nvGrpSpPr>
          <p:cNvPr id="15391" name="Group 303"/>
          <p:cNvGrpSpPr>
            <a:grpSpLocks/>
          </p:cNvGrpSpPr>
          <p:nvPr/>
        </p:nvGrpSpPr>
        <p:grpSpPr bwMode="auto">
          <a:xfrm>
            <a:off x="1606550" y="2008188"/>
            <a:ext cx="808038" cy="561975"/>
            <a:chOff x="1012" y="1265"/>
            <a:chExt cx="509" cy="354"/>
          </a:xfrm>
        </p:grpSpPr>
        <p:sp>
          <p:nvSpPr>
            <p:cNvPr id="15406" name="Line 282"/>
            <p:cNvSpPr>
              <a:spLocks noChangeShapeType="1"/>
            </p:cNvSpPr>
            <p:nvPr/>
          </p:nvSpPr>
          <p:spPr bwMode="auto">
            <a:xfrm flipV="1">
              <a:off x="1103" y="1304"/>
              <a:ext cx="154" cy="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7" name="Line 283"/>
            <p:cNvSpPr>
              <a:spLocks noChangeShapeType="1"/>
            </p:cNvSpPr>
            <p:nvPr/>
          </p:nvSpPr>
          <p:spPr bwMode="auto">
            <a:xfrm flipH="1">
              <a:off x="1272" y="1356"/>
              <a:ext cx="31" cy="1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8" name="Line 284"/>
            <p:cNvSpPr>
              <a:spLocks noChangeShapeType="1"/>
            </p:cNvSpPr>
            <p:nvPr/>
          </p:nvSpPr>
          <p:spPr bwMode="auto">
            <a:xfrm>
              <a:off x="1069" y="1425"/>
              <a:ext cx="128" cy="10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9" name="Line 285"/>
            <p:cNvSpPr>
              <a:spLocks noChangeShapeType="1"/>
            </p:cNvSpPr>
            <p:nvPr/>
          </p:nvSpPr>
          <p:spPr bwMode="auto">
            <a:xfrm flipV="1">
              <a:off x="1304" y="1533"/>
              <a:ext cx="123" cy="5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0" name="Rectangle 286"/>
            <p:cNvSpPr>
              <a:spLocks noChangeArrowheads="1"/>
            </p:cNvSpPr>
            <p:nvPr/>
          </p:nvSpPr>
          <p:spPr bwMode="auto">
            <a:xfrm>
              <a:off x="1012" y="1333"/>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11" name="Rectangle 287"/>
            <p:cNvSpPr>
              <a:spLocks noChangeArrowheads="1"/>
            </p:cNvSpPr>
            <p:nvPr/>
          </p:nvSpPr>
          <p:spPr bwMode="auto">
            <a:xfrm>
              <a:off x="1012" y="1333"/>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sp>
          <p:nvSpPr>
            <p:cNvPr id="15412" name="Line 288"/>
            <p:cNvSpPr>
              <a:spLocks noChangeShapeType="1"/>
            </p:cNvSpPr>
            <p:nvPr/>
          </p:nvSpPr>
          <p:spPr bwMode="auto">
            <a:xfrm>
              <a:off x="1012" y="1362"/>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3" name="Line 289"/>
            <p:cNvSpPr>
              <a:spLocks noChangeShapeType="1"/>
            </p:cNvSpPr>
            <p:nvPr/>
          </p:nvSpPr>
          <p:spPr bwMode="auto">
            <a:xfrm>
              <a:off x="1012" y="1380"/>
              <a:ext cx="78"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4" name="Rectangle 290"/>
            <p:cNvSpPr>
              <a:spLocks noChangeArrowheads="1"/>
            </p:cNvSpPr>
            <p:nvPr/>
          </p:nvSpPr>
          <p:spPr bwMode="auto">
            <a:xfrm>
              <a:off x="1438" y="1486"/>
              <a:ext cx="83" cy="75"/>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15" name="Rectangle 291"/>
            <p:cNvSpPr>
              <a:spLocks noChangeArrowheads="1"/>
            </p:cNvSpPr>
            <p:nvPr/>
          </p:nvSpPr>
          <p:spPr bwMode="auto">
            <a:xfrm>
              <a:off x="1438" y="1486"/>
              <a:ext cx="83" cy="7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sp>
          <p:nvSpPr>
            <p:cNvPr id="15416" name="Line 292"/>
            <p:cNvSpPr>
              <a:spLocks noChangeShapeType="1"/>
            </p:cNvSpPr>
            <p:nvPr/>
          </p:nvSpPr>
          <p:spPr bwMode="auto">
            <a:xfrm>
              <a:off x="1438" y="1517"/>
              <a:ext cx="8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7" name="Line 293"/>
            <p:cNvSpPr>
              <a:spLocks noChangeShapeType="1"/>
            </p:cNvSpPr>
            <p:nvPr/>
          </p:nvSpPr>
          <p:spPr bwMode="auto">
            <a:xfrm>
              <a:off x="1438" y="1533"/>
              <a:ext cx="8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8" name="Rectangle 294"/>
            <p:cNvSpPr>
              <a:spLocks noChangeArrowheads="1"/>
            </p:cNvSpPr>
            <p:nvPr/>
          </p:nvSpPr>
          <p:spPr bwMode="auto">
            <a:xfrm>
              <a:off x="1209" y="1540"/>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19" name="Rectangle 295"/>
            <p:cNvSpPr>
              <a:spLocks noChangeArrowheads="1"/>
            </p:cNvSpPr>
            <p:nvPr/>
          </p:nvSpPr>
          <p:spPr bwMode="auto">
            <a:xfrm>
              <a:off x="1209" y="1540"/>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sp>
          <p:nvSpPr>
            <p:cNvPr id="15420" name="Line 296"/>
            <p:cNvSpPr>
              <a:spLocks noChangeShapeType="1"/>
            </p:cNvSpPr>
            <p:nvPr/>
          </p:nvSpPr>
          <p:spPr bwMode="auto">
            <a:xfrm>
              <a:off x="1209" y="1569"/>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1" name="Line 297"/>
            <p:cNvSpPr>
              <a:spLocks noChangeShapeType="1"/>
            </p:cNvSpPr>
            <p:nvPr/>
          </p:nvSpPr>
          <p:spPr bwMode="auto">
            <a:xfrm>
              <a:off x="1209" y="1587"/>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2" name="Rectangle 298"/>
            <p:cNvSpPr>
              <a:spLocks noChangeArrowheads="1"/>
            </p:cNvSpPr>
            <p:nvPr/>
          </p:nvSpPr>
          <p:spPr bwMode="auto">
            <a:xfrm>
              <a:off x="1269" y="1265"/>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cs typeface="Arial" pitchFamily="34" charset="0"/>
              </a:endParaRPr>
            </a:p>
          </p:txBody>
        </p:sp>
        <p:sp>
          <p:nvSpPr>
            <p:cNvPr id="15423" name="Rectangle 299"/>
            <p:cNvSpPr>
              <a:spLocks noChangeArrowheads="1"/>
            </p:cNvSpPr>
            <p:nvPr/>
          </p:nvSpPr>
          <p:spPr bwMode="auto">
            <a:xfrm>
              <a:off x="1269" y="1265"/>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Arial" pitchFamily="34" charset="0"/>
                <a:cs typeface="Arial" pitchFamily="34" charset="0"/>
              </a:endParaRPr>
            </a:p>
          </p:txBody>
        </p:sp>
        <p:sp>
          <p:nvSpPr>
            <p:cNvPr id="15424" name="Line 300"/>
            <p:cNvSpPr>
              <a:spLocks noChangeShapeType="1"/>
            </p:cNvSpPr>
            <p:nvPr/>
          </p:nvSpPr>
          <p:spPr bwMode="auto">
            <a:xfrm>
              <a:off x="1269" y="1296"/>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5" name="Line 301"/>
            <p:cNvSpPr>
              <a:spLocks noChangeShapeType="1"/>
            </p:cNvSpPr>
            <p:nvPr/>
          </p:nvSpPr>
          <p:spPr bwMode="auto">
            <a:xfrm>
              <a:off x="1269" y="1315"/>
              <a:ext cx="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392" name="Group 317"/>
          <p:cNvGrpSpPr>
            <a:grpSpLocks/>
          </p:cNvGrpSpPr>
          <p:nvPr/>
        </p:nvGrpSpPr>
        <p:grpSpPr bwMode="auto">
          <a:xfrm>
            <a:off x="6754813" y="3938588"/>
            <a:ext cx="785812" cy="615950"/>
            <a:chOff x="4255" y="2481"/>
            <a:chExt cx="495" cy="388"/>
          </a:xfrm>
        </p:grpSpPr>
        <p:sp>
          <p:nvSpPr>
            <p:cNvPr id="15398" name="Line 306"/>
            <p:cNvSpPr>
              <a:spLocks noChangeShapeType="1"/>
            </p:cNvSpPr>
            <p:nvPr/>
          </p:nvSpPr>
          <p:spPr bwMode="auto">
            <a:xfrm flipV="1">
              <a:off x="4397" y="2527"/>
              <a:ext cx="106" cy="4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9" name="Line 307"/>
            <p:cNvSpPr>
              <a:spLocks noChangeShapeType="1"/>
            </p:cNvSpPr>
            <p:nvPr/>
          </p:nvSpPr>
          <p:spPr bwMode="auto">
            <a:xfrm flipH="1">
              <a:off x="4522" y="2593"/>
              <a:ext cx="30" cy="1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0" name="Line 308"/>
            <p:cNvSpPr>
              <a:spLocks noChangeShapeType="1"/>
            </p:cNvSpPr>
            <p:nvPr/>
          </p:nvSpPr>
          <p:spPr bwMode="auto">
            <a:xfrm>
              <a:off x="4355" y="2673"/>
              <a:ext cx="90" cy="7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1" name="Line 309"/>
            <p:cNvSpPr>
              <a:spLocks noChangeShapeType="1"/>
            </p:cNvSpPr>
            <p:nvPr/>
          </p:nvSpPr>
          <p:spPr bwMode="auto">
            <a:xfrm flipV="1">
              <a:off x="4567" y="2762"/>
              <a:ext cx="92"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2" name="Rectangle 311"/>
            <p:cNvSpPr>
              <a:spLocks noChangeArrowheads="1"/>
            </p:cNvSpPr>
            <p:nvPr/>
          </p:nvSpPr>
          <p:spPr bwMode="auto">
            <a:xfrm>
              <a:off x="4255" y="2573"/>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latin typeface="Arial" pitchFamily="34" charset="0"/>
                <a:cs typeface="Arial" pitchFamily="34" charset="0"/>
              </a:endParaRPr>
            </a:p>
          </p:txBody>
        </p:sp>
        <p:sp>
          <p:nvSpPr>
            <p:cNvPr id="15403" name="Rectangle 314"/>
            <p:cNvSpPr>
              <a:spLocks noChangeArrowheads="1"/>
            </p:cNvSpPr>
            <p:nvPr/>
          </p:nvSpPr>
          <p:spPr bwMode="auto">
            <a:xfrm>
              <a:off x="4429" y="2775"/>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latin typeface="Arial" pitchFamily="34" charset="0"/>
                <a:cs typeface="Arial" pitchFamily="34" charset="0"/>
              </a:endParaRPr>
            </a:p>
          </p:txBody>
        </p:sp>
        <p:sp>
          <p:nvSpPr>
            <p:cNvPr id="15404" name="Rectangle 315"/>
            <p:cNvSpPr>
              <a:spLocks noChangeArrowheads="1"/>
            </p:cNvSpPr>
            <p:nvPr/>
          </p:nvSpPr>
          <p:spPr bwMode="auto">
            <a:xfrm>
              <a:off x="4519" y="2481"/>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latin typeface="Arial" pitchFamily="34" charset="0"/>
                <a:cs typeface="Arial" pitchFamily="34" charset="0"/>
              </a:endParaRPr>
            </a:p>
          </p:txBody>
        </p:sp>
        <p:sp>
          <p:nvSpPr>
            <p:cNvPr id="15405" name="Rectangle 316"/>
            <p:cNvSpPr>
              <a:spLocks noChangeArrowheads="1"/>
            </p:cNvSpPr>
            <p:nvPr/>
          </p:nvSpPr>
          <p:spPr bwMode="auto">
            <a:xfrm>
              <a:off x="4669" y="2663"/>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latin typeface="Arial" pitchFamily="34" charset="0"/>
                <a:cs typeface="Arial" pitchFamily="34" charset="0"/>
              </a:endParaRPr>
            </a:p>
          </p:txBody>
        </p:sp>
      </p:grpSp>
      <p:pic>
        <p:nvPicPr>
          <p:cNvPr id="15393" name="Picture 23" descr="G:\Document\FHelp\GDPro_Graphics\activity1.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7975" y="2286000"/>
            <a:ext cx="9207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94" name="Object 2"/>
          <p:cNvGraphicFramePr>
            <a:graphicFrameLocks noChangeAspect="1"/>
          </p:cNvGraphicFramePr>
          <p:nvPr/>
        </p:nvGraphicFramePr>
        <p:xfrm>
          <a:off x="8010525" y="4400550"/>
          <a:ext cx="990600" cy="742950"/>
        </p:xfrm>
        <a:graphic>
          <a:graphicData uri="http://schemas.openxmlformats.org/presentationml/2006/ole">
            <mc:AlternateContent xmlns:mc="http://schemas.openxmlformats.org/markup-compatibility/2006">
              <mc:Choice xmlns:v="urn:schemas-microsoft-com:vml" Requires="v">
                <p:oleObj spid="_x0000_s15526" name="Bitmap Image" r:id="rId5" imgW="7685714" imgH="5772956" progId="Paint.Picture">
                  <p:embed/>
                </p:oleObj>
              </mc:Choice>
              <mc:Fallback>
                <p:oleObj name="Bitmap Image" r:id="rId5" imgW="7685714" imgH="5772956" progId="Paint.Picture">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0525" y="4400550"/>
                        <a:ext cx="9906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95" name="Picture 25" descr="G:\Document\FHelp\GDPro_Graphics\newUMLState.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25" y="4457700"/>
            <a:ext cx="9318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6" name="Picture 26" descr="G:\Document\FHelp\GDPro_Graphics\newUMLClass.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1925" y="2324100"/>
            <a:ext cx="1090613"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7" name="矩形 1"/>
          <p:cNvSpPr>
            <a:spLocks noChangeArrowheads="1"/>
          </p:cNvSpPr>
          <p:nvPr/>
        </p:nvSpPr>
        <p:spPr bwMode="auto">
          <a:xfrm>
            <a:off x="254000" y="49213"/>
            <a:ext cx="3624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chemeClr val="bg1"/>
                </a:solidFill>
                <a:latin typeface="Arial" pitchFamily="34" charset="0"/>
                <a:cs typeface="Arial" pitchFamily="34" charset="0"/>
              </a:rPr>
              <a:t>How to build models?</a:t>
            </a:r>
            <a:endParaRPr lang="zh-CN" altLang="en-US" sz="2800">
              <a:solidFill>
                <a:schemeClr val="bg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GB" altLang="zh-CN" smtClean="0">
                <a:ea typeface="宋体" pitchFamily="2" charset="-122"/>
              </a:rPr>
              <a:t>Summary</a:t>
            </a:r>
          </a:p>
        </p:txBody>
      </p:sp>
      <p:sp>
        <p:nvSpPr>
          <p:cNvPr id="114691" name="Rectangle 3"/>
          <p:cNvSpPr>
            <a:spLocks noGrp="1" noChangeArrowheads="1"/>
          </p:cNvSpPr>
          <p:nvPr>
            <p:ph type="body" idx="1"/>
          </p:nvPr>
        </p:nvSpPr>
        <p:spPr/>
        <p:txBody>
          <a:bodyPr/>
          <a:lstStyle/>
          <a:p>
            <a:pPr>
              <a:lnSpc>
                <a:spcPct val="90000"/>
              </a:lnSpc>
            </a:pPr>
            <a:r>
              <a:rPr lang="en-GB" altLang="zh-CN" dirty="0" smtClean="0">
                <a:latin typeface="Arial" pitchFamily="34" charset="0"/>
                <a:ea typeface="宋体" pitchFamily="2" charset="-122"/>
                <a:cs typeface="Arial" pitchFamily="34" charset="0"/>
              </a:rPr>
              <a:t>Objects have state and behaviour</a:t>
            </a:r>
          </a:p>
          <a:p>
            <a:pPr lvl="1">
              <a:lnSpc>
                <a:spcPct val="90000"/>
              </a:lnSpc>
            </a:pPr>
            <a:r>
              <a:rPr lang="en-GB" altLang="zh-CN" sz="2400" dirty="0" smtClean="0">
                <a:latin typeface="Arial" pitchFamily="34" charset="0"/>
                <a:ea typeface="宋体" pitchFamily="2" charset="-122"/>
                <a:cs typeface="Arial" pitchFamily="34" charset="0"/>
              </a:rPr>
              <a:t>behaviour depends on state</a:t>
            </a:r>
          </a:p>
          <a:p>
            <a:pPr>
              <a:lnSpc>
                <a:spcPct val="90000"/>
              </a:lnSpc>
            </a:pPr>
            <a:r>
              <a:rPr lang="en-GB" altLang="zh-CN" dirty="0" err="1" smtClean="0">
                <a:latin typeface="Arial" pitchFamily="34" charset="0"/>
                <a:ea typeface="宋体" pitchFamily="2" charset="-122"/>
                <a:cs typeface="Arial" pitchFamily="34" charset="0"/>
              </a:rPr>
              <a:t>Statechart</a:t>
            </a:r>
            <a:r>
              <a:rPr lang="en-GB" altLang="zh-CN" dirty="0" smtClean="0">
                <a:latin typeface="Arial" pitchFamily="34" charset="0"/>
                <a:ea typeface="宋体" pitchFamily="2" charset="-122"/>
                <a:cs typeface="Arial" pitchFamily="34" charset="0"/>
              </a:rPr>
              <a:t> diagrams describe object behaviour</a:t>
            </a:r>
          </a:p>
          <a:p>
            <a:pPr lvl="1">
              <a:lnSpc>
                <a:spcPct val="90000"/>
              </a:lnSpc>
            </a:pPr>
            <a:r>
              <a:rPr lang="en-GB" altLang="zh-CN" sz="2400" dirty="0" smtClean="0">
                <a:latin typeface="Arial" pitchFamily="34" charset="0"/>
                <a:ea typeface="宋体" pitchFamily="2" charset="-122"/>
                <a:cs typeface="Arial" pitchFamily="34" charset="0"/>
              </a:rPr>
              <a:t>events trigger transitions between states</a:t>
            </a:r>
          </a:p>
          <a:p>
            <a:pPr lvl="1">
              <a:lnSpc>
                <a:spcPct val="90000"/>
              </a:lnSpc>
            </a:pPr>
            <a:r>
              <a:rPr lang="en-GB" altLang="zh-CN" sz="2400" dirty="0" smtClean="0">
                <a:latin typeface="Arial" pitchFamily="34" charset="0"/>
                <a:ea typeface="宋体" pitchFamily="2" charset="-122"/>
                <a:cs typeface="Arial" pitchFamily="34" charset="0"/>
              </a:rPr>
              <a:t>transitions may depend on guard conditions </a:t>
            </a:r>
          </a:p>
          <a:p>
            <a:pPr lvl="1">
              <a:lnSpc>
                <a:spcPct val="90000"/>
              </a:lnSpc>
            </a:pPr>
            <a:r>
              <a:rPr lang="en-GB" altLang="zh-CN" sz="2400" dirty="0" smtClean="0">
                <a:latin typeface="Arial" pitchFamily="34" charset="0"/>
                <a:ea typeface="宋体" pitchFamily="2" charset="-122"/>
                <a:cs typeface="Arial" pitchFamily="34" charset="0"/>
              </a:rPr>
              <a:t>events can result in actions</a:t>
            </a:r>
          </a:p>
          <a:p>
            <a:pPr>
              <a:lnSpc>
                <a:spcPct val="90000"/>
              </a:lnSpc>
            </a:pPr>
            <a:r>
              <a:rPr lang="en-GB" altLang="zh-CN" dirty="0" smtClean="0">
                <a:latin typeface="Arial" pitchFamily="34" charset="0"/>
                <a:ea typeface="宋体" pitchFamily="2" charset="-122"/>
                <a:cs typeface="Arial" pitchFamily="34" charset="0"/>
              </a:rPr>
              <a:t>Activity diagrams</a:t>
            </a:r>
          </a:p>
          <a:p>
            <a:pPr lvl="1">
              <a:lnSpc>
                <a:spcPct val="90000"/>
              </a:lnSpc>
            </a:pPr>
            <a:r>
              <a:rPr lang="en-GB" altLang="zh-CN" sz="2400" dirty="0" smtClean="0">
                <a:latin typeface="Arial" pitchFamily="34" charset="0"/>
                <a:ea typeface="宋体" pitchFamily="2" charset="-122"/>
                <a:cs typeface="Arial" pitchFamily="34" charset="0"/>
              </a:rPr>
              <a:t>share much notation with state diagrams</a:t>
            </a:r>
          </a:p>
          <a:p>
            <a:pPr lvl="1">
              <a:lnSpc>
                <a:spcPct val="90000"/>
              </a:lnSpc>
            </a:pPr>
            <a:r>
              <a:rPr lang="en-GB" altLang="zh-CN" sz="2400" dirty="0" smtClean="0">
                <a:latin typeface="Arial" pitchFamily="34" charset="0"/>
                <a:ea typeface="宋体" pitchFamily="2" charset="-122"/>
                <a:cs typeface="Arial" pitchFamily="34" charset="0"/>
              </a:rPr>
              <a:t>different purpose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p:txBody>
          <a:bodyPr/>
          <a:lstStyle/>
          <a:p>
            <a:r>
              <a:rPr lang="en-US" altLang="zh-CN" smtClean="0">
                <a:ea typeface="宋体" pitchFamily="2" charset="-122"/>
              </a:rPr>
              <a:t>Use-Case Analysis</a:t>
            </a:r>
          </a:p>
        </p:txBody>
      </p:sp>
      <p:sp>
        <p:nvSpPr>
          <p:cNvPr id="115715" name="Rectangle 3"/>
          <p:cNvSpPr>
            <a:spLocks noGrp="1" noChangeArrowheads="1"/>
          </p:cNvSpPr>
          <p:nvPr>
            <p:ph type="body" idx="4294967295"/>
          </p:nvPr>
        </p:nvSpPr>
        <p:spPr>
          <a:xfrm>
            <a:off x="361950" y="1052513"/>
            <a:ext cx="8121650" cy="5043487"/>
          </a:xfrm>
        </p:spPr>
        <p:txBody>
          <a:bodyPr/>
          <a:lstStyle/>
          <a:p>
            <a:r>
              <a:rPr lang="en-US" altLang="zh-CN" b="0" smtClean="0">
                <a:latin typeface="Arial" pitchFamily="34" charset="0"/>
                <a:ea typeface="宋体" pitchFamily="2" charset="-122"/>
                <a:cs typeface="Arial" pitchFamily="34" charset="0"/>
              </a:rPr>
              <a:t>Explain the purpose of Use-Case Analysis and where in the lifecycle it is performed</a:t>
            </a:r>
          </a:p>
          <a:p>
            <a:r>
              <a:rPr lang="en-US" altLang="zh-CN" b="0" smtClean="0">
                <a:latin typeface="Arial" pitchFamily="34" charset="0"/>
                <a:ea typeface="宋体" pitchFamily="2" charset="-122"/>
                <a:cs typeface="Arial" pitchFamily="34" charset="0"/>
              </a:rPr>
              <a:t>Identify the classes which perform a use-case flow of events</a:t>
            </a:r>
          </a:p>
          <a:p>
            <a:r>
              <a:rPr lang="en-US" altLang="zh-CN" b="0" smtClean="0">
                <a:latin typeface="Arial" pitchFamily="34" charset="0"/>
                <a:ea typeface="宋体" pitchFamily="2" charset="-122"/>
                <a:cs typeface="Arial" pitchFamily="34" charset="0"/>
              </a:rPr>
              <a:t>Distribute the use-case behavior to those classes, identifying responsibilities of the classes</a:t>
            </a:r>
          </a:p>
          <a:p>
            <a:r>
              <a:rPr lang="en-US" altLang="zh-CN" b="0" smtClean="0">
                <a:latin typeface="Arial" pitchFamily="34" charset="0"/>
                <a:ea typeface="宋体" pitchFamily="2" charset="-122"/>
                <a:cs typeface="Arial" pitchFamily="34" charset="0"/>
              </a:rPr>
              <a:t>Develop Use-Case Realizations that model the collaborations between instances of the identified classes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49"/>
          <p:cNvSpPr>
            <a:spLocks noGrp="1" noChangeArrowheads="1"/>
          </p:cNvSpPr>
          <p:nvPr>
            <p:ph type="title" idx="4294967295"/>
          </p:nvPr>
        </p:nvSpPr>
        <p:spPr/>
        <p:txBody>
          <a:bodyPr/>
          <a:lstStyle/>
          <a:p>
            <a:r>
              <a:rPr lang="en-US" altLang="zh-CN" smtClean="0">
                <a:ea typeface="宋体" pitchFamily="2" charset="-122"/>
              </a:rPr>
              <a:t>Use-Case Analysis Overview</a:t>
            </a:r>
          </a:p>
        </p:txBody>
      </p:sp>
      <p:grpSp>
        <p:nvGrpSpPr>
          <p:cNvPr id="116739" name="Group 189"/>
          <p:cNvGrpSpPr>
            <a:grpSpLocks/>
          </p:cNvGrpSpPr>
          <p:nvPr/>
        </p:nvGrpSpPr>
        <p:grpSpPr bwMode="auto">
          <a:xfrm>
            <a:off x="296863" y="2730500"/>
            <a:ext cx="1736725" cy="1865313"/>
            <a:chOff x="3966" y="1776"/>
            <a:chExt cx="1094" cy="1175"/>
          </a:xfrm>
        </p:grpSpPr>
        <p:grpSp>
          <p:nvGrpSpPr>
            <p:cNvPr id="116860" name="Group 190"/>
            <p:cNvGrpSpPr>
              <a:grpSpLocks/>
            </p:cNvGrpSpPr>
            <p:nvPr/>
          </p:nvGrpSpPr>
          <p:grpSpPr bwMode="auto">
            <a:xfrm>
              <a:off x="4297" y="1776"/>
              <a:ext cx="432" cy="720"/>
              <a:chOff x="1249" y="2496"/>
              <a:chExt cx="432" cy="720"/>
            </a:xfrm>
          </p:grpSpPr>
          <p:sp>
            <p:nvSpPr>
              <p:cNvPr id="116862" name="Rectangle 191"/>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863" name="Line 192"/>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64" name="Line 193"/>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65" name="Line 194"/>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66" name="Line 195"/>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67" name="Line 196"/>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68" name="Line 197"/>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69" name="Line 198"/>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70" name="Line 199"/>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71" name="Line 200"/>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72" name="Line 201"/>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73" name="Line 202"/>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74" name="Line 203"/>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75" name="Line 204"/>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76" name="Line 205"/>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77" name="Line 206"/>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78" name="Line 207"/>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79" name="Line 208"/>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6861" name="Text Box 209"/>
            <p:cNvSpPr txBox="1">
              <a:spLocks noChangeArrowheads="1"/>
            </p:cNvSpPr>
            <p:nvPr/>
          </p:nvSpPr>
          <p:spPr bwMode="auto">
            <a:xfrm>
              <a:off x="3966" y="2544"/>
              <a:ext cx="109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Supplementary</a:t>
              </a:r>
            </a:p>
            <a:p>
              <a:pPr algn="ctr"/>
              <a:r>
                <a:rPr lang="en-US" altLang="zh-CN" sz="1800"/>
                <a:t>Specifications</a:t>
              </a:r>
            </a:p>
          </p:txBody>
        </p:sp>
      </p:grpSp>
      <p:grpSp>
        <p:nvGrpSpPr>
          <p:cNvPr id="116740" name="Group 210"/>
          <p:cNvGrpSpPr>
            <a:grpSpLocks/>
          </p:cNvGrpSpPr>
          <p:nvPr/>
        </p:nvGrpSpPr>
        <p:grpSpPr bwMode="auto">
          <a:xfrm>
            <a:off x="1014413" y="1041400"/>
            <a:ext cx="1095375" cy="1589088"/>
            <a:chOff x="4168" y="1776"/>
            <a:chExt cx="690" cy="1001"/>
          </a:xfrm>
        </p:grpSpPr>
        <p:grpSp>
          <p:nvGrpSpPr>
            <p:cNvPr id="116840" name="Group 211"/>
            <p:cNvGrpSpPr>
              <a:grpSpLocks/>
            </p:cNvGrpSpPr>
            <p:nvPr/>
          </p:nvGrpSpPr>
          <p:grpSpPr bwMode="auto">
            <a:xfrm>
              <a:off x="4297" y="1776"/>
              <a:ext cx="432" cy="720"/>
              <a:chOff x="1249" y="2496"/>
              <a:chExt cx="432" cy="720"/>
            </a:xfrm>
          </p:grpSpPr>
          <p:sp>
            <p:nvSpPr>
              <p:cNvPr id="116842" name="Rectangle 212"/>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843" name="Line 213"/>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44" name="Line 214"/>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45" name="Line 215"/>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46" name="Line 216"/>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47" name="Line 217"/>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48" name="Line 218"/>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49" name="Line 219"/>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50" name="Line 220"/>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51" name="Line 221"/>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52" name="Line 222"/>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53" name="Line 223"/>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54" name="Line 224"/>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55" name="Line 225"/>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56" name="Line 226"/>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57" name="Line 227"/>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58" name="Line 228"/>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59" name="Line 229"/>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6841" name="Text Box 230"/>
            <p:cNvSpPr txBox="1">
              <a:spLocks noChangeArrowheads="1"/>
            </p:cNvSpPr>
            <p:nvPr/>
          </p:nvSpPr>
          <p:spPr bwMode="auto">
            <a:xfrm>
              <a:off x="4168" y="2544"/>
              <a:ext cx="6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Glossary</a:t>
              </a:r>
            </a:p>
          </p:txBody>
        </p:sp>
      </p:grpSp>
      <p:sp>
        <p:nvSpPr>
          <p:cNvPr id="116741" name="AutoShape 245"/>
          <p:cNvSpPr>
            <a:spLocks noChangeArrowheads="1"/>
          </p:cNvSpPr>
          <p:nvPr/>
        </p:nvSpPr>
        <p:spPr bwMode="auto">
          <a:xfrm>
            <a:off x="3997325" y="3381375"/>
            <a:ext cx="1751013" cy="966788"/>
          </a:xfrm>
          <a:prstGeom prst="homePlate">
            <a:avLst>
              <a:gd name="adj" fmla="val 54955"/>
            </a:avLst>
          </a:prstGeom>
          <a:solidFill>
            <a:srgbClr val="00CCFF"/>
          </a:solidFill>
          <a:ln w="28575">
            <a:solidFill>
              <a:schemeClr val="bg2"/>
            </a:solidFill>
            <a:miter lim="800000"/>
            <a:headEnd type="none" w="sm" len="sm"/>
            <a:tailEnd type="none" w="lg" len="lg"/>
          </a:ln>
        </p:spPr>
        <p:txBody>
          <a:bodyPr wrap="none" anchor="ctr"/>
          <a:lstStyle/>
          <a:p>
            <a:endParaRPr lang="zh-CN" altLang="en-US"/>
          </a:p>
        </p:txBody>
      </p:sp>
      <p:sp>
        <p:nvSpPr>
          <p:cNvPr id="116742" name="AutoShape 246"/>
          <p:cNvSpPr>
            <a:spLocks noChangeArrowheads="1"/>
          </p:cNvSpPr>
          <p:nvPr/>
        </p:nvSpPr>
        <p:spPr bwMode="auto">
          <a:xfrm>
            <a:off x="3859213" y="3519488"/>
            <a:ext cx="1751012" cy="966787"/>
          </a:xfrm>
          <a:prstGeom prst="homePlate">
            <a:avLst>
              <a:gd name="adj" fmla="val 54955"/>
            </a:avLst>
          </a:prstGeom>
          <a:solidFill>
            <a:srgbClr val="00CCFF"/>
          </a:solidFill>
          <a:ln w="28575">
            <a:solidFill>
              <a:schemeClr val="bg2"/>
            </a:solidFill>
            <a:miter lim="800000"/>
            <a:headEnd type="none" w="sm" len="sm"/>
            <a:tailEnd type="none" w="lg" len="lg"/>
          </a:ln>
        </p:spPr>
        <p:txBody>
          <a:bodyPr wrap="none" anchor="ctr"/>
          <a:lstStyle/>
          <a:p>
            <a:endParaRPr lang="zh-CN" altLang="en-US"/>
          </a:p>
        </p:txBody>
      </p:sp>
      <p:sp>
        <p:nvSpPr>
          <p:cNvPr id="116743" name="AutoShape 247"/>
          <p:cNvSpPr>
            <a:spLocks noChangeArrowheads="1"/>
          </p:cNvSpPr>
          <p:nvPr/>
        </p:nvSpPr>
        <p:spPr bwMode="auto">
          <a:xfrm>
            <a:off x="3746500" y="3657600"/>
            <a:ext cx="1752600" cy="966788"/>
          </a:xfrm>
          <a:prstGeom prst="homePlate">
            <a:avLst>
              <a:gd name="adj" fmla="val 55005"/>
            </a:avLst>
          </a:prstGeom>
          <a:solidFill>
            <a:srgbClr val="00CCFF"/>
          </a:solidFill>
          <a:ln w="28575">
            <a:solidFill>
              <a:schemeClr val="bg2"/>
            </a:solidFill>
            <a:miter lim="800000"/>
            <a:headEnd type="none" w="sm" len="sm"/>
            <a:tailEnd type="none" w="lg" len="lg"/>
          </a:ln>
        </p:spPr>
        <p:txBody>
          <a:bodyPr wrap="none" anchor="ctr"/>
          <a:lstStyle/>
          <a:p>
            <a:pPr algn="ctr"/>
            <a:r>
              <a:rPr lang="en-US" altLang="zh-CN" sz="2000" b="1">
                <a:solidFill>
                  <a:schemeClr val="bg2"/>
                </a:solidFill>
              </a:rPr>
              <a:t>Use-Case</a:t>
            </a:r>
          </a:p>
          <a:p>
            <a:pPr algn="ctr"/>
            <a:r>
              <a:rPr lang="en-US" altLang="zh-CN" sz="2000" b="1">
                <a:solidFill>
                  <a:schemeClr val="bg2"/>
                </a:solidFill>
              </a:rPr>
              <a:t>Analysis</a:t>
            </a:r>
            <a:endParaRPr lang="en-US" altLang="zh-CN" sz="1800">
              <a:solidFill>
                <a:schemeClr val="bg2"/>
              </a:solidFill>
            </a:endParaRPr>
          </a:p>
        </p:txBody>
      </p:sp>
      <p:grpSp>
        <p:nvGrpSpPr>
          <p:cNvPr id="116744" name="Group 248"/>
          <p:cNvGrpSpPr>
            <a:grpSpLocks/>
          </p:cNvGrpSpPr>
          <p:nvPr/>
        </p:nvGrpSpPr>
        <p:grpSpPr bwMode="auto">
          <a:xfrm>
            <a:off x="2308225" y="866775"/>
            <a:ext cx="1774825" cy="1865313"/>
            <a:chOff x="3954" y="1776"/>
            <a:chExt cx="1118" cy="1175"/>
          </a:xfrm>
        </p:grpSpPr>
        <p:grpSp>
          <p:nvGrpSpPr>
            <p:cNvPr id="116820" name="Group 249"/>
            <p:cNvGrpSpPr>
              <a:grpSpLocks/>
            </p:cNvGrpSpPr>
            <p:nvPr/>
          </p:nvGrpSpPr>
          <p:grpSpPr bwMode="auto">
            <a:xfrm>
              <a:off x="4297" y="1776"/>
              <a:ext cx="432" cy="720"/>
              <a:chOff x="1249" y="2496"/>
              <a:chExt cx="432" cy="720"/>
            </a:xfrm>
          </p:grpSpPr>
          <p:sp>
            <p:nvSpPr>
              <p:cNvPr id="116822" name="Rectangle 250"/>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823" name="Line 251"/>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24" name="Line 252"/>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25" name="Line 253"/>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26" name="Line 254"/>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27" name="Line 255"/>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28" name="Line 256"/>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29" name="Line 257"/>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30" name="Line 258"/>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31" name="Line 259"/>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32" name="Line 260"/>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33" name="Line 261"/>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34" name="Line 262"/>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35" name="Line 263"/>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36" name="Line 264"/>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37" name="Line 265"/>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38" name="Line 266"/>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39" name="Line 267"/>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6821" name="Text Box 268"/>
            <p:cNvSpPr txBox="1">
              <a:spLocks noChangeArrowheads="1"/>
            </p:cNvSpPr>
            <p:nvPr/>
          </p:nvSpPr>
          <p:spPr bwMode="auto">
            <a:xfrm>
              <a:off x="3954" y="2544"/>
              <a:ext cx="111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Project Specific</a:t>
              </a:r>
            </a:p>
            <a:p>
              <a:pPr algn="ctr"/>
              <a:r>
                <a:rPr lang="en-US" altLang="zh-CN" sz="1800"/>
                <a:t> Guidelines</a:t>
              </a:r>
            </a:p>
          </p:txBody>
        </p:sp>
      </p:grpSp>
      <p:grpSp>
        <p:nvGrpSpPr>
          <p:cNvPr id="116745" name="Group 272"/>
          <p:cNvGrpSpPr>
            <a:grpSpLocks/>
          </p:cNvGrpSpPr>
          <p:nvPr/>
        </p:nvGrpSpPr>
        <p:grpSpPr bwMode="auto">
          <a:xfrm>
            <a:off x="5995988" y="1577975"/>
            <a:ext cx="2416175" cy="860425"/>
            <a:chOff x="3477" y="3648"/>
            <a:chExt cx="1522" cy="542"/>
          </a:xfrm>
        </p:grpSpPr>
        <p:sp>
          <p:nvSpPr>
            <p:cNvPr id="116818" name="Oval 273"/>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819" name="Text Box 274"/>
            <p:cNvSpPr txBox="1">
              <a:spLocks noChangeArrowheads="1"/>
            </p:cNvSpPr>
            <p:nvPr/>
          </p:nvSpPr>
          <p:spPr bwMode="auto">
            <a:xfrm>
              <a:off x="3477" y="3957"/>
              <a:ext cx="15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Use-Case Realization</a:t>
              </a:r>
            </a:p>
          </p:txBody>
        </p:sp>
      </p:grpSp>
      <p:sp>
        <p:nvSpPr>
          <p:cNvPr id="116746" name="Line 275"/>
          <p:cNvSpPr>
            <a:spLocks noChangeShapeType="1"/>
          </p:cNvSpPr>
          <p:nvPr/>
        </p:nvSpPr>
        <p:spPr bwMode="auto">
          <a:xfrm flipH="1">
            <a:off x="4919663" y="2971800"/>
            <a:ext cx="0" cy="377825"/>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6747" name="Group 357"/>
          <p:cNvGrpSpPr>
            <a:grpSpLocks/>
          </p:cNvGrpSpPr>
          <p:nvPr/>
        </p:nvGrpSpPr>
        <p:grpSpPr bwMode="auto">
          <a:xfrm>
            <a:off x="6794500" y="3101975"/>
            <a:ext cx="1976438" cy="1584325"/>
            <a:chOff x="3856" y="3010"/>
            <a:chExt cx="1245" cy="998"/>
          </a:xfrm>
        </p:grpSpPr>
        <p:grpSp>
          <p:nvGrpSpPr>
            <p:cNvPr id="116796" name="Group 277"/>
            <p:cNvGrpSpPr>
              <a:grpSpLocks/>
            </p:cNvGrpSpPr>
            <p:nvPr/>
          </p:nvGrpSpPr>
          <p:grpSpPr bwMode="auto">
            <a:xfrm>
              <a:off x="3856" y="3010"/>
              <a:ext cx="1245" cy="707"/>
              <a:chOff x="1309" y="1098"/>
              <a:chExt cx="1245" cy="707"/>
            </a:xfrm>
          </p:grpSpPr>
          <p:grpSp>
            <p:nvGrpSpPr>
              <p:cNvPr id="116798" name="Group 278"/>
              <p:cNvGrpSpPr>
                <a:grpSpLocks/>
              </p:cNvGrpSpPr>
              <p:nvPr/>
            </p:nvGrpSpPr>
            <p:grpSpPr bwMode="auto">
              <a:xfrm>
                <a:off x="1309" y="1257"/>
                <a:ext cx="302" cy="116"/>
                <a:chOff x="144" y="1525"/>
                <a:chExt cx="881" cy="340"/>
              </a:xfrm>
            </p:grpSpPr>
            <p:sp>
              <p:nvSpPr>
                <p:cNvPr id="116815" name="Rectangle 279"/>
                <p:cNvSpPr>
                  <a:spLocks noChangeArrowheads="1"/>
                </p:cNvSpPr>
                <p:nvPr/>
              </p:nvSpPr>
              <p:spPr bwMode="auto">
                <a:xfrm>
                  <a:off x="144" y="1525"/>
                  <a:ext cx="0" cy="3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16816" name="Line 28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16817" name="Line 28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16799" name="Group 282"/>
              <p:cNvGrpSpPr>
                <a:grpSpLocks/>
              </p:cNvGrpSpPr>
              <p:nvPr/>
            </p:nvGrpSpPr>
            <p:grpSpPr bwMode="auto">
              <a:xfrm>
                <a:off x="1950" y="1098"/>
                <a:ext cx="302" cy="116"/>
                <a:chOff x="144" y="1525"/>
                <a:chExt cx="881" cy="340"/>
              </a:xfrm>
            </p:grpSpPr>
            <p:sp>
              <p:nvSpPr>
                <p:cNvPr id="116812" name="Rectangle 283"/>
                <p:cNvSpPr>
                  <a:spLocks noChangeArrowheads="1"/>
                </p:cNvSpPr>
                <p:nvPr/>
              </p:nvSpPr>
              <p:spPr bwMode="auto">
                <a:xfrm>
                  <a:off x="144" y="1525"/>
                  <a:ext cx="0" cy="3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16813" name="Line 28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16814" name="Line 28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16800" name="Group 286"/>
              <p:cNvGrpSpPr>
                <a:grpSpLocks/>
              </p:cNvGrpSpPr>
              <p:nvPr/>
            </p:nvGrpSpPr>
            <p:grpSpPr bwMode="auto">
              <a:xfrm>
                <a:off x="1648" y="1689"/>
                <a:ext cx="302" cy="116"/>
                <a:chOff x="144" y="1525"/>
                <a:chExt cx="881" cy="340"/>
              </a:xfrm>
            </p:grpSpPr>
            <p:sp>
              <p:nvSpPr>
                <p:cNvPr id="116809" name="Rectangle 287"/>
                <p:cNvSpPr>
                  <a:spLocks noChangeArrowheads="1"/>
                </p:cNvSpPr>
                <p:nvPr/>
              </p:nvSpPr>
              <p:spPr bwMode="auto">
                <a:xfrm>
                  <a:off x="144" y="1525"/>
                  <a:ext cx="0" cy="3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16810" name="Line 28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16811" name="Line 28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16801" name="Group 290"/>
              <p:cNvGrpSpPr>
                <a:grpSpLocks/>
              </p:cNvGrpSpPr>
              <p:nvPr/>
            </p:nvGrpSpPr>
            <p:grpSpPr bwMode="auto">
              <a:xfrm>
                <a:off x="2252" y="1607"/>
                <a:ext cx="302" cy="116"/>
                <a:chOff x="144" y="1525"/>
                <a:chExt cx="881" cy="340"/>
              </a:xfrm>
            </p:grpSpPr>
            <p:sp>
              <p:nvSpPr>
                <p:cNvPr id="116806" name="Rectangle 291"/>
                <p:cNvSpPr>
                  <a:spLocks noChangeArrowheads="1"/>
                </p:cNvSpPr>
                <p:nvPr/>
              </p:nvSpPr>
              <p:spPr bwMode="auto">
                <a:xfrm>
                  <a:off x="144" y="1525"/>
                  <a:ext cx="0" cy="3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16807" name="Line 29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16808" name="Line 29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16802" name="Line 294"/>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03" name="Line 295"/>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04" name="Line 296"/>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805" name="Line 297"/>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6797" name="Text Box 298"/>
            <p:cNvSpPr txBox="1">
              <a:spLocks noChangeArrowheads="1"/>
            </p:cNvSpPr>
            <p:nvPr/>
          </p:nvSpPr>
          <p:spPr bwMode="auto">
            <a:xfrm>
              <a:off x="3924" y="3775"/>
              <a:ext cx="10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Analysis Model</a:t>
              </a:r>
            </a:p>
          </p:txBody>
        </p:sp>
      </p:grpSp>
      <p:sp>
        <p:nvSpPr>
          <p:cNvPr id="116748" name="Line 299"/>
          <p:cNvSpPr>
            <a:spLocks noChangeShapeType="1"/>
          </p:cNvSpPr>
          <p:nvPr/>
        </p:nvSpPr>
        <p:spPr bwMode="auto">
          <a:xfrm>
            <a:off x="3311525" y="2692400"/>
            <a:ext cx="803275" cy="6223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9" name="Line 300"/>
          <p:cNvSpPr>
            <a:spLocks noChangeShapeType="1"/>
          </p:cNvSpPr>
          <p:nvPr/>
        </p:nvSpPr>
        <p:spPr bwMode="auto">
          <a:xfrm>
            <a:off x="2057400" y="2603500"/>
            <a:ext cx="1625600" cy="1014413"/>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0" name="Line 301"/>
          <p:cNvSpPr>
            <a:spLocks noChangeShapeType="1"/>
          </p:cNvSpPr>
          <p:nvPr/>
        </p:nvSpPr>
        <p:spPr bwMode="auto">
          <a:xfrm>
            <a:off x="1981200" y="4165600"/>
            <a:ext cx="1701800" cy="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6751" name="Group 360"/>
          <p:cNvGrpSpPr>
            <a:grpSpLocks/>
          </p:cNvGrpSpPr>
          <p:nvPr/>
        </p:nvGrpSpPr>
        <p:grpSpPr bwMode="auto">
          <a:xfrm>
            <a:off x="1038225" y="4699000"/>
            <a:ext cx="2911475" cy="1550988"/>
            <a:chOff x="614" y="2960"/>
            <a:chExt cx="1834" cy="977"/>
          </a:xfrm>
        </p:grpSpPr>
        <p:grpSp>
          <p:nvGrpSpPr>
            <p:cNvPr id="116782" name="Group 359"/>
            <p:cNvGrpSpPr>
              <a:grpSpLocks/>
            </p:cNvGrpSpPr>
            <p:nvPr/>
          </p:nvGrpSpPr>
          <p:grpSpPr bwMode="auto">
            <a:xfrm>
              <a:off x="614" y="3026"/>
              <a:ext cx="1381" cy="665"/>
              <a:chOff x="614" y="3026"/>
              <a:chExt cx="1381" cy="665"/>
            </a:xfrm>
          </p:grpSpPr>
          <p:grpSp>
            <p:nvGrpSpPr>
              <p:cNvPr id="116785" name="Group 358"/>
              <p:cNvGrpSpPr>
                <a:grpSpLocks/>
              </p:cNvGrpSpPr>
              <p:nvPr/>
            </p:nvGrpSpPr>
            <p:grpSpPr bwMode="auto">
              <a:xfrm>
                <a:off x="614" y="3026"/>
                <a:ext cx="289" cy="395"/>
                <a:chOff x="582" y="3010"/>
                <a:chExt cx="289" cy="395"/>
              </a:xfrm>
            </p:grpSpPr>
            <p:sp>
              <p:nvSpPr>
                <p:cNvPr id="116792" name="Oval 234"/>
                <p:cNvSpPr>
                  <a:spLocks noChangeArrowheads="1"/>
                </p:cNvSpPr>
                <p:nvPr/>
              </p:nvSpPr>
              <p:spPr bwMode="auto">
                <a:xfrm>
                  <a:off x="669" y="3010"/>
                  <a:ext cx="132" cy="13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93" name="Line 235"/>
                <p:cNvSpPr>
                  <a:spLocks noChangeShapeType="1"/>
                </p:cNvSpPr>
                <p:nvPr/>
              </p:nvSpPr>
              <p:spPr bwMode="auto">
                <a:xfrm>
                  <a:off x="735" y="3144"/>
                  <a:ext cx="0" cy="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94" name="Line 236"/>
                <p:cNvSpPr>
                  <a:spLocks noChangeShapeType="1"/>
                </p:cNvSpPr>
                <p:nvPr/>
              </p:nvSpPr>
              <p:spPr bwMode="auto">
                <a:xfrm>
                  <a:off x="630" y="3194"/>
                  <a:ext cx="209"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95" name="Freeform 237"/>
                <p:cNvSpPr>
                  <a:spLocks/>
                </p:cNvSpPr>
                <p:nvPr/>
              </p:nvSpPr>
              <p:spPr bwMode="auto">
                <a:xfrm>
                  <a:off x="582" y="3260"/>
                  <a:ext cx="289" cy="145"/>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6786" name="Oval 238"/>
              <p:cNvSpPr>
                <a:spLocks noChangeArrowheads="1"/>
              </p:cNvSpPr>
              <p:nvPr/>
            </p:nvSpPr>
            <p:spPr bwMode="auto">
              <a:xfrm>
                <a:off x="1254" y="3096"/>
                <a:ext cx="451"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87" name="Oval 239"/>
              <p:cNvSpPr>
                <a:spLocks noChangeArrowheads="1"/>
              </p:cNvSpPr>
              <p:nvPr/>
            </p:nvSpPr>
            <p:spPr bwMode="auto">
              <a:xfrm>
                <a:off x="971" y="3461"/>
                <a:ext cx="451"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88" name="Oval 240"/>
              <p:cNvSpPr>
                <a:spLocks noChangeArrowheads="1"/>
              </p:cNvSpPr>
              <p:nvPr/>
            </p:nvSpPr>
            <p:spPr bwMode="auto">
              <a:xfrm>
                <a:off x="1544" y="3461"/>
                <a:ext cx="451"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89" name="Line 241"/>
              <p:cNvSpPr>
                <a:spLocks noChangeShapeType="1"/>
              </p:cNvSpPr>
              <p:nvPr/>
            </p:nvSpPr>
            <p:spPr bwMode="auto">
              <a:xfrm>
                <a:off x="918" y="3219"/>
                <a:ext cx="312"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90" name="Line 242"/>
              <p:cNvSpPr>
                <a:spLocks noChangeShapeType="1"/>
              </p:cNvSpPr>
              <p:nvPr/>
            </p:nvSpPr>
            <p:spPr bwMode="auto">
              <a:xfrm flipV="1">
                <a:off x="1276" y="3326"/>
                <a:ext cx="130" cy="13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91" name="Line 243"/>
              <p:cNvSpPr>
                <a:spLocks noChangeShapeType="1"/>
              </p:cNvSpPr>
              <p:nvPr/>
            </p:nvSpPr>
            <p:spPr bwMode="auto">
              <a:xfrm flipH="1" flipV="1">
                <a:off x="1560" y="3326"/>
                <a:ext cx="129" cy="13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6783" name="Text Box 244"/>
            <p:cNvSpPr txBox="1">
              <a:spLocks noChangeArrowheads="1"/>
            </p:cNvSpPr>
            <p:nvPr/>
          </p:nvSpPr>
          <p:spPr bwMode="auto">
            <a:xfrm>
              <a:off x="650" y="3704"/>
              <a:ext cx="11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Use-Case Model</a:t>
              </a:r>
            </a:p>
          </p:txBody>
        </p:sp>
        <p:sp>
          <p:nvSpPr>
            <p:cNvPr id="116784" name="Line 302"/>
            <p:cNvSpPr>
              <a:spLocks noChangeShapeType="1"/>
            </p:cNvSpPr>
            <p:nvPr/>
          </p:nvSpPr>
          <p:spPr bwMode="auto">
            <a:xfrm flipV="1">
              <a:off x="1864" y="2960"/>
              <a:ext cx="584" cy="224"/>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6752" name="Line 304"/>
          <p:cNvSpPr>
            <a:spLocks noChangeShapeType="1"/>
          </p:cNvSpPr>
          <p:nvPr/>
        </p:nvSpPr>
        <p:spPr bwMode="auto">
          <a:xfrm flipV="1">
            <a:off x="5575300" y="2514600"/>
            <a:ext cx="800100" cy="100330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3" name="Line 305"/>
          <p:cNvSpPr>
            <a:spLocks noChangeShapeType="1"/>
          </p:cNvSpPr>
          <p:nvPr/>
        </p:nvSpPr>
        <p:spPr bwMode="auto">
          <a:xfrm flipV="1">
            <a:off x="5791200" y="3860800"/>
            <a:ext cx="1160463" cy="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6754" name="Group 307"/>
          <p:cNvGrpSpPr>
            <a:grpSpLocks/>
          </p:cNvGrpSpPr>
          <p:nvPr/>
        </p:nvGrpSpPr>
        <p:grpSpPr bwMode="auto">
          <a:xfrm>
            <a:off x="6010275" y="5408613"/>
            <a:ext cx="1744663" cy="839787"/>
            <a:chOff x="4142" y="1329"/>
            <a:chExt cx="1099" cy="529"/>
          </a:xfrm>
        </p:grpSpPr>
        <p:sp>
          <p:nvSpPr>
            <p:cNvPr id="116777" name="Text Box 308"/>
            <p:cNvSpPr txBox="1">
              <a:spLocks noChangeArrowheads="1"/>
            </p:cNvSpPr>
            <p:nvPr/>
          </p:nvSpPr>
          <p:spPr bwMode="auto">
            <a:xfrm>
              <a:off x="4142" y="1684"/>
              <a:ext cx="10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Analysis Classes</a:t>
              </a:r>
            </a:p>
          </p:txBody>
        </p:sp>
        <p:grpSp>
          <p:nvGrpSpPr>
            <p:cNvPr id="116778" name="Group 309"/>
            <p:cNvGrpSpPr>
              <a:grpSpLocks/>
            </p:cNvGrpSpPr>
            <p:nvPr/>
          </p:nvGrpSpPr>
          <p:grpSpPr bwMode="auto">
            <a:xfrm>
              <a:off x="4416" y="1329"/>
              <a:ext cx="576" cy="144"/>
              <a:chOff x="144" y="1618"/>
              <a:chExt cx="881" cy="192"/>
            </a:xfrm>
          </p:grpSpPr>
          <p:sp>
            <p:nvSpPr>
              <p:cNvPr id="116779" name="Rectangle 310"/>
              <p:cNvSpPr>
                <a:spLocks noChangeArrowheads="1"/>
              </p:cNvSpPr>
              <p:nvPr/>
            </p:nvSpPr>
            <p:spPr bwMode="auto">
              <a:xfrm>
                <a:off x="144" y="1618"/>
                <a:ext cx="0" cy="155"/>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16780" name="Line 31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16781" name="Line 31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grpSp>
        <p:nvGrpSpPr>
          <p:cNvPr id="116755" name="Group 336"/>
          <p:cNvGrpSpPr>
            <a:grpSpLocks/>
          </p:cNvGrpSpPr>
          <p:nvPr/>
        </p:nvGrpSpPr>
        <p:grpSpPr bwMode="auto">
          <a:xfrm>
            <a:off x="4216400" y="865188"/>
            <a:ext cx="1416050" cy="2128837"/>
            <a:chOff x="2792" y="585"/>
            <a:chExt cx="892" cy="1341"/>
          </a:xfrm>
        </p:grpSpPr>
        <p:grpSp>
          <p:nvGrpSpPr>
            <p:cNvPr id="116757" name="Group 337"/>
            <p:cNvGrpSpPr>
              <a:grpSpLocks/>
            </p:cNvGrpSpPr>
            <p:nvPr/>
          </p:nvGrpSpPr>
          <p:grpSpPr bwMode="auto">
            <a:xfrm>
              <a:off x="3022" y="585"/>
              <a:ext cx="432" cy="720"/>
              <a:chOff x="1249" y="2496"/>
              <a:chExt cx="432" cy="720"/>
            </a:xfrm>
          </p:grpSpPr>
          <p:sp>
            <p:nvSpPr>
              <p:cNvPr id="116759" name="Rectangle 338"/>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6760" name="Line 339"/>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1" name="Line 340"/>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2" name="Line 341"/>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3" name="Line 342"/>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4" name="Line 343"/>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5" name="Line 344"/>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6" name="Line 345"/>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7" name="Line 346"/>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8" name="Line 347"/>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9" name="Line 348"/>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0" name="Line 349"/>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1" name="Line 350"/>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2" name="Line 351"/>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3" name="Line 352"/>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4" name="Line 353"/>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5" name="Line 354"/>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6" name="Line 355"/>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6758" name="Text Box 356"/>
            <p:cNvSpPr txBox="1">
              <a:spLocks noChangeArrowheads="1"/>
            </p:cNvSpPr>
            <p:nvPr/>
          </p:nvSpPr>
          <p:spPr bwMode="auto">
            <a:xfrm>
              <a:off x="2792" y="1344"/>
              <a:ext cx="89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Software </a:t>
              </a:r>
            </a:p>
            <a:p>
              <a:pPr algn="ctr"/>
              <a:r>
                <a:rPr lang="en-US" altLang="zh-CN" sz="1800"/>
                <a:t>Architecture</a:t>
              </a:r>
            </a:p>
            <a:p>
              <a:pPr algn="ctr"/>
              <a:r>
                <a:rPr lang="en-US" altLang="zh-CN" sz="1800"/>
                <a:t>Document</a:t>
              </a:r>
            </a:p>
          </p:txBody>
        </p:sp>
      </p:grpSp>
      <p:sp>
        <p:nvSpPr>
          <p:cNvPr id="116756" name="Line 361"/>
          <p:cNvSpPr>
            <a:spLocks noChangeShapeType="1"/>
          </p:cNvSpPr>
          <p:nvPr/>
        </p:nvSpPr>
        <p:spPr bwMode="auto">
          <a:xfrm>
            <a:off x="5575300" y="4216400"/>
            <a:ext cx="800100" cy="1003300"/>
          </a:xfrm>
          <a:prstGeom prst="line">
            <a:avLst/>
          </a:prstGeom>
          <a:noFill/>
          <a:ln w="28575">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p:txBody>
          <a:bodyPr/>
          <a:lstStyle/>
          <a:p>
            <a:r>
              <a:rPr lang="en-US" altLang="zh-CN" smtClean="0">
                <a:ea typeface="宋体" pitchFamily="2" charset="-122"/>
              </a:rPr>
              <a:t>Use-Case Analysis and Realization</a:t>
            </a:r>
          </a:p>
        </p:txBody>
      </p:sp>
      <p:sp>
        <p:nvSpPr>
          <p:cNvPr id="117763" name="Rectangle 3"/>
          <p:cNvSpPr>
            <a:spLocks noGrp="1" noChangeArrowheads="1"/>
          </p:cNvSpPr>
          <p:nvPr>
            <p:ph type="body" idx="4294967295"/>
          </p:nvPr>
        </p:nvSpPr>
        <p:spPr>
          <a:xfrm>
            <a:off x="361950" y="1052513"/>
            <a:ext cx="7537450" cy="5043487"/>
          </a:xfrm>
        </p:spPr>
        <p:txBody>
          <a:bodyPr/>
          <a:lstStyle/>
          <a:p>
            <a:pPr>
              <a:lnSpc>
                <a:spcPct val="70000"/>
              </a:lnSpc>
            </a:pPr>
            <a:r>
              <a:rPr lang="en-US" altLang="zh-CN" smtClean="0">
                <a:ea typeface="宋体" pitchFamily="2" charset="-122"/>
              </a:rPr>
              <a:t>Supplement the Use-Case Description</a:t>
            </a:r>
          </a:p>
          <a:p>
            <a:pPr>
              <a:lnSpc>
                <a:spcPct val="70000"/>
              </a:lnSpc>
            </a:pPr>
            <a:r>
              <a:rPr lang="en-US" altLang="zh-CN" smtClean="0">
                <a:ea typeface="宋体" pitchFamily="2" charset="-122"/>
              </a:rPr>
              <a:t>For each Use-Case Realization </a:t>
            </a:r>
          </a:p>
          <a:p>
            <a:pPr lvl="1">
              <a:lnSpc>
                <a:spcPct val="77000"/>
              </a:lnSpc>
            </a:pPr>
            <a:r>
              <a:rPr lang="en-US" altLang="zh-CN" smtClean="0">
                <a:ea typeface="宋体" pitchFamily="2" charset="-122"/>
              </a:rPr>
              <a:t>Find Classes from Use-Case Behavior </a:t>
            </a:r>
          </a:p>
          <a:p>
            <a:pPr lvl="1">
              <a:lnSpc>
                <a:spcPct val="77000"/>
              </a:lnSpc>
            </a:pPr>
            <a:r>
              <a:rPr lang="en-US" altLang="zh-CN" smtClean="0">
                <a:ea typeface="宋体" pitchFamily="2" charset="-122"/>
              </a:rPr>
              <a:t>Distribute Use-Case Behavior to Classes </a:t>
            </a:r>
          </a:p>
          <a:p>
            <a:pPr>
              <a:lnSpc>
                <a:spcPct val="70000"/>
              </a:lnSpc>
            </a:pPr>
            <a:r>
              <a:rPr lang="en-US" altLang="zh-CN" smtClean="0">
                <a:ea typeface="宋体" pitchFamily="2" charset="-122"/>
              </a:rPr>
              <a:t>For each resulting analysis class </a:t>
            </a:r>
          </a:p>
          <a:p>
            <a:pPr lvl="1">
              <a:lnSpc>
                <a:spcPct val="77000"/>
              </a:lnSpc>
            </a:pPr>
            <a:r>
              <a:rPr lang="en-US" altLang="zh-CN" smtClean="0">
                <a:ea typeface="宋体" pitchFamily="2" charset="-122"/>
              </a:rPr>
              <a:t>Describe Responsibilities</a:t>
            </a:r>
          </a:p>
          <a:p>
            <a:pPr lvl="1">
              <a:lnSpc>
                <a:spcPct val="77000"/>
              </a:lnSpc>
            </a:pPr>
            <a:r>
              <a:rPr lang="en-US" altLang="zh-CN" smtClean="0">
                <a:ea typeface="宋体" pitchFamily="2" charset="-122"/>
              </a:rPr>
              <a:t>Describe Attributes and Associations</a:t>
            </a:r>
          </a:p>
          <a:p>
            <a:pPr>
              <a:lnSpc>
                <a:spcPct val="70000"/>
              </a:lnSpc>
            </a:pPr>
            <a:r>
              <a:rPr lang="en-US" altLang="zh-CN" smtClean="0">
                <a:ea typeface="宋体" pitchFamily="2" charset="-122"/>
              </a:rPr>
              <a:t>Use-Case realization</a:t>
            </a:r>
          </a:p>
          <a:p>
            <a:pPr>
              <a:lnSpc>
                <a:spcPct val="70000"/>
              </a:lnSpc>
            </a:pPr>
            <a:r>
              <a:rPr lang="en-US" altLang="zh-CN" smtClean="0">
                <a:ea typeface="宋体" pitchFamily="2" charset="-122"/>
              </a:rPr>
              <a:t>Checkpoints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14"/>
          <p:cNvSpPr>
            <a:spLocks noGrp="1" noChangeArrowheads="1"/>
          </p:cNvSpPr>
          <p:nvPr>
            <p:ph type="title" idx="4294967295"/>
          </p:nvPr>
        </p:nvSpPr>
        <p:spPr/>
        <p:txBody>
          <a:bodyPr/>
          <a:lstStyle/>
          <a:p>
            <a:r>
              <a:rPr lang="en-US" altLang="zh-CN" smtClean="0">
                <a:ea typeface="宋体" pitchFamily="2" charset="-122"/>
              </a:rPr>
              <a:t>Review:  Use-Case Realization</a:t>
            </a:r>
          </a:p>
        </p:txBody>
      </p:sp>
      <p:sp>
        <p:nvSpPr>
          <p:cNvPr id="119811" name="Oval 396"/>
          <p:cNvSpPr>
            <a:spLocks noChangeArrowheads="1"/>
          </p:cNvSpPr>
          <p:nvPr/>
        </p:nvSpPr>
        <p:spPr bwMode="auto">
          <a:xfrm>
            <a:off x="3429000" y="2890838"/>
            <a:ext cx="5338763" cy="2933700"/>
          </a:xfrm>
          <a:prstGeom prst="ellipse">
            <a:avLst/>
          </a:prstGeom>
          <a:noFill/>
          <a:ln w="28575">
            <a:solidFill>
              <a:schemeClr val="fo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9812" name="Group 397"/>
          <p:cNvGrpSpPr>
            <a:grpSpLocks/>
          </p:cNvGrpSpPr>
          <p:nvPr/>
        </p:nvGrpSpPr>
        <p:grpSpPr bwMode="auto">
          <a:xfrm>
            <a:off x="5216525" y="4664075"/>
            <a:ext cx="1812925" cy="1198563"/>
            <a:chOff x="3226" y="2968"/>
            <a:chExt cx="1142" cy="755"/>
          </a:xfrm>
        </p:grpSpPr>
        <p:grpSp>
          <p:nvGrpSpPr>
            <p:cNvPr id="119887" name="Group 398"/>
            <p:cNvGrpSpPr>
              <a:grpSpLocks/>
            </p:cNvGrpSpPr>
            <p:nvPr/>
          </p:nvGrpSpPr>
          <p:grpSpPr bwMode="auto">
            <a:xfrm>
              <a:off x="3393" y="2968"/>
              <a:ext cx="808" cy="510"/>
              <a:chOff x="1309" y="1072"/>
              <a:chExt cx="1245" cy="765"/>
            </a:xfrm>
          </p:grpSpPr>
          <p:grpSp>
            <p:nvGrpSpPr>
              <p:cNvPr id="119889" name="Group 399"/>
              <p:cNvGrpSpPr>
                <a:grpSpLocks/>
              </p:cNvGrpSpPr>
              <p:nvPr/>
            </p:nvGrpSpPr>
            <p:grpSpPr bwMode="auto">
              <a:xfrm>
                <a:off x="1309" y="1231"/>
                <a:ext cx="302" cy="174"/>
                <a:chOff x="144" y="1441"/>
                <a:chExt cx="881" cy="507"/>
              </a:xfrm>
            </p:grpSpPr>
            <p:sp>
              <p:nvSpPr>
                <p:cNvPr id="119906" name="Rectangle 400"/>
                <p:cNvSpPr>
                  <a:spLocks noChangeArrowheads="1"/>
                </p:cNvSpPr>
                <p:nvPr/>
              </p:nvSpPr>
              <p:spPr bwMode="auto">
                <a:xfrm>
                  <a:off x="144" y="1441"/>
                  <a:ext cx="0" cy="50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19907" name="Line 40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19908" name="Line 40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19890" name="Group 403"/>
              <p:cNvGrpSpPr>
                <a:grpSpLocks/>
              </p:cNvGrpSpPr>
              <p:nvPr/>
            </p:nvGrpSpPr>
            <p:grpSpPr bwMode="auto">
              <a:xfrm>
                <a:off x="1950" y="1072"/>
                <a:ext cx="302" cy="174"/>
                <a:chOff x="144" y="1441"/>
                <a:chExt cx="881" cy="507"/>
              </a:xfrm>
            </p:grpSpPr>
            <p:sp>
              <p:nvSpPr>
                <p:cNvPr id="119903" name="Rectangle 404"/>
                <p:cNvSpPr>
                  <a:spLocks noChangeArrowheads="1"/>
                </p:cNvSpPr>
                <p:nvPr/>
              </p:nvSpPr>
              <p:spPr bwMode="auto">
                <a:xfrm>
                  <a:off x="144" y="1441"/>
                  <a:ext cx="0" cy="50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19904" name="Line 40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19905" name="Line 40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19891" name="Group 407"/>
              <p:cNvGrpSpPr>
                <a:grpSpLocks/>
              </p:cNvGrpSpPr>
              <p:nvPr/>
            </p:nvGrpSpPr>
            <p:grpSpPr bwMode="auto">
              <a:xfrm>
                <a:off x="1648" y="1663"/>
                <a:ext cx="302" cy="174"/>
                <a:chOff x="144" y="1442"/>
                <a:chExt cx="881" cy="507"/>
              </a:xfrm>
            </p:grpSpPr>
            <p:sp>
              <p:nvSpPr>
                <p:cNvPr id="119900" name="Rectangle 408"/>
                <p:cNvSpPr>
                  <a:spLocks noChangeArrowheads="1"/>
                </p:cNvSpPr>
                <p:nvPr/>
              </p:nvSpPr>
              <p:spPr bwMode="auto">
                <a:xfrm>
                  <a:off x="144" y="1442"/>
                  <a:ext cx="0" cy="50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19901" name="Line 40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19902" name="Line 41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19892" name="Group 411"/>
              <p:cNvGrpSpPr>
                <a:grpSpLocks/>
              </p:cNvGrpSpPr>
              <p:nvPr/>
            </p:nvGrpSpPr>
            <p:grpSpPr bwMode="auto">
              <a:xfrm>
                <a:off x="2252" y="1581"/>
                <a:ext cx="302" cy="174"/>
                <a:chOff x="144" y="1442"/>
                <a:chExt cx="881" cy="507"/>
              </a:xfrm>
            </p:grpSpPr>
            <p:sp>
              <p:nvSpPr>
                <p:cNvPr id="119897" name="Rectangle 412"/>
                <p:cNvSpPr>
                  <a:spLocks noChangeArrowheads="1"/>
                </p:cNvSpPr>
                <p:nvPr/>
              </p:nvSpPr>
              <p:spPr bwMode="auto">
                <a:xfrm>
                  <a:off x="144" y="1442"/>
                  <a:ext cx="0" cy="50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19898" name="Line 41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19899" name="Line 41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19893" name="Line 415"/>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94" name="Line 416"/>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95" name="Line 417"/>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96" name="Line 418"/>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888" name="Text Box 419"/>
            <p:cNvSpPr txBox="1">
              <a:spLocks noChangeArrowheads="1"/>
            </p:cNvSpPr>
            <p:nvPr/>
          </p:nvSpPr>
          <p:spPr bwMode="auto">
            <a:xfrm>
              <a:off x="3226" y="3490"/>
              <a:ext cx="11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Class Diagrams</a:t>
              </a:r>
            </a:p>
          </p:txBody>
        </p:sp>
      </p:grpSp>
      <p:sp>
        <p:nvSpPr>
          <p:cNvPr id="119813" name="Oval 420"/>
          <p:cNvSpPr>
            <a:spLocks noChangeArrowheads="1"/>
          </p:cNvSpPr>
          <p:nvPr/>
        </p:nvSpPr>
        <p:spPr bwMode="auto">
          <a:xfrm>
            <a:off x="695325" y="3238500"/>
            <a:ext cx="1222375" cy="584200"/>
          </a:xfrm>
          <a:prstGeom prst="ellipse">
            <a:avLst/>
          </a:prstGeom>
          <a:noFill/>
          <a:ln w="28575">
            <a:solidFill>
              <a:schemeClr val="folHlink"/>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9814" name="Group 421"/>
          <p:cNvGrpSpPr>
            <a:grpSpLocks/>
          </p:cNvGrpSpPr>
          <p:nvPr/>
        </p:nvGrpSpPr>
        <p:grpSpPr bwMode="auto">
          <a:xfrm>
            <a:off x="1325563" y="3822700"/>
            <a:ext cx="846137" cy="1460500"/>
            <a:chOff x="835" y="2408"/>
            <a:chExt cx="533" cy="920"/>
          </a:xfrm>
        </p:grpSpPr>
        <p:sp>
          <p:nvSpPr>
            <p:cNvPr id="119869" name="Rectangle 422"/>
            <p:cNvSpPr>
              <a:spLocks noChangeArrowheads="1"/>
            </p:cNvSpPr>
            <p:nvPr/>
          </p:nvSpPr>
          <p:spPr bwMode="auto">
            <a:xfrm>
              <a:off x="835" y="2408"/>
              <a:ext cx="533" cy="9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9870" name="Line 423"/>
            <p:cNvSpPr>
              <a:spLocks noChangeShapeType="1"/>
            </p:cNvSpPr>
            <p:nvPr/>
          </p:nvSpPr>
          <p:spPr bwMode="auto">
            <a:xfrm>
              <a:off x="1190" y="2408"/>
              <a:ext cx="178" cy="18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71" name="Line 424"/>
            <p:cNvSpPr>
              <a:spLocks noChangeShapeType="1"/>
            </p:cNvSpPr>
            <p:nvPr/>
          </p:nvSpPr>
          <p:spPr bwMode="auto">
            <a:xfrm>
              <a:off x="1190" y="2408"/>
              <a:ext cx="0" cy="18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72" name="Line 425"/>
            <p:cNvSpPr>
              <a:spLocks noChangeShapeType="1"/>
            </p:cNvSpPr>
            <p:nvPr/>
          </p:nvSpPr>
          <p:spPr bwMode="auto">
            <a:xfrm flipH="1">
              <a:off x="1190" y="2592"/>
              <a:ext cx="17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73" name="Line 426"/>
            <p:cNvSpPr>
              <a:spLocks noChangeShapeType="1"/>
            </p:cNvSpPr>
            <p:nvPr/>
          </p:nvSpPr>
          <p:spPr bwMode="auto">
            <a:xfrm>
              <a:off x="894" y="2715"/>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74" name="Line 427"/>
            <p:cNvSpPr>
              <a:spLocks noChangeShapeType="1"/>
            </p:cNvSpPr>
            <p:nvPr/>
          </p:nvSpPr>
          <p:spPr bwMode="auto">
            <a:xfrm>
              <a:off x="894" y="2776"/>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75" name="Line 428"/>
            <p:cNvSpPr>
              <a:spLocks noChangeShapeType="1"/>
            </p:cNvSpPr>
            <p:nvPr/>
          </p:nvSpPr>
          <p:spPr bwMode="auto">
            <a:xfrm>
              <a:off x="894" y="2837"/>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76" name="Line 429"/>
            <p:cNvSpPr>
              <a:spLocks noChangeShapeType="1"/>
            </p:cNvSpPr>
            <p:nvPr/>
          </p:nvSpPr>
          <p:spPr bwMode="auto">
            <a:xfrm>
              <a:off x="894" y="2960"/>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77" name="Line 430"/>
            <p:cNvSpPr>
              <a:spLocks noChangeShapeType="1"/>
            </p:cNvSpPr>
            <p:nvPr/>
          </p:nvSpPr>
          <p:spPr bwMode="auto">
            <a:xfrm>
              <a:off x="894" y="2899"/>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78" name="Line 431"/>
            <p:cNvSpPr>
              <a:spLocks noChangeShapeType="1"/>
            </p:cNvSpPr>
            <p:nvPr/>
          </p:nvSpPr>
          <p:spPr bwMode="auto">
            <a:xfrm>
              <a:off x="894" y="3021"/>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79" name="Line 432"/>
            <p:cNvSpPr>
              <a:spLocks noChangeShapeType="1"/>
            </p:cNvSpPr>
            <p:nvPr/>
          </p:nvSpPr>
          <p:spPr bwMode="auto">
            <a:xfrm>
              <a:off x="894" y="3083"/>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80" name="Line 433"/>
            <p:cNvSpPr>
              <a:spLocks noChangeShapeType="1"/>
            </p:cNvSpPr>
            <p:nvPr/>
          </p:nvSpPr>
          <p:spPr bwMode="auto">
            <a:xfrm>
              <a:off x="894" y="3144"/>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81" name="Line 434"/>
            <p:cNvSpPr>
              <a:spLocks noChangeShapeType="1"/>
            </p:cNvSpPr>
            <p:nvPr/>
          </p:nvSpPr>
          <p:spPr bwMode="auto">
            <a:xfrm>
              <a:off x="894" y="3205"/>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82" name="Line 435"/>
            <p:cNvSpPr>
              <a:spLocks noChangeShapeType="1"/>
            </p:cNvSpPr>
            <p:nvPr/>
          </p:nvSpPr>
          <p:spPr bwMode="auto">
            <a:xfrm>
              <a:off x="894" y="3267"/>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83" name="Line 436"/>
            <p:cNvSpPr>
              <a:spLocks noChangeShapeType="1"/>
            </p:cNvSpPr>
            <p:nvPr/>
          </p:nvSpPr>
          <p:spPr bwMode="auto">
            <a:xfrm>
              <a:off x="894" y="2653"/>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84" name="Line 437"/>
            <p:cNvSpPr>
              <a:spLocks noChangeShapeType="1"/>
            </p:cNvSpPr>
            <p:nvPr/>
          </p:nvSpPr>
          <p:spPr bwMode="auto">
            <a:xfrm>
              <a:off x="894" y="2531"/>
              <a:ext cx="25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85" name="Line 438"/>
            <p:cNvSpPr>
              <a:spLocks noChangeShapeType="1"/>
            </p:cNvSpPr>
            <p:nvPr/>
          </p:nvSpPr>
          <p:spPr bwMode="auto">
            <a:xfrm>
              <a:off x="894" y="2469"/>
              <a:ext cx="25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86" name="Line 439"/>
            <p:cNvSpPr>
              <a:spLocks noChangeShapeType="1"/>
            </p:cNvSpPr>
            <p:nvPr/>
          </p:nvSpPr>
          <p:spPr bwMode="auto">
            <a:xfrm>
              <a:off x="894" y="2592"/>
              <a:ext cx="25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9815" name="Text Box 440"/>
          <p:cNvSpPr txBox="1">
            <a:spLocks noChangeArrowheads="1"/>
          </p:cNvSpPr>
          <p:nvPr/>
        </p:nvSpPr>
        <p:spPr bwMode="auto">
          <a:xfrm>
            <a:off x="987425" y="5372100"/>
            <a:ext cx="154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t>Use Case</a:t>
            </a:r>
          </a:p>
        </p:txBody>
      </p:sp>
      <p:sp>
        <p:nvSpPr>
          <p:cNvPr id="119816" name="Text Box 441"/>
          <p:cNvSpPr txBox="1">
            <a:spLocks noChangeArrowheads="1"/>
          </p:cNvSpPr>
          <p:nvPr/>
        </p:nvSpPr>
        <p:spPr bwMode="auto">
          <a:xfrm>
            <a:off x="6029325" y="4100513"/>
            <a:ext cx="2582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lnSpc>
                <a:spcPts val="1900"/>
              </a:lnSpc>
              <a:spcBef>
                <a:spcPct val="50000"/>
              </a:spcBef>
            </a:pPr>
            <a:r>
              <a:rPr lang="en-US" altLang="zh-CN" sz="1800"/>
              <a:t>Communication Diagrams</a:t>
            </a:r>
          </a:p>
        </p:txBody>
      </p:sp>
      <p:grpSp>
        <p:nvGrpSpPr>
          <p:cNvPr id="119817" name="Group 442"/>
          <p:cNvGrpSpPr>
            <a:grpSpLocks/>
          </p:cNvGrpSpPr>
          <p:nvPr/>
        </p:nvGrpSpPr>
        <p:grpSpPr bwMode="auto">
          <a:xfrm>
            <a:off x="6343650" y="3124200"/>
            <a:ext cx="1474788" cy="981075"/>
            <a:chOff x="3996" y="1914"/>
            <a:chExt cx="929" cy="618"/>
          </a:xfrm>
        </p:grpSpPr>
        <p:grpSp>
          <p:nvGrpSpPr>
            <p:cNvPr id="119853" name="Group 443"/>
            <p:cNvGrpSpPr>
              <a:grpSpLocks/>
            </p:cNvGrpSpPr>
            <p:nvPr/>
          </p:nvGrpSpPr>
          <p:grpSpPr bwMode="auto">
            <a:xfrm>
              <a:off x="3996" y="1914"/>
              <a:ext cx="99" cy="148"/>
              <a:chOff x="7654" y="3380"/>
              <a:chExt cx="554" cy="754"/>
            </a:xfrm>
          </p:grpSpPr>
          <p:sp>
            <p:nvSpPr>
              <p:cNvPr id="119865" name="Oval 444"/>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66" name="Line 445"/>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67" name="Line 446"/>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68" name="Freeform 447"/>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9854" name="Line 448"/>
            <p:cNvSpPr>
              <a:spLocks noChangeShapeType="1"/>
            </p:cNvSpPr>
            <p:nvPr/>
          </p:nvSpPr>
          <p:spPr bwMode="auto">
            <a:xfrm>
              <a:off x="4061" y="2081"/>
              <a:ext cx="226" cy="261"/>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19855" name="Line 449"/>
            <p:cNvSpPr>
              <a:spLocks noChangeShapeType="1"/>
            </p:cNvSpPr>
            <p:nvPr/>
          </p:nvSpPr>
          <p:spPr bwMode="auto">
            <a:xfrm flipV="1">
              <a:off x="4107" y="1974"/>
              <a:ext cx="280" cy="36"/>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19856" name="Line 450"/>
            <p:cNvSpPr>
              <a:spLocks noChangeShapeType="1"/>
            </p:cNvSpPr>
            <p:nvPr/>
          </p:nvSpPr>
          <p:spPr bwMode="auto">
            <a:xfrm>
              <a:off x="4357" y="2416"/>
              <a:ext cx="309" cy="66"/>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19857" name="Line 451"/>
            <p:cNvSpPr>
              <a:spLocks noChangeShapeType="1"/>
            </p:cNvSpPr>
            <p:nvPr/>
          </p:nvSpPr>
          <p:spPr bwMode="auto">
            <a:xfrm flipV="1">
              <a:off x="4357" y="2285"/>
              <a:ext cx="346" cy="10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19858" name="Line 452"/>
            <p:cNvSpPr>
              <a:spLocks noChangeShapeType="1"/>
            </p:cNvSpPr>
            <p:nvPr/>
          </p:nvSpPr>
          <p:spPr bwMode="auto">
            <a:xfrm flipV="1">
              <a:off x="4783" y="2016"/>
              <a:ext cx="80" cy="203"/>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19859" name="Line 453"/>
            <p:cNvSpPr>
              <a:spLocks noChangeShapeType="1"/>
            </p:cNvSpPr>
            <p:nvPr/>
          </p:nvSpPr>
          <p:spPr bwMode="auto">
            <a:xfrm flipH="1">
              <a:off x="4327" y="2026"/>
              <a:ext cx="148" cy="318"/>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19860" name="Rectangle 454"/>
            <p:cNvSpPr>
              <a:spLocks noChangeArrowheads="1"/>
            </p:cNvSpPr>
            <p:nvPr/>
          </p:nvSpPr>
          <p:spPr bwMode="auto">
            <a:xfrm>
              <a:off x="4384" y="1929"/>
              <a:ext cx="121" cy="9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19861" name="Rectangle 455"/>
            <p:cNvSpPr>
              <a:spLocks noChangeArrowheads="1"/>
            </p:cNvSpPr>
            <p:nvPr/>
          </p:nvSpPr>
          <p:spPr bwMode="auto">
            <a:xfrm>
              <a:off x="4233" y="2352"/>
              <a:ext cx="121" cy="9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19862" name="Rectangle 456"/>
            <p:cNvSpPr>
              <a:spLocks noChangeArrowheads="1"/>
            </p:cNvSpPr>
            <p:nvPr/>
          </p:nvSpPr>
          <p:spPr bwMode="auto">
            <a:xfrm>
              <a:off x="4677" y="2434"/>
              <a:ext cx="121" cy="9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19863" name="Rectangle 457"/>
            <p:cNvSpPr>
              <a:spLocks noChangeArrowheads="1"/>
            </p:cNvSpPr>
            <p:nvPr/>
          </p:nvSpPr>
          <p:spPr bwMode="auto">
            <a:xfrm>
              <a:off x="4713" y="2219"/>
              <a:ext cx="121" cy="9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19864" name="Rectangle 458"/>
            <p:cNvSpPr>
              <a:spLocks noChangeArrowheads="1"/>
            </p:cNvSpPr>
            <p:nvPr/>
          </p:nvSpPr>
          <p:spPr bwMode="auto">
            <a:xfrm>
              <a:off x="4804" y="1926"/>
              <a:ext cx="121" cy="9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grpSp>
      <p:sp>
        <p:nvSpPr>
          <p:cNvPr id="119818" name="Text Box 459"/>
          <p:cNvSpPr txBox="1">
            <a:spLocks noChangeArrowheads="1"/>
          </p:cNvSpPr>
          <p:nvPr/>
        </p:nvSpPr>
        <p:spPr bwMode="auto">
          <a:xfrm>
            <a:off x="595313" y="854075"/>
            <a:ext cx="2101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2000" i="1">
                <a:solidFill>
                  <a:srgbClr val="00CCFF"/>
                </a:solidFill>
              </a:rPr>
              <a:t>Use-Case Model</a:t>
            </a:r>
          </a:p>
        </p:txBody>
      </p:sp>
      <p:sp>
        <p:nvSpPr>
          <p:cNvPr id="119819" name="Text Box 460"/>
          <p:cNvSpPr txBox="1">
            <a:spLocks noChangeArrowheads="1"/>
          </p:cNvSpPr>
          <p:nvPr/>
        </p:nvSpPr>
        <p:spPr bwMode="auto">
          <a:xfrm>
            <a:off x="5027613" y="854075"/>
            <a:ext cx="1871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000" i="1">
                <a:solidFill>
                  <a:srgbClr val="00CCFF"/>
                </a:solidFill>
              </a:rPr>
              <a:t>Design Model</a:t>
            </a:r>
          </a:p>
        </p:txBody>
      </p:sp>
      <p:sp>
        <p:nvSpPr>
          <p:cNvPr id="119820" name="Oval 461"/>
          <p:cNvSpPr>
            <a:spLocks noChangeArrowheads="1"/>
          </p:cNvSpPr>
          <p:nvPr/>
        </p:nvSpPr>
        <p:spPr bwMode="auto">
          <a:xfrm>
            <a:off x="1069975" y="1447800"/>
            <a:ext cx="990600" cy="457200"/>
          </a:xfrm>
          <a:prstGeom prst="ellipse">
            <a:avLst/>
          </a:prstGeom>
          <a:noFill/>
          <a:ln w="28575">
            <a:solidFill>
              <a:schemeClr val="folHlink"/>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9821" name="Text Box 462"/>
          <p:cNvSpPr txBox="1">
            <a:spLocks noChangeArrowheads="1"/>
          </p:cNvSpPr>
          <p:nvPr/>
        </p:nvSpPr>
        <p:spPr bwMode="auto">
          <a:xfrm>
            <a:off x="968375" y="1938338"/>
            <a:ext cx="1196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Use Case</a:t>
            </a:r>
          </a:p>
        </p:txBody>
      </p:sp>
      <p:sp>
        <p:nvSpPr>
          <p:cNvPr id="119822" name="Oval 463"/>
          <p:cNvSpPr>
            <a:spLocks noChangeArrowheads="1"/>
          </p:cNvSpPr>
          <p:nvPr/>
        </p:nvSpPr>
        <p:spPr bwMode="auto">
          <a:xfrm>
            <a:off x="5503863" y="1447800"/>
            <a:ext cx="990600" cy="457200"/>
          </a:xfrm>
          <a:prstGeom prst="ellipse">
            <a:avLst/>
          </a:prstGeom>
          <a:noFill/>
          <a:ln w="28575">
            <a:solidFill>
              <a:srgbClr val="969696"/>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9823" name="Text Box 464"/>
          <p:cNvSpPr txBox="1">
            <a:spLocks noChangeArrowheads="1"/>
          </p:cNvSpPr>
          <p:nvPr/>
        </p:nvSpPr>
        <p:spPr bwMode="auto">
          <a:xfrm>
            <a:off x="4792663" y="1938338"/>
            <a:ext cx="241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Use-Case Realization</a:t>
            </a:r>
          </a:p>
        </p:txBody>
      </p:sp>
      <p:sp>
        <p:nvSpPr>
          <p:cNvPr id="119824" name="Text Box 465"/>
          <p:cNvSpPr txBox="1">
            <a:spLocks noChangeArrowheads="1"/>
          </p:cNvSpPr>
          <p:nvPr/>
        </p:nvSpPr>
        <p:spPr bwMode="auto">
          <a:xfrm>
            <a:off x="4057650" y="4300538"/>
            <a:ext cx="14017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lnSpc>
                <a:spcPts val="1900"/>
              </a:lnSpc>
              <a:spcBef>
                <a:spcPct val="50000"/>
              </a:spcBef>
            </a:pPr>
            <a:r>
              <a:rPr lang="en-US" altLang="zh-CN" sz="1800"/>
              <a:t>Sequence </a:t>
            </a:r>
            <a:br>
              <a:rPr lang="en-US" altLang="zh-CN" sz="1800"/>
            </a:br>
            <a:r>
              <a:rPr lang="en-US" altLang="zh-CN" sz="1800"/>
              <a:t>Diagrams</a:t>
            </a:r>
          </a:p>
        </p:txBody>
      </p:sp>
      <p:grpSp>
        <p:nvGrpSpPr>
          <p:cNvPr id="119825" name="Group 466"/>
          <p:cNvGrpSpPr>
            <a:grpSpLocks/>
          </p:cNvGrpSpPr>
          <p:nvPr/>
        </p:nvGrpSpPr>
        <p:grpSpPr bwMode="auto">
          <a:xfrm>
            <a:off x="4000500" y="3252788"/>
            <a:ext cx="1665288" cy="1125537"/>
            <a:chOff x="2520" y="2049"/>
            <a:chExt cx="1049" cy="709"/>
          </a:xfrm>
        </p:grpSpPr>
        <p:grpSp>
          <p:nvGrpSpPr>
            <p:cNvPr id="119830" name="Group 467"/>
            <p:cNvGrpSpPr>
              <a:grpSpLocks/>
            </p:cNvGrpSpPr>
            <p:nvPr/>
          </p:nvGrpSpPr>
          <p:grpSpPr bwMode="auto">
            <a:xfrm>
              <a:off x="2520" y="2049"/>
              <a:ext cx="121" cy="162"/>
              <a:chOff x="7654" y="3380"/>
              <a:chExt cx="554" cy="754"/>
            </a:xfrm>
          </p:grpSpPr>
          <p:sp>
            <p:nvSpPr>
              <p:cNvPr id="119849" name="Oval 468"/>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9850" name="Line 469"/>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51" name="Line 470"/>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52" name="Freeform 471"/>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9831" name="Line 472"/>
            <p:cNvSpPr>
              <a:spLocks noChangeShapeType="1"/>
            </p:cNvSpPr>
            <p:nvPr/>
          </p:nvSpPr>
          <p:spPr bwMode="auto">
            <a:xfrm>
              <a:off x="2576" y="2283"/>
              <a:ext cx="305"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2" name="Line 473"/>
            <p:cNvSpPr>
              <a:spLocks noChangeShapeType="1"/>
            </p:cNvSpPr>
            <p:nvPr/>
          </p:nvSpPr>
          <p:spPr bwMode="auto">
            <a:xfrm>
              <a:off x="3195" y="2488"/>
              <a:ext cx="24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3" name="Line 474"/>
            <p:cNvSpPr>
              <a:spLocks noChangeShapeType="1"/>
            </p:cNvSpPr>
            <p:nvPr/>
          </p:nvSpPr>
          <p:spPr bwMode="auto">
            <a:xfrm>
              <a:off x="2902" y="2380"/>
              <a:ext cx="257"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4" name="Line 475"/>
            <p:cNvSpPr>
              <a:spLocks noChangeShapeType="1"/>
            </p:cNvSpPr>
            <p:nvPr/>
          </p:nvSpPr>
          <p:spPr bwMode="auto">
            <a:xfrm>
              <a:off x="2578" y="2669"/>
              <a:ext cx="0" cy="89"/>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5" name="Line 476"/>
            <p:cNvSpPr>
              <a:spLocks noChangeShapeType="1"/>
            </p:cNvSpPr>
            <p:nvPr/>
          </p:nvSpPr>
          <p:spPr bwMode="auto">
            <a:xfrm>
              <a:off x="2885" y="2231"/>
              <a:ext cx="0" cy="57"/>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6" name="Line 477"/>
            <p:cNvSpPr>
              <a:spLocks noChangeShapeType="1"/>
            </p:cNvSpPr>
            <p:nvPr/>
          </p:nvSpPr>
          <p:spPr bwMode="auto">
            <a:xfrm>
              <a:off x="3168" y="2231"/>
              <a:ext cx="0" cy="152"/>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7" name="Line 478"/>
            <p:cNvSpPr>
              <a:spLocks noChangeShapeType="1"/>
            </p:cNvSpPr>
            <p:nvPr/>
          </p:nvSpPr>
          <p:spPr bwMode="auto">
            <a:xfrm>
              <a:off x="3445" y="2565"/>
              <a:ext cx="0" cy="191"/>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8" name="Rectangle 479"/>
            <p:cNvSpPr>
              <a:spLocks noChangeArrowheads="1"/>
            </p:cNvSpPr>
            <p:nvPr/>
          </p:nvSpPr>
          <p:spPr bwMode="auto">
            <a:xfrm rot="-5400000">
              <a:off x="2388" y="2414"/>
              <a:ext cx="380"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19839" name="Line 480"/>
            <p:cNvSpPr>
              <a:spLocks noChangeShapeType="1"/>
            </p:cNvSpPr>
            <p:nvPr/>
          </p:nvSpPr>
          <p:spPr bwMode="auto">
            <a:xfrm>
              <a:off x="2578" y="2230"/>
              <a:ext cx="0" cy="5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0" name="Rectangle 481"/>
            <p:cNvSpPr>
              <a:spLocks noChangeArrowheads="1"/>
            </p:cNvSpPr>
            <p:nvPr/>
          </p:nvSpPr>
          <p:spPr bwMode="auto">
            <a:xfrm rot="-5400000">
              <a:off x="2731" y="2382"/>
              <a:ext cx="306"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19841" name="Line 482"/>
            <p:cNvSpPr>
              <a:spLocks noChangeShapeType="1"/>
            </p:cNvSpPr>
            <p:nvPr/>
          </p:nvSpPr>
          <p:spPr bwMode="auto">
            <a:xfrm>
              <a:off x="2885" y="2599"/>
              <a:ext cx="0" cy="157"/>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2" name="Rectangle 483"/>
            <p:cNvSpPr>
              <a:spLocks noChangeArrowheads="1"/>
            </p:cNvSpPr>
            <p:nvPr/>
          </p:nvSpPr>
          <p:spPr bwMode="auto">
            <a:xfrm rot="-5400000">
              <a:off x="3082" y="2411"/>
              <a:ext cx="170"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19843" name="Line 484"/>
            <p:cNvSpPr>
              <a:spLocks noChangeShapeType="1"/>
            </p:cNvSpPr>
            <p:nvPr/>
          </p:nvSpPr>
          <p:spPr bwMode="auto">
            <a:xfrm>
              <a:off x="3167" y="2555"/>
              <a:ext cx="1" cy="200"/>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4" name="Rectangle 485"/>
            <p:cNvSpPr>
              <a:spLocks noChangeArrowheads="1"/>
            </p:cNvSpPr>
            <p:nvPr/>
          </p:nvSpPr>
          <p:spPr bwMode="auto">
            <a:xfrm rot="-5400000">
              <a:off x="3411" y="2467"/>
              <a:ext cx="64"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19845" name="Line 486"/>
            <p:cNvSpPr>
              <a:spLocks noChangeShapeType="1"/>
            </p:cNvSpPr>
            <p:nvPr/>
          </p:nvSpPr>
          <p:spPr bwMode="auto">
            <a:xfrm>
              <a:off x="3445" y="2231"/>
              <a:ext cx="0" cy="262"/>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46" name="Rectangle 487"/>
            <p:cNvSpPr>
              <a:spLocks noChangeArrowheads="1"/>
            </p:cNvSpPr>
            <p:nvPr/>
          </p:nvSpPr>
          <p:spPr bwMode="auto">
            <a:xfrm>
              <a:off x="3040" y="2089"/>
              <a:ext cx="219"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19847" name="Rectangle 488"/>
            <p:cNvSpPr>
              <a:spLocks noChangeArrowheads="1"/>
            </p:cNvSpPr>
            <p:nvPr/>
          </p:nvSpPr>
          <p:spPr bwMode="auto">
            <a:xfrm>
              <a:off x="3290" y="2089"/>
              <a:ext cx="279"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19848" name="Rectangle 489"/>
            <p:cNvSpPr>
              <a:spLocks noChangeArrowheads="1"/>
            </p:cNvSpPr>
            <p:nvPr/>
          </p:nvSpPr>
          <p:spPr bwMode="auto">
            <a:xfrm>
              <a:off x="2786" y="2089"/>
              <a:ext cx="220"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grpSp>
      <p:sp>
        <p:nvSpPr>
          <p:cNvPr id="119826" name="Line 490"/>
          <p:cNvSpPr>
            <a:spLocks noChangeShapeType="1"/>
          </p:cNvSpPr>
          <p:nvPr/>
        </p:nvSpPr>
        <p:spPr bwMode="auto">
          <a:xfrm flipH="1">
            <a:off x="2276475" y="1676400"/>
            <a:ext cx="3219450" cy="0"/>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19827" name="Line 491"/>
          <p:cNvSpPr>
            <a:spLocks noChangeShapeType="1"/>
          </p:cNvSpPr>
          <p:nvPr/>
        </p:nvSpPr>
        <p:spPr bwMode="auto">
          <a:xfrm flipH="1">
            <a:off x="2371725" y="4495800"/>
            <a:ext cx="1038225" cy="0"/>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19828" name="AutoShape 492"/>
          <p:cNvSpPr>
            <a:spLocks noChangeArrowheads="1"/>
          </p:cNvSpPr>
          <p:nvPr/>
        </p:nvSpPr>
        <p:spPr bwMode="auto">
          <a:xfrm rot="-5400000">
            <a:off x="2101057" y="1599406"/>
            <a:ext cx="157162" cy="161925"/>
          </a:xfrm>
          <a:prstGeom prst="triangle">
            <a:avLst>
              <a:gd name="adj" fmla="val 50000"/>
            </a:avLst>
          </a:prstGeom>
          <a:noFill/>
          <a:ln w="28575">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wrap="none" lIns="107950" tIns="53975" rIns="107950" bIns="53975" anchor="ctr"/>
          <a:lstStyle/>
          <a:p>
            <a:pPr algn="ctr"/>
            <a:endParaRPr lang="zh-CN" altLang="zh-CN"/>
          </a:p>
        </p:txBody>
      </p:sp>
      <p:sp>
        <p:nvSpPr>
          <p:cNvPr id="119829" name="AutoShape 493"/>
          <p:cNvSpPr>
            <a:spLocks noChangeArrowheads="1"/>
          </p:cNvSpPr>
          <p:nvPr/>
        </p:nvSpPr>
        <p:spPr bwMode="auto">
          <a:xfrm rot="-5400000">
            <a:off x="2210595" y="4418806"/>
            <a:ext cx="157162" cy="161925"/>
          </a:xfrm>
          <a:prstGeom prst="triangle">
            <a:avLst>
              <a:gd name="adj" fmla="val 50000"/>
            </a:avLst>
          </a:prstGeom>
          <a:noFill/>
          <a:ln w="28575">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wrap="none" lIns="107950" tIns="53975" rIns="107950" bIns="53975" anchor="ctr"/>
          <a:lstStyle/>
          <a:p>
            <a:pPr algn="ctr"/>
            <a:endParaRPr lang="zh-CN"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62"/>
          <p:cNvSpPr>
            <a:spLocks noGrp="1" noChangeArrowheads="1"/>
          </p:cNvSpPr>
          <p:nvPr>
            <p:ph type="title" idx="4294967295"/>
          </p:nvPr>
        </p:nvSpPr>
        <p:spPr/>
        <p:txBody>
          <a:bodyPr/>
          <a:lstStyle/>
          <a:p>
            <a:r>
              <a:rPr lang="en-US" altLang="zh-CN" smtClean="0">
                <a:ea typeface="宋体" pitchFamily="2" charset="-122"/>
              </a:rPr>
              <a:t>Find Classes from Use-Case Behavior</a:t>
            </a:r>
          </a:p>
        </p:txBody>
      </p:sp>
      <p:sp>
        <p:nvSpPr>
          <p:cNvPr id="120835" name="Rectangle 63"/>
          <p:cNvSpPr>
            <a:spLocks noGrp="1" noChangeArrowheads="1"/>
          </p:cNvSpPr>
          <p:nvPr>
            <p:ph type="body" idx="4294967295"/>
          </p:nvPr>
        </p:nvSpPr>
        <p:spPr/>
        <p:txBody>
          <a:bodyPr/>
          <a:lstStyle/>
          <a:p>
            <a:r>
              <a:rPr lang="en-US" altLang="zh-CN" smtClean="0">
                <a:ea typeface="宋体" pitchFamily="2" charset="-122"/>
              </a:rPr>
              <a:t>The complete behavior of a use case has to be distributed to analysis classes</a:t>
            </a:r>
          </a:p>
        </p:txBody>
      </p:sp>
      <p:grpSp>
        <p:nvGrpSpPr>
          <p:cNvPr id="120836" name="Group 163"/>
          <p:cNvGrpSpPr>
            <a:grpSpLocks/>
          </p:cNvGrpSpPr>
          <p:nvPr/>
        </p:nvGrpSpPr>
        <p:grpSpPr bwMode="auto">
          <a:xfrm>
            <a:off x="1449388" y="2133600"/>
            <a:ext cx="5954712" cy="4038600"/>
            <a:chOff x="897" y="1344"/>
            <a:chExt cx="3751" cy="2544"/>
          </a:xfrm>
        </p:grpSpPr>
        <p:grpSp>
          <p:nvGrpSpPr>
            <p:cNvPr id="120837" name="Group 115"/>
            <p:cNvGrpSpPr>
              <a:grpSpLocks/>
            </p:cNvGrpSpPr>
            <p:nvPr/>
          </p:nvGrpSpPr>
          <p:grpSpPr bwMode="auto">
            <a:xfrm>
              <a:off x="2160" y="1344"/>
              <a:ext cx="1077" cy="1440"/>
              <a:chOff x="446" y="2208"/>
              <a:chExt cx="754" cy="1008"/>
            </a:xfrm>
          </p:grpSpPr>
          <p:sp>
            <p:nvSpPr>
              <p:cNvPr id="120866" name="Oval 116"/>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0867" name="Rectangle 117"/>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0868" name="Line 118"/>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69" name="Line 119"/>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0" name="Line 120"/>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1" name="Line 121"/>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2" name="Line 122"/>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3" name="Line 123"/>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4" name="Line 124"/>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5" name="Line 125"/>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6" name="Line 126"/>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7" name="Line 127"/>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8" name="Line 128"/>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9" name="Line 129"/>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80" name="Line 130"/>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81" name="Line 131"/>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82" name="Line 132"/>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83" name="Line 133"/>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84" name="Line 134"/>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0838" name="Line 135"/>
            <p:cNvSpPr>
              <a:spLocks noChangeShapeType="1"/>
            </p:cNvSpPr>
            <p:nvPr/>
          </p:nvSpPr>
          <p:spPr bwMode="auto">
            <a:xfrm flipH="1" flipV="1">
              <a:off x="1784" y="1920"/>
              <a:ext cx="968"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20839" name="Line 136"/>
            <p:cNvSpPr>
              <a:spLocks noChangeShapeType="1"/>
            </p:cNvSpPr>
            <p:nvPr/>
          </p:nvSpPr>
          <p:spPr bwMode="auto">
            <a:xfrm flipV="1">
              <a:off x="3136" y="2056"/>
              <a:ext cx="784" cy="20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20840" name="Line 137"/>
            <p:cNvSpPr>
              <a:spLocks noChangeShapeType="1"/>
            </p:cNvSpPr>
            <p:nvPr/>
          </p:nvSpPr>
          <p:spPr bwMode="auto">
            <a:xfrm flipH="1">
              <a:off x="2904" y="2592"/>
              <a:ext cx="0" cy="576"/>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20841" name="Line 138"/>
            <p:cNvSpPr>
              <a:spLocks noChangeShapeType="1"/>
            </p:cNvSpPr>
            <p:nvPr/>
          </p:nvSpPr>
          <p:spPr bwMode="auto">
            <a:xfrm>
              <a:off x="3136" y="2448"/>
              <a:ext cx="728" cy="44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20842" name="Line 139"/>
            <p:cNvSpPr>
              <a:spLocks noChangeShapeType="1"/>
            </p:cNvSpPr>
            <p:nvPr/>
          </p:nvSpPr>
          <p:spPr bwMode="auto">
            <a:xfrm flipH="1">
              <a:off x="1760" y="2080"/>
              <a:ext cx="944" cy="87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20843" name="Rectangle 140"/>
            <p:cNvSpPr>
              <a:spLocks noChangeArrowheads="1"/>
            </p:cNvSpPr>
            <p:nvPr/>
          </p:nvSpPr>
          <p:spPr bwMode="auto">
            <a:xfrm>
              <a:off x="2688" y="1872"/>
              <a:ext cx="298" cy="99"/>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p>
              <a:endParaRPr lang="zh-CN" altLang="en-US"/>
            </a:p>
          </p:txBody>
        </p:sp>
        <p:sp>
          <p:nvSpPr>
            <p:cNvPr id="120844" name="Rectangle 141"/>
            <p:cNvSpPr>
              <a:spLocks noChangeArrowheads="1"/>
            </p:cNvSpPr>
            <p:nvPr/>
          </p:nvSpPr>
          <p:spPr bwMode="auto">
            <a:xfrm>
              <a:off x="2688" y="2016"/>
              <a:ext cx="480" cy="96"/>
            </a:xfrm>
            <a:prstGeom prst="rect">
              <a:avLst/>
            </a:prstGeom>
            <a:solidFill>
              <a:srgbClr val="66FF33"/>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p>
              <a:endParaRPr lang="zh-CN" altLang="en-US"/>
            </a:p>
          </p:txBody>
        </p:sp>
        <p:sp>
          <p:nvSpPr>
            <p:cNvPr id="120845" name="Rectangle 142"/>
            <p:cNvSpPr>
              <a:spLocks noChangeArrowheads="1"/>
            </p:cNvSpPr>
            <p:nvPr/>
          </p:nvSpPr>
          <p:spPr bwMode="auto">
            <a:xfrm>
              <a:off x="2688" y="2208"/>
              <a:ext cx="480" cy="105"/>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p>
              <a:endParaRPr lang="zh-CN" altLang="en-US"/>
            </a:p>
          </p:txBody>
        </p:sp>
        <p:sp>
          <p:nvSpPr>
            <p:cNvPr id="120846" name="Rectangle 143"/>
            <p:cNvSpPr>
              <a:spLocks noChangeArrowheads="1"/>
            </p:cNvSpPr>
            <p:nvPr/>
          </p:nvSpPr>
          <p:spPr bwMode="auto">
            <a:xfrm>
              <a:off x="2688" y="2400"/>
              <a:ext cx="480" cy="96"/>
            </a:xfrm>
            <a:prstGeom prst="rect">
              <a:avLst/>
            </a:prstGeom>
            <a:solidFill>
              <a:schemeClr val="tx2"/>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p>
              <a:endParaRPr lang="zh-CN" altLang="en-US"/>
            </a:p>
          </p:txBody>
        </p:sp>
        <p:sp>
          <p:nvSpPr>
            <p:cNvPr id="120847" name="Rectangle 144"/>
            <p:cNvSpPr>
              <a:spLocks noChangeArrowheads="1"/>
            </p:cNvSpPr>
            <p:nvPr/>
          </p:nvSpPr>
          <p:spPr bwMode="auto">
            <a:xfrm>
              <a:off x="2688" y="2592"/>
              <a:ext cx="480" cy="96"/>
            </a:xfrm>
            <a:prstGeom prst="rect">
              <a:avLst/>
            </a:prstGeom>
            <a:solidFill>
              <a:srgbClr val="993366"/>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p>
              <a:endParaRPr lang="zh-CN" altLang="en-US"/>
            </a:p>
          </p:txBody>
        </p:sp>
        <p:grpSp>
          <p:nvGrpSpPr>
            <p:cNvPr id="120848" name="Group 145"/>
            <p:cNvGrpSpPr>
              <a:grpSpLocks/>
            </p:cNvGrpSpPr>
            <p:nvPr/>
          </p:nvGrpSpPr>
          <p:grpSpPr bwMode="auto">
            <a:xfrm>
              <a:off x="4040" y="1664"/>
              <a:ext cx="608" cy="624"/>
              <a:chOff x="4192" y="2208"/>
              <a:chExt cx="464" cy="473"/>
            </a:xfrm>
          </p:grpSpPr>
          <p:sp>
            <p:nvSpPr>
              <p:cNvPr id="120864" name="Oval 146"/>
              <p:cNvSpPr>
                <a:spLocks noChangeArrowheads="1"/>
              </p:cNvSpPr>
              <p:nvPr/>
            </p:nvSpPr>
            <p:spPr bwMode="auto">
              <a:xfrm>
                <a:off x="4192" y="2208"/>
                <a:ext cx="458" cy="466"/>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65" name="Line 147"/>
              <p:cNvSpPr>
                <a:spLocks noChangeShapeType="1"/>
              </p:cNvSpPr>
              <p:nvPr/>
            </p:nvSpPr>
            <p:spPr bwMode="auto">
              <a:xfrm>
                <a:off x="4198" y="2680"/>
                <a:ext cx="458"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49" name="Group 148"/>
            <p:cNvGrpSpPr>
              <a:grpSpLocks/>
            </p:cNvGrpSpPr>
            <p:nvPr/>
          </p:nvGrpSpPr>
          <p:grpSpPr bwMode="auto">
            <a:xfrm>
              <a:off x="1160" y="2817"/>
              <a:ext cx="621" cy="639"/>
              <a:chOff x="1019" y="2289"/>
              <a:chExt cx="418" cy="444"/>
            </a:xfrm>
          </p:grpSpPr>
          <p:sp>
            <p:nvSpPr>
              <p:cNvPr id="120861" name="Oval 149"/>
              <p:cNvSpPr>
                <a:spLocks noChangeArrowheads="1"/>
              </p:cNvSpPr>
              <p:nvPr/>
            </p:nvSpPr>
            <p:spPr bwMode="auto">
              <a:xfrm>
                <a:off x="1019" y="2323"/>
                <a:ext cx="418" cy="410"/>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62" name="Line 150"/>
              <p:cNvSpPr>
                <a:spLocks noChangeShapeType="1"/>
              </p:cNvSpPr>
              <p:nvPr/>
            </p:nvSpPr>
            <p:spPr bwMode="auto">
              <a:xfrm flipH="1">
                <a:off x="1178" y="2289"/>
                <a:ext cx="92" cy="42"/>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3" name="Line 151"/>
              <p:cNvSpPr>
                <a:spLocks noChangeShapeType="1"/>
              </p:cNvSpPr>
              <p:nvPr/>
            </p:nvSpPr>
            <p:spPr bwMode="auto">
              <a:xfrm flipH="1" flipV="1">
                <a:off x="1178" y="2331"/>
                <a:ext cx="92" cy="33"/>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50" name="Group 152"/>
            <p:cNvGrpSpPr>
              <a:grpSpLocks/>
            </p:cNvGrpSpPr>
            <p:nvPr/>
          </p:nvGrpSpPr>
          <p:grpSpPr bwMode="auto">
            <a:xfrm>
              <a:off x="897" y="1688"/>
              <a:ext cx="839" cy="582"/>
              <a:chOff x="753" y="1578"/>
              <a:chExt cx="518" cy="347"/>
            </a:xfrm>
          </p:grpSpPr>
          <p:sp>
            <p:nvSpPr>
              <p:cNvPr id="120858" name="Oval 153"/>
              <p:cNvSpPr>
                <a:spLocks noChangeArrowheads="1"/>
              </p:cNvSpPr>
              <p:nvPr/>
            </p:nvSpPr>
            <p:spPr bwMode="auto">
              <a:xfrm>
                <a:off x="923" y="1578"/>
                <a:ext cx="348" cy="347"/>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59" name="Line 154"/>
              <p:cNvSpPr>
                <a:spLocks noChangeShapeType="1"/>
              </p:cNvSpPr>
              <p:nvPr/>
            </p:nvSpPr>
            <p:spPr bwMode="auto">
              <a:xfrm>
                <a:off x="753" y="1663"/>
                <a:ext cx="1" cy="177"/>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0" name="Line 155"/>
              <p:cNvSpPr>
                <a:spLocks noChangeShapeType="1"/>
              </p:cNvSpPr>
              <p:nvPr/>
            </p:nvSpPr>
            <p:spPr bwMode="auto">
              <a:xfrm>
                <a:off x="753" y="1748"/>
                <a:ext cx="170"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51" name="Group 156"/>
            <p:cNvGrpSpPr>
              <a:grpSpLocks/>
            </p:cNvGrpSpPr>
            <p:nvPr/>
          </p:nvGrpSpPr>
          <p:grpSpPr bwMode="auto">
            <a:xfrm>
              <a:off x="2591" y="3264"/>
              <a:ext cx="608" cy="624"/>
              <a:chOff x="4192" y="2208"/>
              <a:chExt cx="464" cy="473"/>
            </a:xfrm>
          </p:grpSpPr>
          <p:sp>
            <p:nvSpPr>
              <p:cNvPr id="120856" name="Oval 157"/>
              <p:cNvSpPr>
                <a:spLocks noChangeArrowheads="1"/>
              </p:cNvSpPr>
              <p:nvPr/>
            </p:nvSpPr>
            <p:spPr bwMode="auto">
              <a:xfrm>
                <a:off x="4192" y="2208"/>
                <a:ext cx="458" cy="466"/>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57" name="Line 158"/>
              <p:cNvSpPr>
                <a:spLocks noChangeShapeType="1"/>
              </p:cNvSpPr>
              <p:nvPr/>
            </p:nvSpPr>
            <p:spPr bwMode="auto">
              <a:xfrm>
                <a:off x="4198" y="2680"/>
                <a:ext cx="458"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52" name="Group 159"/>
            <p:cNvGrpSpPr>
              <a:grpSpLocks/>
            </p:cNvGrpSpPr>
            <p:nvPr/>
          </p:nvGrpSpPr>
          <p:grpSpPr bwMode="auto">
            <a:xfrm>
              <a:off x="3777" y="2840"/>
              <a:ext cx="839" cy="582"/>
              <a:chOff x="753" y="1578"/>
              <a:chExt cx="518" cy="347"/>
            </a:xfrm>
          </p:grpSpPr>
          <p:sp>
            <p:nvSpPr>
              <p:cNvPr id="120853" name="Oval 160"/>
              <p:cNvSpPr>
                <a:spLocks noChangeArrowheads="1"/>
              </p:cNvSpPr>
              <p:nvPr/>
            </p:nvSpPr>
            <p:spPr bwMode="auto">
              <a:xfrm>
                <a:off x="923" y="1578"/>
                <a:ext cx="348" cy="347"/>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0854" name="Line 161"/>
              <p:cNvSpPr>
                <a:spLocks noChangeShapeType="1"/>
              </p:cNvSpPr>
              <p:nvPr/>
            </p:nvSpPr>
            <p:spPr bwMode="auto">
              <a:xfrm>
                <a:off x="753" y="1663"/>
                <a:ext cx="1" cy="177"/>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5" name="Line 162"/>
              <p:cNvSpPr>
                <a:spLocks noChangeShapeType="1"/>
              </p:cNvSpPr>
              <p:nvPr/>
            </p:nvSpPr>
            <p:spPr bwMode="auto">
              <a:xfrm>
                <a:off x="753" y="1748"/>
                <a:ext cx="170"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6"/>
          <p:cNvSpPr>
            <a:spLocks noGrp="1" noChangeArrowheads="1"/>
          </p:cNvSpPr>
          <p:nvPr>
            <p:ph type="title" idx="4294967295"/>
          </p:nvPr>
        </p:nvSpPr>
        <p:spPr/>
        <p:txBody>
          <a:bodyPr/>
          <a:lstStyle/>
          <a:p>
            <a:r>
              <a:rPr lang="en-GB" altLang="zh-CN" smtClean="0"/>
              <a:t>What Is an Analysis Class?</a:t>
            </a:r>
          </a:p>
        </p:txBody>
      </p:sp>
      <p:grpSp>
        <p:nvGrpSpPr>
          <p:cNvPr id="121859" name="Group 250"/>
          <p:cNvGrpSpPr>
            <a:grpSpLocks/>
          </p:cNvGrpSpPr>
          <p:nvPr/>
        </p:nvGrpSpPr>
        <p:grpSpPr bwMode="auto">
          <a:xfrm>
            <a:off x="355600" y="1155700"/>
            <a:ext cx="8586788" cy="4676775"/>
            <a:chOff x="224" y="1016"/>
            <a:chExt cx="5409" cy="2946"/>
          </a:xfrm>
        </p:grpSpPr>
        <p:sp>
          <p:nvSpPr>
            <p:cNvPr id="121860" name="Text Box 23"/>
            <p:cNvSpPr txBox="1">
              <a:spLocks noChangeArrowheads="1"/>
            </p:cNvSpPr>
            <p:nvPr/>
          </p:nvSpPr>
          <p:spPr bwMode="auto">
            <a:xfrm>
              <a:off x="224" y="1632"/>
              <a:ext cx="81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1800" i="1"/>
                <a:t>System boundary</a:t>
              </a:r>
            </a:p>
          </p:txBody>
        </p:sp>
        <p:sp>
          <p:nvSpPr>
            <p:cNvPr id="121861" name="Text Box 24"/>
            <p:cNvSpPr txBox="1">
              <a:spLocks noChangeArrowheads="1"/>
            </p:cNvSpPr>
            <p:nvPr/>
          </p:nvSpPr>
          <p:spPr bwMode="auto">
            <a:xfrm>
              <a:off x="408" y="2691"/>
              <a:ext cx="91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1800" i="1"/>
                <a:t>Use-case behavior coordination</a:t>
              </a:r>
            </a:p>
          </p:txBody>
        </p:sp>
        <p:sp>
          <p:nvSpPr>
            <p:cNvPr id="121862" name="Text Box 25"/>
            <p:cNvSpPr txBox="1">
              <a:spLocks noChangeArrowheads="1"/>
            </p:cNvSpPr>
            <p:nvPr/>
          </p:nvSpPr>
          <p:spPr bwMode="auto">
            <a:xfrm>
              <a:off x="4673" y="1563"/>
              <a:ext cx="9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1800" i="1">
                  <a:solidFill>
                    <a:srgbClr val="FFFF99"/>
                  </a:solidFill>
                </a:rPr>
                <a:t>System information</a:t>
              </a:r>
            </a:p>
          </p:txBody>
        </p:sp>
        <p:sp>
          <p:nvSpPr>
            <p:cNvPr id="121863" name="Text Box 38"/>
            <p:cNvSpPr txBox="1">
              <a:spLocks noChangeArrowheads="1"/>
            </p:cNvSpPr>
            <p:nvPr/>
          </p:nvSpPr>
          <p:spPr bwMode="auto">
            <a:xfrm>
              <a:off x="816" y="1106"/>
              <a:ext cx="108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a:t>&lt;&lt;boundary&gt;&gt;</a:t>
              </a:r>
            </a:p>
          </p:txBody>
        </p:sp>
        <p:sp>
          <p:nvSpPr>
            <p:cNvPr id="121864" name="Rectangle 39"/>
            <p:cNvSpPr>
              <a:spLocks noChangeArrowheads="1"/>
            </p:cNvSpPr>
            <p:nvPr/>
          </p:nvSpPr>
          <p:spPr bwMode="auto">
            <a:xfrm>
              <a:off x="1052" y="2240"/>
              <a:ext cx="91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p>
              <a:r>
                <a:rPr lang="en-US" altLang="zh-CN" sz="1800"/>
                <a:t>&lt;&lt;control&gt;&gt;</a:t>
              </a:r>
            </a:p>
          </p:txBody>
        </p:sp>
        <p:sp>
          <p:nvSpPr>
            <p:cNvPr id="121865" name="Rectangle 40"/>
            <p:cNvSpPr>
              <a:spLocks noChangeArrowheads="1"/>
            </p:cNvSpPr>
            <p:nvPr/>
          </p:nvSpPr>
          <p:spPr bwMode="auto">
            <a:xfrm>
              <a:off x="3936" y="1080"/>
              <a:ext cx="82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p>
              <a:r>
                <a:rPr lang="en-US" altLang="zh-CN" sz="1800"/>
                <a:t>&lt;&lt;entity&gt;&gt;</a:t>
              </a:r>
            </a:p>
          </p:txBody>
        </p:sp>
        <p:sp>
          <p:nvSpPr>
            <p:cNvPr id="121866" name="Text Box 90"/>
            <p:cNvSpPr txBox="1">
              <a:spLocks noChangeArrowheads="1"/>
            </p:cNvSpPr>
            <p:nvPr/>
          </p:nvSpPr>
          <p:spPr bwMode="auto">
            <a:xfrm>
              <a:off x="3240" y="3555"/>
              <a:ext cx="9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1800" i="1"/>
                <a:t>System information</a:t>
              </a:r>
            </a:p>
          </p:txBody>
        </p:sp>
        <p:sp>
          <p:nvSpPr>
            <p:cNvPr id="121867" name="Rectangle 91"/>
            <p:cNvSpPr>
              <a:spLocks noChangeArrowheads="1"/>
            </p:cNvSpPr>
            <p:nvPr/>
          </p:nvSpPr>
          <p:spPr bwMode="auto">
            <a:xfrm>
              <a:off x="2503" y="3032"/>
              <a:ext cx="82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p>
              <a:r>
                <a:rPr lang="en-US" altLang="zh-CN" sz="1800"/>
                <a:t>&lt;&lt;entity&gt;&gt;</a:t>
              </a:r>
            </a:p>
          </p:txBody>
        </p:sp>
        <p:sp>
          <p:nvSpPr>
            <p:cNvPr id="121868" name="Text Box 96"/>
            <p:cNvSpPr txBox="1">
              <a:spLocks noChangeArrowheads="1"/>
            </p:cNvSpPr>
            <p:nvPr/>
          </p:nvSpPr>
          <p:spPr bwMode="auto">
            <a:xfrm>
              <a:off x="4712" y="2600"/>
              <a:ext cx="81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1800" i="1"/>
                <a:t>System boundary</a:t>
              </a:r>
            </a:p>
          </p:txBody>
        </p:sp>
        <p:sp>
          <p:nvSpPr>
            <p:cNvPr id="121869" name="Text Box 97"/>
            <p:cNvSpPr txBox="1">
              <a:spLocks noChangeArrowheads="1"/>
            </p:cNvSpPr>
            <p:nvPr/>
          </p:nvSpPr>
          <p:spPr bwMode="auto">
            <a:xfrm>
              <a:off x="3832" y="2274"/>
              <a:ext cx="108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a:t>&lt;&lt;boundary&gt;&gt;</a:t>
              </a:r>
            </a:p>
          </p:txBody>
        </p:sp>
        <p:grpSp>
          <p:nvGrpSpPr>
            <p:cNvPr id="121870" name="Group 153"/>
            <p:cNvGrpSpPr>
              <a:grpSpLocks/>
            </p:cNvGrpSpPr>
            <p:nvPr/>
          </p:nvGrpSpPr>
          <p:grpSpPr bwMode="auto">
            <a:xfrm>
              <a:off x="2176" y="1016"/>
              <a:ext cx="1077" cy="1440"/>
              <a:chOff x="446" y="2208"/>
              <a:chExt cx="754" cy="1008"/>
            </a:xfrm>
          </p:grpSpPr>
          <p:sp>
            <p:nvSpPr>
              <p:cNvPr id="121899" name="Oval 154"/>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1900" name="Rectangle 155"/>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1901" name="Line 156"/>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2" name="Line 157"/>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3" name="Line 158"/>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4" name="Line 159"/>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5" name="Line 160"/>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6" name="Line 161"/>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7" name="Line 162"/>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8" name="Line 163"/>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9" name="Line 164"/>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0" name="Line 165"/>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1" name="Line 166"/>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2" name="Line 167"/>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3" name="Line 168"/>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4" name="Line 169"/>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5" name="Line 170"/>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6" name="Line 171"/>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7" name="Line 172"/>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1871" name="Line 173"/>
            <p:cNvSpPr>
              <a:spLocks noChangeShapeType="1"/>
            </p:cNvSpPr>
            <p:nvPr/>
          </p:nvSpPr>
          <p:spPr bwMode="auto">
            <a:xfrm flipH="1" flipV="1">
              <a:off x="1800" y="1592"/>
              <a:ext cx="968"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21872" name="Line 174"/>
            <p:cNvSpPr>
              <a:spLocks noChangeShapeType="1"/>
            </p:cNvSpPr>
            <p:nvPr/>
          </p:nvSpPr>
          <p:spPr bwMode="auto">
            <a:xfrm flipV="1">
              <a:off x="3152" y="1728"/>
              <a:ext cx="784" cy="20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21873" name="Line 175"/>
            <p:cNvSpPr>
              <a:spLocks noChangeShapeType="1"/>
            </p:cNvSpPr>
            <p:nvPr/>
          </p:nvSpPr>
          <p:spPr bwMode="auto">
            <a:xfrm flipH="1">
              <a:off x="2920" y="2264"/>
              <a:ext cx="0" cy="75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21874" name="Line 176"/>
            <p:cNvSpPr>
              <a:spLocks noChangeShapeType="1"/>
            </p:cNvSpPr>
            <p:nvPr/>
          </p:nvSpPr>
          <p:spPr bwMode="auto">
            <a:xfrm>
              <a:off x="3152" y="2120"/>
              <a:ext cx="728" cy="44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21875" name="Line 177"/>
            <p:cNvSpPr>
              <a:spLocks noChangeShapeType="1"/>
            </p:cNvSpPr>
            <p:nvPr/>
          </p:nvSpPr>
          <p:spPr bwMode="auto">
            <a:xfrm flipH="1">
              <a:off x="1776" y="1752"/>
              <a:ext cx="944" cy="87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21876" name="Rectangle 178"/>
            <p:cNvSpPr>
              <a:spLocks noChangeArrowheads="1"/>
            </p:cNvSpPr>
            <p:nvPr/>
          </p:nvSpPr>
          <p:spPr bwMode="auto">
            <a:xfrm>
              <a:off x="2704" y="1544"/>
              <a:ext cx="298" cy="99"/>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p>
              <a:endParaRPr lang="zh-CN" altLang="en-US"/>
            </a:p>
          </p:txBody>
        </p:sp>
        <p:sp>
          <p:nvSpPr>
            <p:cNvPr id="121877" name="Rectangle 179"/>
            <p:cNvSpPr>
              <a:spLocks noChangeArrowheads="1"/>
            </p:cNvSpPr>
            <p:nvPr/>
          </p:nvSpPr>
          <p:spPr bwMode="auto">
            <a:xfrm>
              <a:off x="2704" y="1688"/>
              <a:ext cx="480" cy="96"/>
            </a:xfrm>
            <a:prstGeom prst="rect">
              <a:avLst/>
            </a:prstGeom>
            <a:solidFill>
              <a:srgbClr val="66FF33"/>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p>
              <a:endParaRPr lang="zh-CN" altLang="en-US"/>
            </a:p>
          </p:txBody>
        </p:sp>
        <p:sp>
          <p:nvSpPr>
            <p:cNvPr id="121878" name="Rectangle 180"/>
            <p:cNvSpPr>
              <a:spLocks noChangeArrowheads="1"/>
            </p:cNvSpPr>
            <p:nvPr/>
          </p:nvSpPr>
          <p:spPr bwMode="auto">
            <a:xfrm>
              <a:off x="2704" y="1880"/>
              <a:ext cx="480" cy="105"/>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p>
              <a:endParaRPr lang="zh-CN" altLang="en-US"/>
            </a:p>
          </p:txBody>
        </p:sp>
        <p:sp>
          <p:nvSpPr>
            <p:cNvPr id="121879" name="Rectangle 181"/>
            <p:cNvSpPr>
              <a:spLocks noChangeArrowheads="1"/>
            </p:cNvSpPr>
            <p:nvPr/>
          </p:nvSpPr>
          <p:spPr bwMode="auto">
            <a:xfrm>
              <a:off x="2704" y="2072"/>
              <a:ext cx="480" cy="96"/>
            </a:xfrm>
            <a:prstGeom prst="rect">
              <a:avLst/>
            </a:prstGeom>
            <a:solidFill>
              <a:schemeClr val="tx2"/>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p>
              <a:endParaRPr lang="zh-CN" altLang="en-US"/>
            </a:p>
          </p:txBody>
        </p:sp>
        <p:sp>
          <p:nvSpPr>
            <p:cNvPr id="121880" name="Rectangle 182"/>
            <p:cNvSpPr>
              <a:spLocks noChangeArrowheads="1"/>
            </p:cNvSpPr>
            <p:nvPr/>
          </p:nvSpPr>
          <p:spPr bwMode="auto">
            <a:xfrm>
              <a:off x="2704" y="2264"/>
              <a:ext cx="480" cy="96"/>
            </a:xfrm>
            <a:prstGeom prst="rect">
              <a:avLst/>
            </a:prstGeom>
            <a:solidFill>
              <a:srgbClr val="993366"/>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p>
              <a:endParaRPr lang="zh-CN" altLang="en-US"/>
            </a:p>
          </p:txBody>
        </p:sp>
        <p:grpSp>
          <p:nvGrpSpPr>
            <p:cNvPr id="121881" name="Group 183"/>
            <p:cNvGrpSpPr>
              <a:grpSpLocks/>
            </p:cNvGrpSpPr>
            <p:nvPr/>
          </p:nvGrpSpPr>
          <p:grpSpPr bwMode="auto">
            <a:xfrm>
              <a:off x="4056" y="1336"/>
              <a:ext cx="608" cy="624"/>
              <a:chOff x="4192" y="2208"/>
              <a:chExt cx="464" cy="473"/>
            </a:xfrm>
          </p:grpSpPr>
          <p:sp>
            <p:nvSpPr>
              <p:cNvPr id="121897" name="Oval 184"/>
              <p:cNvSpPr>
                <a:spLocks noChangeArrowheads="1"/>
              </p:cNvSpPr>
              <p:nvPr/>
            </p:nvSpPr>
            <p:spPr bwMode="auto">
              <a:xfrm>
                <a:off x="4192" y="2208"/>
                <a:ext cx="458" cy="466"/>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98" name="Line 185"/>
              <p:cNvSpPr>
                <a:spLocks noChangeShapeType="1"/>
              </p:cNvSpPr>
              <p:nvPr/>
            </p:nvSpPr>
            <p:spPr bwMode="auto">
              <a:xfrm>
                <a:off x="4198" y="2680"/>
                <a:ext cx="458"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1882" name="Group 186"/>
            <p:cNvGrpSpPr>
              <a:grpSpLocks/>
            </p:cNvGrpSpPr>
            <p:nvPr/>
          </p:nvGrpSpPr>
          <p:grpSpPr bwMode="auto">
            <a:xfrm>
              <a:off x="1176" y="2489"/>
              <a:ext cx="621" cy="639"/>
              <a:chOff x="1019" y="2289"/>
              <a:chExt cx="418" cy="444"/>
            </a:xfrm>
          </p:grpSpPr>
          <p:sp>
            <p:nvSpPr>
              <p:cNvPr id="121894" name="Oval 187"/>
              <p:cNvSpPr>
                <a:spLocks noChangeArrowheads="1"/>
              </p:cNvSpPr>
              <p:nvPr/>
            </p:nvSpPr>
            <p:spPr bwMode="auto">
              <a:xfrm>
                <a:off x="1019" y="2323"/>
                <a:ext cx="418" cy="410"/>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95" name="Line 188"/>
              <p:cNvSpPr>
                <a:spLocks noChangeShapeType="1"/>
              </p:cNvSpPr>
              <p:nvPr/>
            </p:nvSpPr>
            <p:spPr bwMode="auto">
              <a:xfrm flipH="1">
                <a:off x="1178" y="2289"/>
                <a:ext cx="92" cy="42"/>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96" name="Line 189"/>
              <p:cNvSpPr>
                <a:spLocks noChangeShapeType="1"/>
              </p:cNvSpPr>
              <p:nvPr/>
            </p:nvSpPr>
            <p:spPr bwMode="auto">
              <a:xfrm flipH="1" flipV="1">
                <a:off x="1178" y="2331"/>
                <a:ext cx="92" cy="33"/>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1883" name="Group 190"/>
            <p:cNvGrpSpPr>
              <a:grpSpLocks/>
            </p:cNvGrpSpPr>
            <p:nvPr/>
          </p:nvGrpSpPr>
          <p:grpSpPr bwMode="auto">
            <a:xfrm>
              <a:off x="913" y="1360"/>
              <a:ext cx="839" cy="582"/>
              <a:chOff x="753" y="1578"/>
              <a:chExt cx="518" cy="347"/>
            </a:xfrm>
          </p:grpSpPr>
          <p:sp>
            <p:nvSpPr>
              <p:cNvPr id="121891" name="Oval 191"/>
              <p:cNvSpPr>
                <a:spLocks noChangeArrowheads="1"/>
              </p:cNvSpPr>
              <p:nvPr/>
            </p:nvSpPr>
            <p:spPr bwMode="auto">
              <a:xfrm>
                <a:off x="923" y="1578"/>
                <a:ext cx="348" cy="347"/>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92" name="Line 192"/>
              <p:cNvSpPr>
                <a:spLocks noChangeShapeType="1"/>
              </p:cNvSpPr>
              <p:nvPr/>
            </p:nvSpPr>
            <p:spPr bwMode="auto">
              <a:xfrm>
                <a:off x="753" y="1663"/>
                <a:ext cx="1" cy="177"/>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93" name="Line 193"/>
              <p:cNvSpPr>
                <a:spLocks noChangeShapeType="1"/>
              </p:cNvSpPr>
              <p:nvPr/>
            </p:nvSpPr>
            <p:spPr bwMode="auto">
              <a:xfrm>
                <a:off x="753" y="1748"/>
                <a:ext cx="170"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1884" name="Group 194"/>
            <p:cNvGrpSpPr>
              <a:grpSpLocks/>
            </p:cNvGrpSpPr>
            <p:nvPr/>
          </p:nvGrpSpPr>
          <p:grpSpPr bwMode="auto">
            <a:xfrm>
              <a:off x="2607" y="3264"/>
              <a:ext cx="608" cy="624"/>
              <a:chOff x="4192" y="2208"/>
              <a:chExt cx="464" cy="473"/>
            </a:xfrm>
          </p:grpSpPr>
          <p:sp>
            <p:nvSpPr>
              <p:cNvPr id="121889" name="Oval 195"/>
              <p:cNvSpPr>
                <a:spLocks noChangeArrowheads="1"/>
              </p:cNvSpPr>
              <p:nvPr/>
            </p:nvSpPr>
            <p:spPr bwMode="auto">
              <a:xfrm>
                <a:off x="4192" y="2208"/>
                <a:ext cx="458" cy="466"/>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90" name="Line 196"/>
              <p:cNvSpPr>
                <a:spLocks noChangeShapeType="1"/>
              </p:cNvSpPr>
              <p:nvPr/>
            </p:nvSpPr>
            <p:spPr bwMode="auto">
              <a:xfrm>
                <a:off x="4198" y="2680"/>
                <a:ext cx="458"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1885" name="Group 197"/>
            <p:cNvGrpSpPr>
              <a:grpSpLocks/>
            </p:cNvGrpSpPr>
            <p:nvPr/>
          </p:nvGrpSpPr>
          <p:grpSpPr bwMode="auto">
            <a:xfrm>
              <a:off x="3793" y="2512"/>
              <a:ext cx="839" cy="582"/>
              <a:chOff x="753" y="1578"/>
              <a:chExt cx="518" cy="347"/>
            </a:xfrm>
          </p:grpSpPr>
          <p:sp>
            <p:nvSpPr>
              <p:cNvPr id="121886" name="Oval 198"/>
              <p:cNvSpPr>
                <a:spLocks noChangeArrowheads="1"/>
              </p:cNvSpPr>
              <p:nvPr/>
            </p:nvSpPr>
            <p:spPr bwMode="auto">
              <a:xfrm>
                <a:off x="923" y="1578"/>
                <a:ext cx="348" cy="347"/>
              </a:xfrm>
              <a:prstGeom prst="ellipse">
                <a:avLst/>
              </a:prstGeom>
              <a:noFill/>
              <a:ln w="28575">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87" name="Line 199"/>
              <p:cNvSpPr>
                <a:spLocks noChangeShapeType="1"/>
              </p:cNvSpPr>
              <p:nvPr/>
            </p:nvSpPr>
            <p:spPr bwMode="auto">
              <a:xfrm>
                <a:off x="753" y="1663"/>
                <a:ext cx="1" cy="177"/>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88" name="Line 200"/>
              <p:cNvSpPr>
                <a:spLocks noChangeShapeType="1"/>
              </p:cNvSpPr>
              <p:nvPr/>
            </p:nvSpPr>
            <p:spPr bwMode="auto">
              <a:xfrm>
                <a:off x="753" y="1748"/>
                <a:ext cx="170" cy="1"/>
              </a:xfrm>
              <a:prstGeom prst="line">
                <a:avLst/>
              </a:prstGeom>
              <a:noFill/>
              <a:ln w="28575">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2098675" y="5813425"/>
            <a:ext cx="518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400">
                <a:solidFill>
                  <a:srgbClr val="00CCFF"/>
                </a:solidFill>
              </a:rPr>
              <a:t>Environment dependent.</a:t>
            </a:r>
          </a:p>
        </p:txBody>
      </p:sp>
      <p:sp>
        <p:nvSpPr>
          <p:cNvPr id="122883" name="Text Box 9"/>
          <p:cNvSpPr txBox="1">
            <a:spLocks noChangeArrowheads="1"/>
          </p:cNvSpPr>
          <p:nvPr/>
        </p:nvSpPr>
        <p:spPr bwMode="auto">
          <a:xfrm>
            <a:off x="1643063" y="5014913"/>
            <a:ext cx="3027362"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1800" b="1" i="1"/>
              <a:t>Analysis class stereotype</a:t>
            </a:r>
          </a:p>
        </p:txBody>
      </p:sp>
      <p:sp>
        <p:nvSpPr>
          <p:cNvPr id="122884" name="Line 10"/>
          <p:cNvSpPr>
            <a:spLocks noChangeShapeType="1"/>
          </p:cNvSpPr>
          <p:nvPr/>
        </p:nvSpPr>
        <p:spPr bwMode="auto">
          <a:xfrm flipV="1">
            <a:off x="4765675" y="5232400"/>
            <a:ext cx="1143000" cy="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122885" name="Rectangle 11"/>
          <p:cNvSpPr>
            <a:spLocks noGrp="1" noChangeArrowheads="1"/>
          </p:cNvSpPr>
          <p:nvPr>
            <p:ph type="title" idx="4294967295"/>
          </p:nvPr>
        </p:nvSpPr>
        <p:spPr/>
        <p:txBody>
          <a:bodyPr/>
          <a:lstStyle/>
          <a:p>
            <a:r>
              <a:rPr lang="en-GB" altLang="zh-CN" smtClean="0"/>
              <a:t>What Is a Boundary Class?</a:t>
            </a:r>
          </a:p>
        </p:txBody>
      </p:sp>
      <p:sp>
        <p:nvSpPr>
          <p:cNvPr id="122886" name="Rectangle 12"/>
          <p:cNvSpPr>
            <a:spLocks noGrp="1" noChangeArrowheads="1"/>
          </p:cNvSpPr>
          <p:nvPr>
            <p:ph type="body" idx="4294967295"/>
          </p:nvPr>
        </p:nvSpPr>
        <p:spPr/>
        <p:txBody>
          <a:bodyPr/>
          <a:lstStyle/>
          <a:p>
            <a:r>
              <a:rPr lang="en-US" altLang="zh-CN" smtClean="0">
                <a:ea typeface="宋体" pitchFamily="2" charset="-122"/>
              </a:rPr>
              <a:t>Intermediates between the interface and something outside the system</a:t>
            </a:r>
          </a:p>
          <a:p>
            <a:r>
              <a:rPr lang="en-US" altLang="zh-CN" smtClean="0">
                <a:ea typeface="宋体" pitchFamily="2" charset="-122"/>
              </a:rPr>
              <a:t>Several Types</a:t>
            </a:r>
          </a:p>
          <a:p>
            <a:pPr lvl="1"/>
            <a:r>
              <a:rPr lang="en-US" altLang="zh-CN" smtClean="0">
                <a:ea typeface="宋体" pitchFamily="2" charset="-122"/>
              </a:rPr>
              <a:t>User interface classes</a:t>
            </a:r>
          </a:p>
          <a:p>
            <a:pPr lvl="1"/>
            <a:r>
              <a:rPr lang="en-US" altLang="zh-CN" smtClean="0">
                <a:ea typeface="宋体" pitchFamily="2" charset="-122"/>
              </a:rPr>
              <a:t>System interface classes </a:t>
            </a:r>
          </a:p>
          <a:p>
            <a:pPr lvl="1"/>
            <a:r>
              <a:rPr lang="en-US" altLang="zh-CN" smtClean="0">
                <a:ea typeface="宋体" pitchFamily="2" charset="-122"/>
              </a:rPr>
              <a:t>Device interface classes</a:t>
            </a:r>
          </a:p>
          <a:p>
            <a:r>
              <a:rPr lang="en-US" altLang="zh-CN" i="1" smtClean="0">
                <a:ea typeface="宋体" pitchFamily="2" charset="-122"/>
              </a:rPr>
              <a:t>One boundary class per actor/use-case pair</a:t>
            </a:r>
          </a:p>
          <a:p>
            <a:pPr lvl="1"/>
            <a:endParaRPr lang="en-US" altLang="zh-CN" i="1" smtClean="0">
              <a:solidFill>
                <a:srgbClr val="FFFF99"/>
              </a:solidFill>
              <a:ea typeface="宋体" pitchFamily="2" charset="-122"/>
            </a:endParaRPr>
          </a:p>
        </p:txBody>
      </p:sp>
      <p:grpSp>
        <p:nvGrpSpPr>
          <p:cNvPr id="122887" name="Group 13"/>
          <p:cNvGrpSpPr>
            <a:grpSpLocks/>
          </p:cNvGrpSpPr>
          <p:nvPr/>
        </p:nvGrpSpPr>
        <p:grpSpPr bwMode="auto">
          <a:xfrm>
            <a:off x="6253163" y="4702175"/>
            <a:ext cx="1560512" cy="1076325"/>
            <a:chOff x="753" y="1578"/>
            <a:chExt cx="518" cy="347"/>
          </a:xfrm>
        </p:grpSpPr>
        <p:sp>
          <p:nvSpPr>
            <p:cNvPr id="122888" name="Oval 14"/>
            <p:cNvSpPr>
              <a:spLocks noChangeArrowheads="1"/>
            </p:cNvSpPr>
            <p:nvPr/>
          </p:nvSpPr>
          <p:spPr bwMode="auto">
            <a:xfrm>
              <a:off x="923" y="1578"/>
              <a:ext cx="348" cy="347"/>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89" name="Line 15"/>
            <p:cNvSpPr>
              <a:spLocks noChangeShapeType="1"/>
            </p:cNvSpPr>
            <p:nvPr/>
          </p:nvSpPr>
          <p:spPr bwMode="auto">
            <a:xfrm>
              <a:off x="753" y="1663"/>
              <a:ext cx="1" cy="177"/>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0" name="Line 16"/>
            <p:cNvSpPr>
              <a:spLocks noChangeShapeType="1"/>
            </p:cNvSpPr>
            <p:nvPr/>
          </p:nvSpPr>
          <p:spPr bwMode="auto">
            <a:xfrm>
              <a:off x="753" y="1748"/>
              <a:ext cx="170"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930" name="Group 14"/>
          <p:cNvGrpSpPr>
            <a:grpSpLocks/>
          </p:cNvGrpSpPr>
          <p:nvPr/>
        </p:nvGrpSpPr>
        <p:grpSpPr bwMode="auto">
          <a:xfrm>
            <a:off x="1524000" y="1905000"/>
            <a:ext cx="2463800" cy="963613"/>
            <a:chOff x="1824" y="1488"/>
            <a:chExt cx="1344" cy="577"/>
          </a:xfrm>
        </p:grpSpPr>
        <p:grpSp>
          <p:nvGrpSpPr>
            <p:cNvPr id="124957" name="Group 15"/>
            <p:cNvGrpSpPr>
              <a:grpSpLocks/>
            </p:cNvGrpSpPr>
            <p:nvPr/>
          </p:nvGrpSpPr>
          <p:grpSpPr bwMode="auto">
            <a:xfrm>
              <a:off x="2336" y="1488"/>
              <a:ext cx="320" cy="403"/>
              <a:chOff x="7654" y="3380"/>
              <a:chExt cx="554" cy="754"/>
            </a:xfrm>
          </p:grpSpPr>
          <p:sp>
            <p:nvSpPr>
              <p:cNvPr id="124959" name="Oval 1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960" name="Line 1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61" name="Line 1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62" name="Freeform 19"/>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4958" name="Text Box 20"/>
            <p:cNvSpPr txBox="1">
              <a:spLocks noChangeArrowheads="1"/>
            </p:cNvSpPr>
            <p:nvPr/>
          </p:nvSpPr>
          <p:spPr bwMode="auto">
            <a:xfrm>
              <a:off x="1824" y="1872"/>
              <a:ext cx="134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500"/>
                <a:t>Student</a:t>
              </a:r>
            </a:p>
          </p:txBody>
        </p:sp>
      </p:grpSp>
      <p:sp>
        <p:nvSpPr>
          <p:cNvPr id="124931" name="Line 3"/>
          <p:cNvSpPr>
            <a:spLocks noChangeShapeType="1"/>
          </p:cNvSpPr>
          <p:nvPr/>
        </p:nvSpPr>
        <p:spPr bwMode="auto">
          <a:xfrm flipV="1">
            <a:off x="4994275" y="2268538"/>
            <a:ext cx="13430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4932" name="Group 4"/>
          <p:cNvGrpSpPr>
            <a:grpSpLocks/>
          </p:cNvGrpSpPr>
          <p:nvPr/>
        </p:nvGrpSpPr>
        <p:grpSpPr bwMode="auto">
          <a:xfrm>
            <a:off x="5499100" y="1917700"/>
            <a:ext cx="2463800" cy="963613"/>
            <a:chOff x="3840" y="1488"/>
            <a:chExt cx="1344" cy="577"/>
          </a:xfrm>
        </p:grpSpPr>
        <p:grpSp>
          <p:nvGrpSpPr>
            <p:cNvPr id="124951" name="Group 5"/>
            <p:cNvGrpSpPr>
              <a:grpSpLocks/>
            </p:cNvGrpSpPr>
            <p:nvPr/>
          </p:nvGrpSpPr>
          <p:grpSpPr bwMode="auto">
            <a:xfrm>
              <a:off x="4272" y="1488"/>
              <a:ext cx="320" cy="403"/>
              <a:chOff x="7654" y="3380"/>
              <a:chExt cx="554" cy="754"/>
            </a:xfrm>
          </p:grpSpPr>
          <p:sp>
            <p:nvSpPr>
              <p:cNvPr id="124953" name="Oval 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954" name="Line 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5" name="Line 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6" name="Freeform 9"/>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4952" name="Text Box 10"/>
            <p:cNvSpPr txBox="1">
              <a:spLocks noChangeArrowheads="1"/>
            </p:cNvSpPr>
            <p:nvPr/>
          </p:nvSpPr>
          <p:spPr bwMode="auto">
            <a:xfrm>
              <a:off x="3840" y="1872"/>
              <a:ext cx="134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500"/>
                <a:t>Course Catalog</a:t>
              </a:r>
            </a:p>
          </p:txBody>
        </p:sp>
      </p:grpSp>
      <p:grpSp>
        <p:nvGrpSpPr>
          <p:cNvPr id="124933" name="Group 11"/>
          <p:cNvGrpSpPr>
            <a:grpSpLocks/>
          </p:cNvGrpSpPr>
          <p:nvPr/>
        </p:nvGrpSpPr>
        <p:grpSpPr bwMode="auto">
          <a:xfrm>
            <a:off x="3371850" y="2065338"/>
            <a:ext cx="2289175" cy="803275"/>
            <a:chOff x="2784" y="1584"/>
            <a:chExt cx="1248" cy="481"/>
          </a:xfrm>
        </p:grpSpPr>
        <p:sp>
          <p:nvSpPr>
            <p:cNvPr id="124949" name="Oval 12"/>
            <p:cNvSpPr>
              <a:spLocks noChangeArrowheads="1"/>
            </p:cNvSpPr>
            <p:nvPr/>
          </p:nvSpPr>
          <p:spPr bwMode="auto">
            <a:xfrm>
              <a:off x="3168" y="1584"/>
              <a:ext cx="499"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4950" name="Text Box 13"/>
            <p:cNvSpPr txBox="1">
              <a:spLocks noChangeArrowheads="1"/>
            </p:cNvSpPr>
            <p:nvPr/>
          </p:nvSpPr>
          <p:spPr bwMode="auto">
            <a:xfrm>
              <a:off x="2784" y="1872"/>
              <a:ext cx="124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500"/>
                <a:t>Register for Courses</a:t>
              </a:r>
            </a:p>
          </p:txBody>
        </p:sp>
      </p:grpSp>
      <p:sp>
        <p:nvSpPr>
          <p:cNvPr id="124934" name="Line 21"/>
          <p:cNvSpPr>
            <a:spLocks noChangeShapeType="1"/>
          </p:cNvSpPr>
          <p:nvPr/>
        </p:nvSpPr>
        <p:spPr bwMode="auto">
          <a:xfrm>
            <a:off x="3095625" y="2255838"/>
            <a:ext cx="968375"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35" name="Line 22"/>
          <p:cNvSpPr>
            <a:spLocks noChangeShapeType="1"/>
          </p:cNvSpPr>
          <p:nvPr/>
        </p:nvSpPr>
        <p:spPr bwMode="auto">
          <a:xfrm flipH="1">
            <a:off x="2438400" y="2514600"/>
            <a:ext cx="1066800" cy="1524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124936" name="Line 23"/>
          <p:cNvSpPr>
            <a:spLocks noChangeShapeType="1"/>
          </p:cNvSpPr>
          <p:nvPr/>
        </p:nvSpPr>
        <p:spPr bwMode="auto">
          <a:xfrm>
            <a:off x="5410200" y="2514600"/>
            <a:ext cx="1066800" cy="1524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124937" name="Rectangle 37"/>
          <p:cNvSpPr>
            <a:spLocks noGrp="1" noChangeArrowheads="1"/>
          </p:cNvSpPr>
          <p:nvPr>
            <p:ph type="title" idx="4294967295"/>
          </p:nvPr>
        </p:nvSpPr>
        <p:spPr/>
        <p:txBody>
          <a:bodyPr/>
          <a:lstStyle/>
          <a:p>
            <a:r>
              <a:rPr lang="en-US" altLang="zh-CN" smtClean="0">
                <a:ea typeface="宋体" pitchFamily="2" charset="-122"/>
              </a:rPr>
              <a:t>Example: Finding Boundary Classes</a:t>
            </a:r>
          </a:p>
        </p:txBody>
      </p:sp>
      <p:sp>
        <p:nvSpPr>
          <p:cNvPr id="124938" name="Rectangle 38"/>
          <p:cNvSpPr>
            <a:spLocks noGrp="1" noChangeArrowheads="1"/>
          </p:cNvSpPr>
          <p:nvPr>
            <p:ph type="body" idx="4294967295"/>
          </p:nvPr>
        </p:nvSpPr>
        <p:spPr/>
        <p:txBody>
          <a:bodyPr/>
          <a:lstStyle/>
          <a:p>
            <a:r>
              <a:rPr lang="en-US" altLang="zh-CN" smtClean="0">
                <a:ea typeface="宋体" pitchFamily="2" charset="-122"/>
              </a:rPr>
              <a:t>One boundary class per actor/use case pair</a:t>
            </a:r>
          </a:p>
        </p:txBody>
      </p:sp>
      <p:grpSp>
        <p:nvGrpSpPr>
          <p:cNvPr id="124939" name="Group 48"/>
          <p:cNvGrpSpPr>
            <a:grpSpLocks/>
          </p:cNvGrpSpPr>
          <p:nvPr/>
        </p:nvGrpSpPr>
        <p:grpSpPr bwMode="auto">
          <a:xfrm>
            <a:off x="990600" y="4114800"/>
            <a:ext cx="2312988" cy="1287463"/>
            <a:chOff x="1594" y="2649"/>
            <a:chExt cx="1061" cy="579"/>
          </a:xfrm>
        </p:grpSpPr>
        <p:sp>
          <p:nvSpPr>
            <p:cNvPr id="124945" name="Oval 40"/>
            <p:cNvSpPr>
              <a:spLocks noChangeArrowheads="1"/>
            </p:cNvSpPr>
            <p:nvPr/>
          </p:nvSpPr>
          <p:spPr bwMode="auto">
            <a:xfrm>
              <a:off x="2012" y="2649"/>
              <a:ext cx="354" cy="347"/>
            </a:xfrm>
            <a:prstGeom prst="ellipse">
              <a:avLst/>
            </a:prstGeom>
            <a:noFill/>
            <a:ln w="254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946" name="Line 41"/>
            <p:cNvSpPr>
              <a:spLocks noChangeShapeType="1"/>
            </p:cNvSpPr>
            <p:nvPr/>
          </p:nvSpPr>
          <p:spPr bwMode="auto">
            <a:xfrm>
              <a:off x="1842" y="2734"/>
              <a:ext cx="1" cy="177"/>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7" name="Line 42"/>
            <p:cNvSpPr>
              <a:spLocks noChangeShapeType="1"/>
            </p:cNvSpPr>
            <p:nvPr/>
          </p:nvSpPr>
          <p:spPr bwMode="auto">
            <a:xfrm>
              <a:off x="1849" y="2819"/>
              <a:ext cx="163" cy="1"/>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8" name="Rectangle 43"/>
            <p:cNvSpPr>
              <a:spLocks noChangeArrowheads="1"/>
            </p:cNvSpPr>
            <p:nvPr/>
          </p:nvSpPr>
          <p:spPr bwMode="auto">
            <a:xfrm>
              <a:off x="1594" y="3117"/>
              <a:ext cx="1061"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t>RegisterForCoursesForm</a:t>
              </a:r>
            </a:p>
          </p:txBody>
        </p:sp>
      </p:grpSp>
      <p:grpSp>
        <p:nvGrpSpPr>
          <p:cNvPr id="124940" name="Group 49"/>
          <p:cNvGrpSpPr>
            <a:grpSpLocks/>
          </p:cNvGrpSpPr>
          <p:nvPr/>
        </p:nvGrpSpPr>
        <p:grpSpPr bwMode="auto">
          <a:xfrm>
            <a:off x="5589588" y="4191000"/>
            <a:ext cx="2051050" cy="1246188"/>
            <a:chOff x="3217" y="2684"/>
            <a:chExt cx="913" cy="582"/>
          </a:xfrm>
        </p:grpSpPr>
        <p:sp>
          <p:nvSpPr>
            <p:cNvPr id="124941" name="Oval 44"/>
            <p:cNvSpPr>
              <a:spLocks noChangeArrowheads="1"/>
            </p:cNvSpPr>
            <p:nvPr/>
          </p:nvSpPr>
          <p:spPr bwMode="auto">
            <a:xfrm>
              <a:off x="3571" y="2684"/>
              <a:ext cx="347" cy="347"/>
            </a:xfrm>
            <a:prstGeom prst="ellipse">
              <a:avLst/>
            </a:prstGeom>
            <a:noFill/>
            <a:ln w="254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942" name="Line 45"/>
            <p:cNvSpPr>
              <a:spLocks noChangeShapeType="1"/>
            </p:cNvSpPr>
            <p:nvPr/>
          </p:nvSpPr>
          <p:spPr bwMode="auto">
            <a:xfrm>
              <a:off x="3401" y="2769"/>
              <a:ext cx="1" cy="177"/>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3" name="Line 46"/>
            <p:cNvSpPr>
              <a:spLocks noChangeShapeType="1"/>
            </p:cNvSpPr>
            <p:nvPr/>
          </p:nvSpPr>
          <p:spPr bwMode="auto">
            <a:xfrm>
              <a:off x="3401" y="2854"/>
              <a:ext cx="170" cy="1"/>
            </a:xfrm>
            <a:prstGeom prst="line">
              <a:avLst/>
            </a:prstGeom>
            <a:noFill/>
            <a:ln w="254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4" name="Rectangle 47"/>
            <p:cNvSpPr>
              <a:spLocks noChangeArrowheads="1"/>
            </p:cNvSpPr>
            <p:nvPr/>
          </p:nvSpPr>
          <p:spPr bwMode="auto">
            <a:xfrm>
              <a:off x="3217" y="3151"/>
              <a:ext cx="91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t>CourseCatalogSystem</a:t>
              </a: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092200" y="5735638"/>
            <a:ext cx="74041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2400">
                <a:solidFill>
                  <a:srgbClr val="33CCFF"/>
                </a:solidFill>
              </a:rPr>
              <a:t>Concentrate on the responsibilities, not the details!</a:t>
            </a:r>
          </a:p>
        </p:txBody>
      </p:sp>
      <p:sp>
        <p:nvSpPr>
          <p:cNvPr id="125955" name="Rectangle 3"/>
          <p:cNvSpPr>
            <a:spLocks noGrp="1" noChangeArrowheads="1"/>
          </p:cNvSpPr>
          <p:nvPr>
            <p:ph type="title" idx="4294967295"/>
          </p:nvPr>
        </p:nvSpPr>
        <p:spPr/>
        <p:txBody>
          <a:bodyPr/>
          <a:lstStyle/>
          <a:p>
            <a:r>
              <a:rPr lang="en-US" altLang="zh-CN" smtClean="0">
                <a:ea typeface="宋体" pitchFamily="2" charset="-122"/>
              </a:rPr>
              <a:t>Guidelines: Boundary Class</a:t>
            </a:r>
          </a:p>
        </p:txBody>
      </p:sp>
      <p:sp>
        <p:nvSpPr>
          <p:cNvPr id="125956" name="Rectangle 4"/>
          <p:cNvSpPr>
            <a:spLocks noGrp="1" noChangeArrowheads="1"/>
          </p:cNvSpPr>
          <p:nvPr>
            <p:ph type="body" idx="4294967295"/>
          </p:nvPr>
        </p:nvSpPr>
        <p:spPr/>
        <p:txBody>
          <a:bodyPr/>
          <a:lstStyle/>
          <a:p>
            <a:r>
              <a:rPr lang="en-US" altLang="zh-CN" smtClean="0">
                <a:ea typeface="宋体" pitchFamily="2" charset="-122"/>
              </a:rPr>
              <a:t>User Interface Classes</a:t>
            </a:r>
          </a:p>
          <a:p>
            <a:pPr lvl="1"/>
            <a:r>
              <a:rPr lang="en-US" altLang="zh-CN" smtClean="0">
                <a:ea typeface="宋体" pitchFamily="2" charset="-122"/>
              </a:rPr>
              <a:t>Concentrate on what information is presented to the user</a:t>
            </a:r>
          </a:p>
          <a:p>
            <a:pPr lvl="1"/>
            <a:r>
              <a:rPr lang="en-US" altLang="zh-CN" smtClean="0">
                <a:ea typeface="宋体" pitchFamily="2" charset="-122"/>
              </a:rPr>
              <a:t>Do NOT concentrate on the UI details</a:t>
            </a:r>
          </a:p>
          <a:p>
            <a:r>
              <a:rPr lang="en-US" altLang="zh-CN" smtClean="0">
                <a:ea typeface="宋体" pitchFamily="2" charset="-122"/>
              </a:rPr>
              <a:t>System and Device Interface Classes </a:t>
            </a:r>
          </a:p>
          <a:p>
            <a:pPr lvl="1"/>
            <a:r>
              <a:rPr lang="en-US" altLang="zh-CN" smtClean="0">
                <a:ea typeface="宋体" pitchFamily="2" charset="-122"/>
              </a:rPr>
              <a:t>Concentrate on what protocols must be defined</a:t>
            </a:r>
          </a:p>
          <a:p>
            <a:pPr lvl="1"/>
            <a:r>
              <a:rPr lang="en-US" altLang="zh-CN" smtClean="0">
                <a:ea typeface="宋体" pitchFamily="2" charset="-122"/>
              </a:rPr>
              <a:t>Do NOT concentrate on how the protocols will be implemented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p:cNvSpPr>
            <a:spLocks noGrp="1"/>
          </p:cNvSpPr>
          <p:nvPr>
            <p:ph type="ftr" sz="quarter" idx="4294967295"/>
          </p:nvPr>
        </p:nvSpPr>
        <p:spPr bwMode="auto">
          <a:xfrm>
            <a:off x="3124200" y="6248400"/>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a:latin typeface="Arial" pitchFamily="34" charset="0"/>
                <a:cs typeface="Arial" pitchFamily="34" charset="0"/>
              </a:rPr>
              <a:t>Copyright © 2005 Harry Koehnemann</a:t>
            </a:r>
          </a:p>
          <a:p>
            <a:endParaRPr lang="en-US" altLang="zh-CN">
              <a:latin typeface="Arial" pitchFamily="34" charset="0"/>
              <a:cs typeface="Arial" pitchFamily="34" charset="0"/>
            </a:endParaRPr>
          </a:p>
        </p:txBody>
      </p:sp>
      <p:sp>
        <p:nvSpPr>
          <p:cNvPr id="16387" name="Rectangle 2"/>
          <p:cNvSpPr>
            <a:spLocks noGrp="1" noChangeArrowheads="1"/>
          </p:cNvSpPr>
          <p:nvPr>
            <p:ph type="title"/>
          </p:nvPr>
        </p:nvSpPr>
        <p:spPr>
          <a:xfrm>
            <a:off x="0" y="0"/>
            <a:ext cx="7343775" cy="536575"/>
          </a:xfrm>
        </p:spPr>
        <p:txBody>
          <a:bodyPr/>
          <a:lstStyle/>
          <a:p>
            <a:r>
              <a:rPr lang="en-US" altLang="zh-CN" sz="2400" smtClean="0">
                <a:solidFill>
                  <a:schemeClr val="bg1"/>
                </a:solidFill>
                <a:latin typeface="Arial" pitchFamily="34" charset="0"/>
                <a:cs typeface="Arial" pitchFamily="34" charset="0"/>
              </a:rPr>
              <a:t>How to build models? - UMLNotation</a:t>
            </a:r>
          </a:p>
        </p:txBody>
      </p:sp>
      <p:sp>
        <p:nvSpPr>
          <p:cNvPr id="16388" name="AutoShape 3"/>
          <p:cNvSpPr>
            <a:spLocks noChangeAspect="1" noChangeArrowheads="1" noTextEdit="1"/>
          </p:cNvSpPr>
          <p:nvPr/>
        </p:nvSpPr>
        <p:spPr bwMode="auto">
          <a:xfrm>
            <a:off x="1058863" y="1441450"/>
            <a:ext cx="6983412"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9" name="Rectangle 4"/>
          <p:cNvSpPr>
            <a:spLocks noChangeArrowheads="1"/>
          </p:cNvSpPr>
          <p:nvPr/>
        </p:nvSpPr>
        <p:spPr bwMode="auto">
          <a:xfrm>
            <a:off x="1077913" y="2519363"/>
            <a:ext cx="6945312" cy="1116012"/>
          </a:xfrm>
          <a:prstGeom prst="rect">
            <a:avLst/>
          </a:prstGeom>
          <a:solidFill>
            <a:srgbClr val="FFFFFF"/>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390" name="Rectangle 5"/>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391" name="Rectangle 6"/>
          <p:cNvSpPr>
            <a:spLocks noChangeArrowheads="1"/>
          </p:cNvSpPr>
          <p:nvPr/>
        </p:nvSpPr>
        <p:spPr bwMode="auto">
          <a:xfrm>
            <a:off x="4038600" y="2566988"/>
            <a:ext cx="9636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1">
                <a:solidFill>
                  <a:srgbClr val="000000"/>
                </a:solidFill>
                <a:latin typeface="Arial" pitchFamily="34" charset="0"/>
                <a:cs typeface="Arial" pitchFamily="34" charset="0"/>
              </a:rPr>
              <a:t>System Models</a:t>
            </a:r>
            <a:endParaRPr lang="en-US" altLang="zh-CN">
              <a:latin typeface="Arial" pitchFamily="34" charset="0"/>
              <a:cs typeface="Arial" pitchFamily="34" charset="0"/>
            </a:endParaRPr>
          </a:p>
        </p:txBody>
      </p:sp>
      <p:sp>
        <p:nvSpPr>
          <p:cNvPr id="16392" name="Rectangle 7"/>
          <p:cNvSpPr>
            <a:spLocks noChangeArrowheads="1"/>
          </p:cNvSpPr>
          <p:nvPr/>
        </p:nvSpPr>
        <p:spPr bwMode="auto">
          <a:xfrm>
            <a:off x="1077913" y="3635375"/>
            <a:ext cx="6945312" cy="2463800"/>
          </a:xfrm>
          <a:prstGeom prst="rect">
            <a:avLst/>
          </a:prstGeom>
          <a:solidFill>
            <a:srgbClr val="99FFFF"/>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393" name="Rectangle 8"/>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394" name="Rectangle 9"/>
          <p:cNvSpPr>
            <a:spLocks noChangeArrowheads="1"/>
          </p:cNvSpPr>
          <p:nvPr/>
        </p:nvSpPr>
        <p:spPr bwMode="auto">
          <a:xfrm>
            <a:off x="4114800" y="3683000"/>
            <a:ext cx="8953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1">
                <a:solidFill>
                  <a:srgbClr val="000000"/>
                </a:solidFill>
                <a:latin typeface="Arial" pitchFamily="34" charset="0"/>
                <a:cs typeface="Arial" pitchFamily="34" charset="0"/>
              </a:rPr>
              <a:t>UML Diagrams</a:t>
            </a:r>
            <a:endParaRPr lang="en-US" altLang="zh-CN">
              <a:latin typeface="Arial" pitchFamily="34" charset="0"/>
              <a:cs typeface="Arial" pitchFamily="34" charset="0"/>
            </a:endParaRPr>
          </a:p>
        </p:txBody>
      </p:sp>
      <p:sp>
        <p:nvSpPr>
          <p:cNvPr id="16395" name="Rectangle 10"/>
          <p:cNvSpPr>
            <a:spLocks noChangeArrowheads="1"/>
          </p:cNvSpPr>
          <p:nvPr/>
        </p:nvSpPr>
        <p:spPr bwMode="auto">
          <a:xfrm>
            <a:off x="1709738" y="3933825"/>
            <a:ext cx="1227137" cy="407988"/>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396" name="Rectangle 11"/>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397" name="Rectangle 12"/>
          <p:cNvSpPr>
            <a:spLocks noChangeArrowheads="1"/>
          </p:cNvSpPr>
          <p:nvPr/>
        </p:nvSpPr>
        <p:spPr bwMode="auto">
          <a:xfrm>
            <a:off x="1820863" y="3979863"/>
            <a:ext cx="1081087"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Use Case Diagram</a:t>
            </a:r>
            <a:endParaRPr lang="en-US" altLang="zh-CN">
              <a:latin typeface="Arial" pitchFamily="34" charset="0"/>
              <a:cs typeface="Arial" pitchFamily="34" charset="0"/>
            </a:endParaRPr>
          </a:p>
        </p:txBody>
      </p:sp>
      <p:sp>
        <p:nvSpPr>
          <p:cNvPr id="16398" name="Rectangle 13"/>
          <p:cNvSpPr>
            <a:spLocks noChangeArrowheads="1"/>
          </p:cNvSpPr>
          <p:nvPr/>
        </p:nvSpPr>
        <p:spPr bwMode="auto">
          <a:xfrm>
            <a:off x="3440113" y="3970338"/>
            <a:ext cx="993775" cy="409575"/>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399" name="Rectangle 14"/>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00" name="Rectangle 15"/>
          <p:cNvSpPr>
            <a:spLocks noChangeArrowheads="1"/>
          </p:cNvSpPr>
          <p:nvPr/>
        </p:nvSpPr>
        <p:spPr bwMode="auto">
          <a:xfrm>
            <a:off x="3551238" y="4016375"/>
            <a:ext cx="83978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Class Diagram</a:t>
            </a:r>
            <a:endParaRPr lang="en-US" altLang="zh-CN">
              <a:latin typeface="Arial" pitchFamily="34" charset="0"/>
              <a:cs typeface="Arial" pitchFamily="34" charset="0"/>
            </a:endParaRPr>
          </a:p>
        </p:txBody>
      </p:sp>
      <p:sp>
        <p:nvSpPr>
          <p:cNvPr id="16401" name="Rectangle 16"/>
          <p:cNvSpPr>
            <a:spLocks noChangeArrowheads="1"/>
          </p:cNvSpPr>
          <p:nvPr/>
        </p:nvSpPr>
        <p:spPr bwMode="auto">
          <a:xfrm>
            <a:off x="3262313" y="4491038"/>
            <a:ext cx="1274762" cy="409575"/>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402" name="Rectangle 17"/>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03" name="Rectangle 18"/>
          <p:cNvSpPr>
            <a:spLocks noChangeArrowheads="1"/>
          </p:cNvSpPr>
          <p:nvPr/>
        </p:nvSpPr>
        <p:spPr bwMode="auto">
          <a:xfrm>
            <a:off x="3375025" y="4537075"/>
            <a:ext cx="10922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Sequence Diagram</a:t>
            </a:r>
            <a:endParaRPr lang="en-US" altLang="zh-CN">
              <a:latin typeface="Arial" pitchFamily="34" charset="0"/>
              <a:cs typeface="Arial" pitchFamily="34" charset="0"/>
            </a:endParaRPr>
          </a:p>
        </p:txBody>
      </p:sp>
      <p:sp>
        <p:nvSpPr>
          <p:cNvPr id="16404" name="Rectangle 19"/>
          <p:cNvSpPr>
            <a:spLocks noChangeArrowheads="1"/>
          </p:cNvSpPr>
          <p:nvPr/>
        </p:nvSpPr>
        <p:spPr bwMode="auto">
          <a:xfrm>
            <a:off x="3114675" y="5011738"/>
            <a:ext cx="1449388" cy="409575"/>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405" name="Rectangle 20"/>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06" name="Rectangle 21"/>
          <p:cNvSpPr>
            <a:spLocks noChangeArrowheads="1"/>
          </p:cNvSpPr>
          <p:nvPr/>
        </p:nvSpPr>
        <p:spPr bwMode="auto">
          <a:xfrm>
            <a:off x="3225800" y="5057775"/>
            <a:ext cx="127158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Collaboration Diagram</a:t>
            </a:r>
            <a:endParaRPr lang="en-US" altLang="zh-CN">
              <a:latin typeface="Arial" pitchFamily="34" charset="0"/>
              <a:cs typeface="Arial" pitchFamily="34" charset="0"/>
            </a:endParaRPr>
          </a:p>
        </p:txBody>
      </p:sp>
      <p:sp>
        <p:nvSpPr>
          <p:cNvPr id="16407" name="Rectangle 22"/>
          <p:cNvSpPr>
            <a:spLocks noChangeArrowheads="1"/>
          </p:cNvSpPr>
          <p:nvPr/>
        </p:nvSpPr>
        <p:spPr bwMode="auto">
          <a:xfrm>
            <a:off x="2927350" y="5561013"/>
            <a:ext cx="1311275" cy="407987"/>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408" name="Rectangle 23"/>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09" name="Rectangle 24"/>
          <p:cNvSpPr>
            <a:spLocks noChangeArrowheads="1"/>
          </p:cNvSpPr>
          <p:nvPr/>
        </p:nvSpPr>
        <p:spPr bwMode="auto">
          <a:xfrm>
            <a:off x="3040063" y="5607050"/>
            <a:ext cx="1096962"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Statechart Diagram</a:t>
            </a:r>
            <a:endParaRPr lang="en-US" altLang="zh-CN">
              <a:latin typeface="Arial" pitchFamily="34" charset="0"/>
              <a:cs typeface="Arial" pitchFamily="34" charset="0"/>
            </a:endParaRPr>
          </a:p>
        </p:txBody>
      </p:sp>
      <p:sp>
        <p:nvSpPr>
          <p:cNvPr id="16410" name="Rectangle 25"/>
          <p:cNvSpPr>
            <a:spLocks noChangeArrowheads="1"/>
          </p:cNvSpPr>
          <p:nvPr/>
        </p:nvSpPr>
        <p:spPr bwMode="auto">
          <a:xfrm>
            <a:off x="4741863" y="3970338"/>
            <a:ext cx="1412875" cy="409575"/>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411" name="Rectangle 26"/>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12" name="Rectangle 27"/>
          <p:cNvSpPr>
            <a:spLocks noChangeArrowheads="1"/>
          </p:cNvSpPr>
          <p:nvPr/>
        </p:nvSpPr>
        <p:spPr bwMode="auto">
          <a:xfrm>
            <a:off x="4852988" y="4016375"/>
            <a:ext cx="11906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Deployment Diagram</a:t>
            </a:r>
            <a:endParaRPr lang="en-US" altLang="zh-CN">
              <a:latin typeface="Arial" pitchFamily="34" charset="0"/>
              <a:cs typeface="Arial" pitchFamily="34" charset="0"/>
            </a:endParaRPr>
          </a:p>
        </p:txBody>
      </p:sp>
      <p:sp>
        <p:nvSpPr>
          <p:cNvPr id="16413" name="Rectangle 28"/>
          <p:cNvSpPr>
            <a:spLocks noChangeArrowheads="1"/>
          </p:cNvSpPr>
          <p:nvPr/>
        </p:nvSpPr>
        <p:spPr bwMode="auto">
          <a:xfrm>
            <a:off x="6369050" y="3970338"/>
            <a:ext cx="1393825" cy="409575"/>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414" name="Rectangle 29"/>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15" name="Rectangle 30"/>
          <p:cNvSpPr>
            <a:spLocks noChangeArrowheads="1"/>
          </p:cNvSpPr>
          <p:nvPr/>
        </p:nvSpPr>
        <p:spPr bwMode="auto">
          <a:xfrm>
            <a:off x="6480175" y="4016375"/>
            <a:ext cx="11779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Component Diagram</a:t>
            </a:r>
            <a:endParaRPr lang="en-US" altLang="zh-CN">
              <a:latin typeface="Arial" pitchFamily="34" charset="0"/>
              <a:cs typeface="Arial" pitchFamily="34" charset="0"/>
            </a:endParaRPr>
          </a:p>
        </p:txBody>
      </p:sp>
      <p:sp>
        <p:nvSpPr>
          <p:cNvPr id="16416" name="Rectangle 31"/>
          <p:cNvSpPr>
            <a:spLocks noChangeArrowheads="1"/>
          </p:cNvSpPr>
          <p:nvPr/>
        </p:nvSpPr>
        <p:spPr bwMode="auto">
          <a:xfrm>
            <a:off x="1449388" y="4491038"/>
            <a:ext cx="1135062" cy="409575"/>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417" name="Rectangle 32"/>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18" name="Rectangle 33"/>
          <p:cNvSpPr>
            <a:spLocks noChangeArrowheads="1"/>
          </p:cNvSpPr>
          <p:nvPr/>
        </p:nvSpPr>
        <p:spPr bwMode="auto">
          <a:xfrm>
            <a:off x="1560513" y="4537075"/>
            <a:ext cx="92392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Activity Diagram</a:t>
            </a:r>
            <a:endParaRPr lang="en-US" altLang="zh-CN">
              <a:latin typeface="Arial" pitchFamily="34" charset="0"/>
              <a:cs typeface="Arial" pitchFamily="34" charset="0"/>
            </a:endParaRPr>
          </a:p>
        </p:txBody>
      </p:sp>
      <p:sp>
        <p:nvSpPr>
          <p:cNvPr id="16419" name="Rectangle 34"/>
          <p:cNvSpPr>
            <a:spLocks noChangeArrowheads="1"/>
          </p:cNvSpPr>
          <p:nvPr/>
        </p:nvSpPr>
        <p:spPr bwMode="auto">
          <a:xfrm>
            <a:off x="1077913" y="1460500"/>
            <a:ext cx="6945312" cy="1058863"/>
          </a:xfrm>
          <a:prstGeom prst="rect">
            <a:avLst/>
          </a:prstGeom>
          <a:solidFill>
            <a:srgbClr val="FFC0C0"/>
          </a:solidFill>
          <a:ln w="0">
            <a:solidFill>
              <a:srgbClr val="990033"/>
            </a:solidFill>
            <a:miter lim="800000"/>
            <a:headEnd/>
            <a:tailEnd/>
          </a:ln>
        </p:spPr>
        <p:txBody>
          <a:bodyPr/>
          <a:lstStyle/>
          <a:p>
            <a:endParaRPr lang="zh-CN" altLang="zh-CN">
              <a:latin typeface="Arial" pitchFamily="34" charset="0"/>
              <a:cs typeface="Arial" pitchFamily="34" charset="0"/>
            </a:endParaRPr>
          </a:p>
        </p:txBody>
      </p:sp>
      <p:sp>
        <p:nvSpPr>
          <p:cNvPr id="16420" name="Rectangle 35"/>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21" name="Rectangle 36"/>
          <p:cNvSpPr>
            <a:spLocks noChangeArrowheads="1"/>
          </p:cNvSpPr>
          <p:nvPr/>
        </p:nvSpPr>
        <p:spPr bwMode="auto">
          <a:xfrm>
            <a:off x="4006850" y="1506538"/>
            <a:ext cx="11255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1">
                <a:solidFill>
                  <a:srgbClr val="000000"/>
                </a:solidFill>
                <a:latin typeface="Arial" pitchFamily="34" charset="0"/>
                <a:cs typeface="Arial" pitchFamily="34" charset="0"/>
              </a:rPr>
              <a:t>Process Activities</a:t>
            </a:r>
            <a:endParaRPr lang="en-US" altLang="zh-CN">
              <a:latin typeface="Arial" pitchFamily="34" charset="0"/>
              <a:cs typeface="Arial" pitchFamily="34" charset="0"/>
            </a:endParaRPr>
          </a:p>
        </p:txBody>
      </p:sp>
      <p:sp>
        <p:nvSpPr>
          <p:cNvPr id="16422" name="Freeform 37"/>
          <p:cNvSpPr>
            <a:spLocks/>
          </p:cNvSpPr>
          <p:nvPr/>
        </p:nvSpPr>
        <p:spPr bwMode="auto">
          <a:xfrm>
            <a:off x="5884863" y="2055813"/>
            <a:ext cx="1636712" cy="277812"/>
          </a:xfrm>
          <a:custGeom>
            <a:avLst/>
            <a:gdLst>
              <a:gd name="T0" fmla="*/ 2147483647 w 1031"/>
              <a:gd name="T1" fmla="*/ 2147483647 h 175"/>
              <a:gd name="T2" fmla="*/ 2147483647 w 1031"/>
              <a:gd name="T3" fmla="*/ 2147483647 h 175"/>
              <a:gd name="T4" fmla="*/ 2147483647 w 1031"/>
              <a:gd name="T5" fmla="*/ 2147483647 h 175"/>
              <a:gd name="T6" fmla="*/ 2147483647 w 1031"/>
              <a:gd name="T7" fmla="*/ 2147483647 h 175"/>
              <a:gd name="T8" fmla="*/ 2147483647 w 1031"/>
              <a:gd name="T9" fmla="*/ 2147483647 h 175"/>
              <a:gd name="T10" fmla="*/ 2147483647 w 1031"/>
              <a:gd name="T11" fmla="*/ 2147483647 h 175"/>
              <a:gd name="T12" fmla="*/ 2147483647 w 1031"/>
              <a:gd name="T13" fmla="*/ 2147483647 h 175"/>
              <a:gd name="T14" fmla="*/ 0 w 1031"/>
              <a:gd name="T15" fmla="*/ 2147483647 h 175"/>
              <a:gd name="T16" fmla="*/ 2147483647 w 1031"/>
              <a:gd name="T17" fmla="*/ 2147483647 h 175"/>
              <a:gd name="T18" fmla="*/ 2147483647 w 1031"/>
              <a:gd name="T19" fmla="*/ 2147483647 h 175"/>
              <a:gd name="T20" fmla="*/ 2147483647 w 1031"/>
              <a:gd name="T21" fmla="*/ 2147483647 h 175"/>
              <a:gd name="T22" fmla="*/ 2147483647 w 1031"/>
              <a:gd name="T23" fmla="*/ 2147483647 h 175"/>
              <a:gd name="T24" fmla="*/ 2147483647 w 1031"/>
              <a:gd name="T25" fmla="*/ 2147483647 h 175"/>
              <a:gd name="T26" fmla="*/ 2147483647 w 1031"/>
              <a:gd name="T27" fmla="*/ 0 h 175"/>
              <a:gd name="T28" fmla="*/ 2147483647 w 1031"/>
              <a:gd name="T29" fmla="*/ 0 h 175"/>
              <a:gd name="T30" fmla="*/ 2147483647 w 1031"/>
              <a:gd name="T31" fmla="*/ 0 h 175"/>
              <a:gd name="T32" fmla="*/ 2147483647 w 1031"/>
              <a:gd name="T33" fmla="*/ 0 h 175"/>
              <a:gd name="T34" fmla="*/ 2147483647 w 1031"/>
              <a:gd name="T35" fmla="*/ 0 h 175"/>
              <a:gd name="T36" fmla="*/ 2147483647 w 1031"/>
              <a:gd name="T37" fmla="*/ 0 h 175"/>
              <a:gd name="T38" fmla="*/ 2147483647 w 1031"/>
              <a:gd name="T39" fmla="*/ 0 h 175"/>
              <a:gd name="T40" fmla="*/ 2147483647 w 1031"/>
              <a:gd name="T41" fmla="*/ 0 h 175"/>
              <a:gd name="T42" fmla="*/ 2147483647 w 1031"/>
              <a:gd name="T43" fmla="*/ 0 h 175"/>
              <a:gd name="T44" fmla="*/ 2147483647 w 1031"/>
              <a:gd name="T45" fmla="*/ 0 h 175"/>
              <a:gd name="T46" fmla="*/ 2147483647 w 1031"/>
              <a:gd name="T47" fmla="*/ 0 h 175"/>
              <a:gd name="T48" fmla="*/ 2147483647 w 1031"/>
              <a:gd name="T49" fmla="*/ 0 h 175"/>
              <a:gd name="T50" fmla="*/ 2147483647 w 1031"/>
              <a:gd name="T51" fmla="*/ 0 h 175"/>
              <a:gd name="T52" fmla="*/ 2147483647 w 1031"/>
              <a:gd name="T53" fmla="*/ 2147483647 h 175"/>
              <a:gd name="T54" fmla="*/ 2147483647 w 1031"/>
              <a:gd name="T55" fmla="*/ 2147483647 h 175"/>
              <a:gd name="T56" fmla="*/ 2147483647 w 1031"/>
              <a:gd name="T57" fmla="*/ 2147483647 h 175"/>
              <a:gd name="T58" fmla="*/ 2147483647 w 1031"/>
              <a:gd name="T59" fmla="*/ 2147483647 h 175"/>
              <a:gd name="T60" fmla="*/ 2147483647 w 1031"/>
              <a:gd name="T61" fmla="*/ 2147483647 h 175"/>
              <a:gd name="T62" fmla="*/ 2147483647 w 1031"/>
              <a:gd name="T63" fmla="*/ 2147483647 h 175"/>
              <a:gd name="T64" fmla="*/ 2147483647 w 1031"/>
              <a:gd name="T65" fmla="*/ 2147483647 h 175"/>
              <a:gd name="T66" fmla="*/ 2147483647 w 1031"/>
              <a:gd name="T67" fmla="*/ 2147483647 h 175"/>
              <a:gd name="T68" fmla="*/ 2147483647 w 1031"/>
              <a:gd name="T69" fmla="*/ 2147483647 h 175"/>
              <a:gd name="T70" fmla="*/ 2147483647 w 1031"/>
              <a:gd name="T71" fmla="*/ 2147483647 h 175"/>
              <a:gd name="T72" fmla="*/ 2147483647 w 1031"/>
              <a:gd name="T73" fmla="*/ 2147483647 h 175"/>
              <a:gd name="T74" fmla="*/ 2147483647 w 1031"/>
              <a:gd name="T75" fmla="*/ 2147483647 h 175"/>
              <a:gd name="T76" fmla="*/ 2147483647 w 1031"/>
              <a:gd name="T77" fmla="*/ 2147483647 h 175"/>
              <a:gd name="T78" fmla="*/ 2147483647 w 1031"/>
              <a:gd name="T79" fmla="*/ 2147483647 h 175"/>
              <a:gd name="T80" fmla="*/ 2147483647 w 1031"/>
              <a:gd name="T81" fmla="*/ 2147483647 h 175"/>
              <a:gd name="T82" fmla="*/ 2147483647 w 1031"/>
              <a:gd name="T83" fmla="*/ 2147483647 h 175"/>
              <a:gd name="T84" fmla="*/ 2147483647 w 1031"/>
              <a:gd name="T85" fmla="*/ 2147483647 h 175"/>
              <a:gd name="T86" fmla="*/ 2147483647 w 1031"/>
              <a:gd name="T87" fmla="*/ 2147483647 h 175"/>
              <a:gd name="T88" fmla="*/ 2147483647 w 1031"/>
              <a:gd name="T89" fmla="*/ 2147483647 h 175"/>
              <a:gd name="T90" fmla="*/ 2147483647 w 1031"/>
              <a:gd name="T91" fmla="*/ 2147483647 h 175"/>
              <a:gd name="T92" fmla="*/ 2147483647 w 1031"/>
              <a:gd name="T93" fmla="*/ 2147483647 h 175"/>
              <a:gd name="T94" fmla="*/ 2147483647 w 1031"/>
              <a:gd name="T95" fmla="*/ 2147483647 h 175"/>
              <a:gd name="T96" fmla="*/ 2147483647 w 1031"/>
              <a:gd name="T97" fmla="*/ 2147483647 h 17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31"/>
              <a:gd name="T148" fmla="*/ 0 h 175"/>
              <a:gd name="T149" fmla="*/ 1031 w 1031"/>
              <a:gd name="T150" fmla="*/ 175 h 17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31" h="175">
                <a:moveTo>
                  <a:pt x="176" y="169"/>
                </a:moveTo>
                <a:lnTo>
                  <a:pt x="176" y="169"/>
                </a:lnTo>
                <a:lnTo>
                  <a:pt x="105" y="164"/>
                </a:lnTo>
                <a:lnTo>
                  <a:pt x="53" y="146"/>
                </a:lnTo>
                <a:lnTo>
                  <a:pt x="29" y="134"/>
                </a:lnTo>
                <a:lnTo>
                  <a:pt x="12" y="117"/>
                </a:lnTo>
                <a:lnTo>
                  <a:pt x="6" y="99"/>
                </a:lnTo>
                <a:lnTo>
                  <a:pt x="0" y="87"/>
                </a:lnTo>
                <a:lnTo>
                  <a:pt x="6" y="70"/>
                </a:lnTo>
                <a:lnTo>
                  <a:pt x="12" y="52"/>
                </a:lnTo>
                <a:lnTo>
                  <a:pt x="29" y="35"/>
                </a:lnTo>
                <a:lnTo>
                  <a:pt x="53" y="23"/>
                </a:lnTo>
                <a:lnTo>
                  <a:pt x="105" y="5"/>
                </a:lnTo>
                <a:lnTo>
                  <a:pt x="176" y="0"/>
                </a:lnTo>
                <a:lnTo>
                  <a:pt x="246" y="0"/>
                </a:lnTo>
                <a:lnTo>
                  <a:pt x="316" y="0"/>
                </a:lnTo>
                <a:lnTo>
                  <a:pt x="387" y="0"/>
                </a:lnTo>
                <a:lnTo>
                  <a:pt x="457" y="0"/>
                </a:lnTo>
                <a:lnTo>
                  <a:pt x="527" y="0"/>
                </a:lnTo>
                <a:lnTo>
                  <a:pt x="598" y="0"/>
                </a:lnTo>
                <a:lnTo>
                  <a:pt x="668" y="0"/>
                </a:lnTo>
                <a:lnTo>
                  <a:pt x="738" y="0"/>
                </a:lnTo>
                <a:lnTo>
                  <a:pt x="861" y="0"/>
                </a:lnTo>
                <a:lnTo>
                  <a:pt x="926" y="5"/>
                </a:lnTo>
                <a:lnTo>
                  <a:pt x="978" y="23"/>
                </a:lnTo>
                <a:lnTo>
                  <a:pt x="1002" y="35"/>
                </a:lnTo>
                <a:lnTo>
                  <a:pt x="1019" y="52"/>
                </a:lnTo>
                <a:lnTo>
                  <a:pt x="1025" y="70"/>
                </a:lnTo>
                <a:lnTo>
                  <a:pt x="1031" y="87"/>
                </a:lnTo>
                <a:lnTo>
                  <a:pt x="1025" y="99"/>
                </a:lnTo>
                <a:lnTo>
                  <a:pt x="1019" y="117"/>
                </a:lnTo>
                <a:lnTo>
                  <a:pt x="1002" y="134"/>
                </a:lnTo>
                <a:lnTo>
                  <a:pt x="978" y="146"/>
                </a:lnTo>
                <a:lnTo>
                  <a:pt x="926" y="164"/>
                </a:lnTo>
                <a:lnTo>
                  <a:pt x="861" y="169"/>
                </a:lnTo>
                <a:lnTo>
                  <a:pt x="861" y="175"/>
                </a:lnTo>
                <a:lnTo>
                  <a:pt x="791" y="175"/>
                </a:lnTo>
                <a:lnTo>
                  <a:pt x="721" y="175"/>
                </a:lnTo>
                <a:lnTo>
                  <a:pt x="650" y="175"/>
                </a:lnTo>
                <a:lnTo>
                  <a:pt x="580" y="175"/>
                </a:lnTo>
                <a:lnTo>
                  <a:pt x="510" y="175"/>
                </a:lnTo>
                <a:lnTo>
                  <a:pt x="439" y="175"/>
                </a:lnTo>
                <a:lnTo>
                  <a:pt x="369" y="175"/>
                </a:lnTo>
                <a:lnTo>
                  <a:pt x="299" y="175"/>
                </a:lnTo>
                <a:lnTo>
                  <a:pt x="176" y="175"/>
                </a:lnTo>
                <a:lnTo>
                  <a:pt x="176" y="169"/>
                </a:lnTo>
                <a:close/>
              </a:path>
            </a:pathLst>
          </a:custGeom>
          <a:solidFill>
            <a:srgbClr val="FFFFCC"/>
          </a:solidFill>
          <a:ln w="0">
            <a:solidFill>
              <a:srgbClr val="990033"/>
            </a:solidFill>
            <a:round/>
            <a:headEnd/>
            <a:tailEnd/>
          </a:ln>
        </p:spPr>
        <p:txBody>
          <a:bodyPr/>
          <a:lstStyle/>
          <a:p>
            <a:endParaRPr lang="zh-CN" altLang="en-US"/>
          </a:p>
        </p:txBody>
      </p:sp>
      <p:sp>
        <p:nvSpPr>
          <p:cNvPr id="16423" name="Rectangle 38"/>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24" name="Rectangle 39"/>
          <p:cNvSpPr>
            <a:spLocks noChangeArrowheads="1"/>
          </p:cNvSpPr>
          <p:nvPr/>
        </p:nvSpPr>
        <p:spPr bwMode="auto">
          <a:xfrm>
            <a:off x="6275388" y="2101850"/>
            <a:ext cx="892175"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Arial" pitchFamily="34" charset="0"/>
                <a:cs typeface="Arial" pitchFamily="34" charset="0"/>
              </a:rPr>
              <a:t>Implementation</a:t>
            </a:r>
            <a:endParaRPr lang="en-US" altLang="zh-CN">
              <a:latin typeface="Arial" pitchFamily="34" charset="0"/>
              <a:cs typeface="Arial" pitchFamily="34" charset="0"/>
            </a:endParaRPr>
          </a:p>
        </p:txBody>
      </p:sp>
      <p:sp>
        <p:nvSpPr>
          <p:cNvPr id="16425" name="Freeform 40"/>
          <p:cNvSpPr>
            <a:spLocks/>
          </p:cNvSpPr>
          <p:nvPr/>
        </p:nvSpPr>
        <p:spPr bwMode="auto">
          <a:xfrm>
            <a:off x="3440113" y="2055813"/>
            <a:ext cx="1970087" cy="277812"/>
          </a:xfrm>
          <a:custGeom>
            <a:avLst/>
            <a:gdLst>
              <a:gd name="T0" fmla="*/ 2147483647 w 1241"/>
              <a:gd name="T1" fmla="*/ 2147483647 h 175"/>
              <a:gd name="T2" fmla="*/ 2147483647 w 1241"/>
              <a:gd name="T3" fmla="*/ 2147483647 h 175"/>
              <a:gd name="T4" fmla="*/ 2147483647 w 1241"/>
              <a:gd name="T5" fmla="*/ 2147483647 h 175"/>
              <a:gd name="T6" fmla="*/ 2147483647 w 1241"/>
              <a:gd name="T7" fmla="*/ 2147483647 h 175"/>
              <a:gd name="T8" fmla="*/ 2147483647 w 1241"/>
              <a:gd name="T9" fmla="*/ 2147483647 h 175"/>
              <a:gd name="T10" fmla="*/ 2147483647 w 1241"/>
              <a:gd name="T11" fmla="*/ 2147483647 h 175"/>
              <a:gd name="T12" fmla="*/ 2147483647 w 1241"/>
              <a:gd name="T13" fmla="*/ 2147483647 h 175"/>
              <a:gd name="T14" fmla="*/ 0 w 1241"/>
              <a:gd name="T15" fmla="*/ 2147483647 h 175"/>
              <a:gd name="T16" fmla="*/ 2147483647 w 1241"/>
              <a:gd name="T17" fmla="*/ 2147483647 h 175"/>
              <a:gd name="T18" fmla="*/ 2147483647 w 1241"/>
              <a:gd name="T19" fmla="*/ 2147483647 h 175"/>
              <a:gd name="T20" fmla="*/ 2147483647 w 1241"/>
              <a:gd name="T21" fmla="*/ 2147483647 h 175"/>
              <a:gd name="T22" fmla="*/ 2147483647 w 1241"/>
              <a:gd name="T23" fmla="*/ 2147483647 h 175"/>
              <a:gd name="T24" fmla="*/ 2147483647 w 1241"/>
              <a:gd name="T25" fmla="*/ 2147483647 h 175"/>
              <a:gd name="T26" fmla="*/ 2147483647 w 1241"/>
              <a:gd name="T27" fmla="*/ 0 h 175"/>
              <a:gd name="T28" fmla="*/ 2147483647 w 1241"/>
              <a:gd name="T29" fmla="*/ 0 h 175"/>
              <a:gd name="T30" fmla="*/ 2147483647 w 1241"/>
              <a:gd name="T31" fmla="*/ 0 h 175"/>
              <a:gd name="T32" fmla="*/ 2147483647 w 1241"/>
              <a:gd name="T33" fmla="*/ 0 h 175"/>
              <a:gd name="T34" fmla="*/ 2147483647 w 1241"/>
              <a:gd name="T35" fmla="*/ 0 h 175"/>
              <a:gd name="T36" fmla="*/ 2147483647 w 1241"/>
              <a:gd name="T37" fmla="*/ 0 h 175"/>
              <a:gd name="T38" fmla="*/ 2147483647 w 1241"/>
              <a:gd name="T39" fmla="*/ 0 h 175"/>
              <a:gd name="T40" fmla="*/ 2147483647 w 1241"/>
              <a:gd name="T41" fmla="*/ 0 h 175"/>
              <a:gd name="T42" fmla="*/ 2147483647 w 1241"/>
              <a:gd name="T43" fmla="*/ 0 h 175"/>
              <a:gd name="T44" fmla="*/ 2147483647 w 1241"/>
              <a:gd name="T45" fmla="*/ 0 h 175"/>
              <a:gd name="T46" fmla="*/ 2147483647 w 1241"/>
              <a:gd name="T47" fmla="*/ 0 h 175"/>
              <a:gd name="T48" fmla="*/ 2147483647 w 1241"/>
              <a:gd name="T49" fmla="*/ 0 h 175"/>
              <a:gd name="T50" fmla="*/ 2147483647 w 1241"/>
              <a:gd name="T51" fmla="*/ 0 h 175"/>
              <a:gd name="T52" fmla="*/ 2147483647 w 1241"/>
              <a:gd name="T53" fmla="*/ 2147483647 h 175"/>
              <a:gd name="T54" fmla="*/ 2147483647 w 1241"/>
              <a:gd name="T55" fmla="*/ 2147483647 h 175"/>
              <a:gd name="T56" fmla="*/ 2147483647 w 1241"/>
              <a:gd name="T57" fmla="*/ 2147483647 h 175"/>
              <a:gd name="T58" fmla="*/ 2147483647 w 1241"/>
              <a:gd name="T59" fmla="*/ 2147483647 h 175"/>
              <a:gd name="T60" fmla="*/ 2147483647 w 1241"/>
              <a:gd name="T61" fmla="*/ 2147483647 h 175"/>
              <a:gd name="T62" fmla="*/ 2147483647 w 1241"/>
              <a:gd name="T63" fmla="*/ 2147483647 h 175"/>
              <a:gd name="T64" fmla="*/ 2147483647 w 1241"/>
              <a:gd name="T65" fmla="*/ 2147483647 h 175"/>
              <a:gd name="T66" fmla="*/ 2147483647 w 1241"/>
              <a:gd name="T67" fmla="*/ 2147483647 h 175"/>
              <a:gd name="T68" fmla="*/ 2147483647 w 1241"/>
              <a:gd name="T69" fmla="*/ 2147483647 h 175"/>
              <a:gd name="T70" fmla="*/ 2147483647 w 1241"/>
              <a:gd name="T71" fmla="*/ 2147483647 h 175"/>
              <a:gd name="T72" fmla="*/ 2147483647 w 1241"/>
              <a:gd name="T73" fmla="*/ 2147483647 h 175"/>
              <a:gd name="T74" fmla="*/ 2147483647 w 1241"/>
              <a:gd name="T75" fmla="*/ 2147483647 h 175"/>
              <a:gd name="T76" fmla="*/ 2147483647 w 1241"/>
              <a:gd name="T77" fmla="*/ 2147483647 h 175"/>
              <a:gd name="T78" fmla="*/ 2147483647 w 1241"/>
              <a:gd name="T79" fmla="*/ 2147483647 h 175"/>
              <a:gd name="T80" fmla="*/ 2147483647 w 1241"/>
              <a:gd name="T81" fmla="*/ 2147483647 h 175"/>
              <a:gd name="T82" fmla="*/ 2147483647 w 1241"/>
              <a:gd name="T83" fmla="*/ 2147483647 h 175"/>
              <a:gd name="T84" fmla="*/ 2147483647 w 1241"/>
              <a:gd name="T85" fmla="*/ 2147483647 h 175"/>
              <a:gd name="T86" fmla="*/ 2147483647 w 1241"/>
              <a:gd name="T87" fmla="*/ 2147483647 h 175"/>
              <a:gd name="T88" fmla="*/ 2147483647 w 1241"/>
              <a:gd name="T89" fmla="*/ 2147483647 h 175"/>
              <a:gd name="T90" fmla="*/ 2147483647 w 1241"/>
              <a:gd name="T91" fmla="*/ 2147483647 h 175"/>
              <a:gd name="T92" fmla="*/ 2147483647 w 1241"/>
              <a:gd name="T93" fmla="*/ 2147483647 h 175"/>
              <a:gd name="T94" fmla="*/ 2147483647 w 1241"/>
              <a:gd name="T95" fmla="*/ 2147483647 h 175"/>
              <a:gd name="T96" fmla="*/ 2147483647 w 1241"/>
              <a:gd name="T97" fmla="*/ 2147483647 h 17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41"/>
              <a:gd name="T148" fmla="*/ 0 h 175"/>
              <a:gd name="T149" fmla="*/ 1241 w 1241"/>
              <a:gd name="T150" fmla="*/ 175 h 17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41" h="175">
                <a:moveTo>
                  <a:pt x="210" y="169"/>
                </a:moveTo>
                <a:lnTo>
                  <a:pt x="210" y="169"/>
                </a:lnTo>
                <a:lnTo>
                  <a:pt x="128" y="164"/>
                </a:lnTo>
                <a:lnTo>
                  <a:pt x="58" y="146"/>
                </a:lnTo>
                <a:lnTo>
                  <a:pt x="35" y="134"/>
                </a:lnTo>
                <a:lnTo>
                  <a:pt x="17" y="117"/>
                </a:lnTo>
                <a:lnTo>
                  <a:pt x="5" y="99"/>
                </a:lnTo>
                <a:lnTo>
                  <a:pt x="0" y="87"/>
                </a:lnTo>
                <a:lnTo>
                  <a:pt x="5" y="70"/>
                </a:lnTo>
                <a:lnTo>
                  <a:pt x="17" y="52"/>
                </a:lnTo>
                <a:lnTo>
                  <a:pt x="35" y="35"/>
                </a:lnTo>
                <a:lnTo>
                  <a:pt x="58" y="23"/>
                </a:lnTo>
                <a:lnTo>
                  <a:pt x="128" y="5"/>
                </a:lnTo>
                <a:lnTo>
                  <a:pt x="210" y="0"/>
                </a:lnTo>
                <a:lnTo>
                  <a:pt x="292" y="0"/>
                </a:lnTo>
                <a:lnTo>
                  <a:pt x="374" y="0"/>
                </a:lnTo>
                <a:lnTo>
                  <a:pt x="456" y="0"/>
                </a:lnTo>
                <a:lnTo>
                  <a:pt x="538" y="0"/>
                </a:lnTo>
                <a:lnTo>
                  <a:pt x="620" y="0"/>
                </a:lnTo>
                <a:lnTo>
                  <a:pt x="702" y="0"/>
                </a:lnTo>
                <a:lnTo>
                  <a:pt x="784" y="0"/>
                </a:lnTo>
                <a:lnTo>
                  <a:pt x="866" y="0"/>
                </a:lnTo>
                <a:lnTo>
                  <a:pt x="1036" y="0"/>
                </a:lnTo>
                <a:lnTo>
                  <a:pt x="1112" y="5"/>
                </a:lnTo>
                <a:lnTo>
                  <a:pt x="1183" y="23"/>
                </a:lnTo>
                <a:lnTo>
                  <a:pt x="1206" y="35"/>
                </a:lnTo>
                <a:lnTo>
                  <a:pt x="1224" y="52"/>
                </a:lnTo>
                <a:lnTo>
                  <a:pt x="1235" y="70"/>
                </a:lnTo>
                <a:lnTo>
                  <a:pt x="1241" y="87"/>
                </a:lnTo>
                <a:lnTo>
                  <a:pt x="1235" y="99"/>
                </a:lnTo>
                <a:lnTo>
                  <a:pt x="1224" y="117"/>
                </a:lnTo>
                <a:lnTo>
                  <a:pt x="1206" y="134"/>
                </a:lnTo>
                <a:lnTo>
                  <a:pt x="1183" y="146"/>
                </a:lnTo>
                <a:lnTo>
                  <a:pt x="1112" y="164"/>
                </a:lnTo>
                <a:lnTo>
                  <a:pt x="1036" y="169"/>
                </a:lnTo>
                <a:lnTo>
                  <a:pt x="1036" y="175"/>
                </a:lnTo>
                <a:lnTo>
                  <a:pt x="954" y="175"/>
                </a:lnTo>
                <a:lnTo>
                  <a:pt x="872" y="175"/>
                </a:lnTo>
                <a:lnTo>
                  <a:pt x="790" y="175"/>
                </a:lnTo>
                <a:lnTo>
                  <a:pt x="708" y="175"/>
                </a:lnTo>
                <a:lnTo>
                  <a:pt x="626" y="175"/>
                </a:lnTo>
                <a:lnTo>
                  <a:pt x="544" y="175"/>
                </a:lnTo>
                <a:lnTo>
                  <a:pt x="462" y="175"/>
                </a:lnTo>
                <a:lnTo>
                  <a:pt x="380" y="175"/>
                </a:lnTo>
                <a:lnTo>
                  <a:pt x="210" y="175"/>
                </a:lnTo>
                <a:lnTo>
                  <a:pt x="210" y="169"/>
                </a:lnTo>
                <a:close/>
              </a:path>
            </a:pathLst>
          </a:custGeom>
          <a:solidFill>
            <a:srgbClr val="FFFFCC"/>
          </a:solidFill>
          <a:ln w="0">
            <a:solidFill>
              <a:srgbClr val="990033"/>
            </a:solidFill>
            <a:round/>
            <a:headEnd/>
            <a:tailEnd/>
          </a:ln>
        </p:spPr>
        <p:txBody>
          <a:bodyPr/>
          <a:lstStyle/>
          <a:p>
            <a:endParaRPr lang="zh-CN" altLang="en-US"/>
          </a:p>
        </p:txBody>
      </p:sp>
      <p:sp>
        <p:nvSpPr>
          <p:cNvPr id="16426" name="Rectangle 41"/>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27" name="Rectangle 42"/>
          <p:cNvSpPr>
            <a:spLocks noChangeArrowheads="1"/>
          </p:cNvSpPr>
          <p:nvPr/>
        </p:nvSpPr>
        <p:spPr bwMode="auto">
          <a:xfrm>
            <a:off x="3886200" y="2101850"/>
            <a:ext cx="115570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Arial" pitchFamily="34" charset="0"/>
                <a:cs typeface="Arial" pitchFamily="34" charset="0"/>
              </a:rPr>
              <a:t>Analysis and Design</a:t>
            </a:r>
            <a:endParaRPr lang="en-US" altLang="zh-CN">
              <a:latin typeface="Arial" pitchFamily="34" charset="0"/>
              <a:cs typeface="Arial" pitchFamily="34" charset="0"/>
            </a:endParaRPr>
          </a:p>
        </p:txBody>
      </p:sp>
      <p:sp>
        <p:nvSpPr>
          <p:cNvPr id="16428" name="Freeform 43"/>
          <p:cNvSpPr>
            <a:spLocks/>
          </p:cNvSpPr>
          <p:nvPr/>
        </p:nvSpPr>
        <p:spPr bwMode="auto">
          <a:xfrm>
            <a:off x="1485900" y="2055813"/>
            <a:ext cx="1479550" cy="277812"/>
          </a:xfrm>
          <a:custGeom>
            <a:avLst/>
            <a:gdLst>
              <a:gd name="T0" fmla="*/ 2147483647 w 932"/>
              <a:gd name="T1" fmla="*/ 2147483647 h 175"/>
              <a:gd name="T2" fmla="*/ 2147483647 w 932"/>
              <a:gd name="T3" fmla="*/ 2147483647 h 175"/>
              <a:gd name="T4" fmla="*/ 2147483647 w 932"/>
              <a:gd name="T5" fmla="*/ 2147483647 h 175"/>
              <a:gd name="T6" fmla="*/ 2147483647 w 932"/>
              <a:gd name="T7" fmla="*/ 2147483647 h 175"/>
              <a:gd name="T8" fmla="*/ 2147483647 w 932"/>
              <a:gd name="T9" fmla="*/ 2147483647 h 175"/>
              <a:gd name="T10" fmla="*/ 2147483647 w 932"/>
              <a:gd name="T11" fmla="*/ 2147483647 h 175"/>
              <a:gd name="T12" fmla="*/ 0 w 932"/>
              <a:gd name="T13" fmla="*/ 2147483647 h 175"/>
              <a:gd name="T14" fmla="*/ 2147483647 w 932"/>
              <a:gd name="T15" fmla="*/ 2147483647 h 175"/>
              <a:gd name="T16" fmla="*/ 2147483647 w 932"/>
              <a:gd name="T17" fmla="*/ 2147483647 h 175"/>
              <a:gd name="T18" fmla="*/ 2147483647 w 932"/>
              <a:gd name="T19" fmla="*/ 2147483647 h 175"/>
              <a:gd name="T20" fmla="*/ 2147483647 w 932"/>
              <a:gd name="T21" fmla="*/ 2147483647 h 175"/>
              <a:gd name="T22" fmla="*/ 2147483647 w 932"/>
              <a:gd name="T23" fmla="*/ 0 h 175"/>
              <a:gd name="T24" fmla="*/ 2147483647 w 932"/>
              <a:gd name="T25" fmla="*/ 0 h 175"/>
              <a:gd name="T26" fmla="*/ 2147483647 w 932"/>
              <a:gd name="T27" fmla="*/ 0 h 175"/>
              <a:gd name="T28" fmla="*/ 2147483647 w 932"/>
              <a:gd name="T29" fmla="*/ 0 h 175"/>
              <a:gd name="T30" fmla="*/ 2147483647 w 932"/>
              <a:gd name="T31" fmla="*/ 0 h 175"/>
              <a:gd name="T32" fmla="*/ 2147483647 w 932"/>
              <a:gd name="T33" fmla="*/ 0 h 175"/>
              <a:gd name="T34" fmla="*/ 2147483647 w 932"/>
              <a:gd name="T35" fmla="*/ 0 h 175"/>
              <a:gd name="T36" fmla="*/ 2147483647 w 932"/>
              <a:gd name="T37" fmla="*/ 0 h 175"/>
              <a:gd name="T38" fmla="*/ 2147483647 w 932"/>
              <a:gd name="T39" fmla="*/ 0 h 175"/>
              <a:gd name="T40" fmla="*/ 2147483647 w 932"/>
              <a:gd name="T41" fmla="*/ 0 h 175"/>
              <a:gd name="T42" fmla="*/ 2147483647 w 932"/>
              <a:gd name="T43" fmla="*/ 0 h 175"/>
              <a:gd name="T44" fmla="*/ 2147483647 w 932"/>
              <a:gd name="T45" fmla="*/ 0 h 175"/>
              <a:gd name="T46" fmla="*/ 2147483647 w 932"/>
              <a:gd name="T47" fmla="*/ 0 h 175"/>
              <a:gd name="T48" fmla="*/ 2147483647 w 932"/>
              <a:gd name="T49" fmla="*/ 2147483647 h 175"/>
              <a:gd name="T50" fmla="*/ 2147483647 w 932"/>
              <a:gd name="T51" fmla="*/ 2147483647 h 175"/>
              <a:gd name="T52" fmla="*/ 2147483647 w 932"/>
              <a:gd name="T53" fmla="*/ 2147483647 h 175"/>
              <a:gd name="T54" fmla="*/ 2147483647 w 932"/>
              <a:gd name="T55" fmla="*/ 2147483647 h 175"/>
              <a:gd name="T56" fmla="*/ 2147483647 w 932"/>
              <a:gd name="T57" fmla="*/ 2147483647 h 175"/>
              <a:gd name="T58" fmla="*/ 2147483647 w 932"/>
              <a:gd name="T59" fmla="*/ 2147483647 h 175"/>
              <a:gd name="T60" fmla="*/ 2147483647 w 932"/>
              <a:gd name="T61" fmla="*/ 2147483647 h 175"/>
              <a:gd name="T62" fmla="*/ 2147483647 w 932"/>
              <a:gd name="T63" fmla="*/ 2147483647 h 175"/>
              <a:gd name="T64" fmla="*/ 2147483647 w 932"/>
              <a:gd name="T65" fmla="*/ 2147483647 h 175"/>
              <a:gd name="T66" fmla="*/ 2147483647 w 932"/>
              <a:gd name="T67" fmla="*/ 2147483647 h 175"/>
              <a:gd name="T68" fmla="*/ 2147483647 w 932"/>
              <a:gd name="T69" fmla="*/ 2147483647 h 175"/>
              <a:gd name="T70" fmla="*/ 2147483647 w 932"/>
              <a:gd name="T71" fmla="*/ 2147483647 h 175"/>
              <a:gd name="T72" fmla="*/ 2147483647 w 932"/>
              <a:gd name="T73" fmla="*/ 2147483647 h 175"/>
              <a:gd name="T74" fmla="*/ 2147483647 w 932"/>
              <a:gd name="T75" fmla="*/ 2147483647 h 175"/>
              <a:gd name="T76" fmla="*/ 2147483647 w 932"/>
              <a:gd name="T77" fmla="*/ 2147483647 h 175"/>
              <a:gd name="T78" fmla="*/ 2147483647 w 932"/>
              <a:gd name="T79" fmla="*/ 2147483647 h 175"/>
              <a:gd name="T80" fmla="*/ 2147483647 w 932"/>
              <a:gd name="T81" fmla="*/ 2147483647 h 175"/>
              <a:gd name="T82" fmla="*/ 2147483647 w 932"/>
              <a:gd name="T83" fmla="*/ 2147483647 h 175"/>
              <a:gd name="T84" fmla="*/ 2147483647 w 932"/>
              <a:gd name="T85" fmla="*/ 2147483647 h 175"/>
              <a:gd name="T86" fmla="*/ 2147483647 w 932"/>
              <a:gd name="T87" fmla="*/ 2147483647 h 175"/>
              <a:gd name="T88" fmla="*/ 2147483647 w 932"/>
              <a:gd name="T89" fmla="*/ 2147483647 h 1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32"/>
              <a:gd name="T136" fmla="*/ 0 h 175"/>
              <a:gd name="T137" fmla="*/ 932 w 932"/>
              <a:gd name="T138" fmla="*/ 175 h 1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32" h="175">
                <a:moveTo>
                  <a:pt x="159" y="169"/>
                </a:moveTo>
                <a:lnTo>
                  <a:pt x="159" y="169"/>
                </a:lnTo>
                <a:lnTo>
                  <a:pt x="94" y="164"/>
                </a:lnTo>
                <a:lnTo>
                  <a:pt x="47" y="146"/>
                </a:lnTo>
                <a:lnTo>
                  <a:pt x="12" y="117"/>
                </a:lnTo>
                <a:lnTo>
                  <a:pt x="6" y="99"/>
                </a:lnTo>
                <a:lnTo>
                  <a:pt x="0" y="87"/>
                </a:lnTo>
                <a:lnTo>
                  <a:pt x="6" y="70"/>
                </a:lnTo>
                <a:lnTo>
                  <a:pt x="12" y="52"/>
                </a:lnTo>
                <a:lnTo>
                  <a:pt x="47" y="23"/>
                </a:lnTo>
                <a:lnTo>
                  <a:pt x="94" y="5"/>
                </a:lnTo>
                <a:lnTo>
                  <a:pt x="159" y="0"/>
                </a:lnTo>
                <a:lnTo>
                  <a:pt x="223" y="0"/>
                </a:lnTo>
                <a:lnTo>
                  <a:pt x="287" y="0"/>
                </a:lnTo>
                <a:lnTo>
                  <a:pt x="352" y="0"/>
                </a:lnTo>
                <a:lnTo>
                  <a:pt x="416" y="0"/>
                </a:lnTo>
                <a:lnTo>
                  <a:pt x="481" y="0"/>
                </a:lnTo>
                <a:lnTo>
                  <a:pt x="545" y="0"/>
                </a:lnTo>
                <a:lnTo>
                  <a:pt x="610" y="0"/>
                </a:lnTo>
                <a:lnTo>
                  <a:pt x="674" y="0"/>
                </a:lnTo>
                <a:lnTo>
                  <a:pt x="779" y="0"/>
                </a:lnTo>
                <a:lnTo>
                  <a:pt x="838" y="5"/>
                </a:lnTo>
                <a:lnTo>
                  <a:pt x="885" y="23"/>
                </a:lnTo>
                <a:lnTo>
                  <a:pt x="920" y="52"/>
                </a:lnTo>
                <a:lnTo>
                  <a:pt x="926" y="70"/>
                </a:lnTo>
                <a:lnTo>
                  <a:pt x="932" y="87"/>
                </a:lnTo>
                <a:lnTo>
                  <a:pt x="926" y="99"/>
                </a:lnTo>
                <a:lnTo>
                  <a:pt x="920" y="117"/>
                </a:lnTo>
                <a:lnTo>
                  <a:pt x="885" y="146"/>
                </a:lnTo>
                <a:lnTo>
                  <a:pt x="838" y="164"/>
                </a:lnTo>
                <a:lnTo>
                  <a:pt x="779" y="169"/>
                </a:lnTo>
                <a:lnTo>
                  <a:pt x="779" y="175"/>
                </a:lnTo>
                <a:lnTo>
                  <a:pt x="715" y="175"/>
                </a:lnTo>
                <a:lnTo>
                  <a:pt x="651" y="175"/>
                </a:lnTo>
                <a:lnTo>
                  <a:pt x="586" y="175"/>
                </a:lnTo>
                <a:lnTo>
                  <a:pt x="522" y="175"/>
                </a:lnTo>
                <a:lnTo>
                  <a:pt x="457" y="175"/>
                </a:lnTo>
                <a:lnTo>
                  <a:pt x="393" y="175"/>
                </a:lnTo>
                <a:lnTo>
                  <a:pt x="328" y="175"/>
                </a:lnTo>
                <a:lnTo>
                  <a:pt x="264" y="175"/>
                </a:lnTo>
                <a:lnTo>
                  <a:pt x="159" y="175"/>
                </a:lnTo>
                <a:lnTo>
                  <a:pt x="159" y="169"/>
                </a:lnTo>
                <a:close/>
              </a:path>
            </a:pathLst>
          </a:custGeom>
          <a:solidFill>
            <a:srgbClr val="FFFFCC"/>
          </a:solidFill>
          <a:ln w="0">
            <a:solidFill>
              <a:srgbClr val="990033"/>
            </a:solidFill>
            <a:round/>
            <a:headEnd/>
            <a:tailEnd/>
          </a:ln>
        </p:spPr>
        <p:txBody>
          <a:bodyPr/>
          <a:lstStyle/>
          <a:p>
            <a:endParaRPr lang="zh-CN" altLang="en-US"/>
          </a:p>
        </p:txBody>
      </p:sp>
      <p:sp>
        <p:nvSpPr>
          <p:cNvPr id="16429" name="Rectangle 44"/>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30" name="Rectangle 45"/>
          <p:cNvSpPr>
            <a:spLocks noChangeArrowheads="1"/>
          </p:cNvSpPr>
          <p:nvPr/>
        </p:nvSpPr>
        <p:spPr bwMode="auto">
          <a:xfrm>
            <a:off x="1849438" y="2101850"/>
            <a:ext cx="7953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solidFill>
                  <a:srgbClr val="000000"/>
                </a:solidFill>
                <a:latin typeface="Arial" pitchFamily="34" charset="0"/>
                <a:cs typeface="Arial" pitchFamily="34" charset="0"/>
              </a:rPr>
              <a:t>Requirements</a:t>
            </a:r>
            <a:endParaRPr lang="en-US" altLang="zh-CN">
              <a:latin typeface="Arial" pitchFamily="34" charset="0"/>
              <a:cs typeface="Arial" pitchFamily="34" charset="0"/>
            </a:endParaRPr>
          </a:p>
        </p:txBody>
      </p:sp>
      <p:sp>
        <p:nvSpPr>
          <p:cNvPr id="16431" name="Line 46"/>
          <p:cNvSpPr>
            <a:spLocks noChangeShapeType="1"/>
          </p:cNvSpPr>
          <p:nvPr/>
        </p:nvSpPr>
        <p:spPr bwMode="auto">
          <a:xfrm>
            <a:off x="2230438" y="2343150"/>
            <a:ext cx="1587" cy="446088"/>
          </a:xfrm>
          <a:prstGeom prst="line">
            <a:avLst/>
          </a:prstGeom>
          <a:noFill/>
          <a:ln w="9525">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2" name="Line 47"/>
          <p:cNvSpPr>
            <a:spLocks noChangeShapeType="1"/>
          </p:cNvSpPr>
          <p:nvPr/>
        </p:nvSpPr>
        <p:spPr bwMode="auto">
          <a:xfrm flipH="1" flipV="1">
            <a:off x="2193925" y="2714625"/>
            <a:ext cx="36513" cy="7461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3" name="Line 48"/>
          <p:cNvSpPr>
            <a:spLocks noChangeShapeType="1"/>
          </p:cNvSpPr>
          <p:nvPr/>
        </p:nvSpPr>
        <p:spPr bwMode="auto">
          <a:xfrm flipV="1">
            <a:off x="2230438" y="2714625"/>
            <a:ext cx="36512" cy="7461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4" name="Line 49"/>
          <p:cNvSpPr>
            <a:spLocks noChangeShapeType="1"/>
          </p:cNvSpPr>
          <p:nvPr/>
        </p:nvSpPr>
        <p:spPr bwMode="auto">
          <a:xfrm flipH="1">
            <a:off x="3792538" y="2343150"/>
            <a:ext cx="344487" cy="446088"/>
          </a:xfrm>
          <a:prstGeom prst="line">
            <a:avLst/>
          </a:prstGeom>
          <a:noFill/>
          <a:ln w="9525">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5" name="Line 50"/>
          <p:cNvSpPr>
            <a:spLocks noChangeShapeType="1"/>
          </p:cNvSpPr>
          <p:nvPr/>
        </p:nvSpPr>
        <p:spPr bwMode="auto">
          <a:xfrm flipV="1">
            <a:off x="3792538" y="2706688"/>
            <a:ext cx="19050" cy="8255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6" name="Line 51"/>
          <p:cNvSpPr>
            <a:spLocks noChangeShapeType="1"/>
          </p:cNvSpPr>
          <p:nvPr/>
        </p:nvSpPr>
        <p:spPr bwMode="auto">
          <a:xfrm flipV="1">
            <a:off x="3792538" y="2752725"/>
            <a:ext cx="74612" cy="3651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7" name="Oval 52"/>
          <p:cNvSpPr>
            <a:spLocks noChangeArrowheads="1"/>
          </p:cNvSpPr>
          <p:nvPr/>
        </p:nvSpPr>
        <p:spPr bwMode="auto">
          <a:xfrm>
            <a:off x="2146300" y="1608138"/>
            <a:ext cx="185738" cy="187325"/>
          </a:xfrm>
          <a:prstGeom prst="ellipse">
            <a:avLst/>
          </a:prstGeom>
          <a:solidFill>
            <a:srgbClr val="990033"/>
          </a:solidFill>
          <a:ln w="0">
            <a:solidFill>
              <a:srgbClr val="990033"/>
            </a:solidFill>
            <a:round/>
            <a:headEnd/>
            <a:tailEnd/>
          </a:ln>
        </p:spPr>
        <p:txBody>
          <a:bodyPr/>
          <a:lstStyle/>
          <a:p>
            <a:endParaRPr lang="zh-CN" altLang="en-US">
              <a:latin typeface="Arial" pitchFamily="34" charset="0"/>
              <a:cs typeface="Arial" pitchFamily="34" charset="0"/>
            </a:endParaRPr>
          </a:p>
        </p:txBody>
      </p:sp>
      <p:sp>
        <p:nvSpPr>
          <p:cNvPr id="16438" name="Line 53"/>
          <p:cNvSpPr>
            <a:spLocks noChangeShapeType="1"/>
          </p:cNvSpPr>
          <p:nvPr/>
        </p:nvSpPr>
        <p:spPr bwMode="auto">
          <a:xfrm>
            <a:off x="2230438" y="1795463"/>
            <a:ext cx="9525" cy="250825"/>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9" name="Line 54"/>
          <p:cNvSpPr>
            <a:spLocks noChangeShapeType="1"/>
          </p:cNvSpPr>
          <p:nvPr/>
        </p:nvSpPr>
        <p:spPr bwMode="auto">
          <a:xfrm flipH="1" flipV="1">
            <a:off x="2201863" y="1971675"/>
            <a:ext cx="38100" cy="7461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0" name="Line 55"/>
          <p:cNvSpPr>
            <a:spLocks noChangeShapeType="1"/>
          </p:cNvSpPr>
          <p:nvPr/>
        </p:nvSpPr>
        <p:spPr bwMode="auto">
          <a:xfrm flipV="1">
            <a:off x="2239963" y="1971675"/>
            <a:ext cx="36512" cy="7461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1" name="Line 56"/>
          <p:cNvSpPr>
            <a:spLocks noChangeShapeType="1"/>
          </p:cNvSpPr>
          <p:nvPr/>
        </p:nvSpPr>
        <p:spPr bwMode="auto">
          <a:xfrm>
            <a:off x="2965450" y="2176463"/>
            <a:ext cx="465138" cy="1587"/>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2" name="Line 57"/>
          <p:cNvSpPr>
            <a:spLocks noChangeShapeType="1"/>
          </p:cNvSpPr>
          <p:nvPr/>
        </p:nvSpPr>
        <p:spPr bwMode="auto">
          <a:xfrm flipH="1" flipV="1">
            <a:off x="3355975" y="2138363"/>
            <a:ext cx="74613" cy="3810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3" name="Line 58"/>
          <p:cNvSpPr>
            <a:spLocks noChangeShapeType="1"/>
          </p:cNvSpPr>
          <p:nvPr/>
        </p:nvSpPr>
        <p:spPr bwMode="auto">
          <a:xfrm flipH="1">
            <a:off x="3355975" y="2176463"/>
            <a:ext cx="74613" cy="36512"/>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4" name="Rectangle 59"/>
          <p:cNvSpPr>
            <a:spLocks noChangeArrowheads="1"/>
          </p:cNvSpPr>
          <p:nvPr/>
        </p:nvSpPr>
        <p:spPr bwMode="auto">
          <a:xfrm>
            <a:off x="3262313" y="2789238"/>
            <a:ext cx="949325" cy="409575"/>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445" name="Rectangle 60"/>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46" name="Rectangle 61"/>
          <p:cNvSpPr>
            <a:spLocks noChangeArrowheads="1"/>
          </p:cNvSpPr>
          <p:nvPr/>
        </p:nvSpPr>
        <p:spPr bwMode="auto">
          <a:xfrm>
            <a:off x="3375025" y="2836863"/>
            <a:ext cx="78105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Design Model</a:t>
            </a:r>
            <a:endParaRPr lang="en-US" altLang="zh-CN">
              <a:latin typeface="Arial" pitchFamily="34" charset="0"/>
              <a:cs typeface="Arial" pitchFamily="34" charset="0"/>
            </a:endParaRPr>
          </a:p>
        </p:txBody>
      </p:sp>
      <p:sp>
        <p:nvSpPr>
          <p:cNvPr id="16447" name="Rectangle 62"/>
          <p:cNvSpPr>
            <a:spLocks noChangeArrowheads="1"/>
          </p:cNvSpPr>
          <p:nvPr/>
        </p:nvSpPr>
        <p:spPr bwMode="auto">
          <a:xfrm>
            <a:off x="1690688" y="2789238"/>
            <a:ext cx="1079500" cy="409575"/>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448" name="Rectangle 63"/>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49" name="Rectangle 64"/>
          <p:cNvSpPr>
            <a:spLocks noChangeArrowheads="1"/>
          </p:cNvSpPr>
          <p:nvPr/>
        </p:nvSpPr>
        <p:spPr bwMode="auto">
          <a:xfrm>
            <a:off x="1803400" y="2836863"/>
            <a:ext cx="94456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Use Case Model</a:t>
            </a:r>
            <a:endParaRPr lang="en-US" altLang="zh-CN">
              <a:latin typeface="Arial" pitchFamily="34" charset="0"/>
              <a:cs typeface="Arial" pitchFamily="34" charset="0"/>
            </a:endParaRPr>
          </a:p>
        </p:txBody>
      </p:sp>
      <p:sp>
        <p:nvSpPr>
          <p:cNvPr id="16450" name="Rectangle 65"/>
          <p:cNvSpPr>
            <a:spLocks noChangeArrowheads="1"/>
          </p:cNvSpPr>
          <p:nvPr/>
        </p:nvSpPr>
        <p:spPr bwMode="auto">
          <a:xfrm>
            <a:off x="4443413" y="2789238"/>
            <a:ext cx="1265237" cy="409575"/>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451" name="Rectangle 66"/>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52" name="Rectangle 67"/>
          <p:cNvSpPr>
            <a:spLocks noChangeArrowheads="1"/>
          </p:cNvSpPr>
          <p:nvPr/>
        </p:nvSpPr>
        <p:spPr bwMode="auto">
          <a:xfrm>
            <a:off x="4554538" y="2836863"/>
            <a:ext cx="1063625"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Deployment Model</a:t>
            </a:r>
            <a:endParaRPr lang="en-US" altLang="zh-CN">
              <a:latin typeface="Arial" pitchFamily="34" charset="0"/>
              <a:cs typeface="Arial" pitchFamily="34" charset="0"/>
            </a:endParaRPr>
          </a:p>
        </p:txBody>
      </p:sp>
      <p:sp>
        <p:nvSpPr>
          <p:cNvPr id="16453" name="Line 68"/>
          <p:cNvSpPr>
            <a:spLocks noChangeShapeType="1"/>
          </p:cNvSpPr>
          <p:nvPr/>
        </p:nvSpPr>
        <p:spPr bwMode="auto">
          <a:xfrm>
            <a:off x="4684713" y="2343150"/>
            <a:ext cx="269875" cy="446088"/>
          </a:xfrm>
          <a:prstGeom prst="line">
            <a:avLst/>
          </a:prstGeom>
          <a:noFill/>
          <a:ln w="9525">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4" name="Line 69"/>
          <p:cNvSpPr>
            <a:spLocks noChangeShapeType="1"/>
          </p:cNvSpPr>
          <p:nvPr/>
        </p:nvSpPr>
        <p:spPr bwMode="auto">
          <a:xfrm flipH="1" flipV="1">
            <a:off x="4879975" y="2743200"/>
            <a:ext cx="74613" cy="46038"/>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5" name="Line 70"/>
          <p:cNvSpPr>
            <a:spLocks noChangeShapeType="1"/>
          </p:cNvSpPr>
          <p:nvPr/>
        </p:nvSpPr>
        <p:spPr bwMode="auto">
          <a:xfrm flipH="1" flipV="1">
            <a:off x="4945063" y="2706688"/>
            <a:ext cx="9525" cy="8255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6" name="Rectangle 71"/>
          <p:cNvSpPr>
            <a:spLocks noChangeArrowheads="1"/>
          </p:cNvSpPr>
          <p:nvPr/>
        </p:nvSpPr>
        <p:spPr bwMode="auto">
          <a:xfrm>
            <a:off x="6219825" y="2789238"/>
            <a:ext cx="1450975" cy="409575"/>
          </a:xfrm>
          <a:prstGeom prst="rect">
            <a:avLst/>
          </a:prstGeom>
          <a:solidFill>
            <a:srgbClr val="FFFFCC"/>
          </a:solidFill>
          <a:ln w="0">
            <a:solidFill>
              <a:srgbClr val="990033"/>
            </a:solidFill>
            <a:miter lim="800000"/>
            <a:headEnd/>
            <a:tailEnd/>
          </a:ln>
        </p:spPr>
        <p:txBody>
          <a:bodyPr/>
          <a:lstStyle/>
          <a:p>
            <a:endParaRPr lang="zh-CN" altLang="en-US">
              <a:latin typeface="Arial" pitchFamily="34" charset="0"/>
              <a:cs typeface="Arial" pitchFamily="34" charset="0"/>
            </a:endParaRPr>
          </a:p>
        </p:txBody>
      </p:sp>
      <p:sp>
        <p:nvSpPr>
          <p:cNvPr id="16457" name="Rectangle 72"/>
          <p:cNvSpPr>
            <a:spLocks noChangeArrowheads="1"/>
          </p:cNvSpPr>
          <p:nvPr/>
        </p:nvSpPr>
        <p:spPr bwMode="auto">
          <a:xfrm>
            <a:off x="1058863" y="1441450"/>
            <a:ext cx="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zh-CN">
              <a:latin typeface="Arial" pitchFamily="34" charset="0"/>
              <a:cs typeface="Arial" pitchFamily="34" charset="0"/>
            </a:endParaRPr>
          </a:p>
        </p:txBody>
      </p:sp>
      <p:sp>
        <p:nvSpPr>
          <p:cNvPr id="16458" name="Rectangle 73"/>
          <p:cNvSpPr>
            <a:spLocks noChangeArrowheads="1"/>
          </p:cNvSpPr>
          <p:nvPr/>
        </p:nvSpPr>
        <p:spPr bwMode="auto">
          <a:xfrm>
            <a:off x="6330950" y="2836863"/>
            <a:ext cx="1268413"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rgbClr val="000000"/>
                </a:solidFill>
                <a:latin typeface="Arial" pitchFamily="34" charset="0"/>
                <a:cs typeface="Arial" pitchFamily="34" charset="0"/>
              </a:rPr>
              <a:t>Implementation Model</a:t>
            </a:r>
            <a:endParaRPr lang="en-US" altLang="zh-CN">
              <a:latin typeface="Arial" pitchFamily="34" charset="0"/>
              <a:cs typeface="Arial" pitchFamily="34" charset="0"/>
            </a:endParaRPr>
          </a:p>
        </p:txBody>
      </p:sp>
      <p:sp>
        <p:nvSpPr>
          <p:cNvPr id="16459" name="Line 74"/>
          <p:cNvSpPr>
            <a:spLocks noChangeShapeType="1"/>
          </p:cNvSpPr>
          <p:nvPr/>
        </p:nvSpPr>
        <p:spPr bwMode="auto">
          <a:xfrm>
            <a:off x="6711950" y="2343150"/>
            <a:ext cx="177800" cy="446088"/>
          </a:xfrm>
          <a:prstGeom prst="line">
            <a:avLst/>
          </a:prstGeom>
          <a:noFill/>
          <a:ln w="9525">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0" name="Line 75"/>
          <p:cNvSpPr>
            <a:spLocks noChangeShapeType="1"/>
          </p:cNvSpPr>
          <p:nvPr/>
        </p:nvSpPr>
        <p:spPr bwMode="auto">
          <a:xfrm flipH="1" flipV="1">
            <a:off x="6824663" y="2733675"/>
            <a:ext cx="65087" cy="5556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1" name="Line 76"/>
          <p:cNvSpPr>
            <a:spLocks noChangeShapeType="1"/>
          </p:cNvSpPr>
          <p:nvPr/>
        </p:nvSpPr>
        <p:spPr bwMode="auto">
          <a:xfrm flipV="1">
            <a:off x="6889750" y="2706688"/>
            <a:ext cx="9525" cy="8255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2" name="Line 77"/>
          <p:cNvSpPr>
            <a:spLocks noChangeShapeType="1"/>
          </p:cNvSpPr>
          <p:nvPr/>
        </p:nvSpPr>
        <p:spPr bwMode="auto">
          <a:xfrm flipV="1">
            <a:off x="5168900" y="2278063"/>
            <a:ext cx="752475" cy="511175"/>
          </a:xfrm>
          <a:prstGeom prst="line">
            <a:avLst/>
          </a:prstGeom>
          <a:noFill/>
          <a:ln w="9525">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3" name="Line 78"/>
          <p:cNvSpPr>
            <a:spLocks noChangeShapeType="1"/>
          </p:cNvSpPr>
          <p:nvPr/>
        </p:nvSpPr>
        <p:spPr bwMode="auto">
          <a:xfrm flipH="1">
            <a:off x="5838825" y="2278063"/>
            <a:ext cx="82550" cy="9525"/>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4" name="Line 79"/>
          <p:cNvSpPr>
            <a:spLocks noChangeShapeType="1"/>
          </p:cNvSpPr>
          <p:nvPr/>
        </p:nvSpPr>
        <p:spPr bwMode="auto">
          <a:xfrm flipH="1">
            <a:off x="5884863" y="2278063"/>
            <a:ext cx="36512" cy="74612"/>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5" name="Line 80"/>
          <p:cNvSpPr>
            <a:spLocks noChangeShapeType="1"/>
          </p:cNvSpPr>
          <p:nvPr/>
        </p:nvSpPr>
        <p:spPr bwMode="auto">
          <a:xfrm>
            <a:off x="5392738" y="2157413"/>
            <a:ext cx="492125" cy="1587"/>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6" name="Line 81"/>
          <p:cNvSpPr>
            <a:spLocks noChangeShapeType="1"/>
          </p:cNvSpPr>
          <p:nvPr/>
        </p:nvSpPr>
        <p:spPr bwMode="auto">
          <a:xfrm flipH="1" flipV="1">
            <a:off x="5810250" y="2120900"/>
            <a:ext cx="74613" cy="3651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7" name="Line 82"/>
          <p:cNvSpPr>
            <a:spLocks noChangeShapeType="1"/>
          </p:cNvSpPr>
          <p:nvPr/>
        </p:nvSpPr>
        <p:spPr bwMode="auto">
          <a:xfrm flipH="1">
            <a:off x="5810250" y="2157413"/>
            <a:ext cx="74613" cy="36512"/>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8" name="Line 83"/>
          <p:cNvSpPr>
            <a:spLocks noChangeShapeType="1"/>
          </p:cNvSpPr>
          <p:nvPr/>
        </p:nvSpPr>
        <p:spPr bwMode="auto">
          <a:xfrm flipV="1">
            <a:off x="2536825" y="2343150"/>
            <a:ext cx="1246188" cy="446088"/>
          </a:xfrm>
          <a:prstGeom prst="line">
            <a:avLst/>
          </a:prstGeom>
          <a:noFill/>
          <a:ln w="9525">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9" name="Line 84"/>
          <p:cNvSpPr>
            <a:spLocks noChangeShapeType="1"/>
          </p:cNvSpPr>
          <p:nvPr/>
        </p:nvSpPr>
        <p:spPr bwMode="auto">
          <a:xfrm flipH="1" flipV="1">
            <a:off x="3700463" y="2333625"/>
            <a:ext cx="82550" cy="9525"/>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0" name="Line 85"/>
          <p:cNvSpPr>
            <a:spLocks noChangeShapeType="1"/>
          </p:cNvSpPr>
          <p:nvPr/>
        </p:nvSpPr>
        <p:spPr bwMode="auto">
          <a:xfrm flipH="1">
            <a:off x="3727450" y="2343150"/>
            <a:ext cx="55563" cy="5556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1" name="Freeform 86"/>
          <p:cNvSpPr>
            <a:spLocks/>
          </p:cNvSpPr>
          <p:nvPr/>
        </p:nvSpPr>
        <p:spPr bwMode="auto">
          <a:xfrm>
            <a:off x="4016375" y="2333625"/>
            <a:ext cx="2035175" cy="1014413"/>
          </a:xfrm>
          <a:custGeom>
            <a:avLst/>
            <a:gdLst>
              <a:gd name="T0" fmla="*/ 0 w 1282"/>
              <a:gd name="T1" fmla="*/ 2147483647 h 639"/>
              <a:gd name="T2" fmla="*/ 0 w 1282"/>
              <a:gd name="T3" fmla="*/ 2147483647 h 639"/>
              <a:gd name="T4" fmla="*/ 2147483647 w 1282"/>
              <a:gd name="T5" fmla="*/ 2147483647 h 639"/>
              <a:gd name="T6" fmla="*/ 2147483647 w 1282"/>
              <a:gd name="T7" fmla="*/ 0 h 639"/>
              <a:gd name="T8" fmla="*/ 0 60000 65536"/>
              <a:gd name="T9" fmla="*/ 0 60000 65536"/>
              <a:gd name="T10" fmla="*/ 0 60000 65536"/>
              <a:gd name="T11" fmla="*/ 0 60000 65536"/>
              <a:gd name="T12" fmla="*/ 0 w 1282"/>
              <a:gd name="T13" fmla="*/ 0 h 639"/>
              <a:gd name="T14" fmla="*/ 1282 w 1282"/>
              <a:gd name="T15" fmla="*/ 639 h 639"/>
            </a:gdLst>
            <a:ahLst/>
            <a:cxnLst>
              <a:cxn ang="T8">
                <a:pos x="T0" y="T1"/>
              </a:cxn>
              <a:cxn ang="T9">
                <a:pos x="T2" y="T3"/>
              </a:cxn>
              <a:cxn ang="T10">
                <a:pos x="T4" y="T5"/>
              </a:cxn>
              <a:cxn ang="T11">
                <a:pos x="T6" y="T7"/>
              </a:cxn>
            </a:cxnLst>
            <a:rect l="T12" t="T13" r="T14" b="T15"/>
            <a:pathLst>
              <a:path w="1282" h="639">
                <a:moveTo>
                  <a:pt x="0" y="545"/>
                </a:moveTo>
                <a:lnTo>
                  <a:pt x="0" y="639"/>
                </a:lnTo>
                <a:lnTo>
                  <a:pt x="1282" y="639"/>
                </a:lnTo>
                <a:lnTo>
                  <a:pt x="1282" y="0"/>
                </a:lnTo>
              </a:path>
            </a:pathLst>
          </a:custGeom>
          <a:noFill/>
          <a:ln w="9525">
            <a:solidFill>
              <a:srgbClr val="990033"/>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72" name="Line 87"/>
          <p:cNvSpPr>
            <a:spLocks noChangeShapeType="1"/>
          </p:cNvSpPr>
          <p:nvPr/>
        </p:nvSpPr>
        <p:spPr bwMode="auto">
          <a:xfrm flipH="1">
            <a:off x="6015038" y="2333625"/>
            <a:ext cx="36512" cy="7461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3" name="Line 88"/>
          <p:cNvSpPr>
            <a:spLocks noChangeShapeType="1"/>
          </p:cNvSpPr>
          <p:nvPr/>
        </p:nvSpPr>
        <p:spPr bwMode="auto">
          <a:xfrm>
            <a:off x="6051550" y="2333625"/>
            <a:ext cx="38100" cy="7461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4" name="Oval 89"/>
          <p:cNvSpPr>
            <a:spLocks noChangeArrowheads="1"/>
          </p:cNvSpPr>
          <p:nvPr/>
        </p:nvSpPr>
        <p:spPr bwMode="auto">
          <a:xfrm>
            <a:off x="6600825" y="1627188"/>
            <a:ext cx="185738" cy="185737"/>
          </a:xfrm>
          <a:prstGeom prst="ellipse">
            <a:avLst/>
          </a:prstGeom>
          <a:solidFill>
            <a:srgbClr val="FFFFCC"/>
          </a:solidFill>
          <a:ln w="0">
            <a:solidFill>
              <a:srgbClr val="990033"/>
            </a:solidFill>
            <a:round/>
            <a:headEnd/>
            <a:tailEnd/>
          </a:ln>
        </p:spPr>
        <p:txBody>
          <a:bodyPr/>
          <a:lstStyle/>
          <a:p>
            <a:endParaRPr lang="zh-CN" altLang="en-US">
              <a:latin typeface="Arial" pitchFamily="34" charset="0"/>
              <a:cs typeface="Arial" pitchFamily="34" charset="0"/>
            </a:endParaRPr>
          </a:p>
        </p:txBody>
      </p:sp>
      <p:sp>
        <p:nvSpPr>
          <p:cNvPr id="16475" name="Oval 90"/>
          <p:cNvSpPr>
            <a:spLocks noChangeArrowheads="1"/>
          </p:cNvSpPr>
          <p:nvPr/>
        </p:nvSpPr>
        <p:spPr bwMode="auto">
          <a:xfrm>
            <a:off x="6629400" y="1655763"/>
            <a:ext cx="130175" cy="130175"/>
          </a:xfrm>
          <a:prstGeom prst="ellipse">
            <a:avLst/>
          </a:prstGeom>
          <a:solidFill>
            <a:srgbClr val="990033"/>
          </a:solidFill>
          <a:ln w="0">
            <a:solidFill>
              <a:srgbClr val="990033"/>
            </a:solidFill>
            <a:round/>
            <a:headEnd/>
            <a:tailEnd/>
          </a:ln>
        </p:spPr>
        <p:txBody>
          <a:bodyPr/>
          <a:lstStyle/>
          <a:p>
            <a:endParaRPr lang="zh-CN" altLang="en-US">
              <a:latin typeface="Arial" pitchFamily="34" charset="0"/>
              <a:cs typeface="Arial" pitchFamily="34" charset="0"/>
            </a:endParaRPr>
          </a:p>
        </p:txBody>
      </p:sp>
      <p:sp>
        <p:nvSpPr>
          <p:cNvPr id="16476" name="Line 91"/>
          <p:cNvSpPr>
            <a:spLocks noChangeShapeType="1"/>
          </p:cNvSpPr>
          <p:nvPr/>
        </p:nvSpPr>
        <p:spPr bwMode="auto">
          <a:xfrm flipV="1">
            <a:off x="6694488" y="1812925"/>
            <a:ext cx="1587" cy="23336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7" name="Line 92"/>
          <p:cNvSpPr>
            <a:spLocks noChangeShapeType="1"/>
          </p:cNvSpPr>
          <p:nvPr/>
        </p:nvSpPr>
        <p:spPr bwMode="auto">
          <a:xfrm flipH="1">
            <a:off x="6656388" y="1812925"/>
            <a:ext cx="38100" cy="7461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8" name="Line 93"/>
          <p:cNvSpPr>
            <a:spLocks noChangeShapeType="1"/>
          </p:cNvSpPr>
          <p:nvPr/>
        </p:nvSpPr>
        <p:spPr bwMode="auto">
          <a:xfrm>
            <a:off x="6694488" y="1812925"/>
            <a:ext cx="36512" cy="7461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79" name="Line 94"/>
          <p:cNvSpPr>
            <a:spLocks noChangeShapeType="1"/>
          </p:cNvSpPr>
          <p:nvPr/>
        </p:nvSpPr>
        <p:spPr bwMode="auto">
          <a:xfrm>
            <a:off x="2360613" y="3198813"/>
            <a:ext cx="1587" cy="735012"/>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0" name="Line 95"/>
          <p:cNvSpPr>
            <a:spLocks noChangeShapeType="1"/>
          </p:cNvSpPr>
          <p:nvPr/>
        </p:nvSpPr>
        <p:spPr bwMode="auto">
          <a:xfrm>
            <a:off x="3838575" y="3198813"/>
            <a:ext cx="1588" cy="771525"/>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1" name="Line 96"/>
          <p:cNvSpPr>
            <a:spLocks noChangeShapeType="1"/>
          </p:cNvSpPr>
          <p:nvPr/>
        </p:nvSpPr>
        <p:spPr bwMode="auto">
          <a:xfrm>
            <a:off x="3365500" y="3198813"/>
            <a:ext cx="1588" cy="1292225"/>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2" name="Freeform 97"/>
          <p:cNvSpPr>
            <a:spLocks/>
          </p:cNvSpPr>
          <p:nvPr/>
        </p:nvSpPr>
        <p:spPr bwMode="auto">
          <a:xfrm>
            <a:off x="3160713" y="3078163"/>
            <a:ext cx="101600" cy="1933575"/>
          </a:xfrm>
          <a:custGeom>
            <a:avLst/>
            <a:gdLst>
              <a:gd name="T0" fmla="*/ 2147483647 w 64"/>
              <a:gd name="T1" fmla="*/ 0 h 1218"/>
              <a:gd name="T2" fmla="*/ 0 w 64"/>
              <a:gd name="T3" fmla="*/ 0 h 1218"/>
              <a:gd name="T4" fmla="*/ 0 w 64"/>
              <a:gd name="T5" fmla="*/ 2147483647 h 1218"/>
              <a:gd name="T6" fmla="*/ 0 60000 65536"/>
              <a:gd name="T7" fmla="*/ 0 60000 65536"/>
              <a:gd name="T8" fmla="*/ 0 60000 65536"/>
              <a:gd name="T9" fmla="*/ 0 w 64"/>
              <a:gd name="T10" fmla="*/ 0 h 1218"/>
              <a:gd name="T11" fmla="*/ 64 w 64"/>
              <a:gd name="T12" fmla="*/ 1218 h 1218"/>
            </a:gdLst>
            <a:ahLst/>
            <a:cxnLst>
              <a:cxn ang="T6">
                <a:pos x="T0" y="T1"/>
              </a:cxn>
              <a:cxn ang="T7">
                <a:pos x="T2" y="T3"/>
              </a:cxn>
              <a:cxn ang="T8">
                <a:pos x="T4" y="T5"/>
              </a:cxn>
            </a:cxnLst>
            <a:rect l="T9" t="T10" r="T11" b="T12"/>
            <a:pathLst>
              <a:path w="64" h="1218">
                <a:moveTo>
                  <a:pt x="64" y="0"/>
                </a:moveTo>
                <a:lnTo>
                  <a:pt x="0" y="0"/>
                </a:lnTo>
                <a:lnTo>
                  <a:pt x="0" y="1218"/>
                </a:lnTo>
              </a:path>
            </a:pathLst>
          </a:custGeom>
          <a:noFill/>
          <a:ln w="9525">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83" name="Freeform 98"/>
          <p:cNvSpPr>
            <a:spLocks/>
          </p:cNvSpPr>
          <p:nvPr/>
        </p:nvSpPr>
        <p:spPr bwMode="auto">
          <a:xfrm>
            <a:off x="3057525" y="2967038"/>
            <a:ext cx="204788" cy="2593975"/>
          </a:xfrm>
          <a:custGeom>
            <a:avLst/>
            <a:gdLst>
              <a:gd name="T0" fmla="*/ 2147483647 w 129"/>
              <a:gd name="T1" fmla="*/ 0 h 1634"/>
              <a:gd name="T2" fmla="*/ 0 w 129"/>
              <a:gd name="T3" fmla="*/ 0 h 1634"/>
              <a:gd name="T4" fmla="*/ 0 w 129"/>
              <a:gd name="T5" fmla="*/ 2147483647 h 1634"/>
              <a:gd name="T6" fmla="*/ 0 60000 65536"/>
              <a:gd name="T7" fmla="*/ 0 60000 65536"/>
              <a:gd name="T8" fmla="*/ 0 60000 65536"/>
              <a:gd name="T9" fmla="*/ 0 w 129"/>
              <a:gd name="T10" fmla="*/ 0 h 1634"/>
              <a:gd name="T11" fmla="*/ 129 w 129"/>
              <a:gd name="T12" fmla="*/ 1634 h 1634"/>
            </a:gdLst>
            <a:ahLst/>
            <a:cxnLst>
              <a:cxn ang="T6">
                <a:pos x="T0" y="T1"/>
              </a:cxn>
              <a:cxn ang="T7">
                <a:pos x="T2" y="T3"/>
              </a:cxn>
              <a:cxn ang="T8">
                <a:pos x="T4" y="T5"/>
              </a:cxn>
            </a:cxnLst>
            <a:rect l="T9" t="T10" r="T11" b="T12"/>
            <a:pathLst>
              <a:path w="129" h="1634">
                <a:moveTo>
                  <a:pt x="129" y="0"/>
                </a:moveTo>
                <a:lnTo>
                  <a:pt x="0" y="0"/>
                </a:lnTo>
                <a:lnTo>
                  <a:pt x="0" y="1634"/>
                </a:lnTo>
              </a:path>
            </a:pathLst>
          </a:custGeom>
          <a:noFill/>
          <a:ln w="9525">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84" name="Line 99"/>
          <p:cNvSpPr>
            <a:spLocks noChangeShapeType="1"/>
          </p:cNvSpPr>
          <p:nvPr/>
        </p:nvSpPr>
        <p:spPr bwMode="auto">
          <a:xfrm>
            <a:off x="5335588" y="3198813"/>
            <a:ext cx="1587" cy="771525"/>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5" name="Line 100"/>
          <p:cNvSpPr>
            <a:spLocks noChangeShapeType="1"/>
          </p:cNvSpPr>
          <p:nvPr/>
        </p:nvSpPr>
        <p:spPr bwMode="auto">
          <a:xfrm>
            <a:off x="6964363" y="3198813"/>
            <a:ext cx="1587" cy="771525"/>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6" name="Freeform 101"/>
          <p:cNvSpPr>
            <a:spLocks/>
          </p:cNvSpPr>
          <p:nvPr/>
        </p:nvSpPr>
        <p:spPr bwMode="auto">
          <a:xfrm>
            <a:off x="1533525" y="3078163"/>
            <a:ext cx="157163" cy="1412875"/>
          </a:xfrm>
          <a:custGeom>
            <a:avLst/>
            <a:gdLst>
              <a:gd name="T0" fmla="*/ 0 w 99"/>
              <a:gd name="T1" fmla="*/ 2147483647 h 890"/>
              <a:gd name="T2" fmla="*/ 0 w 99"/>
              <a:gd name="T3" fmla="*/ 0 h 890"/>
              <a:gd name="T4" fmla="*/ 2147483647 w 99"/>
              <a:gd name="T5" fmla="*/ 0 h 890"/>
              <a:gd name="T6" fmla="*/ 0 60000 65536"/>
              <a:gd name="T7" fmla="*/ 0 60000 65536"/>
              <a:gd name="T8" fmla="*/ 0 60000 65536"/>
              <a:gd name="T9" fmla="*/ 0 w 99"/>
              <a:gd name="T10" fmla="*/ 0 h 890"/>
              <a:gd name="T11" fmla="*/ 99 w 99"/>
              <a:gd name="T12" fmla="*/ 890 h 890"/>
            </a:gdLst>
            <a:ahLst/>
            <a:cxnLst>
              <a:cxn ang="T6">
                <a:pos x="T0" y="T1"/>
              </a:cxn>
              <a:cxn ang="T7">
                <a:pos x="T2" y="T3"/>
              </a:cxn>
              <a:cxn ang="T8">
                <a:pos x="T4" y="T5"/>
              </a:cxn>
            </a:cxnLst>
            <a:rect l="T9" t="T10" r="T11" b="T12"/>
            <a:pathLst>
              <a:path w="99" h="890">
                <a:moveTo>
                  <a:pt x="0" y="890"/>
                </a:moveTo>
                <a:lnTo>
                  <a:pt x="0" y="0"/>
                </a:lnTo>
                <a:lnTo>
                  <a:pt x="99" y="0"/>
                </a:lnTo>
              </a:path>
            </a:pathLst>
          </a:custGeom>
          <a:noFill/>
          <a:ln w="9525">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97"/>
          <p:cNvGrpSpPr>
            <a:grpSpLocks/>
          </p:cNvGrpSpPr>
          <p:nvPr/>
        </p:nvGrpSpPr>
        <p:grpSpPr bwMode="auto">
          <a:xfrm>
            <a:off x="3408363" y="4189413"/>
            <a:ext cx="1095375" cy="1525587"/>
            <a:chOff x="1341" y="1008"/>
            <a:chExt cx="690" cy="961"/>
          </a:xfrm>
        </p:grpSpPr>
        <p:grpSp>
          <p:nvGrpSpPr>
            <p:cNvPr id="127048" name="Group 3"/>
            <p:cNvGrpSpPr>
              <a:grpSpLocks/>
            </p:cNvGrpSpPr>
            <p:nvPr/>
          </p:nvGrpSpPr>
          <p:grpSpPr bwMode="auto">
            <a:xfrm>
              <a:off x="1470" y="1008"/>
              <a:ext cx="432" cy="720"/>
              <a:chOff x="1249" y="2496"/>
              <a:chExt cx="432" cy="720"/>
            </a:xfrm>
          </p:grpSpPr>
          <p:sp>
            <p:nvSpPr>
              <p:cNvPr id="127050" name="Rectangle 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7051" name="Line 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52" name="Line 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53" name="Line 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54" name="Line 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55" name="Line 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56" name="Line 1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57" name="Line 1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58" name="Line 1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59" name="Line 1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60" name="Line 1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61" name="Line 1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62" name="Line 1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63" name="Line 1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64" name="Line 1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65" name="Line 1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66" name="Line 2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67" name="Line 2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7049" name="Text Box 22"/>
            <p:cNvSpPr txBox="1">
              <a:spLocks noChangeArrowheads="1"/>
            </p:cNvSpPr>
            <p:nvPr/>
          </p:nvSpPr>
          <p:spPr bwMode="auto">
            <a:xfrm>
              <a:off x="1341" y="1736"/>
              <a:ext cx="69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Glossary</a:t>
              </a:r>
            </a:p>
          </p:txBody>
        </p:sp>
      </p:grpSp>
      <p:sp>
        <p:nvSpPr>
          <p:cNvPr id="126979" name="AutoShape 23"/>
          <p:cNvSpPr>
            <a:spLocks noChangeArrowheads="1"/>
          </p:cNvSpPr>
          <p:nvPr/>
        </p:nvSpPr>
        <p:spPr bwMode="auto">
          <a:xfrm>
            <a:off x="5575300" y="3606800"/>
            <a:ext cx="787400" cy="533400"/>
          </a:xfrm>
          <a:prstGeom prst="rightArrow">
            <a:avLst>
              <a:gd name="adj1" fmla="val 63093"/>
              <a:gd name="adj2" fmla="val 51188"/>
            </a:avLst>
          </a:prstGeom>
          <a:solidFill>
            <a:schemeClr val="hlink"/>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p>
            <a:endParaRPr lang="zh-CN" altLang="en-US"/>
          </a:p>
        </p:txBody>
      </p:sp>
      <p:grpSp>
        <p:nvGrpSpPr>
          <p:cNvPr id="126980" name="Group 99"/>
          <p:cNvGrpSpPr>
            <a:grpSpLocks/>
          </p:cNvGrpSpPr>
          <p:nvPr/>
        </p:nvGrpSpPr>
        <p:grpSpPr bwMode="auto">
          <a:xfrm>
            <a:off x="2927350" y="1822450"/>
            <a:ext cx="2057400" cy="1885950"/>
            <a:chOff x="1844" y="2316"/>
            <a:chExt cx="1296" cy="1188"/>
          </a:xfrm>
        </p:grpSpPr>
        <p:grpSp>
          <p:nvGrpSpPr>
            <p:cNvPr id="127026" name="Group 25"/>
            <p:cNvGrpSpPr>
              <a:grpSpLocks/>
            </p:cNvGrpSpPr>
            <p:nvPr/>
          </p:nvGrpSpPr>
          <p:grpSpPr bwMode="auto">
            <a:xfrm>
              <a:off x="1869" y="2316"/>
              <a:ext cx="1245" cy="707"/>
              <a:chOff x="1309" y="1098"/>
              <a:chExt cx="1245" cy="707"/>
            </a:xfrm>
          </p:grpSpPr>
          <p:grpSp>
            <p:nvGrpSpPr>
              <p:cNvPr id="127028" name="Group 26"/>
              <p:cNvGrpSpPr>
                <a:grpSpLocks/>
              </p:cNvGrpSpPr>
              <p:nvPr/>
            </p:nvGrpSpPr>
            <p:grpSpPr bwMode="auto">
              <a:xfrm>
                <a:off x="1309" y="1257"/>
                <a:ext cx="302" cy="116"/>
                <a:chOff x="144" y="1525"/>
                <a:chExt cx="881" cy="340"/>
              </a:xfrm>
            </p:grpSpPr>
            <p:sp>
              <p:nvSpPr>
                <p:cNvPr id="127045" name="Rectangle 27"/>
                <p:cNvSpPr>
                  <a:spLocks noChangeArrowheads="1"/>
                </p:cNvSpPr>
                <p:nvPr/>
              </p:nvSpPr>
              <p:spPr bwMode="auto">
                <a:xfrm>
                  <a:off x="144" y="1525"/>
                  <a:ext cx="0" cy="3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27046" name="Line 2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27047" name="Line 2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27029" name="Group 30"/>
              <p:cNvGrpSpPr>
                <a:grpSpLocks/>
              </p:cNvGrpSpPr>
              <p:nvPr/>
            </p:nvGrpSpPr>
            <p:grpSpPr bwMode="auto">
              <a:xfrm>
                <a:off x="1950" y="1098"/>
                <a:ext cx="302" cy="116"/>
                <a:chOff x="144" y="1525"/>
                <a:chExt cx="881" cy="340"/>
              </a:xfrm>
            </p:grpSpPr>
            <p:sp>
              <p:nvSpPr>
                <p:cNvPr id="127042" name="Rectangle 31"/>
                <p:cNvSpPr>
                  <a:spLocks noChangeArrowheads="1"/>
                </p:cNvSpPr>
                <p:nvPr/>
              </p:nvSpPr>
              <p:spPr bwMode="auto">
                <a:xfrm>
                  <a:off x="144" y="1525"/>
                  <a:ext cx="0" cy="3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27043" name="Line 3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27044" name="Line 3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27030" name="Group 34"/>
              <p:cNvGrpSpPr>
                <a:grpSpLocks/>
              </p:cNvGrpSpPr>
              <p:nvPr/>
            </p:nvGrpSpPr>
            <p:grpSpPr bwMode="auto">
              <a:xfrm>
                <a:off x="1648" y="1689"/>
                <a:ext cx="302" cy="116"/>
                <a:chOff x="144" y="1525"/>
                <a:chExt cx="881" cy="340"/>
              </a:xfrm>
            </p:grpSpPr>
            <p:sp>
              <p:nvSpPr>
                <p:cNvPr id="127039" name="Rectangle 35"/>
                <p:cNvSpPr>
                  <a:spLocks noChangeArrowheads="1"/>
                </p:cNvSpPr>
                <p:nvPr/>
              </p:nvSpPr>
              <p:spPr bwMode="auto">
                <a:xfrm>
                  <a:off x="144" y="1525"/>
                  <a:ext cx="0" cy="3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27040" name="Line 3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27041" name="Line 3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27031" name="Group 38"/>
              <p:cNvGrpSpPr>
                <a:grpSpLocks/>
              </p:cNvGrpSpPr>
              <p:nvPr/>
            </p:nvGrpSpPr>
            <p:grpSpPr bwMode="auto">
              <a:xfrm>
                <a:off x="2252" y="1607"/>
                <a:ext cx="302" cy="116"/>
                <a:chOff x="144" y="1525"/>
                <a:chExt cx="881" cy="340"/>
              </a:xfrm>
            </p:grpSpPr>
            <p:sp>
              <p:nvSpPr>
                <p:cNvPr id="127036" name="Rectangle 39"/>
                <p:cNvSpPr>
                  <a:spLocks noChangeArrowheads="1"/>
                </p:cNvSpPr>
                <p:nvPr/>
              </p:nvSpPr>
              <p:spPr bwMode="auto">
                <a:xfrm>
                  <a:off x="144" y="1525"/>
                  <a:ext cx="0" cy="3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27037" name="Line 4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27038" name="Line 4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27032" name="Line 42"/>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33" name="Line 43"/>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34" name="Line 44"/>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35" name="Line 45"/>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7027" name="Text Box 46"/>
            <p:cNvSpPr txBox="1">
              <a:spLocks noChangeArrowheads="1"/>
            </p:cNvSpPr>
            <p:nvPr/>
          </p:nvSpPr>
          <p:spPr bwMode="auto">
            <a:xfrm>
              <a:off x="1844" y="3097"/>
              <a:ext cx="129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Business-Domain </a:t>
              </a:r>
            </a:p>
            <a:p>
              <a:pPr algn="ctr"/>
              <a:r>
                <a:rPr lang="en-US" altLang="zh-CN" sz="1800"/>
                <a:t>Model</a:t>
              </a:r>
            </a:p>
          </p:txBody>
        </p:sp>
      </p:grpSp>
      <p:sp>
        <p:nvSpPr>
          <p:cNvPr id="126981" name="Text Box 47"/>
          <p:cNvSpPr txBox="1">
            <a:spLocks noChangeArrowheads="1"/>
          </p:cNvSpPr>
          <p:nvPr/>
        </p:nvSpPr>
        <p:spPr bwMode="auto">
          <a:xfrm>
            <a:off x="2705100" y="5953125"/>
            <a:ext cx="3771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400">
                <a:solidFill>
                  <a:srgbClr val="33CCFF"/>
                </a:solidFill>
              </a:rPr>
              <a:t>Environment independent.</a:t>
            </a:r>
          </a:p>
        </p:txBody>
      </p:sp>
      <p:sp>
        <p:nvSpPr>
          <p:cNvPr id="126982" name="Text Box 54"/>
          <p:cNvSpPr txBox="1">
            <a:spLocks noChangeArrowheads="1"/>
          </p:cNvSpPr>
          <p:nvPr/>
        </p:nvSpPr>
        <p:spPr bwMode="auto">
          <a:xfrm>
            <a:off x="6680200" y="2120900"/>
            <a:ext cx="18161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000" i="1"/>
              <a:t>Analysis class stereotype</a:t>
            </a:r>
          </a:p>
        </p:txBody>
      </p:sp>
      <p:sp>
        <p:nvSpPr>
          <p:cNvPr id="126983" name="Line 55"/>
          <p:cNvSpPr>
            <a:spLocks noChangeShapeType="1"/>
          </p:cNvSpPr>
          <p:nvPr/>
        </p:nvSpPr>
        <p:spPr bwMode="auto">
          <a:xfrm flipH="1">
            <a:off x="7607300" y="2819400"/>
            <a:ext cx="0" cy="4318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grpSp>
        <p:nvGrpSpPr>
          <p:cNvPr id="126984" name="Group 98"/>
          <p:cNvGrpSpPr>
            <a:grpSpLocks/>
          </p:cNvGrpSpPr>
          <p:nvPr/>
        </p:nvGrpSpPr>
        <p:grpSpPr bwMode="auto">
          <a:xfrm>
            <a:off x="982663" y="1704975"/>
            <a:ext cx="1493837" cy="1997075"/>
            <a:chOff x="288" y="1392"/>
            <a:chExt cx="941" cy="1258"/>
          </a:xfrm>
        </p:grpSpPr>
        <p:grpSp>
          <p:nvGrpSpPr>
            <p:cNvPr id="127005" name="Group 56"/>
            <p:cNvGrpSpPr>
              <a:grpSpLocks/>
            </p:cNvGrpSpPr>
            <p:nvPr/>
          </p:nvGrpSpPr>
          <p:grpSpPr bwMode="auto">
            <a:xfrm>
              <a:off x="288" y="1392"/>
              <a:ext cx="754" cy="1008"/>
              <a:chOff x="365" y="2533"/>
              <a:chExt cx="754" cy="1008"/>
            </a:xfrm>
          </p:grpSpPr>
          <p:sp>
            <p:nvSpPr>
              <p:cNvPr id="127007" name="Oval 57"/>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7008" name="Rectangle 58"/>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7009" name="Line 59"/>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0" name="Line 60"/>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1" name="Line 61"/>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2" name="Line 62"/>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3" name="Line 63"/>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4" name="Line 64"/>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5" name="Line 65"/>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6" name="Line 66"/>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7" name="Line 67"/>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8" name="Line 68"/>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19" name="Line 69"/>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0" name="Line 70"/>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1" name="Line 71"/>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2" name="Line 72"/>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3" name="Line 73"/>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4" name="Line 74"/>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025" name="Line 75"/>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7006" name="Text Box 76"/>
            <p:cNvSpPr txBox="1">
              <a:spLocks noChangeArrowheads="1"/>
            </p:cNvSpPr>
            <p:nvPr/>
          </p:nvSpPr>
          <p:spPr bwMode="auto">
            <a:xfrm>
              <a:off x="397" y="2417"/>
              <a:ext cx="8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t>Use Case</a:t>
              </a:r>
            </a:p>
          </p:txBody>
        </p:sp>
      </p:grpSp>
      <p:grpSp>
        <p:nvGrpSpPr>
          <p:cNvPr id="126985" name="Group 100"/>
          <p:cNvGrpSpPr>
            <a:grpSpLocks/>
          </p:cNvGrpSpPr>
          <p:nvPr/>
        </p:nvGrpSpPr>
        <p:grpSpPr bwMode="auto">
          <a:xfrm>
            <a:off x="493713" y="4103688"/>
            <a:ext cx="2473325" cy="1614487"/>
            <a:chOff x="151" y="2857"/>
            <a:chExt cx="1558" cy="1017"/>
          </a:xfrm>
        </p:grpSpPr>
        <p:grpSp>
          <p:nvGrpSpPr>
            <p:cNvPr id="126991" name="Group 78"/>
            <p:cNvGrpSpPr>
              <a:grpSpLocks/>
            </p:cNvGrpSpPr>
            <p:nvPr/>
          </p:nvGrpSpPr>
          <p:grpSpPr bwMode="auto">
            <a:xfrm>
              <a:off x="469" y="2857"/>
              <a:ext cx="937" cy="501"/>
              <a:chOff x="55" y="3018"/>
              <a:chExt cx="937" cy="501"/>
            </a:xfrm>
          </p:grpSpPr>
          <p:grpSp>
            <p:nvGrpSpPr>
              <p:cNvPr id="126993" name="Group 79"/>
              <p:cNvGrpSpPr>
                <a:grpSpLocks/>
              </p:cNvGrpSpPr>
              <p:nvPr/>
            </p:nvGrpSpPr>
            <p:grpSpPr bwMode="auto">
              <a:xfrm>
                <a:off x="228" y="3018"/>
                <a:ext cx="382" cy="117"/>
                <a:chOff x="144" y="1579"/>
                <a:chExt cx="881" cy="231"/>
              </a:xfrm>
            </p:grpSpPr>
            <p:sp>
              <p:nvSpPr>
                <p:cNvPr id="127002" name="Rectangle 80"/>
                <p:cNvSpPr>
                  <a:spLocks noChangeArrowheads="1"/>
                </p:cNvSpPr>
                <p:nvPr/>
              </p:nvSpPr>
              <p:spPr bwMode="auto">
                <a:xfrm>
                  <a:off x="144" y="1579"/>
                  <a:ext cx="0" cy="23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27003" name="Line 8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27004" name="Line 8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26994" name="Group 83"/>
              <p:cNvGrpSpPr>
                <a:grpSpLocks/>
              </p:cNvGrpSpPr>
              <p:nvPr/>
            </p:nvGrpSpPr>
            <p:grpSpPr bwMode="auto">
              <a:xfrm>
                <a:off x="610" y="3357"/>
                <a:ext cx="382" cy="117"/>
                <a:chOff x="144" y="1579"/>
                <a:chExt cx="881" cy="231"/>
              </a:xfrm>
            </p:grpSpPr>
            <p:sp>
              <p:nvSpPr>
                <p:cNvPr id="126999" name="Rectangle 84"/>
                <p:cNvSpPr>
                  <a:spLocks noChangeArrowheads="1"/>
                </p:cNvSpPr>
                <p:nvPr/>
              </p:nvSpPr>
              <p:spPr bwMode="auto">
                <a:xfrm>
                  <a:off x="144" y="1579"/>
                  <a:ext cx="0" cy="23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27000" name="Line 8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27001" name="Line 8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26995" name="Group 87"/>
              <p:cNvGrpSpPr>
                <a:grpSpLocks/>
              </p:cNvGrpSpPr>
              <p:nvPr/>
            </p:nvGrpSpPr>
            <p:grpSpPr bwMode="auto">
              <a:xfrm>
                <a:off x="55" y="3402"/>
                <a:ext cx="382" cy="117"/>
                <a:chOff x="144" y="1579"/>
                <a:chExt cx="881" cy="231"/>
              </a:xfrm>
            </p:grpSpPr>
            <p:sp>
              <p:nvSpPr>
                <p:cNvPr id="126996" name="Rectangle 88"/>
                <p:cNvSpPr>
                  <a:spLocks noChangeArrowheads="1"/>
                </p:cNvSpPr>
                <p:nvPr/>
              </p:nvSpPr>
              <p:spPr bwMode="auto">
                <a:xfrm>
                  <a:off x="144" y="1579"/>
                  <a:ext cx="0" cy="23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26997" name="Line 8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26998" name="Line 9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sp>
          <p:nvSpPr>
            <p:cNvPr id="126992" name="Text Box 91"/>
            <p:cNvSpPr txBox="1">
              <a:spLocks noChangeArrowheads="1"/>
            </p:cNvSpPr>
            <p:nvPr/>
          </p:nvSpPr>
          <p:spPr bwMode="auto">
            <a:xfrm>
              <a:off x="151" y="3456"/>
              <a:ext cx="155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t>Architectural Analysis Abstractions</a:t>
              </a:r>
            </a:p>
          </p:txBody>
        </p:sp>
      </p:grpSp>
      <p:sp>
        <p:nvSpPr>
          <p:cNvPr id="126986" name="Rectangle 92"/>
          <p:cNvSpPr>
            <a:spLocks noGrp="1" noChangeArrowheads="1"/>
          </p:cNvSpPr>
          <p:nvPr>
            <p:ph type="title" idx="4294967295"/>
          </p:nvPr>
        </p:nvSpPr>
        <p:spPr/>
        <p:txBody>
          <a:bodyPr/>
          <a:lstStyle/>
          <a:p>
            <a:r>
              <a:rPr lang="en-GB" altLang="zh-CN" smtClean="0"/>
              <a:t>What Is an Entity Class?</a:t>
            </a:r>
          </a:p>
        </p:txBody>
      </p:sp>
      <p:sp>
        <p:nvSpPr>
          <p:cNvPr id="126987" name="Rectangle 93"/>
          <p:cNvSpPr>
            <a:spLocks noGrp="1" noChangeArrowheads="1"/>
          </p:cNvSpPr>
          <p:nvPr>
            <p:ph type="body" idx="4294967295"/>
          </p:nvPr>
        </p:nvSpPr>
        <p:spPr/>
        <p:txBody>
          <a:bodyPr/>
          <a:lstStyle/>
          <a:p>
            <a:r>
              <a:rPr lang="en-US" altLang="zh-CN" smtClean="0">
                <a:ea typeface="宋体" pitchFamily="2" charset="-122"/>
              </a:rPr>
              <a:t>Key abstractions of the system</a:t>
            </a:r>
          </a:p>
        </p:txBody>
      </p:sp>
      <p:grpSp>
        <p:nvGrpSpPr>
          <p:cNvPr id="126988" name="Group 94"/>
          <p:cNvGrpSpPr>
            <a:grpSpLocks/>
          </p:cNvGrpSpPr>
          <p:nvPr/>
        </p:nvGrpSpPr>
        <p:grpSpPr bwMode="auto">
          <a:xfrm>
            <a:off x="7150100" y="3378200"/>
            <a:ext cx="965200" cy="990600"/>
            <a:chOff x="4192" y="2208"/>
            <a:chExt cx="464" cy="473"/>
          </a:xfrm>
        </p:grpSpPr>
        <p:sp>
          <p:nvSpPr>
            <p:cNvPr id="126989" name="Oval 95"/>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990" name="Line 96"/>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p:txBody>
          <a:bodyPr/>
          <a:lstStyle/>
          <a:p>
            <a:r>
              <a:rPr lang="en-US" altLang="zh-CN" smtClean="0">
                <a:ea typeface="宋体" pitchFamily="2" charset="-122"/>
              </a:rPr>
              <a:t>Example: Finding Entity Classes</a:t>
            </a:r>
          </a:p>
        </p:txBody>
      </p:sp>
      <p:sp>
        <p:nvSpPr>
          <p:cNvPr id="129027" name="Rectangle 3"/>
          <p:cNvSpPr>
            <a:spLocks noGrp="1" noChangeArrowheads="1"/>
          </p:cNvSpPr>
          <p:nvPr>
            <p:ph type="body" idx="4294967295"/>
          </p:nvPr>
        </p:nvSpPr>
        <p:spPr/>
        <p:txBody>
          <a:bodyPr/>
          <a:lstStyle/>
          <a:p>
            <a:pPr>
              <a:lnSpc>
                <a:spcPct val="70000"/>
              </a:lnSpc>
            </a:pPr>
            <a:r>
              <a:rPr lang="en-US" altLang="zh-CN" smtClean="0">
                <a:latin typeface="Arial" pitchFamily="34" charset="0"/>
                <a:ea typeface="宋体" pitchFamily="2" charset="-122"/>
                <a:cs typeface="Arial" pitchFamily="34" charset="0"/>
              </a:rPr>
              <a:t>Use use-case flow of events as input </a:t>
            </a:r>
          </a:p>
          <a:p>
            <a:pPr>
              <a:lnSpc>
                <a:spcPct val="70000"/>
              </a:lnSpc>
            </a:pPr>
            <a:r>
              <a:rPr lang="en-US" altLang="zh-CN" smtClean="0">
                <a:latin typeface="Arial" pitchFamily="34" charset="0"/>
                <a:ea typeface="宋体" pitchFamily="2" charset="-122"/>
                <a:cs typeface="Arial" pitchFamily="34" charset="0"/>
              </a:rPr>
              <a:t>Key abstractions of the use case</a:t>
            </a:r>
          </a:p>
          <a:p>
            <a:pPr>
              <a:lnSpc>
                <a:spcPct val="70000"/>
              </a:lnSpc>
            </a:pPr>
            <a:r>
              <a:rPr lang="en-US" altLang="zh-CN" smtClean="0">
                <a:latin typeface="Arial" pitchFamily="34" charset="0"/>
                <a:ea typeface="宋体" pitchFamily="2" charset="-122"/>
                <a:cs typeface="Arial" pitchFamily="34" charset="0"/>
              </a:rPr>
              <a:t>Traditional, filtering nouns approach</a:t>
            </a:r>
          </a:p>
          <a:p>
            <a:pPr lvl="1">
              <a:lnSpc>
                <a:spcPct val="77000"/>
              </a:lnSpc>
            </a:pPr>
            <a:r>
              <a:rPr lang="en-US" altLang="zh-CN" sz="2400" smtClean="0">
                <a:latin typeface="Arial" pitchFamily="34" charset="0"/>
                <a:ea typeface="宋体" pitchFamily="2" charset="-122"/>
                <a:cs typeface="Arial" pitchFamily="34" charset="0"/>
              </a:rPr>
              <a:t>Underline noun clauses in the use-case flow of events</a:t>
            </a:r>
          </a:p>
          <a:p>
            <a:pPr lvl="1">
              <a:lnSpc>
                <a:spcPct val="77000"/>
              </a:lnSpc>
            </a:pPr>
            <a:r>
              <a:rPr lang="en-US" altLang="zh-CN" sz="2400" smtClean="0">
                <a:latin typeface="Arial" pitchFamily="34" charset="0"/>
                <a:ea typeface="宋体" pitchFamily="2" charset="-122"/>
                <a:cs typeface="Arial" pitchFamily="34" charset="0"/>
              </a:rPr>
              <a:t>Remove redundant candidates</a:t>
            </a:r>
          </a:p>
          <a:p>
            <a:pPr lvl="1">
              <a:lnSpc>
                <a:spcPct val="77000"/>
              </a:lnSpc>
            </a:pPr>
            <a:r>
              <a:rPr lang="en-US" altLang="zh-CN" sz="2400" smtClean="0">
                <a:latin typeface="Arial" pitchFamily="34" charset="0"/>
                <a:ea typeface="宋体" pitchFamily="2" charset="-122"/>
                <a:cs typeface="Arial" pitchFamily="34" charset="0"/>
              </a:rPr>
              <a:t>Remove vague candidates</a:t>
            </a:r>
          </a:p>
          <a:p>
            <a:pPr lvl="1">
              <a:lnSpc>
                <a:spcPct val="77000"/>
              </a:lnSpc>
            </a:pPr>
            <a:r>
              <a:rPr lang="en-US" altLang="zh-CN" sz="2400" smtClean="0">
                <a:latin typeface="Arial" pitchFamily="34" charset="0"/>
                <a:ea typeface="宋体" pitchFamily="2" charset="-122"/>
                <a:cs typeface="Arial" pitchFamily="34" charset="0"/>
              </a:rPr>
              <a:t>Remove actors (out of scope)</a:t>
            </a:r>
          </a:p>
          <a:p>
            <a:pPr lvl="1">
              <a:lnSpc>
                <a:spcPct val="77000"/>
              </a:lnSpc>
            </a:pPr>
            <a:r>
              <a:rPr lang="en-US" altLang="zh-CN" sz="2400" smtClean="0">
                <a:latin typeface="Arial" pitchFamily="34" charset="0"/>
                <a:ea typeface="宋体" pitchFamily="2" charset="-122"/>
                <a:cs typeface="Arial" pitchFamily="34" charset="0"/>
              </a:rPr>
              <a:t>Remove implementation constructs</a:t>
            </a:r>
          </a:p>
          <a:p>
            <a:pPr lvl="1">
              <a:lnSpc>
                <a:spcPct val="77000"/>
              </a:lnSpc>
            </a:pPr>
            <a:r>
              <a:rPr lang="en-US" altLang="zh-CN" sz="2400" smtClean="0">
                <a:latin typeface="Arial" pitchFamily="34" charset="0"/>
                <a:ea typeface="宋体" pitchFamily="2" charset="-122"/>
                <a:cs typeface="Arial" pitchFamily="34" charset="0"/>
              </a:rPr>
              <a:t>Remove attributes (save for later)</a:t>
            </a:r>
          </a:p>
          <a:p>
            <a:pPr lvl="1">
              <a:lnSpc>
                <a:spcPct val="77000"/>
              </a:lnSpc>
            </a:pPr>
            <a:r>
              <a:rPr lang="en-US" altLang="zh-CN" sz="2400" smtClean="0">
                <a:latin typeface="Arial" pitchFamily="34" charset="0"/>
                <a:ea typeface="宋体" pitchFamily="2" charset="-122"/>
                <a:cs typeface="Arial" pitchFamily="34" charset="0"/>
              </a:rPr>
              <a:t>Remove operations</a:t>
            </a:r>
          </a:p>
          <a:p>
            <a:pPr>
              <a:lnSpc>
                <a:spcPct val="70000"/>
              </a:lnSpc>
            </a:pPr>
            <a:endParaRPr lang="en-US" altLang="zh-CN" smtClean="0">
              <a:ea typeface="宋体" pitchFamily="2" charset="-122"/>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0"/>
          <p:cNvSpPr>
            <a:spLocks noGrp="1" noChangeArrowheads="1"/>
          </p:cNvSpPr>
          <p:nvPr>
            <p:ph type="title" idx="4294967295"/>
          </p:nvPr>
        </p:nvSpPr>
        <p:spPr/>
        <p:txBody>
          <a:bodyPr/>
          <a:lstStyle/>
          <a:p>
            <a:r>
              <a:rPr lang="en-US" altLang="zh-CN" smtClean="0">
                <a:ea typeface="宋体" pitchFamily="2" charset="-122"/>
              </a:rPr>
              <a:t>Example: Candidate Entity Classes</a:t>
            </a:r>
          </a:p>
        </p:txBody>
      </p:sp>
      <p:sp>
        <p:nvSpPr>
          <p:cNvPr id="130051" name="Rectangle 21"/>
          <p:cNvSpPr>
            <a:spLocks noGrp="1" noChangeArrowheads="1"/>
          </p:cNvSpPr>
          <p:nvPr>
            <p:ph type="body" idx="4294967295"/>
          </p:nvPr>
        </p:nvSpPr>
        <p:spPr/>
        <p:txBody>
          <a:bodyPr/>
          <a:lstStyle/>
          <a:p>
            <a:r>
              <a:rPr lang="en-US" altLang="zh-CN" smtClean="0">
                <a:ea typeface="宋体" pitchFamily="2" charset="-122"/>
              </a:rPr>
              <a:t>Register for Courses (Create Schedule)</a:t>
            </a:r>
          </a:p>
        </p:txBody>
      </p:sp>
      <p:sp>
        <p:nvSpPr>
          <p:cNvPr id="130052" name="Rectangle 28"/>
          <p:cNvSpPr>
            <a:spLocks noChangeArrowheads="1"/>
          </p:cNvSpPr>
          <p:nvPr/>
        </p:nvSpPr>
        <p:spPr bwMode="auto">
          <a:xfrm>
            <a:off x="4151313" y="5318125"/>
            <a:ext cx="7953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t>Student</a:t>
            </a:r>
          </a:p>
        </p:txBody>
      </p:sp>
      <p:grpSp>
        <p:nvGrpSpPr>
          <p:cNvPr id="130053" name="Group 33"/>
          <p:cNvGrpSpPr>
            <a:grpSpLocks/>
          </p:cNvGrpSpPr>
          <p:nvPr/>
        </p:nvGrpSpPr>
        <p:grpSpPr bwMode="auto">
          <a:xfrm>
            <a:off x="4076700" y="4235450"/>
            <a:ext cx="965200" cy="990600"/>
            <a:chOff x="4192" y="2208"/>
            <a:chExt cx="464" cy="473"/>
          </a:xfrm>
        </p:grpSpPr>
        <p:sp>
          <p:nvSpPr>
            <p:cNvPr id="130062" name="Oval 34"/>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63" name="Line 35"/>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0054" name="Rectangle 25"/>
          <p:cNvSpPr>
            <a:spLocks noChangeArrowheads="1"/>
          </p:cNvSpPr>
          <p:nvPr/>
        </p:nvSpPr>
        <p:spPr bwMode="auto">
          <a:xfrm>
            <a:off x="5618163" y="3349625"/>
            <a:ext cx="96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t>Schedule</a:t>
            </a:r>
          </a:p>
        </p:txBody>
      </p:sp>
      <p:grpSp>
        <p:nvGrpSpPr>
          <p:cNvPr id="130055" name="Group 36"/>
          <p:cNvGrpSpPr>
            <a:grpSpLocks/>
          </p:cNvGrpSpPr>
          <p:nvPr/>
        </p:nvGrpSpPr>
        <p:grpSpPr bwMode="auto">
          <a:xfrm>
            <a:off x="5588000" y="2209800"/>
            <a:ext cx="965200" cy="990600"/>
            <a:chOff x="4192" y="2208"/>
            <a:chExt cx="464" cy="473"/>
          </a:xfrm>
        </p:grpSpPr>
        <p:sp>
          <p:nvSpPr>
            <p:cNvPr id="130060" name="Oval 37"/>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61" name="Line 38"/>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0056" name="Rectangle 31"/>
          <p:cNvSpPr>
            <a:spLocks noChangeArrowheads="1"/>
          </p:cNvSpPr>
          <p:nvPr/>
        </p:nvSpPr>
        <p:spPr bwMode="auto">
          <a:xfrm>
            <a:off x="2371725" y="3333750"/>
            <a:ext cx="1560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t>CourseOffering</a:t>
            </a:r>
          </a:p>
        </p:txBody>
      </p:sp>
      <p:grpSp>
        <p:nvGrpSpPr>
          <p:cNvPr id="130057" name="Group 39"/>
          <p:cNvGrpSpPr>
            <a:grpSpLocks/>
          </p:cNvGrpSpPr>
          <p:nvPr/>
        </p:nvGrpSpPr>
        <p:grpSpPr bwMode="auto">
          <a:xfrm>
            <a:off x="2654300" y="2209800"/>
            <a:ext cx="965200" cy="990600"/>
            <a:chOff x="4192" y="2208"/>
            <a:chExt cx="464" cy="473"/>
          </a:xfrm>
        </p:grpSpPr>
        <p:sp>
          <p:nvSpPr>
            <p:cNvPr id="130058" name="Oval 40"/>
            <p:cNvSpPr>
              <a:spLocks noChangeArrowheads="1"/>
            </p:cNvSpPr>
            <p:nvPr/>
          </p:nvSpPr>
          <p:spPr bwMode="auto">
            <a:xfrm>
              <a:off x="4192" y="2208"/>
              <a:ext cx="458" cy="46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0059" name="Line 41"/>
            <p:cNvSpPr>
              <a:spLocks noChangeShapeType="1"/>
            </p:cNvSpPr>
            <p:nvPr/>
          </p:nvSpPr>
          <p:spPr bwMode="auto">
            <a:xfrm>
              <a:off x="4198" y="2680"/>
              <a:ext cx="458"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3"/>
          <p:cNvSpPr txBox="1">
            <a:spLocks noChangeArrowheads="1"/>
          </p:cNvSpPr>
          <p:nvPr/>
        </p:nvSpPr>
        <p:spPr bwMode="auto">
          <a:xfrm>
            <a:off x="1962150" y="4597400"/>
            <a:ext cx="1536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2400" i="1">
                <a:solidFill>
                  <a:srgbClr val="00CCFF"/>
                </a:solidFill>
              </a:rPr>
              <a:t>Use Case</a:t>
            </a:r>
          </a:p>
        </p:txBody>
      </p:sp>
      <p:grpSp>
        <p:nvGrpSpPr>
          <p:cNvPr id="131075" name="Group 4"/>
          <p:cNvGrpSpPr>
            <a:grpSpLocks/>
          </p:cNvGrpSpPr>
          <p:nvPr/>
        </p:nvGrpSpPr>
        <p:grpSpPr bwMode="auto">
          <a:xfrm>
            <a:off x="1993900" y="2679700"/>
            <a:ext cx="1196975" cy="1600200"/>
            <a:chOff x="446" y="2208"/>
            <a:chExt cx="754" cy="1008"/>
          </a:xfrm>
        </p:grpSpPr>
        <p:sp>
          <p:nvSpPr>
            <p:cNvPr id="131086" name="Oval 5"/>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1087" name="Rectangle 6"/>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1088" name="Line 7"/>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9" name="Line 8"/>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0" name="Line 9"/>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1" name="Line 10"/>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2" name="Line 11"/>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3" name="Line 12"/>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4" name="Line 13"/>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5" name="Line 14"/>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6" name="Line 15"/>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7" name="Line 16"/>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8" name="Line 17"/>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9" name="Line 18"/>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00" name="Line 19"/>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01" name="Line 20"/>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02" name="Line 21"/>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03" name="Line 22"/>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104" name="Line 23"/>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1076" name="Text Box 24"/>
          <p:cNvSpPr txBox="1">
            <a:spLocks noChangeArrowheads="1"/>
          </p:cNvSpPr>
          <p:nvPr/>
        </p:nvSpPr>
        <p:spPr bwMode="auto">
          <a:xfrm>
            <a:off x="1295400" y="5775325"/>
            <a:ext cx="685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2400">
                <a:solidFill>
                  <a:srgbClr val="33CCFF"/>
                </a:solidFill>
              </a:rPr>
              <a:t>Use-case dependent. Environment independent.</a:t>
            </a:r>
          </a:p>
        </p:txBody>
      </p:sp>
      <p:sp>
        <p:nvSpPr>
          <p:cNvPr id="131077" name="Text Box 31"/>
          <p:cNvSpPr txBox="1">
            <a:spLocks noChangeArrowheads="1"/>
          </p:cNvSpPr>
          <p:nvPr/>
        </p:nvSpPr>
        <p:spPr bwMode="auto">
          <a:xfrm>
            <a:off x="6311900" y="4591050"/>
            <a:ext cx="1841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i="1"/>
              <a:t>Analysis class stereotype</a:t>
            </a:r>
          </a:p>
        </p:txBody>
      </p:sp>
      <p:sp>
        <p:nvSpPr>
          <p:cNvPr id="131078" name="Line 32"/>
          <p:cNvSpPr>
            <a:spLocks noChangeShapeType="1"/>
          </p:cNvSpPr>
          <p:nvPr/>
        </p:nvSpPr>
        <p:spPr bwMode="auto">
          <a:xfrm flipH="1" flipV="1">
            <a:off x="6616700" y="4013200"/>
            <a:ext cx="558800" cy="5715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131079" name="Rectangle 33"/>
          <p:cNvSpPr>
            <a:spLocks noGrp="1" noChangeArrowheads="1"/>
          </p:cNvSpPr>
          <p:nvPr>
            <p:ph type="title" idx="4294967295"/>
          </p:nvPr>
        </p:nvSpPr>
        <p:spPr/>
        <p:txBody>
          <a:bodyPr/>
          <a:lstStyle/>
          <a:p>
            <a:r>
              <a:rPr lang="en-GB" altLang="zh-CN" smtClean="0"/>
              <a:t>What Is a Control Class?</a:t>
            </a:r>
          </a:p>
        </p:txBody>
      </p:sp>
      <p:sp>
        <p:nvSpPr>
          <p:cNvPr id="131080" name="Rectangle 34"/>
          <p:cNvSpPr>
            <a:spLocks noGrp="1" noChangeArrowheads="1"/>
          </p:cNvSpPr>
          <p:nvPr>
            <p:ph type="body" idx="4294967295"/>
          </p:nvPr>
        </p:nvSpPr>
        <p:spPr/>
        <p:txBody>
          <a:bodyPr/>
          <a:lstStyle/>
          <a:p>
            <a:r>
              <a:rPr lang="en-US" altLang="zh-CN" smtClean="0">
                <a:latin typeface="Arial" pitchFamily="34" charset="0"/>
                <a:ea typeface="宋体" pitchFamily="2" charset="-122"/>
                <a:cs typeface="Arial" pitchFamily="34" charset="0"/>
              </a:rPr>
              <a:t>Use-case behavior coordinator</a:t>
            </a:r>
          </a:p>
          <a:p>
            <a:pPr lvl="1"/>
            <a:r>
              <a:rPr lang="en-US" altLang="zh-CN" sz="2400" smtClean="0">
                <a:latin typeface="Arial" pitchFamily="34" charset="0"/>
                <a:ea typeface="宋体" pitchFamily="2" charset="-122"/>
                <a:cs typeface="Arial" pitchFamily="34" charset="0"/>
              </a:rPr>
              <a:t>More complex use cases generally require one or more control cases</a:t>
            </a:r>
          </a:p>
        </p:txBody>
      </p:sp>
      <p:grpSp>
        <p:nvGrpSpPr>
          <p:cNvPr id="131081" name="Group 35"/>
          <p:cNvGrpSpPr>
            <a:grpSpLocks/>
          </p:cNvGrpSpPr>
          <p:nvPr/>
        </p:nvGrpSpPr>
        <p:grpSpPr bwMode="auto">
          <a:xfrm>
            <a:off x="5643563" y="3035300"/>
            <a:ext cx="985837" cy="1014413"/>
            <a:chOff x="1019" y="2289"/>
            <a:chExt cx="418" cy="444"/>
          </a:xfrm>
        </p:grpSpPr>
        <p:sp>
          <p:nvSpPr>
            <p:cNvPr id="131083" name="Oval 36"/>
            <p:cNvSpPr>
              <a:spLocks noChangeArrowheads="1"/>
            </p:cNvSpPr>
            <p:nvPr/>
          </p:nvSpPr>
          <p:spPr bwMode="auto">
            <a:xfrm>
              <a:off x="1019" y="2323"/>
              <a:ext cx="418" cy="410"/>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084" name="Line 37"/>
            <p:cNvSpPr>
              <a:spLocks noChangeShapeType="1"/>
            </p:cNvSpPr>
            <p:nvPr/>
          </p:nvSpPr>
          <p:spPr bwMode="auto">
            <a:xfrm flipH="1">
              <a:off x="1178" y="2289"/>
              <a:ext cx="92" cy="42"/>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5" name="Line 38"/>
            <p:cNvSpPr>
              <a:spLocks noChangeShapeType="1"/>
            </p:cNvSpPr>
            <p:nvPr/>
          </p:nvSpPr>
          <p:spPr bwMode="auto">
            <a:xfrm flipH="1" flipV="1">
              <a:off x="1178" y="2331"/>
              <a:ext cx="92" cy="33"/>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1082" name="AutoShape 40"/>
          <p:cNvSpPr>
            <a:spLocks noChangeArrowheads="1"/>
          </p:cNvSpPr>
          <p:nvPr/>
        </p:nvSpPr>
        <p:spPr bwMode="auto">
          <a:xfrm>
            <a:off x="4300538" y="3292475"/>
            <a:ext cx="539750" cy="533400"/>
          </a:xfrm>
          <a:prstGeom prst="rightArrow">
            <a:avLst>
              <a:gd name="adj1" fmla="val 55954"/>
              <a:gd name="adj2" fmla="val 50295"/>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0"/>
          <p:cNvSpPr txBox="1">
            <a:spLocks noChangeArrowheads="1"/>
          </p:cNvSpPr>
          <p:nvPr/>
        </p:nvSpPr>
        <p:spPr bwMode="auto">
          <a:xfrm>
            <a:off x="800100" y="3702050"/>
            <a:ext cx="158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t>Student</a:t>
            </a:r>
          </a:p>
        </p:txBody>
      </p:sp>
      <p:sp>
        <p:nvSpPr>
          <p:cNvPr id="133123" name="Rectangle 30"/>
          <p:cNvSpPr>
            <a:spLocks noGrp="1" noChangeArrowheads="1"/>
          </p:cNvSpPr>
          <p:nvPr>
            <p:ph type="body" idx="4294967295"/>
          </p:nvPr>
        </p:nvSpPr>
        <p:spPr>
          <a:xfrm>
            <a:off x="361950" y="900113"/>
            <a:ext cx="8489950" cy="5043487"/>
          </a:xfrm>
        </p:spPr>
        <p:txBody>
          <a:bodyPr/>
          <a:lstStyle/>
          <a:p>
            <a:r>
              <a:rPr lang="en-US" altLang="zh-CN" smtClean="0">
                <a:latin typeface="Arial" pitchFamily="34" charset="0"/>
                <a:ea typeface="宋体" pitchFamily="2" charset="-122"/>
                <a:cs typeface="Arial" pitchFamily="34" charset="0"/>
              </a:rPr>
              <a:t>In general, identify one control class per use case.</a:t>
            </a:r>
          </a:p>
          <a:p>
            <a:pPr lvl="1"/>
            <a:r>
              <a:rPr lang="en-US" altLang="zh-CN" sz="2400" smtClean="0">
                <a:latin typeface="Arial" pitchFamily="34" charset="0"/>
                <a:ea typeface="宋体" pitchFamily="2" charset="-122"/>
                <a:cs typeface="Arial" pitchFamily="34" charset="0"/>
              </a:rPr>
              <a:t>As analysis continues, a complex use case’s control class may evolve into more than one class</a:t>
            </a:r>
          </a:p>
        </p:txBody>
      </p:sp>
      <p:grpSp>
        <p:nvGrpSpPr>
          <p:cNvPr id="133124" name="Group 5"/>
          <p:cNvGrpSpPr>
            <a:grpSpLocks/>
          </p:cNvGrpSpPr>
          <p:nvPr/>
        </p:nvGrpSpPr>
        <p:grpSpPr bwMode="auto">
          <a:xfrm>
            <a:off x="6926263" y="3098800"/>
            <a:ext cx="585787" cy="673100"/>
            <a:chOff x="7654" y="3380"/>
            <a:chExt cx="554" cy="754"/>
          </a:xfrm>
        </p:grpSpPr>
        <p:sp>
          <p:nvSpPr>
            <p:cNvPr id="133142" name="Oval 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43" name="Line 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4" name="Line 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5" name="Freeform 9"/>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3125" name="Text Box 10"/>
          <p:cNvSpPr txBox="1">
            <a:spLocks noChangeArrowheads="1"/>
          </p:cNvSpPr>
          <p:nvPr/>
        </p:nvSpPr>
        <p:spPr bwMode="auto">
          <a:xfrm>
            <a:off x="5918200" y="3765550"/>
            <a:ext cx="261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t>Course Catalog </a:t>
            </a:r>
          </a:p>
          <a:p>
            <a:pPr algn="ctr">
              <a:lnSpc>
                <a:spcPct val="50000"/>
              </a:lnSpc>
              <a:spcBef>
                <a:spcPct val="50000"/>
              </a:spcBef>
            </a:pPr>
            <a:r>
              <a:rPr lang="en-US" altLang="zh-CN" sz="1800"/>
              <a:t>System</a:t>
            </a:r>
          </a:p>
        </p:txBody>
      </p:sp>
      <p:sp>
        <p:nvSpPr>
          <p:cNvPr id="133126" name="Oval 12"/>
          <p:cNvSpPr>
            <a:spLocks noChangeArrowheads="1"/>
          </p:cNvSpPr>
          <p:nvPr/>
        </p:nvSpPr>
        <p:spPr bwMode="auto">
          <a:xfrm>
            <a:off x="3797300" y="3182938"/>
            <a:ext cx="1168400" cy="574675"/>
          </a:xfrm>
          <a:prstGeom prst="ellipse">
            <a:avLst/>
          </a:prstGeom>
          <a:noFill/>
          <a:ln w="381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127" name="Text Box 13"/>
          <p:cNvSpPr txBox="1">
            <a:spLocks noChangeArrowheads="1"/>
          </p:cNvSpPr>
          <p:nvPr/>
        </p:nvSpPr>
        <p:spPr bwMode="auto">
          <a:xfrm>
            <a:off x="2889250" y="3740150"/>
            <a:ext cx="2987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t>Register for Courses</a:t>
            </a:r>
          </a:p>
        </p:txBody>
      </p:sp>
      <p:grpSp>
        <p:nvGrpSpPr>
          <p:cNvPr id="133128" name="Group 15"/>
          <p:cNvGrpSpPr>
            <a:grpSpLocks/>
          </p:cNvGrpSpPr>
          <p:nvPr/>
        </p:nvGrpSpPr>
        <p:grpSpPr bwMode="auto">
          <a:xfrm>
            <a:off x="1306513" y="3060700"/>
            <a:ext cx="587375" cy="673100"/>
            <a:chOff x="7654" y="3380"/>
            <a:chExt cx="554" cy="754"/>
          </a:xfrm>
        </p:grpSpPr>
        <p:sp>
          <p:nvSpPr>
            <p:cNvPr id="133138" name="Oval 16"/>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39" name="Line 17"/>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0" name="Line 18"/>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1" name="Freeform 19"/>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3129" name="Line 21"/>
          <p:cNvSpPr>
            <a:spLocks noChangeShapeType="1"/>
          </p:cNvSpPr>
          <p:nvPr/>
        </p:nvSpPr>
        <p:spPr bwMode="auto">
          <a:xfrm>
            <a:off x="1924050" y="3460750"/>
            <a:ext cx="1844675" cy="0"/>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30" name="AutoShape 28"/>
          <p:cNvSpPr>
            <a:spLocks noChangeArrowheads="1"/>
          </p:cNvSpPr>
          <p:nvPr/>
        </p:nvSpPr>
        <p:spPr bwMode="auto">
          <a:xfrm rot="5400000">
            <a:off x="4159250" y="4289425"/>
            <a:ext cx="482600" cy="533400"/>
          </a:xfrm>
          <a:prstGeom prst="rightArrow">
            <a:avLst>
              <a:gd name="adj1" fmla="val 53574"/>
              <a:gd name="adj2" fmla="val 45926"/>
            </a:avLst>
          </a:prstGeom>
          <a:solidFill>
            <a:schemeClr val="hlink"/>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p>
            <a:endParaRPr lang="zh-CN" altLang="en-US"/>
          </a:p>
        </p:txBody>
      </p:sp>
      <p:sp>
        <p:nvSpPr>
          <p:cNvPr id="133131" name="Rectangle 29"/>
          <p:cNvSpPr>
            <a:spLocks noGrp="1" noChangeArrowheads="1"/>
          </p:cNvSpPr>
          <p:nvPr>
            <p:ph type="title" idx="4294967295"/>
          </p:nvPr>
        </p:nvSpPr>
        <p:spPr/>
        <p:txBody>
          <a:bodyPr/>
          <a:lstStyle/>
          <a:p>
            <a:r>
              <a:rPr lang="en-US" altLang="zh-CN" smtClean="0">
                <a:ea typeface="宋体" pitchFamily="2" charset="-122"/>
              </a:rPr>
              <a:t>Example: Finding Control Classes</a:t>
            </a:r>
          </a:p>
        </p:txBody>
      </p:sp>
      <p:sp>
        <p:nvSpPr>
          <p:cNvPr id="133132" name="Rectangle 35"/>
          <p:cNvSpPr>
            <a:spLocks noChangeArrowheads="1"/>
          </p:cNvSpPr>
          <p:nvPr/>
        </p:nvSpPr>
        <p:spPr bwMode="auto">
          <a:xfrm>
            <a:off x="3302000" y="6003925"/>
            <a:ext cx="223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t>RegistrationController</a:t>
            </a:r>
          </a:p>
        </p:txBody>
      </p:sp>
      <p:grpSp>
        <p:nvGrpSpPr>
          <p:cNvPr id="133133" name="Group 41"/>
          <p:cNvGrpSpPr>
            <a:grpSpLocks/>
          </p:cNvGrpSpPr>
          <p:nvPr/>
        </p:nvGrpSpPr>
        <p:grpSpPr bwMode="auto">
          <a:xfrm>
            <a:off x="3886200" y="4929188"/>
            <a:ext cx="985838" cy="1039812"/>
            <a:chOff x="2520" y="2705"/>
            <a:chExt cx="621" cy="655"/>
          </a:xfrm>
        </p:grpSpPr>
        <p:sp>
          <p:nvSpPr>
            <p:cNvPr id="133135" name="Oval 37"/>
            <p:cNvSpPr>
              <a:spLocks noChangeArrowheads="1"/>
            </p:cNvSpPr>
            <p:nvPr/>
          </p:nvSpPr>
          <p:spPr bwMode="auto">
            <a:xfrm>
              <a:off x="2520" y="2770"/>
              <a:ext cx="621" cy="590"/>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36" name="Line 38"/>
            <p:cNvSpPr>
              <a:spLocks noChangeShapeType="1"/>
            </p:cNvSpPr>
            <p:nvPr/>
          </p:nvSpPr>
          <p:spPr bwMode="auto">
            <a:xfrm flipH="1">
              <a:off x="2756" y="2705"/>
              <a:ext cx="137" cy="60"/>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37" name="Line 39"/>
            <p:cNvSpPr>
              <a:spLocks noChangeShapeType="1"/>
            </p:cNvSpPr>
            <p:nvPr/>
          </p:nvSpPr>
          <p:spPr bwMode="auto">
            <a:xfrm flipH="1" flipV="1">
              <a:off x="2756" y="2773"/>
              <a:ext cx="137" cy="48"/>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134" name="Line 42"/>
          <p:cNvSpPr>
            <a:spLocks noChangeShapeType="1"/>
          </p:cNvSpPr>
          <p:nvPr/>
        </p:nvSpPr>
        <p:spPr bwMode="auto">
          <a:xfrm>
            <a:off x="4972050" y="3460750"/>
            <a:ext cx="1844675" cy="0"/>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Line 2"/>
          <p:cNvSpPr>
            <a:spLocks noChangeShapeType="1"/>
          </p:cNvSpPr>
          <p:nvPr/>
        </p:nvSpPr>
        <p:spPr bwMode="auto">
          <a:xfrm>
            <a:off x="2281238" y="1444625"/>
            <a:ext cx="166370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4147" name="Group 3"/>
          <p:cNvGrpSpPr>
            <a:grpSpLocks/>
          </p:cNvGrpSpPr>
          <p:nvPr/>
        </p:nvGrpSpPr>
        <p:grpSpPr bwMode="auto">
          <a:xfrm>
            <a:off x="1435100" y="1096963"/>
            <a:ext cx="1011238" cy="1079500"/>
            <a:chOff x="864" y="672"/>
            <a:chExt cx="672" cy="803"/>
          </a:xfrm>
        </p:grpSpPr>
        <p:grpSp>
          <p:nvGrpSpPr>
            <p:cNvPr id="134187" name="Group 4"/>
            <p:cNvGrpSpPr>
              <a:grpSpLocks/>
            </p:cNvGrpSpPr>
            <p:nvPr/>
          </p:nvGrpSpPr>
          <p:grpSpPr bwMode="auto">
            <a:xfrm>
              <a:off x="1032" y="672"/>
              <a:ext cx="336" cy="480"/>
              <a:chOff x="7654" y="3380"/>
              <a:chExt cx="554" cy="754"/>
            </a:xfrm>
          </p:grpSpPr>
          <p:sp>
            <p:nvSpPr>
              <p:cNvPr id="134189" name="Oval 5"/>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90" name="Line 6"/>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91" name="Line 7"/>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92" name="Freeform 8"/>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4188" name="Text Box 9"/>
            <p:cNvSpPr txBox="1">
              <a:spLocks noChangeArrowheads="1"/>
            </p:cNvSpPr>
            <p:nvPr/>
          </p:nvSpPr>
          <p:spPr bwMode="auto">
            <a:xfrm>
              <a:off x="864" y="1200"/>
              <a:ext cx="672"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t>Student</a:t>
              </a:r>
            </a:p>
          </p:txBody>
        </p:sp>
      </p:grpSp>
      <p:grpSp>
        <p:nvGrpSpPr>
          <p:cNvPr id="134148" name="Group 10"/>
          <p:cNvGrpSpPr>
            <a:grpSpLocks/>
          </p:cNvGrpSpPr>
          <p:nvPr/>
        </p:nvGrpSpPr>
        <p:grpSpPr bwMode="auto">
          <a:xfrm>
            <a:off x="6710363" y="1109663"/>
            <a:ext cx="506412" cy="646112"/>
            <a:chOff x="7654" y="3380"/>
            <a:chExt cx="554" cy="754"/>
          </a:xfrm>
        </p:grpSpPr>
        <p:sp>
          <p:nvSpPr>
            <p:cNvPr id="134183" name="Oval 11"/>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84" name="Line 12"/>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85" name="Line 13"/>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86" name="Freeform 14"/>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4149" name="Text Box 15"/>
          <p:cNvSpPr txBox="1">
            <a:spLocks noChangeArrowheads="1"/>
          </p:cNvSpPr>
          <p:nvPr/>
        </p:nvSpPr>
        <p:spPr bwMode="auto">
          <a:xfrm>
            <a:off x="6045200" y="1752600"/>
            <a:ext cx="1862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t>Course Catalog </a:t>
            </a:r>
          </a:p>
          <a:p>
            <a:pPr algn="ctr">
              <a:lnSpc>
                <a:spcPct val="50000"/>
              </a:lnSpc>
              <a:spcBef>
                <a:spcPct val="50000"/>
              </a:spcBef>
            </a:pPr>
            <a:r>
              <a:rPr lang="en-US" altLang="zh-CN" sz="1800"/>
              <a:t>System</a:t>
            </a:r>
          </a:p>
        </p:txBody>
      </p:sp>
      <p:grpSp>
        <p:nvGrpSpPr>
          <p:cNvPr id="134150" name="Group 16"/>
          <p:cNvGrpSpPr>
            <a:grpSpLocks/>
          </p:cNvGrpSpPr>
          <p:nvPr/>
        </p:nvGrpSpPr>
        <p:grpSpPr bwMode="auto">
          <a:xfrm>
            <a:off x="3175000" y="1225550"/>
            <a:ext cx="2601913" cy="898525"/>
            <a:chOff x="1776" y="806"/>
            <a:chExt cx="1728" cy="668"/>
          </a:xfrm>
        </p:grpSpPr>
        <p:sp>
          <p:nvSpPr>
            <p:cNvPr id="134181" name="Oval 17"/>
            <p:cNvSpPr>
              <a:spLocks noChangeArrowheads="1"/>
            </p:cNvSpPr>
            <p:nvPr/>
          </p:nvSpPr>
          <p:spPr bwMode="auto">
            <a:xfrm>
              <a:off x="2311" y="806"/>
              <a:ext cx="658" cy="346"/>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4182" name="Text Box 18"/>
            <p:cNvSpPr txBox="1">
              <a:spLocks noChangeArrowheads="1"/>
            </p:cNvSpPr>
            <p:nvPr/>
          </p:nvSpPr>
          <p:spPr bwMode="auto">
            <a:xfrm>
              <a:off x="1776" y="1199"/>
              <a:ext cx="17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t>Register for Courses</a:t>
              </a:r>
            </a:p>
          </p:txBody>
        </p:sp>
      </p:grpSp>
      <p:sp>
        <p:nvSpPr>
          <p:cNvPr id="134151" name="Line 20"/>
          <p:cNvSpPr>
            <a:spLocks noChangeShapeType="1"/>
          </p:cNvSpPr>
          <p:nvPr/>
        </p:nvSpPr>
        <p:spPr bwMode="auto">
          <a:xfrm>
            <a:off x="0" y="3048000"/>
            <a:ext cx="9144000" cy="0"/>
          </a:xfrm>
          <a:prstGeom prst="line">
            <a:avLst/>
          </a:prstGeom>
          <a:noFill/>
          <a:ln w="28575">
            <a:solidFill>
              <a:schemeClr val="hlink"/>
            </a:solidFill>
            <a:prstDash val="dashDot"/>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2" name="Text Box 21"/>
          <p:cNvSpPr txBox="1">
            <a:spLocks noChangeArrowheads="1"/>
          </p:cNvSpPr>
          <p:nvPr/>
        </p:nvSpPr>
        <p:spPr bwMode="auto">
          <a:xfrm>
            <a:off x="381000" y="25146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2000">
                <a:solidFill>
                  <a:srgbClr val="00CCFF"/>
                </a:solidFill>
              </a:rPr>
              <a:t>Use-Case Model</a:t>
            </a:r>
          </a:p>
        </p:txBody>
      </p:sp>
      <p:sp>
        <p:nvSpPr>
          <p:cNvPr id="134153" name="Text Box 22"/>
          <p:cNvSpPr txBox="1">
            <a:spLocks noChangeArrowheads="1"/>
          </p:cNvSpPr>
          <p:nvPr/>
        </p:nvSpPr>
        <p:spPr bwMode="auto">
          <a:xfrm>
            <a:off x="381000" y="32004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2000">
                <a:solidFill>
                  <a:srgbClr val="00CCFF"/>
                </a:solidFill>
              </a:rPr>
              <a:t>Design Model</a:t>
            </a:r>
          </a:p>
        </p:txBody>
      </p:sp>
      <p:sp>
        <p:nvSpPr>
          <p:cNvPr id="134154" name="Rectangle 59"/>
          <p:cNvSpPr>
            <a:spLocks noGrp="1" noChangeArrowheads="1"/>
          </p:cNvSpPr>
          <p:nvPr>
            <p:ph type="title" idx="4294967295"/>
          </p:nvPr>
        </p:nvSpPr>
        <p:spPr/>
        <p:txBody>
          <a:bodyPr/>
          <a:lstStyle/>
          <a:p>
            <a:r>
              <a:rPr lang="en-GB" altLang="zh-CN" smtClean="0"/>
              <a:t>Example: Summary: </a:t>
            </a:r>
            <a:r>
              <a:rPr lang="en-US" altLang="zh-CN" smtClean="0">
                <a:ea typeface="宋体" pitchFamily="2" charset="-122"/>
              </a:rPr>
              <a:t>Analysis </a:t>
            </a:r>
            <a:r>
              <a:rPr lang="en-GB" altLang="zh-CN" smtClean="0"/>
              <a:t>Classes</a:t>
            </a:r>
          </a:p>
        </p:txBody>
      </p:sp>
      <p:sp>
        <p:nvSpPr>
          <p:cNvPr id="134155" name="Oval 61"/>
          <p:cNvSpPr>
            <a:spLocks noChangeArrowheads="1"/>
          </p:cNvSpPr>
          <p:nvPr/>
        </p:nvSpPr>
        <p:spPr bwMode="auto">
          <a:xfrm>
            <a:off x="4225925" y="3632200"/>
            <a:ext cx="771525" cy="773113"/>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56" name="Line 62"/>
          <p:cNvSpPr>
            <a:spLocks noChangeShapeType="1"/>
          </p:cNvSpPr>
          <p:nvPr/>
        </p:nvSpPr>
        <p:spPr bwMode="auto">
          <a:xfrm>
            <a:off x="3854450" y="3821113"/>
            <a:ext cx="3175" cy="393700"/>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57" name="Line 63"/>
          <p:cNvSpPr>
            <a:spLocks noChangeShapeType="1"/>
          </p:cNvSpPr>
          <p:nvPr/>
        </p:nvSpPr>
        <p:spPr bwMode="auto">
          <a:xfrm>
            <a:off x="3870325" y="4010025"/>
            <a:ext cx="355600" cy="3175"/>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58" name="Rectangle 64"/>
          <p:cNvSpPr>
            <a:spLocks noChangeArrowheads="1"/>
          </p:cNvSpPr>
          <p:nvPr/>
        </p:nvSpPr>
        <p:spPr bwMode="auto">
          <a:xfrm>
            <a:off x="781050" y="4483100"/>
            <a:ext cx="23129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t>RegisterForCoursesForm</a:t>
            </a:r>
          </a:p>
        </p:txBody>
      </p:sp>
      <p:sp>
        <p:nvSpPr>
          <p:cNvPr id="134159" name="Oval 66"/>
          <p:cNvSpPr>
            <a:spLocks noChangeArrowheads="1"/>
          </p:cNvSpPr>
          <p:nvPr/>
        </p:nvSpPr>
        <p:spPr bwMode="auto">
          <a:xfrm>
            <a:off x="1660525" y="3706813"/>
            <a:ext cx="779463" cy="755650"/>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60" name="Line 67"/>
          <p:cNvSpPr>
            <a:spLocks noChangeShapeType="1"/>
          </p:cNvSpPr>
          <p:nvPr/>
        </p:nvSpPr>
        <p:spPr bwMode="auto">
          <a:xfrm>
            <a:off x="1277938" y="3892550"/>
            <a:ext cx="3175" cy="384175"/>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1" name="Line 68"/>
          <p:cNvSpPr>
            <a:spLocks noChangeShapeType="1"/>
          </p:cNvSpPr>
          <p:nvPr/>
        </p:nvSpPr>
        <p:spPr bwMode="auto">
          <a:xfrm>
            <a:off x="1277938" y="4076700"/>
            <a:ext cx="382587" cy="3175"/>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2" name="Rectangle 69"/>
          <p:cNvSpPr>
            <a:spLocks noChangeArrowheads="1"/>
          </p:cNvSpPr>
          <p:nvPr/>
        </p:nvSpPr>
        <p:spPr bwMode="auto">
          <a:xfrm>
            <a:off x="3538538" y="4465638"/>
            <a:ext cx="204946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t>CourseCatalogSystem</a:t>
            </a:r>
          </a:p>
        </p:txBody>
      </p:sp>
      <p:sp>
        <p:nvSpPr>
          <p:cNvPr id="134163" name="Rectangle 71"/>
          <p:cNvSpPr>
            <a:spLocks noChangeArrowheads="1"/>
          </p:cNvSpPr>
          <p:nvPr/>
        </p:nvSpPr>
        <p:spPr bwMode="auto">
          <a:xfrm>
            <a:off x="5932488" y="4479925"/>
            <a:ext cx="7064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t>Student</a:t>
            </a:r>
          </a:p>
        </p:txBody>
      </p:sp>
      <p:sp>
        <p:nvSpPr>
          <p:cNvPr id="134164" name="Rectangle 77"/>
          <p:cNvSpPr>
            <a:spLocks noChangeArrowheads="1"/>
          </p:cNvSpPr>
          <p:nvPr/>
        </p:nvSpPr>
        <p:spPr bwMode="auto">
          <a:xfrm>
            <a:off x="7165975" y="4479925"/>
            <a:ext cx="8524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t>Schedule</a:t>
            </a:r>
          </a:p>
        </p:txBody>
      </p:sp>
      <p:sp>
        <p:nvSpPr>
          <p:cNvPr id="134165" name="Rectangle 83"/>
          <p:cNvSpPr>
            <a:spLocks noChangeArrowheads="1"/>
          </p:cNvSpPr>
          <p:nvPr/>
        </p:nvSpPr>
        <p:spPr bwMode="auto">
          <a:xfrm>
            <a:off x="2632075" y="6003925"/>
            <a:ext cx="1387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t>CourseOffering</a:t>
            </a:r>
          </a:p>
        </p:txBody>
      </p:sp>
      <p:sp>
        <p:nvSpPr>
          <p:cNvPr id="134166" name="Rectangle 92"/>
          <p:cNvSpPr>
            <a:spLocks noChangeArrowheads="1"/>
          </p:cNvSpPr>
          <p:nvPr/>
        </p:nvSpPr>
        <p:spPr bwMode="auto">
          <a:xfrm>
            <a:off x="4546600" y="6019800"/>
            <a:ext cx="1981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a:t>RegistrationController</a:t>
            </a:r>
          </a:p>
        </p:txBody>
      </p:sp>
      <p:sp>
        <p:nvSpPr>
          <p:cNvPr id="134167" name="Line 99"/>
          <p:cNvSpPr>
            <a:spLocks noChangeShapeType="1"/>
          </p:cNvSpPr>
          <p:nvPr/>
        </p:nvSpPr>
        <p:spPr bwMode="auto">
          <a:xfrm>
            <a:off x="4973638" y="1444625"/>
            <a:ext cx="1663700"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4168" name="Group 104"/>
          <p:cNvGrpSpPr>
            <a:grpSpLocks/>
          </p:cNvGrpSpPr>
          <p:nvPr/>
        </p:nvGrpSpPr>
        <p:grpSpPr bwMode="auto">
          <a:xfrm>
            <a:off x="5864225" y="3656013"/>
            <a:ext cx="779463" cy="758825"/>
            <a:chOff x="3678" y="2303"/>
            <a:chExt cx="491" cy="478"/>
          </a:xfrm>
        </p:grpSpPr>
        <p:sp>
          <p:nvSpPr>
            <p:cNvPr id="134179" name="Line 74"/>
            <p:cNvSpPr>
              <a:spLocks noChangeShapeType="1"/>
            </p:cNvSpPr>
            <p:nvPr/>
          </p:nvSpPr>
          <p:spPr bwMode="auto">
            <a:xfrm>
              <a:off x="3703" y="2780"/>
              <a:ext cx="457"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80" name="Oval 100"/>
            <p:cNvSpPr>
              <a:spLocks noChangeArrowheads="1"/>
            </p:cNvSpPr>
            <p:nvPr/>
          </p:nvSpPr>
          <p:spPr bwMode="auto">
            <a:xfrm>
              <a:off x="3678" y="2303"/>
              <a:ext cx="491" cy="47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4169" name="Group 103"/>
          <p:cNvGrpSpPr>
            <a:grpSpLocks/>
          </p:cNvGrpSpPr>
          <p:nvPr/>
        </p:nvGrpSpPr>
        <p:grpSpPr bwMode="auto">
          <a:xfrm>
            <a:off x="5140325" y="5081588"/>
            <a:ext cx="779463" cy="828675"/>
            <a:chOff x="3086" y="3201"/>
            <a:chExt cx="491" cy="522"/>
          </a:xfrm>
        </p:grpSpPr>
        <p:sp>
          <p:nvSpPr>
            <p:cNvPr id="134176" name="Line 90"/>
            <p:cNvSpPr>
              <a:spLocks noChangeShapeType="1"/>
            </p:cNvSpPr>
            <p:nvPr/>
          </p:nvSpPr>
          <p:spPr bwMode="auto">
            <a:xfrm rot="20988864" flipH="1">
              <a:off x="3258" y="3201"/>
              <a:ext cx="123" cy="49"/>
            </a:xfrm>
            <a:prstGeom prst="line">
              <a:avLst/>
            </a:prstGeom>
            <a:noFill/>
            <a:ln w="38100">
              <a:solidFill>
                <a:srgbClr val="33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7" name="Line 91"/>
            <p:cNvSpPr>
              <a:spLocks noChangeShapeType="1"/>
            </p:cNvSpPr>
            <p:nvPr/>
          </p:nvSpPr>
          <p:spPr bwMode="auto">
            <a:xfrm rot="-616103" flipH="1" flipV="1">
              <a:off x="3264" y="3244"/>
              <a:ext cx="113" cy="65"/>
            </a:xfrm>
            <a:prstGeom prst="line">
              <a:avLst/>
            </a:prstGeom>
            <a:noFill/>
            <a:ln w="38100">
              <a:solidFill>
                <a:srgbClr val="33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8" name="Oval 101"/>
            <p:cNvSpPr>
              <a:spLocks noChangeArrowheads="1"/>
            </p:cNvSpPr>
            <p:nvPr/>
          </p:nvSpPr>
          <p:spPr bwMode="auto">
            <a:xfrm>
              <a:off x="3086" y="3247"/>
              <a:ext cx="491" cy="47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4170" name="Group 105"/>
          <p:cNvGrpSpPr>
            <a:grpSpLocks/>
          </p:cNvGrpSpPr>
          <p:nvPr/>
        </p:nvGrpSpPr>
        <p:grpSpPr bwMode="auto">
          <a:xfrm>
            <a:off x="7172325" y="3656013"/>
            <a:ext cx="779463" cy="758825"/>
            <a:chOff x="3678" y="2303"/>
            <a:chExt cx="491" cy="478"/>
          </a:xfrm>
        </p:grpSpPr>
        <p:sp>
          <p:nvSpPr>
            <p:cNvPr id="134174" name="Line 106"/>
            <p:cNvSpPr>
              <a:spLocks noChangeShapeType="1"/>
            </p:cNvSpPr>
            <p:nvPr/>
          </p:nvSpPr>
          <p:spPr bwMode="auto">
            <a:xfrm>
              <a:off x="3703" y="2780"/>
              <a:ext cx="457"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5" name="Oval 107"/>
            <p:cNvSpPr>
              <a:spLocks noChangeArrowheads="1"/>
            </p:cNvSpPr>
            <p:nvPr/>
          </p:nvSpPr>
          <p:spPr bwMode="auto">
            <a:xfrm>
              <a:off x="3678" y="2303"/>
              <a:ext cx="491" cy="47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4171" name="Group 108"/>
          <p:cNvGrpSpPr>
            <a:grpSpLocks/>
          </p:cNvGrpSpPr>
          <p:nvPr/>
        </p:nvGrpSpPr>
        <p:grpSpPr bwMode="auto">
          <a:xfrm>
            <a:off x="2943225" y="5154613"/>
            <a:ext cx="779463" cy="758825"/>
            <a:chOff x="3678" y="2303"/>
            <a:chExt cx="491" cy="478"/>
          </a:xfrm>
        </p:grpSpPr>
        <p:sp>
          <p:nvSpPr>
            <p:cNvPr id="134172" name="Line 109"/>
            <p:cNvSpPr>
              <a:spLocks noChangeShapeType="1"/>
            </p:cNvSpPr>
            <p:nvPr/>
          </p:nvSpPr>
          <p:spPr bwMode="auto">
            <a:xfrm>
              <a:off x="3703" y="2780"/>
              <a:ext cx="457" cy="1"/>
            </a:xfrm>
            <a:prstGeom prst="line">
              <a:avLst/>
            </a:prstGeom>
            <a:noFill/>
            <a:ln w="3810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3" name="Oval 110"/>
            <p:cNvSpPr>
              <a:spLocks noChangeArrowheads="1"/>
            </p:cNvSpPr>
            <p:nvPr/>
          </p:nvSpPr>
          <p:spPr bwMode="auto">
            <a:xfrm>
              <a:off x="3678" y="2303"/>
              <a:ext cx="491" cy="476"/>
            </a:xfrm>
            <a:prstGeom prst="ellipse">
              <a:avLst/>
            </a:prstGeom>
            <a:noFill/>
            <a:ln w="3810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ChangeArrowheads="1"/>
          </p:cNvSpPr>
          <p:nvPr>
            <p:ph type="title" idx="4294967295"/>
          </p:nvPr>
        </p:nvSpPr>
        <p:spPr/>
        <p:txBody>
          <a:bodyPr/>
          <a:lstStyle/>
          <a:p>
            <a:r>
              <a:rPr lang="en-US" altLang="zh-CN" smtClean="0">
                <a:ea typeface="宋体" pitchFamily="2" charset="-122"/>
              </a:rPr>
              <a:t>Use-Case Analysis Steps</a:t>
            </a:r>
          </a:p>
        </p:txBody>
      </p:sp>
      <p:sp>
        <p:nvSpPr>
          <p:cNvPr id="135171" name="Rectangle 24"/>
          <p:cNvSpPr>
            <a:spLocks noGrp="1" noChangeArrowheads="1"/>
          </p:cNvSpPr>
          <p:nvPr>
            <p:ph type="body" idx="4294967295"/>
          </p:nvPr>
        </p:nvSpPr>
        <p:spPr/>
        <p:txBody>
          <a:bodyPr/>
          <a:lstStyle/>
          <a:p>
            <a:pPr>
              <a:lnSpc>
                <a:spcPct val="70000"/>
              </a:lnSpc>
            </a:pPr>
            <a:r>
              <a:rPr lang="en-US" altLang="zh-CN" dirty="0" smtClean="0">
                <a:latin typeface="Arial" pitchFamily="34" charset="0"/>
                <a:ea typeface="宋体" pitchFamily="2" charset="-122"/>
                <a:cs typeface="Arial" pitchFamily="34" charset="0"/>
              </a:rPr>
              <a:t>Supplement the Use-Case Descriptions</a:t>
            </a:r>
          </a:p>
          <a:p>
            <a:pPr>
              <a:lnSpc>
                <a:spcPct val="70000"/>
              </a:lnSpc>
            </a:pPr>
            <a:r>
              <a:rPr lang="en-US" altLang="zh-CN" dirty="0" smtClean="0">
                <a:latin typeface="Arial" pitchFamily="34" charset="0"/>
                <a:ea typeface="宋体" pitchFamily="2" charset="-122"/>
                <a:cs typeface="Arial" pitchFamily="34" charset="0"/>
              </a:rPr>
              <a:t>For each Use-Case Realization </a:t>
            </a:r>
          </a:p>
          <a:p>
            <a:pPr lvl="1">
              <a:lnSpc>
                <a:spcPct val="77000"/>
              </a:lnSpc>
            </a:pPr>
            <a:r>
              <a:rPr lang="en-US" altLang="zh-CN" sz="2400" dirty="0" smtClean="0">
                <a:latin typeface="Arial" pitchFamily="34" charset="0"/>
                <a:ea typeface="宋体" pitchFamily="2" charset="-122"/>
                <a:cs typeface="Arial" pitchFamily="34" charset="0"/>
              </a:rPr>
              <a:t>Find Classes from Use-Case Behavior </a:t>
            </a:r>
          </a:p>
          <a:p>
            <a:pPr lvl="1">
              <a:lnSpc>
                <a:spcPct val="77000"/>
              </a:lnSpc>
            </a:pPr>
            <a:r>
              <a:rPr lang="en-US" altLang="zh-CN" sz="2400" dirty="0" smtClean="0">
                <a:solidFill>
                  <a:srgbClr val="99CC00"/>
                </a:solidFill>
                <a:latin typeface="Arial" pitchFamily="34" charset="0"/>
                <a:ea typeface="宋体" pitchFamily="2" charset="-122"/>
                <a:cs typeface="Arial" pitchFamily="34" charset="0"/>
              </a:rPr>
              <a:t>Distribute Use-Case Behavior to Classes </a:t>
            </a:r>
          </a:p>
          <a:p>
            <a:pPr>
              <a:lnSpc>
                <a:spcPct val="70000"/>
              </a:lnSpc>
            </a:pPr>
            <a:r>
              <a:rPr lang="en-US" altLang="zh-CN" dirty="0" smtClean="0">
                <a:latin typeface="Arial" pitchFamily="34" charset="0"/>
                <a:ea typeface="宋体" pitchFamily="2" charset="-122"/>
                <a:cs typeface="Arial" pitchFamily="34" charset="0"/>
              </a:rPr>
              <a:t>For each resulting analysis class </a:t>
            </a:r>
          </a:p>
          <a:p>
            <a:pPr lvl="1">
              <a:lnSpc>
                <a:spcPct val="77000"/>
              </a:lnSpc>
            </a:pPr>
            <a:r>
              <a:rPr lang="en-US" altLang="zh-CN" sz="2400" dirty="0" smtClean="0">
                <a:latin typeface="Arial" pitchFamily="34" charset="0"/>
                <a:ea typeface="宋体" pitchFamily="2" charset="-122"/>
                <a:cs typeface="Arial" pitchFamily="34" charset="0"/>
              </a:rPr>
              <a:t>Describe Responsibilities </a:t>
            </a:r>
          </a:p>
          <a:p>
            <a:pPr lvl="1">
              <a:lnSpc>
                <a:spcPct val="77000"/>
              </a:lnSpc>
            </a:pPr>
            <a:r>
              <a:rPr lang="en-US" altLang="zh-CN" sz="2400" dirty="0" smtClean="0">
                <a:latin typeface="Arial" pitchFamily="34" charset="0"/>
                <a:ea typeface="宋体" pitchFamily="2" charset="-122"/>
                <a:cs typeface="Arial" pitchFamily="34" charset="0"/>
              </a:rPr>
              <a:t>Describe Attributes and Associations </a:t>
            </a:r>
          </a:p>
          <a:p>
            <a:pPr lvl="1">
              <a:lnSpc>
                <a:spcPct val="77000"/>
              </a:lnSpc>
            </a:pPr>
            <a:r>
              <a:rPr lang="en-US" altLang="zh-CN" sz="2400" dirty="0" smtClean="0">
                <a:latin typeface="Arial" pitchFamily="34" charset="0"/>
                <a:ea typeface="宋体" pitchFamily="2" charset="-122"/>
                <a:cs typeface="Arial" pitchFamily="34" charset="0"/>
              </a:rPr>
              <a:t>Qualify Analysis Mechanisms </a:t>
            </a:r>
          </a:p>
          <a:p>
            <a:pPr>
              <a:lnSpc>
                <a:spcPct val="70000"/>
              </a:lnSpc>
            </a:pPr>
            <a:r>
              <a:rPr lang="en-US" altLang="zh-CN" dirty="0" smtClean="0">
                <a:latin typeface="Arial" pitchFamily="34" charset="0"/>
                <a:ea typeface="宋体" pitchFamily="2" charset="-122"/>
                <a:cs typeface="Arial" pitchFamily="34" charset="0"/>
              </a:rPr>
              <a:t>Use-Case realization</a:t>
            </a:r>
          </a:p>
          <a:p>
            <a:pPr>
              <a:lnSpc>
                <a:spcPct val="70000"/>
              </a:lnSpc>
            </a:pPr>
            <a:r>
              <a:rPr lang="en-US" altLang="zh-CN" dirty="0" smtClean="0">
                <a:latin typeface="Arial" pitchFamily="34" charset="0"/>
                <a:ea typeface="宋体" pitchFamily="2" charset="-122"/>
                <a:cs typeface="Arial" pitchFamily="34" charset="0"/>
              </a:rPr>
              <a:t>Checkpoints</a:t>
            </a:r>
          </a:p>
        </p:txBody>
      </p:sp>
      <p:sp>
        <p:nvSpPr>
          <p:cNvPr id="397337" name="AutoShape 25"/>
          <p:cNvSpPr>
            <a:spLocks noChangeArrowheads="1"/>
          </p:cNvSpPr>
          <p:nvPr/>
        </p:nvSpPr>
        <p:spPr bwMode="auto">
          <a:xfrm>
            <a:off x="485775" y="2438400"/>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latin typeface="Frutiger LT 55 Roman"/>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82"/>
          <p:cNvSpPr>
            <a:spLocks noGrp="1" noChangeArrowheads="1"/>
          </p:cNvSpPr>
          <p:nvPr>
            <p:ph type="body" idx="4294967295"/>
          </p:nvPr>
        </p:nvSpPr>
        <p:spPr/>
        <p:txBody>
          <a:bodyPr/>
          <a:lstStyle/>
          <a:p>
            <a:r>
              <a:rPr lang="en-US" altLang="zh-CN" smtClean="0">
                <a:latin typeface="Arial" pitchFamily="34" charset="0"/>
                <a:ea typeface="宋体" pitchFamily="2" charset="-122"/>
                <a:cs typeface="Arial" pitchFamily="34" charset="0"/>
              </a:rPr>
              <a:t>For each use-case flow of events: </a:t>
            </a:r>
          </a:p>
          <a:p>
            <a:pPr lvl="1"/>
            <a:r>
              <a:rPr lang="en-US" altLang="zh-CN" sz="2400" smtClean="0">
                <a:latin typeface="Arial" pitchFamily="34" charset="0"/>
                <a:ea typeface="宋体" pitchFamily="2" charset="-122"/>
                <a:cs typeface="Arial" pitchFamily="34" charset="0"/>
              </a:rPr>
              <a:t>Identify analysis classes </a:t>
            </a:r>
          </a:p>
          <a:p>
            <a:pPr lvl="1"/>
            <a:r>
              <a:rPr lang="en-US" altLang="zh-CN" sz="2400" smtClean="0">
                <a:latin typeface="Arial" pitchFamily="34" charset="0"/>
                <a:ea typeface="宋体" pitchFamily="2" charset="-122"/>
                <a:cs typeface="Arial" pitchFamily="34" charset="0"/>
              </a:rPr>
              <a:t>Allocate use-case responsibilities to analysis classes</a:t>
            </a:r>
          </a:p>
          <a:p>
            <a:pPr lvl="1"/>
            <a:r>
              <a:rPr lang="en-US" altLang="zh-CN" sz="2400" smtClean="0">
                <a:latin typeface="Arial" pitchFamily="34" charset="0"/>
                <a:ea typeface="宋体" pitchFamily="2" charset="-122"/>
                <a:cs typeface="Arial" pitchFamily="34" charset="0"/>
              </a:rPr>
              <a:t>Model analysis class interactions in Interaction diagrams</a:t>
            </a:r>
          </a:p>
        </p:txBody>
      </p:sp>
      <p:sp>
        <p:nvSpPr>
          <p:cNvPr id="136195" name="Text Box 23"/>
          <p:cNvSpPr txBox="1">
            <a:spLocks noChangeArrowheads="1"/>
          </p:cNvSpPr>
          <p:nvPr/>
        </p:nvSpPr>
        <p:spPr bwMode="auto">
          <a:xfrm>
            <a:off x="469900" y="5943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spcBef>
                <a:spcPct val="50000"/>
              </a:spcBef>
            </a:pPr>
            <a:r>
              <a:rPr lang="en-US" altLang="zh-CN" sz="1800">
                <a:solidFill>
                  <a:srgbClr val="00CCFF"/>
                </a:solidFill>
              </a:rPr>
              <a:t>Use Case</a:t>
            </a:r>
          </a:p>
        </p:txBody>
      </p:sp>
      <p:sp>
        <p:nvSpPr>
          <p:cNvPr id="136196" name="Rectangle 81"/>
          <p:cNvSpPr>
            <a:spLocks noGrp="1" noChangeArrowheads="1"/>
          </p:cNvSpPr>
          <p:nvPr>
            <p:ph type="title" idx="4294967295"/>
          </p:nvPr>
        </p:nvSpPr>
        <p:spPr/>
        <p:txBody>
          <a:bodyPr/>
          <a:lstStyle/>
          <a:p>
            <a:r>
              <a:rPr lang="en-US" altLang="zh-CN" smtClean="0">
                <a:ea typeface="宋体" pitchFamily="2" charset="-122"/>
              </a:rPr>
              <a:t>Distribute Use-Case Behavior to Classes</a:t>
            </a:r>
          </a:p>
        </p:txBody>
      </p:sp>
      <p:sp>
        <p:nvSpPr>
          <p:cNvPr id="136197" name="Oval 211"/>
          <p:cNvSpPr>
            <a:spLocks noChangeArrowheads="1"/>
          </p:cNvSpPr>
          <p:nvPr/>
        </p:nvSpPr>
        <p:spPr bwMode="auto">
          <a:xfrm>
            <a:off x="3057525" y="3500438"/>
            <a:ext cx="5338763" cy="2933700"/>
          </a:xfrm>
          <a:prstGeom prst="ellipse">
            <a:avLst/>
          </a:prstGeom>
          <a:noFill/>
          <a:ln w="28575">
            <a:solidFill>
              <a:schemeClr val="folHlink"/>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36198" name="Group 212"/>
          <p:cNvGrpSpPr>
            <a:grpSpLocks/>
          </p:cNvGrpSpPr>
          <p:nvPr/>
        </p:nvGrpSpPr>
        <p:grpSpPr bwMode="auto">
          <a:xfrm>
            <a:off x="4845050" y="5273675"/>
            <a:ext cx="1812925" cy="1198563"/>
            <a:chOff x="3226" y="2968"/>
            <a:chExt cx="1142" cy="755"/>
          </a:xfrm>
        </p:grpSpPr>
        <p:grpSp>
          <p:nvGrpSpPr>
            <p:cNvPr id="136265" name="Group 213"/>
            <p:cNvGrpSpPr>
              <a:grpSpLocks/>
            </p:cNvGrpSpPr>
            <p:nvPr/>
          </p:nvGrpSpPr>
          <p:grpSpPr bwMode="auto">
            <a:xfrm>
              <a:off x="3393" y="2968"/>
              <a:ext cx="808" cy="510"/>
              <a:chOff x="1309" y="1072"/>
              <a:chExt cx="1245" cy="765"/>
            </a:xfrm>
          </p:grpSpPr>
          <p:grpSp>
            <p:nvGrpSpPr>
              <p:cNvPr id="136267" name="Group 214"/>
              <p:cNvGrpSpPr>
                <a:grpSpLocks/>
              </p:cNvGrpSpPr>
              <p:nvPr/>
            </p:nvGrpSpPr>
            <p:grpSpPr bwMode="auto">
              <a:xfrm>
                <a:off x="1309" y="1231"/>
                <a:ext cx="302" cy="174"/>
                <a:chOff x="144" y="1441"/>
                <a:chExt cx="881" cy="507"/>
              </a:xfrm>
            </p:grpSpPr>
            <p:sp>
              <p:nvSpPr>
                <p:cNvPr id="136284" name="Rectangle 215"/>
                <p:cNvSpPr>
                  <a:spLocks noChangeArrowheads="1"/>
                </p:cNvSpPr>
                <p:nvPr/>
              </p:nvSpPr>
              <p:spPr bwMode="auto">
                <a:xfrm>
                  <a:off x="144" y="1441"/>
                  <a:ext cx="0" cy="50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36285" name="Line 21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36286" name="Line 21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36268" name="Group 218"/>
              <p:cNvGrpSpPr>
                <a:grpSpLocks/>
              </p:cNvGrpSpPr>
              <p:nvPr/>
            </p:nvGrpSpPr>
            <p:grpSpPr bwMode="auto">
              <a:xfrm>
                <a:off x="1950" y="1072"/>
                <a:ext cx="302" cy="174"/>
                <a:chOff x="144" y="1441"/>
                <a:chExt cx="881" cy="507"/>
              </a:xfrm>
            </p:grpSpPr>
            <p:sp>
              <p:nvSpPr>
                <p:cNvPr id="136281" name="Rectangle 219"/>
                <p:cNvSpPr>
                  <a:spLocks noChangeArrowheads="1"/>
                </p:cNvSpPr>
                <p:nvPr/>
              </p:nvSpPr>
              <p:spPr bwMode="auto">
                <a:xfrm>
                  <a:off x="144" y="1441"/>
                  <a:ext cx="0" cy="50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36282" name="Line 22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36283" name="Line 22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36269" name="Group 222"/>
              <p:cNvGrpSpPr>
                <a:grpSpLocks/>
              </p:cNvGrpSpPr>
              <p:nvPr/>
            </p:nvGrpSpPr>
            <p:grpSpPr bwMode="auto">
              <a:xfrm>
                <a:off x="1648" y="1663"/>
                <a:ext cx="302" cy="174"/>
                <a:chOff x="144" y="1442"/>
                <a:chExt cx="881" cy="507"/>
              </a:xfrm>
            </p:grpSpPr>
            <p:sp>
              <p:nvSpPr>
                <p:cNvPr id="136278" name="Rectangle 223"/>
                <p:cNvSpPr>
                  <a:spLocks noChangeArrowheads="1"/>
                </p:cNvSpPr>
                <p:nvPr/>
              </p:nvSpPr>
              <p:spPr bwMode="auto">
                <a:xfrm>
                  <a:off x="144" y="1442"/>
                  <a:ext cx="0" cy="50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36279" name="Line 22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36280" name="Line 22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36270" name="Group 226"/>
              <p:cNvGrpSpPr>
                <a:grpSpLocks/>
              </p:cNvGrpSpPr>
              <p:nvPr/>
            </p:nvGrpSpPr>
            <p:grpSpPr bwMode="auto">
              <a:xfrm>
                <a:off x="2252" y="1581"/>
                <a:ext cx="302" cy="174"/>
                <a:chOff x="144" y="1442"/>
                <a:chExt cx="881" cy="507"/>
              </a:xfrm>
            </p:grpSpPr>
            <p:sp>
              <p:nvSpPr>
                <p:cNvPr id="136275" name="Rectangle 227"/>
                <p:cNvSpPr>
                  <a:spLocks noChangeArrowheads="1"/>
                </p:cNvSpPr>
                <p:nvPr/>
              </p:nvSpPr>
              <p:spPr bwMode="auto">
                <a:xfrm>
                  <a:off x="144" y="1442"/>
                  <a:ext cx="0" cy="50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36276" name="Line 22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36277" name="Line 22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36271" name="Line 230"/>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72" name="Line 231"/>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73" name="Line 232"/>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74" name="Line 233"/>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6266" name="Text Box 234"/>
            <p:cNvSpPr txBox="1">
              <a:spLocks noChangeArrowheads="1"/>
            </p:cNvSpPr>
            <p:nvPr/>
          </p:nvSpPr>
          <p:spPr bwMode="auto">
            <a:xfrm>
              <a:off x="3226" y="3490"/>
              <a:ext cx="11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a:t>Class Diagrams</a:t>
              </a:r>
            </a:p>
          </p:txBody>
        </p:sp>
      </p:grpSp>
      <p:sp>
        <p:nvSpPr>
          <p:cNvPr id="136199" name="Oval 235"/>
          <p:cNvSpPr>
            <a:spLocks noChangeArrowheads="1"/>
          </p:cNvSpPr>
          <p:nvPr/>
        </p:nvSpPr>
        <p:spPr bwMode="auto">
          <a:xfrm>
            <a:off x="323850" y="3848100"/>
            <a:ext cx="1222375" cy="584200"/>
          </a:xfrm>
          <a:prstGeom prst="ellipse">
            <a:avLst/>
          </a:prstGeom>
          <a:noFill/>
          <a:ln w="28575">
            <a:solidFill>
              <a:schemeClr val="folHlink"/>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36200" name="Group 236"/>
          <p:cNvGrpSpPr>
            <a:grpSpLocks/>
          </p:cNvGrpSpPr>
          <p:nvPr/>
        </p:nvGrpSpPr>
        <p:grpSpPr bwMode="auto">
          <a:xfrm>
            <a:off x="954088" y="4432300"/>
            <a:ext cx="846137" cy="1460500"/>
            <a:chOff x="835" y="2408"/>
            <a:chExt cx="533" cy="920"/>
          </a:xfrm>
        </p:grpSpPr>
        <p:sp>
          <p:nvSpPr>
            <p:cNvPr id="136247" name="Rectangle 237"/>
            <p:cNvSpPr>
              <a:spLocks noChangeArrowheads="1"/>
            </p:cNvSpPr>
            <p:nvPr/>
          </p:nvSpPr>
          <p:spPr bwMode="auto">
            <a:xfrm>
              <a:off x="835" y="2408"/>
              <a:ext cx="533" cy="9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48" name="Line 238"/>
            <p:cNvSpPr>
              <a:spLocks noChangeShapeType="1"/>
            </p:cNvSpPr>
            <p:nvPr/>
          </p:nvSpPr>
          <p:spPr bwMode="auto">
            <a:xfrm>
              <a:off x="1190" y="2408"/>
              <a:ext cx="178" cy="18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49" name="Line 239"/>
            <p:cNvSpPr>
              <a:spLocks noChangeShapeType="1"/>
            </p:cNvSpPr>
            <p:nvPr/>
          </p:nvSpPr>
          <p:spPr bwMode="auto">
            <a:xfrm>
              <a:off x="1190" y="2408"/>
              <a:ext cx="0" cy="18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0" name="Line 240"/>
            <p:cNvSpPr>
              <a:spLocks noChangeShapeType="1"/>
            </p:cNvSpPr>
            <p:nvPr/>
          </p:nvSpPr>
          <p:spPr bwMode="auto">
            <a:xfrm flipH="1">
              <a:off x="1190" y="2592"/>
              <a:ext cx="17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1" name="Line 241"/>
            <p:cNvSpPr>
              <a:spLocks noChangeShapeType="1"/>
            </p:cNvSpPr>
            <p:nvPr/>
          </p:nvSpPr>
          <p:spPr bwMode="auto">
            <a:xfrm>
              <a:off x="894" y="2715"/>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2" name="Line 242"/>
            <p:cNvSpPr>
              <a:spLocks noChangeShapeType="1"/>
            </p:cNvSpPr>
            <p:nvPr/>
          </p:nvSpPr>
          <p:spPr bwMode="auto">
            <a:xfrm>
              <a:off x="894" y="2776"/>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3" name="Line 243"/>
            <p:cNvSpPr>
              <a:spLocks noChangeShapeType="1"/>
            </p:cNvSpPr>
            <p:nvPr/>
          </p:nvSpPr>
          <p:spPr bwMode="auto">
            <a:xfrm>
              <a:off x="894" y="2837"/>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4" name="Line 244"/>
            <p:cNvSpPr>
              <a:spLocks noChangeShapeType="1"/>
            </p:cNvSpPr>
            <p:nvPr/>
          </p:nvSpPr>
          <p:spPr bwMode="auto">
            <a:xfrm>
              <a:off x="894" y="2960"/>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5" name="Line 245"/>
            <p:cNvSpPr>
              <a:spLocks noChangeShapeType="1"/>
            </p:cNvSpPr>
            <p:nvPr/>
          </p:nvSpPr>
          <p:spPr bwMode="auto">
            <a:xfrm>
              <a:off x="894" y="2899"/>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6" name="Line 246"/>
            <p:cNvSpPr>
              <a:spLocks noChangeShapeType="1"/>
            </p:cNvSpPr>
            <p:nvPr/>
          </p:nvSpPr>
          <p:spPr bwMode="auto">
            <a:xfrm>
              <a:off x="894" y="3021"/>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7" name="Line 247"/>
            <p:cNvSpPr>
              <a:spLocks noChangeShapeType="1"/>
            </p:cNvSpPr>
            <p:nvPr/>
          </p:nvSpPr>
          <p:spPr bwMode="auto">
            <a:xfrm>
              <a:off x="894" y="3083"/>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8" name="Line 248"/>
            <p:cNvSpPr>
              <a:spLocks noChangeShapeType="1"/>
            </p:cNvSpPr>
            <p:nvPr/>
          </p:nvSpPr>
          <p:spPr bwMode="auto">
            <a:xfrm>
              <a:off x="894" y="3144"/>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59" name="Line 249"/>
            <p:cNvSpPr>
              <a:spLocks noChangeShapeType="1"/>
            </p:cNvSpPr>
            <p:nvPr/>
          </p:nvSpPr>
          <p:spPr bwMode="auto">
            <a:xfrm>
              <a:off x="894" y="3205"/>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60" name="Line 250"/>
            <p:cNvSpPr>
              <a:spLocks noChangeShapeType="1"/>
            </p:cNvSpPr>
            <p:nvPr/>
          </p:nvSpPr>
          <p:spPr bwMode="auto">
            <a:xfrm>
              <a:off x="894" y="3267"/>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61" name="Line 251"/>
            <p:cNvSpPr>
              <a:spLocks noChangeShapeType="1"/>
            </p:cNvSpPr>
            <p:nvPr/>
          </p:nvSpPr>
          <p:spPr bwMode="auto">
            <a:xfrm>
              <a:off x="894" y="2653"/>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62" name="Line 252"/>
            <p:cNvSpPr>
              <a:spLocks noChangeShapeType="1"/>
            </p:cNvSpPr>
            <p:nvPr/>
          </p:nvSpPr>
          <p:spPr bwMode="auto">
            <a:xfrm>
              <a:off x="894" y="2531"/>
              <a:ext cx="25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63" name="Line 253"/>
            <p:cNvSpPr>
              <a:spLocks noChangeShapeType="1"/>
            </p:cNvSpPr>
            <p:nvPr/>
          </p:nvSpPr>
          <p:spPr bwMode="auto">
            <a:xfrm>
              <a:off x="894" y="2469"/>
              <a:ext cx="25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64" name="Line 254"/>
            <p:cNvSpPr>
              <a:spLocks noChangeShapeType="1"/>
            </p:cNvSpPr>
            <p:nvPr/>
          </p:nvSpPr>
          <p:spPr bwMode="auto">
            <a:xfrm>
              <a:off x="894" y="2592"/>
              <a:ext cx="25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6201" name="Text Box 256"/>
          <p:cNvSpPr txBox="1">
            <a:spLocks noChangeArrowheads="1"/>
          </p:cNvSpPr>
          <p:nvPr/>
        </p:nvSpPr>
        <p:spPr bwMode="auto">
          <a:xfrm>
            <a:off x="5657850" y="4710113"/>
            <a:ext cx="2582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lnSpc>
                <a:spcPts val="1900"/>
              </a:lnSpc>
              <a:spcBef>
                <a:spcPct val="50000"/>
              </a:spcBef>
            </a:pPr>
            <a:r>
              <a:rPr lang="en-US" altLang="zh-CN" sz="1800"/>
              <a:t>Communication Diagrams</a:t>
            </a:r>
          </a:p>
        </p:txBody>
      </p:sp>
      <p:grpSp>
        <p:nvGrpSpPr>
          <p:cNvPr id="136202" name="Group 257"/>
          <p:cNvGrpSpPr>
            <a:grpSpLocks/>
          </p:cNvGrpSpPr>
          <p:nvPr/>
        </p:nvGrpSpPr>
        <p:grpSpPr bwMode="auto">
          <a:xfrm>
            <a:off x="5972175" y="3733800"/>
            <a:ext cx="1474788" cy="981075"/>
            <a:chOff x="3996" y="1914"/>
            <a:chExt cx="929" cy="618"/>
          </a:xfrm>
        </p:grpSpPr>
        <p:grpSp>
          <p:nvGrpSpPr>
            <p:cNvPr id="136231" name="Group 258"/>
            <p:cNvGrpSpPr>
              <a:grpSpLocks/>
            </p:cNvGrpSpPr>
            <p:nvPr/>
          </p:nvGrpSpPr>
          <p:grpSpPr bwMode="auto">
            <a:xfrm>
              <a:off x="3996" y="1914"/>
              <a:ext cx="99" cy="148"/>
              <a:chOff x="7654" y="3380"/>
              <a:chExt cx="554" cy="754"/>
            </a:xfrm>
          </p:grpSpPr>
          <p:sp>
            <p:nvSpPr>
              <p:cNvPr id="136243" name="Oval 259"/>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244" name="Line 260"/>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45" name="Line 261"/>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46" name="Freeform 262"/>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6232" name="Line 263"/>
            <p:cNvSpPr>
              <a:spLocks noChangeShapeType="1"/>
            </p:cNvSpPr>
            <p:nvPr/>
          </p:nvSpPr>
          <p:spPr bwMode="auto">
            <a:xfrm>
              <a:off x="4061" y="2081"/>
              <a:ext cx="226" cy="261"/>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6233" name="Line 264"/>
            <p:cNvSpPr>
              <a:spLocks noChangeShapeType="1"/>
            </p:cNvSpPr>
            <p:nvPr/>
          </p:nvSpPr>
          <p:spPr bwMode="auto">
            <a:xfrm flipV="1">
              <a:off x="4107" y="1974"/>
              <a:ext cx="280" cy="36"/>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6234" name="Line 265"/>
            <p:cNvSpPr>
              <a:spLocks noChangeShapeType="1"/>
            </p:cNvSpPr>
            <p:nvPr/>
          </p:nvSpPr>
          <p:spPr bwMode="auto">
            <a:xfrm>
              <a:off x="4357" y="2416"/>
              <a:ext cx="309" cy="66"/>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6235" name="Line 266"/>
            <p:cNvSpPr>
              <a:spLocks noChangeShapeType="1"/>
            </p:cNvSpPr>
            <p:nvPr/>
          </p:nvSpPr>
          <p:spPr bwMode="auto">
            <a:xfrm flipV="1">
              <a:off x="4357" y="2285"/>
              <a:ext cx="346" cy="10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6236" name="Line 267"/>
            <p:cNvSpPr>
              <a:spLocks noChangeShapeType="1"/>
            </p:cNvSpPr>
            <p:nvPr/>
          </p:nvSpPr>
          <p:spPr bwMode="auto">
            <a:xfrm flipV="1">
              <a:off x="4783" y="2016"/>
              <a:ext cx="80" cy="203"/>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6237" name="Line 268"/>
            <p:cNvSpPr>
              <a:spLocks noChangeShapeType="1"/>
            </p:cNvSpPr>
            <p:nvPr/>
          </p:nvSpPr>
          <p:spPr bwMode="auto">
            <a:xfrm flipH="1">
              <a:off x="4327" y="2026"/>
              <a:ext cx="148" cy="318"/>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6238" name="Rectangle 269"/>
            <p:cNvSpPr>
              <a:spLocks noChangeArrowheads="1"/>
            </p:cNvSpPr>
            <p:nvPr/>
          </p:nvSpPr>
          <p:spPr bwMode="auto">
            <a:xfrm>
              <a:off x="4384" y="1929"/>
              <a:ext cx="121" cy="9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36239" name="Rectangle 270"/>
            <p:cNvSpPr>
              <a:spLocks noChangeArrowheads="1"/>
            </p:cNvSpPr>
            <p:nvPr/>
          </p:nvSpPr>
          <p:spPr bwMode="auto">
            <a:xfrm>
              <a:off x="4233" y="2352"/>
              <a:ext cx="121" cy="9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36240" name="Rectangle 271"/>
            <p:cNvSpPr>
              <a:spLocks noChangeArrowheads="1"/>
            </p:cNvSpPr>
            <p:nvPr/>
          </p:nvSpPr>
          <p:spPr bwMode="auto">
            <a:xfrm>
              <a:off x="4677" y="2434"/>
              <a:ext cx="121" cy="9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36241" name="Rectangle 272"/>
            <p:cNvSpPr>
              <a:spLocks noChangeArrowheads="1"/>
            </p:cNvSpPr>
            <p:nvPr/>
          </p:nvSpPr>
          <p:spPr bwMode="auto">
            <a:xfrm>
              <a:off x="4713" y="2219"/>
              <a:ext cx="121" cy="9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36242" name="Rectangle 273"/>
            <p:cNvSpPr>
              <a:spLocks noChangeArrowheads="1"/>
            </p:cNvSpPr>
            <p:nvPr/>
          </p:nvSpPr>
          <p:spPr bwMode="auto">
            <a:xfrm>
              <a:off x="4804" y="1926"/>
              <a:ext cx="121" cy="9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grpSp>
      <p:sp>
        <p:nvSpPr>
          <p:cNvPr id="136203" name="Text Box 274"/>
          <p:cNvSpPr txBox="1">
            <a:spLocks noChangeArrowheads="1"/>
          </p:cNvSpPr>
          <p:nvPr/>
        </p:nvSpPr>
        <p:spPr bwMode="auto">
          <a:xfrm>
            <a:off x="3686175" y="4910138"/>
            <a:ext cx="14017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lnSpc>
                <a:spcPts val="1900"/>
              </a:lnSpc>
              <a:spcBef>
                <a:spcPct val="50000"/>
              </a:spcBef>
            </a:pPr>
            <a:r>
              <a:rPr lang="en-US" altLang="zh-CN" sz="1800"/>
              <a:t>Sequence </a:t>
            </a:r>
            <a:br>
              <a:rPr lang="en-US" altLang="zh-CN" sz="1800"/>
            </a:br>
            <a:r>
              <a:rPr lang="en-US" altLang="zh-CN" sz="1800"/>
              <a:t>Diagrams</a:t>
            </a:r>
          </a:p>
        </p:txBody>
      </p:sp>
      <p:grpSp>
        <p:nvGrpSpPr>
          <p:cNvPr id="136204" name="Group 275"/>
          <p:cNvGrpSpPr>
            <a:grpSpLocks/>
          </p:cNvGrpSpPr>
          <p:nvPr/>
        </p:nvGrpSpPr>
        <p:grpSpPr bwMode="auto">
          <a:xfrm>
            <a:off x="3629025" y="3862388"/>
            <a:ext cx="1665288" cy="1125537"/>
            <a:chOff x="2520" y="2049"/>
            <a:chExt cx="1049" cy="709"/>
          </a:xfrm>
        </p:grpSpPr>
        <p:grpSp>
          <p:nvGrpSpPr>
            <p:cNvPr id="136208" name="Group 276"/>
            <p:cNvGrpSpPr>
              <a:grpSpLocks/>
            </p:cNvGrpSpPr>
            <p:nvPr/>
          </p:nvGrpSpPr>
          <p:grpSpPr bwMode="auto">
            <a:xfrm>
              <a:off x="2520" y="2049"/>
              <a:ext cx="121" cy="162"/>
              <a:chOff x="7654" y="3380"/>
              <a:chExt cx="554" cy="754"/>
            </a:xfrm>
          </p:grpSpPr>
          <p:sp>
            <p:nvSpPr>
              <p:cNvPr id="136227" name="Oval 277"/>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228" name="Line 278"/>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9" name="Line 279"/>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30" name="Freeform 280"/>
              <p:cNvSpPr>
                <a:spLocks/>
              </p:cNvSpPr>
              <p:nvPr/>
            </p:nvSpPr>
            <p:spPr bwMode="auto">
              <a:xfrm>
                <a:off x="7654" y="3862"/>
                <a:ext cx="554" cy="272"/>
              </a:xfrm>
              <a:custGeom>
                <a:avLst/>
                <a:gdLst>
                  <a:gd name="T0" fmla="*/ 0 w 108"/>
                  <a:gd name="T1" fmla="*/ 2147483647 h 54"/>
                  <a:gd name="T2" fmla="*/ 2147483647 w 108"/>
                  <a:gd name="T3" fmla="*/ 0 h 54"/>
                  <a:gd name="T4" fmla="*/ 2147483647 w 108"/>
                  <a:gd name="T5" fmla="*/ 2147483647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6209" name="Line 281"/>
            <p:cNvSpPr>
              <a:spLocks noChangeShapeType="1"/>
            </p:cNvSpPr>
            <p:nvPr/>
          </p:nvSpPr>
          <p:spPr bwMode="auto">
            <a:xfrm>
              <a:off x="2576" y="2283"/>
              <a:ext cx="305"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0" name="Line 282"/>
            <p:cNvSpPr>
              <a:spLocks noChangeShapeType="1"/>
            </p:cNvSpPr>
            <p:nvPr/>
          </p:nvSpPr>
          <p:spPr bwMode="auto">
            <a:xfrm>
              <a:off x="3195" y="2488"/>
              <a:ext cx="24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1" name="Line 283"/>
            <p:cNvSpPr>
              <a:spLocks noChangeShapeType="1"/>
            </p:cNvSpPr>
            <p:nvPr/>
          </p:nvSpPr>
          <p:spPr bwMode="auto">
            <a:xfrm>
              <a:off x="2902" y="2380"/>
              <a:ext cx="257"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2" name="Line 284"/>
            <p:cNvSpPr>
              <a:spLocks noChangeShapeType="1"/>
            </p:cNvSpPr>
            <p:nvPr/>
          </p:nvSpPr>
          <p:spPr bwMode="auto">
            <a:xfrm>
              <a:off x="2578" y="2669"/>
              <a:ext cx="0" cy="89"/>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3" name="Line 285"/>
            <p:cNvSpPr>
              <a:spLocks noChangeShapeType="1"/>
            </p:cNvSpPr>
            <p:nvPr/>
          </p:nvSpPr>
          <p:spPr bwMode="auto">
            <a:xfrm>
              <a:off x="2885" y="2231"/>
              <a:ext cx="0" cy="57"/>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4" name="Line 286"/>
            <p:cNvSpPr>
              <a:spLocks noChangeShapeType="1"/>
            </p:cNvSpPr>
            <p:nvPr/>
          </p:nvSpPr>
          <p:spPr bwMode="auto">
            <a:xfrm>
              <a:off x="3168" y="2231"/>
              <a:ext cx="0" cy="152"/>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5" name="Line 287"/>
            <p:cNvSpPr>
              <a:spLocks noChangeShapeType="1"/>
            </p:cNvSpPr>
            <p:nvPr/>
          </p:nvSpPr>
          <p:spPr bwMode="auto">
            <a:xfrm>
              <a:off x="3445" y="2565"/>
              <a:ext cx="0" cy="191"/>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6" name="Rectangle 288"/>
            <p:cNvSpPr>
              <a:spLocks noChangeArrowheads="1"/>
            </p:cNvSpPr>
            <p:nvPr/>
          </p:nvSpPr>
          <p:spPr bwMode="auto">
            <a:xfrm rot="-5400000">
              <a:off x="2388" y="2414"/>
              <a:ext cx="380"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6217" name="Line 289"/>
            <p:cNvSpPr>
              <a:spLocks noChangeShapeType="1"/>
            </p:cNvSpPr>
            <p:nvPr/>
          </p:nvSpPr>
          <p:spPr bwMode="auto">
            <a:xfrm>
              <a:off x="2578" y="2230"/>
              <a:ext cx="0" cy="5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18" name="Rectangle 290"/>
            <p:cNvSpPr>
              <a:spLocks noChangeArrowheads="1"/>
            </p:cNvSpPr>
            <p:nvPr/>
          </p:nvSpPr>
          <p:spPr bwMode="auto">
            <a:xfrm rot="-5400000">
              <a:off x="2731" y="2382"/>
              <a:ext cx="306"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6219" name="Line 291"/>
            <p:cNvSpPr>
              <a:spLocks noChangeShapeType="1"/>
            </p:cNvSpPr>
            <p:nvPr/>
          </p:nvSpPr>
          <p:spPr bwMode="auto">
            <a:xfrm>
              <a:off x="2885" y="2599"/>
              <a:ext cx="0" cy="157"/>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0" name="Rectangle 292"/>
            <p:cNvSpPr>
              <a:spLocks noChangeArrowheads="1"/>
            </p:cNvSpPr>
            <p:nvPr/>
          </p:nvSpPr>
          <p:spPr bwMode="auto">
            <a:xfrm rot="-5400000">
              <a:off x="3082" y="2411"/>
              <a:ext cx="170"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6221" name="Line 293"/>
            <p:cNvSpPr>
              <a:spLocks noChangeShapeType="1"/>
            </p:cNvSpPr>
            <p:nvPr/>
          </p:nvSpPr>
          <p:spPr bwMode="auto">
            <a:xfrm>
              <a:off x="3167" y="2555"/>
              <a:ext cx="1" cy="200"/>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2" name="Rectangle 294"/>
            <p:cNvSpPr>
              <a:spLocks noChangeArrowheads="1"/>
            </p:cNvSpPr>
            <p:nvPr/>
          </p:nvSpPr>
          <p:spPr bwMode="auto">
            <a:xfrm rot="-5400000">
              <a:off x="3411" y="2467"/>
              <a:ext cx="64"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6223" name="Line 295"/>
            <p:cNvSpPr>
              <a:spLocks noChangeShapeType="1"/>
            </p:cNvSpPr>
            <p:nvPr/>
          </p:nvSpPr>
          <p:spPr bwMode="auto">
            <a:xfrm>
              <a:off x="3445" y="2231"/>
              <a:ext cx="0" cy="262"/>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24" name="Rectangle 296"/>
            <p:cNvSpPr>
              <a:spLocks noChangeArrowheads="1"/>
            </p:cNvSpPr>
            <p:nvPr/>
          </p:nvSpPr>
          <p:spPr bwMode="auto">
            <a:xfrm>
              <a:off x="3040" y="2089"/>
              <a:ext cx="219"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6225" name="Rectangle 297"/>
            <p:cNvSpPr>
              <a:spLocks noChangeArrowheads="1"/>
            </p:cNvSpPr>
            <p:nvPr/>
          </p:nvSpPr>
          <p:spPr bwMode="auto">
            <a:xfrm>
              <a:off x="3290" y="2089"/>
              <a:ext cx="279"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6226" name="Rectangle 298"/>
            <p:cNvSpPr>
              <a:spLocks noChangeArrowheads="1"/>
            </p:cNvSpPr>
            <p:nvPr/>
          </p:nvSpPr>
          <p:spPr bwMode="auto">
            <a:xfrm>
              <a:off x="2786" y="2089"/>
              <a:ext cx="220" cy="11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grpSp>
      <p:sp>
        <p:nvSpPr>
          <p:cNvPr id="136205" name="Line 299"/>
          <p:cNvSpPr>
            <a:spLocks noChangeShapeType="1"/>
          </p:cNvSpPr>
          <p:nvPr/>
        </p:nvSpPr>
        <p:spPr bwMode="auto">
          <a:xfrm flipH="1">
            <a:off x="1990725" y="5105400"/>
            <a:ext cx="1047750" cy="0"/>
          </a:xfrm>
          <a:prstGeom prst="line">
            <a:avLst/>
          </a:prstGeom>
          <a:noFill/>
          <a:ln w="28575">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36206" name="Text Box 24"/>
          <p:cNvSpPr txBox="1">
            <a:spLocks noChangeArrowheads="1"/>
          </p:cNvSpPr>
          <p:nvPr/>
        </p:nvSpPr>
        <p:spPr bwMode="auto">
          <a:xfrm>
            <a:off x="4464050" y="3414713"/>
            <a:ext cx="2657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spcBef>
                <a:spcPct val="50000"/>
              </a:spcBef>
            </a:pPr>
            <a:r>
              <a:rPr lang="en-US" altLang="zh-CN" sz="1800">
                <a:solidFill>
                  <a:srgbClr val="00CCFF"/>
                </a:solidFill>
              </a:rPr>
              <a:t>Use-Case Realization</a:t>
            </a:r>
          </a:p>
        </p:txBody>
      </p:sp>
      <p:sp>
        <p:nvSpPr>
          <p:cNvPr id="136207" name="AutoShape 300"/>
          <p:cNvSpPr>
            <a:spLocks noChangeArrowheads="1"/>
          </p:cNvSpPr>
          <p:nvPr/>
        </p:nvSpPr>
        <p:spPr bwMode="auto">
          <a:xfrm rot="-5400000">
            <a:off x="1810544" y="5023644"/>
            <a:ext cx="157163" cy="161925"/>
          </a:xfrm>
          <a:prstGeom prst="triangle">
            <a:avLst>
              <a:gd name="adj" fmla="val 50000"/>
            </a:avLst>
          </a:prstGeom>
          <a:noFill/>
          <a:ln w="28575">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wrap="none" lIns="107950" tIns="53975" rIns="107950" bIns="53975" anchor="ctr"/>
          <a:lstStyle/>
          <a:p>
            <a:pPr algn="ctr"/>
            <a:endParaRPr lang="zh-CN"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0" y="0"/>
            <a:ext cx="7962900" cy="536575"/>
          </a:xfrm>
        </p:spPr>
        <p:txBody>
          <a:bodyPr/>
          <a:lstStyle/>
          <a:p>
            <a:r>
              <a:rPr lang="en-US" altLang="zh-CN" sz="2400" smtClean="0">
                <a:ea typeface="宋体" pitchFamily="2" charset="-122"/>
              </a:rPr>
              <a:t>Guidelines: Allocating Responsibilities to Classes</a:t>
            </a:r>
          </a:p>
        </p:txBody>
      </p:sp>
      <p:sp>
        <p:nvSpPr>
          <p:cNvPr id="137219" name="Rectangle 3"/>
          <p:cNvSpPr>
            <a:spLocks noGrp="1" noChangeArrowheads="1"/>
          </p:cNvSpPr>
          <p:nvPr>
            <p:ph type="body" idx="4294967295"/>
          </p:nvPr>
        </p:nvSpPr>
        <p:spPr/>
        <p:txBody>
          <a:bodyPr/>
          <a:lstStyle/>
          <a:p>
            <a:r>
              <a:rPr lang="en-US" altLang="zh-CN" smtClean="0">
                <a:latin typeface="Arial" pitchFamily="34" charset="0"/>
                <a:ea typeface="宋体" pitchFamily="2" charset="-122"/>
                <a:cs typeface="Arial" pitchFamily="34" charset="0"/>
              </a:rPr>
              <a:t>Use analysis class stereotypes as a guide</a:t>
            </a:r>
          </a:p>
          <a:p>
            <a:pPr lvl="1"/>
            <a:r>
              <a:rPr lang="en-US" altLang="zh-CN" smtClean="0">
                <a:latin typeface="Arial" pitchFamily="34" charset="0"/>
                <a:ea typeface="宋体" pitchFamily="2" charset="-122"/>
                <a:cs typeface="Arial" pitchFamily="34" charset="0"/>
              </a:rPr>
              <a:t>Boundary Classes</a:t>
            </a:r>
          </a:p>
          <a:p>
            <a:pPr lvl="2"/>
            <a:r>
              <a:rPr lang="en-US" altLang="zh-CN" smtClean="0">
                <a:latin typeface="Arial" pitchFamily="34" charset="0"/>
                <a:ea typeface="宋体" pitchFamily="2" charset="-122"/>
                <a:cs typeface="Arial" pitchFamily="34" charset="0"/>
              </a:rPr>
              <a:t>Behavior that  involves communication with an actor</a:t>
            </a:r>
          </a:p>
          <a:p>
            <a:pPr lvl="1"/>
            <a:r>
              <a:rPr lang="en-US" altLang="zh-CN" smtClean="0">
                <a:latin typeface="Arial" pitchFamily="34" charset="0"/>
                <a:ea typeface="宋体" pitchFamily="2" charset="-122"/>
                <a:cs typeface="Arial" pitchFamily="34" charset="0"/>
              </a:rPr>
              <a:t>Entity Classes</a:t>
            </a:r>
          </a:p>
          <a:p>
            <a:pPr lvl="2"/>
            <a:r>
              <a:rPr lang="en-US" altLang="zh-CN" smtClean="0">
                <a:latin typeface="Arial" pitchFamily="34" charset="0"/>
                <a:ea typeface="宋体" pitchFamily="2" charset="-122"/>
                <a:cs typeface="Arial" pitchFamily="34" charset="0"/>
              </a:rPr>
              <a:t>Behavior that involves the data encapsulated within the abstraction</a:t>
            </a:r>
          </a:p>
          <a:p>
            <a:pPr lvl="1"/>
            <a:r>
              <a:rPr lang="en-US" altLang="zh-CN" smtClean="0">
                <a:latin typeface="Arial" pitchFamily="34" charset="0"/>
                <a:ea typeface="宋体" pitchFamily="2" charset="-122"/>
                <a:cs typeface="Arial" pitchFamily="34" charset="0"/>
              </a:rPr>
              <a:t>Control Classes</a:t>
            </a:r>
          </a:p>
          <a:p>
            <a:pPr lvl="2"/>
            <a:r>
              <a:rPr lang="en-US" altLang="zh-CN" smtClean="0">
                <a:latin typeface="Arial" pitchFamily="34" charset="0"/>
                <a:ea typeface="宋体" pitchFamily="2" charset="-122"/>
                <a:cs typeface="Arial" pitchFamily="34" charset="0"/>
              </a:rPr>
              <a:t>Behavior specific to a use case or part of a very important flow of events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idx="4294967295"/>
          </p:nvPr>
        </p:nvSpPr>
        <p:spPr/>
        <p:txBody>
          <a:bodyPr/>
          <a:lstStyle/>
          <a:p>
            <a:r>
              <a:rPr lang="en-US" altLang="zh-CN" smtClean="0">
                <a:ea typeface="宋体" pitchFamily="2" charset="-122"/>
              </a:rPr>
              <a:t>The Anatomy of Sequence Diagrams</a:t>
            </a:r>
          </a:p>
        </p:txBody>
      </p:sp>
      <p:sp>
        <p:nvSpPr>
          <p:cNvPr id="139267" name="Text Box 3"/>
          <p:cNvSpPr txBox="1">
            <a:spLocks noChangeArrowheads="1"/>
          </p:cNvSpPr>
          <p:nvPr/>
        </p:nvSpPr>
        <p:spPr bwMode="auto">
          <a:xfrm>
            <a:off x="3798888" y="2973388"/>
            <a:ext cx="2830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marL="287338" indent="-287338">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400">
                <a:solidFill>
                  <a:schemeClr val="tx2"/>
                </a:solidFill>
              </a:rPr>
              <a:t>1: PerformResponsibility</a:t>
            </a:r>
            <a:r>
              <a:rPr lang="en-US" altLang="zh-CN" sz="1400"/>
              <a:t>	</a:t>
            </a:r>
          </a:p>
        </p:txBody>
      </p:sp>
      <p:sp>
        <p:nvSpPr>
          <p:cNvPr id="139268" name="Line 4"/>
          <p:cNvSpPr>
            <a:spLocks noChangeShapeType="1"/>
          </p:cNvSpPr>
          <p:nvPr/>
        </p:nvSpPr>
        <p:spPr bwMode="auto">
          <a:xfrm flipV="1">
            <a:off x="2379663" y="3254375"/>
            <a:ext cx="3587750" cy="317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9269" name="Text Box 5"/>
          <p:cNvSpPr txBox="1">
            <a:spLocks noChangeArrowheads="1"/>
          </p:cNvSpPr>
          <p:nvPr/>
        </p:nvSpPr>
        <p:spPr bwMode="auto">
          <a:xfrm>
            <a:off x="1606550" y="1189038"/>
            <a:ext cx="1320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i="1">
                <a:solidFill>
                  <a:srgbClr val="00CCFF"/>
                </a:solidFill>
              </a:rPr>
              <a:t>Client Object</a:t>
            </a:r>
          </a:p>
        </p:txBody>
      </p:sp>
      <p:sp>
        <p:nvSpPr>
          <p:cNvPr id="139270" name="Text Box 6"/>
          <p:cNvSpPr txBox="1">
            <a:spLocks noChangeArrowheads="1"/>
          </p:cNvSpPr>
          <p:nvPr/>
        </p:nvSpPr>
        <p:spPr bwMode="auto">
          <a:xfrm>
            <a:off x="5268913" y="1189038"/>
            <a:ext cx="1577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i="1">
                <a:solidFill>
                  <a:srgbClr val="00CCFF"/>
                </a:solidFill>
              </a:rPr>
              <a:t>Supplier Object</a:t>
            </a:r>
          </a:p>
        </p:txBody>
      </p:sp>
      <p:sp>
        <p:nvSpPr>
          <p:cNvPr id="139271" name="Text Box 7"/>
          <p:cNvSpPr txBox="1">
            <a:spLocks noChangeArrowheads="1"/>
          </p:cNvSpPr>
          <p:nvPr/>
        </p:nvSpPr>
        <p:spPr bwMode="auto">
          <a:xfrm>
            <a:off x="3735388" y="1860550"/>
            <a:ext cx="93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i="1">
                <a:solidFill>
                  <a:srgbClr val="00CCFF"/>
                </a:solidFill>
              </a:rPr>
              <a:t>Message</a:t>
            </a:r>
          </a:p>
        </p:txBody>
      </p:sp>
      <p:sp>
        <p:nvSpPr>
          <p:cNvPr id="139272" name="Line 8"/>
          <p:cNvSpPr>
            <a:spLocks noChangeShapeType="1"/>
          </p:cNvSpPr>
          <p:nvPr/>
        </p:nvSpPr>
        <p:spPr bwMode="auto">
          <a:xfrm flipH="1" flipV="1">
            <a:off x="4381500" y="2197100"/>
            <a:ext cx="0" cy="76200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9273" name="Line 9"/>
          <p:cNvSpPr>
            <a:spLocks noChangeShapeType="1"/>
          </p:cNvSpPr>
          <p:nvPr/>
        </p:nvSpPr>
        <p:spPr bwMode="auto">
          <a:xfrm>
            <a:off x="2298700" y="2317750"/>
            <a:ext cx="0" cy="750888"/>
          </a:xfrm>
          <a:prstGeom prst="lin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4" name="Rectangle 10"/>
          <p:cNvSpPr>
            <a:spLocks noChangeArrowheads="1"/>
          </p:cNvSpPr>
          <p:nvPr/>
        </p:nvSpPr>
        <p:spPr bwMode="auto">
          <a:xfrm>
            <a:off x="1439863" y="1976438"/>
            <a:ext cx="1765300" cy="18415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9275" name="Text Box 11"/>
          <p:cNvSpPr txBox="1">
            <a:spLocks noChangeArrowheads="1"/>
          </p:cNvSpPr>
          <p:nvPr/>
        </p:nvSpPr>
        <p:spPr bwMode="auto">
          <a:xfrm>
            <a:off x="2047875" y="1960563"/>
            <a:ext cx="5095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400" u="sng"/>
              <a:t>:Client</a:t>
            </a:r>
          </a:p>
        </p:txBody>
      </p:sp>
      <p:sp>
        <p:nvSpPr>
          <p:cNvPr id="139276" name="Line 12"/>
          <p:cNvSpPr>
            <a:spLocks noChangeShapeType="1"/>
          </p:cNvSpPr>
          <p:nvPr/>
        </p:nvSpPr>
        <p:spPr bwMode="auto">
          <a:xfrm>
            <a:off x="6072188" y="2292350"/>
            <a:ext cx="0" cy="941388"/>
          </a:xfrm>
          <a:prstGeom prst="lin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7" name="Rectangle 13"/>
          <p:cNvSpPr>
            <a:spLocks noChangeArrowheads="1"/>
          </p:cNvSpPr>
          <p:nvPr/>
        </p:nvSpPr>
        <p:spPr bwMode="auto">
          <a:xfrm>
            <a:off x="5187950" y="1976438"/>
            <a:ext cx="1765300" cy="18415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en-US"/>
          </a:p>
        </p:txBody>
      </p:sp>
      <p:sp>
        <p:nvSpPr>
          <p:cNvPr id="139278" name="Text Box 14"/>
          <p:cNvSpPr txBox="1">
            <a:spLocks noChangeArrowheads="1"/>
          </p:cNvSpPr>
          <p:nvPr/>
        </p:nvSpPr>
        <p:spPr bwMode="auto">
          <a:xfrm>
            <a:off x="5697538" y="1960563"/>
            <a:ext cx="7064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400" u="sng"/>
              <a:t>:Supplier</a:t>
            </a:r>
          </a:p>
        </p:txBody>
      </p:sp>
      <p:sp>
        <p:nvSpPr>
          <p:cNvPr id="139279" name="Text Box 15"/>
          <p:cNvSpPr txBox="1">
            <a:spLocks noChangeArrowheads="1"/>
          </p:cNvSpPr>
          <p:nvPr/>
        </p:nvSpPr>
        <p:spPr bwMode="auto">
          <a:xfrm>
            <a:off x="815975" y="3836988"/>
            <a:ext cx="11922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i="1">
                <a:solidFill>
                  <a:srgbClr val="00CCFF"/>
                </a:solidFill>
              </a:rPr>
              <a:t>Execution </a:t>
            </a:r>
          </a:p>
          <a:p>
            <a:r>
              <a:rPr lang="en-US" altLang="zh-CN" sz="1800" i="1">
                <a:solidFill>
                  <a:srgbClr val="00CCFF"/>
                </a:solidFill>
              </a:rPr>
              <a:t>Occurrence</a:t>
            </a:r>
          </a:p>
        </p:txBody>
      </p:sp>
      <p:sp>
        <p:nvSpPr>
          <p:cNvPr id="139280" name="Line 17"/>
          <p:cNvSpPr>
            <a:spLocks noChangeShapeType="1"/>
          </p:cNvSpPr>
          <p:nvPr/>
        </p:nvSpPr>
        <p:spPr bwMode="auto">
          <a:xfrm>
            <a:off x="6134100" y="3784600"/>
            <a:ext cx="70961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81" name="Line 18"/>
          <p:cNvSpPr>
            <a:spLocks noChangeShapeType="1"/>
          </p:cNvSpPr>
          <p:nvPr/>
        </p:nvSpPr>
        <p:spPr bwMode="auto">
          <a:xfrm>
            <a:off x="6235700" y="4238625"/>
            <a:ext cx="611188"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82" name="Line 19"/>
          <p:cNvSpPr>
            <a:spLocks noChangeShapeType="1"/>
          </p:cNvSpPr>
          <p:nvPr/>
        </p:nvSpPr>
        <p:spPr bwMode="auto">
          <a:xfrm>
            <a:off x="6832600" y="3784600"/>
            <a:ext cx="0" cy="46831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83" name="Text Box 20"/>
          <p:cNvSpPr txBox="1">
            <a:spLocks noChangeArrowheads="1"/>
          </p:cNvSpPr>
          <p:nvPr/>
        </p:nvSpPr>
        <p:spPr bwMode="auto">
          <a:xfrm>
            <a:off x="6942138" y="2794000"/>
            <a:ext cx="1949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i="1">
                <a:solidFill>
                  <a:srgbClr val="00CCFF"/>
                </a:solidFill>
              </a:rPr>
              <a:t>Reflexive Message</a:t>
            </a:r>
          </a:p>
        </p:txBody>
      </p:sp>
      <p:sp>
        <p:nvSpPr>
          <p:cNvPr id="139284" name="Line 21"/>
          <p:cNvSpPr>
            <a:spLocks noChangeShapeType="1"/>
          </p:cNvSpPr>
          <p:nvPr/>
        </p:nvSpPr>
        <p:spPr bwMode="auto">
          <a:xfrm flipH="1">
            <a:off x="6691313" y="2959100"/>
            <a:ext cx="0" cy="735013"/>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9285" name="Rectangle 22"/>
          <p:cNvSpPr>
            <a:spLocks noChangeArrowheads="1"/>
          </p:cNvSpPr>
          <p:nvPr/>
        </p:nvSpPr>
        <p:spPr bwMode="auto">
          <a:xfrm>
            <a:off x="2222500" y="3060700"/>
            <a:ext cx="152400" cy="1935163"/>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9286" name="Text Box 23"/>
          <p:cNvSpPr txBox="1">
            <a:spLocks noChangeArrowheads="1"/>
          </p:cNvSpPr>
          <p:nvPr/>
        </p:nvSpPr>
        <p:spPr bwMode="auto">
          <a:xfrm>
            <a:off x="368300" y="2527300"/>
            <a:ext cx="1462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i="1">
                <a:solidFill>
                  <a:srgbClr val="00CCFF"/>
                </a:solidFill>
              </a:rPr>
              <a:t>Object Lifeline</a:t>
            </a:r>
          </a:p>
        </p:txBody>
      </p:sp>
      <p:sp>
        <p:nvSpPr>
          <p:cNvPr id="139287" name="Line 25"/>
          <p:cNvSpPr>
            <a:spLocks noChangeShapeType="1"/>
          </p:cNvSpPr>
          <p:nvPr/>
        </p:nvSpPr>
        <p:spPr bwMode="auto">
          <a:xfrm>
            <a:off x="1920875" y="2654300"/>
            <a:ext cx="327025" cy="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9288" name="Text Box 26"/>
          <p:cNvSpPr txBox="1">
            <a:spLocks noChangeArrowheads="1"/>
          </p:cNvSpPr>
          <p:nvPr/>
        </p:nvSpPr>
        <p:spPr bwMode="auto">
          <a:xfrm>
            <a:off x="6889750" y="3784600"/>
            <a:ext cx="19240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marL="287338" indent="-287338">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400">
                <a:solidFill>
                  <a:schemeClr val="tx2"/>
                </a:solidFill>
              </a:rPr>
              <a:t>1.1: PerformAnother</a:t>
            </a:r>
            <a:br>
              <a:rPr lang="en-US" altLang="zh-CN" sz="1400">
                <a:solidFill>
                  <a:schemeClr val="tx2"/>
                </a:solidFill>
              </a:rPr>
            </a:br>
            <a:r>
              <a:rPr lang="en-US" altLang="zh-CN" sz="1400">
                <a:solidFill>
                  <a:schemeClr val="tx2"/>
                </a:solidFill>
              </a:rPr>
              <a:t>Responsibility</a:t>
            </a:r>
            <a:r>
              <a:rPr lang="en-US" altLang="zh-CN" sz="1400"/>
              <a:t>	</a:t>
            </a:r>
          </a:p>
        </p:txBody>
      </p:sp>
      <p:sp>
        <p:nvSpPr>
          <p:cNvPr id="139289" name="Text Box 27"/>
          <p:cNvSpPr txBox="1">
            <a:spLocks noChangeArrowheads="1"/>
          </p:cNvSpPr>
          <p:nvPr/>
        </p:nvSpPr>
        <p:spPr bwMode="auto">
          <a:xfrm>
            <a:off x="6664325" y="4829175"/>
            <a:ext cx="22193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pPr algn="ctr"/>
            <a:r>
              <a:rPr lang="en-US" altLang="zh-CN" sz="1800" i="1">
                <a:solidFill>
                  <a:srgbClr val="00CCFF"/>
                </a:solidFill>
              </a:rPr>
              <a:t>Hierarchical Message</a:t>
            </a:r>
          </a:p>
          <a:p>
            <a:pPr algn="ctr"/>
            <a:r>
              <a:rPr lang="en-US" altLang="zh-CN" sz="1800" i="1">
                <a:solidFill>
                  <a:srgbClr val="00CCFF"/>
                </a:solidFill>
              </a:rPr>
              <a:t>Numbering</a:t>
            </a:r>
          </a:p>
        </p:txBody>
      </p:sp>
      <p:sp>
        <p:nvSpPr>
          <p:cNvPr id="139290" name="Rectangle 28"/>
          <p:cNvSpPr>
            <a:spLocks noChangeArrowheads="1"/>
          </p:cNvSpPr>
          <p:nvPr/>
        </p:nvSpPr>
        <p:spPr bwMode="auto">
          <a:xfrm>
            <a:off x="6070600" y="4241800"/>
            <a:ext cx="152400" cy="30480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9291" name="Line 29"/>
          <p:cNvSpPr>
            <a:spLocks noChangeShapeType="1"/>
          </p:cNvSpPr>
          <p:nvPr/>
        </p:nvSpPr>
        <p:spPr bwMode="auto">
          <a:xfrm>
            <a:off x="2298700" y="5002213"/>
            <a:ext cx="14288" cy="944562"/>
          </a:xfrm>
          <a:prstGeom prst="lin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92" name="Line 30"/>
          <p:cNvSpPr>
            <a:spLocks noChangeShapeType="1"/>
          </p:cNvSpPr>
          <p:nvPr/>
        </p:nvSpPr>
        <p:spPr bwMode="auto">
          <a:xfrm>
            <a:off x="6072188" y="4775200"/>
            <a:ext cx="0" cy="1171575"/>
          </a:xfrm>
          <a:prstGeom prst="lin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93" name="Line 31"/>
          <p:cNvSpPr>
            <a:spLocks noChangeShapeType="1"/>
          </p:cNvSpPr>
          <p:nvPr/>
        </p:nvSpPr>
        <p:spPr bwMode="auto">
          <a:xfrm>
            <a:off x="5988050" y="4773613"/>
            <a:ext cx="1635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94" name="Line 32"/>
          <p:cNvSpPr>
            <a:spLocks noChangeShapeType="1"/>
          </p:cNvSpPr>
          <p:nvPr/>
        </p:nvSpPr>
        <p:spPr bwMode="auto">
          <a:xfrm>
            <a:off x="5992813" y="3246438"/>
            <a:ext cx="0" cy="154146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95" name="Line 33"/>
          <p:cNvSpPr>
            <a:spLocks noChangeShapeType="1"/>
          </p:cNvSpPr>
          <p:nvPr/>
        </p:nvSpPr>
        <p:spPr bwMode="auto">
          <a:xfrm flipV="1">
            <a:off x="5983288" y="3249613"/>
            <a:ext cx="169862"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96" name="Line 34"/>
          <p:cNvSpPr>
            <a:spLocks noChangeShapeType="1"/>
          </p:cNvSpPr>
          <p:nvPr/>
        </p:nvSpPr>
        <p:spPr bwMode="auto">
          <a:xfrm>
            <a:off x="6143625" y="4549775"/>
            <a:ext cx="0" cy="238125"/>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97" name="Line 35"/>
          <p:cNvSpPr>
            <a:spLocks noChangeShapeType="1"/>
          </p:cNvSpPr>
          <p:nvPr/>
        </p:nvSpPr>
        <p:spPr bwMode="auto">
          <a:xfrm>
            <a:off x="6142038" y="3243263"/>
            <a:ext cx="1587" cy="990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9298" name="Group 36"/>
          <p:cNvGrpSpPr>
            <a:grpSpLocks/>
          </p:cNvGrpSpPr>
          <p:nvPr/>
        </p:nvGrpSpPr>
        <p:grpSpPr bwMode="auto">
          <a:xfrm>
            <a:off x="2286000" y="1473200"/>
            <a:ext cx="3771900" cy="292100"/>
            <a:chOff x="1544" y="1088"/>
            <a:chExt cx="2376" cy="296"/>
          </a:xfrm>
        </p:grpSpPr>
        <p:sp>
          <p:nvSpPr>
            <p:cNvPr id="139311" name="Line 37"/>
            <p:cNvSpPr>
              <a:spLocks noChangeShapeType="1"/>
            </p:cNvSpPr>
            <p:nvPr/>
          </p:nvSpPr>
          <p:spPr bwMode="auto">
            <a:xfrm>
              <a:off x="1544" y="1088"/>
              <a:ext cx="0" cy="296"/>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9312" name="Line 38"/>
            <p:cNvSpPr>
              <a:spLocks noChangeShapeType="1"/>
            </p:cNvSpPr>
            <p:nvPr/>
          </p:nvSpPr>
          <p:spPr bwMode="auto">
            <a:xfrm>
              <a:off x="3920" y="1088"/>
              <a:ext cx="0" cy="296"/>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grpSp>
      <p:sp>
        <p:nvSpPr>
          <p:cNvPr id="139299" name="Line 39"/>
          <p:cNvSpPr>
            <a:spLocks noChangeShapeType="1"/>
          </p:cNvSpPr>
          <p:nvPr/>
        </p:nvSpPr>
        <p:spPr bwMode="auto">
          <a:xfrm flipH="1" flipV="1">
            <a:off x="7797800" y="4279900"/>
            <a:ext cx="0" cy="566738"/>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9300" name="Rectangle 41"/>
          <p:cNvSpPr>
            <a:spLocks noChangeArrowheads="1"/>
          </p:cNvSpPr>
          <p:nvPr/>
        </p:nvSpPr>
        <p:spPr bwMode="auto">
          <a:xfrm>
            <a:off x="1804988" y="5599113"/>
            <a:ext cx="4695825" cy="447675"/>
          </a:xfrm>
          <a:prstGeom prst="rect">
            <a:avLst/>
          </a:prstGeom>
          <a:noFill/>
          <a:ln w="1270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39301" name="Rectangle 42"/>
          <p:cNvSpPr>
            <a:spLocks noChangeArrowheads="1"/>
          </p:cNvSpPr>
          <p:nvPr/>
        </p:nvSpPr>
        <p:spPr bwMode="auto">
          <a:xfrm>
            <a:off x="3252788" y="5729288"/>
            <a:ext cx="2078037"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ts val="1300"/>
              </a:lnSpc>
            </a:pPr>
            <a:r>
              <a:rPr lang="en-US" altLang="zh-CN" sz="1600"/>
              <a:t>Interaction Occurrence</a:t>
            </a:r>
          </a:p>
        </p:txBody>
      </p:sp>
      <p:sp>
        <p:nvSpPr>
          <p:cNvPr id="139302" name="Freeform 43"/>
          <p:cNvSpPr>
            <a:spLocks/>
          </p:cNvSpPr>
          <p:nvPr/>
        </p:nvSpPr>
        <p:spPr bwMode="auto">
          <a:xfrm>
            <a:off x="1804988" y="5611813"/>
            <a:ext cx="420687" cy="187325"/>
          </a:xfrm>
          <a:custGeom>
            <a:avLst/>
            <a:gdLst>
              <a:gd name="T0" fmla="*/ 0 w 129"/>
              <a:gd name="T1" fmla="*/ 2147483647 h 126"/>
              <a:gd name="T2" fmla="*/ 0 w 129"/>
              <a:gd name="T3" fmla="*/ 0 h 126"/>
              <a:gd name="T4" fmla="*/ 2147483647 w 129"/>
              <a:gd name="T5" fmla="*/ 0 h 126"/>
              <a:gd name="T6" fmla="*/ 2147483647 w 129"/>
              <a:gd name="T7" fmla="*/ 2147483647 h 126"/>
              <a:gd name="T8" fmla="*/ 2147483647 w 129"/>
              <a:gd name="T9" fmla="*/ 2147483647 h 126"/>
              <a:gd name="T10" fmla="*/ 0 w 129"/>
              <a:gd name="T11" fmla="*/ 2147483647 h 126"/>
              <a:gd name="T12" fmla="*/ 0 60000 65536"/>
              <a:gd name="T13" fmla="*/ 0 60000 65536"/>
              <a:gd name="T14" fmla="*/ 0 60000 65536"/>
              <a:gd name="T15" fmla="*/ 0 60000 65536"/>
              <a:gd name="T16" fmla="*/ 0 60000 65536"/>
              <a:gd name="T17" fmla="*/ 0 60000 65536"/>
              <a:gd name="T18" fmla="*/ 0 w 129"/>
              <a:gd name="T19" fmla="*/ 0 h 126"/>
              <a:gd name="T20" fmla="*/ 129 w 129"/>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29" h="126">
                <a:moveTo>
                  <a:pt x="0" y="126"/>
                </a:moveTo>
                <a:lnTo>
                  <a:pt x="0" y="0"/>
                </a:lnTo>
                <a:lnTo>
                  <a:pt x="129" y="0"/>
                </a:lnTo>
                <a:lnTo>
                  <a:pt x="129" y="69"/>
                </a:lnTo>
                <a:lnTo>
                  <a:pt x="96" y="126"/>
                </a:lnTo>
                <a:lnTo>
                  <a:pt x="0" y="126"/>
                </a:lnTo>
                <a:close/>
              </a:path>
            </a:pathLst>
          </a:custGeom>
          <a:noFill/>
          <a:ln w="12700">
            <a:solidFill>
              <a:srgbClr val="00CCFF"/>
            </a:solidFill>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139303" name="Rectangle 44"/>
          <p:cNvSpPr>
            <a:spLocks noChangeArrowheads="1"/>
          </p:cNvSpPr>
          <p:nvPr/>
        </p:nvSpPr>
        <p:spPr bwMode="auto">
          <a:xfrm>
            <a:off x="1811338" y="5622925"/>
            <a:ext cx="222250"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ts val="1300"/>
              </a:lnSpc>
            </a:pPr>
            <a:r>
              <a:rPr lang="en-US" altLang="zh-CN">
                <a:solidFill>
                  <a:srgbClr val="00CCFF"/>
                </a:solidFill>
              </a:rPr>
              <a:t> ref</a:t>
            </a:r>
            <a:endParaRPr lang="en-US" altLang="zh-CN">
              <a:solidFill>
                <a:srgbClr val="00CCFF"/>
              </a:solidFill>
              <a:latin typeface="ZapfHumnst BT"/>
            </a:endParaRPr>
          </a:p>
        </p:txBody>
      </p:sp>
      <p:sp>
        <p:nvSpPr>
          <p:cNvPr id="139304" name="Text Box 45"/>
          <p:cNvSpPr txBox="1">
            <a:spLocks noChangeArrowheads="1"/>
          </p:cNvSpPr>
          <p:nvPr/>
        </p:nvSpPr>
        <p:spPr bwMode="auto">
          <a:xfrm>
            <a:off x="3167063" y="3708400"/>
            <a:ext cx="1846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800" i="1">
                <a:solidFill>
                  <a:srgbClr val="00CCFF"/>
                </a:solidFill>
              </a:rPr>
              <a:t>Event Occurrence</a:t>
            </a:r>
          </a:p>
        </p:txBody>
      </p:sp>
      <p:sp>
        <p:nvSpPr>
          <p:cNvPr id="139305" name="Line 46"/>
          <p:cNvSpPr>
            <a:spLocks noChangeShapeType="1"/>
          </p:cNvSpPr>
          <p:nvPr/>
        </p:nvSpPr>
        <p:spPr bwMode="auto">
          <a:xfrm flipV="1">
            <a:off x="5219700" y="3284538"/>
            <a:ext cx="750888" cy="576262"/>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9306" name="Line 47"/>
          <p:cNvSpPr>
            <a:spLocks noChangeShapeType="1"/>
          </p:cNvSpPr>
          <p:nvPr/>
        </p:nvSpPr>
        <p:spPr bwMode="auto">
          <a:xfrm flipH="1" flipV="1">
            <a:off x="2386013" y="3284538"/>
            <a:ext cx="579437" cy="576262"/>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9307" name="Line 48"/>
          <p:cNvSpPr>
            <a:spLocks noChangeShapeType="1"/>
          </p:cNvSpPr>
          <p:nvPr/>
        </p:nvSpPr>
        <p:spPr bwMode="auto">
          <a:xfrm flipH="1">
            <a:off x="2965450" y="3860800"/>
            <a:ext cx="190500" cy="0"/>
          </a:xfrm>
          <a:prstGeom prst="line">
            <a:avLst/>
          </a:prstGeom>
          <a:noFill/>
          <a:ln w="28575">
            <a:solidFill>
              <a:schemeClr val="hlink"/>
            </a:solidFill>
            <a:round/>
            <a:headEnd type="none" w="sm" len="sm"/>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39308" name="Line 49"/>
          <p:cNvSpPr>
            <a:spLocks noChangeShapeType="1"/>
          </p:cNvSpPr>
          <p:nvPr/>
        </p:nvSpPr>
        <p:spPr bwMode="auto">
          <a:xfrm flipH="1">
            <a:off x="5029200" y="3860800"/>
            <a:ext cx="190500" cy="0"/>
          </a:xfrm>
          <a:prstGeom prst="line">
            <a:avLst/>
          </a:prstGeom>
          <a:noFill/>
          <a:ln w="28575">
            <a:solidFill>
              <a:schemeClr val="hlink"/>
            </a:solidFill>
            <a:round/>
            <a:headEnd type="none" w="sm" len="sm"/>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39309" name="AutoShape 50"/>
          <p:cNvSpPr>
            <a:spLocks/>
          </p:cNvSpPr>
          <p:nvPr/>
        </p:nvSpPr>
        <p:spPr bwMode="auto">
          <a:xfrm>
            <a:off x="1920875" y="3060700"/>
            <a:ext cx="234950" cy="1941513"/>
          </a:xfrm>
          <a:prstGeom prst="leftBrace">
            <a:avLst>
              <a:gd name="adj1" fmla="val 68863"/>
              <a:gd name="adj2" fmla="val 50000"/>
            </a:avLst>
          </a:prstGeom>
          <a:noFill/>
          <a:ln w="28575">
            <a:solidFill>
              <a:schemeClr val="hlink"/>
            </a:solidFill>
            <a:round/>
            <a:headEnd type="none" w="sm" len="sm"/>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39310" name="Line 51"/>
          <p:cNvSpPr>
            <a:spLocks noChangeShapeType="1"/>
          </p:cNvSpPr>
          <p:nvPr/>
        </p:nvSpPr>
        <p:spPr bwMode="auto">
          <a:xfrm flipH="1">
            <a:off x="6691313" y="2959100"/>
            <a:ext cx="198437" cy="0"/>
          </a:xfrm>
          <a:prstGeom prst="line">
            <a:avLst/>
          </a:prstGeom>
          <a:noFill/>
          <a:ln w="28575">
            <a:solidFill>
              <a:schemeClr val="hlink"/>
            </a:solidFill>
            <a:round/>
            <a:headEnd type="none" w="sm" len="sm"/>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body" idx="4294967295"/>
          </p:nvPr>
        </p:nvSpPr>
        <p:spPr>
          <a:xfrm>
            <a:off x="425450" y="836613"/>
            <a:ext cx="7693025" cy="3724275"/>
          </a:xfrm>
        </p:spPr>
        <p:txBody>
          <a:bodyPr lIns="90488" tIns="44450" rIns="90488" bIns="44450"/>
          <a:lstStyle/>
          <a:p>
            <a:pPr algn="ctr">
              <a:buFontTx/>
              <a:buNone/>
            </a:pPr>
            <a:r>
              <a:rPr lang="en-US" altLang="zh-CN" sz="2800" smtClean="0">
                <a:latin typeface="Arial" pitchFamily="34" charset="0"/>
                <a:ea typeface="宋体" pitchFamily="2" charset="-122"/>
                <a:cs typeface="Arial" pitchFamily="34" charset="0"/>
              </a:rPr>
              <a:t>Contents</a:t>
            </a:r>
            <a:endParaRPr kumimoji="1" lang="en-US" altLang="ja-JP" sz="2800" smtClean="0">
              <a:solidFill>
                <a:srgbClr val="00B050"/>
              </a:solidFill>
              <a:latin typeface="Arial" pitchFamily="34" charset="0"/>
              <a:ea typeface="宋体" pitchFamily="2" charset="-122"/>
              <a:cs typeface="Arial" pitchFamily="34" charset="0"/>
            </a:endParaRPr>
          </a:p>
          <a:p>
            <a:r>
              <a:rPr kumimoji="1" lang="en-US" altLang="ja-JP" b="0" smtClean="0">
                <a:solidFill>
                  <a:srgbClr val="00B050"/>
                </a:solidFill>
                <a:latin typeface="Arial" pitchFamily="34" charset="0"/>
                <a:ea typeface="宋体" pitchFamily="2" charset="-122"/>
                <a:cs typeface="Arial" pitchFamily="34" charset="0"/>
              </a:rPr>
              <a:t>Object-Oriented Software Development (OOSD) process &amp; UML guide</a:t>
            </a:r>
          </a:p>
          <a:p>
            <a:r>
              <a:rPr lang="en-US" altLang="zh-CN" b="0" smtClean="0">
                <a:latin typeface="Arial" pitchFamily="34" charset="0"/>
                <a:ea typeface="宋体" pitchFamily="2" charset="-122"/>
                <a:cs typeface="Arial" pitchFamily="34" charset="0"/>
              </a:rPr>
              <a:t>OOAD with UML notations.</a:t>
            </a:r>
          </a:p>
        </p:txBody>
      </p:sp>
      <p:pic>
        <p:nvPicPr>
          <p:cNvPr id="40963" name="Picture 6" descr="MCj024035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3124200"/>
            <a:ext cx="2514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7"/>
          <p:cNvSpPr>
            <a:spLocks noChangeArrowheads="1"/>
          </p:cNvSpPr>
          <p:nvPr/>
        </p:nvSpPr>
        <p:spPr bwMode="auto">
          <a:xfrm>
            <a:off x="395288" y="0"/>
            <a:ext cx="5759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2400" b="1" dirty="0" smtClean="0">
                <a:solidFill>
                  <a:srgbClr val="EAEAEA"/>
                </a:solidFill>
                <a:latin typeface="Arial" pitchFamily="34" charset="0"/>
                <a:cs typeface="Arial" pitchFamily="34" charset="0"/>
              </a:rPr>
              <a:t>OOAD</a:t>
            </a:r>
            <a:endParaRPr lang="zh-CN" altLang="en-US" sz="2400" b="1" dirty="0">
              <a:solidFill>
                <a:srgbClr val="EAEAEA"/>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reeform 399"/>
          <p:cNvSpPr>
            <a:spLocks/>
          </p:cNvSpPr>
          <p:nvPr/>
        </p:nvSpPr>
        <p:spPr bwMode="auto">
          <a:xfrm>
            <a:off x="3124200" y="3262313"/>
            <a:ext cx="452438" cy="76200"/>
          </a:xfrm>
          <a:custGeom>
            <a:avLst/>
            <a:gdLst>
              <a:gd name="T0" fmla="*/ 0 w 285"/>
              <a:gd name="T1" fmla="*/ 0 h 48"/>
              <a:gd name="T2" fmla="*/ 2147483647 w 285"/>
              <a:gd name="T3" fmla="*/ 0 h 48"/>
              <a:gd name="T4" fmla="*/ 2147483647 w 285"/>
              <a:gd name="T5" fmla="*/ 2147483647 h 48"/>
              <a:gd name="T6" fmla="*/ 2147483647 w 285"/>
              <a:gd name="T7" fmla="*/ 2147483647 h 48"/>
              <a:gd name="T8" fmla="*/ 0 60000 65536"/>
              <a:gd name="T9" fmla="*/ 0 60000 65536"/>
              <a:gd name="T10" fmla="*/ 0 60000 65536"/>
              <a:gd name="T11" fmla="*/ 0 60000 65536"/>
              <a:gd name="T12" fmla="*/ 0 w 285"/>
              <a:gd name="T13" fmla="*/ 0 h 48"/>
              <a:gd name="T14" fmla="*/ 285 w 285"/>
              <a:gd name="T15" fmla="*/ 48 h 48"/>
            </a:gdLst>
            <a:ahLst/>
            <a:cxnLst>
              <a:cxn ang="T8">
                <a:pos x="T0" y="T1"/>
              </a:cxn>
              <a:cxn ang="T9">
                <a:pos x="T2" y="T3"/>
              </a:cxn>
              <a:cxn ang="T10">
                <a:pos x="T4" y="T5"/>
              </a:cxn>
              <a:cxn ang="T11">
                <a:pos x="T6" y="T7"/>
              </a:cxn>
            </a:cxnLst>
            <a:rect l="T12" t="T13" r="T14" b="T15"/>
            <a:pathLst>
              <a:path w="285" h="48">
                <a:moveTo>
                  <a:pt x="0" y="0"/>
                </a:moveTo>
                <a:lnTo>
                  <a:pt x="285" y="0"/>
                </a:lnTo>
                <a:lnTo>
                  <a:pt x="285" y="48"/>
                </a:lnTo>
                <a:lnTo>
                  <a:pt x="3" y="48"/>
                </a:lnTo>
              </a:path>
            </a:pathLst>
          </a:custGeom>
          <a:noFill/>
          <a:ln w="6350">
            <a:solidFill>
              <a:srgbClr val="99CCFF"/>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140291" name="Freeform 400"/>
          <p:cNvSpPr>
            <a:spLocks/>
          </p:cNvSpPr>
          <p:nvPr/>
        </p:nvSpPr>
        <p:spPr bwMode="auto">
          <a:xfrm>
            <a:off x="3124200" y="4010025"/>
            <a:ext cx="452438" cy="76200"/>
          </a:xfrm>
          <a:custGeom>
            <a:avLst/>
            <a:gdLst>
              <a:gd name="T0" fmla="*/ 0 w 285"/>
              <a:gd name="T1" fmla="*/ 0 h 48"/>
              <a:gd name="T2" fmla="*/ 2147483647 w 285"/>
              <a:gd name="T3" fmla="*/ 0 h 48"/>
              <a:gd name="T4" fmla="*/ 2147483647 w 285"/>
              <a:gd name="T5" fmla="*/ 2147483647 h 48"/>
              <a:gd name="T6" fmla="*/ 2147483647 w 285"/>
              <a:gd name="T7" fmla="*/ 2147483647 h 48"/>
              <a:gd name="T8" fmla="*/ 0 60000 65536"/>
              <a:gd name="T9" fmla="*/ 0 60000 65536"/>
              <a:gd name="T10" fmla="*/ 0 60000 65536"/>
              <a:gd name="T11" fmla="*/ 0 60000 65536"/>
              <a:gd name="T12" fmla="*/ 0 w 285"/>
              <a:gd name="T13" fmla="*/ 0 h 48"/>
              <a:gd name="T14" fmla="*/ 285 w 285"/>
              <a:gd name="T15" fmla="*/ 48 h 48"/>
            </a:gdLst>
            <a:ahLst/>
            <a:cxnLst>
              <a:cxn ang="T8">
                <a:pos x="T0" y="T1"/>
              </a:cxn>
              <a:cxn ang="T9">
                <a:pos x="T2" y="T3"/>
              </a:cxn>
              <a:cxn ang="T10">
                <a:pos x="T4" y="T5"/>
              </a:cxn>
              <a:cxn ang="T11">
                <a:pos x="T6" y="T7"/>
              </a:cxn>
            </a:cxnLst>
            <a:rect l="T12" t="T13" r="T14" b="T15"/>
            <a:pathLst>
              <a:path w="285" h="48">
                <a:moveTo>
                  <a:pt x="0" y="0"/>
                </a:moveTo>
                <a:lnTo>
                  <a:pt x="285" y="0"/>
                </a:lnTo>
                <a:lnTo>
                  <a:pt x="285" y="48"/>
                </a:lnTo>
                <a:lnTo>
                  <a:pt x="3" y="48"/>
                </a:lnTo>
              </a:path>
            </a:pathLst>
          </a:custGeom>
          <a:noFill/>
          <a:ln w="6350">
            <a:solidFill>
              <a:srgbClr val="99CCFF"/>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140292" name="Rectangle 401"/>
          <p:cNvSpPr>
            <a:spLocks noChangeArrowheads="1"/>
          </p:cNvSpPr>
          <p:nvPr/>
        </p:nvSpPr>
        <p:spPr bwMode="auto">
          <a:xfrm>
            <a:off x="3036888" y="3262313"/>
            <a:ext cx="85725" cy="161925"/>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293" name="Rectangle 402"/>
          <p:cNvSpPr>
            <a:spLocks noChangeArrowheads="1"/>
          </p:cNvSpPr>
          <p:nvPr/>
        </p:nvSpPr>
        <p:spPr bwMode="auto">
          <a:xfrm>
            <a:off x="3036888" y="4010025"/>
            <a:ext cx="85725" cy="161925"/>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294" name="Freeform 404"/>
          <p:cNvSpPr>
            <a:spLocks/>
          </p:cNvSpPr>
          <p:nvPr/>
        </p:nvSpPr>
        <p:spPr bwMode="auto">
          <a:xfrm>
            <a:off x="2995613" y="2219325"/>
            <a:ext cx="85725" cy="2114550"/>
          </a:xfrm>
          <a:custGeom>
            <a:avLst/>
            <a:gdLst>
              <a:gd name="T0" fmla="*/ 2147483647 w 54"/>
              <a:gd name="T1" fmla="*/ 2147483647 h 1332"/>
              <a:gd name="T2" fmla="*/ 2147483647 w 54"/>
              <a:gd name="T3" fmla="*/ 0 h 1332"/>
              <a:gd name="T4" fmla="*/ 0 w 54"/>
              <a:gd name="T5" fmla="*/ 0 h 1332"/>
              <a:gd name="T6" fmla="*/ 0 w 54"/>
              <a:gd name="T7" fmla="*/ 2147483647 h 1332"/>
              <a:gd name="T8" fmla="*/ 2147483647 w 54"/>
              <a:gd name="T9" fmla="*/ 2147483647 h 1332"/>
              <a:gd name="T10" fmla="*/ 2147483647 w 54"/>
              <a:gd name="T11" fmla="*/ 2147483647 h 1332"/>
              <a:gd name="T12" fmla="*/ 0 60000 65536"/>
              <a:gd name="T13" fmla="*/ 0 60000 65536"/>
              <a:gd name="T14" fmla="*/ 0 60000 65536"/>
              <a:gd name="T15" fmla="*/ 0 60000 65536"/>
              <a:gd name="T16" fmla="*/ 0 60000 65536"/>
              <a:gd name="T17" fmla="*/ 0 60000 65536"/>
              <a:gd name="T18" fmla="*/ 0 w 54"/>
              <a:gd name="T19" fmla="*/ 0 h 1332"/>
              <a:gd name="T20" fmla="*/ 54 w 54"/>
              <a:gd name="T21" fmla="*/ 1332 h 1332"/>
            </a:gdLst>
            <a:ahLst/>
            <a:cxnLst>
              <a:cxn ang="T12">
                <a:pos x="T0" y="T1"/>
              </a:cxn>
              <a:cxn ang="T13">
                <a:pos x="T2" y="T3"/>
              </a:cxn>
              <a:cxn ang="T14">
                <a:pos x="T4" y="T5"/>
              </a:cxn>
              <a:cxn ang="T15">
                <a:pos x="T6" y="T7"/>
              </a:cxn>
              <a:cxn ang="T16">
                <a:pos x="T8" y="T9"/>
              </a:cxn>
              <a:cxn ang="T17">
                <a:pos x="T10" y="T11"/>
              </a:cxn>
            </a:cxnLst>
            <a:rect l="T18" t="T19" r="T20" b="T21"/>
            <a:pathLst>
              <a:path w="54" h="1332">
                <a:moveTo>
                  <a:pt x="54" y="654"/>
                </a:moveTo>
                <a:lnTo>
                  <a:pt x="54" y="0"/>
                </a:lnTo>
                <a:lnTo>
                  <a:pt x="0" y="0"/>
                </a:lnTo>
                <a:lnTo>
                  <a:pt x="0" y="1332"/>
                </a:lnTo>
                <a:lnTo>
                  <a:pt x="54" y="1332"/>
                </a:lnTo>
                <a:lnTo>
                  <a:pt x="54" y="1233"/>
                </a:lnTo>
              </a:path>
            </a:pathLst>
          </a:custGeom>
          <a:noFill/>
          <a:ln w="6350">
            <a:solidFill>
              <a:srgbClr val="99CCFF"/>
            </a:solidFill>
            <a:round/>
            <a:headEnd type="none" w="sm" len="sm"/>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140295" name="Line 405"/>
          <p:cNvSpPr>
            <a:spLocks noChangeShapeType="1"/>
          </p:cNvSpPr>
          <p:nvPr/>
        </p:nvSpPr>
        <p:spPr bwMode="auto">
          <a:xfrm>
            <a:off x="3081338" y="3429000"/>
            <a:ext cx="0" cy="576263"/>
          </a:xfrm>
          <a:prstGeom prst="line">
            <a:avLst/>
          </a:prstGeom>
          <a:noFill/>
          <a:ln w="6350">
            <a:solidFill>
              <a:srgbClr val="99CCFF"/>
            </a:solidFill>
            <a:round/>
            <a:headEnd type="none" w="sm" len="sm"/>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40296" name="Line 389"/>
          <p:cNvSpPr>
            <a:spLocks noChangeShapeType="1"/>
          </p:cNvSpPr>
          <p:nvPr/>
        </p:nvSpPr>
        <p:spPr bwMode="auto">
          <a:xfrm>
            <a:off x="6978650" y="3090863"/>
            <a:ext cx="1588" cy="2682875"/>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297" name="Rectangle 2"/>
          <p:cNvSpPr>
            <a:spLocks noGrp="1" noChangeArrowheads="1"/>
          </p:cNvSpPr>
          <p:nvPr>
            <p:ph type="title" idx="4294967295"/>
          </p:nvPr>
        </p:nvSpPr>
        <p:spPr>
          <a:xfrm>
            <a:off x="0" y="0"/>
            <a:ext cx="8999538" cy="533400"/>
          </a:xfrm>
        </p:spPr>
        <p:txBody>
          <a:bodyPr/>
          <a:lstStyle/>
          <a:p>
            <a:r>
              <a:rPr lang="en-US" altLang="zh-CN" smtClean="0">
                <a:ea typeface="宋体" pitchFamily="2" charset="-122"/>
              </a:rPr>
              <a:t>Example: Sequence Diagram</a:t>
            </a:r>
          </a:p>
        </p:txBody>
      </p:sp>
      <p:grpSp>
        <p:nvGrpSpPr>
          <p:cNvPr id="140298" name="Group 372"/>
          <p:cNvGrpSpPr>
            <a:grpSpLocks/>
          </p:cNvGrpSpPr>
          <p:nvPr/>
        </p:nvGrpSpPr>
        <p:grpSpPr bwMode="auto">
          <a:xfrm>
            <a:off x="1423988" y="1182688"/>
            <a:ext cx="319087" cy="393700"/>
            <a:chOff x="561" y="533"/>
            <a:chExt cx="201" cy="248"/>
          </a:xfrm>
        </p:grpSpPr>
        <p:sp>
          <p:nvSpPr>
            <p:cNvPr id="140371" name="Oval 243"/>
            <p:cNvSpPr>
              <a:spLocks noChangeArrowheads="1"/>
            </p:cNvSpPr>
            <p:nvPr/>
          </p:nvSpPr>
          <p:spPr bwMode="auto">
            <a:xfrm>
              <a:off x="613" y="533"/>
              <a:ext cx="96" cy="90"/>
            </a:xfrm>
            <a:prstGeom prst="ellipse">
              <a:avLst/>
            </a:prstGeom>
            <a:noFill/>
            <a:ln w="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372" name="Line 244"/>
            <p:cNvSpPr>
              <a:spLocks noChangeShapeType="1"/>
            </p:cNvSpPr>
            <p:nvPr/>
          </p:nvSpPr>
          <p:spPr bwMode="auto">
            <a:xfrm>
              <a:off x="661" y="624"/>
              <a:ext cx="1" cy="75"/>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73" name="Line 245"/>
            <p:cNvSpPr>
              <a:spLocks noChangeShapeType="1"/>
            </p:cNvSpPr>
            <p:nvPr/>
          </p:nvSpPr>
          <p:spPr bwMode="auto">
            <a:xfrm flipV="1">
              <a:off x="591" y="649"/>
              <a:ext cx="139" cy="1"/>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74" name="Freeform 246"/>
            <p:cNvSpPr>
              <a:spLocks/>
            </p:cNvSpPr>
            <p:nvPr/>
          </p:nvSpPr>
          <p:spPr bwMode="auto">
            <a:xfrm>
              <a:off x="561" y="699"/>
              <a:ext cx="201" cy="82"/>
            </a:xfrm>
            <a:custGeom>
              <a:avLst/>
              <a:gdLst>
                <a:gd name="T0" fmla="*/ 0 w 26"/>
                <a:gd name="T1" fmla="*/ 2147483647 h 12"/>
                <a:gd name="T2" fmla="*/ 2147483647 w 26"/>
                <a:gd name="T3" fmla="*/ 0 h 12"/>
                <a:gd name="T4" fmla="*/ 2147483647 w 26"/>
                <a:gd name="T5" fmla="*/ 2147483647 h 12"/>
                <a:gd name="T6" fmla="*/ 0 60000 65536"/>
                <a:gd name="T7" fmla="*/ 0 60000 65536"/>
                <a:gd name="T8" fmla="*/ 0 60000 65536"/>
                <a:gd name="T9" fmla="*/ 0 w 26"/>
                <a:gd name="T10" fmla="*/ 0 h 12"/>
                <a:gd name="T11" fmla="*/ 26 w 26"/>
                <a:gd name="T12" fmla="*/ 12 h 12"/>
              </a:gdLst>
              <a:ahLst/>
              <a:cxnLst>
                <a:cxn ang="T6">
                  <a:pos x="T0" y="T1"/>
                </a:cxn>
                <a:cxn ang="T7">
                  <a:pos x="T2" y="T3"/>
                </a:cxn>
                <a:cxn ang="T8">
                  <a:pos x="T4" y="T5"/>
                </a:cxn>
              </a:cxnLst>
              <a:rect l="T9" t="T10" r="T11" b="T12"/>
              <a:pathLst>
                <a:path w="26" h="12">
                  <a:moveTo>
                    <a:pt x="0" y="12"/>
                  </a:moveTo>
                  <a:lnTo>
                    <a:pt x="13" y="0"/>
                  </a:lnTo>
                  <a:lnTo>
                    <a:pt x="26" y="12"/>
                  </a:lnTo>
                </a:path>
              </a:pathLst>
            </a:custGeom>
            <a:noFill/>
            <a:ln w="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0299" name="Rectangle 247"/>
          <p:cNvSpPr>
            <a:spLocks noChangeArrowheads="1"/>
          </p:cNvSpPr>
          <p:nvPr/>
        </p:nvSpPr>
        <p:spPr bwMode="auto">
          <a:xfrm>
            <a:off x="1338263" y="1651000"/>
            <a:ext cx="4445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u="sng">
                <a:solidFill>
                  <a:srgbClr val="DDDDDD"/>
                </a:solidFill>
              </a:rPr>
              <a:t> : </a:t>
            </a:r>
            <a:r>
              <a:rPr lang="en-US" altLang="zh-CN" sz="800" u="sng"/>
              <a:t>Student</a:t>
            </a:r>
            <a:endParaRPr lang="en-US" altLang="zh-CN"/>
          </a:p>
        </p:txBody>
      </p:sp>
      <p:sp>
        <p:nvSpPr>
          <p:cNvPr id="140300" name="Line 248"/>
          <p:cNvSpPr>
            <a:spLocks noChangeShapeType="1"/>
          </p:cNvSpPr>
          <p:nvPr/>
        </p:nvSpPr>
        <p:spPr bwMode="auto">
          <a:xfrm>
            <a:off x="1582738" y="1890713"/>
            <a:ext cx="1587" cy="122237"/>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01" name="Rectangle 249"/>
          <p:cNvSpPr>
            <a:spLocks noChangeArrowheads="1"/>
          </p:cNvSpPr>
          <p:nvPr/>
        </p:nvSpPr>
        <p:spPr bwMode="auto">
          <a:xfrm>
            <a:off x="1535113" y="2009775"/>
            <a:ext cx="96837" cy="2468563"/>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302" name="Freeform 394"/>
          <p:cNvSpPr>
            <a:spLocks/>
          </p:cNvSpPr>
          <p:nvPr/>
        </p:nvSpPr>
        <p:spPr bwMode="auto">
          <a:xfrm>
            <a:off x="1200150" y="2479675"/>
            <a:ext cx="915988" cy="396875"/>
          </a:xfrm>
          <a:custGeom>
            <a:avLst/>
            <a:gdLst>
              <a:gd name="T0" fmla="*/ 0 w 883"/>
              <a:gd name="T1" fmla="*/ 0 h 320"/>
              <a:gd name="T2" fmla="*/ 2147483647 w 883"/>
              <a:gd name="T3" fmla="*/ 0 h 320"/>
              <a:gd name="T4" fmla="*/ 2147483647 w 883"/>
              <a:gd name="T5" fmla="*/ 2147483647 h 320"/>
              <a:gd name="T6" fmla="*/ 2147483647 w 883"/>
              <a:gd name="T7" fmla="*/ 2147483647 h 320"/>
              <a:gd name="T8" fmla="*/ 0 w 883"/>
              <a:gd name="T9" fmla="*/ 2147483647 h 320"/>
              <a:gd name="T10" fmla="*/ 0 w 883"/>
              <a:gd name="T11" fmla="*/ 0 h 320"/>
              <a:gd name="T12" fmla="*/ 0 60000 65536"/>
              <a:gd name="T13" fmla="*/ 0 60000 65536"/>
              <a:gd name="T14" fmla="*/ 0 60000 65536"/>
              <a:gd name="T15" fmla="*/ 0 60000 65536"/>
              <a:gd name="T16" fmla="*/ 0 60000 65536"/>
              <a:gd name="T17" fmla="*/ 0 60000 65536"/>
              <a:gd name="T18" fmla="*/ 0 w 883"/>
              <a:gd name="T19" fmla="*/ 0 h 320"/>
              <a:gd name="T20" fmla="*/ 883 w 883"/>
              <a:gd name="T21" fmla="*/ 320 h 320"/>
            </a:gdLst>
            <a:ahLst/>
            <a:cxnLst>
              <a:cxn ang="T12">
                <a:pos x="T0" y="T1"/>
              </a:cxn>
              <a:cxn ang="T13">
                <a:pos x="T2" y="T3"/>
              </a:cxn>
              <a:cxn ang="T14">
                <a:pos x="T4" y="T5"/>
              </a:cxn>
              <a:cxn ang="T15">
                <a:pos x="T6" y="T7"/>
              </a:cxn>
              <a:cxn ang="T16">
                <a:pos x="T8" y="T9"/>
              </a:cxn>
              <a:cxn ang="T17">
                <a:pos x="T10" y="T11"/>
              </a:cxn>
            </a:cxnLst>
            <a:rect l="T18" t="T19" r="T20" b="T21"/>
            <a:pathLst>
              <a:path w="883" h="320">
                <a:moveTo>
                  <a:pt x="0" y="0"/>
                </a:moveTo>
                <a:lnTo>
                  <a:pt x="811" y="0"/>
                </a:lnTo>
                <a:lnTo>
                  <a:pt x="882" y="62"/>
                </a:lnTo>
                <a:lnTo>
                  <a:pt x="883" y="320"/>
                </a:lnTo>
                <a:lnTo>
                  <a:pt x="0" y="320"/>
                </a:lnTo>
                <a:lnTo>
                  <a:pt x="0" y="0"/>
                </a:lnTo>
                <a:close/>
              </a:path>
            </a:pathLst>
          </a:custGeom>
          <a:solidFill>
            <a:srgbClr val="FFFFCC"/>
          </a:solidFill>
          <a:ln w="0">
            <a:solidFill>
              <a:srgbClr val="00CCFF"/>
            </a:solidFill>
            <a:round/>
            <a:headEnd/>
            <a:tailEnd/>
          </a:ln>
        </p:spPr>
        <p:txBody>
          <a:bodyPr/>
          <a:lstStyle/>
          <a:p>
            <a:endParaRPr lang="zh-CN" altLang="en-US"/>
          </a:p>
        </p:txBody>
      </p:sp>
      <p:sp>
        <p:nvSpPr>
          <p:cNvPr id="140303" name="Freeform 395"/>
          <p:cNvSpPr>
            <a:spLocks/>
          </p:cNvSpPr>
          <p:nvPr/>
        </p:nvSpPr>
        <p:spPr bwMode="auto">
          <a:xfrm>
            <a:off x="2043113" y="2511425"/>
            <a:ext cx="71437" cy="76200"/>
          </a:xfrm>
          <a:custGeom>
            <a:avLst/>
            <a:gdLst>
              <a:gd name="T0" fmla="*/ 0 w 8"/>
              <a:gd name="T1" fmla="*/ 0 h 9"/>
              <a:gd name="T2" fmla="*/ 0 w 8"/>
              <a:gd name="T3" fmla="*/ 2147483647 h 9"/>
              <a:gd name="T4" fmla="*/ 2147483647 w 8"/>
              <a:gd name="T5" fmla="*/ 2147483647 h 9"/>
              <a:gd name="T6" fmla="*/ 0 60000 65536"/>
              <a:gd name="T7" fmla="*/ 0 60000 65536"/>
              <a:gd name="T8" fmla="*/ 0 60000 65536"/>
              <a:gd name="T9" fmla="*/ 0 w 8"/>
              <a:gd name="T10" fmla="*/ 0 h 9"/>
              <a:gd name="T11" fmla="*/ 8 w 8"/>
              <a:gd name="T12" fmla="*/ 9 h 9"/>
            </a:gdLst>
            <a:ahLst/>
            <a:cxnLst>
              <a:cxn ang="T6">
                <a:pos x="T0" y="T1"/>
              </a:cxn>
              <a:cxn ang="T7">
                <a:pos x="T2" y="T3"/>
              </a:cxn>
              <a:cxn ang="T8">
                <a:pos x="T4" y="T5"/>
              </a:cxn>
            </a:cxnLst>
            <a:rect l="T9" t="T10" r="T11" b="T12"/>
            <a:pathLst>
              <a:path w="8" h="9">
                <a:moveTo>
                  <a:pt x="0" y="0"/>
                </a:moveTo>
                <a:lnTo>
                  <a:pt x="0" y="9"/>
                </a:lnTo>
                <a:lnTo>
                  <a:pt x="8" y="9"/>
                </a:lnTo>
              </a:path>
            </a:pathLst>
          </a:custGeom>
          <a:noFill/>
          <a:ln w="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304" name="Freeform 390"/>
          <p:cNvSpPr>
            <a:spLocks/>
          </p:cNvSpPr>
          <p:nvPr/>
        </p:nvSpPr>
        <p:spPr bwMode="auto">
          <a:xfrm>
            <a:off x="889000" y="3048000"/>
            <a:ext cx="1401763" cy="508000"/>
          </a:xfrm>
          <a:custGeom>
            <a:avLst/>
            <a:gdLst>
              <a:gd name="T0" fmla="*/ 0 w 883"/>
              <a:gd name="T1" fmla="*/ 0 h 320"/>
              <a:gd name="T2" fmla="*/ 2147483647 w 883"/>
              <a:gd name="T3" fmla="*/ 0 h 320"/>
              <a:gd name="T4" fmla="*/ 2147483647 w 883"/>
              <a:gd name="T5" fmla="*/ 2147483647 h 320"/>
              <a:gd name="T6" fmla="*/ 2147483647 w 883"/>
              <a:gd name="T7" fmla="*/ 2147483647 h 320"/>
              <a:gd name="T8" fmla="*/ 0 w 883"/>
              <a:gd name="T9" fmla="*/ 2147483647 h 320"/>
              <a:gd name="T10" fmla="*/ 0 w 883"/>
              <a:gd name="T11" fmla="*/ 0 h 320"/>
              <a:gd name="T12" fmla="*/ 0 60000 65536"/>
              <a:gd name="T13" fmla="*/ 0 60000 65536"/>
              <a:gd name="T14" fmla="*/ 0 60000 65536"/>
              <a:gd name="T15" fmla="*/ 0 60000 65536"/>
              <a:gd name="T16" fmla="*/ 0 60000 65536"/>
              <a:gd name="T17" fmla="*/ 0 60000 65536"/>
              <a:gd name="T18" fmla="*/ 0 w 883"/>
              <a:gd name="T19" fmla="*/ 0 h 320"/>
              <a:gd name="T20" fmla="*/ 883 w 883"/>
              <a:gd name="T21" fmla="*/ 320 h 320"/>
            </a:gdLst>
            <a:ahLst/>
            <a:cxnLst>
              <a:cxn ang="T12">
                <a:pos x="T0" y="T1"/>
              </a:cxn>
              <a:cxn ang="T13">
                <a:pos x="T2" y="T3"/>
              </a:cxn>
              <a:cxn ang="T14">
                <a:pos x="T4" y="T5"/>
              </a:cxn>
              <a:cxn ang="T15">
                <a:pos x="T6" y="T7"/>
              </a:cxn>
              <a:cxn ang="T16">
                <a:pos x="T8" y="T9"/>
              </a:cxn>
              <a:cxn ang="T17">
                <a:pos x="T10" y="T11"/>
              </a:cxn>
            </a:cxnLst>
            <a:rect l="T18" t="T19" r="T20" b="T21"/>
            <a:pathLst>
              <a:path w="883" h="320">
                <a:moveTo>
                  <a:pt x="0" y="0"/>
                </a:moveTo>
                <a:lnTo>
                  <a:pt x="811" y="0"/>
                </a:lnTo>
                <a:lnTo>
                  <a:pt x="882" y="62"/>
                </a:lnTo>
                <a:lnTo>
                  <a:pt x="883" y="320"/>
                </a:lnTo>
                <a:lnTo>
                  <a:pt x="0" y="320"/>
                </a:lnTo>
                <a:lnTo>
                  <a:pt x="0" y="0"/>
                </a:lnTo>
                <a:close/>
              </a:path>
            </a:pathLst>
          </a:custGeom>
          <a:solidFill>
            <a:srgbClr val="FFFFCC"/>
          </a:solidFill>
          <a:ln w="0">
            <a:solidFill>
              <a:srgbClr val="00CCFF"/>
            </a:solidFill>
            <a:round/>
            <a:headEnd/>
            <a:tailEnd/>
          </a:ln>
        </p:spPr>
        <p:txBody>
          <a:bodyPr/>
          <a:lstStyle/>
          <a:p>
            <a:endParaRPr lang="zh-CN" altLang="en-US"/>
          </a:p>
        </p:txBody>
      </p:sp>
      <p:sp>
        <p:nvSpPr>
          <p:cNvPr id="140305" name="Freeform 391"/>
          <p:cNvSpPr>
            <a:spLocks/>
          </p:cNvSpPr>
          <p:nvPr/>
        </p:nvSpPr>
        <p:spPr bwMode="auto">
          <a:xfrm>
            <a:off x="2174875" y="3079750"/>
            <a:ext cx="114300" cy="96838"/>
          </a:xfrm>
          <a:custGeom>
            <a:avLst/>
            <a:gdLst>
              <a:gd name="T0" fmla="*/ 0 w 8"/>
              <a:gd name="T1" fmla="*/ 0 h 9"/>
              <a:gd name="T2" fmla="*/ 0 w 8"/>
              <a:gd name="T3" fmla="*/ 2147483647 h 9"/>
              <a:gd name="T4" fmla="*/ 2147483647 w 8"/>
              <a:gd name="T5" fmla="*/ 2147483647 h 9"/>
              <a:gd name="T6" fmla="*/ 0 60000 65536"/>
              <a:gd name="T7" fmla="*/ 0 60000 65536"/>
              <a:gd name="T8" fmla="*/ 0 60000 65536"/>
              <a:gd name="T9" fmla="*/ 0 w 8"/>
              <a:gd name="T10" fmla="*/ 0 h 9"/>
              <a:gd name="T11" fmla="*/ 8 w 8"/>
              <a:gd name="T12" fmla="*/ 9 h 9"/>
            </a:gdLst>
            <a:ahLst/>
            <a:cxnLst>
              <a:cxn ang="T6">
                <a:pos x="T0" y="T1"/>
              </a:cxn>
              <a:cxn ang="T7">
                <a:pos x="T2" y="T3"/>
              </a:cxn>
              <a:cxn ang="T8">
                <a:pos x="T4" y="T5"/>
              </a:cxn>
            </a:cxnLst>
            <a:rect l="T9" t="T10" r="T11" b="T12"/>
            <a:pathLst>
              <a:path w="8" h="9">
                <a:moveTo>
                  <a:pt x="0" y="0"/>
                </a:moveTo>
                <a:lnTo>
                  <a:pt x="0" y="9"/>
                </a:lnTo>
                <a:lnTo>
                  <a:pt x="8" y="9"/>
                </a:lnTo>
              </a:path>
            </a:pathLst>
          </a:custGeom>
          <a:noFill/>
          <a:ln w="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306" name="Rectangle 254"/>
          <p:cNvSpPr>
            <a:spLocks noChangeArrowheads="1"/>
          </p:cNvSpPr>
          <p:nvPr/>
        </p:nvSpPr>
        <p:spPr bwMode="auto">
          <a:xfrm>
            <a:off x="2389188" y="1563688"/>
            <a:ext cx="124618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u="sng">
                <a:solidFill>
                  <a:srgbClr val="DDDDDD"/>
                </a:solidFill>
              </a:rPr>
              <a:t> : </a:t>
            </a:r>
            <a:r>
              <a:rPr lang="en-US" altLang="zh-CN" sz="800" u="sng"/>
              <a:t>RegisterForCoursesForm</a:t>
            </a:r>
            <a:endParaRPr lang="en-US" altLang="zh-CN"/>
          </a:p>
        </p:txBody>
      </p:sp>
      <p:grpSp>
        <p:nvGrpSpPr>
          <p:cNvPr id="140307" name="Group 367"/>
          <p:cNvGrpSpPr>
            <a:grpSpLocks/>
          </p:cNvGrpSpPr>
          <p:nvPr/>
        </p:nvGrpSpPr>
        <p:grpSpPr bwMode="auto">
          <a:xfrm>
            <a:off x="4222750" y="1098550"/>
            <a:ext cx="396875" cy="412750"/>
            <a:chOff x="2336" y="480"/>
            <a:chExt cx="250" cy="260"/>
          </a:xfrm>
        </p:grpSpPr>
        <p:sp>
          <p:nvSpPr>
            <p:cNvPr id="140368" name="Oval 258"/>
            <p:cNvSpPr>
              <a:spLocks noChangeArrowheads="1"/>
            </p:cNvSpPr>
            <p:nvPr/>
          </p:nvSpPr>
          <p:spPr bwMode="auto">
            <a:xfrm>
              <a:off x="2336" y="500"/>
              <a:ext cx="250" cy="240"/>
            </a:xfrm>
            <a:prstGeom prst="ellipse">
              <a:avLst/>
            </a:prstGeom>
            <a:noFill/>
            <a:ln w="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369" name="Line 259"/>
            <p:cNvSpPr>
              <a:spLocks noChangeShapeType="1"/>
            </p:cNvSpPr>
            <p:nvPr/>
          </p:nvSpPr>
          <p:spPr bwMode="auto">
            <a:xfrm flipH="1">
              <a:off x="2416" y="480"/>
              <a:ext cx="54" cy="27"/>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70" name="Line 260"/>
            <p:cNvSpPr>
              <a:spLocks noChangeShapeType="1"/>
            </p:cNvSpPr>
            <p:nvPr/>
          </p:nvSpPr>
          <p:spPr bwMode="auto">
            <a:xfrm flipH="1" flipV="1">
              <a:off x="2416" y="507"/>
              <a:ext cx="54" cy="21"/>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0308" name="Rectangle 261"/>
          <p:cNvSpPr>
            <a:spLocks noChangeArrowheads="1"/>
          </p:cNvSpPr>
          <p:nvPr/>
        </p:nvSpPr>
        <p:spPr bwMode="auto">
          <a:xfrm>
            <a:off x="3870325" y="1563688"/>
            <a:ext cx="10826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u="sng"/>
              <a:t> : RegistrationController</a:t>
            </a:r>
            <a:endParaRPr lang="en-US" altLang="zh-CN"/>
          </a:p>
        </p:txBody>
      </p:sp>
      <p:sp>
        <p:nvSpPr>
          <p:cNvPr id="140309" name="Rectangle 263"/>
          <p:cNvSpPr>
            <a:spLocks noChangeArrowheads="1"/>
          </p:cNvSpPr>
          <p:nvPr/>
        </p:nvSpPr>
        <p:spPr bwMode="auto">
          <a:xfrm>
            <a:off x="4357688" y="2424113"/>
            <a:ext cx="96837" cy="968375"/>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0310" name="Group 361"/>
          <p:cNvGrpSpPr>
            <a:grpSpLocks/>
          </p:cNvGrpSpPr>
          <p:nvPr/>
        </p:nvGrpSpPr>
        <p:grpSpPr bwMode="auto">
          <a:xfrm>
            <a:off x="6824663" y="1100138"/>
            <a:ext cx="317500" cy="400050"/>
            <a:chOff x="4821" y="481"/>
            <a:chExt cx="200" cy="252"/>
          </a:xfrm>
        </p:grpSpPr>
        <p:sp>
          <p:nvSpPr>
            <p:cNvPr id="140364" name="Oval 275"/>
            <p:cNvSpPr>
              <a:spLocks noChangeArrowheads="1"/>
            </p:cNvSpPr>
            <p:nvPr/>
          </p:nvSpPr>
          <p:spPr bwMode="auto">
            <a:xfrm>
              <a:off x="4877" y="481"/>
              <a:ext cx="88" cy="88"/>
            </a:xfrm>
            <a:prstGeom prst="ellipse">
              <a:avLst/>
            </a:prstGeom>
            <a:noFill/>
            <a:ln w="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365" name="Line 276"/>
            <p:cNvSpPr>
              <a:spLocks noChangeShapeType="1"/>
            </p:cNvSpPr>
            <p:nvPr/>
          </p:nvSpPr>
          <p:spPr bwMode="auto">
            <a:xfrm flipH="1">
              <a:off x="4921" y="568"/>
              <a:ext cx="1" cy="76"/>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66" name="Line 277"/>
            <p:cNvSpPr>
              <a:spLocks noChangeShapeType="1"/>
            </p:cNvSpPr>
            <p:nvPr/>
          </p:nvSpPr>
          <p:spPr bwMode="auto">
            <a:xfrm>
              <a:off x="4844" y="589"/>
              <a:ext cx="146" cy="1"/>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67" name="Freeform 278"/>
            <p:cNvSpPr>
              <a:spLocks/>
            </p:cNvSpPr>
            <p:nvPr/>
          </p:nvSpPr>
          <p:spPr bwMode="auto">
            <a:xfrm>
              <a:off x="4821" y="644"/>
              <a:ext cx="200" cy="89"/>
            </a:xfrm>
            <a:custGeom>
              <a:avLst/>
              <a:gdLst>
                <a:gd name="T0" fmla="*/ 0 w 26"/>
                <a:gd name="T1" fmla="*/ 2147483647 h 13"/>
                <a:gd name="T2" fmla="*/ 2147483647 w 26"/>
                <a:gd name="T3" fmla="*/ 0 h 13"/>
                <a:gd name="T4" fmla="*/ 2147483647 w 26"/>
                <a:gd name="T5" fmla="*/ 2147483647 h 13"/>
                <a:gd name="T6" fmla="*/ 0 60000 65536"/>
                <a:gd name="T7" fmla="*/ 0 60000 65536"/>
                <a:gd name="T8" fmla="*/ 0 60000 65536"/>
                <a:gd name="T9" fmla="*/ 0 w 26"/>
                <a:gd name="T10" fmla="*/ 0 h 13"/>
                <a:gd name="T11" fmla="*/ 26 w 26"/>
                <a:gd name="T12" fmla="*/ 13 h 13"/>
              </a:gdLst>
              <a:ahLst/>
              <a:cxnLst>
                <a:cxn ang="T6">
                  <a:pos x="T0" y="T1"/>
                </a:cxn>
                <a:cxn ang="T7">
                  <a:pos x="T2" y="T3"/>
                </a:cxn>
                <a:cxn ang="T8">
                  <a:pos x="T4" y="T5"/>
                </a:cxn>
              </a:cxnLst>
              <a:rect l="T9" t="T10" r="T11" b="T12"/>
              <a:pathLst>
                <a:path w="26" h="13">
                  <a:moveTo>
                    <a:pt x="0" y="13"/>
                  </a:moveTo>
                  <a:lnTo>
                    <a:pt x="13" y="0"/>
                  </a:lnTo>
                  <a:lnTo>
                    <a:pt x="26" y="13"/>
                  </a:lnTo>
                </a:path>
              </a:pathLst>
            </a:custGeom>
            <a:noFill/>
            <a:ln w="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0311" name="Rectangle 279"/>
          <p:cNvSpPr>
            <a:spLocks noChangeArrowheads="1"/>
          </p:cNvSpPr>
          <p:nvPr/>
        </p:nvSpPr>
        <p:spPr bwMode="auto">
          <a:xfrm>
            <a:off x="6538913" y="1563688"/>
            <a:ext cx="8032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u="sng">
                <a:solidFill>
                  <a:srgbClr val="DDDDDD"/>
                </a:solidFill>
              </a:rPr>
              <a:t> : </a:t>
            </a:r>
            <a:r>
              <a:rPr lang="en-US" altLang="zh-CN" sz="800" u="sng"/>
              <a:t>Course</a:t>
            </a:r>
            <a:r>
              <a:rPr lang="en-US" altLang="zh-CN" sz="800" u="sng">
                <a:solidFill>
                  <a:srgbClr val="DDDDDD"/>
                </a:solidFill>
              </a:rPr>
              <a:t> Catalog</a:t>
            </a:r>
            <a:endParaRPr lang="en-US" altLang="zh-CN">
              <a:solidFill>
                <a:srgbClr val="DDDDDD"/>
              </a:solidFill>
            </a:endParaRPr>
          </a:p>
        </p:txBody>
      </p:sp>
      <p:sp>
        <p:nvSpPr>
          <p:cNvPr id="140312" name="Line 280"/>
          <p:cNvSpPr>
            <a:spLocks noChangeShapeType="1"/>
          </p:cNvSpPr>
          <p:nvPr/>
        </p:nvSpPr>
        <p:spPr bwMode="auto">
          <a:xfrm>
            <a:off x="6978650" y="1890713"/>
            <a:ext cx="0" cy="1022350"/>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13" name="Rectangle 281"/>
          <p:cNvSpPr>
            <a:spLocks noChangeArrowheads="1"/>
          </p:cNvSpPr>
          <p:nvPr/>
        </p:nvSpPr>
        <p:spPr bwMode="auto">
          <a:xfrm>
            <a:off x="6934200" y="2922588"/>
            <a:ext cx="85725" cy="163512"/>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0314" name="Group 366"/>
          <p:cNvGrpSpPr>
            <a:grpSpLocks/>
          </p:cNvGrpSpPr>
          <p:nvPr/>
        </p:nvGrpSpPr>
        <p:grpSpPr bwMode="auto">
          <a:xfrm>
            <a:off x="5411788" y="1120775"/>
            <a:ext cx="592137" cy="369888"/>
            <a:chOff x="3073" y="500"/>
            <a:chExt cx="373" cy="233"/>
          </a:xfrm>
        </p:grpSpPr>
        <p:sp>
          <p:nvSpPr>
            <p:cNvPr id="140361" name="Oval 282"/>
            <p:cNvSpPr>
              <a:spLocks noChangeArrowheads="1"/>
            </p:cNvSpPr>
            <p:nvPr/>
          </p:nvSpPr>
          <p:spPr bwMode="auto">
            <a:xfrm>
              <a:off x="3205" y="500"/>
              <a:ext cx="241" cy="233"/>
            </a:xfrm>
            <a:prstGeom prst="ellipse">
              <a:avLst/>
            </a:prstGeom>
            <a:noFill/>
            <a:ln w="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362" name="Line 283"/>
            <p:cNvSpPr>
              <a:spLocks noChangeShapeType="1"/>
            </p:cNvSpPr>
            <p:nvPr/>
          </p:nvSpPr>
          <p:spPr bwMode="auto">
            <a:xfrm>
              <a:off x="3073" y="548"/>
              <a:ext cx="1" cy="130"/>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63" name="Line 284"/>
            <p:cNvSpPr>
              <a:spLocks noChangeShapeType="1"/>
            </p:cNvSpPr>
            <p:nvPr/>
          </p:nvSpPr>
          <p:spPr bwMode="auto">
            <a:xfrm>
              <a:off x="3073" y="610"/>
              <a:ext cx="132" cy="1"/>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0315" name="Rectangle 285"/>
          <p:cNvSpPr>
            <a:spLocks noChangeArrowheads="1"/>
          </p:cNvSpPr>
          <p:nvPr/>
        </p:nvSpPr>
        <p:spPr bwMode="auto">
          <a:xfrm>
            <a:off x="5132388" y="1563688"/>
            <a:ext cx="1117600"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800" u="sng">
                <a:solidFill>
                  <a:srgbClr val="DDDDDD"/>
                </a:solidFill>
              </a:rPr>
              <a:t> : </a:t>
            </a:r>
            <a:r>
              <a:rPr lang="en-US" altLang="zh-CN" sz="800" u="sng"/>
              <a:t>CourseCatalogSystem</a:t>
            </a:r>
            <a:endParaRPr lang="en-US" altLang="zh-CN"/>
          </a:p>
        </p:txBody>
      </p:sp>
      <p:sp>
        <p:nvSpPr>
          <p:cNvPr id="140316" name="Line 286"/>
          <p:cNvSpPr>
            <a:spLocks noChangeShapeType="1"/>
          </p:cNvSpPr>
          <p:nvPr/>
        </p:nvSpPr>
        <p:spPr bwMode="auto">
          <a:xfrm>
            <a:off x="5721350" y="3246438"/>
            <a:ext cx="1588" cy="2489200"/>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17" name="Rectangle 287"/>
          <p:cNvSpPr>
            <a:spLocks noChangeArrowheads="1"/>
          </p:cNvSpPr>
          <p:nvPr/>
        </p:nvSpPr>
        <p:spPr bwMode="auto">
          <a:xfrm>
            <a:off x="5681663" y="2673350"/>
            <a:ext cx="87312" cy="566738"/>
          </a:xfrm>
          <a:prstGeom prst="rect">
            <a:avLst/>
          </a:prstGeom>
          <a:noFill/>
          <a:ln w="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318" name="Rectangle 291"/>
          <p:cNvSpPr>
            <a:spLocks noChangeArrowheads="1"/>
          </p:cNvSpPr>
          <p:nvPr/>
        </p:nvSpPr>
        <p:spPr bwMode="auto">
          <a:xfrm>
            <a:off x="915988" y="3065463"/>
            <a:ext cx="14430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chemeClr val="bg2"/>
                </a:solidFill>
              </a:rPr>
              <a:t>A list of the available </a:t>
            </a:r>
          </a:p>
        </p:txBody>
      </p:sp>
      <p:sp>
        <p:nvSpPr>
          <p:cNvPr id="140319" name="Rectangle 292"/>
          <p:cNvSpPr>
            <a:spLocks noChangeArrowheads="1"/>
          </p:cNvSpPr>
          <p:nvPr/>
        </p:nvSpPr>
        <p:spPr bwMode="auto">
          <a:xfrm>
            <a:off x="915988" y="3195638"/>
            <a:ext cx="163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chemeClr val="bg2"/>
                </a:solidFill>
              </a:rPr>
              <a:t>course offerings for this </a:t>
            </a:r>
          </a:p>
        </p:txBody>
      </p:sp>
      <p:sp>
        <p:nvSpPr>
          <p:cNvPr id="140320" name="Rectangle 293"/>
          <p:cNvSpPr>
            <a:spLocks noChangeArrowheads="1"/>
          </p:cNvSpPr>
          <p:nvPr/>
        </p:nvSpPr>
        <p:spPr bwMode="auto">
          <a:xfrm>
            <a:off x="915988" y="3325813"/>
            <a:ext cx="15859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chemeClr val="bg2"/>
                </a:solidFill>
              </a:rPr>
              <a:t>semester are displayed</a:t>
            </a:r>
          </a:p>
        </p:txBody>
      </p:sp>
      <p:sp>
        <p:nvSpPr>
          <p:cNvPr id="140321" name="Rectangle 298"/>
          <p:cNvSpPr>
            <a:spLocks noChangeArrowheads="1"/>
          </p:cNvSpPr>
          <p:nvPr/>
        </p:nvSpPr>
        <p:spPr bwMode="auto">
          <a:xfrm>
            <a:off x="1225550" y="2481263"/>
            <a:ext cx="9556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chemeClr val="bg2"/>
                </a:solidFill>
              </a:rPr>
              <a:t>Create a new </a:t>
            </a:r>
          </a:p>
        </p:txBody>
      </p:sp>
      <p:sp>
        <p:nvSpPr>
          <p:cNvPr id="140322" name="Rectangle 299"/>
          <p:cNvSpPr>
            <a:spLocks noChangeArrowheads="1"/>
          </p:cNvSpPr>
          <p:nvPr/>
        </p:nvSpPr>
        <p:spPr bwMode="auto">
          <a:xfrm>
            <a:off x="1225550" y="2613025"/>
            <a:ext cx="6127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chemeClr val="bg2"/>
                </a:solidFill>
              </a:rPr>
              <a:t>schedule</a:t>
            </a:r>
          </a:p>
        </p:txBody>
      </p:sp>
      <p:sp>
        <p:nvSpPr>
          <p:cNvPr id="140323" name="Line 300"/>
          <p:cNvSpPr>
            <a:spLocks noChangeShapeType="1"/>
          </p:cNvSpPr>
          <p:nvPr/>
        </p:nvSpPr>
        <p:spPr bwMode="auto">
          <a:xfrm>
            <a:off x="1631950" y="2216150"/>
            <a:ext cx="1362075" cy="1588"/>
          </a:xfrm>
          <a:prstGeom prst="line">
            <a:avLst/>
          </a:prstGeom>
          <a:noFill/>
          <a:ln w="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24" name="Rectangle 303"/>
          <p:cNvSpPr>
            <a:spLocks noChangeArrowheads="1"/>
          </p:cNvSpPr>
          <p:nvPr/>
        </p:nvSpPr>
        <p:spPr bwMode="auto">
          <a:xfrm>
            <a:off x="1730375" y="2032000"/>
            <a:ext cx="15287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t>1: // create schedule( )</a:t>
            </a:r>
          </a:p>
        </p:txBody>
      </p:sp>
      <p:sp>
        <p:nvSpPr>
          <p:cNvPr id="140325" name="Rectangle 307"/>
          <p:cNvSpPr>
            <a:spLocks noChangeArrowheads="1"/>
          </p:cNvSpPr>
          <p:nvPr/>
        </p:nvSpPr>
        <p:spPr bwMode="auto">
          <a:xfrm>
            <a:off x="2503488" y="3074988"/>
            <a:ext cx="20558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t>5: // display course offerings( )</a:t>
            </a:r>
          </a:p>
        </p:txBody>
      </p:sp>
      <p:sp>
        <p:nvSpPr>
          <p:cNvPr id="140326" name="Line 308"/>
          <p:cNvSpPr>
            <a:spLocks noChangeShapeType="1"/>
          </p:cNvSpPr>
          <p:nvPr/>
        </p:nvSpPr>
        <p:spPr bwMode="auto">
          <a:xfrm>
            <a:off x="3081338" y="2424113"/>
            <a:ext cx="1276350" cy="1587"/>
          </a:xfrm>
          <a:prstGeom prst="line">
            <a:avLst/>
          </a:prstGeom>
          <a:noFill/>
          <a:ln w="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27" name="Rectangle 311"/>
          <p:cNvSpPr>
            <a:spLocks noChangeArrowheads="1"/>
          </p:cNvSpPr>
          <p:nvPr/>
        </p:nvSpPr>
        <p:spPr bwMode="auto">
          <a:xfrm>
            <a:off x="3017838" y="2249488"/>
            <a:ext cx="1792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t>2: // get course offerings( )</a:t>
            </a:r>
          </a:p>
        </p:txBody>
      </p:sp>
      <p:sp>
        <p:nvSpPr>
          <p:cNvPr id="140328" name="Line 312"/>
          <p:cNvSpPr>
            <a:spLocks noChangeShapeType="1"/>
          </p:cNvSpPr>
          <p:nvPr/>
        </p:nvSpPr>
        <p:spPr bwMode="auto">
          <a:xfrm flipV="1">
            <a:off x="4456113" y="2674938"/>
            <a:ext cx="1225550" cy="0"/>
          </a:xfrm>
          <a:prstGeom prst="line">
            <a:avLst/>
          </a:prstGeom>
          <a:noFill/>
          <a:ln w="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29" name="Rectangle 315"/>
          <p:cNvSpPr>
            <a:spLocks noChangeArrowheads="1"/>
          </p:cNvSpPr>
          <p:nvPr/>
        </p:nvSpPr>
        <p:spPr bwMode="auto">
          <a:xfrm>
            <a:off x="4060825" y="2500313"/>
            <a:ext cx="25860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t>3: // get course offerings(forSemester)</a:t>
            </a:r>
          </a:p>
        </p:txBody>
      </p:sp>
      <p:sp>
        <p:nvSpPr>
          <p:cNvPr id="140330" name="Rectangle 321"/>
          <p:cNvSpPr>
            <a:spLocks noChangeArrowheads="1"/>
          </p:cNvSpPr>
          <p:nvPr/>
        </p:nvSpPr>
        <p:spPr bwMode="auto">
          <a:xfrm>
            <a:off x="2552700" y="3827463"/>
            <a:ext cx="19875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t>6: // display blank schedule( )</a:t>
            </a:r>
          </a:p>
        </p:txBody>
      </p:sp>
      <p:sp>
        <p:nvSpPr>
          <p:cNvPr id="140331" name="Freeform 342"/>
          <p:cNvSpPr>
            <a:spLocks/>
          </p:cNvSpPr>
          <p:nvPr/>
        </p:nvSpPr>
        <p:spPr bwMode="auto">
          <a:xfrm>
            <a:off x="993775" y="3711575"/>
            <a:ext cx="1189038" cy="609600"/>
          </a:xfrm>
          <a:custGeom>
            <a:avLst/>
            <a:gdLst>
              <a:gd name="T0" fmla="*/ 0 w 707"/>
              <a:gd name="T1" fmla="*/ 0 h 387"/>
              <a:gd name="T2" fmla="*/ 2147483647 w 707"/>
              <a:gd name="T3" fmla="*/ 0 h 387"/>
              <a:gd name="T4" fmla="*/ 2147483647 w 707"/>
              <a:gd name="T5" fmla="*/ 2147483647 h 387"/>
              <a:gd name="T6" fmla="*/ 2147483647 w 707"/>
              <a:gd name="T7" fmla="*/ 2147483647 h 387"/>
              <a:gd name="T8" fmla="*/ 0 w 707"/>
              <a:gd name="T9" fmla="*/ 2147483647 h 387"/>
              <a:gd name="T10" fmla="*/ 0 w 707"/>
              <a:gd name="T11" fmla="*/ 0 h 387"/>
              <a:gd name="T12" fmla="*/ 0 60000 65536"/>
              <a:gd name="T13" fmla="*/ 0 60000 65536"/>
              <a:gd name="T14" fmla="*/ 0 60000 65536"/>
              <a:gd name="T15" fmla="*/ 0 60000 65536"/>
              <a:gd name="T16" fmla="*/ 0 60000 65536"/>
              <a:gd name="T17" fmla="*/ 0 60000 65536"/>
              <a:gd name="T18" fmla="*/ 0 w 707"/>
              <a:gd name="T19" fmla="*/ 0 h 387"/>
              <a:gd name="T20" fmla="*/ 707 w 707"/>
              <a:gd name="T21" fmla="*/ 387 h 387"/>
            </a:gdLst>
            <a:ahLst/>
            <a:cxnLst>
              <a:cxn ang="T12">
                <a:pos x="T0" y="T1"/>
              </a:cxn>
              <a:cxn ang="T13">
                <a:pos x="T2" y="T3"/>
              </a:cxn>
              <a:cxn ang="T14">
                <a:pos x="T4" y="T5"/>
              </a:cxn>
              <a:cxn ang="T15">
                <a:pos x="T6" y="T7"/>
              </a:cxn>
              <a:cxn ang="T16">
                <a:pos x="T8" y="T9"/>
              </a:cxn>
              <a:cxn ang="T17">
                <a:pos x="T10" y="T11"/>
              </a:cxn>
            </a:cxnLst>
            <a:rect l="T18" t="T19" r="T20" b="T21"/>
            <a:pathLst>
              <a:path w="707" h="387">
                <a:moveTo>
                  <a:pt x="0" y="0"/>
                </a:moveTo>
                <a:lnTo>
                  <a:pt x="649" y="0"/>
                </a:lnTo>
                <a:lnTo>
                  <a:pt x="707" y="62"/>
                </a:lnTo>
                <a:lnTo>
                  <a:pt x="707" y="387"/>
                </a:lnTo>
                <a:lnTo>
                  <a:pt x="0" y="387"/>
                </a:lnTo>
                <a:lnTo>
                  <a:pt x="0" y="0"/>
                </a:lnTo>
                <a:close/>
              </a:path>
            </a:pathLst>
          </a:custGeom>
          <a:solidFill>
            <a:srgbClr val="FFFFCC"/>
          </a:solidFill>
          <a:ln w="0">
            <a:solidFill>
              <a:srgbClr val="00CCFF"/>
            </a:solidFill>
            <a:round/>
            <a:headEnd/>
            <a:tailEnd/>
          </a:ln>
        </p:spPr>
        <p:txBody>
          <a:bodyPr/>
          <a:lstStyle/>
          <a:p>
            <a:endParaRPr lang="zh-CN" altLang="en-US"/>
          </a:p>
        </p:txBody>
      </p:sp>
      <p:sp>
        <p:nvSpPr>
          <p:cNvPr id="140332" name="Freeform 344"/>
          <p:cNvSpPr>
            <a:spLocks/>
          </p:cNvSpPr>
          <p:nvPr/>
        </p:nvSpPr>
        <p:spPr bwMode="auto">
          <a:xfrm>
            <a:off x="2085975" y="3743325"/>
            <a:ext cx="96838" cy="96838"/>
          </a:xfrm>
          <a:custGeom>
            <a:avLst/>
            <a:gdLst>
              <a:gd name="T0" fmla="*/ 0 w 8"/>
              <a:gd name="T1" fmla="*/ 0 h 9"/>
              <a:gd name="T2" fmla="*/ 0 w 8"/>
              <a:gd name="T3" fmla="*/ 2147483647 h 9"/>
              <a:gd name="T4" fmla="*/ 2147483647 w 8"/>
              <a:gd name="T5" fmla="*/ 2147483647 h 9"/>
              <a:gd name="T6" fmla="*/ 0 60000 65536"/>
              <a:gd name="T7" fmla="*/ 0 60000 65536"/>
              <a:gd name="T8" fmla="*/ 0 60000 65536"/>
              <a:gd name="T9" fmla="*/ 0 w 8"/>
              <a:gd name="T10" fmla="*/ 0 h 9"/>
              <a:gd name="T11" fmla="*/ 8 w 8"/>
              <a:gd name="T12" fmla="*/ 9 h 9"/>
            </a:gdLst>
            <a:ahLst/>
            <a:cxnLst>
              <a:cxn ang="T6">
                <a:pos x="T0" y="T1"/>
              </a:cxn>
              <a:cxn ang="T7">
                <a:pos x="T2" y="T3"/>
              </a:cxn>
              <a:cxn ang="T8">
                <a:pos x="T4" y="T5"/>
              </a:cxn>
            </a:cxnLst>
            <a:rect l="T9" t="T10" r="T11" b="T12"/>
            <a:pathLst>
              <a:path w="8" h="9">
                <a:moveTo>
                  <a:pt x="0" y="0"/>
                </a:moveTo>
                <a:lnTo>
                  <a:pt x="0" y="9"/>
                </a:lnTo>
                <a:lnTo>
                  <a:pt x="8" y="9"/>
                </a:lnTo>
              </a:path>
            </a:pathLst>
          </a:custGeom>
          <a:noFill/>
          <a:ln w="0">
            <a:solidFill>
              <a:srgbClr val="00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333" name="Rectangle 345"/>
          <p:cNvSpPr>
            <a:spLocks noChangeArrowheads="1"/>
          </p:cNvSpPr>
          <p:nvPr/>
        </p:nvSpPr>
        <p:spPr bwMode="auto">
          <a:xfrm>
            <a:off x="1028700" y="3732213"/>
            <a:ext cx="12017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chemeClr val="bg2"/>
                </a:solidFill>
              </a:rPr>
              <a:t>A blank schedule </a:t>
            </a:r>
          </a:p>
        </p:txBody>
      </p:sp>
      <p:sp>
        <p:nvSpPr>
          <p:cNvPr id="140334" name="Rectangle 346"/>
          <p:cNvSpPr>
            <a:spLocks noChangeArrowheads="1"/>
          </p:cNvSpPr>
          <p:nvPr/>
        </p:nvSpPr>
        <p:spPr bwMode="auto">
          <a:xfrm>
            <a:off x="1028700" y="3862388"/>
            <a:ext cx="13223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chemeClr val="bg2"/>
                </a:solidFill>
              </a:rPr>
              <a:t>is displayed for the </a:t>
            </a:r>
          </a:p>
        </p:txBody>
      </p:sp>
      <p:sp>
        <p:nvSpPr>
          <p:cNvPr id="140335" name="Rectangle 347"/>
          <p:cNvSpPr>
            <a:spLocks noChangeArrowheads="1"/>
          </p:cNvSpPr>
          <p:nvPr/>
        </p:nvSpPr>
        <p:spPr bwMode="auto">
          <a:xfrm>
            <a:off x="1028700" y="3992563"/>
            <a:ext cx="12398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chemeClr val="bg2"/>
                </a:solidFill>
              </a:rPr>
              <a:t>students to select </a:t>
            </a:r>
          </a:p>
        </p:txBody>
      </p:sp>
      <p:sp>
        <p:nvSpPr>
          <p:cNvPr id="140336" name="Rectangle 348"/>
          <p:cNvSpPr>
            <a:spLocks noChangeArrowheads="1"/>
          </p:cNvSpPr>
          <p:nvPr/>
        </p:nvSpPr>
        <p:spPr bwMode="auto">
          <a:xfrm>
            <a:off x="1028700" y="4124325"/>
            <a:ext cx="5857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chemeClr val="bg2"/>
                </a:solidFill>
              </a:rPr>
              <a:t>offerings</a:t>
            </a:r>
          </a:p>
        </p:txBody>
      </p:sp>
      <p:sp>
        <p:nvSpPr>
          <p:cNvPr id="140337" name="Line 354"/>
          <p:cNvSpPr>
            <a:spLocks noChangeShapeType="1"/>
          </p:cNvSpPr>
          <p:nvPr/>
        </p:nvSpPr>
        <p:spPr bwMode="auto">
          <a:xfrm>
            <a:off x="5768975" y="2922588"/>
            <a:ext cx="1155700" cy="0"/>
          </a:xfrm>
          <a:prstGeom prst="line">
            <a:avLst/>
          </a:prstGeom>
          <a:noFill/>
          <a:ln w="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38" name="Rectangle 357"/>
          <p:cNvSpPr>
            <a:spLocks noChangeArrowheads="1"/>
          </p:cNvSpPr>
          <p:nvPr/>
        </p:nvSpPr>
        <p:spPr bwMode="auto">
          <a:xfrm>
            <a:off x="5846763" y="2730500"/>
            <a:ext cx="1792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t>4: // get course offerings( )</a:t>
            </a:r>
          </a:p>
        </p:txBody>
      </p:sp>
      <p:grpSp>
        <p:nvGrpSpPr>
          <p:cNvPr id="140339" name="Group 368"/>
          <p:cNvGrpSpPr>
            <a:grpSpLocks/>
          </p:cNvGrpSpPr>
          <p:nvPr/>
        </p:nvGrpSpPr>
        <p:grpSpPr bwMode="auto">
          <a:xfrm>
            <a:off x="2720975" y="1120775"/>
            <a:ext cx="592138" cy="369888"/>
            <a:chOff x="3073" y="500"/>
            <a:chExt cx="373" cy="233"/>
          </a:xfrm>
        </p:grpSpPr>
        <p:sp>
          <p:nvSpPr>
            <p:cNvPr id="140358" name="Oval 369"/>
            <p:cNvSpPr>
              <a:spLocks noChangeArrowheads="1"/>
            </p:cNvSpPr>
            <p:nvPr/>
          </p:nvSpPr>
          <p:spPr bwMode="auto">
            <a:xfrm>
              <a:off x="3205" y="500"/>
              <a:ext cx="241" cy="233"/>
            </a:xfrm>
            <a:prstGeom prst="ellipse">
              <a:avLst/>
            </a:prstGeom>
            <a:noFill/>
            <a:ln w="0">
              <a:solidFill>
                <a:srgbClr val="99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0359" name="Line 370"/>
            <p:cNvSpPr>
              <a:spLocks noChangeShapeType="1"/>
            </p:cNvSpPr>
            <p:nvPr/>
          </p:nvSpPr>
          <p:spPr bwMode="auto">
            <a:xfrm>
              <a:off x="3073" y="548"/>
              <a:ext cx="1" cy="130"/>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60" name="Line 371"/>
            <p:cNvSpPr>
              <a:spLocks noChangeShapeType="1"/>
            </p:cNvSpPr>
            <p:nvPr/>
          </p:nvSpPr>
          <p:spPr bwMode="auto">
            <a:xfrm>
              <a:off x="3073" y="610"/>
              <a:ext cx="132" cy="1"/>
            </a:xfrm>
            <a:prstGeom prst="line">
              <a:avLst/>
            </a:prstGeom>
            <a:noFill/>
            <a:ln w="0">
              <a:solidFill>
                <a:srgbClr val="99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0340" name="Line 374"/>
          <p:cNvSpPr>
            <a:spLocks noChangeShapeType="1"/>
          </p:cNvSpPr>
          <p:nvPr/>
        </p:nvSpPr>
        <p:spPr bwMode="auto">
          <a:xfrm>
            <a:off x="1584325" y="4486275"/>
            <a:ext cx="0" cy="1290638"/>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41" name="Line 380"/>
          <p:cNvSpPr>
            <a:spLocks noChangeShapeType="1"/>
          </p:cNvSpPr>
          <p:nvPr/>
        </p:nvSpPr>
        <p:spPr bwMode="auto">
          <a:xfrm>
            <a:off x="3040063" y="4332288"/>
            <a:ext cx="0" cy="1439862"/>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42" name="Line 382"/>
          <p:cNvSpPr>
            <a:spLocks noChangeShapeType="1"/>
          </p:cNvSpPr>
          <p:nvPr/>
        </p:nvSpPr>
        <p:spPr bwMode="auto">
          <a:xfrm>
            <a:off x="3040063" y="1885950"/>
            <a:ext cx="0" cy="322263"/>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43" name="Line 384"/>
          <p:cNvSpPr>
            <a:spLocks noChangeShapeType="1"/>
          </p:cNvSpPr>
          <p:nvPr/>
        </p:nvSpPr>
        <p:spPr bwMode="auto">
          <a:xfrm>
            <a:off x="4405313" y="1887538"/>
            <a:ext cx="0" cy="530225"/>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44" name="Line 385"/>
          <p:cNvSpPr>
            <a:spLocks noChangeShapeType="1"/>
          </p:cNvSpPr>
          <p:nvPr/>
        </p:nvSpPr>
        <p:spPr bwMode="auto">
          <a:xfrm>
            <a:off x="4408488" y="3405188"/>
            <a:ext cx="0" cy="2336800"/>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45" name="Line 386"/>
          <p:cNvSpPr>
            <a:spLocks noChangeShapeType="1"/>
          </p:cNvSpPr>
          <p:nvPr/>
        </p:nvSpPr>
        <p:spPr bwMode="auto">
          <a:xfrm>
            <a:off x="5721350" y="1890713"/>
            <a:ext cx="0" cy="781050"/>
          </a:xfrm>
          <a:prstGeom prst="line">
            <a:avLst/>
          </a:prstGeom>
          <a:noFill/>
          <a:ln w="0">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46" name="Line 392"/>
          <p:cNvSpPr>
            <a:spLocks noChangeShapeType="1"/>
          </p:cNvSpPr>
          <p:nvPr/>
        </p:nvSpPr>
        <p:spPr bwMode="auto">
          <a:xfrm flipV="1">
            <a:off x="2287588" y="3255963"/>
            <a:ext cx="938212" cy="128587"/>
          </a:xfrm>
          <a:prstGeom prst="line">
            <a:avLst/>
          </a:prstGeom>
          <a:noFill/>
          <a:ln w="0">
            <a:solidFill>
              <a:srgbClr val="99CCFF"/>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47" name="Line 393"/>
          <p:cNvSpPr>
            <a:spLocks noChangeShapeType="1"/>
          </p:cNvSpPr>
          <p:nvPr/>
        </p:nvSpPr>
        <p:spPr bwMode="auto">
          <a:xfrm flipV="1">
            <a:off x="2179638" y="4011613"/>
            <a:ext cx="1020762" cy="141287"/>
          </a:xfrm>
          <a:prstGeom prst="line">
            <a:avLst/>
          </a:prstGeom>
          <a:noFill/>
          <a:ln w="0">
            <a:solidFill>
              <a:srgbClr val="99CCFF"/>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348" name="Line 396"/>
          <p:cNvSpPr>
            <a:spLocks noChangeShapeType="1"/>
          </p:cNvSpPr>
          <p:nvPr/>
        </p:nvSpPr>
        <p:spPr bwMode="auto">
          <a:xfrm flipV="1">
            <a:off x="1843088" y="2224088"/>
            <a:ext cx="404812" cy="284162"/>
          </a:xfrm>
          <a:prstGeom prst="line">
            <a:avLst/>
          </a:prstGeom>
          <a:noFill/>
          <a:ln w="0">
            <a:solidFill>
              <a:srgbClr val="99CCFF"/>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0349" name="Group 416"/>
          <p:cNvGrpSpPr>
            <a:grpSpLocks/>
          </p:cNvGrpSpPr>
          <p:nvPr/>
        </p:nvGrpSpPr>
        <p:grpSpPr bwMode="auto">
          <a:xfrm>
            <a:off x="876300" y="4972050"/>
            <a:ext cx="6886575" cy="739775"/>
            <a:chOff x="216" y="3132"/>
            <a:chExt cx="5358" cy="466"/>
          </a:xfrm>
        </p:grpSpPr>
        <p:sp>
          <p:nvSpPr>
            <p:cNvPr id="140356" name="Rectangle 407"/>
            <p:cNvSpPr>
              <a:spLocks noChangeArrowheads="1"/>
            </p:cNvSpPr>
            <p:nvPr/>
          </p:nvSpPr>
          <p:spPr bwMode="auto">
            <a:xfrm>
              <a:off x="216" y="3132"/>
              <a:ext cx="5358" cy="173"/>
            </a:xfrm>
            <a:prstGeom prst="rect">
              <a:avLst/>
            </a:prstGeom>
            <a:noFill/>
            <a:ln w="1270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40357" name="Rectangle 408"/>
            <p:cNvSpPr>
              <a:spLocks noChangeArrowheads="1"/>
            </p:cNvSpPr>
            <p:nvPr/>
          </p:nvSpPr>
          <p:spPr bwMode="auto">
            <a:xfrm>
              <a:off x="216" y="3420"/>
              <a:ext cx="5358" cy="178"/>
            </a:xfrm>
            <a:prstGeom prst="rect">
              <a:avLst/>
            </a:prstGeom>
            <a:noFill/>
            <a:ln w="1270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grpSp>
      <p:sp>
        <p:nvSpPr>
          <p:cNvPr id="140350" name="Rectangle 409"/>
          <p:cNvSpPr>
            <a:spLocks noChangeArrowheads="1"/>
          </p:cNvSpPr>
          <p:nvPr/>
        </p:nvSpPr>
        <p:spPr bwMode="auto">
          <a:xfrm>
            <a:off x="3905250" y="5016500"/>
            <a:ext cx="1090613"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ts val="1300"/>
              </a:lnSpc>
            </a:pPr>
            <a:r>
              <a:rPr lang="en-US" altLang="zh-CN">
                <a:solidFill>
                  <a:srgbClr val="00CCFF"/>
                </a:solidFill>
              </a:rPr>
              <a:t>Select Offerings</a:t>
            </a:r>
            <a:endParaRPr lang="en-US" altLang="zh-CN">
              <a:solidFill>
                <a:srgbClr val="00CCFF"/>
              </a:solidFill>
              <a:latin typeface="ZapfHumnst BT"/>
            </a:endParaRPr>
          </a:p>
        </p:txBody>
      </p:sp>
      <p:sp>
        <p:nvSpPr>
          <p:cNvPr id="140351" name="Rectangle 410"/>
          <p:cNvSpPr>
            <a:spLocks noChangeArrowheads="1"/>
          </p:cNvSpPr>
          <p:nvPr/>
        </p:nvSpPr>
        <p:spPr bwMode="auto">
          <a:xfrm>
            <a:off x="3905250" y="5483225"/>
            <a:ext cx="1158875"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ts val="1300"/>
              </a:lnSpc>
            </a:pPr>
            <a:r>
              <a:rPr lang="en-US" altLang="zh-CN">
                <a:solidFill>
                  <a:srgbClr val="00CCFF"/>
                </a:solidFill>
              </a:rPr>
              <a:t>Submit Schedule</a:t>
            </a:r>
            <a:endParaRPr lang="en-US" altLang="zh-CN">
              <a:solidFill>
                <a:srgbClr val="00CCFF"/>
              </a:solidFill>
              <a:latin typeface="ZapfHumnst BT"/>
            </a:endParaRPr>
          </a:p>
        </p:txBody>
      </p:sp>
      <p:sp>
        <p:nvSpPr>
          <p:cNvPr id="140352" name="Freeform 411"/>
          <p:cNvSpPr>
            <a:spLocks/>
          </p:cNvSpPr>
          <p:nvPr/>
        </p:nvSpPr>
        <p:spPr bwMode="auto">
          <a:xfrm>
            <a:off x="876300" y="4972050"/>
            <a:ext cx="204788" cy="200025"/>
          </a:xfrm>
          <a:custGeom>
            <a:avLst/>
            <a:gdLst>
              <a:gd name="T0" fmla="*/ 0 w 129"/>
              <a:gd name="T1" fmla="*/ 2147483647 h 126"/>
              <a:gd name="T2" fmla="*/ 0 w 129"/>
              <a:gd name="T3" fmla="*/ 0 h 126"/>
              <a:gd name="T4" fmla="*/ 2147483647 w 129"/>
              <a:gd name="T5" fmla="*/ 0 h 126"/>
              <a:gd name="T6" fmla="*/ 2147483647 w 129"/>
              <a:gd name="T7" fmla="*/ 2147483647 h 126"/>
              <a:gd name="T8" fmla="*/ 2147483647 w 129"/>
              <a:gd name="T9" fmla="*/ 2147483647 h 126"/>
              <a:gd name="T10" fmla="*/ 0 w 129"/>
              <a:gd name="T11" fmla="*/ 2147483647 h 126"/>
              <a:gd name="T12" fmla="*/ 0 60000 65536"/>
              <a:gd name="T13" fmla="*/ 0 60000 65536"/>
              <a:gd name="T14" fmla="*/ 0 60000 65536"/>
              <a:gd name="T15" fmla="*/ 0 60000 65536"/>
              <a:gd name="T16" fmla="*/ 0 60000 65536"/>
              <a:gd name="T17" fmla="*/ 0 60000 65536"/>
              <a:gd name="T18" fmla="*/ 0 w 129"/>
              <a:gd name="T19" fmla="*/ 0 h 126"/>
              <a:gd name="T20" fmla="*/ 129 w 129"/>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29" h="126">
                <a:moveTo>
                  <a:pt x="0" y="126"/>
                </a:moveTo>
                <a:lnTo>
                  <a:pt x="0" y="0"/>
                </a:lnTo>
                <a:lnTo>
                  <a:pt x="129" y="0"/>
                </a:lnTo>
                <a:lnTo>
                  <a:pt x="129" y="69"/>
                </a:lnTo>
                <a:lnTo>
                  <a:pt x="96" y="126"/>
                </a:lnTo>
                <a:lnTo>
                  <a:pt x="0" y="126"/>
                </a:lnTo>
                <a:close/>
              </a:path>
            </a:pathLst>
          </a:custGeom>
          <a:noFill/>
          <a:ln w="12700">
            <a:solidFill>
              <a:srgbClr val="00CCFF"/>
            </a:solidFill>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140353" name="Rectangle 412"/>
          <p:cNvSpPr>
            <a:spLocks noChangeArrowheads="1"/>
          </p:cNvSpPr>
          <p:nvPr/>
        </p:nvSpPr>
        <p:spPr bwMode="auto">
          <a:xfrm>
            <a:off x="895350" y="4983163"/>
            <a:ext cx="179388"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ts val="1300"/>
              </a:lnSpc>
            </a:pPr>
            <a:r>
              <a:rPr lang="en-US" altLang="zh-CN">
                <a:solidFill>
                  <a:srgbClr val="00CCFF"/>
                </a:solidFill>
              </a:rPr>
              <a:t>ref</a:t>
            </a:r>
            <a:endParaRPr lang="en-US" altLang="zh-CN">
              <a:solidFill>
                <a:srgbClr val="00CCFF"/>
              </a:solidFill>
              <a:latin typeface="ZapfHumnst BT"/>
            </a:endParaRPr>
          </a:p>
        </p:txBody>
      </p:sp>
      <p:sp>
        <p:nvSpPr>
          <p:cNvPr id="140354" name="Freeform 413"/>
          <p:cNvSpPr>
            <a:spLocks/>
          </p:cNvSpPr>
          <p:nvPr/>
        </p:nvSpPr>
        <p:spPr bwMode="auto">
          <a:xfrm>
            <a:off x="876300" y="5429250"/>
            <a:ext cx="204788" cy="200025"/>
          </a:xfrm>
          <a:custGeom>
            <a:avLst/>
            <a:gdLst>
              <a:gd name="T0" fmla="*/ 0 w 129"/>
              <a:gd name="T1" fmla="*/ 2147483647 h 126"/>
              <a:gd name="T2" fmla="*/ 0 w 129"/>
              <a:gd name="T3" fmla="*/ 0 h 126"/>
              <a:gd name="T4" fmla="*/ 2147483647 w 129"/>
              <a:gd name="T5" fmla="*/ 0 h 126"/>
              <a:gd name="T6" fmla="*/ 2147483647 w 129"/>
              <a:gd name="T7" fmla="*/ 2147483647 h 126"/>
              <a:gd name="T8" fmla="*/ 2147483647 w 129"/>
              <a:gd name="T9" fmla="*/ 2147483647 h 126"/>
              <a:gd name="T10" fmla="*/ 0 w 129"/>
              <a:gd name="T11" fmla="*/ 2147483647 h 126"/>
              <a:gd name="T12" fmla="*/ 0 60000 65536"/>
              <a:gd name="T13" fmla="*/ 0 60000 65536"/>
              <a:gd name="T14" fmla="*/ 0 60000 65536"/>
              <a:gd name="T15" fmla="*/ 0 60000 65536"/>
              <a:gd name="T16" fmla="*/ 0 60000 65536"/>
              <a:gd name="T17" fmla="*/ 0 60000 65536"/>
              <a:gd name="T18" fmla="*/ 0 w 129"/>
              <a:gd name="T19" fmla="*/ 0 h 126"/>
              <a:gd name="T20" fmla="*/ 129 w 129"/>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29" h="126">
                <a:moveTo>
                  <a:pt x="0" y="126"/>
                </a:moveTo>
                <a:lnTo>
                  <a:pt x="0" y="0"/>
                </a:lnTo>
                <a:lnTo>
                  <a:pt x="129" y="0"/>
                </a:lnTo>
                <a:lnTo>
                  <a:pt x="129" y="69"/>
                </a:lnTo>
                <a:lnTo>
                  <a:pt x="96" y="126"/>
                </a:lnTo>
                <a:lnTo>
                  <a:pt x="0" y="126"/>
                </a:lnTo>
                <a:close/>
              </a:path>
            </a:pathLst>
          </a:custGeom>
          <a:noFill/>
          <a:ln w="12700">
            <a:solidFill>
              <a:srgbClr val="00CCFF"/>
            </a:solidFill>
            <a:round/>
            <a:headEnd/>
            <a:tailE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140355" name="Rectangle 414"/>
          <p:cNvSpPr>
            <a:spLocks noChangeArrowheads="1"/>
          </p:cNvSpPr>
          <p:nvPr/>
        </p:nvSpPr>
        <p:spPr bwMode="auto">
          <a:xfrm>
            <a:off x="895350" y="5440363"/>
            <a:ext cx="179388"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ts val="1300"/>
              </a:lnSpc>
            </a:pPr>
            <a:r>
              <a:rPr lang="en-US" altLang="zh-CN">
                <a:solidFill>
                  <a:srgbClr val="00CCFF"/>
                </a:solidFill>
              </a:rPr>
              <a:t>ref</a:t>
            </a:r>
            <a:endParaRPr lang="en-US" altLang="zh-CN">
              <a:solidFill>
                <a:srgbClr val="00CCFF"/>
              </a:solidFill>
              <a:latin typeface="ZapfHumnst B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矩形 2"/>
          <p:cNvSpPr>
            <a:spLocks noChangeArrowheads="1"/>
          </p:cNvSpPr>
          <p:nvPr/>
        </p:nvSpPr>
        <p:spPr bwMode="auto">
          <a:xfrm>
            <a:off x="214313" y="0"/>
            <a:ext cx="673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bg1"/>
                </a:solidFill>
                <a:latin typeface="Arial" pitchFamily="34" charset="0"/>
                <a:cs typeface="Arial" pitchFamily="34" charset="0"/>
              </a:rPr>
              <a:t>Case Study: ATM Startup</a:t>
            </a:r>
            <a:endParaRPr lang="zh-CN" altLang="en-US" sz="2800" b="1">
              <a:solidFill>
                <a:schemeClr val="bg1"/>
              </a:solidFill>
              <a:latin typeface="Arial" pitchFamily="34" charset="0"/>
              <a:cs typeface="Arial" pitchFamily="34" charset="0"/>
            </a:endParaRPr>
          </a:p>
        </p:txBody>
      </p:sp>
      <p:pic>
        <p:nvPicPr>
          <p:cNvPr id="160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928688"/>
            <a:ext cx="633412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2" name="TextBox 4"/>
          <p:cNvSpPr txBox="1">
            <a:spLocks noChangeArrowheads="1"/>
          </p:cNvSpPr>
          <p:nvPr/>
        </p:nvSpPr>
        <p:spPr bwMode="auto">
          <a:xfrm>
            <a:off x="4143375" y="5500688"/>
            <a:ext cx="1057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2400">
                <a:latin typeface="Arial" pitchFamily="34" charset="0"/>
                <a:cs typeface="Arial" pitchFamily="34" charset="0"/>
              </a:rPr>
              <a:t>VOPC</a:t>
            </a:r>
            <a:endParaRPr lang="zh-CN" altLang="en-US" sz="24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矩形 2"/>
          <p:cNvSpPr>
            <a:spLocks noChangeArrowheads="1"/>
          </p:cNvSpPr>
          <p:nvPr/>
        </p:nvSpPr>
        <p:spPr bwMode="auto">
          <a:xfrm>
            <a:off x="214313" y="0"/>
            <a:ext cx="673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bg1"/>
                </a:solidFill>
                <a:latin typeface="Arial" pitchFamily="34" charset="0"/>
                <a:cs typeface="Arial" pitchFamily="34" charset="0"/>
              </a:rPr>
              <a:t>Case Study: ATM Startup</a:t>
            </a:r>
            <a:endParaRPr lang="zh-CN" altLang="en-US" sz="2800" b="1">
              <a:solidFill>
                <a:schemeClr val="bg1"/>
              </a:solidFill>
              <a:latin typeface="Arial" pitchFamily="34" charset="0"/>
              <a:cs typeface="Arial" pitchFamily="34" charset="0"/>
            </a:endParaRPr>
          </a:p>
        </p:txBody>
      </p:sp>
      <p:sp>
        <p:nvSpPr>
          <p:cNvPr id="161795" name="TextBox 4"/>
          <p:cNvSpPr txBox="1">
            <a:spLocks noChangeArrowheads="1"/>
          </p:cNvSpPr>
          <p:nvPr/>
        </p:nvSpPr>
        <p:spPr bwMode="auto">
          <a:xfrm>
            <a:off x="3286125" y="5572125"/>
            <a:ext cx="277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2400">
                <a:latin typeface="Arial" pitchFamily="34" charset="0"/>
                <a:cs typeface="Arial" pitchFamily="34" charset="0"/>
              </a:rPr>
              <a:t>Sequence diagram</a:t>
            </a:r>
            <a:endParaRPr lang="zh-CN" altLang="en-US" sz="2400">
              <a:latin typeface="Arial" pitchFamily="34" charset="0"/>
              <a:cs typeface="Arial" pitchFamily="34" charset="0"/>
            </a:endParaRPr>
          </a:p>
        </p:txBody>
      </p:sp>
      <p:pic>
        <p:nvPicPr>
          <p:cNvPr id="1617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831850"/>
            <a:ext cx="67818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矩形 2"/>
          <p:cNvSpPr>
            <a:spLocks noChangeArrowheads="1"/>
          </p:cNvSpPr>
          <p:nvPr/>
        </p:nvSpPr>
        <p:spPr bwMode="auto">
          <a:xfrm>
            <a:off x="214313" y="0"/>
            <a:ext cx="673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chemeClr val="bg1"/>
                </a:solidFill>
                <a:latin typeface="Arial" pitchFamily="34" charset="0"/>
                <a:cs typeface="Arial" pitchFamily="34" charset="0"/>
              </a:rPr>
              <a:t>Case Study: ATM Startup</a:t>
            </a:r>
            <a:endParaRPr lang="zh-CN" altLang="en-US" sz="2800" b="1">
              <a:solidFill>
                <a:schemeClr val="bg1"/>
              </a:solidFill>
              <a:latin typeface="Arial" pitchFamily="34" charset="0"/>
              <a:cs typeface="Arial" pitchFamily="34" charset="0"/>
            </a:endParaRPr>
          </a:p>
        </p:txBody>
      </p:sp>
      <p:sp>
        <p:nvSpPr>
          <p:cNvPr id="163843" name="TextBox 4"/>
          <p:cNvSpPr txBox="1">
            <a:spLocks noChangeArrowheads="1"/>
          </p:cNvSpPr>
          <p:nvPr/>
        </p:nvSpPr>
        <p:spPr bwMode="auto">
          <a:xfrm>
            <a:off x="3286125" y="5572125"/>
            <a:ext cx="3641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2400">
                <a:latin typeface="Arial" pitchFamily="34" charset="0"/>
                <a:cs typeface="Arial" pitchFamily="34" charset="0"/>
              </a:rPr>
              <a:t>Attributes &amp; responsibility</a:t>
            </a:r>
            <a:endParaRPr lang="zh-CN" altLang="en-US" sz="2400">
              <a:latin typeface="Arial" pitchFamily="34" charset="0"/>
              <a:cs typeface="Arial" pitchFamily="34" charset="0"/>
            </a:endParaRPr>
          </a:p>
        </p:txBody>
      </p:sp>
      <p:pic>
        <p:nvPicPr>
          <p:cNvPr id="163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917575"/>
            <a:ext cx="6848475"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931863"/>
            <a:ext cx="8639175"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title" idx="4294967295"/>
          </p:nvPr>
        </p:nvSpPr>
        <p:spPr/>
        <p:txBody>
          <a:bodyPr/>
          <a:lstStyle/>
          <a:p>
            <a:r>
              <a:rPr lang="en-US" altLang="zh-CN" smtClean="0">
                <a:ea typeface="宋体" pitchFamily="2" charset="-122"/>
              </a:rPr>
              <a:t>Use-Case Analysis Steps</a:t>
            </a:r>
          </a:p>
        </p:txBody>
      </p:sp>
      <p:sp>
        <p:nvSpPr>
          <p:cNvPr id="164867" name="Rectangle 8"/>
          <p:cNvSpPr>
            <a:spLocks noGrp="1" noChangeArrowheads="1"/>
          </p:cNvSpPr>
          <p:nvPr>
            <p:ph type="body" idx="4294967295"/>
          </p:nvPr>
        </p:nvSpPr>
        <p:spPr/>
        <p:txBody>
          <a:bodyPr/>
          <a:lstStyle/>
          <a:p>
            <a:pPr>
              <a:lnSpc>
                <a:spcPct val="70000"/>
              </a:lnSpc>
            </a:pPr>
            <a:r>
              <a:rPr lang="en-US" altLang="zh-CN" smtClean="0">
                <a:latin typeface="Arial" pitchFamily="34" charset="0"/>
                <a:ea typeface="宋体" pitchFamily="2" charset="-122"/>
                <a:cs typeface="Arial" pitchFamily="34" charset="0"/>
              </a:rPr>
              <a:t>Supplement the Use-Case Descriptions</a:t>
            </a:r>
          </a:p>
          <a:p>
            <a:pPr>
              <a:lnSpc>
                <a:spcPct val="70000"/>
              </a:lnSpc>
            </a:pPr>
            <a:r>
              <a:rPr lang="en-US" altLang="zh-CN" smtClean="0">
                <a:latin typeface="Arial" pitchFamily="34" charset="0"/>
                <a:ea typeface="宋体" pitchFamily="2" charset="-122"/>
                <a:cs typeface="Arial" pitchFamily="34" charset="0"/>
              </a:rPr>
              <a:t>For each Use-Case Realization </a:t>
            </a:r>
          </a:p>
          <a:p>
            <a:pPr lvl="1">
              <a:lnSpc>
                <a:spcPct val="77000"/>
              </a:lnSpc>
            </a:pPr>
            <a:r>
              <a:rPr lang="en-US" altLang="zh-CN" sz="2400" smtClean="0">
                <a:latin typeface="Arial" pitchFamily="34" charset="0"/>
                <a:ea typeface="宋体" pitchFamily="2" charset="-122"/>
                <a:cs typeface="Arial" pitchFamily="34" charset="0"/>
              </a:rPr>
              <a:t>Find Classes from Use-Case Behavior </a:t>
            </a:r>
          </a:p>
          <a:p>
            <a:pPr lvl="1">
              <a:lnSpc>
                <a:spcPct val="77000"/>
              </a:lnSpc>
            </a:pPr>
            <a:r>
              <a:rPr lang="en-US" altLang="zh-CN" sz="2400" smtClean="0">
                <a:latin typeface="Arial" pitchFamily="34" charset="0"/>
                <a:ea typeface="宋体" pitchFamily="2" charset="-122"/>
                <a:cs typeface="Arial" pitchFamily="34" charset="0"/>
              </a:rPr>
              <a:t>Distribute Use-Case Behavior to Classes </a:t>
            </a:r>
          </a:p>
          <a:p>
            <a:pPr>
              <a:lnSpc>
                <a:spcPct val="70000"/>
              </a:lnSpc>
            </a:pPr>
            <a:r>
              <a:rPr lang="en-US" altLang="zh-CN" smtClean="0">
                <a:latin typeface="Arial" pitchFamily="34" charset="0"/>
                <a:ea typeface="宋体" pitchFamily="2" charset="-122"/>
                <a:cs typeface="Arial" pitchFamily="34" charset="0"/>
              </a:rPr>
              <a:t>For each resulting analysis class </a:t>
            </a:r>
          </a:p>
          <a:p>
            <a:pPr lvl="1">
              <a:lnSpc>
                <a:spcPct val="77000"/>
              </a:lnSpc>
            </a:pPr>
            <a:r>
              <a:rPr lang="en-US" altLang="zh-CN" sz="2400" smtClean="0">
                <a:latin typeface="Arial" pitchFamily="34" charset="0"/>
                <a:ea typeface="宋体" pitchFamily="2" charset="-122"/>
                <a:cs typeface="Arial" pitchFamily="34" charset="0"/>
              </a:rPr>
              <a:t>Describe Responsibilities </a:t>
            </a:r>
          </a:p>
          <a:p>
            <a:pPr lvl="1">
              <a:lnSpc>
                <a:spcPct val="77000"/>
              </a:lnSpc>
            </a:pPr>
            <a:r>
              <a:rPr lang="en-US" altLang="zh-CN" sz="2400" smtClean="0">
                <a:latin typeface="Arial" pitchFamily="34" charset="0"/>
                <a:ea typeface="宋体" pitchFamily="2" charset="-122"/>
                <a:cs typeface="Arial" pitchFamily="34" charset="0"/>
              </a:rPr>
              <a:t>Describe Attributes and Associations </a:t>
            </a:r>
          </a:p>
          <a:p>
            <a:pPr lvl="1">
              <a:lnSpc>
                <a:spcPct val="77000"/>
              </a:lnSpc>
            </a:pPr>
            <a:r>
              <a:rPr lang="en-US" altLang="zh-CN" sz="2400" smtClean="0">
                <a:latin typeface="Arial" pitchFamily="34" charset="0"/>
                <a:ea typeface="宋体" pitchFamily="2" charset="-122"/>
                <a:cs typeface="Arial" pitchFamily="34" charset="0"/>
              </a:rPr>
              <a:t>Qualify Analysis Mechanisms </a:t>
            </a:r>
          </a:p>
          <a:p>
            <a:pPr>
              <a:lnSpc>
                <a:spcPct val="70000"/>
              </a:lnSpc>
            </a:pPr>
            <a:r>
              <a:rPr lang="en-US" altLang="zh-CN" smtClean="0">
                <a:latin typeface="Arial" pitchFamily="34" charset="0"/>
                <a:ea typeface="宋体" pitchFamily="2" charset="-122"/>
                <a:cs typeface="Arial" pitchFamily="34" charset="0"/>
              </a:rPr>
              <a:t>Use-Case realization</a:t>
            </a:r>
          </a:p>
          <a:p>
            <a:pPr>
              <a:lnSpc>
                <a:spcPct val="70000"/>
              </a:lnSpc>
            </a:pPr>
            <a:r>
              <a:rPr lang="en-US" altLang="zh-CN" smtClean="0">
                <a:solidFill>
                  <a:srgbClr val="99CC00"/>
                </a:solidFill>
                <a:latin typeface="Arial" pitchFamily="34" charset="0"/>
                <a:ea typeface="宋体" pitchFamily="2" charset="-122"/>
                <a:cs typeface="Arial" pitchFamily="34" charset="0"/>
              </a:rPr>
              <a:t>Checkpoints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title" idx="4294967295"/>
          </p:nvPr>
        </p:nvSpPr>
        <p:spPr/>
        <p:txBody>
          <a:bodyPr/>
          <a:lstStyle/>
          <a:p>
            <a:r>
              <a:rPr lang="en-US" altLang="zh-CN" smtClean="0">
                <a:ea typeface="宋体" pitchFamily="2" charset="-122"/>
              </a:rPr>
              <a:t>Checkpoints: Classes</a:t>
            </a:r>
          </a:p>
        </p:txBody>
      </p:sp>
      <p:sp>
        <p:nvSpPr>
          <p:cNvPr id="165891" name="Rectangle 4"/>
          <p:cNvSpPr>
            <a:spLocks noGrp="1" noChangeArrowheads="1"/>
          </p:cNvSpPr>
          <p:nvPr>
            <p:ph type="body" idx="4294967295"/>
          </p:nvPr>
        </p:nvSpPr>
        <p:spPr>
          <a:xfrm>
            <a:off x="361950" y="1052513"/>
            <a:ext cx="6800850" cy="5043487"/>
          </a:xfrm>
        </p:spPr>
        <p:txBody>
          <a:bodyPr/>
          <a:lstStyle/>
          <a:p>
            <a:pPr>
              <a:lnSpc>
                <a:spcPct val="70000"/>
              </a:lnSpc>
            </a:pPr>
            <a:r>
              <a:rPr lang="en-US" altLang="zh-CN" smtClean="0">
                <a:latin typeface="Arial" pitchFamily="34" charset="0"/>
                <a:ea typeface="宋体" pitchFamily="2" charset="-122"/>
                <a:cs typeface="Arial" pitchFamily="34" charset="0"/>
              </a:rPr>
              <a:t>Are the classes reasonable?</a:t>
            </a:r>
          </a:p>
          <a:p>
            <a:pPr>
              <a:lnSpc>
                <a:spcPct val="70000"/>
              </a:lnSpc>
            </a:pPr>
            <a:r>
              <a:rPr lang="en-US" altLang="zh-CN" smtClean="0">
                <a:latin typeface="Arial" pitchFamily="34" charset="0"/>
                <a:ea typeface="宋体" pitchFamily="2" charset="-122"/>
                <a:cs typeface="Arial" pitchFamily="34" charset="0"/>
              </a:rPr>
              <a:t>Does the name of each class clearly reflect the role it plays?</a:t>
            </a:r>
          </a:p>
          <a:p>
            <a:pPr>
              <a:lnSpc>
                <a:spcPct val="70000"/>
              </a:lnSpc>
            </a:pPr>
            <a:r>
              <a:rPr lang="en-US" altLang="zh-CN" smtClean="0">
                <a:latin typeface="Arial" pitchFamily="34" charset="0"/>
                <a:ea typeface="宋体" pitchFamily="2" charset="-122"/>
                <a:cs typeface="Arial" pitchFamily="34" charset="0"/>
              </a:rPr>
              <a:t>Does the class represent a single well-defined abstraction? </a:t>
            </a:r>
          </a:p>
          <a:p>
            <a:pPr>
              <a:lnSpc>
                <a:spcPct val="70000"/>
              </a:lnSpc>
            </a:pPr>
            <a:r>
              <a:rPr lang="en-US" altLang="zh-CN" smtClean="0">
                <a:latin typeface="Arial" pitchFamily="34" charset="0"/>
                <a:ea typeface="宋体" pitchFamily="2" charset="-122"/>
                <a:cs typeface="Arial" pitchFamily="34" charset="0"/>
              </a:rPr>
              <a:t>Are all attributes and responsibilities functionally coupled?</a:t>
            </a:r>
          </a:p>
          <a:p>
            <a:pPr>
              <a:lnSpc>
                <a:spcPct val="70000"/>
              </a:lnSpc>
            </a:pPr>
            <a:r>
              <a:rPr lang="en-US" altLang="zh-CN" smtClean="0">
                <a:latin typeface="Arial" pitchFamily="34" charset="0"/>
                <a:ea typeface="宋体" pitchFamily="2" charset="-122"/>
                <a:cs typeface="Arial" pitchFamily="34" charset="0"/>
              </a:rPr>
              <a:t>Does the class offer the required behavior?</a:t>
            </a:r>
          </a:p>
          <a:p>
            <a:pPr>
              <a:lnSpc>
                <a:spcPct val="70000"/>
              </a:lnSpc>
            </a:pPr>
            <a:r>
              <a:rPr lang="en-US" altLang="zh-CN" smtClean="0">
                <a:latin typeface="Arial" pitchFamily="34" charset="0"/>
                <a:ea typeface="宋体" pitchFamily="2" charset="-122"/>
                <a:cs typeface="Arial" pitchFamily="34" charset="0"/>
              </a:rPr>
              <a:t>Are all specific requirements on the class addressed?</a:t>
            </a:r>
          </a:p>
        </p:txBody>
      </p:sp>
      <p:pic>
        <p:nvPicPr>
          <p:cNvPr id="165892" name="Picture 6" descr="clipboar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3725" y="976313"/>
            <a:ext cx="1728788"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idx="4294967295"/>
          </p:nvPr>
        </p:nvSpPr>
        <p:spPr/>
        <p:txBody>
          <a:bodyPr/>
          <a:lstStyle/>
          <a:p>
            <a:r>
              <a:rPr lang="en-US" altLang="zh-CN" smtClean="0">
                <a:ea typeface="宋体" pitchFamily="2" charset="-122"/>
              </a:rPr>
              <a:t>Checkpoints: Use-Case Realizations</a:t>
            </a:r>
          </a:p>
        </p:txBody>
      </p:sp>
      <p:sp>
        <p:nvSpPr>
          <p:cNvPr id="166915" name="Rectangle 3"/>
          <p:cNvSpPr>
            <a:spLocks noGrp="1" noChangeArrowheads="1"/>
          </p:cNvSpPr>
          <p:nvPr>
            <p:ph type="body" idx="4294967295"/>
          </p:nvPr>
        </p:nvSpPr>
        <p:spPr>
          <a:xfrm>
            <a:off x="361950" y="1052513"/>
            <a:ext cx="6877050" cy="5043487"/>
          </a:xfrm>
        </p:spPr>
        <p:txBody>
          <a:bodyPr/>
          <a:lstStyle/>
          <a:p>
            <a:r>
              <a:rPr lang="en-US" altLang="zh-CN" smtClean="0">
                <a:ea typeface="宋体" pitchFamily="2" charset="-122"/>
              </a:rPr>
              <a:t>Have all the main and/or sub-flows been handled, including exceptional cases?</a:t>
            </a:r>
          </a:p>
          <a:p>
            <a:r>
              <a:rPr lang="en-US" altLang="zh-CN" smtClean="0">
                <a:ea typeface="宋体" pitchFamily="2" charset="-122"/>
              </a:rPr>
              <a:t>Have all the required objects been found?</a:t>
            </a:r>
          </a:p>
          <a:p>
            <a:r>
              <a:rPr lang="en-US" altLang="zh-CN" smtClean="0">
                <a:ea typeface="宋体" pitchFamily="2" charset="-122"/>
              </a:rPr>
              <a:t>Has all behavior been unambiguously distributed to the participating objects? </a:t>
            </a:r>
          </a:p>
          <a:p>
            <a:r>
              <a:rPr lang="en-US" altLang="zh-CN" smtClean="0">
                <a:ea typeface="宋体" pitchFamily="2" charset="-122"/>
              </a:rPr>
              <a:t>Has behavior been distributed to the right objects?</a:t>
            </a:r>
          </a:p>
          <a:p>
            <a:r>
              <a:rPr lang="en-US" altLang="zh-CN" smtClean="0">
                <a:ea typeface="宋体" pitchFamily="2" charset="-122"/>
              </a:rPr>
              <a:t>Where there are several Interaction diagrams, are their relationships clear and consistent?</a:t>
            </a:r>
          </a:p>
        </p:txBody>
      </p:sp>
      <p:pic>
        <p:nvPicPr>
          <p:cNvPr id="166916" name="Picture 5" descr="clipboar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3725" y="976313"/>
            <a:ext cx="1728788"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idx="4294967295"/>
          </p:nvPr>
        </p:nvSpPr>
        <p:spPr/>
        <p:txBody>
          <a:bodyPr/>
          <a:lstStyle/>
          <a:p>
            <a:r>
              <a:rPr lang="en-US" altLang="zh-CN" smtClean="0">
                <a:ea typeface="宋体" pitchFamily="2" charset="-122"/>
              </a:rPr>
              <a:t>Review: Use-Case Analysis</a:t>
            </a:r>
          </a:p>
        </p:txBody>
      </p:sp>
      <p:sp>
        <p:nvSpPr>
          <p:cNvPr id="167939" name="Rectangle 3"/>
          <p:cNvSpPr>
            <a:spLocks noGrp="1" noChangeArrowheads="1"/>
          </p:cNvSpPr>
          <p:nvPr>
            <p:ph type="body" idx="4294967295"/>
          </p:nvPr>
        </p:nvSpPr>
        <p:spPr/>
        <p:txBody>
          <a:bodyPr/>
          <a:lstStyle/>
          <a:p>
            <a:r>
              <a:rPr lang="en-US" altLang="zh-CN" smtClean="0">
                <a:ea typeface="宋体" pitchFamily="2" charset="-122"/>
              </a:rPr>
              <a:t>What is the purpose of Use-Case Analysis?</a:t>
            </a:r>
          </a:p>
          <a:p>
            <a:r>
              <a:rPr lang="en-US" altLang="zh-CN" smtClean="0">
                <a:ea typeface="宋体" pitchFamily="2" charset="-122"/>
              </a:rPr>
              <a:t>What is a Use-Case Realization?</a:t>
            </a:r>
          </a:p>
          <a:p>
            <a:r>
              <a:rPr lang="en-US" altLang="zh-CN" smtClean="0">
                <a:ea typeface="宋体" pitchFamily="2" charset="-122"/>
              </a:rPr>
              <a:t>What is an analysis class?  Name and describe the three analysis stereotypes.</a:t>
            </a:r>
          </a:p>
          <a:p>
            <a:r>
              <a:rPr lang="en-US" altLang="zh-CN" smtClean="0">
                <a:ea typeface="宋体" pitchFamily="2" charset="-122"/>
              </a:rPr>
              <a:t>Describe some considerations                                when allocating responsibilities                                            to analysis classes.</a:t>
            </a:r>
          </a:p>
          <a:p>
            <a:r>
              <a:rPr lang="en-US" altLang="zh-CN" smtClean="0">
                <a:ea typeface="宋体" pitchFamily="2" charset="-122"/>
              </a:rPr>
              <a:t>What two questions does multiplicity answer?  </a:t>
            </a:r>
          </a:p>
          <a:p>
            <a:endParaRPr lang="en-US" altLang="zh-CN" smtClean="0">
              <a:ea typeface="宋体" pitchFamily="2" charset="-122"/>
            </a:endParaRPr>
          </a:p>
        </p:txBody>
      </p:sp>
      <p:pic>
        <p:nvPicPr>
          <p:cNvPr id="167940" name="Picture 5" descr="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1525" y="4473575"/>
            <a:ext cx="1782763"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buClr>
                <a:srgbClr val="73E1FF"/>
              </a:buClr>
            </a:pPr>
            <a:r>
              <a:rPr lang="en-US" altLang="zh-CN" sz="3600">
                <a:solidFill>
                  <a:srgbClr val="FFFF99"/>
                </a:solidFill>
                <a:latin typeface="Arial Narrow" pitchFamily="34" charset="0"/>
              </a:rPr>
              <a:t>Exercise: Review</a:t>
            </a:r>
          </a:p>
        </p:txBody>
      </p:sp>
      <p:sp>
        <p:nvSpPr>
          <p:cNvPr id="168963" name="Rectangle 3"/>
          <p:cNvSpPr>
            <a:spLocks noChangeArrowheads="1"/>
          </p:cNvSpPr>
          <p:nvPr/>
        </p:nvSpPr>
        <p:spPr bwMode="auto">
          <a:xfrm>
            <a:off x="361950" y="1052513"/>
            <a:ext cx="62674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p>
            <a:pPr marL="339725" indent="-339725">
              <a:lnSpc>
                <a:spcPct val="80000"/>
              </a:lnSpc>
              <a:spcBef>
                <a:spcPct val="30000"/>
              </a:spcBef>
              <a:buClr>
                <a:srgbClr val="FFFF99"/>
              </a:buClr>
              <a:buFont typeface="Wingdings" pitchFamily="2" charset="2"/>
              <a:buChar char="w"/>
            </a:pPr>
            <a:r>
              <a:rPr lang="en-US" altLang="zh-CN" sz="2800">
                <a:latin typeface="Arial" pitchFamily="34" charset="0"/>
                <a:cs typeface="Arial" pitchFamily="34" charset="0"/>
              </a:rPr>
              <a:t>Compare your Use-Case Realization with the rest of the class</a:t>
            </a:r>
          </a:p>
          <a:p>
            <a:pPr marL="682625" lvl="1" indent="-228600">
              <a:lnSpc>
                <a:spcPct val="87000"/>
              </a:lnSpc>
              <a:spcBef>
                <a:spcPct val="30000"/>
              </a:spcBef>
              <a:buClr>
                <a:srgbClr val="DDDDDD"/>
              </a:buClr>
              <a:buFont typeface="Wingdings" pitchFamily="2" charset="2"/>
              <a:buChar char="§"/>
            </a:pPr>
            <a:r>
              <a:rPr lang="en-US" altLang="zh-CN" sz="2400">
                <a:latin typeface="Arial" pitchFamily="34" charset="0"/>
                <a:cs typeface="Arial" pitchFamily="34" charset="0"/>
              </a:rPr>
              <a:t>Do the Interaction diagrams carry out the use-case flow of events?</a:t>
            </a:r>
          </a:p>
          <a:p>
            <a:pPr marL="682625" lvl="1" indent="-228600">
              <a:lnSpc>
                <a:spcPct val="87000"/>
              </a:lnSpc>
              <a:spcBef>
                <a:spcPct val="30000"/>
              </a:spcBef>
              <a:buClr>
                <a:srgbClr val="DDDDDD"/>
              </a:buClr>
              <a:buFont typeface="Wingdings" pitchFamily="2" charset="2"/>
              <a:buChar char="§"/>
            </a:pPr>
            <a:r>
              <a:rPr lang="en-US" altLang="zh-CN" sz="2400">
                <a:latin typeface="Arial" pitchFamily="34" charset="0"/>
                <a:cs typeface="Arial" pitchFamily="34" charset="0"/>
              </a:rPr>
              <a:t>Are the stereotypes behaving properly?</a:t>
            </a:r>
          </a:p>
          <a:p>
            <a:pPr marL="682625" lvl="1" indent="-228600">
              <a:lnSpc>
                <a:spcPct val="87000"/>
              </a:lnSpc>
              <a:spcBef>
                <a:spcPct val="30000"/>
              </a:spcBef>
              <a:buClr>
                <a:srgbClr val="DDDDDD"/>
              </a:buClr>
              <a:buFont typeface="Wingdings" pitchFamily="2" charset="2"/>
              <a:buChar char="§"/>
            </a:pPr>
            <a:r>
              <a:rPr lang="en-US" altLang="zh-CN" sz="2400">
                <a:latin typeface="Arial" pitchFamily="34" charset="0"/>
                <a:cs typeface="Arial" pitchFamily="34" charset="0"/>
              </a:rPr>
              <a:t>Is each association supported by a link?</a:t>
            </a:r>
          </a:p>
          <a:p>
            <a:pPr marL="682625" lvl="1" indent="-228600">
              <a:lnSpc>
                <a:spcPct val="87000"/>
              </a:lnSpc>
              <a:spcBef>
                <a:spcPct val="30000"/>
              </a:spcBef>
              <a:buClr>
                <a:srgbClr val="DDDDDD"/>
              </a:buClr>
              <a:buFont typeface="Wingdings" pitchFamily="2" charset="2"/>
              <a:buChar char="§"/>
            </a:pPr>
            <a:r>
              <a:rPr lang="en-US" altLang="zh-CN" sz="2400">
                <a:latin typeface="Arial" pitchFamily="34" charset="0"/>
                <a:cs typeface="Arial" pitchFamily="34" charset="0"/>
              </a:rPr>
              <a:t>Does each association have multiplicity assigned?  </a:t>
            </a:r>
          </a:p>
          <a:p>
            <a:pPr marL="682625" lvl="1" indent="-228600">
              <a:lnSpc>
                <a:spcPct val="87000"/>
              </a:lnSpc>
              <a:spcBef>
                <a:spcPct val="30000"/>
              </a:spcBef>
              <a:buClr>
                <a:srgbClr val="DDDDDD"/>
              </a:buClr>
              <a:buFont typeface="Wingdings" pitchFamily="2" charset="2"/>
              <a:buChar char="§"/>
            </a:pPr>
            <a:r>
              <a:rPr lang="en-US" altLang="zh-CN" sz="2400">
                <a:latin typeface="Arial" pitchFamily="34" charset="0"/>
                <a:cs typeface="Arial" pitchFamily="34" charset="0"/>
              </a:rPr>
              <a:t>Have role names been assigned?  Do they accurately represent the face the class plays in the relationship?</a:t>
            </a:r>
          </a:p>
        </p:txBody>
      </p:sp>
      <p:sp>
        <p:nvSpPr>
          <p:cNvPr id="168964" name="Text Box 4"/>
          <p:cNvSpPr txBox="1">
            <a:spLocks noChangeArrowheads="1"/>
          </p:cNvSpPr>
          <p:nvPr/>
        </p:nvSpPr>
        <p:spPr bwMode="auto">
          <a:xfrm>
            <a:off x="7023100" y="4327525"/>
            <a:ext cx="1643063"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200">
                <a:solidFill>
                  <a:schemeClr val="tx1"/>
                </a:solidFill>
                <a:latin typeface="Frutiger LT 55 Roman" pitchFamily="34" charset="0"/>
                <a:ea typeface="宋体" pitchFamily="2" charset="-122"/>
              </a:defRPr>
            </a:lvl1pPr>
            <a:lvl2pPr marL="742950" indent="-285750">
              <a:defRPr sz="1200">
                <a:solidFill>
                  <a:schemeClr val="tx1"/>
                </a:solidFill>
                <a:latin typeface="Frutiger LT 55 Roman" pitchFamily="34" charset="0"/>
                <a:ea typeface="宋体" pitchFamily="2" charset="-122"/>
              </a:defRPr>
            </a:lvl2pPr>
            <a:lvl3pPr marL="1143000" indent="-228600">
              <a:defRPr sz="1200">
                <a:solidFill>
                  <a:schemeClr val="tx1"/>
                </a:solidFill>
                <a:latin typeface="Frutiger LT 55 Roman" pitchFamily="34" charset="0"/>
                <a:ea typeface="宋体" pitchFamily="2" charset="-122"/>
              </a:defRPr>
            </a:lvl3pPr>
            <a:lvl4pPr marL="1600200" indent="-228600">
              <a:defRPr sz="1200">
                <a:solidFill>
                  <a:schemeClr val="tx1"/>
                </a:solidFill>
                <a:latin typeface="Frutiger LT 55 Roman" pitchFamily="34" charset="0"/>
                <a:ea typeface="宋体" pitchFamily="2" charset="-122"/>
              </a:defRPr>
            </a:lvl4pPr>
            <a:lvl5pPr marL="2057400" indent="-228600">
              <a:defRPr sz="1200">
                <a:solidFill>
                  <a:schemeClr val="tx1"/>
                </a:solidFill>
                <a:latin typeface="Frutiger LT 55 Roman" pitchFamily="34" charset="0"/>
                <a:ea typeface="宋体" pitchFamily="2" charset="-122"/>
              </a:defRPr>
            </a:lvl5pPr>
            <a:lvl6pPr marL="2514600" indent="-228600" eaLnBrk="0" fontAlgn="base" hangingPunct="0">
              <a:spcBef>
                <a:spcPct val="0"/>
              </a:spcBef>
              <a:spcAft>
                <a:spcPct val="0"/>
              </a:spcAft>
              <a:defRPr sz="1200">
                <a:solidFill>
                  <a:schemeClr val="tx1"/>
                </a:solidFill>
                <a:latin typeface="Frutiger LT 55 Roman" pitchFamily="34" charset="0"/>
                <a:ea typeface="宋体" pitchFamily="2" charset="-122"/>
              </a:defRPr>
            </a:lvl6pPr>
            <a:lvl7pPr marL="2971800" indent="-228600" eaLnBrk="0" fontAlgn="base" hangingPunct="0">
              <a:spcBef>
                <a:spcPct val="0"/>
              </a:spcBef>
              <a:spcAft>
                <a:spcPct val="0"/>
              </a:spcAft>
              <a:defRPr sz="1200">
                <a:solidFill>
                  <a:schemeClr val="tx1"/>
                </a:solidFill>
                <a:latin typeface="Frutiger LT 55 Roman" pitchFamily="34" charset="0"/>
                <a:ea typeface="宋体" pitchFamily="2" charset="-122"/>
              </a:defRPr>
            </a:lvl7pPr>
            <a:lvl8pPr marL="3429000" indent="-228600" eaLnBrk="0" fontAlgn="base" hangingPunct="0">
              <a:spcBef>
                <a:spcPct val="0"/>
              </a:spcBef>
              <a:spcAft>
                <a:spcPct val="0"/>
              </a:spcAft>
              <a:defRPr sz="1200">
                <a:solidFill>
                  <a:schemeClr val="tx1"/>
                </a:solidFill>
                <a:latin typeface="Frutiger LT 55 Roman" pitchFamily="34" charset="0"/>
                <a:ea typeface="宋体" pitchFamily="2" charset="-122"/>
              </a:defRPr>
            </a:lvl8pPr>
            <a:lvl9pPr marL="3886200" indent="-228600" eaLnBrk="0" fontAlgn="base" hangingPunct="0">
              <a:spcBef>
                <a:spcPct val="0"/>
              </a:spcBef>
              <a:spcAft>
                <a:spcPct val="0"/>
              </a:spcAft>
              <a:defRPr sz="1200">
                <a:solidFill>
                  <a:schemeClr val="tx1"/>
                </a:solidFill>
                <a:latin typeface="Frutiger LT 55 Roman" pitchFamily="34" charset="0"/>
                <a:ea typeface="宋体" pitchFamily="2" charset="-122"/>
              </a:defRPr>
            </a:lvl9pPr>
          </a:lstStyle>
          <a:p>
            <a:r>
              <a:rPr lang="en-US" altLang="zh-CN" sz="1600"/>
              <a:t>Payroll  System</a:t>
            </a:r>
          </a:p>
        </p:txBody>
      </p:sp>
      <p:pic>
        <p:nvPicPr>
          <p:cNvPr id="168965" name="Picture 6" descr="bd0502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7988" y="1947863"/>
            <a:ext cx="2014537" cy="242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p:txBody>
          <a:bodyPr/>
          <a:lstStyle/>
          <a:p>
            <a:r>
              <a:rPr lang="en-US" altLang="zh-CN" smtClean="0">
                <a:ea typeface="宋体" pitchFamily="2" charset="-122"/>
              </a:rPr>
              <a:t>Summary</a:t>
            </a:r>
          </a:p>
        </p:txBody>
      </p:sp>
      <p:sp>
        <p:nvSpPr>
          <p:cNvPr id="169987" name="Rectangle 3"/>
          <p:cNvSpPr>
            <a:spLocks noGrp="1" noChangeArrowheads="1"/>
          </p:cNvSpPr>
          <p:nvPr>
            <p:ph type="body" idx="4294967295"/>
          </p:nvPr>
        </p:nvSpPr>
        <p:spPr>
          <a:xfrm>
            <a:off x="755650" y="981075"/>
            <a:ext cx="7693025" cy="4114800"/>
          </a:xfrm>
        </p:spPr>
        <p:txBody>
          <a:bodyPr/>
          <a:lstStyle/>
          <a:p>
            <a:r>
              <a:rPr lang="en-US" altLang="zh-CN" b="0" smtClean="0">
                <a:latin typeface="Arial" pitchFamily="34" charset="0"/>
                <a:ea typeface="宋体" pitchFamily="2" charset="-122"/>
              </a:rPr>
              <a:t>the Object-Oriented Software Development (OOSD) process gives us a detailed demonstration of oo software development.</a:t>
            </a:r>
          </a:p>
          <a:p>
            <a:r>
              <a:rPr lang="en-US" altLang="zh-CN" b="0" smtClean="0">
                <a:latin typeface="Arial" pitchFamily="34" charset="0"/>
                <a:ea typeface="宋体" pitchFamily="2" charset="-122"/>
              </a:rPr>
              <a:t>UML notations are used to represent different models of OOAD and main emphasis is put on OOD.</a:t>
            </a:r>
          </a:p>
          <a:p>
            <a:r>
              <a:rPr lang="en-US" altLang="zh-CN" b="0" smtClean="0">
                <a:latin typeface="Arial" pitchFamily="34" charset="0"/>
                <a:ea typeface="宋体" pitchFamily="2" charset="-122"/>
              </a:rPr>
              <a:t>Different kinds of UML diagrams are used.</a:t>
            </a:r>
          </a:p>
          <a:p>
            <a:endParaRPr lang="en-US" altLang="zh-CN" b="0" smtClean="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body" idx="4294967295"/>
          </p:nvPr>
        </p:nvSpPr>
        <p:spPr>
          <a:xfrm>
            <a:off x="428625" y="642938"/>
            <a:ext cx="8143875" cy="3724275"/>
          </a:xfrm>
        </p:spPr>
        <p:txBody>
          <a:bodyPr lIns="90488" tIns="44450" rIns="90488" bIns="44450"/>
          <a:lstStyle/>
          <a:p>
            <a:r>
              <a:rPr kumimoji="1" lang="en-US" altLang="ja-JP" sz="2800" smtClean="0">
                <a:latin typeface="Arial" pitchFamily="34" charset="0"/>
                <a:cs typeface="Arial" pitchFamily="34" charset="0"/>
              </a:rPr>
              <a:t>What </a:t>
            </a:r>
            <a:r>
              <a:rPr kumimoji="1" lang="en-US" altLang="ja-JP" sz="2800" smtClean="0">
                <a:solidFill>
                  <a:srgbClr val="FF0000"/>
                </a:solidFill>
                <a:latin typeface="Arial" pitchFamily="34" charset="0"/>
                <a:cs typeface="Arial" pitchFamily="34" charset="0"/>
              </a:rPr>
              <a:t>major problems </a:t>
            </a:r>
            <a:r>
              <a:rPr kumimoji="1" lang="en-US" altLang="ja-JP" sz="2800" smtClean="0">
                <a:latin typeface="Arial" pitchFamily="34" charset="0"/>
                <a:cs typeface="Arial" pitchFamily="34" charset="0"/>
              </a:rPr>
              <a:t>have you encountered during software projects? </a:t>
            </a:r>
          </a:p>
          <a:p>
            <a:r>
              <a:rPr kumimoji="1" lang="en-US" altLang="ja-JP" sz="2800" smtClean="0">
                <a:latin typeface="Arial" pitchFamily="34" charset="0"/>
                <a:cs typeface="Arial" pitchFamily="34" charset="0"/>
              </a:rPr>
              <a:t> Estimate what percentage of your </a:t>
            </a:r>
            <a:r>
              <a:rPr kumimoji="1" lang="en-US" altLang="ja-JP" sz="2800" smtClean="0">
                <a:solidFill>
                  <a:srgbClr val="FF0000"/>
                </a:solidFill>
                <a:latin typeface="Arial" pitchFamily="34" charset="0"/>
                <a:cs typeface="Arial" pitchFamily="34" charset="0"/>
              </a:rPr>
              <a:t>time</a:t>
            </a:r>
            <a:r>
              <a:rPr kumimoji="1" lang="en-US" altLang="ja-JP" sz="2800" smtClean="0">
                <a:latin typeface="Arial" pitchFamily="34" charset="0"/>
                <a:cs typeface="Arial" pitchFamily="34" charset="0"/>
              </a:rPr>
              <a:t> you spend on analysis, design, coding, and testing/debugging/fixing. </a:t>
            </a:r>
          </a:p>
        </p:txBody>
      </p:sp>
      <p:sp>
        <p:nvSpPr>
          <p:cNvPr id="41987" name="Rectangle 7"/>
          <p:cNvSpPr>
            <a:spLocks noChangeArrowheads="1"/>
          </p:cNvSpPr>
          <p:nvPr/>
        </p:nvSpPr>
        <p:spPr bwMode="auto">
          <a:xfrm>
            <a:off x="395288" y="0"/>
            <a:ext cx="5759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2400" b="1">
                <a:solidFill>
                  <a:schemeClr val="bg1"/>
                </a:solidFill>
              </a:rPr>
              <a:t>Discussion</a:t>
            </a:r>
            <a:endParaRPr lang="zh-CN" altLang="en-US" sz="2400" b="1">
              <a:solidFill>
                <a:schemeClr val="bg1"/>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altLang="zh-CN" smtClean="0">
                <a:ea typeface="宋体" pitchFamily="2" charset="-122"/>
              </a:rPr>
              <a:t>UML Resources </a:t>
            </a:r>
          </a:p>
        </p:txBody>
      </p:sp>
      <p:sp>
        <p:nvSpPr>
          <p:cNvPr id="171011" name="Rectangle 3"/>
          <p:cNvSpPr>
            <a:spLocks noGrp="1" noChangeArrowheads="1"/>
          </p:cNvSpPr>
          <p:nvPr>
            <p:ph type="body" idx="1"/>
          </p:nvPr>
        </p:nvSpPr>
        <p:spPr>
          <a:xfrm>
            <a:off x="323850" y="868363"/>
            <a:ext cx="7661275" cy="4648200"/>
          </a:xfrm>
        </p:spPr>
        <p:txBody>
          <a:bodyPr/>
          <a:lstStyle/>
          <a:p>
            <a:pPr eaLnBrk="1" hangingPunct="1">
              <a:lnSpc>
                <a:spcPct val="80000"/>
              </a:lnSpc>
            </a:pPr>
            <a:r>
              <a:rPr lang="en-US" altLang="zh-CN" sz="2000" smtClean="0">
                <a:latin typeface="Arial" pitchFamily="34" charset="0"/>
                <a:ea typeface="宋体" pitchFamily="2" charset="-122"/>
                <a:cs typeface="Arial" pitchFamily="34" charset="0"/>
              </a:rPr>
              <a:t>Books</a:t>
            </a:r>
          </a:p>
          <a:p>
            <a:pPr lvl="1" eaLnBrk="1" hangingPunct="1">
              <a:lnSpc>
                <a:spcPct val="80000"/>
              </a:lnSpc>
            </a:pPr>
            <a:r>
              <a:rPr lang="en-US" altLang="zh-CN" sz="1800" smtClean="0">
                <a:latin typeface="Arial" pitchFamily="34" charset="0"/>
                <a:ea typeface="宋体" pitchFamily="2" charset="-122"/>
                <a:cs typeface="Arial" pitchFamily="34" charset="0"/>
              </a:rPr>
              <a:t>Martin Fowler, Kendall Scott: </a:t>
            </a:r>
            <a:r>
              <a:rPr lang="en-US" altLang="zh-CN" sz="1800" b="1" i="1" smtClean="0">
                <a:latin typeface="Arial" pitchFamily="34" charset="0"/>
                <a:ea typeface="宋体" pitchFamily="2" charset="-122"/>
                <a:cs typeface="Arial" pitchFamily="34" charset="0"/>
              </a:rPr>
              <a:t>UML Distilled</a:t>
            </a:r>
            <a:r>
              <a:rPr lang="en-US" altLang="zh-CN" sz="1800" b="1" smtClean="0">
                <a:latin typeface="Arial" pitchFamily="34" charset="0"/>
                <a:ea typeface="宋体" pitchFamily="2" charset="-122"/>
                <a:cs typeface="Arial" pitchFamily="34" charset="0"/>
              </a:rPr>
              <a:t>,</a:t>
            </a:r>
            <a:r>
              <a:rPr lang="en-US" altLang="zh-CN" sz="1800" smtClean="0">
                <a:latin typeface="Arial" pitchFamily="34" charset="0"/>
                <a:ea typeface="宋体" pitchFamily="2" charset="-122"/>
                <a:cs typeface="Arial" pitchFamily="34" charset="0"/>
              </a:rPr>
              <a:t> Addison-Wesley 2000</a:t>
            </a:r>
          </a:p>
          <a:p>
            <a:pPr lvl="1" eaLnBrk="1" hangingPunct="1">
              <a:lnSpc>
                <a:spcPct val="80000"/>
              </a:lnSpc>
            </a:pPr>
            <a:r>
              <a:rPr lang="en-US" altLang="zh-CN" sz="1800" smtClean="0">
                <a:latin typeface="Arial" pitchFamily="34" charset="0"/>
                <a:ea typeface="宋体" pitchFamily="2" charset="-122"/>
                <a:cs typeface="Arial" pitchFamily="34" charset="0"/>
              </a:rPr>
              <a:t>Grady Booch, et al: </a:t>
            </a:r>
            <a:r>
              <a:rPr lang="en-US" altLang="zh-CN" sz="1800" b="1" i="1" smtClean="0">
                <a:latin typeface="Arial" pitchFamily="34" charset="0"/>
                <a:ea typeface="宋体" pitchFamily="2" charset="-122"/>
                <a:cs typeface="Arial" pitchFamily="34" charset="0"/>
              </a:rPr>
              <a:t>The Unified Modeling Language User Guide</a:t>
            </a:r>
            <a:r>
              <a:rPr lang="en-US" altLang="zh-CN" sz="1800" b="1" smtClean="0">
                <a:latin typeface="Arial" pitchFamily="34" charset="0"/>
                <a:ea typeface="宋体" pitchFamily="2" charset="-122"/>
                <a:cs typeface="Arial" pitchFamily="34" charset="0"/>
              </a:rPr>
              <a:t>, </a:t>
            </a:r>
            <a:r>
              <a:rPr lang="en-US" altLang="zh-CN" sz="1800" smtClean="0">
                <a:latin typeface="Arial" pitchFamily="34" charset="0"/>
                <a:ea typeface="宋体" pitchFamily="2" charset="-122"/>
                <a:cs typeface="Arial" pitchFamily="34" charset="0"/>
              </a:rPr>
              <a:t>Addison-Wesley </a:t>
            </a:r>
          </a:p>
          <a:p>
            <a:pPr lvl="1" eaLnBrk="1" hangingPunct="1">
              <a:lnSpc>
                <a:spcPct val="80000"/>
              </a:lnSpc>
            </a:pPr>
            <a:r>
              <a:rPr lang="en-US" altLang="zh-CN" sz="1800" smtClean="0">
                <a:latin typeface="Arial" pitchFamily="34" charset="0"/>
                <a:ea typeface="宋体" pitchFamily="2" charset="-122"/>
                <a:cs typeface="Arial" pitchFamily="34" charset="0"/>
              </a:rPr>
              <a:t>James Rumbaugh, et al: </a:t>
            </a:r>
            <a:r>
              <a:rPr lang="en-US" altLang="zh-CN" sz="1800" b="1" i="1" smtClean="0">
                <a:latin typeface="Arial" pitchFamily="34" charset="0"/>
                <a:ea typeface="宋体" pitchFamily="2" charset="-122"/>
                <a:cs typeface="Arial" pitchFamily="34" charset="0"/>
              </a:rPr>
              <a:t>The Unified Modeling Language Reference Manual, </a:t>
            </a:r>
            <a:r>
              <a:rPr lang="en-US" altLang="zh-CN" sz="1800" smtClean="0">
                <a:latin typeface="Arial" pitchFamily="34" charset="0"/>
                <a:ea typeface="宋体" pitchFamily="2" charset="-122"/>
                <a:cs typeface="Arial" pitchFamily="34" charset="0"/>
              </a:rPr>
              <a:t> Addison-Wesley Ivar Jacobson, et al: </a:t>
            </a:r>
            <a:r>
              <a:rPr lang="en-US" altLang="zh-CN" sz="1800" b="1" i="1" smtClean="0">
                <a:latin typeface="Arial" pitchFamily="34" charset="0"/>
                <a:ea typeface="宋体" pitchFamily="2" charset="-122"/>
                <a:cs typeface="Arial" pitchFamily="34" charset="0"/>
              </a:rPr>
              <a:t>Unified Software Development Process,</a:t>
            </a:r>
            <a:r>
              <a:rPr lang="en-US" altLang="zh-CN" sz="1800" i="1" smtClean="0">
                <a:latin typeface="Arial" pitchFamily="34" charset="0"/>
                <a:ea typeface="宋体" pitchFamily="2" charset="-122"/>
                <a:cs typeface="Arial" pitchFamily="34" charset="0"/>
              </a:rPr>
              <a:t> </a:t>
            </a:r>
            <a:r>
              <a:rPr lang="en-US" altLang="zh-CN" sz="1800" smtClean="0">
                <a:latin typeface="Arial" pitchFamily="34" charset="0"/>
                <a:ea typeface="宋体" pitchFamily="2" charset="-122"/>
                <a:cs typeface="Arial" pitchFamily="34" charset="0"/>
              </a:rPr>
              <a:t>Addison-Wesley</a:t>
            </a:r>
          </a:p>
          <a:p>
            <a:pPr eaLnBrk="1" hangingPunct="1">
              <a:lnSpc>
                <a:spcPct val="80000"/>
              </a:lnSpc>
            </a:pPr>
            <a:r>
              <a:rPr lang="en-US" altLang="zh-CN" sz="2000" smtClean="0">
                <a:latin typeface="Arial" pitchFamily="34" charset="0"/>
                <a:ea typeface="宋体" pitchFamily="2" charset="-122"/>
                <a:cs typeface="Arial" pitchFamily="34" charset="0"/>
              </a:rPr>
              <a:t>Online UML Resources</a:t>
            </a:r>
          </a:p>
          <a:p>
            <a:pPr lvl="1" eaLnBrk="1" hangingPunct="1">
              <a:lnSpc>
                <a:spcPct val="80000"/>
              </a:lnSpc>
            </a:pPr>
            <a:r>
              <a:rPr lang="en-US" altLang="zh-CN" sz="1800" b="1" i="1" smtClean="0">
                <a:latin typeface="Arial" pitchFamily="34" charset="0"/>
                <a:ea typeface="宋体" pitchFamily="2" charset="-122"/>
                <a:cs typeface="Arial" pitchFamily="34" charset="0"/>
                <a:hlinkClick r:id="rId3"/>
              </a:rPr>
              <a:t>Rational Software</a:t>
            </a:r>
            <a:r>
              <a:rPr lang="en-US" altLang="zh-CN" sz="1800" b="1" i="1" smtClean="0">
                <a:latin typeface="Arial" pitchFamily="34" charset="0"/>
                <a:ea typeface="宋体" pitchFamily="2" charset="-122"/>
                <a:cs typeface="Arial" pitchFamily="34" charset="0"/>
              </a:rPr>
              <a:t> </a:t>
            </a:r>
            <a:r>
              <a:rPr lang="en-US" altLang="zh-CN" sz="1800" smtClean="0">
                <a:latin typeface="Arial" pitchFamily="34" charset="0"/>
                <a:ea typeface="宋体" pitchFamily="2" charset="-122"/>
                <a:cs typeface="Arial" pitchFamily="34" charset="0"/>
              </a:rPr>
              <a:t>– </a:t>
            </a:r>
            <a:br>
              <a:rPr lang="en-US" altLang="zh-CN" sz="1800" smtClean="0">
                <a:latin typeface="Arial" pitchFamily="34" charset="0"/>
                <a:ea typeface="宋体" pitchFamily="2" charset="-122"/>
                <a:cs typeface="Arial" pitchFamily="34" charset="0"/>
              </a:rPr>
            </a:br>
            <a:r>
              <a:rPr lang="en-US" altLang="zh-CN" sz="1800" smtClean="0">
                <a:latin typeface="Arial" pitchFamily="34" charset="0"/>
                <a:ea typeface="宋体" pitchFamily="2" charset="-122"/>
                <a:cs typeface="Arial" pitchFamily="34" charset="0"/>
                <a:hlinkClick r:id="rId4"/>
              </a:rPr>
              <a:t>UML Resource Center</a:t>
            </a:r>
            <a:r>
              <a:rPr lang="en-US" altLang="zh-CN" sz="1800" smtClean="0">
                <a:latin typeface="Arial" pitchFamily="34" charset="0"/>
                <a:ea typeface="宋体" pitchFamily="2" charset="-122"/>
                <a:cs typeface="Arial" pitchFamily="34" charset="0"/>
              </a:rPr>
              <a:t> (http://www.rational.com/uml/index.jsp), </a:t>
            </a:r>
            <a:br>
              <a:rPr lang="en-US" altLang="zh-CN" sz="1800" smtClean="0">
                <a:latin typeface="Arial" pitchFamily="34" charset="0"/>
                <a:ea typeface="宋体" pitchFamily="2" charset="-122"/>
                <a:cs typeface="Arial" pitchFamily="34" charset="0"/>
              </a:rPr>
            </a:br>
            <a:r>
              <a:rPr lang="en-US" altLang="zh-CN" sz="1800" smtClean="0">
                <a:latin typeface="Arial" pitchFamily="34" charset="0"/>
                <a:ea typeface="宋体" pitchFamily="2" charset="-122"/>
                <a:cs typeface="Arial" pitchFamily="34" charset="0"/>
                <a:hlinkClick r:id="rId5"/>
              </a:rPr>
              <a:t>UML Quick Reference</a:t>
            </a:r>
            <a:r>
              <a:rPr lang="en-US" altLang="zh-CN" sz="1800" smtClean="0">
                <a:latin typeface="Arial" pitchFamily="34" charset="0"/>
                <a:ea typeface="宋体" pitchFamily="2" charset="-122"/>
                <a:cs typeface="Arial" pitchFamily="34" charset="0"/>
              </a:rPr>
              <a:t> (http://www.rational.com/uml/resources/quick/index.jsp),</a:t>
            </a:r>
            <a:br>
              <a:rPr lang="en-US" altLang="zh-CN" sz="1800" smtClean="0">
                <a:latin typeface="Arial" pitchFamily="34" charset="0"/>
                <a:ea typeface="宋体" pitchFamily="2" charset="-122"/>
                <a:cs typeface="Arial" pitchFamily="34" charset="0"/>
              </a:rPr>
            </a:br>
            <a:r>
              <a:rPr lang="en-US" altLang="zh-CN" sz="1800" smtClean="0">
                <a:latin typeface="Arial" pitchFamily="34" charset="0"/>
                <a:ea typeface="宋体" pitchFamily="2" charset="-122"/>
                <a:cs typeface="Arial" pitchFamily="34" charset="0"/>
              </a:rPr>
              <a:t> </a:t>
            </a:r>
            <a:r>
              <a:rPr lang="en-US" altLang="zh-CN" sz="1800" smtClean="0">
                <a:latin typeface="Arial" pitchFamily="34" charset="0"/>
                <a:ea typeface="宋体" pitchFamily="2" charset="-122"/>
                <a:cs typeface="Arial" pitchFamily="34" charset="0"/>
                <a:hlinkClick r:id="rId6"/>
              </a:rPr>
              <a:t>UML Whitepapers</a:t>
            </a:r>
            <a:r>
              <a:rPr lang="en-US" altLang="zh-CN" sz="1800" smtClean="0">
                <a:latin typeface="Arial" pitchFamily="34" charset="0"/>
                <a:ea typeface="宋体" pitchFamily="2" charset="-122"/>
                <a:cs typeface="Arial" pitchFamily="34" charset="0"/>
              </a:rPr>
              <a:t/>
            </a:r>
            <a:br>
              <a:rPr lang="en-US" altLang="zh-CN" sz="1800" smtClean="0">
                <a:latin typeface="Arial" pitchFamily="34" charset="0"/>
                <a:ea typeface="宋体" pitchFamily="2" charset="-122"/>
                <a:cs typeface="Arial" pitchFamily="34" charset="0"/>
              </a:rPr>
            </a:br>
            <a:r>
              <a:rPr lang="en-US" altLang="zh-CN" sz="1800" smtClean="0">
                <a:latin typeface="Arial" pitchFamily="34" charset="0"/>
                <a:ea typeface="宋体" pitchFamily="2" charset="-122"/>
                <a:cs typeface="Arial" pitchFamily="34" charset="0"/>
              </a:rPr>
              <a:t>(http://www.rational.com/uml/resources/whitepapers/index.jsp)</a:t>
            </a:r>
            <a:br>
              <a:rPr lang="en-US" altLang="zh-CN" sz="1800" smtClean="0">
                <a:latin typeface="Arial" pitchFamily="34" charset="0"/>
                <a:ea typeface="宋体" pitchFamily="2" charset="-122"/>
                <a:cs typeface="Arial" pitchFamily="34" charset="0"/>
              </a:rPr>
            </a:br>
            <a:r>
              <a:rPr lang="en-US" altLang="zh-CN" sz="1800" smtClean="0">
                <a:latin typeface="Arial" pitchFamily="34" charset="0"/>
                <a:ea typeface="宋体" pitchFamily="2" charset="-122"/>
                <a:cs typeface="Arial" pitchFamily="34" charset="0"/>
              </a:rPr>
              <a:t> </a:t>
            </a:r>
            <a:r>
              <a:rPr lang="en-US" altLang="zh-CN" sz="1800" smtClean="0">
                <a:latin typeface="Arial" pitchFamily="34" charset="0"/>
                <a:ea typeface="宋体" pitchFamily="2" charset="-122"/>
                <a:cs typeface="Arial" pitchFamily="34" charset="0"/>
                <a:hlinkClick r:id="rId7"/>
              </a:rPr>
              <a:t>Recommended Books</a:t>
            </a:r>
            <a:r>
              <a:rPr lang="en-US" altLang="zh-CN" sz="1800" smtClean="0">
                <a:latin typeface="Arial" pitchFamily="34" charset="0"/>
                <a:ea typeface="宋体" pitchFamily="2" charset="-122"/>
                <a:cs typeface="Arial" pitchFamily="34" charset="0"/>
              </a:rPr>
              <a:t/>
            </a:r>
            <a:br>
              <a:rPr lang="en-US" altLang="zh-CN" sz="1800" smtClean="0">
                <a:latin typeface="Arial" pitchFamily="34" charset="0"/>
                <a:ea typeface="宋体" pitchFamily="2" charset="-122"/>
                <a:cs typeface="Arial" pitchFamily="34" charset="0"/>
              </a:rPr>
            </a:br>
            <a:r>
              <a:rPr lang="en-US" altLang="zh-CN" sz="1800" smtClean="0">
                <a:latin typeface="Arial" pitchFamily="34" charset="0"/>
                <a:ea typeface="宋体" pitchFamily="2" charset="-122"/>
                <a:cs typeface="Arial" pitchFamily="34" charset="0"/>
              </a:rPr>
              <a:t>(http://www.rational.com/uml/reading/index.jsp)</a:t>
            </a:r>
            <a:br>
              <a:rPr lang="en-US" altLang="zh-CN" sz="1800" smtClean="0">
                <a:latin typeface="Arial" pitchFamily="34" charset="0"/>
                <a:ea typeface="宋体" pitchFamily="2" charset="-122"/>
                <a:cs typeface="Arial" pitchFamily="34" charset="0"/>
              </a:rPr>
            </a:br>
            <a:r>
              <a:rPr lang="en-US" altLang="zh-CN" sz="1800" smtClean="0">
                <a:latin typeface="Arial" pitchFamily="34" charset="0"/>
                <a:ea typeface="宋体" pitchFamily="2" charset="-122"/>
                <a:cs typeface="Arial" pitchFamily="34" charset="0"/>
              </a:rPr>
              <a:t> </a:t>
            </a:r>
            <a:r>
              <a:rPr lang="en-US" altLang="zh-CN" sz="1800" smtClean="0">
                <a:latin typeface="Arial" pitchFamily="34" charset="0"/>
                <a:ea typeface="宋体" pitchFamily="2" charset="-122"/>
                <a:cs typeface="Arial" pitchFamily="34" charset="0"/>
                <a:hlinkClick r:id="rId8"/>
              </a:rPr>
              <a:t>UML Cafe</a:t>
            </a:r>
            <a:r>
              <a:rPr lang="en-US" altLang="zh-CN" sz="1800" smtClean="0">
                <a:latin typeface="Arial" pitchFamily="34" charset="0"/>
                <a:ea typeface="宋体" pitchFamily="2" charset="-122"/>
                <a:cs typeface="Arial" pitchFamily="34" charset="0"/>
              </a:rPr>
              <a:t> </a:t>
            </a:r>
            <a:br>
              <a:rPr lang="en-US" altLang="zh-CN" sz="1800" smtClean="0">
                <a:latin typeface="Arial" pitchFamily="34" charset="0"/>
                <a:ea typeface="宋体" pitchFamily="2" charset="-122"/>
                <a:cs typeface="Arial" pitchFamily="34" charset="0"/>
              </a:rPr>
            </a:br>
            <a:r>
              <a:rPr lang="en-US" altLang="zh-CN" sz="1800" smtClean="0">
                <a:latin typeface="Arial" pitchFamily="34" charset="0"/>
                <a:ea typeface="宋体" pitchFamily="2" charset="-122"/>
                <a:cs typeface="Arial" pitchFamily="34" charset="0"/>
              </a:rPr>
              <a:t>(http://cafe.rational.com/HyperNews/get/hn/umlcafe.html)</a:t>
            </a:r>
          </a:p>
          <a:p>
            <a:pPr lvl="1" eaLnBrk="1" hangingPunct="1">
              <a:lnSpc>
                <a:spcPct val="80000"/>
              </a:lnSpc>
              <a:buFont typeface="Wingdings" pitchFamily="2" charset="2"/>
              <a:buNone/>
            </a:pPr>
            <a:endParaRPr lang="en-US" altLang="zh-CN" sz="1800" smtClean="0">
              <a:latin typeface="Arial" pitchFamily="34" charset="0"/>
              <a:ea typeface="宋体" pitchFamily="2" charset="-122"/>
              <a:cs typeface="Arial"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en-US" altLang="zh-CN" smtClean="0">
                <a:ea typeface="宋体" pitchFamily="2" charset="-122"/>
              </a:rPr>
              <a:t>UML Resources</a:t>
            </a:r>
            <a:endParaRPr lang="zh-CN" altLang="en-US" smtClean="0">
              <a:ea typeface="宋体" pitchFamily="2" charset="-122"/>
            </a:endParaRPr>
          </a:p>
        </p:txBody>
      </p:sp>
      <p:sp>
        <p:nvSpPr>
          <p:cNvPr id="172035" name="Rectangle 3"/>
          <p:cNvSpPr>
            <a:spLocks noGrp="1" noChangeArrowheads="1"/>
          </p:cNvSpPr>
          <p:nvPr>
            <p:ph type="body" idx="1"/>
          </p:nvPr>
        </p:nvSpPr>
        <p:spPr/>
        <p:txBody>
          <a:bodyPr/>
          <a:lstStyle/>
          <a:p>
            <a:pPr lvl="1" eaLnBrk="1" hangingPunct="1">
              <a:lnSpc>
                <a:spcPct val="80000"/>
              </a:lnSpc>
            </a:pPr>
            <a:r>
              <a:rPr lang="en-US" altLang="zh-CN" sz="1800" b="1" i="1" smtClean="0">
                <a:ea typeface="宋体" pitchFamily="2" charset="-122"/>
                <a:hlinkClick r:id="rId3"/>
              </a:rPr>
              <a:t>The Object Management Group</a:t>
            </a:r>
            <a:r>
              <a:rPr lang="en-US" altLang="zh-CN" sz="1800" b="1" i="1" smtClean="0">
                <a:ea typeface="宋体" pitchFamily="2" charset="-122"/>
              </a:rPr>
              <a:t> </a:t>
            </a:r>
            <a:r>
              <a:rPr lang="en-US" altLang="zh-CN" sz="1800" smtClean="0">
                <a:ea typeface="宋体" pitchFamily="2" charset="-122"/>
              </a:rPr>
              <a:t>--</a:t>
            </a:r>
            <a:r>
              <a:rPr lang="en-US" altLang="zh-CN" sz="1800" b="1" i="1" smtClean="0">
                <a:ea typeface="宋体" pitchFamily="2" charset="-122"/>
              </a:rPr>
              <a:t> </a:t>
            </a:r>
            <a:r>
              <a:rPr lang="en-US" altLang="zh-CN" sz="1800" smtClean="0">
                <a:ea typeface="宋体" pitchFamily="2" charset="-122"/>
                <a:hlinkClick r:id="rId4"/>
              </a:rPr>
              <a:t>UML resource Page</a:t>
            </a:r>
            <a:r>
              <a:rPr lang="en-US" altLang="zh-CN" sz="1800" smtClean="0">
                <a:ea typeface="宋体" pitchFamily="2" charset="-122"/>
              </a:rPr>
              <a:t/>
            </a:r>
            <a:br>
              <a:rPr lang="en-US" altLang="zh-CN" sz="1800" smtClean="0">
                <a:ea typeface="宋体" pitchFamily="2" charset="-122"/>
              </a:rPr>
            </a:br>
            <a:r>
              <a:rPr lang="en-US" altLang="zh-CN" sz="1800" smtClean="0">
                <a:ea typeface="宋体" pitchFamily="2" charset="-122"/>
              </a:rPr>
              <a:t>(http://www.omg.org/technology/uml/index.htm), </a:t>
            </a:r>
            <a:r>
              <a:rPr lang="en-US" altLang="zh-CN" sz="1800" smtClean="0">
                <a:ea typeface="宋体" pitchFamily="2" charset="-122"/>
                <a:hlinkClick r:id="rId5"/>
              </a:rPr>
              <a:t>UML Tutorial</a:t>
            </a:r>
            <a:r>
              <a:rPr lang="en-US" altLang="zh-CN" sz="1800" smtClean="0">
                <a:ea typeface="宋体" pitchFamily="2" charset="-122"/>
              </a:rPr>
              <a:t> </a:t>
            </a:r>
            <a:br>
              <a:rPr lang="en-US" altLang="zh-CN" sz="1800" smtClean="0">
                <a:ea typeface="宋体" pitchFamily="2" charset="-122"/>
              </a:rPr>
            </a:br>
            <a:r>
              <a:rPr lang="en-US" altLang="zh-CN" sz="1800" smtClean="0">
                <a:ea typeface="宋体" pitchFamily="2" charset="-122"/>
              </a:rPr>
              <a:t>(http://cgi.omg.org/news/pr97/umlprimer.html)</a:t>
            </a:r>
          </a:p>
          <a:p>
            <a:pPr lvl="1" eaLnBrk="1" hangingPunct="1">
              <a:lnSpc>
                <a:spcPct val="80000"/>
              </a:lnSpc>
            </a:pPr>
            <a:r>
              <a:rPr lang="en-US" altLang="zh-CN" sz="1800" b="1" i="1" smtClean="0">
                <a:ea typeface="宋体" pitchFamily="2" charset="-122"/>
                <a:hlinkClick r:id="rId6"/>
              </a:rPr>
              <a:t>The UML Center</a:t>
            </a:r>
            <a:r>
              <a:rPr lang="en-US" altLang="zh-CN" sz="1800" i="1" smtClean="0">
                <a:ea typeface="宋体" pitchFamily="2" charset="-122"/>
              </a:rPr>
              <a:t> </a:t>
            </a:r>
            <a:r>
              <a:rPr lang="en-US" altLang="zh-CN" sz="1800" smtClean="0">
                <a:ea typeface="宋体" pitchFamily="2" charset="-122"/>
              </a:rPr>
              <a:t>-- </a:t>
            </a:r>
            <a:r>
              <a:rPr lang="en-US" altLang="zh-CN" sz="1800" smtClean="0">
                <a:ea typeface="宋体" pitchFamily="2" charset="-122"/>
                <a:hlinkClick r:id="rId7" action="ppaction://hlinksldjump"/>
              </a:rPr>
              <a:t>UML Information</a:t>
            </a:r>
            <a:r>
              <a:rPr lang="en-US" altLang="zh-CN" sz="1800" smtClean="0">
                <a:ea typeface="宋体" pitchFamily="2" charset="-122"/>
              </a:rPr>
              <a:t/>
            </a:r>
            <a:br>
              <a:rPr lang="en-US" altLang="zh-CN" sz="1800" smtClean="0">
                <a:ea typeface="宋体" pitchFamily="2" charset="-122"/>
              </a:rPr>
            </a:br>
            <a:r>
              <a:rPr lang="en-US" altLang="zh-CN" sz="1800" smtClean="0">
                <a:ea typeface="宋体" pitchFamily="2" charset="-122"/>
              </a:rPr>
              <a:t>(http://atlas.kennesaw.edu/~dbraun/csis4650/A&amp;D/UML_tutorial/resources.htm#1)</a:t>
            </a:r>
            <a:br>
              <a:rPr lang="en-US" altLang="zh-CN" sz="1800" smtClean="0">
                <a:ea typeface="宋体" pitchFamily="2" charset="-122"/>
              </a:rPr>
            </a:br>
            <a:r>
              <a:rPr lang="en-US" altLang="zh-CN" sz="1800" smtClean="0">
                <a:ea typeface="宋体" pitchFamily="2" charset="-122"/>
              </a:rPr>
              <a:t> </a:t>
            </a:r>
            <a:r>
              <a:rPr lang="en-US" altLang="zh-CN" sz="1800" smtClean="0">
                <a:ea typeface="宋体" pitchFamily="2" charset="-122"/>
                <a:hlinkClick r:id="" action="ppaction://noaction"/>
              </a:rPr>
              <a:t>UML Events</a:t>
            </a:r>
            <a:r>
              <a:rPr lang="en-US" altLang="zh-CN" sz="1800" smtClean="0">
                <a:ea typeface="宋体" pitchFamily="2" charset="-122"/>
              </a:rPr>
              <a:t/>
            </a:r>
            <a:br>
              <a:rPr lang="en-US" altLang="zh-CN" sz="1800" smtClean="0">
                <a:ea typeface="宋体" pitchFamily="2" charset="-122"/>
              </a:rPr>
            </a:br>
            <a:r>
              <a:rPr lang="en-US" altLang="zh-CN" sz="1800" smtClean="0">
                <a:ea typeface="宋体" pitchFamily="2" charset="-122"/>
              </a:rPr>
              <a:t>(http://atlas.kennesaw.edu/~dbraun/csis4650/A&amp;D/UML_tutorial/resources.htm#evnts)</a:t>
            </a:r>
          </a:p>
          <a:p>
            <a:pPr lvl="1" eaLnBrk="1" hangingPunct="1">
              <a:lnSpc>
                <a:spcPct val="80000"/>
              </a:lnSpc>
            </a:pPr>
            <a:r>
              <a:rPr lang="en-US" altLang="zh-CN" sz="1800" b="1" i="1" smtClean="0">
                <a:ea typeface="宋体" pitchFamily="2" charset="-122"/>
                <a:hlinkClick r:id="rId8"/>
              </a:rPr>
              <a:t>The UML Zone</a:t>
            </a:r>
            <a:r>
              <a:rPr lang="en-US" altLang="zh-CN" sz="1800" b="1" i="1" smtClean="0">
                <a:ea typeface="宋体" pitchFamily="2" charset="-122"/>
              </a:rPr>
              <a:t> </a:t>
            </a:r>
            <a:r>
              <a:rPr lang="en-US" altLang="zh-CN" sz="1800" smtClean="0">
                <a:ea typeface="宋体" pitchFamily="2" charset="-122"/>
              </a:rPr>
              <a:t>-- </a:t>
            </a:r>
            <a:r>
              <a:rPr lang="en-US" altLang="zh-CN" sz="1800" smtClean="0">
                <a:ea typeface="宋体" pitchFamily="2" charset="-122"/>
                <a:hlinkClick r:id="rId9"/>
              </a:rPr>
              <a:t>UML FAQ</a:t>
            </a:r>
            <a:r>
              <a:rPr lang="en-US" altLang="zh-CN" sz="1800" smtClean="0">
                <a:ea typeface="宋体" pitchFamily="2" charset="-122"/>
              </a:rPr>
              <a:t/>
            </a:r>
            <a:br>
              <a:rPr lang="en-US" altLang="zh-CN" sz="1800" smtClean="0">
                <a:ea typeface="宋体" pitchFamily="2" charset="-122"/>
              </a:rPr>
            </a:br>
            <a:r>
              <a:rPr lang="en-US" altLang="zh-CN" sz="1800" smtClean="0">
                <a:ea typeface="宋体" pitchFamily="2" charset="-122"/>
              </a:rPr>
              <a:t>(http://www.uml-zone.com/umlfaq.asp) </a:t>
            </a:r>
            <a:br>
              <a:rPr lang="en-US" altLang="zh-CN" sz="1800" smtClean="0">
                <a:ea typeface="宋体" pitchFamily="2" charset="-122"/>
              </a:rPr>
            </a:br>
            <a:r>
              <a:rPr lang="en-US" altLang="zh-CN" sz="1800" smtClean="0">
                <a:ea typeface="宋体" pitchFamily="2" charset="-122"/>
                <a:hlinkClick r:id="rId10"/>
              </a:rPr>
              <a:t>UML Q&amp;A </a:t>
            </a:r>
            <a:r>
              <a:rPr lang="en-US" altLang="zh-CN" sz="1800" smtClean="0">
                <a:ea typeface="宋体" pitchFamily="2" charset="-122"/>
              </a:rPr>
              <a:t/>
            </a:r>
            <a:br>
              <a:rPr lang="en-US" altLang="zh-CN" sz="1800" smtClean="0">
                <a:ea typeface="宋体" pitchFamily="2" charset="-122"/>
              </a:rPr>
            </a:br>
            <a:r>
              <a:rPr lang="en-US" altLang="zh-CN" sz="1800" smtClean="0">
                <a:ea typeface="宋体" pitchFamily="2" charset="-122"/>
              </a:rPr>
              <a:t>(http://news.devx.com/cgi-bin/dnewsweb.exe?utag=&amp;group=vb.oop&amp;xrelated=8577&amp;cmd_related.x=69&amp;cmd_related.y=6)</a:t>
            </a:r>
          </a:p>
          <a:p>
            <a:pPr lvl="1" eaLnBrk="1" hangingPunct="1">
              <a:lnSpc>
                <a:spcPct val="80000"/>
              </a:lnSpc>
            </a:pPr>
            <a:r>
              <a:rPr lang="en-US" altLang="zh-CN" sz="1800" b="1" i="1" smtClean="0">
                <a:ea typeface="宋体" pitchFamily="2" charset="-122"/>
                <a:hlinkClick r:id="rId11"/>
              </a:rPr>
              <a:t>GDpro</a:t>
            </a:r>
            <a:r>
              <a:rPr lang="en-US" altLang="zh-CN" sz="1800" b="1" i="1" smtClean="0">
                <a:ea typeface="宋体" pitchFamily="2" charset="-122"/>
              </a:rPr>
              <a:t> </a:t>
            </a:r>
            <a:r>
              <a:rPr lang="en-US" altLang="zh-CN" sz="1800" smtClean="0">
                <a:ea typeface="宋体" pitchFamily="2" charset="-122"/>
              </a:rPr>
              <a:t>-- </a:t>
            </a:r>
            <a:r>
              <a:rPr lang="en-US" altLang="zh-CN" sz="1800" smtClean="0">
                <a:ea typeface="宋体" pitchFamily="2" charset="-122"/>
                <a:hlinkClick r:id="rId12"/>
              </a:rPr>
              <a:t>UML Center</a:t>
            </a:r>
            <a:r>
              <a:rPr lang="en-US" altLang="zh-CN" sz="1800" smtClean="0">
                <a:ea typeface="宋体" pitchFamily="2" charset="-122"/>
              </a:rPr>
              <a:t>(http://www.gdpro.com/uml_central.html)</a:t>
            </a:r>
            <a:br>
              <a:rPr lang="en-US" altLang="zh-CN" sz="1800" smtClean="0">
                <a:ea typeface="宋体" pitchFamily="2" charset="-122"/>
              </a:rPr>
            </a:br>
            <a:r>
              <a:rPr lang="en-US" altLang="zh-CN" sz="1800" smtClean="0">
                <a:ea typeface="宋体" pitchFamily="2" charset="-122"/>
              </a:rPr>
              <a:t> </a:t>
            </a:r>
            <a:r>
              <a:rPr lang="en-US" altLang="zh-CN" sz="1800" smtClean="0">
                <a:ea typeface="宋体" pitchFamily="2" charset="-122"/>
                <a:hlinkClick r:id="rId13"/>
              </a:rPr>
              <a:t>UML Dictionary</a:t>
            </a:r>
            <a:r>
              <a:rPr lang="en-US" altLang="zh-CN" sz="1800" smtClean="0">
                <a:ea typeface="宋体" pitchFamily="2" charset="-122"/>
              </a:rPr>
              <a:t>(http://softdocwiz.com/UML.htm)</a:t>
            </a:r>
          </a:p>
          <a:p>
            <a:pPr eaLnBrk="1" hangingPunct="1">
              <a:lnSpc>
                <a:spcPct val="80000"/>
              </a:lnSpc>
            </a:pPr>
            <a:endParaRPr lang="zh-CN" altLang="en-US" sz="2000" smtClean="0">
              <a:ea typeface="宋体" pitchFamily="2" charset="-122"/>
            </a:endParaRPr>
          </a:p>
        </p:txBody>
      </p:sp>
    </p:spTree>
  </p:cSld>
  <p:clrMapOvr>
    <a:masterClrMapping/>
  </p:clrMapOvr>
</p:sld>
</file>

<file path=ppt/theme/theme1.xml><?xml version="1.0" encoding="utf-8"?>
<a:theme xmlns:a="http://schemas.openxmlformats.org/drawingml/2006/main" name="东软培训实训基地建设规划">
  <a:themeElements>
    <a:clrScheme name="东软培训实训基地建设规划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东软培训实训基地建设规划">
      <a:majorFont>
        <a:latin typeface="Frutiger LT 55 Roman"/>
        <a:ea typeface="黑体"/>
        <a:cs typeface=""/>
      </a:majorFont>
      <a:minorFont>
        <a:latin typeface="Frutiger LT 55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Frutiger LT 55 Roman"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Frutiger LT 55 Roman" pitchFamily="34" charset="0"/>
            <a:ea typeface="宋体" pitchFamily="2" charset="-122"/>
          </a:defRPr>
        </a:defPPr>
      </a:lstStyle>
    </a:lnDef>
  </a:objectDefaults>
  <a:extraClrSchemeLst>
    <a:extraClrScheme>
      <a:clrScheme name="东软培训实训基地建设规划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东软培训实训基地建设规划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东软培训实训基地建设规划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东软培训实训基地建设规划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东软培训实训基地建设规划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东软培训实训基地建设规划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东软培训实训基地建设规划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东软培训实训基地建设规划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东软培训实训基地建设规划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东软培训实训基地建设规划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东软培训实训基地建设规划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东软培训实训基地建设规划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8298</TotalTime>
  <Words>10197</Words>
  <Application>Microsoft Office PowerPoint</Application>
  <PresentationFormat>On-screen Show (4:3)</PresentationFormat>
  <Paragraphs>1251</Paragraphs>
  <Slides>91</Slides>
  <Notes>91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91</vt:i4>
      </vt:variant>
    </vt:vector>
  </HeadingPairs>
  <TitlesOfParts>
    <vt:vector size="106" baseType="lpstr">
      <vt:lpstr>Frutiger LT 45 Light</vt:lpstr>
      <vt:lpstr>Frutiger LT 55 Roman</vt:lpstr>
      <vt:lpstr>HY헤드라인M</vt:lpstr>
      <vt:lpstr>ＭＳ Ｐゴシック</vt:lpstr>
      <vt:lpstr>ZapfHumnst BT</vt:lpstr>
      <vt:lpstr>黑体</vt:lpstr>
      <vt:lpstr>宋体</vt:lpstr>
      <vt:lpstr>Arial</vt:lpstr>
      <vt:lpstr>Arial Narrow</vt:lpstr>
      <vt:lpstr>Times New Roman</vt:lpstr>
      <vt:lpstr>Wingdings</vt:lpstr>
      <vt:lpstr>东软培训实训基地建设规划</vt:lpstr>
      <vt:lpstr>Bitmap Image</vt:lpstr>
      <vt:lpstr>CorelDRAW</vt:lpstr>
      <vt:lpstr>Image</vt:lpstr>
      <vt:lpstr>UML &amp; Object Oriented Analysis and Design</vt:lpstr>
      <vt:lpstr>Course objective</vt:lpstr>
      <vt:lpstr>PowerPoint Presentation</vt:lpstr>
      <vt:lpstr>Why Model?</vt:lpstr>
      <vt:lpstr>Principles of Modeling </vt:lpstr>
      <vt:lpstr>Software Architecture: The “4+1 View” Model</vt:lpstr>
      <vt:lpstr>How to build models? - UMLNotation</vt:lpstr>
      <vt:lpstr>PowerPoint Presentation</vt:lpstr>
      <vt:lpstr>PowerPoint Presentation</vt:lpstr>
      <vt:lpstr>PowerPoint Presentation</vt:lpstr>
      <vt:lpstr>PowerPoint Presentation</vt:lpstr>
      <vt:lpstr>OOAD   - RUP(case in point)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Relevant Requirements Artifacts</vt:lpstr>
      <vt:lpstr>Use Case Diagrams</vt:lpstr>
      <vt:lpstr>Use Case Diagrams</vt:lpstr>
      <vt:lpstr>PowerPoint Presentation</vt:lpstr>
      <vt:lpstr>Use-Case Diagrams: Example</vt:lpstr>
      <vt:lpstr>Relationship</vt:lpstr>
      <vt:lpstr>PowerPoint Presentation</vt:lpstr>
      <vt:lpstr>Checkpoints: Use-Case Model</vt:lpstr>
      <vt:lpstr>Checkpoints: Actors</vt:lpstr>
      <vt:lpstr>Checkpoints: Use-Cases</vt:lpstr>
      <vt:lpstr>Checkpoints: Use-Case Specifications</vt:lpstr>
      <vt:lpstr>PowerPoint Presentation</vt:lpstr>
      <vt:lpstr>What Is an Activity Diagram?</vt:lpstr>
      <vt:lpstr>PowerPoint Presentation</vt:lpstr>
      <vt:lpstr>Example: Activity Diagram</vt:lpstr>
      <vt:lpstr>Example of Activity Diagram</vt:lpstr>
      <vt:lpstr>example</vt:lpstr>
      <vt:lpstr>PowerPoint Presentation</vt:lpstr>
      <vt:lpstr>Partitions</vt:lpstr>
      <vt:lpstr>PowerPoint Presentation</vt:lpstr>
      <vt:lpstr>Class diagram</vt:lpstr>
      <vt:lpstr>Class diagram</vt:lpstr>
      <vt:lpstr>PowerPoint Presentation</vt:lpstr>
      <vt:lpstr>PowerPoint Presentation</vt:lpstr>
      <vt:lpstr>State diagram</vt:lpstr>
      <vt:lpstr>State diagram</vt:lpstr>
      <vt:lpstr>States and Transitions</vt:lpstr>
      <vt:lpstr>Transitions and Events</vt:lpstr>
      <vt:lpstr>Guard Conditions</vt:lpstr>
      <vt:lpstr>Actions on Transitions</vt:lpstr>
      <vt:lpstr>Actions on States</vt:lpstr>
      <vt:lpstr>ATM Case Study: State Diagram for Account Class</vt:lpstr>
      <vt:lpstr>ATM Case Study: State Diagram for Account Class</vt:lpstr>
      <vt:lpstr>Summary</vt:lpstr>
      <vt:lpstr>Use-Case Analysis</vt:lpstr>
      <vt:lpstr>Use-Case Analysis Overview</vt:lpstr>
      <vt:lpstr>Use-Case Analysis and Realization</vt:lpstr>
      <vt:lpstr>Review:  Use-Case Realization</vt:lpstr>
      <vt:lpstr>Find Classes from Use-Case Behavior</vt:lpstr>
      <vt:lpstr>What Is an Analysis Class?</vt:lpstr>
      <vt:lpstr>What Is a Boundary Class?</vt:lpstr>
      <vt:lpstr>Example: Finding Boundary Classes</vt:lpstr>
      <vt:lpstr>Guidelines: Boundary Class</vt:lpstr>
      <vt:lpstr>What Is an Entity Class?</vt:lpstr>
      <vt:lpstr>Example: Finding Entity Classes</vt:lpstr>
      <vt:lpstr>Example: Candidate Entity Classes</vt:lpstr>
      <vt:lpstr>What Is a Control Class?</vt:lpstr>
      <vt:lpstr>Example: Finding Control Classes</vt:lpstr>
      <vt:lpstr>Example: Summary: Analysis Classes</vt:lpstr>
      <vt:lpstr>Use-Case Analysis Steps</vt:lpstr>
      <vt:lpstr>Distribute Use-Case Behavior to Classes</vt:lpstr>
      <vt:lpstr>Guidelines: Allocating Responsibilities to Classes</vt:lpstr>
      <vt:lpstr>The Anatomy of Sequence Diagrams</vt:lpstr>
      <vt:lpstr>Example: Sequence Diagram</vt:lpstr>
      <vt:lpstr>PowerPoint Presentation</vt:lpstr>
      <vt:lpstr>PowerPoint Presentation</vt:lpstr>
      <vt:lpstr>PowerPoint Presentation</vt:lpstr>
      <vt:lpstr>Use-Case Analysis Steps</vt:lpstr>
      <vt:lpstr>Checkpoints: Classes</vt:lpstr>
      <vt:lpstr>Checkpoints: Use-Case Realizations</vt:lpstr>
      <vt:lpstr>Review: Use-Case Analysis</vt:lpstr>
      <vt:lpstr>PowerPoint Presentation</vt:lpstr>
      <vt:lpstr>Summary</vt:lpstr>
      <vt:lpstr>UML Resources </vt:lpstr>
      <vt:lpstr>UML Resources</vt:lpstr>
    </vt:vector>
  </TitlesOfParts>
  <Company>nou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东软培训实训基地建设规划</dc:title>
  <dc:creator>djkqjh</dc:creator>
  <cp:lastModifiedBy>Allan peng</cp:lastModifiedBy>
  <cp:revision>540</cp:revision>
  <cp:lastPrinted>2012-11-12T12:05:31Z</cp:lastPrinted>
  <dcterms:created xsi:type="dcterms:W3CDTF">2006-03-30T01:49:30Z</dcterms:created>
  <dcterms:modified xsi:type="dcterms:W3CDTF">2019-03-21T01:27:16Z</dcterms:modified>
</cp:coreProperties>
</file>