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df.info" TargetMode="Externa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png"/><Relationship Id="rId3" Type="http://schemas.openxmlformats.org/officeDocument/2006/relationships/image" Target="../media/image3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4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2.png"/><Relationship Id="rId3" Type="http://schemas.openxmlformats.org/officeDocument/2006/relationships/image" Target="../media/image4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4.png"/><Relationship Id="rId3" Type="http://schemas.openxmlformats.org/officeDocument/2006/relationships/image" Target="../media/image4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 Id="rId3" Type="http://schemas.openxmlformats.org/officeDocument/2006/relationships/image" Target="../media/image4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8.png"/><Relationship Id="rId3" Type="http://schemas.openxmlformats.org/officeDocument/2006/relationships/image" Target="../media/image4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lan Cheerakunnil Alex"/>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Allan Cheerakunnil Alex</a:t>
            </a:r>
          </a:p>
        </p:txBody>
      </p:sp>
      <p:sp>
        <p:nvSpPr>
          <p:cNvPr id="152" name="Customer Churn Prediction"/>
          <p:cNvSpPr txBox="1"/>
          <p:nvPr>
            <p:ph type="ctrTitle"/>
          </p:nvPr>
        </p:nvSpPr>
        <p:spPr>
          <a:xfrm>
            <a:off x="1680432" y="3255544"/>
            <a:ext cx="21971004" cy="2142995"/>
          </a:xfrm>
          <a:prstGeom prst="rect">
            <a:avLst/>
          </a:prstGeom>
        </p:spPr>
        <p:txBody>
          <a:bodyPr/>
          <a:lstStyle/>
          <a:p>
            <a:pPr/>
            <a:r>
              <a:t>Customer Churn Prediction</a:t>
            </a:r>
          </a:p>
        </p:txBody>
      </p:sp>
      <p:sp>
        <p:nvSpPr>
          <p:cNvPr id="153" name="Batch MIP-ML-08"/>
          <p:cNvSpPr txBox="1"/>
          <p:nvPr>
            <p:ph type="subTitle" sz="quarter" idx="1"/>
          </p:nvPr>
        </p:nvSpPr>
        <p:spPr>
          <a:xfrm>
            <a:off x="1680434" y="5905500"/>
            <a:ext cx="21971001" cy="1905000"/>
          </a:xfrm>
          <a:prstGeom prst="rect">
            <a:avLst/>
          </a:prstGeom>
        </p:spPr>
        <p:txBody>
          <a:bodyPr/>
          <a:lstStyle/>
          <a:p>
            <a:pPr/>
            <a:r>
              <a:t>Batch MIP-ML-08</a:t>
            </a:r>
          </a:p>
        </p:txBody>
      </p:sp>
      <p:pic>
        <p:nvPicPr>
          <p:cNvPr id="154" name="Screenshot 2024-03-22 at 4.00.19 PM.png" descr="Screenshot 2024-03-22 at 4.00.19 PM.png"/>
          <p:cNvPicPr>
            <a:picLocks noChangeAspect="1"/>
          </p:cNvPicPr>
          <p:nvPr/>
        </p:nvPicPr>
        <p:blipFill>
          <a:blip r:embed="rId2">
            <a:extLst/>
          </a:blip>
          <a:stretch>
            <a:fillRect/>
          </a:stretch>
        </p:blipFill>
        <p:spPr>
          <a:xfrm>
            <a:off x="21553397" y="-34869"/>
            <a:ext cx="2904067" cy="1644961"/>
          </a:xfrm>
          <a:prstGeom prst="rect">
            <a:avLst/>
          </a:prstGeom>
          <a:ln w="12700">
            <a:miter lim="400000"/>
          </a:ln>
        </p:spPr>
      </p:pic>
      <p:pic>
        <p:nvPicPr>
          <p:cNvPr id="155" name="Screenshot 2024-03-22 at 7.14.54 PM.png" descr="Screenshot 2024-03-22 at 7.14.54 PM.png"/>
          <p:cNvPicPr>
            <a:picLocks noChangeAspect="1"/>
          </p:cNvPicPr>
          <p:nvPr/>
        </p:nvPicPr>
        <p:blipFill>
          <a:blip r:embed="rId3">
            <a:extLst/>
          </a:blip>
          <a:stretch>
            <a:fillRect/>
          </a:stretch>
        </p:blipFill>
        <p:spPr>
          <a:xfrm>
            <a:off x="16586793" y="6292454"/>
            <a:ext cx="7460509" cy="708116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f.columns - It returns all columns in the data frame.…"/>
          <p:cNvSpPr txBox="1"/>
          <p:nvPr>
            <p:ph type="body" sz="quarter" idx="1"/>
          </p:nvPr>
        </p:nvSpPr>
        <p:spPr>
          <a:xfrm>
            <a:off x="14557372" y="5959192"/>
            <a:ext cx="8608367" cy="5507074"/>
          </a:xfrm>
          <a:prstGeom prst="rect">
            <a:avLst/>
          </a:prstGeom>
        </p:spPr>
        <p:txBody>
          <a:bodyPr/>
          <a:lstStyle/>
          <a:p>
            <a:pPr/>
            <a:r>
              <a:t>df.columns - It returns all columns in the data frame.</a:t>
            </a:r>
          </a:p>
          <a:p>
            <a:pPr/>
            <a:r>
              <a:rPr>
                <a:hlinkClick r:id="rId2" invalidUrl="" action="" tgtFrame="" tooltip="" history="1" highlightClick="0" endSnd="0"/>
              </a:rPr>
              <a:t>df.info</a:t>
            </a:r>
            <a:r>
              <a:t>() - It provides concise summary of the data frame. </a:t>
            </a:r>
          </a:p>
        </p:txBody>
      </p:sp>
      <p:pic>
        <p:nvPicPr>
          <p:cNvPr id="189" name="Screenshot 2024-03-22 at 4.39.36 PM.png" descr="Screenshot 2024-03-22 at 4.39.36 PM.png"/>
          <p:cNvPicPr>
            <a:picLocks noChangeAspect="1"/>
          </p:cNvPicPr>
          <p:nvPr/>
        </p:nvPicPr>
        <p:blipFill>
          <a:blip r:embed="rId3">
            <a:extLst/>
          </a:blip>
          <a:stretch>
            <a:fillRect/>
          </a:stretch>
        </p:blipFill>
        <p:spPr>
          <a:xfrm>
            <a:off x="920256" y="534770"/>
            <a:ext cx="13693551" cy="3106408"/>
          </a:xfrm>
          <a:prstGeom prst="rect">
            <a:avLst/>
          </a:prstGeom>
          <a:ln w="25400">
            <a:solidFill>
              <a:srgbClr val="000000"/>
            </a:solidFill>
            <a:miter lim="400000"/>
          </a:ln>
        </p:spPr>
      </p:pic>
      <p:pic>
        <p:nvPicPr>
          <p:cNvPr id="190" name="Screenshot 2024-03-22 at 4.40.14 PM.png" descr="Screenshot 2024-03-22 at 4.40.14 PM.png"/>
          <p:cNvPicPr>
            <a:picLocks noChangeAspect="1"/>
          </p:cNvPicPr>
          <p:nvPr/>
        </p:nvPicPr>
        <p:blipFill>
          <a:blip r:embed="rId4">
            <a:extLst/>
          </a:blip>
          <a:stretch>
            <a:fillRect/>
          </a:stretch>
        </p:blipFill>
        <p:spPr>
          <a:xfrm>
            <a:off x="3974032" y="4036183"/>
            <a:ext cx="7586000" cy="935309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f.isnull().sum() - It returns the number of missing values (null values) in each column of the data frame.…"/>
          <p:cNvSpPr txBox="1"/>
          <p:nvPr>
            <p:ph type="body" sz="quarter" idx="1"/>
          </p:nvPr>
        </p:nvSpPr>
        <p:spPr>
          <a:xfrm>
            <a:off x="14225617" y="3781689"/>
            <a:ext cx="9128478" cy="6152622"/>
          </a:xfrm>
          <a:prstGeom prst="rect">
            <a:avLst/>
          </a:prstGeom>
        </p:spPr>
        <p:txBody>
          <a:bodyPr/>
          <a:lstStyle/>
          <a:p>
            <a:pPr/>
            <a:r>
              <a:t>Df.isnull().sum() - It returns the number of missing values (null values) in each column of the data frame.</a:t>
            </a:r>
          </a:p>
          <a:p>
            <a:pPr/>
            <a:r>
              <a:t>Df.duplicated().sum() - Calculates the number of duplicate rows.</a:t>
            </a:r>
          </a:p>
        </p:txBody>
      </p:sp>
      <p:pic>
        <p:nvPicPr>
          <p:cNvPr id="193" name="Screenshot 2024-03-22 at 4.43.07 PM.png" descr="Screenshot 2024-03-22 at 4.43.07 PM.png"/>
          <p:cNvPicPr>
            <a:picLocks noChangeAspect="1"/>
          </p:cNvPicPr>
          <p:nvPr/>
        </p:nvPicPr>
        <p:blipFill>
          <a:blip r:embed="rId2">
            <a:extLst/>
          </a:blip>
          <a:stretch>
            <a:fillRect/>
          </a:stretch>
        </p:blipFill>
        <p:spPr>
          <a:xfrm>
            <a:off x="1405537" y="2246279"/>
            <a:ext cx="5195065" cy="9223442"/>
          </a:xfrm>
          <a:prstGeom prst="rect">
            <a:avLst/>
          </a:prstGeom>
          <a:ln w="25400">
            <a:solidFill>
              <a:srgbClr val="000000"/>
            </a:solidFill>
            <a:miter lim="400000"/>
          </a:ln>
        </p:spPr>
      </p:pic>
      <p:pic>
        <p:nvPicPr>
          <p:cNvPr id="194" name="Screenshot 2024-03-22 at 4.43.37 PM.png" descr="Screenshot 2024-03-22 at 4.43.37 PM.png"/>
          <p:cNvPicPr>
            <a:picLocks noChangeAspect="1"/>
          </p:cNvPicPr>
          <p:nvPr/>
        </p:nvPicPr>
        <p:blipFill>
          <a:blip r:embed="rId3">
            <a:extLst/>
          </a:blip>
          <a:stretch>
            <a:fillRect/>
          </a:stretch>
        </p:blipFill>
        <p:spPr>
          <a:xfrm>
            <a:off x="7775182" y="6085183"/>
            <a:ext cx="4820282" cy="1545634"/>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f[‘TotalCharges’].dtype - It retrieves the data type of the total charges column.…"/>
          <p:cNvSpPr txBox="1"/>
          <p:nvPr>
            <p:ph type="body" sz="half" idx="1"/>
          </p:nvPr>
        </p:nvSpPr>
        <p:spPr>
          <a:xfrm>
            <a:off x="15979180" y="2078489"/>
            <a:ext cx="8246649" cy="11299768"/>
          </a:xfrm>
          <a:prstGeom prst="rect">
            <a:avLst/>
          </a:prstGeom>
        </p:spPr>
        <p:txBody>
          <a:bodyPr/>
          <a:lstStyle/>
          <a:p>
            <a:pPr marL="402336" indent="-402336" defTabSz="1609303">
              <a:spcBef>
                <a:spcPts val="2900"/>
              </a:spcBef>
              <a:defRPr sz="3168"/>
            </a:pPr>
            <a:r>
              <a:t>df[‘TotalCharges’].dtype - It retrieves the data type of the total charges column.</a:t>
            </a:r>
          </a:p>
          <a:p>
            <a:pPr marL="402336" indent="-402336" defTabSz="1609303">
              <a:spcBef>
                <a:spcPts val="2900"/>
              </a:spcBef>
              <a:defRPr sz="3168"/>
            </a:pPr>
            <a:r>
              <a:t>df[‘TotalCharges’] = pd.to_numeric(df[‘TotalCharges’], errors = ‘coerce’) - Converts the value of TotalCharges column of the data frame df to numeric data type.</a:t>
            </a:r>
          </a:p>
          <a:p>
            <a:pPr marL="402336" indent="-402336" defTabSz="1609303">
              <a:spcBef>
                <a:spcPts val="2900"/>
              </a:spcBef>
              <a:defRPr sz="3168"/>
            </a:pPr>
            <a:r>
              <a:t>df[‘TotalCharges’].dtype - It displays data type after converting column into float.</a:t>
            </a:r>
          </a:p>
          <a:p>
            <a:pPr marL="402336" indent="-402336" defTabSz="1609303">
              <a:spcBef>
                <a:spcPts val="2900"/>
              </a:spcBef>
              <a:defRPr sz="3168"/>
            </a:pPr>
            <a:r>
              <a:t>Categorical_features and numerical_features - Two list created.</a:t>
            </a:r>
          </a:p>
          <a:p>
            <a:pPr marL="402336" indent="-402336" defTabSz="1609303">
              <a:spcBef>
                <a:spcPts val="2900"/>
              </a:spcBef>
              <a:defRPr sz="3168"/>
            </a:pPr>
            <a:r>
              <a:t>Target - Variable specifies or trying to predict the ‘Churn’. </a:t>
            </a:r>
          </a:p>
          <a:p>
            <a:pPr marL="402336" indent="-402336" defTabSz="1609303">
              <a:spcBef>
                <a:spcPts val="2900"/>
              </a:spcBef>
              <a:defRPr sz="3168"/>
            </a:pPr>
            <a:r>
              <a:t>Df.skew(numeric_only = True) - It calculates the skewness of the numerical columns. This helps in understanding the numerical  variables in the dataset.</a:t>
            </a:r>
          </a:p>
          <a:p>
            <a:pPr marL="402336" indent="-402336" defTabSz="1609303">
              <a:spcBef>
                <a:spcPts val="2900"/>
              </a:spcBef>
              <a:defRPr sz="3168"/>
            </a:pPr>
            <a:r>
              <a:t>Df.corr(numeric_only = True) - It calculates the correlation matrix of the numerical columns in the data frame. </a:t>
            </a:r>
          </a:p>
        </p:txBody>
      </p:sp>
      <p:sp>
        <p:nvSpPr>
          <p:cNvPr id="197" name="Basic Data Cleaning"/>
          <p:cNvSpPr txBox="1"/>
          <p:nvPr>
            <p:ph type="title"/>
          </p:nvPr>
        </p:nvSpPr>
        <p:spPr>
          <a:prstGeom prst="rect">
            <a:avLst/>
          </a:prstGeom>
        </p:spPr>
        <p:txBody>
          <a:bodyPr/>
          <a:lstStyle/>
          <a:p>
            <a:pPr/>
            <a:r>
              <a:t>Basic Data Cleaning</a:t>
            </a:r>
          </a:p>
        </p:txBody>
      </p:sp>
      <p:pic>
        <p:nvPicPr>
          <p:cNvPr id="198" name="Screenshot 2024-03-22 at 4.45.09 PM.png" descr="Screenshot 2024-03-22 at 4.45.09 PM.png"/>
          <p:cNvPicPr>
            <a:picLocks noChangeAspect="1"/>
          </p:cNvPicPr>
          <p:nvPr/>
        </p:nvPicPr>
        <p:blipFill>
          <a:blip r:embed="rId2">
            <a:extLst/>
          </a:blip>
          <a:stretch>
            <a:fillRect/>
          </a:stretch>
        </p:blipFill>
        <p:spPr>
          <a:xfrm>
            <a:off x="714244" y="3149073"/>
            <a:ext cx="11661355" cy="3458718"/>
          </a:xfrm>
          <a:prstGeom prst="rect">
            <a:avLst/>
          </a:prstGeom>
          <a:ln w="25400">
            <a:solidFill>
              <a:srgbClr val="000000"/>
            </a:solidFill>
            <a:miter lim="400000"/>
          </a:ln>
        </p:spPr>
      </p:pic>
      <p:pic>
        <p:nvPicPr>
          <p:cNvPr id="199" name="Screenshot 2024-03-22 at 4.45.49 PM.png" descr="Screenshot 2024-03-22 at 4.45.49 PM.png"/>
          <p:cNvPicPr>
            <a:picLocks noChangeAspect="1"/>
          </p:cNvPicPr>
          <p:nvPr/>
        </p:nvPicPr>
        <p:blipFill>
          <a:blip r:embed="rId3">
            <a:extLst/>
          </a:blip>
          <a:stretch>
            <a:fillRect/>
          </a:stretch>
        </p:blipFill>
        <p:spPr>
          <a:xfrm>
            <a:off x="722468" y="7256901"/>
            <a:ext cx="8434512" cy="5375363"/>
          </a:xfrm>
          <a:prstGeom prst="rect">
            <a:avLst/>
          </a:prstGeom>
          <a:ln w="25400">
            <a:solidFill>
              <a:srgbClr val="000000"/>
            </a:solidFill>
            <a:miter lim="400000"/>
          </a:ln>
        </p:spPr>
      </p:pic>
      <p:pic>
        <p:nvPicPr>
          <p:cNvPr id="200" name="Screenshot 2024-03-22 at 4.47.48 PM.png" descr="Screenshot 2024-03-22 at 4.47.48 PM.png"/>
          <p:cNvPicPr>
            <a:picLocks noChangeAspect="1"/>
          </p:cNvPicPr>
          <p:nvPr/>
        </p:nvPicPr>
        <p:blipFill>
          <a:blip r:embed="rId4">
            <a:extLst/>
          </a:blip>
          <a:stretch>
            <a:fillRect/>
          </a:stretch>
        </p:blipFill>
        <p:spPr>
          <a:xfrm>
            <a:off x="9371423" y="7689612"/>
            <a:ext cx="6406014" cy="450994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f.[numerical_features].describe() - This selects only the columns corresponding to the numerical features specified in the numerical features list and computes various descriptive statistics for each numerical features."/>
          <p:cNvSpPr txBox="1"/>
          <p:nvPr>
            <p:ph type="body" sz="quarter" idx="1"/>
          </p:nvPr>
        </p:nvSpPr>
        <p:spPr>
          <a:xfrm>
            <a:off x="12714477" y="5752779"/>
            <a:ext cx="10463023" cy="5247462"/>
          </a:xfrm>
          <a:prstGeom prst="rect">
            <a:avLst/>
          </a:prstGeom>
        </p:spPr>
        <p:txBody>
          <a:bodyPr/>
          <a:lstStyle>
            <a:lvl1pPr marL="0" indent="0">
              <a:buSzTx/>
              <a:buNone/>
            </a:lvl1pPr>
          </a:lstStyle>
          <a:p>
            <a:pPr/>
            <a:r>
              <a:t>Df.[numerical_features].describe() - This selects only the columns corresponding to the numerical features specified in the numerical features list and computes various descriptive statistics for each numerical features.</a:t>
            </a:r>
          </a:p>
        </p:txBody>
      </p:sp>
      <p:sp>
        <p:nvSpPr>
          <p:cNvPr id="203" name="Numerical Features Distribution"/>
          <p:cNvSpPr txBox="1"/>
          <p:nvPr>
            <p:ph type="title"/>
          </p:nvPr>
        </p:nvSpPr>
        <p:spPr>
          <a:prstGeom prst="rect">
            <a:avLst/>
          </a:prstGeom>
        </p:spPr>
        <p:txBody>
          <a:bodyPr/>
          <a:lstStyle/>
          <a:p>
            <a:pPr/>
            <a:r>
              <a:t>Numerical Features Distribution</a:t>
            </a:r>
          </a:p>
        </p:txBody>
      </p:sp>
      <p:pic>
        <p:nvPicPr>
          <p:cNvPr id="204" name="Screenshot 2024-03-22 at 4.52.12 PM.png" descr="Screenshot 2024-03-22 at 4.52.12 PM.png"/>
          <p:cNvPicPr>
            <a:picLocks noChangeAspect="1"/>
          </p:cNvPicPr>
          <p:nvPr/>
        </p:nvPicPr>
        <p:blipFill>
          <a:blip r:embed="rId2">
            <a:extLst/>
          </a:blip>
          <a:stretch>
            <a:fillRect/>
          </a:stretch>
        </p:blipFill>
        <p:spPr>
          <a:xfrm>
            <a:off x="3346831" y="5257918"/>
            <a:ext cx="7796478" cy="6237183"/>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It creates a histogram for each numerical features specified in the list ‘numerical_features’ from the data frame.…"/>
          <p:cNvSpPr txBox="1"/>
          <p:nvPr>
            <p:ph type="body" sz="half" idx="1"/>
          </p:nvPr>
        </p:nvSpPr>
        <p:spPr>
          <a:xfrm>
            <a:off x="15244579" y="2379846"/>
            <a:ext cx="8312070" cy="9741689"/>
          </a:xfrm>
          <a:prstGeom prst="rect">
            <a:avLst/>
          </a:prstGeom>
        </p:spPr>
        <p:txBody>
          <a:bodyPr/>
          <a:lstStyle/>
          <a:p>
            <a:pPr marL="530352" indent="-530352" defTabSz="2121354">
              <a:spcBef>
                <a:spcPts val="3900"/>
              </a:spcBef>
              <a:defRPr sz="4176"/>
            </a:pPr>
            <a:r>
              <a:t>It creates a histogram for each numerical features specified in the list ‘numerical_features’ from the data frame.</a:t>
            </a:r>
          </a:p>
          <a:p>
            <a:pPr marL="530352" indent="-530352" defTabSz="2121354">
              <a:spcBef>
                <a:spcPts val="3900"/>
              </a:spcBef>
              <a:defRPr sz="4176"/>
            </a:pPr>
            <a:r>
              <a:t>Columns shown is Tenure, Monthly Charges and Total Charges. </a:t>
            </a:r>
          </a:p>
          <a:p>
            <a:pPr marL="530352" indent="-530352" defTabSz="2121354">
              <a:spcBef>
                <a:spcPts val="3900"/>
              </a:spcBef>
              <a:defRPr sz="4176"/>
            </a:pPr>
            <a:r>
              <a:t>This histogram provides insights into the distribution and spread of each numerical variable in the dataset, helping to understand the characteristics of customer tenures, monthly charges, and total charges.</a:t>
            </a:r>
          </a:p>
        </p:txBody>
      </p:sp>
      <p:pic>
        <p:nvPicPr>
          <p:cNvPr id="207" name="Screenshot 2024-03-22 at 4.53.18 PM.png" descr="Screenshot 2024-03-22 at 4.53.18 PM.png"/>
          <p:cNvPicPr>
            <a:picLocks noChangeAspect="1"/>
          </p:cNvPicPr>
          <p:nvPr/>
        </p:nvPicPr>
        <p:blipFill>
          <a:blip r:embed="rId2">
            <a:extLst/>
          </a:blip>
          <a:stretch>
            <a:fillRect/>
          </a:stretch>
        </p:blipFill>
        <p:spPr>
          <a:xfrm>
            <a:off x="1152977" y="1685950"/>
            <a:ext cx="12820167" cy="1034410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resulting plot will have three subplots, each containing two histograms (one for &quot;Churn = No&quot; and one for &quot;Churn = Yes&quot;) for the numerical features. This allows for a visual comparison of the distributions of numerical features between churned and no"/>
          <p:cNvSpPr txBox="1"/>
          <p:nvPr>
            <p:ph type="body" sz="quarter" idx="1"/>
          </p:nvPr>
        </p:nvSpPr>
        <p:spPr>
          <a:xfrm>
            <a:off x="15912984" y="3122645"/>
            <a:ext cx="8017095" cy="7470710"/>
          </a:xfrm>
          <a:prstGeom prst="rect">
            <a:avLst/>
          </a:prstGeom>
        </p:spPr>
        <p:txBody>
          <a:bodyPr/>
          <a:lstStyle>
            <a:lvl1pPr marL="0" indent="0" defTabSz="2413955">
              <a:spcBef>
                <a:spcPts val="4400"/>
              </a:spcBef>
              <a:buSzTx/>
              <a:buNone/>
              <a:defRPr sz="4752"/>
            </a:lvl1pPr>
          </a:lstStyle>
          <a:p>
            <a:pPr/>
            <a:r>
              <a:t>The resulting plot will have three subplots, each containing two histograms (one for "Churn = No" and one for "Churn = Yes") for the numerical features. This allows for a visual comparison of the distributions of numerical features between churned and non-churned customers.</a:t>
            </a:r>
          </a:p>
        </p:txBody>
      </p:sp>
      <p:pic>
        <p:nvPicPr>
          <p:cNvPr id="210" name="Screenshot 2024-03-22 at 4.54.53 PM.png" descr="Screenshot 2024-03-22 at 4.54.53 PM.png"/>
          <p:cNvPicPr>
            <a:picLocks noChangeAspect="1"/>
          </p:cNvPicPr>
          <p:nvPr/>
        </p:nvPicPr>
        <p:blipFill>
          <a:blip r:embed="rId2">
            <a:extLst/>
          </a:blip>
          <a:stretch>
            <a:fillRect/>
          </a:stretch>
        </p:blipFill>
        <p:spPr>
          <a:xfrm>
            <a:off x="755152" y="3396887"/>
            <a:ext cx="14674453" cy="6922226"/>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he loop iterates over each categorical feature, plotting its counts as a bar chart on a separate subplot. If the number of features exceeds the number of subplots, additional features will be plotted on subsequent rows."/>
          <p:cNvSpPr txBox="1"/>
          <p:nvPr>
            <p:ph type="body" sz="quarter" idx="1"/>
          </p:nvPr>
        </p:nvSpPr>
        <p:spPr>
          <a:xfrm>
            <a:off x="15126095" y="5532606"/>
            <a:ext cx="8312070" cy="5687807"/>
          </a:xfrm>
          <a:prstGeom prst="rect">
            <a:avLst/>
          </a:prstGeom>
        </p:spPr>
        <p:txBody>
          <a:bodyPr/>
          <a:lstStyle>
            <a:lvl1pPr marL="0" indent="0">
              <a:buSzTx/>
              <a:buNone/>
            </a:lvl1pPr>
          </a:lstStyle>
          <a:p>
            <a:pPr/>
            <a:r>
              <a:t>The loop iterates over each categorical feature, plotting its counts as a bar chart on a separate subplot. If the number of features exceeds the number of subplots, additional features will be plotted on subsequent rows.</a:t>
            </a:r>
          </a:p>
        </p:txBody>
      </p:sp>
      <p:pic>
        <p:nvPicPr>
          <p:cNvPr id="213" name="Screenshot 2024-03-22 at 4.55.58 PM.png" descr="Screenshot 2024-03-22 at 4.55.58 PM.png"/>
          <p:cNvPicPr>
            <a:picLocks noChangeAspect="1"/>
          </p:cNvPicPr>
          <p:nvPr/>
        </p:nvPicPr>
        <p:blipFill>
          <a:blip r:embed="rId2">
            <a:extLst/>
          </a:blip>
          <a:stretch>
            <a:fillRect/>
          </a:stretch>
        </p:blipFill>
        <p:spPr>
          <a:xfrm>
            <a:off x="2213820" y="101556"/>
            <a:ext cx="10723131" cy="13512888"/>
          </a:xfrm>
          <a:prstGeom prst="rect">
            <a:avLst/>
          </a:prstGeom>
          <a:ln w="25400">
            <a:solidFill>
              <a:srgbClr val="000000"/>
            </a:solidFill>
            <a:miter lim="400000"/>
          </a:ln>
        </p:spPr>
      </p:pic>
      <p:sp>
        <p:nvSpPr>
          <p:cNvPr id="214" name="Categorical Features Distribution"/>
          <p:cNvSpPr txBox="1"/>
          <p:nvPr>
            <p:ph type="title"/>
          </p:nvPr>
        </p:nvSpPr>
        <p:spPr>
          <a:xfrm>
            <a:off x="13592119" y="1077359"/>
            <a:ext cx="10456363" cy="1433164"/>
          </a:xfrm>
          <a:prstGeom prst="rect">
            <a:avLst/>
          </a:prstGeom>
        </p:spPr>
        <p:txBody>
          <a:bodyPr/>
          <a:lstStyle>
            <a:lvl1pPr defTabSz="1536153">
              <a:defRPr spc="-107" sz="5355"/>
            </a:lvl1pPr>
          </a:lstStyle>
          <a:p>
            <a:pPr/>
            <a:r>
              <a:t>Categorical Features Distribution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he resulting plot will have two subplots side by side, each showing the distribution of the 'Contract' feature for churned and not churned customers, respectively. This allows for a visual comparison of the distribution of the 'Contract' feature between"/>
          <p:cNvSpPr txBox="1"/>
          <p:nvPr>
            <p:ph type="body" sz="quarter" idx="1"/>
          </p:nvPr>
        </p:nvSpPr>
        <p:spPr>
          <a:xfrm>
            <a:off x="15789605" y="3007726"/>
            <a:ext cx="7436894" cy="7700548"/>
          </a:xfrm>
          <a:prstGeom prst="rect">
            <a:avLst/>
          </a:prstGeom>
        </p:spPr>
        <p:txBody>
          <a:bodyPr/>
          <a:lstStyle>
            <a:lvl1pPr marL="0" indent="0" defTabSz="2316421">
              <a:spcBef>
                <a:spcPts val="4200"/>
              </a:spcBef>
              <a:buSzTx/>
              <a:buNone/>
              <a:defRPr sz="4560"/>
            </a:lvl1pPr>
          </a:lstStyle>
          <a:p>
            <a:pPr/>
            <a:r>
              <a:t>The resulting plot will have two subplots side by side, each showing the distribution of the 'Contract' feature for churned and not churned customers, respectively. This allows for a visual comparison of the distribution of the 'Contract' feature between churned and not churned customers.</a:t>
            </a:r>
          </a:p>
        </p:txBody>
      </p:sp>
      <p:pic>
        <p:nvPicPr>
          <p:cNvPr id="217" name="Screenshot 2024-03-22 at 4.58.56 PM.png" descr="Screenshot 2024-03-22 at 4.58.56 PM.png"/>
          <p:cNvPicPr>
            <a:picLocks noChangeAspect="1"/>
          </p:cNvPicPr>
          <p:nvPr/>
        </p:nvPicPr>
        <p:blipFill>
          <a:blip r:embed="rId2">
            <a:extLst/>
          </a:blip>
          <a:stretch>
            <a:fillRect/>
          </a:stretch>
        </p:blipFill>
        <p:spPr>
          <a:xfrm>
            <a:off x="1490779" y="2869980"/>
            <a:ext cx="13105610" cy="797604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he resulting plot will have bars representing the counts of churned and not churned customers. This visualisation provides insights into the distribution of the target variable in the dataset, showing the proportion of customers who churned compared to "/>
          <p:cNvSpPr txBox="1"/>
          <p:nvPr>
            <p:ph type="body" sz="quarter" idx="1"/>
          </p:nvPr>
        </p:nvSpPr>
        <p:spPr>
          <a:xfrm>
            <a:off x="14664265" y="3080753"/>
            <a:ext cx="8312071" cy="7554494"/>
          </a:xfrm>
          <a:prstGeom prst="rect">
            <a:avLst/>
          </a:prstGeom>
        </p:spPr>
        <p:txBody>
          <a:bodyPr/>
          <a:lstStyle>
            <a:lvl1pPr marL="0" indent="0">
              <a:buSzTx/>
              <a:buNone/>
            </a:lvl1pPr>
          </a:lstStyle>
          <a:p>
            <a:pPr/>
            <a:r>
              <a:t>The resulting plot will have bars representing the counts of churned and not churned customers. This visualisation provides insights into the distribution of the target variable in the dataset, showing the proportion of customers who churned compared to those who did not.</a:t>
            </a:r>
          </a:p>
        </p:txBody>
      </p:sp>
      <p:pic>
        <p:nvPicPr>
          <p:cNvPr id="220" name="Screenshot 2024-03-22 at 5.00.10 PM.png" descr="Screenshot 2024-03-22 at 5.00.10 PM.png"/>
          <p:cNvPicPr>
            <a:picLocks noChangeAspect="1"/>
          </p:cNvPicPr>
          <p:nvPr/>
        </p:nvPicPr>
        <p:blipFill>
          <a:blip r:embed="rId2">
            <a:extLst/>
          </a:blip>
          <a:stretch>
            <a:fillRect/>
          </a:stretch>
        </p:blipFill>
        <p:spPr>
          <a:xfrm>
            <a:off x="3127225" y="2799659"/>
            <a:ext cx="9115927" cy="8116682"/>
          </a:xfrm>
          <a:prstGeom prst="rect">
            <a:avLst/>
          </a:prstGeom>
          <a:ln w="25400">
            <a:solidFill>
              <a:srgbClr val="000000"/>
            </a:solidFill>
            <a:miter lim="400000"/>
          </a:ln>
        </p:spPr>
      </p:pic>
      <p:sp>
        <p:nvSpPr>
          <p:cNvPr id="221" name="Target Variable Distribution"/>
          <p:cNvSpPr txBox="1"/>
          <p:nvPr>
            <p:ph type="title"/>
          </p:nvPr>
        </p:nvSpPr>
        <p:spPr>
          <a:xfrm>
            <a:off x="13592119" y="1077359"/>
            <a:ext cx="10456363" cy="1433164"/>
          </a:xfrm>
          <a:prstGeom prst="rect">
            <a:avLst/>
          </a:prstGeom>
        </p:spPr>
        <p:txBody>
          <a:bodyPr/>
          <a:lstStyle>
            <a:lvl1pPr defTabSz="1877520">
              <a:defRPr spc="-130" sz="6544"/>
            </a:lvl1pPr>
          </a:lstStyle>
          <a:p>
            <a:pPr/>
            <a:r>
              <a:t>Target Variable Distribution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It will check if outliers are there in columns of Tenure and Monthly Charges.…"/>
          <p:cNvSpPr txBox="1"/>
          <p:nvPr>
            <p:ph type="body" sz="quarter" idx="1"/>
          </p:nvPr>
        </p:nvSpPr>
        <p:spPr>
          <a:xfrm>
            <a:off x="15055004" y="3582502"/>
            <a:ext cx="8312071" cy="6550996"/>
          </a:xfrm>
          <a:prstGeom prst="rect">
            <a:avLst/>
          </a:prstGeom>
        </p:spPr>
        <p:txBody>
          <a:bodyPr/>
          <a:lstStyle/>
          <a:p>
            <a:pPr marL="0" indent="0">
              <a:buSzTx/>
              <a:buNone/>
            </a:pPr>
            <a:r>
              <a:t>It will check if outliers are there in columns of Tenure and Monthly Charges.</a:t>
            </a:r>
          </a:p>
          <a:p>
            <a:pPr marL="0" indent="0">
              <a:buSzTx/>
              <a:buNone/>
            </a:pPr>
            <a:r>
              <a:t>And if present it will count and show the value. </a:t>
            </a:r>
          </a:p>
          <a:p>
            <a:pPr marL="0" indent="0">
              <a:buSzTx/>
              <a:buNone/>
            </a:pPr>
            <a:r>
              <a:t>If not it will show as No Outliers.</a:t>
            </a:r>
          </a:p>
        </p:txBody>
      </p:sp>
      <p:pic>
        <p:nvPicPr>
          <p:cNvPr id="224" name="Screenshot 2024-03-22 at 5.01.35 PM.png" descr="Screenshot 2024-03-22 at 5.01.35 PM.png"/>
          <p:cNvPicPr>
            <a:picLocks noChangeAspect="1"/>
          </p:cNvPicPr>
          <p:nvPr/>
        </p:nvPicPr>
        <p:blipFill>
          <a:blip r:embed="rId2">
            <a:extLst/>
          </a:blip>
          <a:stretch>
            <a:fillRect/>
          </a:stretch>
        </p:blipFill>
        <p:spPr>
          <a:xfrm>
            <a:off x="2441406" y="2063993"/>
            <a:ext cx="10421756" cy="9588014"/>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Agenda"/>
          <p:cNvSpPr txBox="1"/>
          <p:nvPr>
            <p:ph type="title"/>
          </p:nvPr>
        </p:nvSpPr>
        <p:spPr>
          <a:xfrm>
            <a:off x="1206500" y="368596"/>
            <a:ext cx="21971000" cy="1433163"/>
          </a:xfrm>
          <a:prstGeom prst="rect">
            <a:avLst/>
          </a:prstGeom>
        </p:spPr>
        <p:txBody>
          <a:bodyPr/>
          <a:lstStyle/>
          <a:p>
            <a:pPr/>
            <a:r>
              <a:t>Agenda</a:t>
            </a:r>
          </a:p>
        </p:txBody>
      </p:sp>
      <p:sp>
        <p:nvSpPr>
          <p:cNvPr id="158" name="Introduction…"/>
          <p:cNvSpPr txBox="1"/>
          <p:nvPr>
            <p:ph type="body" idx="1"/>
          </p:nvPr>
        </p:nvSpPr>
        <p:spPr>
          <a:xfrm>
            <a:off x="512145" y="2579846"/>
            <a:ext cx="23359710" cy="10822824"/>
          </a:xfrm>
          <a:prstGeom prst="rect">
            <a:avLst/>
          </a:prstGeom>
        </p:spPr>
        <p:txBody>
          <a:bodyPr/>
          <a:lstStyle/>
          <a:p>
            <a:pPr/>
            <a:r>
              <a:t>Introduction</a:t>
            </a:r>
          </a:p>
          <a:p>
            <a:pPr/>
            <a:r>
              <a:t>Steps involved to predict customer churn</a:t>
            </a:r>
          </a:p>
          <a:p>
            <a:pPr/>
            <a:r>
              <a:t>Project summary</a:t>
            </a:r>
          </a:p>
          <a:p>
            <a:pPr/>
            <a:r>
              <a:t>Understanding data</a:t>
            </a:r>
          </a:p>
          <a:p>
            <a:pPr/>
            <a:r>
              <a:t>EDA - Exploratory Data Analysis</a:t>
            </a:r>
          </a:p>
          <a:p>
            <a:pPr/>
            <a:r>
              <a:t>Basic data cleaning</a:t>
            </a:r>
          </a:p>
          <a:p>
            <a:pPr/>
            <a:r>
              <a:t>Cleaning and transforming data</a:t>
            </a:r>
          </a:p>
          <a:p>
            <a:pPr/>
            <a:r>
              <a:t>Conclusion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Dropped Customer ID…"/>
          <p:cNvSpPr txBox="1"/>
          <p:nvPr>
            <p:ph type="body" sz="quarter" idx="1"/>
          </p:nvPr>
        </p:nvSpPr>
        <p:spPr>
          <a:xfrm>
            <a:off x="17033214" y="5025233"/>
            <a:ext cx="6618222" cy="3665534"/>
          </a:xfrm>
          <a:prstGeom prst="rect">
            <a:avLst/>
          </a:prstGeom>
        </p:spPr>
        <p:txBody>
          <a:bodyPr/>
          <a:lstStyle/>
          <a:p>
            <a:pPr marL="0" indent="0">
              <a:buSzTx/>
              <a:buNone/>
            </a:pPr>
            <a:r>
              <a:t>Dropped Customer ID </a:t>
            </a:r>
          </a:p>
          <a:p>
            <a:pPr marL="0" indent="0">
              <a:buSzTx/>
              <a:buNone/>
              <a:defRPr b="1"/>
            </a:pPr>
            <a:r>
              <a:t>It is no longer needed</a:t>
            </a:r>
          </a:p>
        </p:txBody>
      </p:sp>
      <p:sp>
        <p:nvSpPr>
          <p:cNvPr id="227" name="Cleaning And Transforming Data"/>
          <p:cNvSpPr txBox="1"/>
          <p:nvPr>
            <p:ph type="title"/>
          </p:nvPr>
        </p:nvSpPr>
        <p:spPr>
          <a:prstGeom prst="rect">
            <a:avLst/>
          </a:prstGeom>
        </p:spPr>
        <p:txBody>
          <a:bodyPr/>
          <a:lstStyle/>
          <a:p>
            <a:pPr/>
            <a:r>
              <a:t>Cleaning And Transforming Data</a:t>
            </a:r>
          </a:p>
        </p:txBody>
      </p:sp>
      <p:pic>
        <p:nvPicPr>
          <p:cNvPr id="228" name="Screenshot 2024-03-22 at 5.02.47 PM.png" descr="Screenshot 2024-03-22 at 5.02.47 PM.png"/>
          <p:cNvPicPr>
            <a:picLocks noChangeAspect="1"/>
          </p:cNvPicPr>
          <p:nvPr/>
        </p:nvPicPr>
        <p:blipFill>
          <a:blip r:embed="rId2">
            <a:extLst/>
          </a:blip>
          <a:stretch>
            <a:fillRect/>
          </a:stretch>
        </p:blipFill>
        <p:spPr>
          <a:xfrm>
            <a:off x="215511" y="4313216"/>
            <a:ext cx="15967622" cy="508956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df1 = pd.get_dummies(data=df, columns=[‘gender’,- 'Churn'], drop_first=True)…"/>
          <p:cNvSpPr txBox="1"/>
          <p:nvPr>
            <p:ph type="body" sz="half" idx="1"/>
          </p:nvPr>
        </p:nvSpPr>
        <p:spPr>
          <a:xfrm>
            <a:off x="16173939" y="867363"/>
            <a:ext cx="7478425" cy="11981274"/>
          </a:xfrm>
          <a:prstGeom prst="rect">
            <a:avLst/>
          </a:prstGeom>
        </p:spPr>
        <p:txBody>
          <a:bodyPr/>
          <a:lstStyle/>
          <a:p>
            <a:pPr marL="0" indent="0" defTabSz="1731220">
              <a:spcBef>
                <a:spcPts val="3100"/>
              </a:spcBef>
              <a:buSzTx/>
              <a:buNone/>
              <a:defRPr sz="3407"/>
            </a:pPr>
            <a:r>
              <a:t>df1 = pd.get_dummies(data=df, columns=[‘gender’,- 'Churn'], drop_first=True)</a:t>
            </a:r>
          </a:p>
          <a:p>
            <a:pPr marL="432815" indent="-432815" defTabSz="1731220">
              <a:spcBef>
                <a:spcPts val="3100"/>
              </a:spcBef>
              <a:defRPr sz="3407"/>
            </a:pPr>
            <a:r>
              <a:t>This code performs one-</a:t>
            </a:r>
            <a:r>
              <a:rPr b="1"/>
              <a:t>hot encoding</a:t>
            </a:r>
            <a:r>
              <a:t> on categorical variables in the DataFrame, creating dummy variables for each category. </a:t>
            </a:r>
          </a:p>
          <a:p>
            <a:pPr marL="432815" indent="-432815" defTabSz="1731220">
              <a:spcBef>
                <a:spcPts val="3100"/>
              </a:spcBef>
              <a:defRPr sz="3407"/>
            </a:pPr>
            <a:r>
              <a:t>The DataFrame df1 will contain the original columns along with the newly created dummy variables for each category in the specified columns. </a:t>
            </a:r>
            <a:r>
              <a:rPr b="1"/>
              <a:t>This is useful for machine learning algorithms that require numerical input, as it converts categorical variables into a format that can be processed more easily.</a:t>
            </a:r>
            <a:endParaRPr b="1"/>
          </a:p>
          <a:p>
            <a:pPr marL="0" indent="0" defTabSz="1731220">
              <a:spcBef>
                <a:spcPts val="3100"/>
              </a:spcBef>
              <a:buSzTx/>
              <a:buNone/>
              <a:defRPr sz="3407"/>
            </a:pPr>
            <a:r>
              <a:t>Df1.colums - It displays the list of original columns along with dummy columns.</a:t>
            </a:r>
          </a:p>
          <a:p>
            <a:pPr marL="0" indent="0" defTabSz="1731220">
              <a:spcBef>
                <a:spcPts val="3100"/>
              </a:spcBef>
              <a:buSzTx/>
              <a:buNone/>
              <a:defRPr sz="3407"/>
            </a:pPr>
            <a:r>
              <a:t>Df1.shape - It displays counts of rows and columns.</a:t>
            </a:r>
            <a:r>
              <a:rPr b="1"/>
              <a:t> </a:t>
            </a:r>
          </a:p>
        </p:txBody>
      </p:sp>
      <p:pic>
        <p:nvPicPr>
          <p:cNvPr id="231" name="Screenshot 2024-03-22 at 5.06.10 PM.png" descr="Screenshot 2024-03-22 at 5.06.10 PM.png"/>
          <p:cNvPicPr>
            <a:picLocks noChangeAspect="1"/>
          </p:cNvPicPr>
          <p:nvPr/>
        </p:nvPicPr>
        <p:blipFill>
          <a:blip r:embed="rId2">
            <a:extLst/>
          </a:blip>
          <a:stretch>
            <a:fillRect/>
          </a:stretch>
        </p:blipFill>
        <p:spPr>
          <a:xfrm>
            <a:off x="540437" y="1310137"/>
            <a:ext cx="14933266" cy="4513538"/>
          </a:xfrm>
          <a:prstGeom prst="rect">
            <a:avLst/>
          </a:prstGeom>
          <a:ln w="25400">
            <a:solidFill>
              <a:srgbClr val="000000"/>
            </a:solidFill>
            <a:miter lim="400000"/>
          </a:ln>
        </p:spPr>
      </p:pic>
      <p:pic>
        <p:nvPicPr>
          <p:cNvPr id="232" name="Screenshot 2024-03-22 at 5.06.41 PM.png" descr="Screenshot 2024-03-22 at 5.06.41 PM.png"/>
          <p:cNvPicPr>
            <a:picLocks noChangeAspect="1"/>
          </p:cNvPicPr>
          <p:nvPr/>
        </p:nvPicPr>
        <p:blipFill>
          <a:blip r:embed="rId3">
            <a:extLst/>
          </a:blip>
          <a:stretch>
            <a:fillRect/>
          </a:stretch>
        </p:blipFill>
        <p:spPr>
          <a:xfrm>
            <a:off x="679858" y="7172435"/>
            <a:ext cx="9473469" cy="4513538"/>
          </a:xfrm>
          <a:prstGeom prst="rect">
            <a:avLst/>
          </a:prstGeom>
          <a:ln w="25400">
            <a:solidFill>
              <a:srgbClr val="000000"/>
            </a:solidFill>
            <a:miter lim="400000"/>
          </a:ln>
        </p:spPr>
      </p:pic>
      <p:pic>
        <p:nvPicPr>
          <p:cNvPr id="233" name="Screenshot 2024-03-22 at 5.07.16 PM.png" descr="Screenshot 2024-03-22 at 5.07.16 PM.png"/>
          <p:cNvPicPr>
            <a:picLocks noChangeAspect="1"/>
          </p:cNvPicPr>
          <p:nvPr/>
        </p:nvPicPr>
        <p:blipFill>
          <a:blip r:embed="rId4">
            <a:extLst/>
          </a:blip>
          <a:stretch>
            <a:fillRect/>
          </a:stretch>
        </p:blipFill>
        <p:spPr>
          <a:xfrm>
            <a:off x="11656940" y="8381544"/>
            <a:ext cx="3542995" cy="209532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his code snippet imputes missing values in the “Total Charges” columns of ‘df 1’ using the mean strategy.…"/>
          <p:cNvSpPr txBox="1"/>
          <p:nvPr>
            <p:ph type="body" sz="half" idx="1"/>
          </p:nvPr>
        </p:nvSpPr>
        <p:spPr>
          <a:xfrm>
            <a:off x="17009517" y="1035019"/>
            <a:ext cx="6618222" cy="12517000"/>
          </a:xfrm>
          <a:prstGeom prst="rect">
            <a:avLst/>
          </a:prstGeom>
        </p:spPr>
        <p:txBody>
          <a:bodyPr/>
          <a:lstStyle/>
          <a:p>
            <a:pPr marL="0" indent="0" defTabSz="1926287">
              <a:spcBef>
                <a:spcPts val="3500"/>
              </a:spcBef>
              <a:buSzTx/>
              <a:buNone/>
              <a:defRPr sz="3792"/>
            </a:pPr>
            <a:r>
              <a:t>This code snippet imputes missing values in the “Total Charges” columns of ‘df 1’ using the mean strategy.</a:t>
            </a:r>
          </a:p>
          <a:p>
            <a:pPr marL="0" indent="0" defTabSz="1926287">
              <a:spcBef>
                <a:spcPts val="3500"/>
              </a:spcBef>
              <a:buSzTx/>
              <a:buNone/>
              <a:defRPr sz="3792"/>
            </a:pPr>
            <a:r>
              <a:t>This code scales the features in the DataFrame df1 using the StandardScaler, which transforms the data such that it has a mean of 0 and a standard deviation of 1. This is a common preprocessing step in machine learning to ensure that all features are on a similar scale.</a:t>
            </a:r>
          </a:p>
          <a:p>
            <a:pPr marL="0" indent="0" defTabSz="1926287">
              <a:spcBef>
                <a:spcPts val="3500"/>
              </a:spcBef>
              <a:buSzTx/>
              <a:buNone/>
              <a:defRPr sz="3792"/>
            </a:pPr>
            <a:r>
              <a:t>This code splits the data into training and testing sets, which are then used for training and evaluating machine learning models, respectively.</a:t>
            </a:r>
          </a:p>
        </p:txBody>
      </p:sp>
      <p:pic>
        <p:nvPicPr>
          <p:cNvPr id="236" name="Screenshot 2024-03-22 at 5.09.11 PM.png" descr="Screenshot 2024-03-22 at 5.09.11 PM.png"/>
          <p:cNvPicPr>
            <a:picLocks noChangeAspect="1"/>
          </p:cNvPicPr>
          <p:nvPr/>
        </p:nvPicPr>
        <p:blipFill>
          <a:blip r:embed="rId2">
            <a:extLst/>
          </a:blip>
          <a:stretch>
            <a:fillRect/>
          </a:stretch>
        </p:blipFill>
        <p:spPr>
          <a:xfrm>
            <a:off x="880547" y="911511"/>
            <a:ext cx="14199525" cy="3822128"/>
          </a:xfrm>
          <a:prstGeom prst="rect">
            <a:avLst/>
          </a:prstGeom>
          <a:ln w="25400">
            <a:solidFill>
              <a:srgbClr val="000000"/>
            </a:solidFill>
            <a:miter lim="400000"/>
          </a:ln>
        </p:spPr>
      </p:pic>
      <p:pic>
        <p:nvPicPr>
          <p:cNvPr id="237" name="Screenshot 2024-03-22 at 5.09.48 PM.png" descr="Screenshot 2024-03-22 at 5.09.48 PM.png"/>
          <p:cNvPicPr>
            <a:picLocks noChangeAspect="1"/>
          </p:cNvPicPr>
          <p:nvPr/>
        </p:nvPicPr>
        <p:blipFill>
          <a:blip r:embed="rId3">
            <a:extLst/>
          </a:blip>
          <a:stretch>
            <a:fillRect/>
          </a:stretch>
        </p:blipFill>
        <p:spPr>
          <a:xfrm>
            <a:off x="921915" y="5776786"/>
            <a:ext cx="10941392" cy="3033465"/>
          </a:xfrm>
          <a:prstGeom prst="rect">
            <a:avLst/>
          </a:prstGeom>
          <a:ln w="25400">
            <a:solidFill>
              <a:srgbClr val="000000"/>
            </a:solidFill>
            <a:miter lim="400000"/>
          </a:ln>
        </p:spPr>
      </p:pic>
      <p:pic>
        <p:nvPicPr>
          <p:cNvPr id="238" name="Screenshot 2024-03-22 at 5.10.06 PM.png" descr="Screenshot 2024-03-22 at 5.10.06 PM.png"/>
          <p:cNvPicPr>
            <a:picLocks noChangeAspect="1"/>
          </p:cNvPicPr>
          <p:nvPr/>
        </p:nvPicPr>
        <p:blipFill>
          <a:blip r:embed="rId4">
            <a:extLst/>
          </a:blip>
          <a:stretch>
            <a:fillRect/>
          </a:stretch>
        </p:blipFill>
        <p:spPr>
          <a:xfrm>
            <a:off x="881602" y="9853399"/>
            <a:ext cx="14850653" cy="2552113"/>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Log model will be a trained logistic regression model that can be used to make predictions on new data.…"/>
          <p:cNvSpPr txBox="1"/>
          <p:nvPr>
            <p:ph type="body" sz="quarter" idx="1"/>
          </p:nvPr>
        </p:nvSpPr>
        <p:spPr>
          <a:xfrm>
            <a:off x="17033215" y="3849360"/>
            <a:ext cx="6618222" cy="9054299"/>
          </a:xfrm>
          <a:prstGeom prst="rect">
            <a:avLst/>
          </a:prstGeom>
        </p:spPr>
        <p:txBody>
          <a:bodyPr/>
          <a:lstStyle/>
          <a:p>
            <a:pPr marL="0" indent="0" defTabSz="1658070">
              <a:spcBef>
                <a:spcPts val="3000"/>
              </a:spcBef>
              <a:buSzTx/>
              <a:buNone/>
              <a:defRPr sz="3264"/>
            </a:pPr>
            <a:r>
              <a:t>Log model will be a trained logistic regression model that can be used to make predictions on new data.</a:t>
            </a:r>
          </a:p>
          <a:p>
            <a:pPr marL="0" indent="0" defTabSz="1658070">
              <a:spcBef>
                <a:spcPts val="3000"/>
              </a:spcBef>
              <a:buSzTx/>
              <a:buNone/>
              <a:defRPr sz="3264"/>
            </a:pPr>
            <a:r>
              <a:t>It contains predicted churn status for each observation in the test set. Each prediction indicates whether the corresponding customer is predicted to churn or not churn based on the logistic regression model.</a:t>
            </a:r>
          </a:p>
          <a:p>
            <a:pPr marL="0" indent="0" defTabSz="1658070">
              <a:spcBef>
                <a:spcPts val="3000"/>
              </a:spcBef>
              <a:buSzTx/>
              <a:buNone/>
              <a:defRPr sz="3264"/>
            </a:pPr>
            <a:r>
              <a:t>The ‘Classification_report’ function from scikit-learn provides a comprehensive summary of the performance of a classification model. It calculates various metrics such as precision, recall, F1-score, and support for each class.</a:t>
            </a:r>
          </a:p>
        </p:txBody>
      </p:sp>
      <p:sp>
        <p:nvSpPr>
          <p:cNvPr id="241" name="Prediction Using Logistic Regression"/>
          <p:cNvSpPr txBox="1"/>
          <p:nvPr>
            <p:ph type="title"/>
          </p:nvPr>
        </p:nvSpPr>
        <p:spPr>
          <a:prstGeom prst="rect">
            <a:avLst/>
          </a:prstGeom>
        </p:spPr>
        <p:txBody>
          <a:bodyPr/>
          <a:lstStyle/>
          <a:p>
            <a:pPr/>
            <a:r>
              <a:t>Prediction Using Logistic Regression</a:t>
            </a:r>
          </a:p>
        </p:txBody>
      </p:sp>
      <p:pic>
        <p:nvPicPr>
          <p:cNvPr id="242" name="Screenshot 2024-03-22 at 5.13.25 PM.png" descr="Screenshot 2024-03-22 at 5.13.25 PM.png"/>
          <p:cNvPicPr>
            <a:picLocks noChangeAspect="1"/>
          </p:cNvPicPr>
          <p:nvPr/>
        </p:nvPicPr>
        <p:blipFill>
          <a:blip r:embed="rId2">
            <a:extLst/>
          </a:blip>
          <a:stretch>
            <a:fillRect/>
          </a:stretch>
        </p:blipFill>
        <p:spPr>
          <a:xfrm>
            <a:off x="1271733" y="3362234"/>
            <a:ext cx="12206482" cy="2299772"/>
          </a:xfrm>
          <a:prstGeom prst="rect">
            <a:avLst/>
          </a:prstGeom>
          <a:ln w="25400">
            <a:solidFill>
              <a:srgbClr val="000000"/>
            </a:solidFill>
            <a:miter lim="400000"/>
          </a:ln>
        </p:spPr>
      </p:pic>
      <p:pic>
        <p:nvPicPr>
          <p:cNvPr id="243" name="Screenshot 2024-03-22 at 5.13.56 PM.png" descr="Screenshot 2024-03-22 at 5.13.56 PM.png"/>
          <p:cNvPicPr>
            <a:picLocks noChangeAspect="1"/>
          </p:cNvPicPr>
          <p:nvPr/>
        </p:nvPicPr>
        <p:blipFill>
          <a:blip r:embed="rId3">
            <a:extLst/>
          </a:blip>
          <a:stretch>
            <a:fillRect/>
          </a:stretch>
        </p:blipFill>
        <p:spPr>
          <a:xfrm>
            <a:off x="1222840" y="6192598"/>
            <a:ext cx="7484863" cy="7001291"/>
          </a:xfrm>
          <a:prstGeom prst="rect">
            <a:avLst/>
          </a:prstGeom>
          <a:ln w="25400">
            <a:solidFill>
              <a:srgbClr val="000000"/>
            </a:solidFill>
            <a:miter lim="400000"/>
          </a:ln>
        </p:spPr>
      </p:pic>
      <p:pic>
        <p:nvPicPr>
          <p:cNvPr id="244" name="Screenshot 2024-03-22 at 5.14.26 PM.png" descr="Screenshot 2024-03-22 at 5.14.26 PM.png"/>
          <p:cNvPicPr>
            <a:picLocks noChangeAspect="1"/>
          </p:cNvPicPr>
          <p:nvPr/>
        </p:nvPicPr>
        <p:blipFill>
          <a:blip r:embed="rId4">
            <a:extLst/>
          </a:blip>
          <a:stretch>
            <a:fillRect/>
          </a:stretch>
        </p:blipFill>
        <p:spPr>
          <a:xfrm>
            <a:off x="9226822" y="8130210"/>
            <a:ext cx="7299974" cy="3126067"/>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his code calculates the classification report using the ‘classification_report’ function from scikit-learn, then extracts the metrics for each class and creates a bar chart for each metric.…"/>
          <p:cNvSpPr txBox="1"/>
          <p:nvPr>
            <p:ph type="body" sz="quarter" idx="1"/>
          </p:nvPr>
        </p:nvSpPr>
        <p:spPr>
          <a:xfrm>
            <a:off x="16339977" y="2822400"/>
            <a:ext cx="6448511" cy="8071200"/>
          </a:xfrm>
          <a:prstGeom prst="rect">
            <a:avLst/>
          </a:prstGeom>
        </p:spPr>
        <p:txBody>
          <a:bodyPr/>
          <a:lstStyle/>
          <a:p>
            <a:pPr marL="0" indent="0" defTabSz="1999437">
              <a:spcBef>
                <a:spcPts val="3600"/>
              </a:spcBef>
              <a:buSzTx/>
              <a:buNone/>
              <a:defRPr sz="3936"/>
            </a:pPr>
            <a:r>
              <a:t>This code calculates the classification report using the ‘classification_report’ function from scikit-learn, then extracts the metrics for each class and creates a bar chart for each metric.</a:t>
            </a:r>
          </a:p>
          <a:p>
            <a:pPr marL="0" indent="0" defTabSz="1999437">
              <a:spcBef>
                <a:spcPts val="3600"/>
              </a:spcBef>
              <a:buSzTx/>
              <a:buNone/>
              <a:defRPr sz="3936"/>
            </a:pPr>
            <a:r>
              <a:t>Code provides a visual representation of the precision, recall, F1-score, and support metrics for each class ('Churn_No' and 'Churn_Yes') in the classification report.</a:t>
            </a:r>
          </a:p>
        </p:txBody>
      </p:sp>
      <p:pic>
        <p:nvPicPr>
          <p:cNvPr id="247" name="Screenshot 2024-03-22 at 5.15.43 PM.png" descr="Screenshot 2024-03-22 at 5.15.43 PM.png"/>
          <p:cNvPicPr>
            <a:picLocks noChangeAspect="1"/>
          </p:cNvPicPr>
          <p:nvPr/>
        </p:nvPicPr>
        <p:blipFill>
          <a:blip r:embed="rId2">
            <a:extLst/>
          </a:blip>
          <a:stretch>
            <a:fillRect/>
          </a:stretch>
        </p:blipFill>
        <p:spPr>
          <a:xfrm>
            <a:off x="1665986" y="1688277"/>
            <a:ext cx="13170130" cy="10339446"/>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his code generates a heat map of the confusion matrix for the logistic regression model's predictions on the test data.…"/>
          <p:cNvSpPr txBox="1"/>
          <p:nvPr>
            <p:ph type="body" sz="half" idx="1"/>
          </p:nvPr>
        </p:nvSpPr>
        <p:spPr>
          <a:xfrm>
            <a:off x="17246486" y="1014223"/>
            <a:ext cx="6618222" cy="11687554"/>
          </a:xfrm>
          <a:prstGeom prst="rect">
            <a:avLst/>
          </a:prstGeom>
        </p:spPr>
        <p:txBody>
          <a:bodyPr/>
          <a:lstStyle/>
          <a:p>
            <a:pPr marL="0" indent="0" defTabSz="1975054">
              <a:spcBef>
                <a:spcPts val="3600"/>
              </a:spcBef>
              <a:buSzTx/>
              <a:buNone/>
              <a:defRPr sz="3888"/>
            </a:pPr>
            <a:r>
              <a:t>This code generates a heat map of the confusion matrix for the logistic regression model's predictions on the test data.</a:t>
            </a:r>
          </a:p>
          <a:p>
            <a:pPr marL="0" indent="0" defTabSz="1975054">
              <a:spcBef>
                <a:spcPts val="3600"/>
              </a:spcBef>
              <a:buSzTx/>
              <a:buNone/>
              <a:defRPr sz="3888"/>
            </a:pPr>
            <a:r>
              <a:t>The heat map allows for easy interpretation of true positives, false positives, true negatives, and false negatives.</a:t>
            </a:r>
          </a:p>
          <a:p>
            <a:pPr marL="0" indent="0" defTabSz="1975054">
              <a:spcBef>
                <a:spcPts val="3600"/>
              </a:spcBef>
              <a:buSzTx/>
              <a:buNone/>
              <a:defRPr sz="3888"/>
            </a:pPr>
            <a:r>
              <a:t>Both of these methods return the accuracy of the model, which is the proportion of correctly classified instances out of the total number of instances. It is a common evaluation metric for classification models.</a:t>
            </a:r>
          </a:p>
        </p:txBody>
      </p:sp>
      <p:pic>
        <p:nvPicPr>
          <p:cNvPr id="250" name="Screenshot 2024-03-22 at 5.16.39 PM.png" descr="Screenshot 2024-03-22 at 5.16.39 PM.png"/>
          <p:cNvPicPr>
            <a:picLocks noChangeAspect="1"/>
          </p:cNvPicPr>
          <p:nvPr/>
        </p:nvPicPr>
        <p:blipFill>
          <a:blip r:embed="rId2">
            <a:extLst/>
          </a:blip>
          <a:stretch>
            <a:fillRect/>
          </a:stretch>
        </p:blipFill>
        <p:spPr>
          <a:xfrm>
            <a:off x="628254" y="1691744"/>
            <a:ext cx="9360569" cy="10332512"/>
          </a:xfrm>
          <a:prstGeom prst="rect">
            <a:avLst/>
          </a:prstGeom>
          <a:ln w="25400">
            <a:solidFill>
              <a:srgbClr val="000000"/>
            </a:solidFill>
            <a:miter lim="400000"/>
          </a:ln>
        </p:spPr>
      </p:pic>
      <p:pic>
        <p:nvPicPr>
          <p:cNvPr id="251" name="Screenshot 2024-03-22 at 5.17.37 PM.png" descr="Screenshot 2024-03-22 at 5.17.37 PM.png"/>
          <p:cNvPicPr>
            <a:picLocks noChangeAspect="1"/>
          </p:cNvPicPr>
          <p:nvPr/>
        </p:nvPicPr>
        <p:blipFill>
          <a:blip r:embed="rId3">
            <a:extLst/>
          </a:blip>
          <a:stretch>
            <a:fillRect/>
          </a:stretch>
        </p:blipFill>
        <p:spPr>
          <a:xfrm>
            <a:off x="10732958" y="5800286"/>
            <a:ext cx="5782093" cy="2735375"/>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his code snippet trains a Support Vector Classifier (SVC) model on the training data and then generates a classification report to evaluate its performance on the test data.…"/>
          <p:cNvSpPr txBox="1"/>
          <p:nvPr>
            <p:ph type="body" sz="half" idx="1"/>
          </p:nvPr>
        </p:nvSpPr>
        <p:spPr>
          <a:xfrm>
            <a:off x="15672724" y="3502888"/>
            <a:ext cx="7836532" cy="9747244"/>
          </a:xfrm>
          <a:prstGeom prst="rect">
            <a:avLst/>
          </a:prstGeom>
        </p:spPr>
        <p:txBody>
          <a:bodyPr/>
          <a:lstStyle/>
          <a:p>
            <a:pPr marL="0" indent="0" defTabSz="2267655">
              <a:spcBef>
                <a:spcPts val="4100"/>
              </a:spcBef>
              <a:buSzTx/>
              <a:buNone/>
              <a:defRPr sz="4464"/>
            </a:pPr>
            <a:r>
              <a:t>This code snippet trains a Support Vector Classifier (SVC) model on the training data and then generates a classification report to evaluate its performance on the test data.</a:t>
            </a:r>
          </a:p>
          <a:p>
            <a:pPr marL="0" indent="0" defTabSz="2267655">
              <a:spcBef>
                <a:spcPts val="4100"/>
              </a:spcBef>
              <a:buSzTx/>
              <a:buNone/>
              <a:defRPr sz="4464"/>
            </a:pPr>
            <a:r>
              <a:t>This code snippet trains an SVC model, makes predictions on the test data, and then generates a classification report to assess the model's performance.</a:t>
            </a:r>
          </a:p>
        </p:txBody>
      </p:sp>
      <p:sp>
        <p:nvSpPr>
          <p:cNvPr id="254" name="Prediction Using Support Vector Classifier"/>
          <p:cNvSpPr txBox="1"/>
          <p:nvPr>
            <p:ph type="title"/>
          </p:nvPr>
        </p:nvSpPr>
        <p:spPr>
          <a:prstGeom prst="rect">
            <a:avLst/>
          </a:prstGeom>
        </p:spPr>
        <p:txBody>
          <a:bodyPr/>
          <a:lstStyle/>
          <a:p>
            <a:pPr/>
            <a:r>
              <a:t>Prediction Using Support Vector Classifier</a:t>
            </a:r>
          </a:p>
        </p:txBody>
      </p:sp>
      <p:pic>
        <p:nvPicPr>
          <p:cNvPr id="255" name="Screenshot 2024-03-22 at 5.18.46 PM.png" descr="Screenshot 2024-03-22 at 5.18.46 PM.png"/>
          <p:cNvPicPr>
            <a:picLocks noChangeAspect="1"/>
          </p:cNvPicPr>
          <p:nvPr/>
        </p:nvPicPr>
        <p:blipFill>
          <a:blip r:embed="rId2">
            <a:extLst/>
          </a:blip>
          <a:stretch>
            <a:fillRect/>
          </a:stretch>
        </p:blipFill>
        <p:spPr>
          <a:xfrm>
            <a:off x="3105628" y="5144273"/>
            <a:ext cx="10833044" cy="6464474"/>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his code snippet creates a heat map of the confusion matrix for the Support Vector Classifier (SVC) model's predictions on the test data.…"/>
          <p:cNvSpPr txBox="1"/>
          <p:nvPr>
            <p:ph type="body" sz="half" idx="1"/>
          </p:nvPr>
        </p:nvSpPr>
        <p:spPr>
          <a:xfrm>
            <a:off x="16938427" y="671540"/>
            <a:ext cx="6618222" cy="12269584"/>
          </a:xfrm>
          <a:prstGeom prst="rect">
            <a:avLst/>
          </a:prstGeom>
        </p:spPr>
        <p:txBody>
          <a:bodyPr/>
          <a:lstStyle/>
          <a:p>
            <a:pPr marL="0" indent="0" defTabSz="2048204">
              <a:spcBef>
                <a:spcPts val="3700"/>
              </a:spcBef>
              <a:buSzTx/>
              <a:buNone/>
              <a:defRPr sz="4032"/>
            </a:pPr>
            <a:r>
              <a:t>This code snippet creates a heat map of the confusion matrix for the Support Vector Classifier (SVC) model's predictions on the test data.</a:t>
            </a:r>
          </a:p>
          <a:p>
            <a:pPr marL="0" indent="0" defTabSz="2048204">
              <a:spcBef>
                <a:spcPts val="3700"/>
              </a:spcBef>
              <a:buSzTx/>
              <a:buNone/>
              <a:defRPr sz="4032"/>
            </a:pPr>
            <a:r>
              <a:t>The heat map allows for easy interpretation of true positives, false positives, true negatives, and false negatives.</a:t>
            </a:r>
          </a:p>
          <a:p>
            <a:pPr marL="0" indent="0" defTabSz="2048204">
              <a:spcBef>
                <a:spcPts val="3700"/>
              </a:spcBef>
              <a:buSzTx/>
              <a:buNone/>
              <a:defRPr sz="4032"/>
            </a:pPr>
            <a:r>
              <a:t>Both of these methods return the accuracy of the model, which is the proportion of correctly classified instances out of the total number of instances. It is a common evaluation metric for classification models.</a:t>
            </a:r>
          </a:p>
        </p:txBody>
      </p:sp>
      <p:pic>
        <p:nvPicPr>
          <p:cNvPr id="258" name="Screenshot 2024-03-22 at 5.19.53 PM.png" descr="Screenshot 2024-03-22 at 5.19.53 PM.png"/>
          <p:cNvPicPr>
            <a:picLocks noChangeAspect="1"/>
          </p:cNvPicPr>
          <p:nvPr/>
        </p:nvPicPr>
        <p:blipFill>
          <a:blip r:embed="rId2">
            <a:extLst/>
          </a:blip>
          <a:stretch>
            <a:fillRect/>
          </a:stretch>
        </p:blipFill>
        <p:spPr>
          <a:xfrm>
            <a:off x="753597" y="1749235"/>
            <a:ext cx="8899321" cy="10114194"/>
          </a:xfrm>
          <a:prstGeom prst="rect">
            <a:avLst/>
          </a:prstGeom>
          <a:ln w="25400">
            <a:solidFill>
              <a:srgbClr val="000000"/>
            </a:solidFill>
            <a:miter lim="400000"/>
          </a:ln>
        </p:spPr>
      </p:pic>
      <p:pic>
        <p:nvPicPr>
          <p:cNvPr id="259" name="Screenshot 2024-03-22 at 5.20.36 PM.png" descr="Screenshot 2024-03-22 at 5.20.36 PM.png"/>
          <p:cNvPicPr>
            <a:picLocks noChangeAspect="1"/>
          </p:cNvPicPr>
          <p:nvPr/>
        </p:nvPicPr>
        <p:blipFill>
          <a:blip r:embed="rId3">
            <a:extLst/>
          </a:blip>
          <a:stretch>
            <a:fillRect/>
          </a:stretch>
        </p:blipFill>
        <p:spPr>
          <a:xfrm>
            <a:off x="10579552" y="5587236"/>
            <a:ext cx="5650174" cy="2541528"/>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his code snippet trains a Decision Tree Classifier model, makes predictions on the test data, and then generates a classification report to assess the model's performance."/>
          <p:cNvSpPr txBox="1"/>
          <p:nvPr>
            <p:ph type="body" sz="quarter" idx="1"/>
          </p:nvPr>
        </p:nvSpPr>
        <p:spPr>
          <a:xfrm>
            <a:off x="15706194" y="5789140"/>
            <a:ext cx="7420861" cy="6667146"/>
          </a:xfrm>
          <a:prstGeom prst="rect">
            <a:avLst/>
          </a:prstGeom>
        </p:spPr>
        <p:txBody>
          <a:bodyPr/>
          <a:lstStyle>
            <a:lvl1pPr marL="0" indent="0">
              <a:buSzTx/>
              <a:buNone/>
            </a:lvl1pPr>
          </a:lstStyle>
          <a:p>
            <a:pPr/>
            <a:r>
              <a:t>This code snippet trains a Decision Tree Classifier model, makes predictions on the test data, and then generates a classification report to assess the model's performance.</a:t>
            </a:r>
          </a:p>
        </p:txBody>
      </p:sp>
      <p:sp>
        <p:nvSpPr>
          <p:cNvPr id="262" name="Prediction Using Decision Tree Classifier"/>
          <p:cNvSpPr txBox="1"/>
          <p:nvPr>
            <p:ph type="title"/>
          </p:nvPr>
        </p:nvSpPr>
        <p:spPr>
          <a:prstGeom prst="rect">
            <a:avLst/>
          </a:prstGeom>
        </p:spPr>
        <p:txBody>
          <a:bodyPr/>
          <a:lstStyle/>
          <a:p>
            <a:pPr/>
            <a:r>
              <a:t>Prediction Using Decision Tree Classifier</a:t>
            </a:r>
          </a:p>
        </p:txBody>
      </p:sp>
      <p:pic>
        <p:nvPicPr>
          <p:cNvPr id="263" name="Screenshot 2024-03-22 at 5.22.35 PM.png" descr="Screenshot 2024-03-22 at 5.22.35 PM.png"/>
          <p:cNvPicPr>
            <a:picLocks noChangeAspect="1"/>
          </p:cNvPicPr>
          <p:nvPr/>
        </p:nvPicPr>
        <p:blipFill>
          <a:blip r:embed="rId2">
            <a:extLst/>
          </a:blip>
          <a:stretch>
            <a:fillRect/>
          </a:stretch>
        </p:blipFill>
        <p:spPr>
          <a:xfrm>
            <a:off x="1975026" y="4926970"/>
            <a:ext cx="11190633" cy="689908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This code snippet creates a heat map of the confusion matrix for the Decision Tree Classifier (DTC) model's predictions on the test data.…"/>
          <p:cNvSpPr txBox="1"/>
          <p:nvPr>
            <p:ph type="body" sz="half" idx="1"/>
          </p:nvPr>
        </p:nvSpPr>
        <p:spPr>
          <a:xfrm>
            <a:off x="17530847" y="720598"/>
            <a:ext cx="6618222" cy="12796133"/>
          </a:xfrm>
          <a:prstGeom prst="rect">
            <a:avLst/>
          </a:prstGeom>
        </p:spPr>
        <p:txBody>
          <a:bodyPr/>
          <a:lstStyle/>
          <a:p>
            <a:pPr marL="0" indent="0" defTabSz="1877520">
              <a:spcBef>
                <a:spcPts val="3400"/>
              </a:spcBef>
              <a:buSzTx/>
              <a:buNone/>
              <a:defRPr sz="3696"/>
            </a:pPr>
            <a:r>
              <a:t>This code snippet creates a heat map of the confusion matrix for the Decision Tree Classifier (DTC) model's predictions on the test data.</a:t>
            </a:r>
          </a:p>
          <a:p>
            <a:pPr marL="0" indent="0" defTabSz="1877520">
              <a:spcBef>
                <a:spcPts val="3400"/>
              </a:spcBef>
              <a:buSzTx/>
              <a:buNone/>
              <a:defRPr sz="3696"/>
            </a:pPr>
            <a:r>
              <a:t>This code provides a visual representation of how well the Decision Tree Classifier model's predictions align with the actual classes in the test data. The heatmap allows for easy interpretation of true positives, false positives, true negatives, and false negatives.</a:t>
            </a:r>
          </a:p>
          <a:p>
            <a:pPr marL="0" indent="0" defTabSz="1877520">
              <a:spcBef>
                <a:spcPts val="3400"/>
              </a:spcBef>
              <a:buSzTx/>
              <a:buNone/>
              <a:defRPr sz="3696"/>
            </a:pPr>
            <a:r>
              <a:t>Both of these methods return the accuracy of the model, which is the proportion of correctly classified instances out of the total number of instances. It is a common evaluation metric for classification models.</a:t>
            </a:r>
          </a:p>
        </p:txBody>
      </p:sp>
      <p:pic>
        <p:nvPicPr>
          <p:cNvPr id="266" name="Screenshot 2024-03-22 at 5.24.02 PM.png" descr="Screenshot 2024-03-22 at 5.24.02 PM.png"/>
          <p:cNvPicPr>
            <a:picLocks noChangeAspect="1"/>
          </p:cNvPicPr>
          <p:nvPr/>
        </p:nvPicPr>
        <p:blipFill>
          <a:blip r:embed="rId2">
            <a:extLst/>
          </a:blip>
          <a:stretch>
            <a:fillRect/>
          </a:stretch>
        </p:blipFill>
        <p:spPr>
          <a:xfrm>
            <a:off x="717694" y="1624456"/>
            <a:ext cx="10677399" cy="10467088"/>
          </a:xfrm>
          <a:prstGeom prst="rect">
            <a:avLst/>
          </a:prstGeom>
          <a:ln w="25400">
            <a:solidFill>
              <a:srgbClr val="000000"/>
            </a:solidFill>
            <a:miter lim="400000"/>
          </a:ln>
        </p:spPr>
      </p:pic>
      <p:pic>
        <p:nvPicPr>
          <p:cNvPr id="267" name="Screenshot 2024-03-22 at 5.24.40 PM.png" descr="Screenshot 2024-03-22 at 5.24.40 PM.png"/>
          <p:cNvPicPr>
            <a:picLocks noChangeAspect="1"/>
          </p:cNvPicPr>
          <p:nvPr/>
        </p:nvPicPr>
        <p:blipFill>
          <a:blip r:embed="rId3">
            <a:extLst/>
          </a:blip>
          <a:stretch>
            <a:fillRect/>
          </a:stretch>
        </p:blipFill>
        <p:spPr>
          <a:xfrm>
            <a:off x="11730720" y="5664524"/>
            <a:ext cx="5477201" cy="238695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ntroduction"/>
          <p:cNvSpPr txBox="1"/>
          <p:nvPr>
            <p:ph type="title"/>
          </p:nvPr>
        </p:nvSpPr>
        <p:spPr>
          <a:prstGeom prst="rect">
            <a:avLst/>
          </a:prstGeom>
        </p:spPr>
        <p:txBody>
          <a:bodyPr/>
          <a:lstStyle/>
          <a:p>
            <a:pPr/>
            <a:r>
              <a:t>Introduction</a:t>
            </a:r>
          </a:p>
        </p:txBody>
      </p:sp>
      <p:sp>
        <p:nvSpPr>
          <p:cNvPr id="161" name="Customer attrition also known as customer churn or customer defection, refers to the loss of customers or clients by a business over a certain period of time. It occurs when customers stop purchasing products or services from a company, discontinue their"/>
          <p:cNvSpPr txBox="1"/>
          <p:nvPr>
            <p:ph type="body" idx="1"/>
          </p:nvPr>
        </p:nvSpPr>
        <p:spPr>
          <a:prstGeom prst="rect">
            <a:avLst/>
          </a:prstGeom>
        </p:spPr>
        <p:txBody>
          <a:bodyPr/>
          <a:lstStyle/>
          <a:p>
            <a:pPr marL="0" indent="0" defTabSz="2072588">
              <a:spcBef>
                <a:spcPts val="3800"/>
              </a:spcBef>
              <a:buSzTx/>
              <a:buNone/>
              <a:defRPr sz="4080"/>
            </a:pPr>
            <a:r>
              <a:t>Customer attrition also known as customer churn or customer defection, refers to the loss of customers or clients by a business over a certain period of time. It occurs when customers stop purchasing products or services from a company, discontinue their subscriptions or switch to competitors. It's crucial for the company to look after reasons why customers are leaving and should take steps to reduce the number of customers leaving.</a:t>
            </a:r>
          </a:p>
          <a:p>
            <a:pPr marL="0" indent="0" defTabSz="2072588">
              <a:spcBef>
                <a:spcPts val="3800"/>
              </a:spcBef>
              <a:buSzTx/>
              <a:buNone/>
              <a:defRPr sz="4080"/>
            </a:pPr>
            <a:r>
              <a:t>One way to do it is by identifying customer segments that are at risk of leaving and implementing retention strategies to keep them. Also, by using data and machine learning techniques, companies can predict which customers are likely to leave in the future and take actions to keep them before they decide to leave.</a:t>
            </a:r>
          </a:p>
          <a:p>
            <a:pPr marL="0" indent="0" defTabSz="2072588">
              <a:spcBef>
                <a:spcPts val="3800"/>
              </a:spcBef>
              <a:buSzTx/>
              <a:buNone/>
              <a:defRPr sz="4080"/>
            </a:pPr>
            <a:r>
              <a:t>We are going to build a basic model for predicting customer churn using Customer_Churn.csv file/dataset. We are using some classification algorithm to model customers who have left, using Python tools such as pandas for data manipulation and matplotlib for visualisations.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his code snippet creates and trains a K-Nearest Neighbour's (KNN) classifier using scikit-learn.…"/>
          <p:cNvSpPr txBox="1"/>
          <p:nvPr>
            <p:ph type="body" sz="half" idx="1"/>
          </p:nvPr>
        </p:nvSpPr>
        <p:spPr>
          <a:xfrm>
            <a:off x="15325797" y="3131605"/>
            <a:ext cx="7804310" cy="9756832"/>
          </a:xfrm>
          <a:prstGeom prst="rect">
            <a:avLst/>
          </a:prstGeom>
        </p:spPr>
        <p:txBody>
          <a:bodyPr/>
          <a:lstStyle/>
          <a:p>
            <a:pPr marL="0" indent="0" defTabSz="2340805">
              <a:spcBef>
                <a:spcPts val="4300"/>
              </a:spcBef>
              <a:buSzTx/>
              <a:buNone/>
              <a:defRPr sz="4608"/>
            </a:pPr>
            <a:r>
              <a:t>This code snippet creates and trains a K-Nearest Neighbour's (KNN) classifier using scikit-learn.</a:t>
            </a:r>
          </a:p>
          <a:p>
            <a:pPr marL="0" indent="0" defTabSz="2340805">
              <a:spcBef>
                <a:spcPts val="4300"/>
              </a:spcBef>
              <a:buSzTx/>
              <a:buNone/>
              <a:defRPr sz="4608"/>
            </a:pPr>
            <a:r>
              <a:t>After executing this code, the KNN object will be a trained KNN classifier ready to make predictions on new data.</a:t>
            </a:r>
          </a:p>
          <a:p>
            <a:pPr marL="0" indent="0" defTabSz="2340805">
              <a:spcBef>
                <a:spcPts val="4300"/>
              </a:spcBef>
              <a:buSzTx/>
              <a:buNone/>
              <a:defRPr sz="4608"/>
            </a:pPr>
            <a:r>
              <a:t>This code snippet calculates the error rate for different values of ’n neighbors'in a K-Nearest Neighbors (KNN) classifier.</a:t>
            </a:r>
          </a:p>
        </p:txBody>
      </p:sp>
      <p:sp>
        <p:nvSpPr>
          <p:cNvPr id="270" name="Prediction Using KNN Classifier"/>
          <p:cNvSpPr txBox="1"/>
          <p:nvPr>
            <p:ph type="title"/>
          </p:nvPr>
        </p:nvSpPr>
        <p:spPr>
          <a:prstGeom prst="rect">
            <a:avLst/>
          </a:prstGeom>
        </p:spPr>
        <p:txBody>
          <a:bodyPr/>
          <a:lstStyle/>
          <a:p>
            <a:pPr/>
            <a:r>
              <a:t>Prediction Using KNN Classifier</a:t>
            </a:r>
          </a:p>
        </p:txBody>
      </p:sp>
      <p:pic>
        <p:nvPicPr>
          <p:cNvPr id="271" name="Screenshot 2024-03-22 at 6.23.00 PM.png" descr="Screenshot 2024-03-22 at 6.23.00 PM.png"/>
          <p:cNvPicPr>
            <a:picLocks noChangeAspect="1"/>
          </p:cNvPicPr>
          <p:nvPr/>
        </p:nvPicPr>
        <p:blipFill>
          <a:blip r:embed="rId2">
            <a:extLst/>
          </a:blip>
          <a:srcRect l="0" t="0" r="0" b="0"/>
          <a:stretch>
            <a:fillRect/>
          </a:stretch>
        </p:blipFill>
        <p:spPr>
          <a:xfrm>
            <a:off x="1782973" y="3624965"/>
            <a:ext cx="11304474" cy="2456126"/>
          </a:xfrm>
          <a:prstGeom prst="rect">
            <a:avLst/>
          </a:prstGeom>
          <a:ln w="25400">
            <a:solidFill>
              <a:srgbClr val="000000"/>
            </a:solidFill>
            <a:miter lim="400000"/>
          </a:ln>
        </p:spPr>
      </p:pic>
      <p:pic>
        <p:nvPicPr>
          <p:cNvPr id="272" name="Screenshot 2024-03-22 at 6.23.55 PM.png" descr="Screenshot 2024-03-22 at 6.23.55 PM.png"/>
          <p:cNvPicPr>
            <a:picLocks noChangeAspect="1"/>
          </p:cNvPicPr>
          <p:nvPr/>
        </p:nvPicPr>
        <p:blipFill>
          <a:blip r:embed="rId3">
            <a:extLst/>
          </a:blip>
          <a:stretch>
            <a:fillRect/>
          </a:stretch>
        </p:blipFill>
        <p:spPr>
          <a:xfrm>
            <a:off x="1808908" y="7193527"/>
            <a:ext cx="10238354" cy="385837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his code creates a plot that visualises how the error rate changes as the number of neighbour's (K) varies in the KNN classifier. It helps in selecting an appropriate value of K that minimises the error rate and improves the performance of the classifie"/>
          <p:cNvSpPr txBox="1"/>
          <p:nvPr>
            <p:ph type="body" sz="half" idx="1"/>
          </p:nvPr>
        </p:nvSpPr>
        <p:spPr>
          <a:xfrm>
            <a:off x="16074078" y="364372"/>
            <a:ext cx="7766933" cy="12987256"/>
          </a:xfrm>
          <a:prstGeom prst="rect">
            <a:avLst/>
          </a:prstGeom>
        </p:spPr>
        <p:txBody>
          <a:bodyPr/>
          <a:lstStyle/>
          <a:p>
            <a:pPr marL="0" indent="0" defTabSz="1779987">
              <a:spcBef>
                <a:spcPts val="3200"/>
              </a:spcBef>
              <a:buSzTx/>
              <a:buNone/>
              <a:defRPr sz="3504"/>
            </a:pPr>
            <a:r>
              <a:t>This code creates a plot that visualises how the error rate changes as the number of neighbour's (K) varies in the KNN classifier. It helps in selecting an appropriate value of K that minimises the error rate and improves the performance of the classifier.</a:t>
            </a:r>
          </a:p>
          <a:p>
            <a:pPr marL="0" indent="0" defTabSz="1779987">
              <a:spcBef>
                <a:spcPts val="3200"/>
              </a:spcBef>
              <a:buSzTx/>
              <a:buNone/>
              <a:defRPr sz="3504"/>
            </a:pPr>
            <a:r>
              <a:t>The graph shows the relationship between the number of neighbour's (K) used in the K-Nearest Neighbour’s (KNN) classifier and the corresponding error rate on the test data.</a:t>
            </a:r>
          </a:p>
          <a:p>
            <a:pPr marL="0" indent="0" defTabSz="1779987">
              <a:spcBef>
                <a:spcPts val="3200"/>
              </a:spcBef>
              <a:buSzTx/>
              <a:buNone/>
              <a:defRPr sz="3504"/>
            </a:pPr>
            <a:r>
              <a:t>The ‘Classification_report’ function provides a comprehensive summary of the performance of a classification model. It includes metrics such as precision, recall, F1-score, and support for each class.</a:t>
            </a:r>
          </a:p>
          <a:p>
            <a:pPr marL="0" indent="0" defTabSz="1779987">
              <a:spcBef>
                <a:spcPts val="3200"/>
              </a:spcBef>
              <a:buSzTx/>
              <a:buNone/>
              <a:defRPr sz="3504"/>
            </a:pPr>
          </a:p>
          <a:p>
            <a:pPr marL="0" indent="0" defTabSz="1779987">
              <a:spcBef>
                <a:spcPts val="3200"/>
              </a:spcBef>
              <a:buSzTx/>
              <a:buNone/>
              <a:defRPr sz="3504"/>
            </a:pPr>
          </a:p>
        </p:txBody>
      </p:sp>
      <p:pic>
        <p:nvPicPr>
          <p:cNvPr id="275" name="Screenshot 2024-03-22 at 6.24.41 PM.png" descr="Screenshot 2024-03-22 at 6.24.41 PM.png"/>
          <p:cNvPicPr>
            <a:picLocks noChangeAspect="1"/>
          </p:cNvPicPr>
          <p:nvPr/>
        </p:nvPicPr>
        <p:blipFill>
          <a:blip r:embed="rId2">
            <a:extLst/>
          </a:blip>
          <a:stretch>
            <a:fillRect/>
          </a:stretch>
        </p:blipFill>
        <p:spPr>
          <a:xfrm>
            <a:off x="1910165" y="728896"/>
            <a:ext cx="13030177" cy="8940657"/>
          </a:xfrm>
          <a:prstGeom prst="rect">
            <a:avLst/>
          </a:prstGeom>
          <a:ln w="25400">
            <a:solidFill>
              <a:srgbClr val="000000"/>
            </a:solidFill>
            <a:miter lim="400000"/>
          </a:ln>
        </p:spPr>
      </p:pic>
      <p:pic>
        <p:nvPicPr>
          <p:cNvPr id="276" name="Screenshot 2024-03-22 at 6.30.56 PM.png" descr="Screenshot 2024-03-22 at 6.30.56 PM.png"/>
          <p:cNvPicPr>
            <a:picLocks noChangeAspect="1"/>
          </p:cNvPicPr>
          <p:nvPr/>
        </p:nvPicPr>
        <p:blipFill>
          <a:blip r:embed="rId3">
            <a:extLst/>
          </a:blip>
          <a:stretch>
            <a:fillRect/>
          </a:stretch>
        </p:blipFill>
        <p:spPr>
          <a:xfrm>
            <a:off x="4621165" y="10247579"/>
            <a:ext cx="7608177" cy="296398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his code provides a visual representation of how well the predictions made by the KNN classifier align with the actual classes in the test data. The heat map allows for easy interpretation of true positives, false positives, true negatives, and false ne"/>
          <p:cNvSpPr txBox="1"/>
          <p:nvPr>
            <p:ph type="body" sz="half" idx="1"/>
          </p:nvPr>
        </p:nvSpPr>
        <p:spPr>
          <a:xfrm>
            <a:off x="17065577" y="2071052"/>
            <a:ext cx="7083492" cy="9573896"/>
          </a:xfrm>
          <a:prstGeom prst="rect">
            <a:avLst/>
          </a:prstGeom>
        </p:spPr>
        <p:txBody>
          <a:bodyPr/>
          <a:lstStyle>
            <a:lvl1pPr marL="0" indent="0">
              <a:buSzTx/>
              <a:buNone/>
            </a:lvl1pPr>
          </a:lstStyle>
          <a:p>
            <a:pPr/>
            <a:r>
              <a:t>This code provides a visual representation of how well the predictions made by the KNN classifier align with the actual classes in the test data. The heat map allows for easy interpretation of true positives, false positives, true negatives, and false negatives.</a:t>
            </a:r>
          </a:p>
        </p:txBody>
      </p:sp>
      <p:pic>
        <p:nvPicPr>
          <p:cNvPr id="279" name="Screenshot 2024-03-22 at 6.32.14 PM.png" descr="Screenshot 2024-03-22 at 6.32.14 PM.png"/>
          <p:cNvPicPr>
            <a:picLocks noChangeAspect="1"/>
          </p:cNvPicPr>
          <p:nvPr/>
        </p:nvPicPr>
        <p:blipFill>
          <a:blip r:embed="rId2">
            <a:extLst/>
          </a:blip>
          <a:stretch>
            <a:fillRect/>
          </a:stretch>
        </p:blipFill>
        <p:spPr>
          <a:xfrm>
            <a:off x="822957" y="1304102"/>
            <a:ext cx="10359980" cy="11107796"/>
          </a:xfrm>
          <a:prstGeom prst="rect">
            <a:avLst/>
          </a:prstGeom>
          <a:ln w="25400">
            <a:solidFill>
              <a:srgbClr val="000000"/>
            </a:solidFill>
            <a:miter lim="400000"/>
          </a:ln>
        </p:spPr>
      </p:pic>
      <p:pic>
        <p:nvPicPr>
          <p:cNvPr id="280" name="Screenshot 2024-03-22 at 6.32.40 PM.png" descr="Screenshot 2024-03-22 at 6.32.40 PM.png"/>
          <p:cNvPicPr>
            <a:picLocks noChangeAspect="1"/>
          </p:cNvPicPr>
          <p:nvPr/>
        </p:nvPicPr>
        <p:blipFill>
          <a:blip r:embed="rId3">
            <a:extLst/>
          </a:blip>
          <a:stretch>
            <a:fillRect/>
          </a:stretch>
        </p:blipFill>
        <p:spPr>
          <a:xfrm>
            <a:off x="11588901" y="5587147"/>
            <a:ext cx="5083412" cy="2541706"/>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Customer Churn Prediction is a vital step of maintaining business sustainability and growth in today's competitive landscape. By accurately forecasting which customers are likely to churn, businesses can proactively implement retention strategies, thereb"/>
          <p:cNvSpPr txBox="1"/>
          <p:nvPr>
            <p:ph type="body" idx="1"/>
          </p:nvPr>
        </p:nvSpPr>
        <p:spPr>
          <a:xfrm>
            <a:off x="1206500" y="4076762"/>
            <a:ext cx="21971000" cy="8599496"/>
          </a:xfrm>
          <a:prstGeom prst="rect">
            <a:avLst/>
          </a:prstGeom>
        </p:spPr>
        <p:txBody>
          <a:bodyPr/>
          <a:lstStyle/>
          <a:p>
            <a:pPr marL="0" indent="0" defTabSz="1779987">
              <a:spcBef>
                <a:spcPts val="3200"/>
              </a:spcBef>
              <a:buSzTx/>
              <a:buNone/>
              <a:defRPr sz="3577"/>
            </a:pPr>
            <a:r>
              <a:t>Customer Churn Prediction is a vital step of maintaining business sustainability and growth in today's competitive landscape. By accurately forecasting which customers are likely to churn, businesses can proactively implement retention strategies, thereby reducing churn rates and preserving revenue streams. Through the analysis of historical data and the application of advanced machine learning algorithms, business can identity patterns and indicators that signal potential churn, enabling them to take actions.</a:t>
            </a:r>
          </a:p>
          <a:p>
            <a:pPr marL="0" indent="0" defTabSz="1779987">
              <a:spcBef>
                <a:spcPts val="3200"/>
              </a:spcBef>
              <a:buSzTx/>
              <a:buNone/>
              <a:defRPr sz="3577"/>
            </a:pPr>
            <a:r>
              <a:t>To enhance Customer Churn Prediction and improve its effectiveness, several strategies can be implemented:</a:t>
            </a:r>
          </a:p>
          <a:p>
            <a:pPr marL="454279" indent="-454279" defTabSz="1779987">
              <a:spcBef>
                <a:spcPts val="3200"/>
              </a:spcBef>
              <a:defRPr sz="3577"/>
            </a:pPr>
            <a:r>
              <a:t>Data Quality Improvement</a:t>
            </a:r>
          </a:p>
          <a:p>
            <a:pPr marL="454279" indent="-454279" defTabSz="1779987">
              <a:spcBef>
                <a:spcPts val="3200"/>
              </a:spcBef>
              <a:defRPr sz="3577"/>
            </a:pPr>
            <a:r>
              <a:t>Feature Engineering</a:t>
            </a:r>
          </a:p>
          <a:p>
            <a:pPr marL="454279" indent="-454279" defTabSz="1779987">
              <a:spcBef>
                <a:spcPts val="3200"/>
              </a:spcBef>
              <a:defRPr sz="3577"/>
            </a:pPr>
            <a:r>
              <a:t>Advanced Analytics Technique's</a:t>
            </a:r>
          </a:p>
          <a:p>
            <a:pPr marL="454279" indent="-454279" defTabSz="1779987">
              <a:spcBef>
                <a:spcPts val="3200"/>
              </a:spcBef>
              <a:defRPr sz="3577"/>
            </a:pPr>
            <a:r>
              <a:t>Real Time Monitoring</a:t>
            </a:r>
          </a:p>
          <a:p>
            <a:pPr marL="454279" indent="-454279" defTabSz="1779987">
              <a:spcBef>
                <a:spcPts val="3200"/>
              </a:spcBef>
              <a:defRPr sz="3577"/>
            </a:pPr>
            <a:r>
              <a:t>Continuous Model Evaluation and Refinement</a:t>
            </a:r>
          </a:p>
        </p:txBody>
      </p:sp>
      <p:sp>
        <p:nvSpPr>
          <p:cNvPr id="283" name="Conclusion"/>
          <p:cNvSpPr txBox="1"/>
          <p:nvPr>
            <p:ph type="title"/>
          </p:nvPr>
        </p:nvSpPr>
        <p:spPr>
          <a:prstGeom prst="rect">
            <a:avLst/>
          </a:prstGeom>
        </p:spPr>
        <p:txBody>
          <a:bodyPr/>
          <a:lstStyle/>
          <a:p>
            <a:pPr/>
            <a:r>
              <a:t>Conclusion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hank You"/>
          <p:cNvSpPr txBox="1"/>
          <p:nvPr>
            <p:ph type="body" idx="21"/>
          </p:nvPr>
        </p:nvSpPr>
        <p:spPr>
          <a:xfrm>
            <a:off x="1206500" y="5228670"/>
            <a:ext cx="21971000" cy="6997487"/>
          </a:xfrm>
          <a:prstGeom prst="rect">
            <a:avLst/>
          </a:prstGeom>
          <a:extLst>
            <a:ext uri="{C572A759-6A51-4108-AA02-DFA0A04FC94B}">
              <ma14:wrappingTextBoxFlag xmlns:ma14="http://schemas.microsoft.com/office/mac/drawingml/2011/main" val="1"/>
            </a:ext>
          </a:extLst>
        </p:spPr>
        <p:txBody>
          <a:bodyPr/>
          <a:lstStyle>
            <a:lvl1pPr defTabSz="2438338">
              <a:lnSpc>
                <a:spcPct val="80000"/>
              </a:lnSpc>
              <a:defRPr spc="-210" sz="21100"/>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teps Involved to Predict Customer Churn"/>
          <p:cNvSpPr txBox="1"/>
          <p:nvPr>
            <p:ph type="title"/>
          </p:nvPr>
        </p:nvSpPr>
        <p:spPr>
          <a:xfrm>
            <a:off x="1206500" y="439686"/>
            <a:ext cx="21971000" cy="1433164"/>
          </a:xfrm>
          <a:prstGeom prst="rect">
            <a:avLst/>
          </a:prstGeom>
        </p:spPr>
        <p:txBody>
          <a:bodyPr/>
          <a:lstStyle>
            <a:lvl1pPr defTabSz="1828754">
              <a:defRPr spc="-174" sz="8700"/>
            </a:lvl1pPr>
          </a:lstStyle>
          <a:p>
            <a:pPr/>
            <a:r>
              <a:t>Steps Involved to Predict Customer Churn</a:t>
            </a:r>
          </a:p>
        </p:txBody>
      </p:sp>
      <p:sp>
        <p:nvSpPr>
          <p:cNvPr id="164" name="Importing Libraries…"/>
          <p:cNvSpPr txBox="1"/>
          <p:nvPr>
            <p:ph type="body" idx="1"/>
          </p:nvPr>
        </p:nvSpPr>
        <p:spPr>
          <a:xfrm>
            <a:off x="969343" y="2253817"/>
            <a:ext cx="22445314" cy="10985299"/>
          </a:xfrm>
          <a:prstGeom prst="rect">
            <a:avLst/>
          </a:prstGeom>
        </p:spPr>
        <p:txBody>
          <a:bodyPr/>
          <a:lstStyle/>
          <a:p>
            <a:pPr marL="420623" indent="-420623" defTabSz="1682453">
              <a:spcBef>
                <a:spcPts val="3100"/>
              </a:spcBef>
              <a:defRPr sz="3381"/>
            </a:pPr>
            <a:r>
              <a:t>Importing Libraries</a:t>
            </a:r>
          </a:p>
          <a:p>
            <a:pPr marL="420623" indent="-420623" defTabSz="1682453">
              <a:spcBef>
                <a:spcPts val="3100"/>
              </a:spcBef>
              <a:defRPr sz="3381"/>
            </a:pPr>
            <a:r>
              <a:t>Loading Dataset</a:t>
            </a:r>
          </a:p>
          <a:p>
            <a:pPr marL="420623" indent="-420623" defTabSz="1682453">
              <a:spcBef>
                <a:spcPts val="3100"/>
              </a:spcBef>
              <a:defRPr sz="3381"/>
            </a:pPr>
            <a:r>
              <a:t>Exploratory Data Analysis</a:t>
            </a:r>
          </a:p>
          <a:p>
            <a:pPr marL="420623" indent="-420623" defTabSz="1682453">
              <a:spcBef>
                <a:spcPts val="3100"/>
              </a:spcBef>
              <a:defRPr sz="3381"/>
            </a:pPr>
            <a:r>
              <a:t>Outliers using IQR method</a:t>
            </a:r>
          </a:p>
          <a:p>
            <a:pPr marL="420623" indent="-420623" defTabSz="1682453">
              <a:spcBef>
                <a:spcPts val="3100"/>
              </a:spcBef>
              <a:defRPr sz="3381"/>
            </a:pPr>
            <a:r>
              <a:t>Cleaning and Transforming Data</a:t>
            </a:r>
          </a:p>
          <a:p>
            <a:pPr marL="420623" indent="-420623" defTabSz="1682453">
              <a:spcBef>
                <a:spcPts val="3100"/>
              </a:spcBef>
              <a:defRPr sz="3381"/>
            </a:pPr>
            <a:r>
              <a:t>One-hot encoding</a:t>
            </a:r>
          </a:p>
          <a:p>
            <a:pPr marL="420623" indent="-420623" defTabSz="1682453">
              <a:spcBef>
                <a:spcPts val="3100"/>
              </a:spcBef>
              <a:defRPr sz="3381"/>
            </a:pPr>
            <a:r>
              <a:t>Rearranging Columns</a:t>
            </a:r>
          </a:p>
          <a:p>
            <a:pPr marL="420623" indent="-420623" defTabSz="1682453">
              <a:spcBef>
                <a:spcPts val="3100"/>
              </a:spcBef>
              <a:defRPr sz="3381"/>
            </a:pPr>
            <a:r>
              <a:t>Feature Scaling</a:t>
            </a:r>
          </a:p>
          <a:p>
            <a:pPr marL="420623" indent="-420623" defTabSz="1682453">
              <a:spcBef>
                <a:spcPts val="3100"/>
              </a:spcBef>
              <a:defRPr sz="3381"/>
            </a:pPr>
            <a:r>
              <a:t>Feature Selection</a:t>
            </a:r>
          </a:p>
          <a:p>
            <a:pPr marL="420623" indent="-420623" defTabSz="1682453">
              <a:spcBef>
                <a:spcPts val="3100"/>
              </a:spcBef>
              <a:defRPr sz="3381"/>
            </a:pPr>
            <a:r>
              <a:t>Prediction using Logistic Regression</a:t>
            </a:r>
          </a:p>
          <a:p>
            <a:pPr marL="420623" indent="-420623" defTabSz="1682453">
              <a:spcBef>
                <a:spcPts val="3100"/>
              </a:spcBef>
              <a:defRPr sz="3381"/>
            </a:pPr>
            <a:r>
              <a:t>Prediction using Support Vector Classifier</a:t>
            </a:r>
          </a:p>
          <a:p>
            <a:pPr marL="420623" indent="-420623" defTabSz="1682453">
              <a:spcBef>
                <a:spcPts val="3100"/>
              </a:spcBef>
              <a:defRPr sz="3381"/>
            </a:pPr>
            <a:r>
              <a:t>Prediction using Decision Tree Classifier</a:t>
            </a:r>
          </a:p>
          <a:p>
            <a:pPr marL="420623" indent="-420623" defTabSz="1682453">
              <a:spcBef>
                <a:spcPts val="3100"/>
              </a:spcBef>
              <a:defRPr sz="3381"/>
            </a:pPr>
            <a:r>
              <a:t>Prediction using KNN Classifier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Project Summary"/>
          <p:cNvSpPr txBox="1"/>
          <p:nvPr>
            <p:ph type="title"/>
          </p:nvPr>
        </p:nvSpPr>
        <p:spPr>
          <a:prstGeom prst="rect">
            <a:avLst/>
          </a:prstGeom>
        </p:spPr>
        <p:txBody>
          <a:bodyPr/>
          <a:lstStyle/>
          <a:p>
            <a:pPr/>
            <a:r>
              <a:t>Project Summary</a:t>
            </a:r>
          </a:p>
        </p:txBody>
      </p:sp>
      <p:sp>
        <p:nvSpPr>
          <p:cNvPr id="167" name="By analysing historical customer data, businesses can predict which customers are at risk of churn and take proactive measures to retain them. This process includes data collection, preprocessing, feature engineering, model selection, training, evaluatio"/>
          <p:cNvSpPr txBox="1"/>
          <p:nvPr>
            <p:ph type="body" idx="1"/>
          </p:nvPr>
        </p:nvSpPr>
        <p:spPr>
          <a:prstGeom prst="rect">
            <a:avLst/>
          </a:prstGeom>
        </p:spPr>
        <p:txBody>
          <a:bodyPr/>
          <a:lstStyle>
            <a:lvl1pPr marL="0" indent="0">
              <a:buSzTx/>
              <a:buNone/>
            </a:lvl1pPr>
          </a:lstStyle>
          <a:p>
            <a:pPr/>
            <a:r>
              <a:t>By analysing historical customer data, businesses can predict which customers are at risk of churn and take proactive measures to retain them. This process includes data collection, preprocessing, feature engineering, model selection, training, evaluation, and deployment. Accurate churn prediction enables businesses to implement targeted retention strategies, optimize customer retention efforts and maximize revenue and profitability.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Understanding Data"/>
          <p:cNvSpPr txBox="1"/>
          <p:nvPr>
            <p:ph type="title"/>
          </p:nvPr>
        </p:nvSpPr>
        <p:spPr>
          <a:prstGeom prst="rect">
            <a:avLst/>
          </a:prstGeom>
        </p:spPr>
        <p:txBody>
          <a:bodyPr/>
          <a:lstStyle/>
          <a:p>
            <a:pPr/>
            <a:r>
              <a:t>Understanding Data</a:t>
            </a:r>
          </a:p>
        </p:txBody>
      </p:sp>
      <p:sp>
        <p:nvSpPr>
          <p:cNvPr id="170" name="Importing Librar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Importing Libraries</a:t>
            </a:r>
          </a:p>
        </p:txBody>
      </p:sp>
      <p:sp>
        <p:nvSpPr>
          <p:cNvPr id="171" name="Pandas - Data Manipulation…"/>
          <p:cNvSpPr txBox="1"/>
          <p:nvPr>
            <p:ph type="body" sz="half" idx="1"/>
          </p:nvPr>
        </p:nvSpPr>
        <p:spPr>
          <a:xfrm>
            <a:off x="10845841" y="3873301"/>
            <a:ext cx="12331659" cy="8631215"/>
          </a:xfrm>
          <a:prstGeom prst="rect">
            <a:avLst/>
          </a:prstGeom>
        </p:spPr>
        <p:txBody>
          <a:bodyPr/>
          <a:lstStyle/>
          <a:p>
            <a:pPr/>
            <a:r>
              <a:t>Pandas - Data Manipulation </a:t>
            </a:r>
          </a:p>
          <a:p>
            <a:pPr/>
            <a:r>
              <a:t>Sklearn - Scikit Learn Powerful Machine Learning Library</a:t>
            </a:r>
          </a:p>
          <a:p>
            <a:pPr/>
            <a:r>
              <a:t>Numpy - Numerical Computation</a:t>
            </a:r>
          </a:p>
          <a:p>
            <a:pPr/>
            <a:r>
              <a:t>Seaborn - Statistical Data Visualisation </a:t>
            </a:r>
          </a:p>
          <a:p>
            <a:pPr/>
            <a:r>
              <a:t>Matplotlib - Data Visualisation</a:t>
            </a:r>
          </a:p>
          <a:p>
            <a:pPr/>
            <a:r>
              <a:t>%Matplotlib inline - To display matplotlib inline within the notebook</a:t>
            </a:r>
          </a:p>
        </p:txBody>
      </p:sp>
      <p:pic>
        <p:nvPicPr>
          <p:cNvPr id="172" name="Screenshot 2024-03-22 at 4.28.49 PM.png" descr="Screenshot 2024-03-22 at 4.28.49 PM.png"/>
          <p:cNvPicPr>
            <a:picLocks noChangeAspect="1"/>
          </p:cNvPicPr>
          <p:nvPr/>
        </p:nvPicPr>
        <p:blipFill>
          <a:blip r:embed="rId2">
            <a:extLst/>
          </a:blip>
          <a:stretch>
            <a:fillRect/>
          </a:stretch>
        </p:blipFill>
        <p:spPr>
          <a:xfrm>
            <a:off x="746189" y="4272309"/>
            <a:ext cx="9196571" cy="7833199"/>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Dataset Loading"/>
          <p:cNvSpPr txBox="1"/>
          <p:nvPr>
            <p:ph type="title"/>
          </p:nvPr>
        </p:nvSpPr>
        <p:spPr>
          <a:prstGeom prst="rect">
            <a:avLst/>
          </a:prstGeom>
        </p:spPr>
        <p:txBody>
          <a:bodyPr/>
          <a:lstStyle/>
          <a:p>
            <a:pPr/>
            <a:r>
              <a:t>Dataset Loading</a:t>
            </a:r>
          </a:p>
        </p:txBody>
      </p:sp>
      <p:sp>
        <p:nvSpPr>
          <p:cNvPr id="175" name="This line reads CSV file named Customer_Churn and stores the data into a Panda’s Data frame.…"/>
          <p:cNvSpPr txBox="1"/>
          <p:nvPr>
            <p:ph type="body" sz="half" idx="1"/>
          </p:nvPr>
        </p:nvSpPr>
        <p:spPr>
          <a:xfrm>
            <a:off x="15021885" y="4060902"/>
            <a:ext cx="9221971" cy="8631215"/>
          </a:xfrm>
          <a:prstGeom prst="rect">
            <a:avLst/>
          </a:prstGeom>
        </p:spPr>
        <p:txBody>
          <a:bodyPr/>
          <a:lstStyle/>
          <a:p>
            <a:pPr/>
            <a:r>
              <a:t>This line reads CSV file named Customer_Churn and stores the data into a Panda’s Data frame.</a:t>
            </a:r>
          </a:p>
          <a:p>
            <a:pPr/>
            <a:r>
              <a:t>Df.shape[0] - Displays number of rows.</a:t>
            </a:r>
          </a:p>
          <a:p>
            <a:pPr/>
            <a:r>
              <a:t>Df.shape[1] - Displays number of columns.</a:t>
            </a:r>
          </a:p>
        </p:txBody>
      </p:sp>
      <p:pic>
        <p:nvPicPr>
          <p:cNvPr id="176" name="Screenshot 2024-03-22 at 4.30.25 PM.png" descr="Screenshot 2024-03-22 at 4.30.25 PM.png"/>
          <p:cNvPicPr>
            <a:picLocks noChangeAspect="1"/>
          </p:cNvPicPr>
          <p:nvPr/>
        </p:nvPicPr>
        <p:blipFill>
          <a:blip r:embed="rId2">
            <a:extLst/>
          </a:blip>
          <a:stretch>
            <a:fillRect/>
          </a:stretch>
        </p:blipFill>
        <p:spPr>
          <a:xfrm>
            <a:off x="538411" y="5392075"/>
            <a:ext cx="13896147" cy="4059776"/>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xploratory Data Analysis"/>
          <p:cNvSpPr txBox="1"/>
          <p:nvPr>
            <p:ph type="title"/>
          </p:nvPr>
        </p:nvSpPr>
        <p:spPr>
          <a:prstGeom prst="rect">
            <a:avLst/>
          </a:prstGeom>
        </p:spPr>
        <p:txBody>
          <a:bodyPr/>
          <a:lstStyle/>
          <a:p>
            <a:pPr/>
            <a:r>
              <a:t>Exploratory Data Analysis</a:t>
            </a:r>
          </a:p>
        </p:txBody>
      </p:sp>
      <p:sp>
        <p:nvSpPr>
          <p:cNvPr id="179" name="This is a quick way to inspect the structure and contents of the data frame.…"/>
          <p:cNvSpPr txBox="1"/>
          <p:nvPr>
            <p:ph type="body" sz="half" idx="1"/>
          </p:nvPr>
        </p:nvSpPr>
        <p:spPr>
          <a:xfrm>
            <a:off x="16145057" y="3582502"/>
            <a:ext cx="8312070" cy="9588015"/>
          </a:xfrm>
          <a:prstGeom prst="rect">
            <a:avLst/>
          </a:prstGeom>
        </p:spPr>
        <p:txBody>
          <a:bodyPr/>
          <a:lstStyle/>
          <a:p>
            <a:pPr marL="0" indent="0">
              <a:buSzTx/>
              <a:buNone/>
            </a:pPr>
            <a:r>
              <a:t>This is a quick way to inspect the structure and contents of the data frame.</a:t>
            </a:r>
          </a:p>
          <a:p>
            <a:pPr/>
            <a:r>
              <a:t>Df.head() - It gives top 5 rows with columns. </a:t>
            </a:r>
          </a:p>
          <a:p>
            <a:pPr/>
            <a:r>
              <a:t>Df.tail() - It gives bottom 5 rows and columns.</a:t>
            </a:r>
          </a:p>
        </p:txBody>
      </p:sp>
      <p:pic>
        <p:nvPicPr>
          <p:cNvPr id="180" name="Screenshot 2024-03-22 at 4.32.17 PM.png" descr="Screenshot 2024-03-22 at 4.32.17 PM.png"/>
          <p:cNvPicPr>
            <a:picLocks noChangeAspect="1"/>
          </p:cNvPicPr>
          <p:nvPr/>
        </p:nvPicPr>
        <p:blipFill>
          <a:blip r:embed="rId2">
            <a:extLst/>
          </a:blip>
          <a:stretch>
            <a:fillRect/>
          </a:stretch>
        </p:blipFill>
        <p:spPr>
          <a:xfrm>
            <a:off x="624418" y="2960908"/>
            <a:ext cx="15086781" cy="4922383"/>
          </a:xfrm>
          <a:prstGeom prst="rect">
            <a:avLst/>
          </a:prstGeom>
          <a:ln w="25400">
            <a:solidFill>
              <a:srgbClr val="000000"/>
            </a:solidFill>
            <a:miter lim="400000"/>
          </a:ln>
        </p:spPr>
      </p:pic>
      <p:pic>
        <p:nvPicPr>
          <p:cNvPr id="181" name="Screenshot 2024-03-22 at 4.34.11 PM.png" descr="Screenshot 2024-03-22 at 4.34.11 PM.png"/>
          <p:cNvPicPr>
            <a:picLocks noChangeAspect="1"/>
          </p:cNvPicPr>
          <p:nvPr/>
        </p:nvPicPr>
        <p:blipFill>
          <a:blip r:embed="rId3">
            <a:extLst/>
          </a:blip>
          <a:stretch>
            <a:fillRect/>
          </a:stretch>
        </p:blipFill>
        <p:spPr>
          <a:xfrm>
            <a:off x="551192" y="8486449"/>
            <a:ext cx="15233232" cy="485195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f.shape - It displays rows and columns.…"/>
          <p:cNvSpPr txBox="1"/>
          <p:nvPr>
            <p:ph type="body" sz="half" idx="1"/>
          </p:nvPr>
        </p:nvSpPr>
        <p:spPr>
          <a:xfrm>
            <a:off x="14486281" y="3582502"/>
            <a:ext cx="8312071" cy="9588015"/>
          </a:xfrm>
          <a:prstGeom prst="rect">
            <a:avLst/>
          </a:prstGeom>
        </p:spPr>
        <p:txBody>
          <a:bodyPr/>
          <a:lstStyle/>
          <a:p>
            <a:pPr lvl="1"/>
            <a:r>
              <a:t>Df.shape - It displays rows and columns.</a:t>
            </a:r>
          </a:p>
          <a:p>
            <a:pPr lvl="1"/>
            <a:r>
              <a:t>Df.size - It gives the total number of elements in the data frame.</a:t>
            </a:r>
          </a:p>
          <a:p>
            <a:pPr lvl="1"/>
            <a:r>
              <a:t>Df.dtypes - It gives series containing the data type of each column in the data frame.</a:t>
            </a:r>
          </a:p>
        </p:txBody>
      </p:sp>
      <p:pic>
        <p:nvPicPr>
          <p:cNvPr id="184" name="Screenshot 2024-03-22 at 4.36.14 PM.png" descr="Screenshot 2024-03-22 at 4.36.14 PM.png"/>
          <p:cNvPicPr>
            <a:picLocks noChangeAspect="1"/>
          </p:cNvPicPr>
          <p:nvPr/>
        </p:nvPicPr>
        <p:blipFill>
          <a:blip r:embed="rId2">
            <a:extLst/>
          </a:blip>
          <a:stretch>
            <a:fillRect/>
          </a:stretch>
        </p:blipFill>
        <p:spPr>
          <a:xfrm>
            <a:off x="1623013" y="1646039"/>
            <a:ext cx="3934646" cy="2353072"/>
          </a:xfrm>
          <a:prstGeom prst="rect">
            <a:avLst/>
          </a:prstGeom>
          <a:ln w="25400">
            <a:solidFill>
              <a:srgbClr val="000000"/>
            </a:solidFill>
            <a:miter lim="400000"/>
          </a:ln>
        </p:spPr>
      </p:pic>
      <p:pic>
        <p:nvPicPr>
          <p:cNvPr id="185" name="Screenshot 2024-03-22 at 4.36.38 PM.png" descr="Screenshot 2024-03-22 at 4.36.38 PM.png"/>
          <p:cNvPicPr>
            <a:picLocks noChangeAspect="1"/>
          </p:cNvPicPr>
          <p:nvPr/>
        </p:nvPicPr>
        <p:blipFill>
          <a:blip r:embed="rId3">
            <a:extLst/>
          </a:blip>
          <a:srcRect l="0" t="8381" r="18519" b="8381"/>
          <a:stretch>
            <a:fillRect/>
          </a:stretch>
        </p:blipFill>
        <p:spPr>
          <a:xfrm>
            <a:off x="1872005" y="7725766"/>
            <a:ext cx="2907453" cy="2352962"/>
          </a:xfrm>
          <a:prstGeom prst="rect">
            <a:avLst/>
          </a:prstGeom>
          <a:ln w="25400">
            <a:solidFill>
              <a:srgbClr val="000000"/>
            </a:solidFill>
            <a:miter lim="400000"/>
          </a:ln>
        </p:spPr>
      </p:pic>
      <p:pic>
        <p:nvPicPr>
          <p:cNvPr id="186" name="Screenshot 2024-03-22 at 4.37.58 PM.png" descr="Screenshot 2024-03-22 at 4.37.58 PM.png"/>
          <p:cNvPicPr>
            <a:picLocks noChangeAspect="1"/>
          </p:cNvPicPr>
          <p:nvPr/>
        </p:nvPicPr>
        <p:blipFill>
          <a:blip r:embed="rId4">
            <a:extLst/>
          </a:blip>
          <a:stretch>
            <a:fillRect/>
          </a:stretch>
        </p:blipFill>
        <p:spPr>
          <a:xfrm>
            <a:off x="6794662" y="1706122"/>
            <a:ext cx="6044826" cy="1006668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