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F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ED7AC-B615-4535-94B4-81EB90CA3CDA}" type="datetimeFigureOut">
              <a:rPr lang="en-GB" smtClean="0"/>
              <a:t>24/03/2024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796D3-E33E-4E5F-AB13-AAC1586A9ED8}" type="slidenum">
              <a:rPr lang="en-GB" smtClean="0"/>
              <a:t>‹#›</a:t>
            </a:fld>
            <a:endParaRPr lang="en-GB"/>
          </a:p>
        </p:txBody>
      </p:sp>
    </p:spTree>
    <p:extLst>
      <p:ext uri="{BB962C8B-B14F-4D97-AF65-F5344CB8AC3E}">
        <p14:creationId xmlns:p14="http://schemas.microsoft.com/office/powerpoint/2010/main" val="92555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2796D3-E33E-4E5F-AB13-AAC1586A9ED8}" type="slidenum">
              <a:rPr lang="en-GB" smtClean="0"/>
              <a:t>1</a:t>
            </a:fld>
            <a:endParaRPr lang="en-GB"/>
          </a:p>
        </p:txBody>
      </p:sp>
    </p:spTree>
    <p:extLst>
      <p:ext uri="{BB962C8B-B14F-4D97-AF65-F5344CB8AC3E}">
        <p14:creationId xmlns:p14="http://schemas.microsoft.com/office/powerpoint/2010/main" val="310225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2796D3-E33E-4E5F-AB13-AAC1586A9ED8}" type="slidenum">
              <a:rPr lang="en-GB" smtClean="0"/>
              <a:t>2</a:t>
            </a:fld>
            <a:endParaRPr lang="en-GB"/>
          </a:p>
        </p:txBody>
      </p:sp>
    </p:spTree>
    <p:extLst>
      <p:ext uri="{BB962C8B-B14F-4D97-AF65-F5344CB8AC3E}">
        <p14:creationId xmlns:p14="http://schemas.microsoft.com/office/powerpoint/2010/main" val="176505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E7AE705-6270-45A4-9936-2127A5B13A4B}" type="datetimeFigureOut">
              <a:rPr lang="en-US" smtClean="0"/>
              <a:t>3/24/2024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F9B775B-0666-4FAE-BC93-D3C2C9E231A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7AE705-6270-45A4-9936-2127A5B13A4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7AE705-6270-45A4-9936-2127A5B13A4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7AE705-6270-45A4-9936-2127A5B13A4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E7AE705-6270-45A4-9936-2127A5B13A4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B775B-0666-4FAE-BC93-D3C2C9E231A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E7AE705-6270-45A4-9936-2127A5B13A4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E7AE705-6270-45A4-9936-2127A5B13A4B}"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E7AE705-6270-45A4-9936-2127A5B13A4B}"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E7AE705-6270-45A4-9936-2127A5B13A4B}"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B775B-0666-4FAE-BC93-D3C2C9E231A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E7AE705-6270-45A4-9936-2127A5B13A4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B775B-0666-4FAE-BC93-D3C2C9E231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E7AE705-6270-45A4-9936-2127A5B13A4B}"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B775B-0666-4FAE-BC93-D3C2C9E231A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E7AE705-6270-45A4-9936-2127A5B13A4B}" type="datetimeFigureOut">
              <a:rPr lang="en-US" smtClean="0"/>
              <a:t>3/24/2024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9B775B-0666-4FAE-BC93-D3C2C9E231AB}"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3DC81B-ED57-48D4-9193-7A04FCBFDDD6}"/>
              </a:ext>
            </a:extLst>
          </p:cNvPr>
          <p:cNvPicPr>
            <a:picLocks noChangeAspect="1"/>
          </p:cNvPicPr>
          <p:nvPr/>
        </p:nvPicPr>
        <p:blipFill rotWithShape="1">
          <a:blip r:embed="rId3">
            <a:extLst>
              <a:ext uri="{28A0092B-C50C-407E-A947-70E740481C1C}">
                <a14:useLocalDpi xmlns:a14="http://schemas.microsoft.com/office/drawing/2010/main" val="0"/>
              </a:ext>
            </a:extLst>
          </a:blip>
          <a:srcRect b="5900"/>
          <a:stretch/>
        </p:blipFill>
        <p:spPr>
          <a:xfrm>
            <a:off x="969223" y="0"/>
            <a:ext cx="8174777" cy="6858000"/>
          </a:xfrm>
          <a:prstGeom prst="rect">
            <a:avLst/>
          </a:prstGeom>
        </p:spPr>
      </p:pic>
      <p:sp>
        <p:nvSpPr>
          <p:cNvPr id="2" name="Title 1"/>
          <p:cNvSpPr>
            <a:spLocks noGrp="1"/>
          </p:cNvSpPr>
          <p:nvPr>
            <p:ph type="ctrTitle"/>
          </p:nvPr>
        </p:nvSpPr>
        <p:spPr>
          <a:xfrm>
            <a:off x="1413599" y="1228098"/>
            <a:ext cx="7406640" cy="688734"/>
          </a:xfrm>
        </p:spPr>
        <p:txBody>
          <a:bodyPr>
            <a:normAutofit fontScale="90000"/>
          </a:bodyPr>
          <a:lstStyle/>
          <a:p>
            <a:r>
              <a:rPr lang="en-US" dirty="0">
                <a:solidFill>
                  <a:schemeClr val="tx2">
                    <a:lumMod val="50000"/>
                  </a:schemeClr>
                </a:solidFill>
                <a:highlight>
                  <a:srgbClr val="FFFF00"/>
                </a:highlight>
              </a:rPr>
              <a:t>Tableau</a:t>
            </a:r>
          </a:p>
        </p:txBody>
      </p:sp>
      <p:sp>
        <p:nvSpPr>
          <p:cNvPr id="3" name="Subtitle 2"/>
          <p:cNvSpPr>
            <a:spLocks noGrp="1"/>
          </p:cNvSpPr>
          <p:nvPr>
            <p:ph type="subTitle" idx="1"/>
          </p:nvPr>
        </p:nvSpPr>
        <p:spPr>
          <a:xfrm>
            <a:off x="1413599" y="1916832"/>
            <a:ext cx="7406640" cy="1752600"/>
          </a:xfrm>
        </p:spPr>
        <p:txBody>
          <a:bodyPr/>
          <a:lstStyle/>
          <a:p>
            <a:r>
              <a:rPr lang="en-US" sz="3200" b="1" dirty="0">
                <a:solidFill>
                  <a:schemeClr val="tx2">
                    <a:lumMod val="50000"/>
                  </a:schemeClr>
                </a:solidFill>
                <a:highlight>
                  <a:srgbClr val="FFFF00"/>
                </a:highlight>
              </a:rPr>
              <a:t>Indian Agriculture Analysis</a:t>
            </a:r>
          </a:p>
          <a:p>
            <a:r>
              <a:rPr lang="en-US" sz="2000" b="1" dirty="0">
                <a:solidFill>
                  <a:schemeClr val="tx2">
                    <a:lumMod val="50000"/>
                  </a:schemeClr>
                </a:solidFill>
                <a:highlight>
                  <a:srgbClr val="FFFF00"/>
                </a:highlight>
              </a:rPr>
              <a:t>Batch MIP-DA-04</a:t>
            </a:r>
            <a:endParaRPr lang="en-US" sz="2000" dirty="0">
              <a:solidFill>
                <a:schemeClr val="tx2">
                  <a:lumMod val="50000"/>
                </a:schemeClr>
              </a:solidFill>
              <a:highlight>
                <a:srgbClr val="FFFF00"/>
              </a:highlight>
            </a:endParaRPr>
          </a:p>
        </p:txBody>
      </p:sp>
      <p:pic>
        <p:nvPicPr>
          <p:cNvPr id="6" name="Picture 5">
            <a:extLst>
              <a:ext uri="{FF2B5EF4-FFF2-40B4-BE49-F238E27FC236}">
                <a16:creationId xmlns:a16="http://schemas.microsoft.com/office/drawing/2014/main" id="{97EC96E6-A307-4BDA-96E5-075D45B8F5E0}"/>
              </a:ext>
            </a:extLst>
          </p:cNvPr>
          <p:cNvPicPr>
            <a:picLocks noChangeAspect="1"/>
          </p:cNvPicPr>
          <p:nvPr/>
        </p:nvPicPr>
        <p:blipFill rotWithShape="1">
          <a:blip r:embed="rId4"/>
          <a:srcRect t="4592"/>
          <a:stretch/>
        </p:blipFill>
        <p:spPr>
          <a:xfrm>
            <a:off x="7499840" y="0"/>
            <a:ext cx="1638529" cy="9270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498080" cy="764704"/>
          </a:xfrm>
        </p:spPr>
        <p:txBody>
          <a:bodyPr>
            <a:normAutofit/>
          </a:bodyPr>
          <a:lstStyle/>
          <a:p>
            <a:r>
              <a:rPr lang="en-US" sz="2800" dirty="0"/>
              <a:t>Dashboard – Indian Agriculture Analysis</a:t>
            </a:r>
          </a:p>
        </p:txBody>
      </p:sp>
      <p:pic>
        <p:nvPicPr>
          <p:cNvPr id="9" name="Picture 8">
            <a:extLst>
              <a:ext uri="{FF2B5EF4-FFF2-40B4-BE49-F238E27FC236}">
                <a16:creationId xmlns:a16="http://schemas.microsoft.com/office/drawing/2014/main" id="{D3E0466D-80C7-4850-81F6-65FD08180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980728"/>
            <a:ext cx="7632848" cy="56166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547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100392" cy="1008112"/>
          </a:xfrm>
        </p:spPr>
        <p:txBody>
          <a:bodyPr>
            <a:noAutofit/>
          </a:bodyPr>
          <a:lstStyle/>
          <a:p>
            <a:r>
              <a:rPr lang="en-US" sz="2400" dirty="0"/>
              <a:t>Recommendations for policymakers and stakeholders in the agriculture sector</a:t>
            </a:r>
          </a:p>
        </p:txBody>
      </p:sp>
      <p:sp>
        <p:nvSpPr>
          <p:cNvPr id="5" name="TextBox 4">
            <a:extLst>
              <a:ext uri="{FF2B5EF4-FFF2-40B4-BE49-F238E27FC236}">
                <a16:creationId xmlns:a16="http://schemas.microsoft.com/office/drawing/2014/main" id="{0749353D-0AAA-4027-A545-82D2E755BA14}"/>
              </a:ext>
            </a:extLst>
          </p:cNvPr>
          <p:cNvSpPr txBox="1"/>
          <p:nvPr/>
        </p:nvSpPr>
        <p:spPr>
          <a:xfrm>
            <a:off x="1169173" y="1196752"/>
            <a:ext cx="7992888" cy="5755422"/>
          </a:xfrm>
          <a:prstGeom prst="rect">
            <a:avLst/>
          </a:prstGeom>
          <a:noFill/>
        </p:spPr>
        <p:txBody>
          <a:bodyPr wrap="square">
            <a:spAutoFit/>
          </a:bodyPr>
          <a:lstStyle/>
          <a:p>
            <a:r>
              <a:rPr lang="en-GB" sz="1600" b="1" dirty="0"/>
              <a:t>Investment in Infrastructure:  </a:t>
            </a:r>
            <a:r>
              <a:rPr lang="en-GB" sz="1600" dirty="0"/>
              <a:t>Encourage policymakers to prioritize investments in rural infrastructure such as roads, irrigation facilities, storage facilities, and market linkages. </a:t>
            </a:r>
          </a:p>
          <a:p>
            <a:endParaRPr lang="en-GB" sz="1600" dirty="0"/>
          </a:p>
          <a:p>
            <a:r>
              <a:rPr lang="en-GB" sz="1600" b="1" dirty="0"/>
              <a:t>Technology Adoption:  </a:t>
            </a:r>
            <a:r>
              <a:rPr lang="en-GB" sz="1600" dirty="0"/>
              <a:t>Promote the adoption of modern agricultural technologies such as precision farming, drones for crop monitoring, IoT devices for soil moisture management, and digital platforms for market information. This can lead to increased efficiency, better resource utilization, and improved decision-making for farmers.</a:t>
            </a:r>
          </a:p>
          <a:p>
            <a:endParaRPr lang="en-GB" sz="1600" dirty="0"/>
          </a:p>
          <a:p>
            <a:r>
              <a:rPr lang="en-GB" sz="1600" b="1" dirty="0"/>
              <a:t>Diversification and Crop Planning:  </a:t>
            </a:r>
            <a:r>
              <a:rPr lang="en-GB" sz="1600" dirty="0"/>
              <a:t>Encourage farmers to diversify their crops based on </a:t>
            </a:r>
            <a:r>
              <a:rPr lang="en-GB" sz="1600" dirty="0" err="1"/>
              <a:t>agro</a:t>
            </a:r>
            <a:r>
              <a:rPr lang="en-GB" sz="1600" dirty="0"/>
              <a:t>-climatic zones and market demand. Provide support and incentives for crop planning strategies that promote sustainable practices, crop rotation, and the cultivation of high-value crops.</a:t>
            </a:r>
          </a:p>
          <a:p>
            <a:endParaRPr lang="en-GB" sz="1600" dirty="0"/>
          </a:p>
          <a:p>
            <a:r>
              <a:rPr lang="en-GB" sz="1600" dirty="0"/>
              <a:t> </a:t>
            </a:r>
            <a:r>
              <a:rPr lang="en-GB" sz="1600" b="1" dirty="0"/>
              <a:t>Water Management:</a:t>
            </a:r>
            <a:r>
              <a:rPr lang="en-GB" sz="1600" dirty="0"/>
              <a:t>  Emphasize the importance of efficient water management practices such as drip irrigation, rainwater harvesting, and watershed management. Promote water-saving technologies and incentivize farmers to adopt practices that reduce water wastage and improve water-use efficiency.</a:t>
            </a:r>
          </a:p>
          <a:p>
            <a:endParaRPr lang="en-GB" sz="1600" dirty="0"/>
          </a:p>
          <a:p>
            <a:r>
              <a:rPr lang="en-GB" sz="1600" b="1" dirty="0"/>
              <a:t>Capacity Building and Training:  </a:t>
            </a:r>
            <a:r>
              <a:rPr lang="en-GB" sz="1600" dirty="0"/>
              <a:t>Invest in training programs and capacity-building initiatives for farmers to enhance their skills in modern agricultural practices, financial management, and market awareness. Collaborate with agricultural universities, research institutions, and extension services to provide comprehensive training and extension services.</a:t>
            </a:r>
          </a:p>
          <a:p>
            <a:endParaRPr lang="en-GB" sz="1600" dirty="0"/>
          </a:p>
        </p:txBody>
      </p:sp>
    </p:spTree>
    <p:extLst>
      <p:ext uri="{BB962C8B-B14F-4D97-AF65-F5344CB8AC3E}">
        <p14:creationId xmlns:p14="http://schemas.microsoft.com/office/powerpoint/2010/main" val="292415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2D374-9CBC-4BCA-8743-0C4E1EAB7D0F}"/>
              </a:ext>
            </a:extLst>
          </p:cNvPr>
          <p:cNvSpPr>
            <a:spLocks noGrp="1"/>
          </p:cNvSpPr>
          <p:nvPr>
            <p:ph type="title"/>
          </p:nvPr>
        </p:nvSpPr>
        <p:spPr>
          <a:xfrm>
            <a:off x="1187624" y="2636912"/>
            <a:ext cx="7498080" cy="1143000"/>
          </a:xfrm>
          <a:noFill/>
        </p:spPr>
        <p:txBody>
          <a:bodyPr>
            <a:normAutofit fontScale="90000"/>
          </a:bodyPr>
          <a:lstStyle/>
          <a:p>
            <a:pPr algn="ctr"/>
            <a:r>
              <a:rPr lang="en-US" sz="7200" dirty="0"/>
              <a:t>Thank You</a:t>
            </a:r>
            <a:endParaRPr lang="en-GB" sz="7200" dirty="0"/>
          </a:p>
        </p:txBody>
      </p:sp>
    </p:spTree>
    <p:extLst>
      <p:ext uri="{BB962C8B-B14F-4D97-AF65-F5344CB8AC3E}">
        <p14:creationId xmlns:p14="http://schemas.microsoft.com/office/powerpoint/2010/main" val="66827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498080" cy="922114"/>
          </a:xfrm>
        </p:spPr>
        <p:txBody>
          <a:bodyPr>
            <a:normAutofit/>
          </a:bodyPr>
          <a:lstStyle/>
          <a:p>
            <a:r>
              <a:rPr lang="en-US" sz="2800" dirty="0"/>
              <a:t>Data Source – ICRISAT-District Level Data</a:t>
            </a:r>
          </a:p>
        </p:txBody>
      </p:sp>
      <p:pic>
        <p:nvPicPr>
          <p:cNvPr id="5" name="Picture 4">
            <a:extLst>
              <a:ext uri="{FF2B5EF4-FFF2-40B4-BE49-F238E27FC236}">
                <a16:creationId xmlns:a16="http://schemas.microsoft.com/office/drawing/2014/main" id="{262FC193-B6F7-4678-8F8C-FFCF01E1E83F}"/>
              </a:ext>
            </a:extLst>
          </p:cNvPr>
          <p:cNvPicPr>
            <a:picLocks noChangeAspect="1"/>
          </p:cNvPicPr>
          <p:nvPr/>
        </p:nvPicPr>
        <p:blipFill>
          <a:blip r:embed="rId3"/>
          <a:stretch>
            <a:fillRect/>
          </a:stretch>
        </p:blipFill>
        <p:spPr>
          <a:xfrm>
            <a:off x="0" y="966738"/>
            <a:ext cx="9144000" cy="58912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44624"/>
            <a:ext cx="7498080" cy="854968"/>
          </a:xfrm>
        </p:spPr>
        <p:txBody>
          <a:bodyPr>
            <a:normAutofit/>
          </a:bodyPr>
          <a:lstStyle/>
          <a:p>
            <a:r>
              <a:rPr lang="en-US" sz="2800" dirty="0"/>
              <a:t>Rice metrics by District and Year</a:t>
            </a:r>
          </a:p>
        </p:txBody>
      </p:sp>
      <p:pic>
        <p:nvPicPr>
          <p:cNvPr id="8" name="Picture 7">
            <a:extLst>
              <a:ext uri="{FF2B5EF4-FFF2-40B4-BE49-F238E27FC236}">
                <a16:creationId xmlns:a16="http://schemas.microsoft.com/office/drawing/2014/main" id="{184B31BB-EF10-419B-B158-B4FE2DA3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9592"/>
            <a:ext cx="9144000" cy="63750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84841"/>
            <a:ext cx="7960928" cy="881897"/>
          </a:xfrm>
        </p:spPr>
        <p:txBody>
          <a:bodyPr>
            <a:normAutofit/>
          </a:bodyPr>
          <a:lstStyle/>
          <a:p>
            <a:r>
              <a:rPr lang="en-US" sz="2800" dirty="0"/>
              <a:t>Using Line Graph – Trends in Rice Crop Production</a:t>
            </a:r>
          </a:p>
        </p:txBody>
      </p:sp>
      <p:pic>
        <p:nvPicPr>
          <p:cNvPr id="7" name="Picture 6">
            <a:extLst>
              <a:ext uri="{FF2B5EF4-FFF2-40B4-BE49-F238E27FC236}">
                <a16:creationId xmlns:a16="http://schemas.microsoft.com/office/drawing/2014/main" id="{F12DB2FC-0EBF-4B63-8465-B93975D84975}"/>
              </a:ext>
            </a:extLst>
          </p:cNvPr>
          <p:cNvPicPr>
            <a:picLocks noChangeAspect="1"/>
          </p:cNvPicPr>
          <p:nvPr/>
        </p:nvPicPr>
        <p:blipFill>
          <a:blip r:embed="rId2"/>
          <a:stretch>
            <a:fillRect/>
          </a:stretch>
        </p:blipFill>
        <p:spPr>
          <a:xfrm>
            <a:off x="0" y="966738"/>
            <a:ext cx="9144000" cy="58912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10952"/>
          </a:xfrm>
        </p:spPr>
        <p:txBody>
          <a:bodyPr>
            <a:normAutofit/>
          </a:bodyPr>
          <a:lstStyle/>
          <a:p>
            <a:r>
              <a:rPr lang="en-US" sz="2800" dirty="0"/>
              <a:t>Trends in Wheat Crop Production</a:t>
            </a:r>
          </a:p>
        </p:txBody>
      </p:sp>
      <p:pic>
        <p:nvPicPr>
          <p:cNvPr id="9" name="Picture 8">
            <a:extLst>
              <a:ext uri="{FF2B5EF4-FFF2-40B4-BE49-F238E27FC236}">
                <a16:creationId xmlns:a16="http://schemas.microsoft.com/office/drawing/2014/main" id="{7DACAF2A-7C17-43EC-9E88-C99ABA140C0B}"/>
              </a:ext>
            </a:extLst>
          </p:cNvPr>
          <p:cNvPicPr>
            <a:picLocks noChangeAspect="1"/>
          </p:cNvPicPr>
          <p:nvPr/>
        </p:nvPicPr>
        <p:blipFill>
          <a:blip r:embed="rId2"/>
          <a:stretch>
            <a:fillRect/>
          </a:stretch>
        </p:blipFill>
        <p:spPr>
          <a:xfrm>
            <a:off x="0" y="980728"/>
            <a:ext cx="9144000" cy="58700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39375"/>
            <a:ext cx="7498080" cy="769345"/>
          </a:xfrm>
        </p:spPr>
        <p:txBody>
          <a:bodyPr>
            <a:normAutofit/>
          </a:bodyPr>
          <a:lstStyle/>
          <a:p>
            <a:r>
              <a:rPr lang="en-US" sz="2800" dirty="0"/>
              <a:t>Trends in Barley Crop Production</a:t>
            </a:r>
          </a:p>
        </p:txBody>
      </p:sp>
      <p:pic>
        <p:nvPicPr>
          <p:cNvPr id="7" name="Picture 6">
            <a:extLst>
              <a:ext uri="{FF2B5EF4-FFF2-40B4-BE49-F238E27FC236}">
                <a16:creationId xmlns:a16="http://schemas.microsoft.com/office/drawing/2014/main" id="{A7D1F16E-C71F-4B54-A75B-60991D34890E}"/>
              </a:ext>
            </a:extLst>
          </p:cNvPr>
          <p:cNvPicPr>
            <a:picLocks noChangeAspect="1"/>
          </p:cNvPicPr>
          <p:nvPr/>
        </p:nvPicPr>
        <p:blipFill>
          <a:blip r:embed="rId2"/>
          <a:stretch>
            <a:fillRect/>
          </a:stretch>
        </p:blipFill>
        <p:spPr>
          <a:xfrm>
            <a:off x="0" y="1029993"/>
            <a:ext cx="9144000" cy="58280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64704"/>
          </a:xfrm>
        </p:spPr>
        <p:txBody>
          <a:bodyPr>
            <a:normAutofit/>
          </a:bodyPr>
          <a:lstStyle/>
          <a:p>
            <a:r>
              <a:rPr lang="en-US" sz="2800" dirty="0"/>
              <a:t>Trends in Maize Crop Production</a:t>
            </a:r>
          </a:p>
        </p:txBody>
      </p:sp>
      <p:pic>
        <p:nvPicPr>
          <p:cNvPr id="5" name="Picture 4">
            <a:extLst>
              <a:ext uri="{FF2B5EF4-FFF2-40B4-BE49-F238E27FC236}">
                <a16:creationId xmlns:a16="http://schemas.microsoft.com/office/drawing/2014/main" id="{204362E1-CE0F-46D4-B8AB-F78D1EE7CBA6}"/>
              </a:ext>
            </a:extLst>
          </p:cNvPr>
          <p:cNvPicPr>
            <a:picLocks noChangeAspect="1"/>
          </p:cNvPicPr>
          <p:nvPr/>
        </p:nvPicPr>
        <p:blipFill>
          <a:blip r:embed="rId2"/>
          <a:stretch>
            <a:fillRect/>
          </a:stretch>
        </p:blipFill>
        <p:spPr>
          <a:xfrm>
            <a:off x="0" y="980728"/>
            <a:ext cx="9144000" cy="5984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64704"/>
          </a:xfrm>
        </p:spPr>
        <p:txBody>
          <a:bodyPr>
            <a:normAutofit/>
          </a:bodyPr>
          <a:lstStyle/>
          <a:p>
            <a:r>
              <a:rPr lang="en-US" sz="2800" dirty="0"/>
              <a:t>Yearly Crop Area Analysis</a:t>
            </a:r>
          </a:p>
        </p:txBody>
      </p:sp>
      <p:pic>
        <p:nvPicPr>
          <p:cNvPr id="4" name="Picture 3">
            <a:extLst>
              <a:ext uri="{FF2B5EF4-FFF2-40B4-BE49-F238E27FC236}">
                <a16:creationId xmlns:a16="http://schemas.microsoft.com/office/drawing/2014/main" id="{3B156000-0BA0-4AE2-8E8D-5D033410D758}"/>
              </a:ext>
            </a:extLst>
          </p:cNvPr>
          <p:cNvPicPr>
            <a:picLocks noChangeAspect="1"/>
          </p:cNvPicPr>
          <p:nvPr/>
        </p:nvPicPr>
        <p:blipFill>
          <a:blip r:embed="rId2"/>
          <a:stretch>
            <a:fillRect/>
          </a:stretch>
        </p:blipFill>
        <p:spPr>
          <a:xfrm>
            <a:off x="0" y="980728"/>
            <a:ext cx="9144000" cy="5877271"/>
          </a:xfrm>
          <a:prstGeom prst="rect">
            <a:avLst/>
          </a:prstGeom>
        </p:spPr>
      </p:pic>
    </p:spTree>
    <p:extLst>
      <p:ext uri="{BB962C8B-B14F-4D97-AF65-F5344CB8AC3E}">
        <p14:creationId xmlns:p14="http://schemas.microsoft.com/office/powerpoint/2010/main" val="232782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764704"/>
          </a:xfrm>
        </p:spPr>
        <p:txBody>
          <a:bodyPr>
            <a:normAutofit/>
          </a:bodyPr>
          <a:lstStyle/>
          <a:p>
            <a:r>
              <a:rPr lang="en-US" sz="2800" dirty="0"/>
              <a:t>Yearly Crop Area Analysis</a:t>
            </a:r>
          </a:p>
        </p:txBody>
      </p:sp>
      <p:pic>
        <p:nvPicPr>
          <p:cNvPr id="5" name="Picture 4">
            <a:extLst>
              <a:ext uri="{FF2B5EF4-FFF2-40B4-BE49-F238E27FC236}">
                <a16:creationId xmlns:a16="http://schemas.microsoft.com/office/drawing/2014/main" id="{35EEF56C-0242-472C-A78C-8F1F7BC0E8EE}"/>
              </a:ext>
            </a:extLst>
          </p:cNvPr>
          <p:cNvPicPr>
            <a:picLocks noChangeAspect="1"/>
          </p:cNvPicPr>
          <p:nvPr/>
        </p:nvPicPr>
        <p:blipFill>
          <a:blip r:embed="rId2"/>
          <a:stretch>
            <a:fillRect/>
          </a:stretch>
        </p:blipFill>
        <p:spPr>
          <a:xfrm>
            <a:off x="0" y="980728"/>
            <a:ext cx="9144000" cy="5877272"/>
          </a:xfrm>
          <a:prstGeom prst="rect">
            <a:avLst/>
          </a:prstGeom>
        </p:spPr>
      </p:pic>
    </p:spTree>
    <p:extLst>
      <p:ext uri="{BB962C8B-B14F-4D97-AF65-F5344CB8AC3E}">
        <p14:creationId xmlns:p14="http://schemas.microsoft.com/office/powerpoint/2010/main" val="4284863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175</TotalTime>
  <Words>278</Words>
  <Application>Microsoft Office PowerPoint</Application>
  <PresentationFormat>On-screen Show (4:3)</PresentationFormat>
  <Paragraphs>25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Tableau</vt:lpstr>
      <vt:lpstr>Data Source – ICRISAT-District Level Data</vt:lpstr>
      <vt:lpstr>Rice metrics by District and Year</vt:lpstr>
      <vt:lpstr>Using Line Graph – Trends in Rice Crop Production</vt:lpstr>
      <vt:lpstr>Trends in Wheat Crop Production</vt:lpstr>
      <vt:lpstr>Trends in Barley Crop Production</vt:lpstr>
      <vt:lpstr>Trends in Maize Crop Production</vt:lpstr>
      <vt:lpstr>Yearly Crop Area Analysis</vt:lpstr>
      <vt:lpstr>Yearly Crop Area Analysis</vt:lpstr>
      <vt:lpstr>Dashboard – Indian Agriculture Analysis</vt:lpstr>
      <vt:lpstr>Recommendations for policymakers and stakeholders in the agriculture sector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om</dc:creator>
  <cp:lastModifiedBy>allan c alex</cp:lastModifiedBy>
  <cp:revision>7</cp:revision>
  <dcterms:created xsi:type="dcterms:W3CDTF">2022-02-26T06:12:30Z</dcterms:created>
  <dcterms:modified xsi:type="dcterms:W3CDTF">2024-03-23T20:03:18Z</dcterms:modified>
</cp:coreProperties>
</file>