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22" r:id="rId7"/>
    <p:sldId id="312" r:id="rId8"/>
    <p:sldId id="360" r:id="rId9"/>
    <p:sldId id="313" r:id="rId10"/>
    <p:sldId id="314" r:id="rId11"/>
    <p:sldId id="315" r:id="rId12"/>
    <p:sldId id="316" r:id="rId13"/>
    <p:sldId id="317" r:id="rId14"/>
    <p:sldId id="318" r:id="rId15"/>
    <p:sldId id="319" r:id="rId16"/>
    <p:sldId id="320" r:id="rId17"/>
    <p:sldId id="321" r:id="rId18"/>
    <p:sldId id="323" r:id="rId19"/>
    <p:sldId id="32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7" autoAdjust="0"/>
    <p:restoredTop sz="94619" autoAdjust="0"/>
  </p:normalViewPr>
  <p:slideViewPr>
    <p:cSldViewPr snapToGrid="0">
      <p:cViewPr>
        <p:scale>
          <a:sx n="66" d="100"/>
          <a:sy n="66" d="100"/>
        </p:scale>
        <p:origin x="456" y="4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F17FA6-70E9-40C1-B81E-4E768AA568F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1CA340E-4667-44A9-AB76-50F46F57E312}">
      <dgm:prSet/>
      <dgm:spPr/>
      <dgm:t>
        <a:bodyPr/>
        <a:lstStyle/>
        <a:p>
          <a:pPr>
            <a:lnSpc>
              <a:spcPct val="100000"/>
            </a:lnSpc>
          </a:pPr>
          <a:r>
            <a:rPr lang="en-IN"/>
            <a:t>Enhanced Patient Experience: By replacing invasive methods with non-invasive techniques, patients will experience increased comfort and convenience while measuring the readings. This will improve patient compliance with monitoring routines, leading to better overall health outcomes.</a:t>
          </a:r>
          <a:endParaRPr lang="en-US"/>
        </a:p>
      </dgm:t>
    </dgm:pt>
    <dgm:pt modelId="{3652B1E7-7020-44E5-8607-712E674AA1BE}" type="parTrans" cxnId="{CB4A3C43-49F6-4C3D-B73C-ADF1A62A8237}">
      <dgm:prSet/>
      <dgm:spPr/>
      <dgm:t>
        <a:bodyPr/>
        <a:lstStyle/>
        <a:p>
          <a:endParaRPr lang="en-US"/>
        </a:p>
      </dgm:t>
    </dgm:pt>
    <dgm:pt modelId="{B7ACC91E-4700-4359-B606-48E7CB41CB84}" type="sibTrans" cxnId="{CB4A3C43-49F6-4C3D-B73C-ADF1A62A8237}">
      <dgm:prSet/>
      <dgm:spPr/>
      <dgm:t>
        <a:bodyPr/>
        <a:lstStyle/>
        <a:p>
          <a:pPr>
            <a:lnSpc>
              <a:spcPct val="100000"/>
            </a:lnSpc>
          </a:pPr>
          <a:endParaRPr lang="en-US"/>
        </a:p>
      </dgm:t>
    </dgm:pt>
    <dgm:pt modelId="{C36A50D2-F5E0-415B-BABB-5C94DB493506}">
      <dgm:prSet/>
      <dgm:spPr/>
      <dgm:t>
        <a:bodyPr/>
        <a:lstStyle/>
        <a:p>
          <a:pPr>
            <a:lnSpc>
              <a:spcPct val="100000"/>
            </a:lnSpc>
          </a:pPr>
          <a:r>
            <a:rPr lang="en-IN"/>
            <a:t>Improved Data Accessibility: The centralized database will provide patients and healthcare providers with easy access to comprehensive and real-time data. This accessibility will enable timely interventions, personalized treatment adjustments, and proactive management of potential complications.</a:t>
          </a:r>
          <a:endParaRPr lang="en-US"/>
        </a:p>
      </dgm:t>
    </dgm:pt>
    <dgm:pt modelId="{120529C3-3697-495C-B587-633B477DE970}" type="parTrans" cxnId="{BC328D2A-A8D6-4F9D-8E85-A72AB75226B6}">
      <dgm:prSet/>
      <dgm:spPr/>
      <dgm:t>
        <a:bodyPr/>
        <a:lstStyle/>
        <a:p>
          <a:endParaRPr lang="en-US"/>
        </a:p>
      </dgm:t>
    </dgm:pt>
    <dgm:pt modelId="{CA6AB201-02C7-45ED-A045-85ECB6156F20}" type="sibTrans" cxnId="{BC328D2A-A8D6-4F9D-8E85-A72AB75226B6}">
      <dgm:prSet/>
      <dgm:spPr/>
      <dgm:t>
        <a:bodyPr/>
        <a:lstStyle/>
        <a:p>
          <a:pPr>
            <a:lnSpc>
              <a:spcPct val="100000"/>
            </a:lnSpc>
          </a:pPr>
          <a:endParaRPr lang="en-US"/>
        </a:p>
      </dgm:t>
    </dgm:pt>
    <dgm:pt modelId="{098ACE56-FDEF-4EF9-8AE3-34477853C3CE}">
      <dgm:prSet/>
      <dgm:spPr/>
      <dgm:t>
        <a:bodyPr/>
        <a:lstStyle/>
        <a:p>
          <a:pPr>
            <a:lnSpc>
              <a:spcPct val="100000"/>
            </a:lnSpc>
          </a:pPr>
          <a:r>
            <a:rPr lang="en-IN"/>
            <a:t>Empowerment through Visualization: The use of personalized dashboards and graphs will empower patients to take an active role in managing their condition. Visual representations of their vital parameters' trends and fluctuations will enhance their understanding of their health status, fostering proactive self-care behaviours.</a:t>
          </a:r>
          <a:endParaRPr lang="en-US"/>
        </a:p>
      </dgm:t>
    </dgm:pt>
    <dgm:pt modelId="{B65A3DE0-5EB1-433E-B068-F0FE2EE8B874}" type="parTrans" cxnId="{187A23D9-0C6F-464A-9595-D21CF5B0A391}">
      <dgm:prSet/>
      <dgm:spPr/>
      <dgm:t>
        <a:bodyPr/>
        <a:lstStyle/>
        <a:p>
          <a:endParaRPr lang="en-US"/>
        </a:p>
      </dgm:t>
    </dgm:pt>
    <dgm:pt modelId="{F7504036-974B-4A87-8933-628183FE9CE1}" type="sibTrans" cxnId="{187A23D9-0C6F-464A-9595-D21CF5B0A391}">
      <dgm:prSet/>
      <dgm:spPr/>
      <dgm:t>
        <a:bodyPr/>
        <a:lstStyle/>
        <a:p>
          <a:endParaRPr lang="en-US"/>
        </a:p>
      </dgm:t>
    </dgm:pt>
    <dgm:pt modelId="{C7DF900A-0FA8-439C-BE8E-448FA9F3A9C1}" type="pres">
      <dgm:prSet presAssocID="{F8F17FA6-70E9-40C1-B81E-4E768AA568FE}" presName="root" presStyleCnt="0">
        <dgm:presLayoutVars>
          <dgm:dir/>
          <dgm:resizeHandles val="exact"/>
        </dgm:presLayoutVars>
      </dgm:prSet>
      <dgm:spPr/>
    </dgm:pt>
    <dgm:pt modelId="{28814EA9-E95F-4863-93B2-24AA67339A93}" type="pres">
      <dgm:prSet presAssocID="{D1CA340E-4667-44A9-AB76-50F46F57E312}" presName="compNode" presStyleCnt="0"/>
      <dgm:spPr/>
    </dgm:pt>
    <dgm:pt modelId="{16BB42B7-3D5E-4F18-937F-AC9EA60E3A00}" type="pres">
      <dgm:prSet presAssocID="{D1CA340E-4667-44A9-AB76-50F46F57E312}" presName="bgRect" presStyleLbl="bgShp" presStyleIdx="0" presStyleCnt="3"/>
      <dgm:spPr/>
    </dgm:pt>
    <dgm:pt modelId="{66FD52E5-42B0-4D9E-ABFC-1D6C501ECF3A}" type="pres">
      <dgm:prSet presAssocID="{D1CA340E-4667-44A9-AB76-50F46F57E31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ment Urgent"/>
        </a:ext>
      </dgm:extLst>
    </dgm:pt>
    <dgm:pt modelId="{54CC87DC-C68D-4ED0-8777-C66134DF28A3}" type="pres">
      <dgm:prSet presAssocID="{D1CA340E-4667-44A9-AB76-50F46F57E312}" presName="spaceRect" presStyleCnt="0"/>
      <dgm:spPr/>
    </dgm:pt>
    <dgm:pt modelId="{F9C63A18-8CF2-4921-9FA4-41E64174D259}" type="pres">
      <dgm:prSet presAssocID="{D1CA340E-4667-44A9-AB76-50F46F57E312}" presName="parTx" presStyleLbl="revTx" presStyleIdx="0" presStyleCnt="3">
        <dgm:presLayoutVars>
          <dgm:chMax val="0"/>
          <dgm:chPref val="0"/>
        </dgm:presLayoutVars>
      </dgm:prSet>
      <dgm:spPr/>
    </dgm:pt>
    <dgm:pt modelId="{CDA8493E-C8AF-4D90-B9D0-AFF3C69149C9}" type="pres">
      <dgm:prSet presAssocID="{B7ACC91E-4700-4359-B606-48E7CB41CB84}" presName="sibTrans" presStyleCnt="0"/>
      <dgm:spPr/>
    </dgm:pt>
    <dgm:pt modelId="{603A3D6E-12EA-44C2-9D05-30E66A0FC578}" type="pres">
      <dgm:prSet presAssocID="{C36A50D2-F5E0-415B-BABB-5C94DB493506}" presName="compNode" presStyleCnt="0"/>
      <dgm:spPr/>
    </dgm:pt>
    <dgm:pt modelId="{BB546A32-6FFB-4A5C-B7ED-5C4DBB9FED71}" type="pres">
      <dgm:prSet presAssocID="{C36A50D2-F5E0-415B-BABB-5C94DB493506}" presName="bgRect" presStyleLbl="bgShp" presStyleIdx="1" presStyleCnt="3"/>
      <dgm:spPr/>
    </dgm:pt>
    <dgm:pt modelId="{0CE82C7F-1024-4B8D-9AA3-D9609FC97D14}" type="pres">
      <dgm:prSet presAssocID="{C36A50D2-F5E0-415B-BABB-5C94DB49350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Secure"/>
        </a:ext>
      </dgm:extLst>
    </dgm:pt>
    <dgm:pt modelId="{3BEAA1CB-70C0-494A-A596-296E1ECD5C4F}" type="pres">
      <dgm:prSet presAssocID="{C36A50D2-F5E0-415B-BABB-5C94DB493506}" presName="spaceRect" presStyleCnt="0"/>
      <dgm:spPr/>
    </dgm:pt>
    <dgm:pt modelId="{5AD594D7-45BC-4A1D-AD50-200F8CCFF4E0}" type="pres">
      <dgm:prSet presAssocID="{C36A50D2-F5E0-415B-BABB-5C94DB493506}" presName="parTx" presStyleLbl="revTx" presStyleIdx="1" presStyleCnt="3">
        <dgm:presLayoutVars>
          <dgm:chMax val="0"/>
          <dgm:chPref val="0"/>
        </dgm:presLayoutVars>
      </dgm:prSet>
      <dgm:spPr/>
    </dgm:pt>
    <dgm:pt modelId="{95F93EE1-7015-40A3-A531-6F7231F9D2B0}" type="pres">
      <dgm:prSet presAssocID="{CA6AB201-02C7-45ED-A045-85ECB6156F20}" presName="sibTrans" presStyleCnt="0"/>
      <dgm:spPr/>
    </dgm:pt>
    <dgm:pt modelId="{165EF17C-880A-4E65-8604-50F84C05C0F7}" type="pres">
      <dgm:prSet presAssocID="{098ACE56-FDEF-4EF9-8AE3-34477853C3CE}" presName="compNode" presStyleCnt="0"/>
      <dgm:spPr/>
    </dgm:pt>
    <dgm:pt modelId="{B1A54991-82E2-4069-80CB-1BEF16C404B9}" type="pres">
      <dgm:prSet presAssocID="{098ACE56-FDEF-4EF9-8AE3-34477853C3CE}" presName="bgRect" presStyleLbl="bgShp" presStyleIdx="2" presStyleCnt="3"/>
      <dgm:spPr/>
    </dgm:pt>
    <dgm:pt modelId="{F6FD59FE-69AA-4737-B4D6-337C5A51BD71}" type="pres">
      <dgm:prSet presAssocID="{098ACE56-FDEF-4EF9-8AE3-34477853C3C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print"/>
        </a:ext>
      </dgm:extLst>
    </dgm:pt>
    <dgm:pt modelId="{7E762E20-91BE-4758-B003-82588260BBD0}" type="pres">
      <dgm:prSet presAssocID="{098ACE56-FDEF-4EF9-8AE3-34477853C3CE}" presName="spaceRect" presStyleCnt="0"/>
      <dgm:spPr/>
    </dgm:pt>
    <dgm:pt modelId="{21BB4A18-E849-4B64-8972-262D96B91DAE}" type="pres">
      <dgm:prSet presAssocID="{098ACE56-FDEF-4EF9-8AE3-34477853C3CE}" presName="parTx" presStyleLbl="revTx" presStyleIdx="2" presStyleCnt="3">
        <dgm:presLayoutVars>
          <dgm:chMax val="0"/>
          <dgm:chPref val="0"/>
        </dgm:presLayoutVars>
      </dgm:prSet>
      <dgm:spPr/>
    </dgm:pt>
  </dgm:ptLst>
  <dgm:cxnLst>
    <dgm:cxn modelId="{5B629D1B-B0E3-47E8-AE62-0D2674397A5D}" type="presOf" srcId="{D1CA340E-4667-44A9-AB76-50F46F57E312}" destId="{F9C63A18-8CF2-4921-9FA4-41E64174D259}" srcOrd="0" destOrd="0" presId="urn:microsoft.com/office/officeart/2018/2/layout/IconVerticalSolidList"/>
    <dgm:cxn modelId="{BC328D2A-A8D6-4F9D-8E85-A72AB75226B6}" srcId="{F8F17FA6-70E9-40C1-B81E-4E768AA568FE}" destId="{C36A50D2-F5E0-415B-BABB-5C94DB493506}" srcOrd="1" destOrd="0" parTransId="{120529C3-3697-495C-B587-633B477DE970}" sibTransId="{CA6AB201-02C7-45ED-A045-85ECB6156F20}"/>
    <dgm:cxn modelId="{CB4A3C43-49F6-4C3D-B73C-ADF1A62A8237}" srcId="{F8F17FA6-70E9-40C1-B81E-4E768AA568FE}" destId="{D1CA340E-4667-44A9-AB76-50F46F57E312}" srcOrd="0" destOrd="0" parTransId="{3652B1E7-7020-44E5-8607-712E674AA1BE}" sibTransId="{B7ACC91E-4700-4359-B606-48E7CB41CB84}"/>
    <dgm:cxn modelId="{9954F79C-868F-47DA-B6DE-C2B1C52215F0}" type="presOf" srcId="{098ACE56-FDEF-4EF9-8AE3-34477853C3CE}" destId="{21BB4A18-E849-4B64-8972-262D96B91DAE}" srcOrd="0" destOrd="0" presId="urn:microsoft.com/office/officeart/2018/2/layout/IconVerticalSolidList"/>
    <dgm:cxn modelId="{187A23D9-0C6F-464A-9595-D21CF5B0A391}" srcId="{F8F17FA6-70E9-40C1-B81E-4E768AA568FE}" destId="{098ACE56-FDEF-4EF9-8AE3-34477853C3CE}" srcOrd="2" destOrd="0" parTransId="{B65A3DE0-5EB1-433E-B068-F0FE2EE8B874}" sibTransId="{F7504036-974B-4A87-8933-628183FE9CE1}"/>
    <dgm:cxn modelId="{A7AB8CE1-876F-4B7F-9F65-4CFD0B4ADABF}" type="presOf" srcId="{F8F17FA6-70E9-40C1-B81E-4E768AA568FE}" destId="{C7DF900A-0FA8-439C-BE8E-448FA9F3A9C1}" srcOrd="0" destOrd="0" presId="urn:microsoft.com/office/officeart/2018/2/layout/IconVerticalSolidList"/>
    <dgm:cxn modelId="{E22D6EE5-947B-49D7-9E7D-CFBAE9E320B0}" type="presOf" srcId="{C36A50D2-F5E0-415B-BABB-5C94DB493506}" destId="{5AD594D7-45BC-4A1D-AD50-200F8CCFF4E0}" srcOrd="0" destOrd="0" presId="urn:microsoft.com/office/officeart/2018/2/layout/IconVerticalSolidList"/>
    <dgm:cxn modelId="{D50EECDE-9036-4D0A-BC1A-EF919E2003F2}" type="presParOf" srcId="{C7DF900A-0FA8-439C-BE8E-448FA9F3A9C1}" destId="{28814EA9-E95F-4863-93B2-24AA67339A93}" srcOrd="0" destOrd="0" presId="urn:microsoft.com/office/officeart/2018/2/layout/IconVerticalSolidList"/>
    <dgm:cxn modelId="{7C1AB12E-2F64-4955-8DC9-A9E796481604}" type="presParOf" srcId="{28814EA9-E95F-4863-93B2-24AA67339A93}" destId="{16BB42B7-3D5E-4F18-937F-AC9EA60E3A00}" srcOrd="0" destOrd="0" presId="urn:microsoft.com/office/officeart/2018/2/layout/IconVerticalSolidList"/>
    <dgm:cxn modelId="{C2675F48-A28B-477C-88D4-91331375C79D}" type="presParOf" srcId="{28814EA9-E95F-4863-93B2-24AA67339A93}" destId="{66FD52E5-42B0-4D9E-ABFC-1D6C501ECF3A}" srcOrd="1" destOrd="0" presId="urn:microsoft.com/office/officeart/2018/2/layout/IconVerticalSolidList"/>
    <dgm:cxn modelId="{C89B0B63-DA67-406B-8E64-7EF55AA83211}" type="presParOf" srcId="{28814EA9-E95F-4863-93B2-24AA67339A93}" destId="{54CC87DC-C68D-4ED0-8777-C66134DF28A3}" srcOrd="2" destOrd="0" presId="urn:microsoft.com/office/officeart/2018/2/layout/IconVerticalSolidList"/>
    <dgm:cxn modelId="{38ACC27F-2B05-4B10-9CFA-363C59EC5A10}" type="presParOf" srcId="{28814EA9-E95F-4863-93B2-24AA67339A93}" destId="{F9C63A18-8CF2-4921-9FA4-41E64174D259}" srcOrd="3" destOrd="0" presId="urn:microsoft.com/office/officeart/2018/2/layout/IconVerticalSolidList"/>
    <dgm:cxn modelId="{B1C3E944-AFA9-4524-8FAD-DD287E45A36F}" type="presParOf" srcId="{C7DF900A-0FA8-439C-BE8E-448FA9F3A9C1}" destId="{CDA8493E-C8AF-4D90-B9D0-AFF3C69149C9}" srcOrd="1" destOrd="0" presId="urn:microsoft.com/office/officeart/2018/2/layout/IconVerticalSolidList"/>
    <dgm:cxn modelId="{2DA33452-FDF6-4D08-8BE4-73C51A06E983}" type="presParOf" srcId="{C7DF900A-0FA8-439C-BE8E-448FA9F3A9C1}" destId="{603A3D6E-12EA-44C2-9D05-30E66A0FC578}" srcOrd="2" destOrd="0" presId="urn:microsoft.com/office/officeart/2018/2/layout/IconVerticalSolidList"/>
    <dgm:cxn modelId="{CA7E9D9F-B6A2-4B93-9660-E4F49F384695}" type="presParOf" srcId="{603A3D6E-12EA-44C2-9D05-30E66A0FC578}" destId="{BB546A32-6FFB-4A5C-B7ED-5C4DBB9FED71}" srcOrd="0" destOrd="0" presId="urn:microsoft.com/office/officeart/2018/2/layout/IconVerticalSolidList"/>
    <dgm:cxn modelId="{26F91A82-BE89-4AB2-AAB9-1940885C0322}" type="presParOf" srcId="{603A3D6E-12EA-44C2-9D05-30E66A0FC578}" destId="{0CE82C7F-1024-4B8D-9AA3-D9609FC97D14}" srcOrd="1" destOrd="0" presId="urn:microsoft.com/office/officeart/2018/2/layout/IconVerticalSolidList"/>
    <dgm:cxn modelId="{E336866B-2CD1-4444-93C7-45A9C336AB46}" type="presParOf" srcId="{603A3D6E-12EA-44C2-9D05-30E66A0FC578}" destId="{3BEAA1CB-70C0-494A-A596-296E1ECD5C4F}" srcOrd="2" destOrd="0" presId="urn:microsoft.com/office/officeart/2018/2/layout/IconVerticalSolidList"/>
    <dgm:cxn modelId="{4D7DCBA9-4FB7-47D0-B0CA-28712EE98903}" type="presParOf" srcId="{603A3D6E-12EA-44C2-9D05-30E66A0FC578}" destId="{5AD594D7-45BC-4A1D-AD50-200F8CCFF4E0}" srcOrd="3" destOrd="0" presId="urn:microsoft.com/office/officeart/2018/2/layout/IconVerticalSolidList"/>
    <dgm:cxn modelId="{E705159C-04FA-474A-8566-215BA94A4951}" type="presParOf" srcId="{C7DF900A-0FA8-439C-BE8E-448FA9F3A9C1}" destId="{95F93EE1-7015-40A3-A531-6F7231F9D2B0}" srcOrd="3" destOrd="0" presId="urn:microsoft.com/office/officeart/2018/2/layout/IconVerticalSolidList"/>
    <dgm:cxn modelId="{BD60464F-78C9-4158-956F-7BCAF215561F}" type="presParOf" srcId="{C7DF900A-0FA8-439C-BE8E-448FA9F3A9C1}" destId="{165EF17C-880A-4E65-8604-50F84C05C0F7}" srcOrd="4" destOrd="0" presId="urn:microsoft.com/office/officeart/2018/2/layout/IconVerticalSolidList"/>
    <dgm:cxn modelId="{886FC838-5BF1-45FF-AB2C-28FA08613E99}" type="presParOf" srcId="{165EF17C-880A-4E65-8604-50F84C05C0F7}" destId="{B1A54991-82E2-4069-80CB-1BEF16C404B9}" srcOrd="0" destOrd="0" presId="urn:microsoft.com/office/officeart/2018/2/layout/IconVerticalSolidList"/>
    <dgm:cxn modelId="{FA84FC79-1B9D-4F51-98F4-B7584186B4D6}" type="presParOf" srcId="{165EF17C-880A-4E65-8604-50F84C05C0F7}" destId="{F6FD59FE-69AA-4737-B4D6-337C5A51BD71}" srcOrd="1" destOrd="0" presId="urn:microsoft.com/office/officeart/2018/2/layout/IconVerticalSolidList"/>
    <dgm:cxn modelId="{8CCAF882-0D28-4843-8C99-C5E4D41A3AEA}" type="presParOf" srcId="{165EF17C-880A-4E65-8604-50F84C05C0F7}" destId="{7E762E20-91BE-4758-B003-82588260BBD0}" srcOrd="2" destOrd="0" presId="urn:microsoft.com/office/officeart/2018/2/layout/IconVerticalSolidList"/>
    <dgm:cxn modelId="{F1309A01-2402-4813-988C-13337F23B2EC}" type="presParOf" srcId="{165EF17C-880A-4E65-8604-50F84C05C0F7}" destId="{21BB4A18-E849-4B64-8972-262D96B91DA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25DB2E-6915-42B8-96D3-35A244F2A842}"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10D711AF-2648-4449-8963-BD4D39F4BEBA}">
      <dgm:prSet/>
      <dgm:spPr/>
      <dgm:t>
        <a:bodyPr/>
        <a:lstStyle/>
        <a:p>
          <a:r>
            <a:rPr lang="en-IN"/>
            <a:t>Patient Compliance: We want to see how patients keep up with their monitoring routines before and after they start using the new device</a:t>
          </a:r>
          <a:endParaRPr lang="en-US"/>
        </a:p>
      </dgm:t>
    </dgm:pt>
    <dgm:pt modelId="{2355252E-0B39-45A7-94BF-BDFA42518799}" type="parTrans" cxnId="{49ECC226-86D1-4CC2-AFB6-ABA46F1CE8A3}">
      <dgm:prSet/>
      <dgm:spPr/>
      <dgm:t>
        <a:bodyPr/>
        <a:lstStyle/>
        <a:p>
          <a:endParaRPr lang="en-US"/>
        </a:p>
      </dgm:t>
    </dgm:pt>
    <dgm:pt modelId="{E6094B86-12A0-4D7B-8DF1-D22FD45F8BA3}" type="sibTrans" cxnId="{49ECC226-86D1-4CC2-AFB6-ABA46F1CE8A3}">
      <dgm:prSet/>
      <dgm:spPr/>
      <dgm:t>
        <a:bodyPr/>
        <a:lstStyle/>
        <a:p>
          <a:endParaRPr lang="en-US"/>
        </a:p>
      </dgm:t>
    </dgm:pt>
    <dgm:pt modelId="{D2B63098-5E05-41EE-B6A2-C445ACE1F6EB}">
      <dgm:prSet/>
      <dgm:spPr/>
      <dgm:t>
        <a:bodyPr/>
        <a:lstStyle/>
        <a:p>
          <a:r>
            <a:rPr lang="en-IN"/>
            <a:t>Health Outcomes: We will check if important health signs like blood sugar, blood pressure, heart rate, and oxygen levels get better over time.</a:t>
          </a:r>
          <a:endParaRPr lang="en-US"/>
        </a:p>
      </dgm:t>
    </dgm:pt>
    <dgm:pt modelId="{EB2C48D0-65CA-4625-9255-69F2D8ABFD7A}" type="parTrans" cxnId="{D0FCE4F9-C3C1-49DB-8CAC-5C58581A00EE}">
      <dgm:prSet/>
      <dgm:spPr/>
      <dgm:t>
        <a:bodyPr/>
        <a:lstStyle/>
        <a:p>
          <a:endParaRPr lang="en-US"/>
        </a:p>
      </dgm:t>
    </dgm:pt>
    <dgm:pt modelId="{E4333588-E9F0-4DB9-9B11-39F41745C37C}" type="sibTrans" cxnId="{D0FCE4F9-C3C1-49DB-8CAC-5C58581A00EE}">
      <dgm:prSet/>
      <dgm:spPr/>
      <dgm:t>
        <a:bodyPr/>
        <a:lstStyle/>
        <a:p>
          <a:endParaRPr lang="en-US"/>
        </a:p>
      </dgm:t>
    </dgm:pt>
    <dgm:pt modelId="{E3961712-AF9E-4E17-A548-07EB20EE3CA3}">
      <dgm:prSet/>
      <dgm:spPr/>
      <dgm:t>
        <a:bodyPr/>
        <a:lstStyle/>
        <a:p>
          <a:r>
            <a:rPr lang="en-IN" dirty="0"/>
            <a:t>Healthcare Provider Efficiency: We The doctors in  making good decisions and help patients quickly using the information from the App or the Dashboard.</a:t>
          </a:r>
          <a:endParaRPr lang="en-US" dirty="0"/>
        </a:p>
      </dgm:t>
    </dgm:pt>
    <dgm:pt modelId="{B40072D6-D176-4D4E-9053-A5257BA4E830}" type="parTrans" cxnId="{2F162702-6C27-4499-86AC-77ED95A82D92}">
      <dgm:prSet/>
      <dgm:spPr/>
      <dgm:t>
        <a:bodyPr/>
        <a:lstStyle/>
        <a:p>
          <a:endParaRPr lang="en-US"/>
        </a:p>
      </dgm:t>
    </dgm:pt>
    <dgm:pt modelId="{7D349503-E104-4590-88ED-56BD6BE6DA5F}" type="sibTrans" cxnId="{2F162702-6C27-4499-86AC-77ED95A82D92}">
      <dgm:prSet/>
      <dgm:spPr/>
      <dgm:t>
        <a:bodyPr/>
        <a:lstStyle/>
        <a:p>
          <a:endParaRPr lang="en-US"/>
        </a:p>
      </dgm:t>
    </dgm:pt>
    <dgm:pt modelId="{7A81E04A-D290-4CC1-BF3E-FC0CBE03AD40}" type="pres">
      <dgm:prSet presAssocID="{8A25DB2E-6915-42B8-96D3-35A244F2A842}" presName="vert0" presStyleCnt="0">
        <dgm:presLayoutVars>
          <dgm:dir/>
          <dgm:animOne val="branch"/>
          <dgm:animLvl val="lvl"/>
        </dgm:presLayoutVars>
      </dgm:prSet>
      <dgm:spPr/>
    </dgm:pt>
    <dgm:pt modelId="{9B13CEA8-6853-4D4B-A51A-4536C44CA76D}" type="pres">
      <dgm:prSet presAssocID="{10D711AF-2648-4449-8963-BD4D39F4BEBA}" presName="thickLine" presStyleLbl="alignNode1" presStyleIdx="0" presStyleCnt="3"/>
      <dgm:spPr/>
    </dgm:pt>
    <dgm:pt modelId="{A3B488F5-33F0-4FF7-A674-77A49B1BDD70}" type="pres">
      <dgm:prSet presAssocID="{10D711AF-2648-4449-8963-BD4D39F4BEBA}" presName="horz1" presStyleCnt="0"/>
      <dgm:spPr/>
    </dgm:pt>
    <dgm:pt modelId="{25F82947-F955-4E1F-8F8C-7CFB0D397007}" type="pres">
      <dgm:prSet presAssocID="{10D711AF-2648-4449-8963-BD4D39F4BEBA}" presName="tx1" presStyleLbl="revTx" presStyleIdx="0" presStyleCnt="3"/>
      <dgm:spPr/>
    </dgm:pt>
    <dgm:pt modelId="{86574D1E-9F36-4A6D-AC78-DD7059AC1B8C}" type="pres">
      <dgm:prSet presAssocID="{10D711AF-2648-4449-8963-BD4D39F4BEBA}" presName="vert1" presStyleCnt="0"/>
      <dgm:spPr/>
    </dgm:pt>
    <dgm:pt modelId="{52EBD003-FFBD-49E2-970E-8608C868D371}" type="pres">
      <dgm:prSet presAssocID="{D2B63098-5E05-41EE-B6A2-C445ACE1F6EB}" presName="thickLine" presStyleLbl="alignNode1" presStyleIdx="1" presStyleCnt="3"/>
      <dgm:spPr/>
    </dgm:pt>
    <dgm:pt modelId="{E830DC30-5FA0-4E80-A7B1-ABFECD072FB8}" type="pres">
      <dgm:prSet presAssocID="{D2B63098-5E05-41EE-B6A2-C445ACE1F6EB}" presName="horz1" presStyleCnt="0"/>
      <dgm:spPr/>
    </dgm:pt>
    <dgm:pt modelId="{D6578EFD-E9B0-4865-9DD3-11C92C4D0667}" type="pres">
      <dgm:prSet presAssocID="{D2B63098-5E05-41EE-B6A2-C445ACE1F6EB}" presName="tx1" presStyleLbl="revTx" presStyleIdx="1" presStyleCnt="3"/>
      <dgm:spPr/>
    </dgm:pt>
    <dgm:pt modelId="{2489CA82-400F-40F7-94B6-12F915FC2F40}" type="pres">
      <dgm:prSet presAssocID="{D2B63098-5E05-41EE-B6A2-C445ACE1F6EB}" presName="vert1" presStyleCnt="0"/>
      <dgm:spPr/>
    </dgm:pt>
    <dgm:pt modelId="{4ECD39AE-CE9D-4897-B2EF-F3361FC5384A}" type="pres">
      <dgm:prSet presAssocID="{E3961712-AF9E-4E17-A548-07EB20EE3CA3}" presName="thickLine" presStyleLbl="alignNode1" presStyleIdx="2" presStyleCnt="3"/>
      <dgm:spPr/>
    </dgm:pt>
    <dgm:pt modelId="{2EAD68E1-9C6E-4185-90FA-23F5A4E9835F}" type="pres">
      <dgm:prSet presAssocID="{E3961712-AF9E-4E17-A548-07EB20EE3CA3}" presName="horz1" presStyleCnt="0"/>
      <dgm:spPr/>
    </dgm:pt>
    <dgm:pt modelId="{D698D58A-5F31-4CFD-A63E-C5BFFFAE979A}" type="pres">
      <dgm:prSet presAssocID="{E3961712-AF9E-4E17-A548-07EB20EE3CA3}" presName="tx1" presStyleLbl="revTx" presStyleIdx="2" presStyleCnt="3"/>
      <dgm:spPr/>
    </dgm:pt>
    <dgm:pt modelId="{230DE072-2704-435C-ABD0-C3BDE9E1DB13}" type="pres">
      <dgm:prSet presAssocID="{E3961712-AF9E-4E17-A548-07EB20EE3CA3}" presName="vert1" presStyleCnt="0"/>
      <dgm:spPr/>
    </dgm:pt>
  </dgm:ptLst>
  <dgm:cxnLst>
    <dgm:cxn modelId="{2F162702-6C27-4499-86AC-77ED95A82D92}" srcId="{8A25DB2E-6915-42B8-96D3-35A244F2A842}" destId="{E3961712-AF9E-4E17-A548-07EB20EE3CA3}" srcOrd="2" destOrd="0" parTransId="{B40072D6-D176-4D4E-9053-A5257BA4E830}" sibTransId="{7D349503-E104-4590-88ED-56BD6BE6DA5F}"/>
    <dgm:cxn modelId="{49ECC226-86D1-4CC2-AFB6-ABA46F1CE8A3}" srcId="{8A25DB2E-6915-42B8-96D3-35A244F2A842}" destId="{10D711AF-2648-4449-8963-BD4D39F4BEBA}" srcOrd="0" destOrd="0" parTransId="{2355252E-0B39-45A7-94BF-BDFA42518799}" sibTransId="{E6094B86-12A0-4D7B-8DF1-D22FD45F8BA3}"/>
    <dgm:cxn modelId="{B638A73A-84B7-4821-9FD7-E0E75E419B30}" type="presOf" srcId="{10D711AF-2648-4449-8963-BD4D39F4BEBA}" destId="{25F82947-F955-4E1F-8F8C-7CFB0D397007}" srcOrd="0" destOrd="0" presId="urn:microsoft.com/office/officeart/2008/layout/LinedList"/>
    <dgm:cxn modelId="{23F6E378-866D-4897-B5A2-A6E4F1AD8C10}" type="presOf" srcId="{8A25DB2E-6915-42B8-96D3-35A244F2A842}" destId="{7A81E04A-D290-4CC1-BF3E-FC0CBE03AD40}" srcOrd="0" destOrd="0" presId="urn:microsoft.com/office/officeart/2008/layout/LinedList"/>
    <dgm:cxn modelId="{B663AADB-E473-4A25-A97B-3677603CA173}" type="presOf" srcId="{D2B63098-5E05-41EE-B6A2-C445ACE1F6EB}" destId="{D6578EFD-E9B0-4865-9DD3-11C92C4D0667}" srcOrd="0" destOrd="0" presId="urn:microsoft.com/office/officeart/2008/layout/LinedList"/>
    <dgm:cxn modelId="{D0B32CE9-E8AE-4940-AD27-87DA889C48BE}" type="presOf" srcId="{E3961712-AF9E-4E17-A548-07EB20EE3CA3}" destId="{D698D58A-5F31-4CFD-A63E-C5BFFFAE979A}" srcOrd="0" destOrd="0" presId="urn:microsoft.com/office/officeart/2008/layout/LinedList"/>
    <dgm:cxn modelId="{D0FCE4F9-C3C1-49DB-8CAC-5C58581A00EE}" srcId="{8A25DB2E-6915-42B8-96D3-35A244F2A842}" destId="{D2B63098-5E05-41EE-B6A2-C445ACE1F6EB}" srcOrd="1" destOrd="0" parTransId="{EB2C48D0-65CA-4625-9255-69F2D8ABFD7A}" sibTransId="{E4333588-E9F0-4DB9-9B11-39F41745C37C}"/>
    <dgm:cxn modelId="{8D3751A7-B660-4360-B6B8-823F79566DDE}" type="presParOf" srcId="{7A81E04A-D290-4CC1-BF3E-FC0CBE03AD40}" destId="{9B13CEA8-6853-4D4B-A51A-4536C44CA76D}" srcOrd="0" destOrd="0" presId="urn:microsoft.com/office/officeart/2008/layout/LinedList"/>
    <dgm:cxn modelId="{BB730AA5-9E25-47C7-B7C8-170E3C66A49A}" type="presParOf" srcId="{7A81E04A-D290-4CC1-BF3E-FC0CBE03AD40}" destId="{A3B488F5-33F0-4FF7-A674-77A49B1BDD70}" srcOrd="1" destOrd="0" presId="urn:microsoft.com/office/officeart/2008/layout/LinedList"/>
    <dgm:cxn modelId="{FB61C8D1-CBC6-4461-890C-14FB3D40FD33}" type="presParOf" srcId="{A3B488F5-33F0-4FF7-A674-77A49B1BDD70}" destId="{25F82947-F955-4E1F-8F8C-7CFB0D397007}" srcOrd="0" destOrd="0" presId="urn:microsoft.com/office/officeart/2008/layout/LinedList"/>
    <dgm:cxn modelId="{A04F44ED-866E-43A3-93C5-6B21263F14E4}" type="presParOf" srcId="{A3B488F5-33F0-4FF7-A674-77A49B1BDD70}" destId="{86574D1E-9F36-4A6D-AC78-DD7059AC1B8C}" srcOrd="1" destOrd="0" presId="urn:microsoft.com/office/officeart/2008/layout/LinedList"/>
    <dgm:cxn modelId="{3A50A019-117D-4321-AE38-FE658C7D2432}" type="presParOf" srcId="{7A81E04A-D290-4CC1-BF3E-FC0CBE03AD40}" destId="{52EBD003-FFBD-49E2-970E-8608C868D371}" srcOrd="2" destOrd="0" presId="urn:microsoft.com/office/officeart/2008/layout/LinedList"/>
    <dgm:cxn modelId="{ABD02552-778D-4E72-A2C4-2D2365AC85AE}" type="presParOf" srcId="{7A81E04A-D290-4CC1-BF3E-FC0CBE03AD40}" destId="{E830DC30-5FA0-4E80-A7B1-ABFECD072FB8}" srcOrd="3" destOrd="0" presId="urn:microsoft.com/office/officeart/2008/layout/LinedList"/>
    <dgm:cxn modelId="{64D1D549-568D-4ABE-909F-EF06EE01828F}" type="presParOf" srcId="{E830DC30-5FA0-4E80-A7B1-ABFECD072FB8}" destId="{D6578EFD-E9B0-4865-9DD3-11C92C4D0667}" srcOrd="0" destOrd="0" presId="urn:microsoft.com/office/officeart/2008/layout/LinedList"/>
    <dgm:cxn modelId="{FD03E133-8D1C-4B45-85E5-BFCE37817440}" type="presParOf" srcId="{E830DC30-5FA0-4E80-A7B1-ABFECD072FB8}" destId="{2489CA82-400F-40F7-94B6-12F915FC2F40}" srcOrd="1" destOrd="0" presId="urn:microsoft.com/office/officeart/2008/layout/LinedList"/>
    <dgm:cxn modelId="{E02C3410-B76D-4187-839D-FDACF8B62E43}" type="presParOf" srcId="{7A81E04A-D290-4CC1-BF3E-FC0CBE03AD40}" destId="{4ECD39AE-CE9D-4897-B2EF-F3361FC5384A}" srcOrd="4" destOrd="0" presId="urn:microsoft.com/office/officeart/2008/layout/LinedList"/>
    <dgm:cxn modelId="{987B7F93-F524-46D2-9C97-E3021D27446E}" type="presParOf" srcId="{7A81E04A-D290-4CC1-BF3E-FC0CBE03AD40}" destId="{2EAD68E1-9C6E-4185-90FA-23F5A4E9835F}" srcOrd="5" destOrd="0" presId="urn:microsoft.com/office/officeart/2008/layout/LinedList"/>
    <dgm:cxn modelId="{80D957BA-E8DB-42E0-8DA6-2140595955EE}" type="presParOf" srcId="{2EAD68E1-9C6E-4185-90FA-23F5A4E9835F}" destId="{D698D58A-5F31-4CFD-A63E-C5BFFFAE979A}" srcOrd="0" destOrd="0" presId="urn:microsoft.com/office/officeart/2008/layout/LinedList"/>
    <dgm:cxn modelId="{857FA19A-C805-4121-BF0B-27AB1D0F2C01}" type="presParOf" srcId="{2EAD68E1-9C6E-4185-90FA-23F5A4E9835F}" destId="{230DE072-2704-435C-ABD0-C3BDE9E1DB1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BB42B7-3D5E-4F18-937F-AC9EA60E3A00}">
      <dsp:nvSpPr>
        <dsp:cNvPr id="0" name=""/>
        <dsp:cNvSpPr/>
      </dsp:nvSpPr>
      <dsp:spPr>
        <a:xfrm>
          <a:off x="0" y="4584"/>
          <a:ext cx="6910387" cy="144549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FD52E5-42B0-4D9E-ABFC-1D6C501ECF3A}">
      <dsp:nvSpPr>
        <dsp:cNvPr id="0" name=""/>
        <dsp:cNvSpPr/>
      </dsp:nvSpPr>
      <dsp:spPr>
        <a:xfrm>
          <a:off x="437262" y="329820"/>
          <a:ext cx="795799" cy="7950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C63A18-8CF2-4921-9FA4-41E64174D259}">
      <dsp:nvSpPr>
        <dsp:cNvPr id="0" name=""/>
        <dsp:cNvSpPr/>
      </dsp:nvSpPr>
      <dsp:spPr>
        <a:xfrm>
          <a:off x="1670324" y="4584"/>
          <a:ext cx="5174620" cy="144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131" tIns="153131" rIns="153131" bIns="153131" numCol="1" spcCol="1270" anchor="ctr" anchorCtr="0">
          <a:noAutofit/>
        </a:bodyPr>
        <a:lstStyle/>
        <a:p>
          <a:pPr marL="0" lvl="0" indent="0" algn="l" defTabSz="622300">
            <a:lnSpc>
              <a:spcPct val="100000"/>
            </a:lnSpc>
            <a:spcBef>
              <a:spcPct val="0"/>
            </a:spcBef>
            <a:spcAft>
              <a:spcPct val="35000"/>
            </a:spcAft>
            <a:buNone/>
          </a:pPr>
          <a:r>
            <a:rPr lang="en-IN" sz="1400" kern="1200"/>
            <a:t>Enhanced Patient Experience: By replacing invasive methods with non-invasive techniques, patients will experience increased comfort and convenience while measuring the readings. This will improve patient compliance with monitoring routines, leading to better overall health outcomes.</a:t>
          </a:r>
          <a:endParaRPr lang="en-US" sz="1400" kern="1200"/>
        </a:p>
      </dsp:txBody>
      <dsp:txXfrm>
        <a:off x="1670324" y="4584"/>
        <a:ext cx="5174620" cy="1446908"/>
      </dsp:txXfrm>
    </dsp:sp>
    <dsp:sp modelId="{BB546A32-6FFB-4A5C-B7ED-5C4DBB9FED71}">
      <dsp:nvSpPr>
        <dsp:cNvPr id="0" name=""/>
        <dsp:cNvSpPr/>
      </dsp:nvSpPr>
      <dsp:spPr>
        <a:xfrm>
          <a:off x="0" y="1802258"/>
          <a:ext cx="6910387" cy="144549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E82C7F-1024-4B8D-9AA3-D9609FC97D14}">
      <dsp:nvSpPr>
        <dsp:cNvPr id="0" name=""/>
        <dsp:cNvSpPr/>
      </dsp:nvSpPr>
      <dsp:spPr>
        <a:xfrm>
          <a:off x="437262" y="2127494"/>
          <a:ext cx="795799" cy="7950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D594D7-45BC-4A1D-AD50-200F8CCFF4E0}">
      <dsp:nvSpPr>
        <dsp:cNvPr id="0" name=""/>
        <dsp:cNvSpPr/>
      </dsp:nvSpPr>
      <dsp:spPr>
        <a:xfrm>
          <a:off x="1670324" y="1802258"/>
          <a:ext cx="5174620" cy="144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131" tIns="153131" rIns="153131" bIns="153131" numCol="1" spcCol="1270" anchor="ctr" anchorCtr="0">
          <a:noAutofit/>
        </a:bodyPr>
        <a:lstStyle/>
        <a:p>
          <a:pPr marL="0" lvl="0" indent="0" algn="l" defTabSz="622300">
            <a:lnSpc>
              <a:spcPct val="100000"/>
            </a:lnSpc>
            <a:spcBef>
              <a:spcPct val="0"/>
            </a:spcBef>
            <a:spcAft>
              <a:spcPct val="35000"/>
            </a:spcAft>
            <a:buNone/>
          </a:pPr>
          <a:r>
            <a:rPr lang="en-IN" sz="1400" kern="1200"/>
            <a:t>Improved Data Accessibility: The centralized database will provide patients and healthcare providers with easy access to comprehensive and real-time data. This accessibility will enable timely interventions, personalized treatment adjustments, and proactive management of potential complications.</a:t>
          </a:r>
          <a:endParaRPr lang="en-US" sz="1400" kern="1200"/>
        </a:p>
      </dsp:txBody>
      <dsp:txXfrm>
        <a:off x="1670324" y="1802258"/>
        <a:ext cx="5174620" cy="1446908"/>
      </dsp:txXfrm>
    </dsp:sp>
    <dsp:sp modelId="{B1A54991-82E2-4069-80CB-1BEF16C404B9}">
      <dsp:nvSpPr>
        <dsp:cNvPr id="0" name=""/>
        <dsp:cNvSpPr/>
      </dsp:nvSpPr>
      <dsp:spPr>
        <a:xfrm>
          <a:off x="0" y="3599932"/>
          <a:ext cx="6910387" cy="144549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FD59FE-69AA-4737-B4D6-337C5A51BD71}">
      <dsp:nvSpPr>
        <dsp:cNvPr id="0" name=""/>
        <dsp:cNvSpPr/>
      </dsp:nvSpPr>
      <dsp:spPr>
        <a:xfrm>
          <a:off x="437689" y="3925168"/>
          <a:ext cx="795799" cy="7950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BB4A18-E849-4B64-8972-262D96B91DAE}">
      <dsp:nvSpPr>
        <dsp:cNvPr id="0" name=""/>
        <dsp:cNvSpPr/>
      </dsp:nvSpPr>
      <dsp:spPr>
        <a:xfrm>
          <a:off x="1671179" y="3599932"/>
          <a:ext cx="5174620" cy="144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131" tIns="153131" rIns="153131" bIns="153131" numCol="1" spcCol="1270" anchor="ctr" anchorCtr="0">
          <a:noAutofit/>
        </a:bodyPr>
        <a:lstStyle/>
        <a:p>
          <a:pPr marL="0" lvl="0" indent="0" algn="l" defTabSz="622300">
            <a:lnSpc>
              <a:spcPct val="100000"/>
            </a:lnSpc>
            <a:spcBef>
              <a:spcPct val="0"/>
            </a:spcBef>
            <a:spcAft>
              <a:spcPct val="35000"/>
            </a:spcAft>
            <a:buNone/>
          </a:pPr>
          <a:r>
            <a:rPr lang="en-IN" sz="1400" kern="1200"/>
            <a:t>Empowerment through Visualization: The use of personalized dashboards and graphs will empower patients to take an active role in managing their condition. Visual representations of their vital parameters' trends and fluctuations will enhance their understanding of their health status, fostering proactive self-care behaviours.</a:t>
          </a:r>
          <a:endParaRPr lang="en-US" sz="1400" kern="1200"/>
        </a:p>
      </dsp:txBody>
      <dsp:txXfrm>
        <a:off x="1671179" y="3599932"/>
        <a:ext cx="5174620" cy="14469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3CEA8-6853-4D4B-A51A-4536C44CA76D}">
      <dsp:nvSpPr>
        <dsp:cNvPr id="0" name=""/>
        <dsp:cNvSpPr/>
      </dsp:nvSpPr>
      <dsp:spPr>
        <a:xfrm>
          <a:off x="0" y="2758"/>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F82947-F955-4E1F-8F8C-7CFB0D397007}">
      <dsp:nvSpPr>
        <dsp:cNvPr id="0" name=""/>
        <dsp:cNvSpPr/>
      </dsp:nvSpPr>
      <dsp:spPr>
        <a:xfrm>
          <a:off x="0" y="275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a:t>Patient Compliance: We want to see how patients keep up with their monitoring routines before and after they start using the new device</a:t>
          </a:r>
          <a:endParaRPr lang="en-US" sz="2800" kern="1200"/>
        </a:p>
      </dsp:txBody>
      <dsp:txXfrm>
        <a:off x="0" y="2758"/>
        <a:ext cx="6797675" cy="1881464"/>
      </dsp:txXfrm>
    </dsp:sp>
    <dsp:sp modelId="{52EBD003-FFBD-49E2-970E-8608C868D371}">
      <dsp:nvSpPr>
        <dsp:cNvPr id="0" name=""/>
        <dsp:cNvSpPr/>
      </dsp:nvSpPr>
      <dsp:spPr>
        <a:xfrm>
          <a:off x="0" y="1884223"/>
          <a:ext cx="67976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578EFD-E9B0-4865-9DD3-11C92C4D0667}">
      <dsp:nvSpPr>
        <dsp:cNvPr id="0" name=""/>
        <dsp:cNvSpPr/>
      </dsp:nvSpPr>
      <dsp:spPr>
        <a:xfrm>
          <a:off x="0" y="1884223"/>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a:t>Health Outcomes: We will check if important health signs like blood sugar, blood pressure, heart rate, and oxygen levels get better over time.</a:t>
          </a:r>
          <a:endParaRPr lang="en-US" sz="2800" kern="1200"/>
        </a:p>
      </dsp:txBody>
      <dsp:txXfrm>
        <a:off x="0" y="1884223"/>
        <a:ext cx="6797675" cy="1881464"/>
      </dsp:txXfrm>
    </dsp:sp>
    <dsp:sp modelId="{4ECD39AE-CE9D-4897-B2EF-F3361FC5384A}">
      <dsp:nvSpPr>
        <dsp:cNvPr id="0" name=""/>
        <dsp:cNvSpPr/>
      </dsp:nvSpPr>
      <dsp:spPr>
        <a:xfrm>
          <a:off x="0" y="3765688"/>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98D58A-5F31-4CFD-A63E-C5BFFFAE979A}">
      <dsp:nvSpPr>
        <dsp:cNvPr id="0" name=""/>
        <dsp:cNvSpPr/>
      </dsp:nvSpPr>
      <dsp:spPr>
        <a:xfrm>
          <a:off x="0" y="376568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dirty="0"/>
            <a:t>Healthcare Provider Efficiency: We The doctors in  making good decisions and help patients quickly using the information from the App or the Dashboard.</a:t>
          </a:r>
          <a:endParaRPr lang="en-US" sz="2800" kern="1200" dirty="0"/>
        </a:p>
      </dsp:txBody>
      <dsp:txXfrm>
        <a:off x="0" y="3765688"/>
        <a:ext cx="6797675" cy="18814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521130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0.xml"/><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735791" y="3331444"/>
            <a:ext cx="6470692" cy="1229306"/>
          </a:xfrm>
        </p:spPr>
        <p:txBody>
          <a:bodyPr>
            <a:normAutofit/>
          </a:bodyPr>
          <a:lstStyle/>
          <a:p>
            <a:br>
              <a:rPr lang="en-US" sz="3800" i="1">
                <a:solidFill>
                  <a:schemeClr val="tx1"/>
                </a:solidFill>
                <a:latin typeface="Century Gothic" panose="020B0502020202020204" pitchFamily="34" charset="0"/>
                <a:cs typeface="AngsanaUPC" panose="020B0502040204020203" pitchFamily="18" charset="-34"/>
              </a:rPr>
            </a:br>
            <a:r>
              <a:rPr lang="en-US" sz="3800" i="1">
                <a:solidFill>
                  <a:schemeClr val="tx1"/>
                </a:solidFill>
                <a:latin typeface="Century Gothic" panose="020B0502020202020204" pitchFamily="34" charset="0"/>
                <a:cs typeface="AngsanaUPC" panose="020B0502040204020203" pitchFamily="18" charset="-34"/>
              </a:rPr>
              <a:t>Vita_vue</a:t>
            </a:r>
          </a:p>
        </p:txBody>
      </p:sp>
      <p:cxnSp>
        <p:nvCxnSpPr>
          <p:cNvPr id="71" name="Straight Connector 7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73"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0" name="Picture 9" descr="A white circle with blue text and a heart and a heartbeat&#10;&#10;Description automatically generated">
            <a:extLst>
              <a:ext uri="{FF2B5EF4-FFF2-40B4-BE49-F238E27FC236}">
                <a16:creationId xmlns:a16="http://schemas.microsoft.com/office/drawing/2014/main" id="{71746EB2-E945-BF6F-08BA-3155F41E2449}"/>
              </a:ext>
            </a:extLst>
          </p:cNvPr>
          <p:cNvPicPr>
            <a:picLocks noChangeAspect="1"/>
          </p:cNvPicPr>
          <p:nvPr/>
        </p:nvPicPr>
        <p:blipFill>
          <a:blip r:embed="rId3"/>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0B814560-4F08-CEF2-59B8-08F06D8E52B2}"/>
              </a:ext>
            </a:extLst>
          </p:cNvPr>
          <p:cNvSpPr/>
          <p:nvPr/>
        </p:nvSpPr>
        <p:spPr>
          <a:xfrm>
            <a:off x="-1" y="30480"/>
            <a:ext cx="12191999" cy="6858000"/>
          </a:xfrm>
          <a:prstGeom prst="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127473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76037380-BC40-FE5A-BFA3-B0C105045EC8}"/>
              </a:ext>
            </a:extLst>
          </p:cNvPr>
          <p:cNvSpPr>
            <a:spLocks noGrp="1"/>
          </p:cNvSpPr>
          <p:nvPr>
            <p:ph type="title"/>
          </p:nvPr>
        </p:nvSpPr>
        <p:spPr>
          <a:xfrm>
            <a:off x="492369" y="605896"/>
            <a:ext cx="3642309" cy="5646208"/>
          </a:xfrm>
        </p:spPr>
        <p:txBody>
          <a:bodyPr anchor="ctr">
            <a:normAutofit/>
          </a:bodyPr>
          <a:lstStyle/>
          <a:p>
            <a:r>
              <a:rPr lang="en-IN" sz="4400">
                <a:solidFill>
                  <a:srgbClr val="FFFFFF"/>
                </a:solidFill>
              </a:rPr>
              <a:t>Our Hypothesis</a:t>
            </a:r>
          </a:p>
        </p:txBody>
      </p:sp>
      <p:sp>
        <p:nvSpPr>
          <p:cNvPr id="3" name="Content Placeholder 2">
            <a:extLst>
              <a:ext uri="{FF2B5EF4-FFF2-40B4-BE49-F238E27FC236}">
                <a16:creationId xmlns:a16="http://schemas.microsoft.com/office/drawing/2014/main" id="{6C04AFA6-3B92-846B-5CCB-9EE96D981625}"/>
              </a:ext>
            </a:extLst>
          </p:cNvPr>
          <p:cNvSpPr>
            <a:spLocks noGrp="1"/>
          </p:cNvSpPr>
          <p:nvPr>
            <p:ph idx="1"/>
          </p:nvPr>
        </p:nvSpPr>
        <p:spPr>
          <a:xfrm>
            <a:off x="5231958" y="605896"/>
            <a:ext cx="5923721" cy="5646208"/>
          </a:xfrm>
        </p:spPr>
        <p:txBody>
          <a:bodyPr anchor="ctr">
            <a:normAutofit/>
          </a:bodyPr>
          <a:lstStyle/>
          <a:p>
            <a:pPr>
              <a:spcAft>
                <a:spcPts val="800"/>
              </a:spcAft>
            </a:pPr>
            <a:r>
              <a:rPr lang="en-IN" sz="2400" kern="100">
                <a:effectLst/>
                <a:latin typeface="Aptos" panose="020B0004020202020204" pitchFamily="34" charset="0"/>
                <a:ea typeface="Aptos" panose="020B0004020202020204" pitchFamily="34" charset="0"/>
                <a:cs typeface="Times New Roman" panose="02020603050405020304" pitchFamily="18" charset="0"/>
              </a:rPr>
              <a:t> </a:t>
            </a:r>
          </a:p>
          <a:p>
            <a:pPr>
              <a:spcAft>
                <a:spcPts val="800"/>
              </a:spcAft>
            </a:pPr>
            <a:r>
              <a:rPr lang="en-IN" sz="2400" kern="100">
                <a:effectLst/>
                <a:latin typeface="Aptos" panose="020B0004020202020204" pitchFamily="34" charset="0"/>
                <a:ea typeface="Aptos" panose="020B0004020202020204" pitchFamily="34" charset="0"/>
                <a:cs typeface="Times New Roman" panose="02020603050405020304" pitchFamily="18" charset="0"/>
              </a:rPr>
              <a:t>Our hypothesis proposes that utilizing non-invasive methods, particularly Near-Infrared (NIR) spectroscopy, alongside integrating multiple monitoring devices into a single platform, will significantly enhance the efficiency of monitoring diabetic patients' vitals. This integrated approach aims to empower patients in managing their condition effectively while providing healthcare providers with comprehensive data for informed decision-making.</a:t>
            </a:r>
          </a:p>
          <a:p>
            <a:endParaRPr lang="en-IN" sz="2400"/>
          </a:p>
        </p:txBody>
      </p:sp>
    </p:spTree>
    <p:extLst>
      <p:ext uri="{BB962C8B-B14F-4D97-AF65-F5344CB8AC3E}">
        <p14:creationId xmlns:p14="http://schemas.microsoft.com/office/powerpoint/2010/main" val="2009313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086E73-B2E1-E8CF-DF72-5022AA702480}"/>
              </a:ext>
            </a:extLst>
          </p:cNvPr>
          <p:cNvSpPr>
            <a:spLocks noGrp="1"/>
          </p:cNvSpPr>
          <p:nvPr>
            <p:ph type="title"/>
          </p:nvPr>
        </p:nvSpPr>
        <p:spPr>
          <a:xfrm>
            <a:off x="643468" y="643467"/>
            <a:ext cx="3073550" cy="5126203"/>
          </a:xfrm>
        </p:spPr>
        <p:txBody>
          <a:bodyPr anchor="ctr">
            <a:normAutofit/>
          </a:bodyPr>
          <a:lstStyle/>
          <a:p>
            <a:pPr algn="r"/>
            <a:r>
              <a:rPr lang="en-IN" kern="100">
                <a:effectLst/>
                <a:latin typeface="Aptos" panose="020B0004020202020204" pitchFamily="34" charset="0"/>
                <a:ea typeface="Aptos" panose="020B0004020202020204" pitchFamily="34" charset="0"/>
                <a:cs typeface="Times New Roman" panose="02020603050405020304" pitchFamily="18" charset="0"/>
              </a:rPr>
              <a:t>Proposed Changes:</a:t>
            </a:r>
            <a:br>
              <a:rPr lang="en-IN" kern="100">
                <a:effectLst/>
                <a:latin typeface="Aptos" panose="020B0004020202020204" pitchFamily="34" charset="0"/>
                <a:ea typeface="Aptos" panose="020B0004020202020204" pitchFamily="34" charset="0"/>
                <a:cs typeface="Times New Roman" panose="02020603050405020304" pitchFamily="18" charset="0"/>
              </a:rPr>
            </a:br>
            <a:endParaRPr lang="en-IN"/>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70DA0B-DB0A-45D5-9DB2-F5948D481D7F}"/>
              </a:ext>
            </a:extLst>
          </p:cNvPr>
          <p:cNvSpPr>
            <a:spLocks noGrp="1"/>
          </p:cNvSpPr>
          <p:nvPr>
            <p:ph idx="1"/>
          </p:nvPr>
        </p:nvSpPr>
        <p:spPr>
          <a:xfrm>
            <a:off x="4363786" y="621697"/>
            <a:ext cx="6791894" cy="5147973"/>
          </a:xfrm>
        </p:spPr>
        <p:txBody>
          <a:bodyPr anchor="ctr">
            <a:normAutofit/>
          </a:bodyPr>
          <a:lstStyle/>
          <a:p>
            <a:pPr lvl="0">
              <a:spcAft>
                <a:spcPts val="800"/>
              </a:spcAft>
              <a:buFont typeface="Arial" panose="020B0604020202020204" pitchFamily="34" charset="0"/>
              <a:buChar char="•"/>
            </a:pPr>
            <a:r>
              <a:rPr lang="en-IN" u="sng"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Utilization of Non-Invasive Methods</a:t>
            </a:r>
            <a:r>
              <a:rPr lang="en-IN" u="sng" kern="100" dirty="0">
                <a:effectLst/>
                <a:latin typeface="Aptos" panose="020B0004020202020204" pitchFamily="34" charset="0"/>
                <a:ea typeface="Aptos" panose="020B0004020202020204" pitchFamily="34" charset="0"/>
                <a:cs typeface="Times New Roman" panose="02020603050405020304" pitchFamily="18" charset="0"/>
              </a:rPr>
              <a:t>: </a:t>
            </a:r>
            <a:r>
              <a:rPr lang="en-IN" kern="100" dirty="0">
                <a:effectLst/>
                <a:latin typeface="Aptos" panose="020B0004020202020204" pitchFamily="34" charset="0"/>
                <a:ea typeface="Aptos" panose="020B0004020202020204" pitchFamily="34" charset="0"/>
                <a:cs typeface="Times New Roman" panose="02020603050405020304" pitchFamily="18" charset="0"/>
              </a:rPr>
              <a:t>NIR spectroscopy will be employed to measure and monitor blood glucose levels and blood pressure without the need for invasive procedures. Additionally, this method will also enable the measurement of heart rate and oxygen saturation levels, providing a holistic view of the patient's physiological status</a:t>
            </a:r>
          </a:p>
          <a:p>
            <a:pPr lvl="0">
              <a:spcAft>
                <a:spcPts val="800"/>
              </a:spcAft>
              <a:buFont typeface="Arial" panose="020B0604020202020204" pitchFamily="34" charset="0"/>
              <a:buChar char="•"/>
            </a:pPr>
            <a:r>
              <a:rPr lang="en-IN" u="sng"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Centralized Database</a:t>
            </a:r>
            <a:r>
              <a:rPr lang="en-IN" u="sng" kern="100" dirty="0">
                <a:effectLst/>
                <a:latin typeface="Aptos" panose="020B0004020202020204" pitchFamily="34" charset="0"/>
                <a:ea typeface="Aptos" panose="020B0004020202020204" pitchFamily="34" charset="0"/>
                <a:cs typeface="Times New Roman" panose="02020603050405020304" pitchFamily="18" charset="0"/>
              </a:rPr>
              <a:t>:</a:t>
            </a:r>
            <a:r>
              <a:rPr lang="en-IN" kern="100" dirty="0">
                <a:effectLst/>
                <a:latin typeface="Aptos" panose="020B0004020202020204" pitchFamily="34" charset="0"/>
                <a:ea typeface="Aptos" panose="020B0004020202020204" pitchFamily="34" charset="0"/>
                <a:cs typeface="Times New Roman" panose="02020603050405020304" pitchFamily="18" charset="0"/>
              </a:rPr>
              <a:t> All collected readings will be stored in a centralized database, enabling seamless access for both patients and healthcare providers. This database will facilitate the generation of personalized dashboards and graphs, offering insightful visual representations of the patient's vital parameters over time with the help of  a application.</a:t>
            </a:r>
          </a:p>
          <a:p>
            <a:endParaRPr lang="en-IN" dirty="0"/>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028242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B31405-6724-0186-AE64-76553272D4EC}"/>
              </a:ext>
            </a:extLst>
          </p:cNvPr>
          <p:cNvSpPr>
            <a:spLocks noGrp="1"/>
          </p:cNvSpPr>
          <p:nvPr>
            <p:ph type="title"/>
          </p:nvPr>
        </p:nvSpPr>
        <p:spPr>
          <a:xfrm>
            <a:off x="642259" y="634946"/>
            <a:ext cx="3372529" cy="5055904"/>
          </a:xfrm>
        </p:spPr>
        <p:txBody>
          <a:bodyPr anchor="ctr">
            <a:normAutofit/>
          </a:bodyPr>
          <a:lstStyle/>
          <a:p>
            <a:r>
              <a:rPr lang="en-IN" kern="100">
                <a:effectLst/>
                <a:latin typeface="Aptos" panose="020B0004020202020204" pitchFamily="34" charset="0"/>
                <a:ea typeface="Aptos" panose="020B0004020202020204" pitchFamily="34" charset="0"/>
                <a:cs typeface="Times New Roman" panose="02020603050405020304" pitchFamily="18" charset="0"/>
              </a:rPr>
              <a:t>Impact:</a:t>
            </a:r>
            <a:br>
              <a:rPr lang="en-IN" kern="10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cxnSp>
        <p:nvCxnSpPr>
          <p:cNvPr id="11" name="Straight Connector 10">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2490D343-2D4D-DF41-AC43-317BC3A82E25}"/>
              </a:ext>
            </a:extLst>
          </p:cNvPr>
          <p:cNvGraphicFramePr>
            <a:graphicFrameLocks noGrp="1"/>
          </p:cNvGraphicFramePr>
          <p:nvPr>
            <p:ph idx="1"/>
            <p:extLst>
              <p:ext uri="{D42A27DB-BD31-4B8C-83A1-F6EECF244321}">
                <p14:modId xmlns:p14="http://schemas.microsoft.com/office/powerpoint/2010/main" val="2853304506"/>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864212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529D7002-E0A0-A9F9-BD87-27E11CA5298B}"/>
              </a:ext>
            </a:extLst>
          </p:cNvPr>
          <p:cNvSpPr>
            <a:spLocks noGrp="1"/>
          </p:cNvSpPr>
          <p:nvPr>
            <p:ph type="title"/>
          </p:nvPr>
        </p:nvSpPr>
        <p:spPr>
          <a:xfrm>
            <a:off x="492370" y="516835"/>
            <a:ext cx="3084844" cy="5772840"/>
          </a:xfrm>
        </p:spPr>
        <p:txBody>
          <a:bodyPr anchor="ctr">
            <a:normAutofit/>
          </a:bodyPr>
          <a:lstStyle/>
          <a:p>
            <a:r>
              <a:rPr lang="en-IN" sz="36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rPr>
              <a:t>Metrics:</a:t>
            </a:r>
            <a:br>
              <a:rPr lang="en-IN" sz="36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endParaRPr lang="en-IN" sz="3600">
              <a:solidFill>
                <a:schemeClr val="bg1"/>
              </a:solidFill>
            </a:endParaRPr>
          </a:p>
        </p:txBody>
      </p:sp>
      <p:graphicFrame>
        <p:nvGraphicFramePr>
          <p:cNvPr id="5" name="Content Placeholder 2">
            <a:extLst>
              <a:ext uri="{FF2B5EF4-FFF2-40B4-BE49-F238E27FC236}">
                <a16:creationId xmlns:a16="http://schemas.microsoft.com/office/drawing/2014/main" id="{642FFB95-EC84-A7B3-E563-011E39272AD0}"/>
              </a:ext>
            </a:extLst>
          </p:cNvPr>
          <p:cNvGraphicFramePr>
            <a:graphicFrameLocks noGrp="1"/>
          </p:cNvGraphicFramePr>
          <p:nvPr>
            <p:ph idx="1"/>
            <p:extLst>
              <p:ext uri="{D42A27DB-BD31-4B8C-83A1-F6EECF244321}">
                <p14:modId xmlns:p14="http://schemas.microsoft.com/office/powerpoint/2010/main" val="235797095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5064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A0E1D2-6D55-0A98-C2D7-AEE42170B294}"/>
              </a:ext>
            </a:extLst>
          </p:cNvPr>
          <p:cNvSpPr>
            <a:spLocks noGrp="1"/>
          </p:cNvSpPr>
          <p:nvPr>
            <p:ph type="title"/>
          </p:nvPr>
        </p:nvSpPr>
        <p:spPr>
          <a:xfrm>
            <a:off x="643468" y="643467"/>
            <a:ext cx="3073550" cy="5126203"/>
          </a:xfrm>
        </p:spPr>
        <p:txBody>
          <a:bodyPr anchor="ctr">
            <a:normAutofit/>
          </a:bodyPr>
          <a:lstStyle/>
          <a:p>
            <a:pPr algn="r"/>
            <a:r>
              <a:rPr lang="en-IN" kern="100">
                <a:effectLst/>
                <a:latin typeface="Aptos" panose="020B0004020202020204" pitchFamily="34" charset="0"/>
                <a:ea typeface="Aptos" panose="020B0004020202020204" pitchFamily="34" charset="0"/>
                <a:cs typeface="Times New Roman" panose="02020603050405020304" pitchFamily="18" charset="0"/>
              </a:rPr>
              <a:t>Time Frame:</a:t>
            </a:r>
            <a:br>
              <a:rPr lang="en-IN" kern="100">
                <a:effectLst/>
                <a:latin typeface="Aptos" panose="020B0004020202020204" pitchFamily="34" charset="0"/>
                <a:ea typeface="Aptos" panose="020B0004020202020204" pitchFamily="34" charset="0"/>
                <a:cs typeface="Times New Roman" panose="02020603050405020304" pitchFamily="18" charset="0"/>
              </a:rPr>
            </a:br>
            <a:endParaRPr lang="en-IN"/>
          </a:p>
        </p:txBody>
      </p:sp>
      <p:cxnSp>
        <p:nvCxnSpPr>
          <p:cNvPr id="14" name="Straight Connector 13">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DCB4434-086F-DADD-94C4-7DABCD4F5363}"/>
              </a:ext>
            </a:extLst>
          </p:cNvPr>
          <p:cNvSpPr>
            <a:spLocks noGrp="1"/>
          </p:cNvSpPr>
          <p:nvPr>
            <p:ph idx="1"/>
          </p:nvPr>
        </p:nvSpPr>
        <p:spPr>
          <a:xfrm>
            <a:off x="4363786" y="621697"/>
            <a:ext cx="6791894" cy="5147973"/>
          </a:xfrm>
        </p:spPr>
        <p:txBody>
          <a:bodyPr anchor="ctr">
            <a:normAutofit/>
          </a:bodyPr>
          <a:lstStyle/>
          <a:p>
            <a:pPr>
              <a:spcAft>
                <a:spcPts val="800"/>
              </a:spcAft>
            </a:pPr>
            <a:r>
              <a:rPr lang="en-IN" kern="100">
                <a:effectLst/>
                <a:latin typeface="Aptos" panose="020B0004020202020204" pitchFamily="34" charset="0"/>
                <a:ea typeface="Aptos" panose="020B0004020202020204" pitchFamily="34" charset="0"/>
                <a:cs typeface="Times New Roman" panose="02020603050405020304" pitchFamily="18" charset="0"/>
              </a:rPr>
              <a:t> </a:t>
            </a:r>
          </a:p>
          <a:p>
            <a:pPr>
              <a:spcAft>
                <a:spcPts val="800"/>
              </a:spcAft>
            </a:pPr>
            <a:r>
              <a:rPr lang="en-IN" kern="100">
                <a:effectLst/>
                <a:latin typeface="Aptos" panose="020B0004020202020204" pitchFamily="34" charset="0"/>
                <a:ea typeface="Aptos" panose="020B0004020202020204" pitchFamily="34" charset="0"/>
                <a:cs typeface="Times New Roman" panose="02020603050405020304" pitchFamily="18" charset="0"/>
              </a:rPr>
              <a:t>1. </a:t>
            </a:r>
            <a:r>
              <a:rPr lang="en-IN" kern="100">
                <a:effectLst/>
                <a:highlight>
                  <a:srgbClr val="FFFF00"/>
                </a:highlight>
                <a:latin typeface="Aptos" panose="020B0004020202020204" pitchFamily="34" charset="0"/>
                <a:ea typeface="Aptos" panose="020B0004020202020204" pitchFamily="34" charset="0"/>
                <a:cs typeface="Times New Roman" panose="02020603050405020304" pitchFamily="18" charset="0"/>
              </a:rPr>
              <a:t>Evaluation Phase (24-36 months):</a:t>
            </a:r>
            <a:r>
              <a:rPr lang="en-IN" kern="100">
                <a:effectLst/>
                <a:latin typeface="Aptos" panose="020B0004020202020204" pitchFamily="34" charset="0"/>
                <a:ea typeface="Aptos" panose="020B0004020202020204" pitchFamily="34" charset="0"/>
                <a:cs typeface="Times New Roman" panose="02020603050405020304" pitchFamily="18" charset="0"/>
              </a:rPr>
              <a:t> We will evaluate the impact of the implemented changes on patient outcomes, healthcare provider efficiency, and overall healthcare delivery.</a:t>
            </a:r>
          </a:p>
          <a:p>
            <a:endParaRPr lang="en-IN" dirty="0"/>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587785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1" name="Rectangle 2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E24CE61A-2212-F2C1-2DA8-B258EDA20200}"/>
              </a:ext>
            </a:extLst>
          </p:cNvPr>
          <p:cNvPicPr>
            <a:picLocks noGrp="1" noChangeAspect="1"/>
          </p:cNvPicPr>
          <p:nvPr>
            <p:ph idx="1"/>
          </p:nvPr>
        </p:nvPicPr>
        <p:blipFill>
          <a:blip r:embed="rId2"/>
          <a:stretch>
            <a:fillRect/>
          </a:stretch>
        </p:blipFill>
        <p:spPr>
          <a:xfrm>
            <a:off x="522732" y="1087496"/>
            <a:ext cx="11146536" cy="4932342"/>
          </a:xfrm>
          <a:prstGeom prst="rect">
            <a:avLst/>
          </a:prstGeom>
        </p:spPr>
      </p:pic>
    </p:spTree>
    <p:extLst>
      <p:ext uri="{BB962C8B-B14F-4D97-AF65-F5344CB8AC3E}">
        <p14:creationId xmlns:p14="http://schemas.microsoft.com/office/powerpoint/2010/main" val="1790835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42" name="Straight Connector 4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n arrow pointing right">
            <a:extLst>
              <a:ext uri="{FF2B5EF4-FFF2-40B4-BE49-F238E27FC236}">
                <a16:creationId xmlns:a16="http://schemas.microsoft.com/office/drawing/2014/main" id="{D57B81A0-D76E-8BAB-64CB-2B933B28DBE2}"/>
              </a:ext>
            </a:extLst>
          </p:cNvPr>
          <p:cNvPicPr>
            <a:picLocks noChangeAspect="1"/>
          </p:cNvPicPr>
          <p:nvPr/>
        </p:nvPicPr>
        <p:blipFill rotWithShape="1">
          <a:blip r:embed="rId2">
            <a:alphaModFix amt="35000"/>
          </a:blip>
          <a:srcRect t="15094"/>
          <a:stretch/>
        </p:blipFill>
        <p:spPr>
          <a:xfrm>
            <a:off x="20" y="10"/>
            <a:ext cx="12191980" cy="6857990"/>
          </a:xfrm>
          <a:prstGeom prst="rect">
            <a:avLst/>
          </a:prstGeom>
        </p:spPr>
      </p:pic>
      <p:sp>
        <p:nvSpPr>
          <p:cNvPr id="4" name="Title 3">
            <a:extLst>
              <a:ext uri="{FF2B5EF4-FFF2-40B4-BE49-F238E27FC236}">
                <a16:creationId xmlns:a16="http://schemas.microsoft.com/office/drawing/2014/main" id="{FEEA8A30-8916-6CC2-6B44-71535339889C}"/>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8000">
                <a:solidFill>
                  <a:srgbClr val="FFFFFF"/>
                </a:solidFill>
              </a:rPr>
              <a:t>THANK YOU</a:t>
            </a:r>
          </a:p>
        </p:txBody>
      </p:sp>
      <p:cxnSp>
        <p:nvCxnSpPr>
          <p:cNvPr id="44" name="Straight Connector 43">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5"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8040023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7B8F7B-046E-96F6-EBAF-0DE29D7DB736}"/>
              </a:ext>
            </a:extLst>
          </p:cNvPr>
          <p:cNvSpPr>
            <a:spLocks noGrp="1"/>
          </p:cNvSpPr>
          <p:nvPr>
            <p:ph type="title"/>
          </p:nvPr>
        </p:nvSpPr>
        <p:spPr>
          <a:xfrm>
            <a:off x="1097280" y="286603"/>
            <a:ext cx="10058400" cy="1450757"/>
          </a:xfrm>
        </p:spPr>
        <p:txBody>
          <a:bodyPr>
            <a:normAutofit/>
          </a:bodyPr>
          <a:lstStyle/>
          <a:p>
            <a:r>
              <a:rPr lang="en-IN" dirty="0"/>
              <a:t>Problem Statement</a:t>
            </a:r>
          </a:p>
        </p:txBody>
      </p:sp>
      <p:cxnSp>
        <p:nvCxnSpPr>
          <p:cNvPr id="11" name="Straight Connector 10">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C0BB693-0B97-AAA3-BCA6-B9E775F46B65}"/>
              </a:ext>
            </a:extLst>
          </p:cNvPr>
          <p:cNvSpPr>
            <a:spLocks noGrp="1"/>
          </p:cNvSpPr>
          <p:nvPr>
            <p:ph idx="1"/>
          </p:nvPr>
        </p:nvSpPr>
        <p:spPr>
          <a:xfrm>
            <a:off x="1097280" y="2108201"/>
            <a:ext cx="6437367" cy="3760891"/>
          </a:xfrm>
        </p:spPr>
        <p:txBody>
          <a:bodyPr>
            <a:normAutofit/>
          </a:bodyPr>
          <a:lstStyle/>
          <a:p>
            <a:pPr algn="just"/>
            <a:r>
              <a:rPr lang="en-US" dirty="0"/>
              <a:t>Traditional methods for monitoring blood glucose, blood pressure, heart pulse, and oxygen levels typically either  require invasive procedures or cumbersome devices, leading to patient discomfort, non-compliance, and suboptimal disease management.</a:t>
            </a:r>
          </a:p>
          <a:p>
            <a:pPr algn="just"/>
            <a:r>
              <a:rPr lang="en-US" dirty="0"/>
              <a:t>Furthermore, the fragmented nature of current monitoring approaches impedes seamless data integration, hindering timely clinical decision-making and proactive interventions.</a:t>
            </a:r>
          </a:p>
          <a:p>
            <a:endParaRPr lang="en-IN" dirty="0"/>
          </a:p>
        </p:txBody>
      </p:sp>
      <p:pic>
        <p:nvPicPr>
          <p:cNvPr id="4" name="Picture 4" descr="Dr. Morepen Healthcare Combo Pack Of Dr Morepen BP 02 And 50 Strips Bp Monitor">
            <a:extLst>
              <a:ext uri="{FF2B5EF4-FFF2-40B4-BE49-F238E27FC236}">
                <a16:creationId xmlns:a16="http://schemas.microsoft.com/office/drawing/2014/main" id="{A35CFE8D-D1D3-A7FF-D2FB-6C56B34B8F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7" t="-255" r="-3050" b="-2093"/>
          <a:stretch/>
        </p:blipFill>
        <p:spPr bwMode="auto">
          <a:xfrm>
            <a:off x="8129006" y="2994734"/>
            <a:ext cx="3144043" cy="198782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351686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1" name="Rectangle 2060">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2062" name="Rectangle 2061">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 diagram of blood glucose monitoring&#10;&#10;Description automatically generated">
            <a:extLst>
              <a:ext uri="{FF2B5EF4-FFF2-40B4-BE49-F238E27FC236}">
                <a16:creationId xmlns:a16="http://schemas.microsoft.com/office/drawing/2014/main" id="{206A676C-8BC5-64E8-8698-599525DB7D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43356" y="1022377"/>
            <a:ext cx="10337292" cy="48068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E67B2E0-06A2-17EF-02A7-7C6727331189}"/>
              </a:ext>
            </a:extLst>
          </p:cNvPr>
          <p:cNvSpPr/>
          <p:nvPr/>
        </p:nvSpPr>
        <p:spPr>
          <a:xfrm>
            <a:off x="9072880" y="2021840"/>
            <a:ext cx="1209040" cy="2438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Sensor Based</a:t>
            </a:r>
          </a:p>
        </p:txBody>
      </p:sp>
    </p:spTree>
    <p:extLst>
      <p:ext uri="{BB962C8B-B14F-4D97-AF65-F5344CB8AC3E}">
        <p14:creationId xmlns:p14="http://schemas.microsoft.com/office/powerpoint/2010/main" val="4110449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tethoscope">
            <a:extLst>
              <a:ext uri="{FF2B5EF4-FFF2-40B4-BE49-F238E27FC236}">
                <a16:creationId xmlns:a16="http://schemas.microsoft.com/office/drawing/2014/main" id="{48C127EA-81CB-3CD6-F0C6-036CD969C4A3}"/>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5" name="rectangle">
            <a:extLst>
              <a:ext uri="{FF2B5EF4-FFF2-40B4-BE49-F238E27FC236}">
                <a16:creationId xmlns:a16="http://schemas.microsoft.com/office/drawing/2014/main" id="{5A5CD42F-AE21-4AA7-BD72-1BB06E7DB7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321734"/>
            <a:ext cx="10915923" cy="5596408"/>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B85924-31D6-77B9-8659-46006BCD7B3A}"/>
              </a:ext>
            </a:extLst>
          </p:cNvPr>
          <p:cNvSpPr>
            <a:spLocks noGrp="1"/>
          </p:cNvSpPr>
          <p:nvPr>
            <p:ph type="title"/>
          </p:nvPr>
        </p:nvSpPr>
        <p:spPr>
          <a:xfrm>
            <a:off x="1192696" y="665922"/>
            <a:ext cx="9800886" cy="1071438"/>
          </a:xfrm>
        </p:spPr>
        <p:txBody>
          <a:bodyPr>
            <a:normAutofit/>
          </a:bodyPr>
          <a:lstStyle/>
          <a:p>
            <a:r>
              <a:rPr lang="en-IN" sz="4000">
                <a:solidFill>
                  <a:srgbClr val="FFFFFF"/>
                </a:solidFill>
              </a:rPr>
              <a:t>Solution</a:t>
            </a:r>
          </a:p>
        </p:txBody>
      </p:sp>
      <p:cxnSp>
        <p:nvCxnSpPr>
          <p:cNvPr id="22" name="Straight Connector">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7789" y="1910746"/>
            <a:ext cx="96181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6119F5F-6492-FC4C-10E1-E6A3ED391AE0}"/>
              </a:ext>
            </a:extLst>
          </p:cNvPr>
          <p:cNvSpPr>
            <a:spLocks noGrp="1"/>
          </p:cNvSpPr>
          <p:nvPr>
            <p:ph idx="1"/>
          </p:nvPr>
        </p:nvSpPr>
        <p:spPr>
          <a:xfrm>
            <a:off x="1308645" y="2108202"/>
            <a:ext cx="9607276" cy="3321622"/>
          </a:xfrm>
        </p:spPr>
        <p:txBody>
          <a:bodyPr>
            <a:normAutofit/>
          </a:bodyPr>
          <a:lstStyle/>
          <a:p>
            <a:r>
              <a:rPr lang="en-US">
                <a:solidFill>
                  <a:srgbClr val="FFFFFF"/>
                </a:solidFill>
                <a:cs typeface="Calibri"/>
              </a:rPr>
              <a:t>Our project introduces an IoT device designed for efficient monitoring of diabetic patients' vital signs. Using near-infrared (NIR) technology, the device measures blood glucose, blood pressure, heart pulse, and oxygen levels non-invasively, ensuring patient comfort. </a:t>
            </a:r>
            <a:endParaRPr lang="en-US">
              <a:solidFill>
                <a:srgbClr val="FFFFFF"/>
              </a:solidFill>
            </a:endParaRPr>
          </a:p>
          <a:p>
            <a:r>
              <a:rPr lang="en-US" b="0" i="0">
                <a:solidFill>
                  <a:srgbClr val="FFFFFF"/>
                </a:solidFill>
                <a:effectLst/>
                <a:latin typeface="Söhne"/>
              </a:rPr>
              <a:t>A user-friendly mobile application will provide patients with personalized dashboards, allowing them to track their health status and receive actionable insights. Healthcare providers will have remote access to patient data, facilitating timely interventions and personalized treatment adjustments.</a:t>
            </a:r>
            <a:endParaRPr lang="en-IN">
              <a:solidFill>
                <a:srgbClr val="FFFFFF"/>
              </a:solidFill>
            </a:endParaRPr>
          </a:p>
        </p:txBody>
      </p:sp>
      <p:sp>
        <p:nvSpPr>
          <p:cNvPr id="24" name="!!footer rectangle">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723529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4105" name="Rectangle 410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4107" name="Straight Connector 410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109" name="Rectangle 4108">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9">
            <a:extLst>
              <a:ext uri="{FF2B5EF4-FFF2-40B4-BE49-F238E27FC236}">
                <a16:creationId xmlns:a16="http://schemas.microsoft.com/office/drawing/2014/main" id="{3B0FAD77-BC9B-4F5F-94D5-AA246F14F9D9}"/>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sz="4800"/>
              <a:t>The Team</a:t>
            </a:r>
          </a:p>
        </p:txBody>
      </p:sp>
      <p:cxnSp>
        <p:nvCxnSpPr>
          <p:cNvPr id="4111" name="Straight Connector 4110">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13" name="Rectangle 4112">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0" name="Text Placeholder 29">
            <a:extLst>
              <a:ext uri="{FF2B5EF4-FFF2-40B4-BE49-F238E27FC236}">
                <a16:creationId xmlns:a16="http://schemas.microsoft.com/office/drawing/2014/main" id="{ECFE66B6-B6A8-4238-9AF9-89E257E29B39}"/>
              </a:ext>
            </a:extLst>
          </p:cNvPr>
          <p:cNvSpPr>
            <a:spLocks/>
          </p:cNvSpPr>
          <p:nvPr/>
        </p:nvSpPr>
        <p:spPr>
          <a:xfrm>
            <a:off x="1096963" y="4573054"/>
            <a:ext cx="2051809" cy="1157183"/>
          </a:xfrm>
          <a:prstGeom prst="rect">
            <a:avLst/>
          </a:prstGeom>
        </p:spPr>
        <p:txBody>
          <a:bodyPr>
            <a:normAutofit/>
          </a:bodyPr>
          <a:lstStyle/>
          <a:p>
            <a:pPr defTabSz="1014984">
              <a:lnSpc>
                <a:spcPct val="90000"/>
              </a:lnSpc>
              <a:spcAft>
                <a:spcPts val="600"/>
              </a:spcAft>
            </a:pPr>
            <a:r>
              <a:rPr lang="en-US" sz="1700" kern="1200" dirty="0">
                <a:solidFill>
                  <a:schemeClr val="tx1"/>
                </a:solidFill>
                <a:latin typeface="+mn-lt"/>
                <a:ea typeface="+mn-ea"/>
                <a:cs typeface="+mn-cs"/>
              </a:rPr>
              <a:t>Dr P Mahesh ,MD</a:t>
            </a:r>
          </a:p>
          <a:p>
            <a:pPr defTabSz="1014984">
              <a:lnSpc>
                <a:spcPct val="90000"/>
              </a:lnSpc>
              <a:spcAft>
                <a:spcPts val="600"/>
              </a:spcAft>
            </a:pPr>
            <a:r>
              <a:rPr lang="en-US" sz="1400" kern="1200" dirty="0">
                <a:solidFill>
                  <a:schemeClr val="tx1"/>
                </a:solidFill>
                <a:latin typeface="+mn-lt"/>
                <a:ea typeface="+mn-ea"/>
                <a:cs typeface="+mn-cs"/>
              </a:rPr>
              <a:t>Diabetologist,</a:t>
            </a:r>
          </a:p>
          <a:p>
            <a:pPr defTabSz="1014984">
              <a:lnSpc>
                <a:spcPct val="90000"/>
              </a:lnSpc>
              <a:spcAft>
                <a:spcPts val="600"/>
              </a:spcAft>
            </a:pPr>
            <a:r>
              <a:rPr lang="en-US" sz="1400" dirty="0"/>
              <a:t>Chief Medical Director KVH hospital</a:t>
            </a:r>
            <a:endParaRPr lang="en-US" sz="1400" kern="1200" dirty="0">
              <a:solidFill>
                <a:schemeClr val="tx1"/>
              </a:solidFill>
              <a:latin typeface="+mn-lt"/>
              <a:ea typeface="+mn-ea"/>
              <a:cs typeface="+mn-cs"/>
            </a:endParaRPr>
          </a:p>
          <a:p>
            <a:pPr defTabSz="1014984">
              <a:lnSpc>
                <a:spcPct val="90000"/>
              </a:lnSpc>
              <a:spcAft>
                <a:spcPts val="600"/>
              </a:spcAft>
            </a:pPr>
            <a:endParaRPr lang="en-US" sz="1700" kern="1200" dirty="0">
              <a:solidFill>
                <a:schemeClr val="tx1"/>
              </a:solidFill>
              <a:latin typeface="+mn-lt"/>
              <a:ea typeface="+mn-ea"/>
              <a:cs typeface="+mn-cs"/>
            </a:endParaRPr>
          </a:p>
          <a:p>
            <a:pPr>
              <a:lnSpc>
                <a:spcPct val="90000"/>
              </a:lnSpc>
              <a:spcAft>
                <a:spcPts val="600"/>
              </a:spcAft>
            </a:pPr>
            <a:endParaRPr lang="en-US" sz="1700" dirty="0"/>
          </a:p>
        </p:txBody>
      </p:sp>
      <p:sp>
        <p:nvSpPr>
          <p:cNvPr id="26" name="Text Placeholder 25">
            <a:extLst>
              <a:ext uri="{FF2B5EF4-FFF2-40B4-BE49-F238E27FC236}">
                <a16:creationId xmlns:a16="http://schemas.microsoft.com/office/drawing/2014/main" id="{C87B2471-18AE-4799-A4F4-EECC094915B4}"/>
              </a:ext>
            </a:extLst>
          </p:cNvPr>
          <p:cNvSpPr>
            <a:spLocks/>
          </p:cNvSpPr>
          <p:nvPr/>
        </p:nvSpPr>
        <p:spPr>
          <a:xfrm>
            <a:off x="4034111" y="4573054"/>
            <a:ext cx="1631316" cy="724439"/>
          </a:xfrm>
          <a:prstGeom prst="rect">
            <a:avLst/>
          </a:prstGeom>
        </p:spPr>
        <p:txBody>
          <a:bodyPr>
            <a:normAutofit/>
          </a:bodyPr>
          <a:lstStyle/>
          <a:p>
            <a:pPr defTabSz="1014984">
              <a:lnSpc>
                <a:spcPct val="90000"/>
              </a:lnSpc>
              <a:spcAft>
                <a:spcPts val="600"/>
              </a:spcAft>
            </a:pPr>
            <a:r>
              <a:rPr lang="en-US" sz="1700" kern="1200" dirty="0">
                <a:solidFill>
                  <a:schemeClr val="tx1"/>
                </a:solidFill>
                <a:latin typeface="+mn-lt"/>
                <a:ea typeface="+mn-ea"/>
                <a:cs typeface="+mn-cs"/>
              </a:rPr>
              <a:t>Swathi S</a:t>
            </a:r>
          </a:p>
          <a:p>
            <a:pPr defTabSz="1014984">
              <a:lnSpc>
                <a:spcPct val="90000"/>
              </a:lnSpc>
              <a:spcAft>
                <a:spcPts val="600"/>
              </a:spcAft>
            </a:pPr>
            <a:r>
              <a:rPr lang="en-US" sz="1400" kern="1200" dirty="0">
                <a:solidFill>
                  <a:schemeClr val="tx1"/>
                </a:solidFill>
                <a:latin typeface="+mn-lt"/>
                <a:ea typeface="+mn-ea"/>
                <a:cs typeface="+mn-cs"/>
              </a:rPr>
              <a:t>Project Manager</a:t>
            </a:r>
          </a:p>
          <a:p>
            <a:pPr>
              <a:lnSpc>
                <a:spcPct val="90000"/>
              </a:lnSpc>
              <a:spcAft>
                <a:spcPts val="600"/>
              </a:spcAft>
            </a:pPr>
            <a:endParaRPr lang="en-US" sz="1700" dirty="0"/>
          </a:p>
        </p:txBody>
      </p:sp>
      <p:sp>
        <p:nvSpPr>
          <p:cNvPr id="28" name="Text Placeholder 27">
            <a:extLst>
              <a:ext uri="{FF2B5EF4-FFF2-40B4-BE49-F238E27FC236}">
                <a16:creationId xmlns:a16="http://schemas.microsoft.com/office/drawing/2014/main" id="{CFA11B12-E514-47E0-8EF5-FD0B750A93B2}"/>
              </a:ext>
            </a:extLst>
          </p:cNvPr>
          <p:cNvSpPr>
            <a:spLocks/>
          </p:cNvSpPr>
          <p:nvPr/>
        </p:nvSpPr>
        <p:spPr>
          <a:xfrm>
            <a:off x="9396100" y="4570027"/>
            <a:ext cx="1631316" cy="724439"/>
          </a:xfrm>
          <a:prstGeom prst="rect">
            <a:avLst/>
          </a:prstGeom>
        </p:spPr>
        <p:txBody>
          <a:bodyPr>
            <a:normAutofit fontScale="92500"/>
          </a:bodyPr>
          <a:lstStyle/>
          <a:p>
            <a:pPr defTabSz="1014984">
              <a:lnSpc>
                <a:spcPct val="90000"/>
              </a:lnSpc>
              <a:spcAft>
                <a:spcPts val="600"/>
              </a:spcAft>
            </a:pPr>
            <a:r>
              <a:rPr lang="en-US" sz="1700" kern="1200" dirty="0">
                <a:solidFill>
                  <a:schemeClr val="tx1"/>
                </a:solidFill>
                <a:latin typeface="+mn-lt"/>
                <a:ea typeface="+mn-ea"/>
                <a:cs typeface="+mn-cs"/>
              </a:rPr>
              <a:t>M </a:t>
            </a:r>
            <a:r>
              <a:rPr lang="en-US" sz="1700" kern="1200" dirty="0" err="1">
                <a:solidFill>
                  <a:schemeClr val="tx1"/>
                </a:solidFill>
                <a:latin typeface="+mn-lt"/>
                <a:ea typeface="+mn-ea"/>
                <a:cs typeface="+mn-cs"/>
              </a:rPr>
              <a:t>Thanmay</a:t>
            </a:r>
            <a:r>
              <a:rPr lang="en-US" sz="1700" kern="1200" dirty="0">
                <a:solidFill>
                  <a:schemeClr val="tx1"/>
                </a:solidFill>
                <a:latin typeface="+mn-lt"/>
                <a:ea typeface="+mn-ea"/>
                <a:cs typeface="+mn-cs"/>
              </a:rPr>
              <a:t> Ram</a:t>
            </a:r>
          </a:p>
          <a:p>
            <a:pPr defTabSz="1014984">
              <a:lnSpc>
                <a:spcPct val="90000"/>
              </a:lnSpc>
              <a:spcAft>
                <a:spcPts val="600"/>
              </a:spcAft>
            </a:pPr>
            <a:r>
              <a:rPr lang="en-US" sz="1400" kern="1200" dirty="0">
                <a:solidFill>
                  <a:schemeClr val="tx1"/>
                </a:solidFill>
                <a:latin typeface="+mn-lt"/>
                <a:ea typeface="+mn-ea"/>
                <a:cs typeface="+mn-cs"/>
              </a:rPr>
              <a:t>Developer </a:t>
            </a:r>
          </a:p>
          <a:p>
            <a:pPr>
              <a:lnSpc>
                <a:spcPct val="90000"/>
              </a:lnSpc>
              <a:spcAft>
                <a:spcPts val="600"/>
              </a:spcAft>
            </a:pPr>
            <a:endParaRPr lang="en-US" sz="1700" dirty="0"/>
          </a:p>
        </p:txBody>
      </p:sp>
      <p:sp>
        <p:nvSpPr>
          <p:cNvPr id="29" name="Text Placeholder 28">
            <a:extLst>
              <a:ext uri="{FF2B5EF4-FFF2-40B4-BE49-F238E27FC236}">
                <a16:creationId xmlns:a16="http://schemas.microsoft.com/office/drawing/2014/main" id="{3640D080-6669-441A-9220-A6E428DD1EF1}"/>
              </a:ext>
            </a:extLst>
          </p:cNvPr>
          <p:cNvSpPr>
            <a:spLocks/>
          </p:cNvSpPr>
          <p:nvPr/>
        </p:nvSpPr>
        <p:spPr>
          <a:xfrm>
            <a:off x="6715105" y="4531380"/>
            <a:ext cx="1631316" cy="724439"/>
          </a:xfrm>
          <a:prstGeom prst="rect">
            <a:avLst/>
          </a:prstGeom>
        </p:spPr>
        <p:txBody>
          <a:bodyPr>
            <a:normAutofit/>
          </a:bodyPr>
          <a:lstStyle/>
          <a:p>
            <a:pPr defTabSz="1014984">
              <a:lnSpc>
                <a:spcPct val="90000"/>
              </a:lnSpc>
              <a:spcAft>
                <a:spcPts val="600"/>
              </a:spcAft>
            </a:pPr>
            <a:r>
              <a:rPr lang="en-US" sz="1700" kern="1200" dirty="0">
                <a:solidFill>
                  <a:schemeClr val="tx1"/>
                </a:solidFill>
                <a:latin typeface="+mn-lt"/>
                <a:ea typeface="+mn-ea"/>
                <a:cs typeface="+mn-cs"/>
              </a:rPr>
              <a:t>Allan Dsouza</a:t>
            </a:r>
          </a:p>
          <a:p>
            <a:pPr defTabSz="1014984">
              <a:lnSpc>
                <a:spcPct val="90000"/>
              </a:lnSpc>
              <a:spcAft>
                <a:spcPts val="600"/>
              </a:spcAft>
            </a:pPr>
            <a:r>
              <a:rPr lang="en-US" sz="1400" kern="1200" dirty="0">
                <a:solidFill>
                  <a:schemeClr val="tx1"/>
                </a:solidFill>
                <a:latin typeface="+mn-lt"/>
                <a:ea typeface="+mn-ea"/>
                <a:cs typeface="+mn-cs"/>
              </a:rPr>
              <a:t>Developer</a:t>
            </a:r>
          </a:p>
          <a:p>
            <a:pPr>
              <a:lnSpc>
                <a:spcPct val="90000"/>
              </a:lnSpc>
              <a:spcAft>
                <a:spcPts val="600"/>
              </a:spcAft>
            </a:pPr>
            <a:endParaRPr lang="en-US" sz="1700" dirty="0"/>
          </a:p>
        </p:txBody>
      </p:sp>
      <p:pic>
        <p:nvPicPr>
          <p:cNvPr id="4100" name="Picture 4" descr="Top Dr. Mahesh Meda in Giddenahalli Attibele, Bangalore - Book Appointment  Online - Justdial">
            <a:extLst>
              <a:ext uri="{FF2B5EF4-FFF2-40B4-BE49-F238E27FC236}">
                <a16:creationId xmlns:a16="http://schemas.microsoft.com/office/drawing/2014/main" id="{B5CD3031-3586-88C4-CD5F-71EBF7EB5A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899" b="899"/>
          <a:stretch>
            <a:fillRect/>
          </a:stretch>
        </p:blipFill>
        <p:spPr bwMode="auto">
          <a:xfrm>
            <a:off x="1320281" y="2685616"/>
            <a:ext cx="1632379" cy="165278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Placeholder 18" descr="A person sitting in a restaurant&#10;&#10;Description automatically generated">
            <a:extLst>
              <a:ext uri="{FF2B5EF4-FFF2-40B4-BE49-F238E27FC236}">
                <a16:creationId xmlns:a16="http://schemas.microsoft.com/office/drawing/2014/main" id="{72AC2236-B34C-4D80-05D1-5194A47C2DD1}"/>
              </a:ext>
            </a:extLst>
          </p:cNvPr>
          <p:cNvPicPr>
            <a:picLocks noChangeAspect="1"/>
          </p:cNvPicPr>
          <p:nvPr/>
        </p:nvPicPr>
        <p:blipFill>
          <a:blip r:embed="rId3"/>
          <a:srcRect l="22207" r="22207"/>
          <a:stretch>
            <a:fillRect/>
          </a:stretch>
        </p:blipFill>
        <p:spPr>
          <a:xfrm>
            <a:off x="6726474" y="2736061"/>
            <a:ext cx="1633087" cy="1652571"/>
          </a:xfrm>
          <a:prstGeom prst="rect">
            <a:avLst/>
          </a:prstGeom>
        </p:spPr>
      </p:pic>
      <p:pic>
        <p:nvPicPr>
          <p:cNvPr id="24" name="Picture Placeholder 23" descr="A person with long hair smiling&#10;&#10;Description automatically generated">
            <a:extLst>
              <a:ext uri="{FF2B5EF4-FFF2-40B4-BE49-F238E27FC236}">
                <a16:creationId xmlns:a16="http://schemas.microsoft.com/office/drawing/2014/main" id="{B7CC4272-ECA4-EB2D-9A94-C57305111605}"/>
              </a:ext>
            </a:extLst>
          </p:cNvPr>
          <p:cNvPicPr>
            <a:picLocks noChangeAspect="1"/>
          </p:cNvPicPr>
          <p:nvPr/>
        </p:nvPicPr>
        <p:blipFill>
          <a:blip r:embed="rId4"/>
          <a:srcRect t="12012" b="12012"/>
          <a:stretch>
            <a:fillRect/>
          </a:stretch>
        </p:blipFill>
        <p:spPr>
          <a:xfrm>
            <a:off x="4033261" y="2735282"/>
            <a:ext cx="1633087" cy="1654342"/>
          </a:xfrm>
          <a:prstGeom prst="rect">
            <a:avLst/>
          </a:prstGeom>
        </p:spPr>
      </p:pic>
      <p:pic>
        <p:nvPicPr>
          <p:cNvPr id="31" name="Picture 30" descr="A person with black hair and a mustache&#10;&#10;Description automatically generated">
            <a:extLst>
              <a:ext uri="{FF2B5EF4-FFF2-40B4-BE49-F238E27FC236}">
                <a16:creationId xmlns:a16="http://schemas.microsoft.com/office/drawing/2014/main" id="{5C48039C-EF79-13C8-9521-8B48E0D850A7}"/>
              </a:ext>
            </a:extLst>
          </p:cNvPr>
          <p:cNvPicPr>
            <a:picLocks noChangeAspect="1"/>
          </p:cNvPicPr>
          <p:nvPr/>
        </p:nvPicPr>
        <p:blipFill rotWithShape="1">
          <a:blip r:embed="rId5"/>
          <a:srcRect l="10779" t="5778" r="5200" b="16741"/>
          <a:stretch/>
        </p:blipFill>
        <p:spPr>
          <a:xfrm>
            <a:off x="9396100" y="2735282"/>
            <a:ext cx="1475619" cy="1652566"/>
          </a:xfrm>
          <a:prstGeom prst="rect">
            <a:avLst/>
          </a:prstGeom>
        </p:spPr>
      </p:pic>
    </p:spTree>
    <p:extLst>
      <p:ext uri="{BB962C8B-B14F-4D97-AF65-F5344CB8AC3E}">
        <p14:creationId xmlns:p14="http://schemas.microsoft.com/office/powerpoint/2010/main" val="335213088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0179C1E-1656-9C2A-4C74-E2E2C2010696}"/>
              </a:ext>
            </a:extLst>
          </p:cNvPr>
          <p:cNvSpPr>
            <a:spLocks noGrp="1"/>
          </p:cNvSpPr>
          <p:nvPr>
            <p:ph type="title"/>
          </p:nvPr>
        </p:nvSpPr>
        <p:spPr>
          <a:xfrm>
            <a:off x="492369" y="605896"/>
            <a:ext cx="3642309" cy="5646208"/>
          </a:xfrm>
        </p:spPr>
        <p:txBody>
          <a:bodyPr anchor="ctr">
            <a:normAutofit/>
          </a:bodyPr>
          <a:lstStyle/>
          <a:p>
            <a:r>
              <a:rPr lang="en-IN" sz="4400">
                <a:solidFill>
                  <a:srgbClr val="FFFFFF"/>
                </a:solidFill>
              </a:rPr>
              <a:t>Facts Collected From the Field</a:t>
            </a:r>
          </a:p>
        </p:txBody>
      </p:sp>
      <p:sp>
        <p:nvSpPr>
          <p:cNvPr id="3" name="Content Placeholder 2">
            <a:extLst>
              <a:ext uri="{FF2B5EF4-FFF2-40B4-BE49-F238E27FC236}">
                <a16:creationId xmlns:a16="http://schemas.microsoft.com/office/drawing/2014/main" id="{7F6FE43A-3C65-5817-8E4C-383AAA8C1CFD}"/>
              </a:ext>
            </a:extLst>
          </p:cNvPr>
          <p:cNvSpPr>
            <a:spLocks noGrp="1"/>
          </p:cNvSpPr>
          <p:nvPr>
            <p:ph idx="1"/>
          </p:nvPr>
        </p:nvSpPr>
        <p:spPr>
          <a:xfrm>
            <a:off x="5231958" y="605896"/>
            <a:ext cx="6467673" cy="5915484"/>
          </a:xfrm>
        </p:spPr>
        <p:txBody>
          <a:bodyPr anchor="ctr">
            <a:normAutofit/>
          </a:bodyPr>
          <a:lstStyle/>
          <a:p>
            <a:pPr algn="just">
              <a:lnSpc>
                <a:spcPct val="100000"/>
              </a:lnSpc>
            </a:pPr>
            <a:endParaRPr lang="en-US" dirty="0"/>
          </a:p>
          <a:p>
            <a:pPr marL="457200" indent="-457200" algn="just">
              <a:lnSpc>
                <a:spcPct val="100000"/>
              </a:lnSpc>
              <a:buFont typeface="+mj-lt"/>
              <a:buAutoNum type="arabicPeriod"/>
            </a:pPr>
            <a:r>
              <a:rPr lang="en-US" dirty="0"/>
              <a:t>Diabetic patients face heightened risks of both hyperglycemia and hypertension, necessitating regular monitoring of both parameters to mitigate cardiovascular complications.</a:t>
            </a:r>
            <a:endParaRPr lang="en-IN" dirty="0"/>
          </a:p>
          <a:p>
            <a:pPr marL="457200" indent="-457200" algn="just">
              <a:lnSpc>
                <a:spcPct val="100000"/>
              </a:lnSpc>
              <a:buFont typeface="+mj-lt"/>
              <a:buAutoNum type="arabicPeriod"/>
            </a:pPr>
            <a:r>
              <a:rPr lang="en-US" dirty="0"/>
              <a:t>Patients often find traditional blood glucose monitoring methods invasive, leading to reluctance in checking their blood glucose levels regularly.</a:t>
            </a:r>
          </a:p>
          <a:p>
            <a:pPr marL="457200" indent="-457200" algn="just">
              <a:lnSpc>
                <a:spcPct val="100000"/>
              </a:lnSpc>
              <a:buFont typeface="+mj-lt"/>
              <a:buAutoNum type="arabicPeriod"/>
            </a:pPr>
            <a:r>
              <a:rPr lang="en-US" dirty="0"/>
              <a:t>Diabetic and obese patients require diligent monitoring to maintain glycemic control, due to increased risks of complications such as cardiovascular disease. Timely interventions based on monitoring results are vital for optimizing health outcomes.</a:t>
            </a:r>
          </a:p>
          <a:p>
            <a:pPr marL="457200" indent="-457200" algn="just">
              <a:lnSpc>
                <a:spcPct val="100000"/>
              </a:lnSpc>
              <a:buFont typeface="+mj-lt"/>
              <a:buAutoNum type="arabicPeriod"/>
            </a:pPr>
            <a:r>
              <a:rPr lang="en-US" dirty="0"/>
              <a:t>Recording blood glucose and blood pressure readings allows for the systematic tracking of trends over time, facilitating informed decision-making by healthcare providers and patients alike.</a:t>
            </a:r>
          </a:p>
        </p:txBody>
      </p:sp>
    </p:spTree>
    <p:extLst>
      <p:ext uri="{BB962C8B-B14F-4D97-AF65-F5344CB8AC3E}">
        <p14:creationId xmlns:p14="http://schemas.microsoft.com/office/powerpoint/2010/main" val="3427322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4" name="Rectangle 33">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diagram of a model canvas&#10;&#10;Description automatically generated">
            <a:extLst>
              <a:ext uri="{FF2B5EF4-FFF2-40B4-BE49-F238E27FC236}">
                <a16:creationId xmlns:a16="http://schemas.microsoft.com/office/drawing/2014/main" id="{A9AC7F64-7915-3956-0BD7-7DCB39EB73D8}"/>
              </a:ext>
            </a:extLst>
          </p:cNvPr>
          <p:cNvPicPr>
            <a:picLocks noGrp="1" noChangeAspect="1"/>
          </p:cNvPicPr>
          <p:nvPr>
            <p:ph idx="1"/>
          </p:nvPr>
        </p:nvPicPr>
        <p:blipFill rotWithShape="1">
          <a:blip r:embed="rId2"/>
          <a:srcRect l="2827" t="10436" r="8968" b="6430"/>
          <a:stretch/>
        </p:blipFill>
        <p:spPr>
          <a:xfrm>
            <a:off x="961292" y="706744"/>
            <a:ext cx="10269415" cy="5444511"/>
          </a:xfrm>
          <a:prstGeom prst="rect">
            <a:avLst/>
          </a:prstGeom>
        </p:spPr>
      </p:pic>
      <p:sp>
        <p:nvSpPr>
          <p:cNvPr id="12" name="Rectangle 11">
            <a:extLst>
              <a:ext uri="{FF2B5EF4-FFF2-40B4-BE49-F238E27FC236}">
                <a16:creationId xmlns:a16="http://schemas.microsoft.com/office/drawing/2014/main" id="{9B7991E9-0A57-71D1-5ABA-529547C005B3}"/>
              </a:ext>
            </a:extLst>
          </p:cNvPr>
          <p:cNvSpPr/>
          <p:nvPr/>
        </p:nvSpPr>
        <p:spPr>
          <a:xfrm>
            <a:off x="6630573" y="823965"/>
            <a:ext cx="785111" cy="371789"/>
          </a:xfrm>
          <a:prstGeom prst="rect">
            <a:avLst/>
          </a:prstGeom>
          <a:solidFill>
            <a:schemeClr val="bg1"/>
          </a:solid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79454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pie chart&#10;&#10;Description automatically generated">
            <a:extLst>
              <a:ext uri="{FF2B5EF4-FFF2-40B4-BE49-F238E27FC236}">
                <a16:creationId xmlns:a16="http://schemas.microsoft.com/office/drawing/2014/main" id="{8ADA16C5-CA0A-8906-227C-3B48FF4FC927}"/>
              </a:ext>
            </a:extLst>
          </p:cNvPr>
          <p:cNvPicPr>
            <a:picLocks noGrp="1" noChangeAspect="1"/>
          </p:cNvPicPr>
          <p:nvPr>
            <p:ph idx="1"/>
          </p:nvPr>
        </p:nvPicPr>
        <p:blipFill rotWithShape="1">
          <a:blip r:embed="rId2"/>
          <a:srcRect t="9331" r="1012" b="9331"/>
          <a:stretch/>
        </p:blipFill>
        <p:spPr>
          <a:xfrm>
            <a:off x="948268" y="521208"/>
            <a:ext cx="10338855" cy="5815584"/>
          </a:xfrm>
          <a:prstGeom prst="rect">
            <a:avLst/>
          </a:prstGeom>
        </p:spPr>
      </p:pic>
    </p:spTree>
    <p:extLst>
      <p:ext uri="{BB962C8B-B14F-4D97-AF65-F5344CB8AC3E}">
        <p14:creationId xmlns:p14="http://schemas.microsoft.com/office/powerpoint/2010/main" val="286717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8" name="Straight Connector 37">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Writing an appointment on a paper agenda">
            <a:extLst>
              <a:ext uri="{FF2B5EF4-FFF2-40B4-BE49-F238E27FC236}">
                <a16:creationId xmlns:a16="http://schemas.microsoft.com/office/drawing/2014/main" id="{2C6B7345-A94E-4219-A8A7-549B57D0C0F1}"/>
              </a:ext>
            </a:extLst>
          </p:cNvPr>
          <p:cNvPicPr>
            <a:picLocks noChangeAspect="1"/>
          </p:cNvPicPr>
          <p:nvPr/>
        </p:nvPicPr>
        <p:blipFill rotWithShape="1">
          <a:blip r:embed="rId2"/>
          <a:srcRect t="15730"/>
          <a:stretch/>
        </p:blipFill>
        <p:spPr>
          <a:xfrm>
            <a:off x="20" y="975"/>
            <a:ext cx="12191980" cy="6858000"/>
          </a:xfrm>
          <a:prstGeom prst="rect">
            <a:avLst/>
          </a:prstGeom>
        </p:spPr>
      </p:pic>
      <p:sp>
        <p:nvSpPr>
          <p:cNvPr id="40" name="Rectangle 39">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6D8323-0A85-7EB0-A217-2A3816851B6C}"/>
              </a:ext>
            </a:extLst>
          </p:cNvPr>
          <p:cNvSpPr>
            <a:spLocks noGrp="1"/>
          </p:cNvSpPr>
          <p:nvPr>
            <p:ph type="title"/>
          </p:nvPr>
        </p:nvSpPr>
        <p:spPr>
          <a:xfrm>
            <a:off x="735791" y="3331444"/>
            <a:ext cx="6470692" cy="1229306"/>
          </a:xfrm>
        </p:spPr>
        <p:txBody>
          <a:bodyPr vert="horz" lIns="91440" tIns="45720" rIns="91440" bIns="45720" rtlCol="0" anchor="b">
            <a:normAutofit/>
          </a:bodyPr>
          <a:lstStyle/>
          <a:p>
            <a:r>
              <a:rPr lang="en-US" sz="5400">
                <a:solidFill>
                  <a:schemeClr val="tx1"/>
                </a:solidFill>
              </a:rPr>
              <a:t>Hypotheis testing</a:t>
            </a:r>
          </a:p>
        </p:txBody>
      </p:sp>
      <p:cxnSp>
        <p:nvCxnSpPr>
          <p:cNvPr id="35" name="Straight Connector 34">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37"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47456800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{00DD33D1-29F5-4613-8EF2-13A9BECC9C08}tf33845126_win32</Template>
  <TotalTime>258</TotalTime>
  <Words>714</Words>
  <Application>Microsoft Office PowerPoint</Application>
  <PresentationFormat>Widescreen</PresentationFormat>
  <Paragraphs>43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Aptos</vt:lpstr>
      <vt:lpstr>Arial</vt:lpstr>
      <vt:lpstr>Bookman Old Style</vt:lpstr>
      <vt:lpstr>Calibri</vt:lpstr>
      <vt:lpstr>Century Gothic</vt:lpstr>
      <vt:lpstr>Franklin Gothic Book</vt:lpstr>
      <vt:lpstr>Söhne</vt:lpstr>
      <vt:lpstr>1_RetrospectVTI</vt:lpstr>
      <vt:lpstr> Vita_vue</vt:lpstr>
      <vt:lpstr>Problem Statement</vt:lpstr>
      <vt:lpstr>PowerPoint Presentation</vt:lpstr>
      <vt:lpstr>Solution</vt:lpstr>
      <vt:lpstr>The Team</vt:lpstr>
      <vt:lpstr>Facts Collected From the Field</vt:lpstr>
      <vt:lpstr>PowerPoint Presentation</vt:lpstr>
      <vt:lpstr>PowerPoint Presentation</vt:lpstr>
      <vt:lpstr>Hypotheis testing</vt:lpstr>
      <vt:lpstr>Our Hypothesis</vt:lpstr>
      <vt:lpstr>Proposed Changes: </vt:lpstr>
      <vt:lpstr>Impact: </vt:lpstr>
      <vt:lpstr>Metrics: </vt:lpstr>
      <vt:lpstr>Time Frame: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Vita_vue</dc:title>
  <dc:creator>Allan Dsouza</dc:creator>
  <cp:lastModifiedBy>Allan Dsouza</cp:lastModifiedBy>
  <cp:revision>7</cp:revision>
  <dcterms:created xsi:type="dcterms:W3CDTF">2024-03-27T02:30:12Z</dcterms:created>
  <dcterms:modified xsi:type="dcterms:W3CDTF">2024-03-27T07:15:05Z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