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Lato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4a96bc4e6_1_6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4a96bc4e6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6fa3c898_0_6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c6fa3c89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4a96bc4e6_1_8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4a96bc4e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4a96bc4e6_1_8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4a96bc4e6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4a96bc4e6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4a96bc4e6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c6fa3c898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c6fa3c89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4a96bc4e6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4a96bc4e6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a3c898_0_1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a3c8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4a96bc4e6_1_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4a96bc4e6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4a96bc4e6_1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4a96bc4e6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74a96bc4e6_1_3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74a96bc4e6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c6fa3c898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c6fa3c898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c6fa3c898_0_3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c6fa3c89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Retail Performance Analysis - Q3 2021</a:t>
            </a:r>
            <a:endParaRPr/>
          </a:p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Allan Gachomo • 13.08.2025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425200" y="505200"/>
            <a:ext cx="33834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Reference for Slide 4</a:t>
            </a:r>
            <a:endParaRPr b="1" sz="16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table provides full details of the vendors and their sell-out rates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Total Sales and Units in Stock have been included to showcase the major players in our company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</p:txBody>
      </p:sp>
      <p:pic>
        <p:nvPicPr>
          <p:cNvPr id="158" name="Google Shape;15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600" y="505200"/>
            <a:ext cx="4903349" cy="42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idx="1" type="body"/>
          </p:nvPr>
        </p:nvSpPr>
        <p:spPr>
          <a:xfrm>
            <a:off x="425200" y="505200"/>
            <a:ext cx="33834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Reference for Slide 6</a:t>
            </a:r>
            <a:endParaRPr b="1" sz="16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table provides full details of the store locations along with their share of Total Sales as well as Total Inventory Value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600" y="505200"/>
            <a:ext cx="4923550" cy="4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425200" y="505200"/>
            <a:ext cx="3383400" cy="40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dk1"/>
                </a:solidFill>
              </a:rPr>
              <a:t>Reference for Slide 7</a:t>
            </a:r>
            <a:endParaRPr b="1" sz="1600" u="sng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This table provides full details of the Stock to Sales Ratio for all the Store Locations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Kisumu can be seen as the only healthy location. This is still too early to tell because it has only been open for one month.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1600" u="sng">
              <a:solidFill>
                <a:schemeClr val="dk1"/>
              </a:solidFill>
            </a:endParaRPr>
          </a:p>
        </p:txBody>
      </p:sp>
      <p:pic>
        <p:nvPicPr>
          <p:cNvPr id="170" name="Google Shape;17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08600" y="505200"/>
            <a:ext cx="4888150" cy="41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6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265500" y="1912650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Executive Summary</a:t>
            </a:r>
            <a:endParaRPr/>
          </a:p>
        </p:txBody>
      </p:sp>
      <p:sp>
        <p:nvSpPr>
          <p:cNvPr id="79" name="Google Shape;79;p14"/>
          <p:cNvSpPr txBox="1"/>
          <p:nvPr>
            <p:ph idx="2" type="body"/>
          </p:nvPr>
        </p:nvSpPr>
        <p:spPr>
          <a:xfrm>
            <a:off x="4596000" y="703225"/>
            <a:ext cx="4548000" cy="371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Analysis reveals four key challenges limiting performance:</a:t>
            </a:r>
            <a:endParaRPr sz="1400"/>
          </a:p>
          <a:p>
            <a:pPr indent="-317500" lvl="0" marL="457200" rtl="0" algn="l">
              <a:spcBef>
                <a:spcPts val="160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Sell-out rates are </a:t>
            </a:r>
            <a:r>
              <a:rPr b="1" lang="en" sz="1400"/>
              <a:t>below </a:t>
            </a:r>
            <a:r>
              <a:rPr lang="en" sz="1400"/>
              <a:t>universal standards for both own brand and major vendors.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New </a:t>
            </a:r>
            <a:r>
              <a:rPr b="1" lang="en" sz="1400"/>
              <a:t>customer acquisition</a:t>
            </a:r>
            <a:r>
              <a:rPr lang="en" sz="1400"/>
              <a:t> is </a:t>
            </a:r>
            <a:r>
              <a:rPr b="1" lang="en" sz="1400"/>
              <a:t>declining </a:t>
            </a:r>
            <a:r>
              <a:rPr lang="en" sz="1400"/>
              <a:t>despite rising repeat sales.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b="1" lang="en" sz="1400"/>
              <a:t>Overstocked, underperforming</a:t>
            </a:r>
            <a:r>
              <a:rPr lang="en" sz="1400"/>
              <a:t> store locations are tying up capital.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/>
              <a:t>Best sellers are </a:t>
            </a:r>
            <a:r>
              <a:rPr b="1" lang="en" sz="1400"/>
              <a:t>understocked </a:t>
            </a:r>
            <a:r>
              <a:rPr lang="en" sz="1400"/>
              <a:t>while </a:t>
            </a:r>
            <a:r>
              <a:rPr b="1" lang="en" sz="1400"/>
              <a:t>millions </a:t>
            </a:r>
            <a:r>
              <a:rPr lang="en" sz="1400"/>
              <a:t>remain in unsold inventory.</a:t>
            </a:r>
            <a:endParaRPr sz="14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400"/>
              <a:t>Addressing these with targeted promotions, smarter inventory allocation, and data-driven replenishment could unlock significant revenue gains.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265500" y="1487775"/>
            <a:ext cx="4045200" cy="1318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85" name="Google Shape;85;p15"/>
          <p:cNvSpPr txBox="1"/>
          <p:nvPr>
            <p:ph idx="2" type="body"/>
          </p:nvPr>
        </p:nvSpPr>
        <p:spPr>
          <a:xfrm>
            <a:off x="4939500" y="838825"/>
            <a:ext cx="3837000" cy="358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Maximize Sales Performance and Capital Efficiency in the Next Quarter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426950" y="401002"/>
            <a:ext cx="8295000" cy="3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Vendor Underperformance Pulling Down Sell-Out Rates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4075" y="779600"/>
            <a:ext cx="5897874" cy="39317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27075" y="1720650"/>
            <a:ext cx="2397000" cy="17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Company-wide sell-out rate: </a:t>
            </a:r>
            <a:r>
              <a:rPr b="1" lang="en">
                <a:solidFill>
                  <a:srgbClr val="000000"/>
                </a:solidFill>
              </a:rPr>
              <a:t>66%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Universal benchmark of own brand: </a:t>
            </a:r>
            <a:r>
              <a:rPr b="1" lang="en">
                <a:solidFill>
                  <a:srgbClr val="000000"/>
                </a:solidFill>
              </a:rPr>
              <a:t>80%</a:t>
            </a:r>
            <a:endParaRPr b="1"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Major vendors: mostly below </a:t>
            </a:r>
            <a:r>
              <a:rPr b="1" lang="en">
                <a:solidFill>
                  <a:srgbClr val="000000"/>
                </a:solidFill>
              </a:rPr>
              <a:t>60%</a:t>
            </a:r>
            <a:r>
              <a:rPr lang="en">
                <a:solidFill>
                  <a:srgbClr val="000000"/>
                </a:solidFill>
              </a:rPr>
              <a:t> universal benchmark</a:t>
            </a:r>
            <a:endParaRPr>
              <a:solidFill>
                <a:srgbClr val="000000"/>
              </a:solidFill>
            </a:endParaRPr>
          </a:p>
        </p:txBody>
      </p:sp>
      <p:cxnSp>
        <p:nvCxnSpPr>
          <p:cNvPr id="93" name="Google Shape;93;p16"/>
          <p:cNvCxnSpPr/>
          <p:nvPr/>
        </p:nvCxnSpPr>
        <p:spPr>
          <a:xfrm flipH="1">
            <a:off x="7850525" y="1294200"/>
            <a:ext cx="26100" cy="22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6"/>
          <p:cNvCxnSpPr/>
          <p:nvPr/>
        </p:nvCxnSpPr>
        <p:spPr>
          <a:xfrm flipH="1">
            <a:off x="8477575" y="2037275"/>
            <a:ext cx="18300" cy="202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6"/>
          <p:cNvSpPr txBox="1"/>
          <p:nvPr/>
        </p:nvSpPr>
        <p:spPr>
          <a:xfrm>
            <a:off x="7703648" y="1056000"/>
            <a:ext cx="44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80%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8326798" y="1806984"/>
            <a:ext cx="443700" cy="2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r>
              <a:rPr lang="en"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0%</a:t>
            </a:r>
            <a:endParaRPr sz="10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421925" y="401002"/>
            <a:ext cx="8299800" cy="36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New Customer Acquisition Declining as Repeat Buyers Drive More Sales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1682525" y="3750475"/>
            <a:ext cx="5778600" cy="95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New </a:t>
            </a:r>
            <a:r>
              <a:rPr lang="en">
                <a:solidFill>
                  <a:srgbClr val="000000"/>
                </a:solidFill>
              </a:rPr>
              <a:t>customers </a:t>
            </a:r>
            <a:r>
              <a:rPr b="1" lang="en">
                <a:solidFill>
                  <a:srgbClr val="000000"/>
                </a:solidFill>
              </a:rPr>
              <a:t>declining </a:t>
            </a:r>
            <a:r>
              <a:rPr lang="en">
                <a:solidFill>
                  <a:srgbClr val="000000"/>
                </a:solidFill>
              </a:rPr>
              <a:t>month-on-month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Repeat </a:t>
            </a:r>
            <a:r>
              <a:rPr lang="en">
                <a:solidFill>
                  <a:srgbClr val="000000"/>
                </a:solidFill>
              </a:rPr>
              <a:t>customers steadily </a:t>
            </a:r>
            <a:r>
              <a:rPr b="1" lang="en">
                <a:solidFill>
                  <a:srgbClr val="000000"/>
                </a:solidFill>
              </a:rPr>
              <a:t>increasing </a:t>
            </a:r>
            <a:r>
              <a:rPr lang="en">
                <a:solidFill>
                  <a:srgbClr val="000000"/>
                </a:solidFill>
              </a:rPr>
              <a:t>and contributing more sales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Sales share from new customers </a:t>
            </a:r>
            <a:r>
              <a:rPr b="1" lang="en">
                <a:solidFill>
                  <a:srgbClr val="000000"/>
                </a:solidFill>
              </a:rPr>
              <a:t>dropping </a:t>
            </a:r>
            <a:r>
              <a:rPr lang="en">
                <a:solidFill>
                  <a:srgbClr val="000000"/>
                </a:solidFill>
              </a:rPr>
              <a:t>over time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</p:txBody>
      </p:sp>
      <p:pic>
        <p:nvPicPr>
          <p:cNvPr id="103" name="Google Shape;103;p17" title="Screenshot 2025-09-10 1345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5" y="920600"/>
            <a:ext cx="3873475" cy="26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800" y="920600"/>
            <a:ext cx="4273924" cy="26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25" y="783550"/>
            <a:ext cx="4986450" cy="3909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8"/>
          <p:cNvSpPr txBox="1"/>
          <p:nvPr>
            <p:ph type="title"/>
          </p:nvPr>
        </p:nvSpPr>
        <p:spPr>
          <a:xfrm>
            <a:off x="421925" y="412448"/>
            <a:ext cx="8299800" cy="3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Underperforming Stores with Inventory Mismatch Draining Capital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5462800" y="1829250"/>
            <a:ext cx="3204600" cy="148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Bottom 5 store locations generate </a:t>
            </a:r>
            <a:r>
              <a:rPr b="1" lang="en">
                <a:solidFill>
                  <a:srgbClr val="000000"/>
                </a:solidFill>
              </a:rPr>
              <a:t>18.68%</a:t>
            </a:r>
            <a:r>
              <a:rPr lang="en">
                <a:solidFill>
                  <a:srgbClr val="000000"/>
                </a:solidFill>
              </a:rPr>
              <a:t> of </a:t>
            </a:r>
            <a:r>
              <a:rPr b="1" lang="en">
                <a:solidFill>
                  <a:srgbClr val="000000"/>
                </a:solidFill>
              </a:rPr>
              <a:t>revenue </a:t>
            </a:r>
            <a:r>
              <a:rPr lang="en">
                <a:solidFill>
                  <a:srgbClr val="000000"/>
                </a:solidFill>
              </a:rPr>
              <a:t>but hold </a:t>
            </a:r>
            <a:r>
              <a:rPr b="1" lang="en">
                <a:solidFill>
                  <a:srgbClr val="000000"/>
                </a:solidFill>
              </a:rPr>
              <a:t>30.84% </a:t>
            </a:r>
            <a:r>
              <a:rPr lang="en">
                <a:solidFill>
                  <a:srgbClr val="000000"/>
                </a:solidFill>
              </a:rPr>
              <a:t>of </a:t>
            </a:r>
            <a:r>
              <a:rPr b="1" lang="en">
                <a:solidFill>
                  <a:srgbClr val="000000"/>
                </a:solidFill>
              </a:rPr>
              <a:t>inventory</a:t>
            </a:r>
            <a:r>
              <a:rPr lang="en">
                <a:solidFill>
                  <a:srgbClr val="000000"/>
                </a:solidFill>
              </a:rPr>
              <a:t> value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Top 5 locations: </a:t>
            </a:r>
            <a:r>
              <a:rPr b="1" lang="en">
                <a:solidFill>
                  <a:srgbClr val="000000"/>
                </a:solidFill>
              </a:rPr>
              <a:t>52.41%</a:t>
            </a:r>
            <a:r>
              <a:rPr lang="en">
                <a:solidFill>
                  <a:srgbClr val="000000"/>
                </a:solidFill>
              </a:rPr>
              <a:t> of revenue, </a:t>
            </a:r>
            <a:r>
              <a:rPr b="1" lang="en">
                <a:solidFill>
                  <a:srgbClr val="000000"/>
                </a:solidFill>
              </a:rPr>
              <a:t>39.24%</a:t>
            </a:r>
            <a:r>
              <a:rPr lang="en">
                <a:solidFill>
                  <a:srgbClr val="000000"/>
                </a:solidFill>
              </a:rPr>
              <a:t> of inventory value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459075" y="4268725"/>
            <a:ext cx="1830600" cy="4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Sales = 108.89M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Total Inventory Value = 53.39M</a:t>
            </a:r>
            <a:endParaRPr b="1" sz="9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416900" y="435300"/>
            <a:ext cx="83049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Best Sellers Out of Stock While Millions Sit in Unsold Inventory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18" name="Google Shape;118;p19"/>
          <p:cNvSpPr txBox="1"/>
          <p:nvPr>
            <p:ph idx="1" type="body"/>
          </p:nvPr>
        </p:nvSpPr>
        <p:spPr>
          <a:xfrm>
            <a:off x="5245186" y="1532763"/>
            <a:ext cx="3258900" cy="25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Top-selling</a:t>
            </a:r>
            <a:r>
              <a:rPr lang="en">
                <a:solidFill>
                  <a:srgbClr val="000000"/>
                </a:solidFill>
              </a:rPr>
              <a:t> product (596 units sold) has only </a:t>
            </a:r>
            <a:r>
              <a:rPr b="1" lang="en">
                <a:solidFill>
                  <a:srgbClr val="000000"/>
                </a:solidFill>
              </a:rPr>
              <a:t>3 units</a:t>
            </a:r>
            <a:r>
              <a:rPr lang="en">
                <a:solidFill>
                  <a:srgbClr val="000000"/>
                </a:solidFill>
              </a:rPr>
              <a:t> left across 15 store locations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Stock-to-sales universal benchmark = 1.5–2.0; most stores </a:t>
            </a:r>
            <a:r>
              <a:rPr b="1" lang="en">
                <a:solidFill>
                  <a:srgbClr val="000000"/>
                </a:solidFill>
              </a:rPr>
              <a:t>below 1.0</a:t>
            </a:r>
            <a:r>
              <a:rPr lang="en">
                <a:solidFill>
                  <a:srgbClr val="000000"/>
                </a:solidFill>
              </a:rPr>
              <a:t> (see Appendix for full table)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b="1" lang="en">
                <a:solidFill>
                  <a:srgbClr val="000000"/>
                </a:solidFill>
              </a:rPr>
              <a:t>Over KSh 4M</a:t>
            </a:r>
            <a:r>
              <a:rPr lang="en">
                <a:solidFill>
                  <a:srgbClr val="000000"/>
                </a:solidFill>
              </a:rPr>
              <a:t> tied up in </a:t>
            </a:r>
            <a:r>
              <a:rPr b="1" lang="en">
                <a:solidFill>
                  <a:srgbClr val="000000"/>
                </a:solidFill>
              </a:rPr>
              <a:t>products with zero sales</a:t>
            </a:r>
            <a:r>
              <a:rPr lang="en">
                <a:solidFill>
                  <a:srgbClr val="000000"/>
                </a:solidFill>
              </a:rPr>
              <a:t> in last 3 months (see Power BI Dashboard for full list)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9" name="Google Shape;11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518" y="884100"/>
            <a:ext cx="3873500" cy="381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09.05.XX</a:t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descr="Background pointer shape in timeline graphic" id="130" name="Google Shape;130;p21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Short Term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32" name="Google Shape;132;p21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133" name="Google Shape;133;p21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4" name="Google Shape;134;p21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5" name="Google Shape;135;p21"/>
          <p:cNvSpPr txBox="1"/>
          <p:nvPr>
            <p:ph idx="4294967295" type="body"/>
          </p:nvPr>
        </p:nvSpPr>
        <p:spPr>
          <a:xfrm>
            <a:off x="1320050" y="3597000"/>
            <a:ext cx="2447700" cy="98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End-of-week promotions, clearance campaigns, first-purchase incentives</a:t>
            </a:r>
            <a:endParaRPr sz="1500"/>
          </a:p>
        </p:txBody>
      </p:sp>
      <p:sp>
        <p:nvSpPr>
          <p:cNvPr descr="Background pointer shape in timeline graphic" id="136" name="Google Shape;136;p21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4294967295" type="body"/>
          </p:nvPr>
        </p:nvSpPr>
        <p:spPr>
          <a:xfrm>
            <a:off x="3840326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Medium Term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38" name="Google Shape;138;p21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139" name="Google Shape;139;p21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0" name="Google Shape;140;p21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1" name="Google Shape;141;p21"/>
          <p:cNvSpPr txBox="1"/>
          <p:nvPr>
            <p:ph idx="4294967295" type="body"/>
          </p:nvPr>
        </p:nvSpPr>
        <p:spPr>
          <a:xfrm>
            <a:off x="3309126" y="601650"/>
            <a:ext cx="2477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500"/>
              <a:t>Inventory rebalancing, loyalty program rollout, replenishment automation</a:t>
            </a:r>
            <a:endParaRPr sz="15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descr="Background pointer shape in timeline graphic" id="142" name="Google Shape;142;p21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lt1"/>
                </a:solidFill>
              </a:rPr>
              <a:t>Long Term</a:t>
            </a:r>
            <a:endParaRPr b="1" sz="1400">
              <a:solidFill>
                <a:schemeClr val="lt1"/>
              </a:solidFill>
            </a:endParaRPr>
          </a:p>
        </p:txBody>
      </p:sp>
      <p:grpSp>
        <p:nvGrpSpPr>
          <p:cNvPr id="144" name="Google Shape;144;p21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145" name="Google Shape;145;p21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6" name="Google Shape;146;p21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7" name="Google Shape;147;p21"/>
          <p:cNvSpPr txBox="1"/>
          <p:nvPr>
            <p:ph idx="4294967295" type="body"/>
          </p:nvPr>
        </p:nvSpPr>
        <p:spPr>
          <a:xfrm>
            <a:off x="4766775" y="3597000"/>
            <a:ext cx="29031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/>
              <a:t>Advanced demand forecasting, product mix refinement, regional sales execution improvements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