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embeddedFontLst>
    <p:embeddedFont>
      <p:font typeface="Poppins" panose="00000500000000000000" pitchFamily="2" charset="0"/>
      <p:regular r:id="rId4"/>
      <p:bold r:id="rId5"/>
      <p:italic r:id="rId6"/>
      <p:boldItalic r:id="rId7"/>
    </p:embeddedFont>
    <p:embeddedFont>
      <p:font typeface="Poppins Medium" panose="000006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82">
          <p15:clr>
            <a:srgbClr val="A4A3A4"/>
          </p15:clr>
        </p15:guide>
        <p15:guide id="2" pos="325">
          <p15:clr>
            <a:srgbClr val="A4A3A4"/>
          </p15:clr>
        </p15:guide>
        <p15:guide id="3" pos="1504" userDrawn="1">
          <p15:clr>
            <a:srgbClr val="A4A3A4"/>
          </p15:clr>
        </p15:guide>
        <p15:guide id="4" pos="6879">
          <p15:clr>
            <a:srgbClr val="A4A3A4"/>
          </p15:clr>
        </p15:guide>
        <p15:guide id="5" pos="3250">
          <p15:clr>
            <a:srgbClr val="A4A3A4"/>
          </p15:clr>
        </p15:guide>
        <p15:guide id="6" orient="horz" pos="1729" userDrawn="1">
          <p15:clr>
            <a:srgbClr val="A4A3A4"/>
          </p15:clr>
        </p15:guide>
        <p15:guide id="7" orient="horz" pos="845">
          <p15:clr>
            <a:srgbClr val="A4A3A4"/>
          </p15:clr>
        </p15:guide>
        <p15:guide id="8" orient="horz" pos="30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A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02BAD8-2F0C-4BC5-8D39-33C48B483F86}">
  <a:tblStyle styleId="{EA02BAD8-2F0C-4BC5-8D39-33C48B483F8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7" autoAdjust="0"/>
    <p:restoredTop sz="85037" autoAdjust="0"/>
  </p:normalViewPr>
  <p:slideViewPr>
    <p:cSldViewPr snapToGrid="0">
      <p:cViewPr varScale="1">
        <p:scale>
          <a:sx n="137" d="100"/>
          <a:sy n="137" d="100"/>
        </p:scale>
        <p:origin x="198" y="120"/>
      </p:cViewPr>
      <p:guideLst>
        <p:guide orient="horz" pos="2682"/>
        <p:guide pos="325"/>
        <p:guide pos="1504"/>
        <p:guide pos="6879"/>
        <p:guide pos="3250"/>
        <p:guide orient="horz" pos="1729"/>
        <p:guide orient="horz" pos="845"/>
        <p:guide orient="horz" pos="30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43" d="100"/>
          <a:sy n="43" d="100"/>
        </p:scale>
        <p:origin x="247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C7F8934-010C-2A1B-A287-15684B8C40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D362D8-15AC-268F-92B2-E4010C49E8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BF1F-2205-463C-8314-F001358D3E2A}" type="datetimeFigureOut">
              <a:rPr lang="es-MX" smtClean="0"/>
              <a:t>01/11/2024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EEA117-17AB-0D8D-194B-7B7A0B7657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5D79B4-4AAB-A9C0-426E-346A914755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F8B42-CA41-49F1-B2D4-C6E4D86AA3E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40924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preserve="1">
  <p:cSld name="portad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1F1AEAF-7CC8-B7AD-A894-463780D4F70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0" b="6863"/>
          <a:stretch/>
        </p:blipFill>
        <p:spPr bwMode="auto">
          <a:xfrm>
            <a:off x="-10027" y="-1"/>
            <a:ext cx="1221205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7;p2"/>
          <p:cNvSpPr/>
          <p:nvPr/>
        </p:nvSpPr>
        <p:spPr>
          <a:xfrm rot="-5400000">
            <a:off x="2667004" y="-2667004"/>
            <a:ext cx="6857994" cy="12191999"/>
          </a:xfrm>
          <a:prstGeom prst="rect">
            <a:avLst/>
          </a:prstGeom>
          <a:solidFill>
            <a:schemeClr val="lt1">
              <a:alpha val="6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itulo"/>
          <p:cNvSpPr txBox="1">
            <a:spLocks noGrp="1"/>
          </p:cNvSpPr>
          <p:nvPr>
            <p:ph type="body" idx="1"/>
          </p:nvPr>
        </p:nvSpPr>
        <p:spPr>
          <a:xfrm>
            <a:off x="1018903" y="1973263"/>
            <a:ext cx="10099086" cy="725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9" name="subtitulo"/>
          <p:cNvSpPr txBox="1">
            <a:spLocks noGrp="1"/>
          </p:cNvSpPr>
          <p:nvPr>
            <p:ph type="body" idx="2" hasCustomPrompt="1"/>
          </p:nvPr>
        </p:nvSpPr>
        <p:spPr>
          <a:xfrm>
            <a:off x="1018902" y="2802799"/>
            <a:ext cx="10099086" cy="115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7200"/>
              <a:buNone/>
              <a:defRPr sz="72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s-MX" dirty="0"/>
              <a:t>h</a:t>
            </a:r>
            <a:endParaRPr dirty="0"/>
          </a:p>
        </p:txBody>
      </p:sp>
      <p:sp>
        <p:nvSpPr>
          <p:cNvPr id="20" name="periodo"/>
          <p:cNvSpPr txBox="1">
            <a:spLocks noGrp="1"/>
          </p:cNvSpPr>
          <p:nvPr>
            <p:ph type="body" idx="3"/>
          </p:nvPr>
        </p:nvSpPr>
        <p:spPr>
          <a:xfrm>
            <a:off x="1018902" y="3997646"/>
            <a:ext cx="10099085" cy="3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7E6DB1-802A-8AA7-FE15-0669B3E95A60}"/>
              </a:ext>
            </a:extLst>
          </p:cNvPr>
          <p:cNvSpPr/>
          <p:nvPr userDrawn="1"/>
        </p:nvSpPr>
        <p:spPr>
          <a:xfrm>
            <a:off x="0" y="5815067"/>
            <a:ext cx="12191999" cy="1042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A76F2A4-BC5F-864E-26C1-3F819F6900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946" y="5887359"/>
            <a:ext cx="1850107" cy="72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05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nota_calibra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E56F0-F4B8-33C0-6943-46520DE4D4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ulo">
            <a:extLst>
              <a:ext uri="{FF2B5EF4-FFF2-40B4-BE49-F238E27FC236}">
                <a16:creationId xmlns:a16="http://schemas.microsoft.com/office/drawing/2014/main" id="{339BAC04-121A-9879-0DFD-276E204933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9" name="Google Shape;126;p10">
            <a:extLst>
              <a:ext uri="{FF2B5EF4-FFF2-40B4-BE49-F238E27FC236}">
                <a16:creationId xmlns:a16="http://schemas.microsoft.com/office/drawing/2014/main" id="{C7B681E0-697A-5745-4281-152BD7F03F13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55622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una_grafica_sencilla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n_principal"/>
          <p:cNvSpPr>
            <a:spLocks noGrp="1"/>
          </p:cNvSpPr>
          <p:nvPr>
            <p:ph type="pic" idx="2"/>
          </p:nvPr>
        </p:nvSpPr>
        <p:spPr>
          <a:xfrm>
            <a:off x="403814" y="1289957"/>
            <a:ext cx="10487344" cy="5192486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06;p7">
            <a:extLst>
              <a:ext uri="{FF2B5EF4-FFF2-40B4-BE49-F238E27FC236}">
                <a16:creationId xmlns:a16="http://schemas.microsoft.com/office/drawing/2014/main" id="{77C520D3-ED32-A75E-3445-324F37DA1081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9A690C19-FAA6-6317-A9FC-200499667E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7" name="Google Shape;126;p10">
            <a:extLst>
              <a:ext uri="{FF2B5EF4-FFF2-40B4-BE49-F238E27FC236}">
                <a16:creationId xmlns:a16="http://schemas.microsoft.com/office/drawing/2014/main" id="{6C73DCB3-A2A7-4151-F689-CDE23F9E8E40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Picture 3">
            <a:extLst>
              <a:ext uri="{FF2B5EF4-FFF2-40B4-BE49-F238E27FC236}">
                <a16:creationId xmlns:a16="http://schemas.microsoft.com/office/drawing/2014/main" id="{D24246CB-5BC8-A346-DAF3-A49C4798B2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092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una_grafica_mas_100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n_principal"/>
          <p:cNvSpPr>
            <a:spLocks noGrp="1"/>
          </p:cNvSpPr>
          <p:nvPr>
            <p:ph type="pic" idx="2"/>
          </p:nvPr>
        </p:nvSpPr>
        <p:spPr>
          <a:xfrm>
            <a:off x="420688" y="1257300"/>
            <a:ext cx="10470469" cy="493809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6F23FC-735C-E36D-3F4F-D4827BBE9830}"/>
              </a:ext>
            </a:extLst>
          </p:cNvPr>
          <p:cNvSpPr txBox="1"/>
          <p:nvPr userDrawn="1"/>
        </p:nvSpPr>
        <p:spPr>
          <a:xfrm>
            <a:off x="371023" y="6400447"/>
            <a:ext cx="9232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D7A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Nota: los porcentajes suman más de 100% ya que se trata de una pregunta </a:t>
            </a:r>
            <a:r>
              <a:rPr lang="es-ES" sz="1100" dirty="0" err="1">
                <a:solidFill>
                  <a:srgbClr val="FD7A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multi-respuesta</a:t>
            </a:r>
            <a:r>
              <a:rPr lang="es-ES" sz="1100" dirty="0">
                <a:solidFill>
                  <a:srgbClr val="FD7A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Se omite la no respuesta</a:t>
            </a:r>
            <a:endParaRPr lang="es-MX" sz="1100" dirty="0">
              <a:solidFill>
                <a:srgbClr val="FD7A2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Google Shape;106;p7">
            <a:extLst>
              <a:ext uri="{FF2B5EF4-FFF2-40B4-BE49-F238E27FC236}">
                <a16:creationId xmlns:a16="http://schemas.microsoft.com/office/drawing/2014/main" id="{07F880CE-8215-31FA-69DB-2C6CEEB8060B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itulo">
            <a:extLst>
              <a:ext uri="{FF2B5EF4-FFF2-40B4-BE49-F238E27FC236}">
                <a16:creationId xmlns:a16="http://schemas.microsoft.com/office/drawing/2014/main" id="{40A4E4D2-0A1D-A5F5-71DA-0E4CD53AD3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12" name="Google Shape;126;p10">
            <a:extLst>
              <a:ext uri="{FF2B5EF4-FFF2-40B4-BE49-F238E27FC236}">
                <a16:creationId xmlns:a16="http://schemas.microsoft.com/office/drawing/2014/main" id="{8D2918FC-1FEA-1364-C641-255BD20F04A8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Picture 3">
            <a:extLst>
              <a:ext uri="{FF2B5EF4-FFF2-40B4-BE49-F238E27FC236}">
                <a16:creationId xmlns:a16="http://schemas.microsoft.com/office/drawing/2014/main" id="{440139F6-17CA-E07B-4941-10B512FD85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060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0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una_grafica_metodo_morena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n_principal"/>
          <p:cNvSpPr>
            <a:spLocks noGrp="1"/>
          </p:cNvSpPr>
          <p:nvPr>
            <p:ph type="pic" idx="2"/>
          </p:nvPr>
        </p:nvSpPr>
        <p:spPr>
          <a:xfrm>
            <a:off x="420687" y="1257299"/>
            <a:ext cx="10486799" cy="5195889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Google Shape;106;p7">
            <a:extLst>
              <a:ext uri="{FF2B5EF4-FFF2-40B4-BE49-F238E27FC236}">
                <a16:creationId xmlns:a16="http://schemas.microsoft.com/office/drawing/2014/main" id="{89213BA2-2D6A-ED1C-4983-732D07C856C2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FC175CD8-D8DF-7030-961F-E8E7C8F78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8" name="Google Shape;126;p10">
            <a:extLst>
              <a:ext uri="{FF2B5EF4-FFF2-40B4-BE49-F238E27FC236}">
                <a16:creationId xmlns:a16="http://schemas.microsoft.com/office/drawing/2014/main" id="{99FD77D2-40B7-30D4-AAA3-F2E91642AB2D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944A7BE3-5FEA-7999-2E1B-8BA9609D4D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923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sankey_especial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n_principal"/>
          <p:cNvSpPr>
            <a:spLocks noGrp="1"/>
          </p:cNvSpPr>
          <p:nvPr>
            <p:ph type="pic" idx="2"/>
          </p:nvPr>
        </p:nvSpPr>
        <p:spPr>
          <a:xfrm>
            <a:off x="420687" y="1257299"/>
            <a:ext cx="5865813" cy="5225143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tabla">
            <a:extLst>
              <a:ext uri="{FF2B5EF4-FFF2-40B4-BE49-F238E27FC236}">
                <a16:creationId xmlns:a16="http://schemas.microsoft.com/office/drawing/2014/main" id="{C8200217-E3B6-F998-F17A-682234A04A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77881" y="1257300"/>
            <a:ext cx="4613275" cy="5208814"/>
          </a:xfrm>
        </p:spPr>
        <p:txBody>
          <a:bodyPr>
            <a:normAutofit/>
          </a:bodyPr>
          <a:lstStyle>
            <a:lvl1pPr marL="50800" indent="0">
              <a:buNone/>
              <a:defRPr sz="2000"/>
            </a:lvl1pPr>
          </a:lstStyle>
          <a:p>
            <a:pPr lvl="0"/>
            <a:endParaRPr lang="es-MX" dirty="0"/>
          </a:p>
        </p:txBody>
      </p:sp>
      <p:sp>
        <p:nvSpPr>
          <p:cNvPr id="10" name="Google Shape;106;p7">
            <a:extLst>
              <a:ext uri="{FF2B5EF4-FFF2-40B4-BE49-F238E27FC236}">
                <a16:creationId xmlns:a16="http://schemas.microsoft.com/office/drawing/2014/main" id="{49C50BBF-AE89-6006-0302-C2C75D3E7ECB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itulo">
            <a:extLst>
              <a:ext uri="{FF2B5EF4-FFF2-40B4-BE49-F238E27FC236}">
                <a16:creationId xmlns:a16="http://schemas.microsoft.com/office/drawing/2014/main" id="{C2AD8B3F-A694-FBCF-3873-63C4BDCD2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14" name="Google Shape;126;p10">
            <a:extLst>
              <a:ext uri="{FF2B5EF4-FFF2-40B4-BE49-F238E27FC236}">
                <a16:creationId xmlns:a16="http://schemas.microsoft.com/office/drawing/2014/main" id="{B6689697-0CE1-3E10-423B-06E628FA94FC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" name="Picture 3">
            <a:extLst>
              <a:ext uri="{FF2B5EF4-FFF2-40B4-BE49-F238E27FC236}">
                <a16:creationId xmlns:a16="http://schemas.microsoft.com/office/drawing/2014/main" id="{BCCC17DE-3B54-AD93-5D51-1E972D42C0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031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_graficas_equitativas" userDrawn="1">
  <p:cSld name="dos_graficas_equitativa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rafica_uno"/>
          <p:cNvSpPr>
            <a:spLocks noGrp="1"/>
          </p:cNvSpPr>
          <p:nvPr>
            <p:ph type="pic" idx="2"/>
          </p:nvPr>
        </p:nvSpPr>
        <p:spPr>
          <a:xfrm>
            <a:off x="419923" y="1124611"/>
            <a:ext cx="5115464" cy="537416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Google Shape;106;p7">
            <a:extLst>
              <a:ext uri="{FF2B5EF4-FFF2-40B4-BE49-F238E27FC236}">
                <a16:creationId xmlns:a16="http://schemas.microsoft.com/office/drawing/2014/main" id="{F0C44132-B1CB-7519-9033-E29819AD8912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titulo">
            <a:extLst>
              <a:ext uri="{FF2B5EF4-FFF2-40B4-BE49-F238E27FC236}">
                <a16:creationId xmlns:a16="http://schemas.microsoft.com/office/drawing/2014/main" id="{2E882E89-D749-8CCD-546E-AF45CF3CF9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" name="grafica_dos">
            <a:extLst>
              <a:ext uri="{FF2B5EF4-FFF2-40B4-BE49-F238E27FC236}">
                <a16:creationId xmlns:a16="http://schemas.microsoft.com/office/drawing/2014/main" id="{22C3D970-8CE5-C172-9C29-0838FEDC0391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5764809" y="1130054"/>
            <a:ext cx="5115464" cy="537416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" name="Google Shape;126;p10">
            <a:extLst>
              <a:ext uri="{FF2B5EF4-FFF2-40B4-BE49-F238E27FC236}">
                <a16:creationId xmlns:a16="http://schemas.microsoft.com/office/drawing/2014/main" id="{F1ECD70D-0D82-8CBD-9568-EA468A9DB8C1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" name="Picture 3">
            <a:extLst>
              <a:ext uri="{FF2B5EF4-FFF2-40B4-BE49-F238E27FC236}">
                <a16:creationId xmlns:a16="http://schemas.microsoft.com/office/drawing/2014/main" id="{2C6F68C0-D30F-E1FD-B589-6D9C035F71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_metodologica_bc_mayo_2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4">
            <a:extLst>
              <a:ext uri="{FF2B5EF4-FFF2-40B4-BE49-F238E27FC236}">
                <a16:creationId xmlns:a16="http://schemas.microsoft.com/office/drawing/2014/main" id="{2A61D2F9-CC0C-E242-E91C-FDCF720F45AB}"/>
              </a:ext>
            </a:extLst>
          </p:cNvPr>
          <p:cNvSpPr txBox="1"/>
          <p:nvPr userDrawn="1"/>
        </p:nvSpPr>
        <p:spPr>
          <a:xfrm>
            <a:off x="352126" y="295126"/>
            <a:ext cx="1100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spc="300" dirty="0">
                <a:solidFill>
                  <a:srgbClr val="FD7A22"/>
                </a:solidFill>
                <a:latin typeface="Poppins" panose="02000000000000000000" pitchFamily="2" charset="77"/>
                <a:cs typeface="Poppins" panose="02000000000000000000" pitchFamily="2" charset="77"/>
              </a:rPr>
              <a:t>Nota metodológica¹</a:t>
            </a:r>
          </a:p>
        </p:txBody>
      </p:sp>
      <p:graphicFrame>
        <p:nvGraphicFramePr>
          <p:cNvPr id="9" name="Tabla 6">
            <a:extLst>
              <a:ext uri="{FF2B5EF4-FFF2-40B4-BE49-F238E27FC236}">
                <a16:creationId xmlns:a16="http://schemas.microsoft.com/office/drawing/2014/main" id="{99C1E06D-BA7A-66C5-11B5-32DB4CB4EED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86745520"/>
              </p:ext>
            </p:extLst>
          </p:nvPr>
        </p:nvGraphicFramePr>
        <p:xfrm>
          <a:off x="352126" y="924551"/>
          <a:ext cx="10648666" cy="5043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841">
                  <a:extLst>
                    <a:ext uri="{9D8B030D-6E8A-4147-A177-3AD203B41FA5}">
                      <a16:colId xmlns:a16="http://schemas.microsoft.com/office/drawing/2014/main" val="2929718257"/>
                    </a:ext>
                  </a:extLst>
                </a:gridCol>
                <a:gridCol w="7610825">
                  <a:extLst>
                    <a:ext uri="{9D8B030D-6E8A-4147-A177-3AD203B41FA5}">
                      <a16:colId xmlns:a16="http://schemas.microsoft.com/office/drawing/2014/main" val="1970159204"/>
                    </a:ext>
                  </a:extLst>
                </a:gridCol>
              </a:tblGrid>
              <a:tr h="525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Tipo de encuesta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En vivienda, entrevistas cara a cara.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28606"/>
                  </a:ext>
                </a:extLst>
              </a:tr>
              <a:tr h="607817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Objetivo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Medir la preferencia ciudadana respecto al las elecciones a Presidencia Municipal, Senado de Baja California y Presidencia de la República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17354"/>
                  </a:ext>
                </a:extLst>
              </a:tr>
              <a:tr h="525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Fecha de levantamiento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Del 5 al 19 de Mayo del 2024.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920833"/>
                  </a:ext>
                </a:extLst>
              </a:tr>
              <a:tr h="588591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Marco muestral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Personas mayores de 18 años residentes en Baja California, con INE vigente.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167282"/>
                  </a:ext>
                </a:extLst>
              </a:tr>
              <a:tr h="888955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Proceso de selección </a:t>
                      </a:r>
                    </a:p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de la muestra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El estado de Baja California se estratificó en 15 secciones a partir de los municipios y los Distritos Federales que componen al estado. Después, se seleccionaron 379 secciones electorales de manera aleatoria con probabilidad proporcional a su lista nominal. Por último se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seleccionaro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 n 2 manzanas de manera aleatoria simple y 5 entrevistas por manzana.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53226"/>
                  </a:ext>
                </a:extLst>
              </a:tr>
              <a:tr h="525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Tamaño de la muestra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4,038 entrevistas efectivas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325417"/>
                  </a:ext>
                </a:extLst>
              </a:tr>
              <a:tr h="588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Margen de error</a:t>
                      </a:r>
                    </a:p>
                    <a:p>
                      <a:pPr algn="l"/>
                      <a:endParaRPr lang="es-ES_tradnl" sz="1600" b="1" dirty="0">
                        <a:solidFill>
                          <a:schemeClr val="tx1"/>
                        </a:solidFill>
                        <a:latin typeface="Poppins" panose="02000000000000000000" pitchFamily="2" charset="77"/>
                        <a:cs typeface="Poppins" panose="02000000000000000000" pitchFamily="2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El error mediano de la muestra es de 0.9 %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203586"/>
                  </a:ext>
                </a:extLst>
              </a:tr>
              <a:tr h="525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Nivel de confianza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98% de confianza estadística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06673"/>
                  </a:ext>
                </a:extLst>
              </a:tr>
            </a:tbl>
          </a:graphicData>
        </a:graphic>
      </p:graphicFrame>
      <p:sp>
        <p:nvSpPr>
          <p:cNvPr id="10" name="CuadroTexto 6">
            <a:extLst>
              <a:ext uri="{FF2B5EF4-FFF2-40B4-BE49-F238E27FC236}">
                <a16:creationId xmlns:a16="http://schemas.microsoft.com/office/drawing/2014/main" id="{C7E6D312-2E16-4C59-B7ED-A2545D55DE49}"/>
              </a:ext>
            </a:extLst>
          </p:cNvPr>
          <p:cNvSpPr txBox="1"/>
          <p:nvPr userDrawn="1"/>
        </p:nvSpPr>
        <p:spPr>
          <a:xfrm>
            <a:off x="254154" y="6026073"/>
            <a:ext cx="1091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Poppins" panose="02000000000000000000" pitchFamily="2" charset="77"/>
                <a:cs typeface="Poppins" panose="02000000000000000000" pitchFamily="2" charset="77"/>
              </a:rPr>
              <a:t>Nota: ¹Los resultados pueden no sumar el 100% por cuestiones de redondeo. </a:t>
            </a:r>
            <a:r>
              <a:rPr lang="es-MX" sz="1200" kern="1200" dirty="0">
                <a:solidFill>
                  <a:schemeClr val="tx1"/>
                </a:solidFill>
                <a:latin typeface="Poppins" panose="02000000000000000000" pitchFamily="2" charset="77"/>
                <a:ea typeface="+mn-ea"/>
                <a:cs typeface="Poppins" panose="02000000000000000000" pitchFamily="2" charset="77"/>
              </a:rPr>
              <a:t>En las gráficas de cruces se pueden observar “*” en las estimaciones.  Estos representan el nivel de precisión la estimación. Cuando no se observa ninguno el dato es preciso mientras que “*” significa precisión estadística moderada y “**” es poca presión. No recomendamos interpretar los datos con “**”.</a:t>
            </a:r>
          </a:p>
        </p:txBody>
      </p:sp>
      <p:sp>
        <p:nvSpPr>
          <p:cNvPr id="6" name="Google Shape;106;p7">
            <a:extLst>
              <a:ext uri="{FF2B5EF4-FFF2-40B4-BE49-F238E27FC236}">
                <a16:creationId xmlns:a16="http://schemas.microsoft.com/office/drawing/2014/main" id="{6C789624-5680-A7DA-409C-27204F67C7BD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2" name="Google Shape;126;p10">
            <a:extLst>
              <a:ext uri="{FF2B5EF4-FFF2-40B4-BE49-F238E27FC236}">
                <a16:creationId xmlns:a16="http://schemas.microsoft.com/office/drawing/2014/main" id="{C4E5EDA9-1265-4E9B-064B-1EA795126E97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Picture 3">
            <a:extLst>
              <a:ext uri="{FF2B5EF4-FFF2-40B4-BE49-F238E27FC236}">
                <a16:creationId xmlns:a16="http://schemas.microsoft.com/office/drawing/2014/main" id="{63EA3C55-0E33-AD69-A4BE-BBE2B017D4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36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 Medium"/>
              <a:buNone/>
              <a:defRPr sz="44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87" r:id="rId2"/>
    <p:sldLayoutId id="2147483691" r:id="rId3"/>
    <p:sldLayoutId id="2147483685" r:id="rId4"/>
    <p:sldLayoutId id="2147483689" r:id="rId5"/>
    <p:sldLayoutId id="2147483672" r:id="rId6"/>
    <p:sldLayoutId id="2147483655" r:id="rId7"/>
    <p:sldLayoutId id="214748369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Poppins Medium</vt:lpstr>
      <vt:lpstr>Poppins</vt:lpstr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MORANT</dc:creator>
  <cp:lastModifiedBy>Allan Josué García</cp:lastModifiedBy>
  <cp:revision>105</cp:revision>
  <dcterms:modified xsi:type="dcterms:W3CDTF">2024-11-01T06:13:13Z</dcterms:modified>
</cp:coreProperties>
</file>