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091C"/>
    <a:srgbClr val="A84056"/>
    <a:srgbClr val="F15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A252AB-976E-C515-47D9-176F776203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CFAF07-A5D2-0524-6286-6472218133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8F26B-1561-4B03-B8D3-EDA4289D324B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D24CA8-F266-5BED-C6E7-37B026C961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7C06E9-0E89-9E59-3F93-B9EB2CBD54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2B1A-DCCC-4936-B2E9-DEAD8C943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381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E0C3009-13C7-BD49-B6E5-85034A078F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13960"/>
          <a:stretch/>
        </p:blipFill>
        <p:spPr>
          <a:xfrm>
            <a:off x="-119922" y="0"/>
            <a:ext cx="12311921" cy="7062094"/>
          </a:xfrm>
          <a:prstGeom prst="rect">
            <a:avLst/>
          </a:prstGeom>
        </p:spPr>
      </p:pic>
      <p:sp>
        <p:nvSpPr>
          <p:cNvPr id="11" name="Google Shape;9;p2">
            <a:extLst>
              <a:ext uri="{FF2B5EF4-FFF2-40B4-BE49-F238E27FC236}">
                <a16:creationId xmlns:a16="http://schemas.microsoft.com/office/drawing/2014/main" id="{B75ABF6D-2784-D941-B68A-7FFA4C463F62}"/>
              </a:ext>
            </a:extLst>
          </p:cNvPr>
          <p:cNvSpPr/>
          <p:nvPr userDrawn="1"/>
        </p:nvSpPr>
        <p:spPr>
          <a:xfrm rot="-5400000">
            <a:off x="4198568" y="-1668966"/>
            <a:ext cx="3907591" cy="11412788"/>
          </a:xfrm>
          <a:prstGeom prst="rect">
            <a:avLst/>
          </a:prstGeom>
          <a:solidFill>
            <a:schemeClr val="bg1">
              <a:alpha val="8196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/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46192F90-A4B7-BC43-9824-DE832A4335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605" y="3016134"/>
            <a:ext cx="11412789" cy="930357"/>
          </a:xfrm>
        </p:spPr>
        <p:txBody>
          <a:bodyPr anchor="b">
            <a:normAutofit/>
          </a:bodyPr>
          <a:lstStyle>
            <a:lvl1pPr algn="ctr">
              <a:defRPr sz="4800" b="1" i="0" spc="300">
                <a:solidFill>
                  <a:srgbClr val="8C0202"/>
                </a:solidFill>
                <a:latin typeface="Poppins SemiBold" panose="02000000000000000000" pitchFamily="2" charset="77"/>
                <a:cs typeface="Poppins SemiBold" panose="02000000000000000000" pitchFamily="2" charset="77"/>
              </a:defRPr>
            </a:lvl1pPr>
          </a:lstStyle>
          <a:p>
            <a:r>
              <a:rPr lang="es-MX" dirty="0"/>
              <a:t>TÍTULO SECCION</a:t>
            </a:r>
          </a:p>
        </p:txBody>
      </p:sp>
      <p:sp>
        <p:nvSpPr>
          <p:cNvPr id="3" name="subtitulo">
            <a:extLst>
              <a:ext uri="{FF2B5EF4-FFF2-40B4-BE49-F238E27FC236}">
                <a16:creationId xmlns:a16="http://schemas.microsoft.com/office/drawing/2014/main" id="{C9AA6080-73FB-C04A-A867-7E52325E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969" y="4087005"/>
            <a:ext cx="11356425" cy="107600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7808C-BF11-1B4E-BB85-91F88BBE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" y="5991225"/>
            <a:ext cx="2743200" cy="365125"/>
          </a:xfrm>
        </p:spPr>
        <p:txBody>
          <a:bodyPr/>
          <a:lstStyle/>
          <a:p>
            <a:fld id="{5136BC65-EFA8-EE47-95AA-5C6E0125DEF2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956B3-268F-F744-B50A-25048F17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273" y="5991225"/>
            <a:ext cx="41148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FAC3C-5749-2A49-82A0-C2083C76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5991224"/>
            <a:ext cx="2743200" cy="365125"/>
          </a:xfrm>
        </p:spPr>
        <p:txBody>
          <a:bodyPr/>
          <a:lstStyle/>
          <a:p>
            <a:fld id="{115A37A9-004F-5743-A9A0-9DBD9B40B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Google Shape;190;p33">
            <a:extLst>
              <a:ext uri="{FF2B5EF4-FFF2-40B4-BE49-F238E27FC236}">
                <a16:creationId xmlns:a16="http://schemas.microsoft.com/office/drawing/2014/main" id="{DACE9945-D90A-9342-A863-C47F29F5631D}"/>
              </a:ext>
            </a:extLst>
          </p:cNvPr>
          <p:cNvCxnSpPr>
            <a:cxnSpLocks/>
          </p:cNvCxnSpPr>
          <p:nvPr userDrawn="1"/>
        </p:nvCxnSpPr>
        <p:spPr>
          <a:xfrm>
            <a:off x="2587566" y="3899176"/>
            <a:ext cx="6926925" cy="0"/>
          </a:xfrm>
          <a:prstGeom prst="straightConnector1">
            <a:avLst/>
          </a:prstGeom>
          <a:noFill/>
          <a:ln w="28575" cap="flat" cmpd="sng">
            <a:solidFill>
              <a:srgbClr val="8C020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F4965A35-4C61-D646-A619-E7568BCC3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30285" y="4811376"/>
            <a:ext cx="866776" cy="8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9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006848-8BC6-3617-2BA3-9AD5B8A61DD6}"/>
              </a:ext>
            </a:extLst>
          </p:cNvPr>
          <p:cNvSpPr/>
          <p:nvPr userDrawn="1"/>
        </p:nvSpPr>
        <p:spPr>
          <a:xfrm>
            <a:off x="-119921" y="5710198"/>
            <a:ext cx="12311921" cy="1351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50" name="Picture 2" descr="Encuesta: 46% de los capitalinos prefiere a Morena para la CDMX rumbo a 2024">
            <a:extLst>
              <a:ext uri="{FF2B5EF4-FFF2-40B4-BE49-F238E27FC236}">
                <a16:creationId xmlns:a16="http://schemas.microsoft.com/office/drawing/2014/main" id="{6C12726B-41CD-0BE1-615D-CF85FD905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9;p2">
            <a:extLst>
              <a:ext uri="{FF2B5EF4-FFF2-40B4-BE49-F238E27FC236}">
                <a16:creationId xmlns:a16="http://schemas.microsoft.com/office/drawing/2014/main" id="{B75ABF6D-2784-D941-B68A-7FFA4C463F62}"/>
              </a:ext>
            </a:extLst>
          </p:cNvPr>
          <p:cNvSpPr/>
          <p:nvPr userDrawn="1"/>
        </p:nvSpPr>
        <p:spPr>
          <a:xfrm rot="-5400000">
            <a:off x="4198568" y="-1668966"/>
            <a:ext cx="3907591" cy="11412788"/>
          </a:xfrm>
          <a:prstGeom prst="rect">
            <a:avLst/>
          </a:prstGeom>
          <a:solidFill>
            <a:schemeClr val="bg1">
              <a:alpha val="8196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/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46192F90-A4B7-BC43-9824-DE832A4335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605" y="3016134"/>
            <a:ext cx="11412789" cy="930357"/>
          </a:xfrm>
        </p:spPr>
        <p:txBody>
          <a:bodyPr anchor="b">
            <a:normAutofit/>
          </a:bodyPr>
          <a:lstStyle>
            <a:lvl1pPr algn="ctr">
              <a:defRPr sz="4000" b="1" i="0" spc="300">
                <a:solidFill>
                  <a:srgbClr val="8C0202"/>
                </a:solidFill>
                <a:latin typeface="Poppins SemiBold" panose="02000000000000000000" pitchFamily="2" charset="77"/>
                <a:cs typeface="Poppins SemiBold" panose="02000000000000000000" pitchFamily="2" charset="77"/>
              </a:defRPr>
            </a:lvl1pPr>
          </a:lstStyle>
          <a:p>
            <a:r>
              <a:rPr lang="es-MX" dirty="0"/>
              <a:t>TÍTULO SECCION</a:t>
            </a:r>
          </a:p>
        </p:txBody>
      </p:sp>
      <p:sp>
        <p:nvSpPr>
          <p:cNvPr id="3" name="subtitulo">
            <a:extLst>
              <a:ext uri="{FF2B5EF4-FFF2-40B4-BE49-F238E27FC236}">
                <a16:creationId xmlns:a16="http://schemas.microsoft.com/office/drawing/2014/main" id="{C9AA6080-73FB-C04A-A867-7E52325E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969" y="4087005"/>
            <a:ext cx="11356425" cy="107600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7808C-BF11-1B4E-BB85-91F88BBE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" y="5991225"/>
            <a:ext cx="2743200" cy="365125"/>
          </a:xfrm>
        </p:spPr>
        <p:txBody>
          <a:bodyPr/>
          <a:lstStyle/>
          <a:p>
            <a:fld id="{5136BC65-EFA8-EE47-95AA-5C6E0125DEF2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956B3-268F-F744-B50A-25048F17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273" y="5991225"/>
            <a:ext cx="41148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FAC3C-5749-2A49-82A0-C2083C76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5991224"/>
            <a:ext cx="2743200" cy="365125"/>
          </a:xfrm>
        </p:spPr>
        <p:txBody>
          <a:bodyPr/>
          <a:lstStyle/>
          <a:p>
            <a:fld id="{115A37A9-004F-5743-A9A0-9DBD9B40B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Google Shape;190;p33">
            <a:extLst>
              <a:ext uri="{FF2B5EF4-FFF2-40B4-BE49-F238E27FC236}">
                <a16:creationId xmlns:a16="http://schemas.microsoft.com/office/drawing/2014/main" id="{DACE9945-D90A-9342-A863-C47F29F5631D}"/>
              </a:ext>
            </a:extLst>
          </p:cNvPr>
          <p:cNvCxnSpPr>
            <a:cxnSpLocks/>
          </p:cNvCxnSpPr>
          <p:nvPr userDrawn="1"/>
        </p:nvCxnSpPr>
        <p:spPr>
          <a:xfrm>
            <a:off x="2587566" y="3899176"/>
            <a:ext cx="6926925" cy="0"/>
          </a:xfrm>
          <a:prstGeom prst="straightConnector1">
            <a:avLst/>
          </a:prstGeom>
          <a:noFill/>
          <a:ln w="28575" cap="flat" cmpd="sng">
            <a:solidFill>
              <a:srgbClr val="8C020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F4965A35-4C61-D646-A619-E7568BCC3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30285" y="4811376"/>
            <a:ext cx="866776" cy="8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928E803-B41F-6D49-8EE3-9CCE9CFCF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75683"/>
          <a:stretch/>
        </p:blipFill>
        <p:spPr>
          <a:xfrm>
            <a:off x="0" y="0"/>
            <a:ext cx="12192000" cy="1667736"/>
          </a:xfrm>
          <a:prstGeom prst="rect">
            <a:avLst/>
          </a:prstGeom>
        </p:spPr>
      </p:pic>
      <p:sp>
        <p:nvSpPr>
          <p:cNvPr id="10" name="titulo">
            <a:extLst>
              <a:ext uri="{FF2B5EF4-FFF2-40B4-BE49-F238E27FC236}">
                <a16:creationId xmlns:a16="http://schemas.microsoft.com/office/drawing/2014/main" id="{A7D33B75-0920-1848-AAA2-1068A37568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691" y="396000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5A091C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Titulo</a:t>
            </a:r>
          </a:p>
        </p:txBody>
      </p:sp>
      <p:sp>
        <p:nvSpPr>
          <p:cNvPr id="14" name="subtitulo">
            <a:extLst>
              <a:ext uri="{FF2B5EF4-FFF2-40B4-BE49-F238E27FC236}">
                <a16:creationId xmlns:a16="http://schemas.microsoft.com/office/drawing/2014/main" id="{62C9F351-0B59-9643-B65E-7ADAD33ABC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691" y="1061294"/>
            <a:ext cx="9007957" cy="520852"/>
          </a:xfrm>
        </p:spPr>
        <p:txBody>
          <a:bodyPr anchor="b">
            <a:normAutofit/>
          </a:bodyPr>
          <a:lstStyle>
            <a:lvl1pPr algn="l">
              <a:defRPr sz="2000" b="0" i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MX" dirty="0"/>
              <a:t>Haz clic para modificar el estilo de título</a:t>
            </a:r>
          </a:p>
        </p:txBody>
      </p:sp>
      <p:sp>
        <p:nvSpPr>
          <p:cNvPr id="19" name="imagen_principal">
            <a:extLst>
              <a:ext uri="{FF2B5EF4-FFF2-40B4-BE49-F238E27FC236}">
                <a16:creationId xmlns:a16="http://schemas.microsoft.com/office/drawing/2014/main" id="{863B53E8-48FA-1D4F-B331-AF2C6402CA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315" y="1939927"/>
            <a:ext cx="12062128" cy="4091884"/>
          </a:xfrm>
        </p:spPr>
        <p:txBody>
          <a:bodyPr/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61E0EF3-5934-A476-A65F-94AD341F3D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6045" y="692385"/>
            <a:ext cx="539148" cy="81113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37A8BC-E1C4-D964-2720-4A10F34ADC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0847" y="714824"/>
            <a:ext cx="811135" cy="8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7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_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928E803-B41F-6D49-8EE3-9CCE9CFCF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75683"/>
          <a:stretch/>
        </p:blipFill>
        <p:spPr>
          <a:xfrm>
            <a:off x="0" y="0"/>
            <a:ext cx="12192000" cy="1667736"/>
          </a:xfrm>
          <a:prstGeom prst="rect">
            <a:avLst/>
          </a:prstGeom>
        </p:spPr>
      </p:pic>
      <p:sp>
        <p:nvSpPr>
          <p:cNvPr id="10" name="titulo">
            <a:extLst>
              <a:ext uri="{FF2B5EF4-FFF2-40B4-BE49-F238E27FC236}">
                <a16:creationId xmlns:a16="http://schemas.microsoft.com/office/drawing/2014/main" id="{A7D33B75-0920-1848-AAA2-1068A37568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691" y="396000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5A091C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Titulo</a:t>
            </a:r>
          </a:p>
        </p:txBody>
      </p:sp>
      <p:sp>
        <p:nvSpPr>
          <p:cNvPr id="14" name="subtitulo">
            <a:extLst>
              <a:ext uri="{FF2B5EF4-FFF2-40B4-BE49-F238E27FC236}">
                <a16:creationId xmlns:a16="http://schemas.microsoft.com/office/drawing/2014/main" id="{62C9F351-0B59-9643-B65E-7ADAD33ABC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691" y="1061294"/>
            <a:ext cx="9007957" cy="520852"/>
          </a:xfrm>
        </p:spPr>
        <p:txBody>
          <a:bodyPr anchor="b">
            <a:normAutofit/>
          </a:bodyPr>
          <a:lstStyle>
            <a:lvl1pPr algn="l">
              <a:defRPr sz="2000" b="0" i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MX" dirty="0"/>
              <a:t>Haz clic para modificar el estilo de título</a:t>
            </a:r>
          </a:p>
        </p:txBody>
      </p:sp>
      <p:sp>
        <p:nvSpPr>
          <p:cNvPr id="19" name="imagen_izquierda">
            <a:extLst>
              <a:ext uri="{FF2B5EF4-FFF2-40B4-BE49-F238E27FC236}">
                <a16:creationId xmlns:a16="http://schemas.microsoft.com/office/drawing/2014/main" id="{863B53E8-48FA-1D4F-B331-AF2C6402CA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316" y="1939927"/>
            <a:ext cx="7502180" cy="4091884"/>
          </a:xfrm>
        </p:spPr>
        <p:txBody>
          <a:bodyPr/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61E0EF3-5934-A476-A65F-94AD341F3D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6045" y="692385"/>
            <a:ext cx="539148" cy="81113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37A8BC-E1C4-D964-2720-4A10F34ADC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0847" y="714824"/>
            <a:ext cx="811135" cy="811135"/>
          </a:xfrm>
          <a:prstGeom prst="rect">
            <a:avLst/>
          </a:prstGeom>
        </p:spPr>
      </p:pic>
      <p:sp>
        <p:nvSpPr>
          <p:cNvPr id="4" name="imagen_derecha">
            <a:extLst>
              <a:ext uri="{FF2B5EF4-FFF2-40B4-BE49-F238E27FC236}">
                <a16:creationId xmlns:a16="http://schemas.microsoft.com/office/drawing/2014/main" id="{7A54F44D-606D-0639-D888-493BF9F33AA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688911" y="1939927"/>
            <a:ext cx="4410449" cy="4091884"/>
          </a:xfrm>
        </p:spPr>
        <p:txBody>
          <a:bodyPr/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2773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ex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15CD6F5-603D-4E44-9BA9-ABC36B39C9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7C0408E-AB8A-A74C-936C-BB729A4B7864}"/>
              </a:ext>
            </a:extLst>
          </p:cNvPr>
          <p:cNvSpPr/>
          <p:nvPr userDrawn="1"/>
        </p:nvSpPr>
        <p:spPr>
          <a:xfrm>
            <a:off x="118533" y="135467"/>
            <a:ext cx="9811280" cy="1024638"/>
          </a:xfrm>
          <a:prstGeom prst="rect">
            <a:avLst/>
          </a:prstGeom>
          <a:solidFill>
            <a:srgbClr val="7B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276C5D6D-4624-1E44-BBD9-6A5A569465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442" y="459656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Anexo</a:t>
            </a:r>
          </a:p>
        </p:txBody>
      </p:sp>
      <p:sp>
        <p:nvSpPr>
          <p:cNvPr id="10" name="tabla">
            <a:extLst>
              <a:ext uri="{FF2B5EF4-FFF2-40B4-BE49-F238E27FC236}">
                <a16:creationId xmlns:a16="http://schemas.microsoft.com/office/drawing/2014/main" id="{0FB32C69-85E7-E046-8576-950D622CD9A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52000" y="1276156"/>
            <a:ext cx="11582400" cy="517312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AABFB6-6F79-CA46-BA59-0F281C4C1F34}"/>
              </a:ext>
            </a:extLst>
          </p:cNvPr>
          <p:cNvSpPr txBox="1"/>
          <p:nvPr userDrawn="1"/>
        </p:nvSpPr>
        <p:spPr>
          <a:xfrm>
            <a:off x="573778" y="6599035"/>
            <a:ext cx="1038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Poppins" pitchFamily="2" charset="77"/>
                <a:cs typeface="Poppins" pitchFamily="2" charset="77"/>
              </a:rPr>
              <a:t>La categoría “Ns/Nc” contempla los porcentajes de “Ns/Nc”, ”Ninguno”, “Otro”, e“Independiente”. </a:t>
            </a:r>
          </a:p>
        </p:txBody>
      </p:sp>
    </p:spTree>
    <p:extLst>
      <p:ext uri="{BB962C8B-B14F-4D97-AF65-F5344CB8AC3E}">
        <p14:creationId xmlns:p14="http://schemas.microsoft.com/office/powerpoint/2010/main" val="41439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6A06C-2B86-6A4A-8985-209C3DCF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8C1F1A-060C-7E4A-ACF6-A4EDA15F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01DA6-83C7-494E-A90B-4431CC9A6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094A-58A5-CE4B-BFEE-74DB375646C9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DE6E2-F678-554B-BDE1-1D570E86F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EC274-8B47-904F-8815-825BC57D9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FC3D-9E08-F748-B991-7D4CF6190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44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4" r:id="rId3"/>
    <p:sldLayoutId id="2147483668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Poppins SemiBold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O365</dc:creator>
  <cp:lastModifiedBy>Allan Josué García</cp:lastModifiedBy>
  <cp:revision>70</cp:revision>
  <dcterms:created xsi:type="dcterms:W3CDTF">2022-10-18T16:47:12Z</dcterms:created>
  <dcterms:modified xsi:type="dcterms:W3CDTF">2023-10-20T19:15:38Z</dcterms:modified>
</cp:coreProperties>
</file>