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
  </p:notesMasterIdLst>
  <p:handoutMasterIdLst>
    <p:handoutMasterId r:id="rId3"/>
  </p:handoutMasterIdLst>
  <p:sldSz cx="12192000" cy="6858000"/>
  <p:notesSz cx="6858000" cy="9144000"/>
  <p:embeddedFontLst>
    <p:embeddedFont>
      <p:font typeface="Poppins" panose="00000500000000000000" pitchFamily="2" charset="0"/>
      <p:regular r:id="rId4"/>
      <p:bold r:id="rId5"/>
      <p:italic r:id="rId6"/>
      <p:boldItalic r:id="rId7"/>
    </p:embeddedFont>
    <p:embeddedFont>
      <p:font typeface="Poppins Black" panose="00000A00000000000000" pitchFamily="2" charset="0"/>
      <p:bold r:id="rId8"/>
      <p:boldItalic r:id="rId9"/>
    </p:embeddedFont>
    <p:embeddedFont>
      <p:font typeface="Poppins Medium" panose="000006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82">
          <p15:clr>
            <a:srgbClr val="A4A3A4"/>
          </p15:clr>
        </p15:guide>
        <p15:guide id="2" pos="325">
          <p15:clr>
            <a:srgbClr val="A4A3A4"/>
          </p15:clr>
        </p15:guide>
        <p15:guide id="3" pos="1504" userDrawn="1">
          <p15:clr>
            <a:srgbClr val="A4A3A4"/>
          </p15:clr>
        </p15:guide>
        <p15:guide id="4" pos="6879">
          <p15:clr>
            <a:srgbClr val="A4A3A4"/>
          </p15:clr>
        </p15:guide>
        <p15:guide id="5" pos="3250">
          <p15:clr>
            <a:srgbClr val="A4A3A4"/>
          </p15:clr>
        </p15:guide>
        <p15:guide id="6" orient="horz" pos="1729" userDrawn="1">
          <p15:clr>
            <a:srgbClr val="A4A3A4"/>
          </p15:clr>
        </p15:guide>
        <p15:guide id="7" orient="horz" pos="845">
          <p15:clr>
            <a:srgbClr val="A4A3A4"/>
          </p15:clr>
        </p15:guide>
        <p15:guide id="8" orient="horz" pos="304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7A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02BAD8-2F0C-4BC5-8D39-33C48B483F86}">
  <a:tblStyle styleId="{EA02BAD8-2F0C-4BC5-8D39-33C48B483F8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457" autoAdjust="0"/>
    <p:restoredTop sz="85037" autoAdjust="0"/>
  </p:normalViewPr>
  <p:slideViewPr>
    <p:cSldViewPr snapToGrid="0">
      <p:cViewPr varScale="1">
        <p:scale>
          <a:sx n="83" d="100"/>
          <a:sy n="83" d="100"/>
        </p:scale>
        <p:origin x="485" y="67"/>
      </p:cViewPr>
      <p:guideLst>
        <p:guide orient="horz" pos="2682"/>
        <p:guide pos="325"/>
        <p:guide pos="1504"/>
        <p:guide pos="6879"/>
        <p:guide pos="3250"/>
        <p:guide orient="horz" pos="1729"/>
        <p:guide orient="horz" pos="845"/>
        <p:guide orient="horz" pos="3045"/>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notesMaster" Target="notesMasters/notesMaster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C7F8934-010C-2A1B-A287-15684B8C40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CBD362D8-15AC-268F-92B2-E4010C49E8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09BF1F-2205-463C-8314-F001358D3E2A}" type="datetimeFigureOut">
              <a:rPr lang="es-MX" smtClean="0"/>
              <a:t>07/05/2024</a:t>
            </a:fld>
            <a:endParaRPr lang="es-MX"/>
          </a:p>
        </p:txBody>
      </p:sp>
      <p:sp>
        <p:nvSpPr>
          <p:cNvPr id="4" name="Marcador de pie de página 3">
            <a:extLst>
              <a:ext uri="{FF2B5EF4-FFF2-40B4-BE49-F238E27FC236}">
                <a16:creationId xmlns:a16="http://schemas.microsoft.com/office/drawing/2014/main" id="{BAEEA117-17AB-0D8D-194B-7B7A0B7657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DF5D79B4-4AAB-A9C0-426E-346A914755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F8B42-CA41-49F1-B2D4-C6E4D86AA3EC}" type="slidenum">
              <a:rPr lang="es-MX" smtClean="0"/>
              <a:t>‹#›</a:t>
            </a:fld>
            <a:endParaRPr lang="es-MX"/>
          </a:p>
        </p:txBody>
      </p:sp>
    </p:spTree>
    <p:extLst>
      <p:ext uri="{BB962C8B-B14F-4D97-AF65-F5344CB8AC3E}">
        <p14:creationId xmlns:p14="http://schemas.microsoft.com/office/powerpoint/2010/main" val="382440924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reserve="1">
  <p:cSld name="portada">
    <p:spTree>
      <p:nvGrpSpPr>
        <p:cNvPr id="1" name="Shape 15"/>
        <p:cNvGrpSpPr/>
        <p:nvPr/>
      </p:nvGrpSpPr>
      <p:grpSpPr>
        <a:xfrm>
          <a:off x="0" y="0"/>
          <a:ext cx="0" cy="0"/>
          <a:chOff x="0" y="0"/>
          <a:chExt cx="0" cy="0"/>
        </a:xfrm>
      </p:grpSpPr>
      <p:pic>
        <p:nvPicPr>
          <p:cNvPr id="1030" name="Picture 6" descr="Tijuana and Rosarito have the most sewage contaminated beaches in Mexico |  BorderReport">
            <a:extLst>
              <a:ext uri="{FF2B5EF4-FFF2-40B4-BE49-F238E27FC236}">
                <a16:creationId xmlns:a16="http://schemas.microsoft.com/office/drawing/2014/main" id="{2F84EC4C-F010-BB6A-332D-E36038CF8E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17;p2"/>
          <p:cNvSpPr/>
          <p:nvPr/>
        </p:nvSpPr>
        <p:spPr>
          <a:xfrm rot="-5400000">
            <a:off x="2666999" y="-2667006"/>
            <a:ext cx="6858001" cy="12191999"/>
          </a:xfrm>
          <a:prstGeom prst="rect">
            <a:avLst/>
          </a:prstGeom>
          <a:solidFill>
            <a:schemeClr val="lt1">
              <a:alpha val="81960"/>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8" name="titulo"/>
          <p:cNvSpPr txBox="1">
            <a:spLocks noGrp="1"/>
          </p:cNvSpPr>
          <p:nvPr>
            <p:ph type="body" idx="1"/>
          </p:nvPr>
        </p:nvSpPr>
        <p:spPr>
          <a:xfrm>
            <a:off x="1018903" y="1973263"/>
            <a:ext cx="10099086" cy="725624"/>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4800"/>
              <a:buNone/>
              <a:defRPr sz="48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19" name="subtitulo"/>
          <p:cNvSpPr txBox="1">
            <a:spLocks noGrp="1"/>
          </p:cNvSpPr>
          <p:nvPr>
            <p:ph type="body" idx="2" hasCustomPrompt="1"/>
          </p:nvPr>
        </p:nvSpPr>
        <p:spPr>
          <a:xfrm>
            <a:off x="1018902" y="2802799"/>
            <a:ext cx="10099086" cy="115460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7200"/>
              <a:buNone/>
              <a:defRPr sz="7200" b="1">
                <a:solidFill>
                  <a:srgbClr val="3F3F3F"/>
                </a:solidFill>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r>
              <a:rPr lang="es-MX" dirty="0"/>
              <a:t>h</a:t>
            </a:r>
            <a:endParaRPr dirty="0"/>
          </a:p>
        </p:txBody>
      </p:sp>
      <p:sp>
        <p:nvSpPr>
          <p:cNvPr id="20" name="periodo"/>
          <p:cNvSpPr txBox="1">
            <a:spLocks noGrp="1"/>
          </p:cNvSpPr>
          <p:nvPr>
            <p:ph type="body" idx="3"/>
          </p:nvPr>
        </p:nvSpPr>
        <p:spPr>
          <a:xfrm>
            <a:off x="1018902" y="3997646"/>
            <a:ext cx="10099085" cy="39701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800"/>
              <a:buNone/>
              <a:defRPr sz="18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 name="Rectangle 2">
            <a:extLst>
              <a:ext uri="{FF2B5EF4-FFF2-40B4-BE49-F238E27FC236}">
                <a16:creationId xmlns:a16="http://schemas.microsoft.com/office/drawing/2014/main" id="{837E6DB1-802A-8AA7-FE15-0669B3E95A60}"/>
              </a:ext>
            </a:extLst>
          </p:cNvPr>
          <p:cNvSpPr/>
          <p:nvPr userDrawn="1"/>
        </p:nvSpPr>
        <p:spPr>
          <a:xfrm>
            <a:off x="0" y="5815067"/>
            <a:ext cx="12191999" cy="10429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 name="Picture 3">
            <a:extLst>
              <a:ext uri="{FF2B5EF4-FFF2-40B4-BE49-F238E27FC236}">
                <a16:creationId xmlns:a16="http://schemas.microsoft.com/office/drawing/2014/main" id="{DA76F2A4-BC5F-864E-26C1-3F819F69007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170946" y="5887359"/>
            <a:ext cx="1850107" cy="729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4105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os_graficas_equitativas">
  <p:cSld name="dos_graficas_equitativas">
    <p:spTree>
      <p:nvGrpSpPr>
        <p:cNvPr id="1" name="Shape 115"/>
        <p:cNvGrpSpPr/>
        <p:nvPr/>
      </p:nvGrpSpPr>
      <p:grpSpPr>
        <a:xfrm>
          <a:off x="0" y="0"/>
          <a:ext cx="0" cy="0"/>
          <a:chOff x="0" y="0"/>
          <a:chExt cx="0" cy="0"/>
        </a:xfrm>
      </p:grpSpPr>
      <p:sp>
        <p:nvSpPr>
          <p:cNvPr id="116" name="grafica_uno"/>
          <p:cNvSpPr>
            <a:spLocks noGrp="1"/>
          </p:cNvSpPr>
          <p:nvPr>
            <p:ph type="pic" idx="2"/>
          </p:nvPr>
        </p:nvSpPr>
        <p:spPr>
          <a:xfrm>
            <a:off x="419922" y="1124611"/>
            <a:ext cx="5676077" cy="4988529"/>
          </a:xfrm>
          <a:prstGeom prst="rect">
            <a:avLst/>
          </a:prstGeom>
          <a:noFill/>
          <a:ln>
            <a:noFill/>
          </a:ln>
        </p:spPr>
      </p:sp>
      <p:sp>
        <p:nvSpPr>
          <p:cNvPr id="117" name="titulo"/>
          <p:cNvSpPr txBox="1">
            <a:spLocks noGrp="1"/>
          </p:cNvSpPr>
          <p:nvPr>
            <p:ph type="title"/>
          </p:nvPr>
        </p:nvSpPr>
        <p:spPr>
          <a:xfrm>
            <a:off x="419923" y="365126"/>
            <a:ext cx="11385138" cy="8921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Poppins Medium"/>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18" name="grafica_dos"/>
          <p:cNvSpPr>
            <a:spLocks noGrp="1"/>
          </p:cNvSpPr>
          <p:nvPr>
            <p:ph type="pic" idx="3"/>
          </p:nvPr>
        </p:nvSpPr>
        <p:spPr>
          <a:xfrm>
            <a:off x="6095999" y="1124611"/>
            <a:ext cx="5720071" cy="4988534"/>
          </a:xfrm>
          <a:prstGeom prst="rect">
            <a:avLst/>
          </a:prstGeom>
          <a:noFill/>
          <a:ln>
            <a:noFill/>
          </a:ln>
        </p:spPr>
      </p:sp>
      <p:cxnSp>
        <p:nvCxnSpPr>
          <p:cNvPr id="2" name="Google Shape;105;p7">
            <a:extLst>
              <a:ext uri="{FF2B5EF4-FFF2-40B4-BE49-F238E27FC236}">
                <a16:creationId xmlns:a16="http://schemas.microsoft.com/office/drawing/2014/main" id="{37461964-6AE7-8D0E-4A4F-E4A69582BCD1}"/>
              </a:ext>
            </a:extLst>
          </p:cNvPr>
          <p:cNvCxnSpPr>
            <a:cxnSpLocks/>
          </p:cNvCxnSpPr>
          <p:nvPr userDrawn="1"/>
        </p:nvCxnSpPr>
        <p:spPr>
          <a:xfrm>
            <a:off x="1712109" y="6462862"/>
            <a:ext cx="9232900" cy="0"/>
          </a:xfrm>
          <a:prstGeom prst="straightConnector1">
            <a:avLst/>
          </a:prstGeom>
          <a:noFill/>
          <a:ln w="9525" cap="flat" cmpd="sng">
            <a:solidFill>
              <a:srgbClr val="595959"/>
            </a:solidFill>
            <a:prstDash val="solid"/>
            <a:miter lim="800000"/>
            <a:headEnd type="none" w="sm" len="sm"/>
            <a:tailEnd type="none" w="sm" len="sm"/>
          </a:ln>
        </p:spPr>
      </p:cxnSp>
      <p:sp>
        <p:nvSpPr>
          <p:cNvPr id="3" name="Google Shape;106;p7">
            <a:extLst>
              <a:ext uri="{FF2B5EF4-FFF2-40B4-BE49-F238E27FC236}">
                <a16:creationId xmlns:a16="http://schemas.microsoft.com/office/drawing/2014/main" id="{6D296EFC-D125-2FEC-0042-5B19C3E786BA}"/>
              </a:ext>
            </a:extLst>
          </p:cNvPr>
          <p:cNvSpPr txBox="1"/>
          <p:nvPr userDrawn="1"/>
        </p:nvSpPr>
        <p:spPr>
          <a:xfrm>
            <a:off x="10887317" y="6269803"/>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rgbClr val="FD7A22"/>
                </a:solidFill>
                <a:latin typeface="Poppins"/>
                <a:ea typeface="Poppins"/>
                <a:cs typeface="Poppins"/>
                <a:sym typeface="Poppins"/>
              </a:rPr>
              <a:t>‹#›</a:t>
            </a:fld>
            <a:endParaRPr sz="1400" dirty="0">
              <a:solidFill>
                <a:srgbClr val="FD7A22"/>
              </a:solidFill>
              <a:latin typeface="Poppins"/>
              <a:ea typeface="Poppins"/>
              <a:cs typeface="Poppins"/>
              <a:sym typeface="Poppins"/>
            </a:endParaRPr>
          </a:p>
        </p:txBody>
      </p:sp>
      <p:pic>
        <p:nvPicPr>
          <p:cNvPr id="4" name="Picture 3">
            <a:extLst>
              <a:ext uri="{FF2B5EF4-FFF2-40B4-BE49-F238E27FC236}">
                <a16:creationId xmlns:a16="http://schemas.microsoft.com/office/drawing/2014/main" id="{369ED720-8294-49DC-19F8-A9776C36612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3159" y="6270494"/>
            <a:ext cx="975173" cy="384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os_graficas_equitativas" preserve="1">
  <p:cSld name="dos_graficas_equitativas_inteligencia">
    <p:spTree>
      <p:nvGrpSpPr>
        <p:cNvPr id="1" name="Shape 115"/>
        <p:cNvGrpSpPr/>
        <p:nvPr/>
      </p:nvGrpSpPr>
      <p:grpSpPr>
        <a:xfrm>
          <a:off x="0" y="0"/>
          <a:ext cx="0" cy="0"/>
          <a:chOff x="0" y="0"/>
          <a:chExt cx="0" cy="0"/>
        </a:xfrm>
      </p:grpSpPr>
      <p:sp>
        <p:nvSpPr>
          <p:cNvPr id="116" name="grafica_uno"/>
          <p:cNvSpPr>
            <a:spLocks noGrp="1"/>
          </p:cNvSpPr>
          <p:nvPr>
            <p:ph type="pic" idx="2"/>
          </p:nvPr>
        </p:nvSpPr>
        <p:spPr>
          <a:xfrm>
            <a:off x="419922" y="1124612"/>
            <a:ext cx="5676077" cy="4929748"/>
          </a:xfrm>
          <a:prstGeom prst="rect">
            <a:avLst/>
          </a:prstGeom>
          <a:noFill/>
          <a:ln>
            <a:noFill/>
          </a:ln>
        </p:spPr>
      </p:sp>
      <p:sp>
        <p:nvSpPr>
          <p:cNvPr id="117" name="titulo"/>
          <p:cNvSpPr txBox="1">
            <a:spLocks noGrp="1"/>
          </p:cNvSpPr>
          <p:nvPr>
            <p:ph type="title"/>
          </p:nvPr>
        </p:nvSpPr>
        <p:spPr>
          <a:xfrm>
            <a:off x="419923" y="365126"/>
            <a:ext cx="11385138" cy="8921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Poppins Medium"/>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18" name="grafica_dos"/>
          <p:cNvSpPr>
            <a:spLocks noGrp="1"/>
          </p:cNvSpPr>
          <p:nvPr>
            <p:ph type="pic" idx="3"/>
          </p:nvPr>
        </p:nvSpPr>
        <p:spPr>
          <a:xfrm>
            <a:off x="6095999" y="1124611"/>
            <a:ext cx="5720071" cy="4929746"/>
          </a:xfrm>
          <a:prstGeom prst="rect">
            <a:avLst/>
          </a:prstGeom>
          <a:noFill/>
          <a:ln>
            <a:noFill/>
          </a:ln>
        </p:spPr>
      </p:sp>
      <p:sp>
        <p:nvSpPr>
          <p:cNvPr id="3" name="CuadroTexto 6">
            <a:extLst>
              <a:ext uri="{FF2B5EF4-FFF2-40B4-BE49-F238E27FC236}">
                <a16:creationId xmlns:a16="http://schemas.microsoft.com/office/drawing/2014/main" id="{198F03A6-D938-213A-F6BC-D37364F60172}"/>
              </a:ext>
            </a:extLst>
          </p:cNvPr>
          <p:cNvSpPr txBox="1"/>
          <p:nvPr userDrawn="1"/>
        </p:nvSpPr>
        <p:spPr>
          <a:xfrm>
            <a:off x="1892300" y="6054359"/>
            <a:ext cx="8407400" cy="430887"/>
          </a:xfrm>
          <a:prstGeom prst="rect">
            <a:avLst/>
          </a:prstGeom>
          <a:noFill/>
        </p:spPr>
        <p:txBody>
          <a:bodyPr wrap="square" rtlCol="0">
            <a:spAutoFit/>
          </a:bodyPr>
          <a:lstStyle/>
          <a:p>
            <a:pPr algn="ctr"/>
            <a:r>
              <a:rPr lang="es-ES" sz="1050" dirty="0">
                <a:solidFill>
                  <a:srgbClr val="FD7A22"/>
                </a:solidFill>
                <a:latin typeface="Poppins" panose="02000000000000000000" pitchFamily="2" charset="77"/>
                <a:cs typeface="Poppins" panose="02000000000000000000" pitchFamily="2" charset="77"/>
              </a:rPr>
              <a:t>Nota: El tamaño de la palabra o frase representa la frecuencia con la que se menciona en las entrevistas. Esta gráfica utiliza inteligencia artificial para resumir las respuestas y el conocimiento de personas expertas para su análisis.</a:t>
            </a:r>
            <a:endParaRPr lang="es-MX" sz="1050" kern="1200" dirty="0">
              <a:solidFill>
                <a:srgbClr val="FD7A22"/>
              </a:solidFill>
              <a:latin typeface="Poppins" panose="02000000000000000000" pitchFamily="2" charset="77"/>
              <a:ea typeface="+mn-ea"/>
              <a:cs typeface="Poppins" panose="02000000000000000000" pitchFamily="2" charset="77"/>
            </a:endParaRPr>
          </a:p>
        </p:txBody>
      </p:sp>
      <p:sp>
        <p:nvSpPr>
          <p:cNvPr id="4" name="Google Shape;106;p7">
            <a:extLst>
              <a:ext uri="{FF2B5EF4-FFF2-40B4-BE49-F238E27FC236}">
                <a16:creationId xmlns:a16="http://schemas.microsoft.com/office/drawing/2014/main" id="{E8DFCABF-DDB0-DDDE-FB3E-35DEF643856A}"/>
              </a:ext>
            </a:extLst>
          </p:cNvPr>
          <p:cNvSpPr txBox="1"/>
          <p:nvPr userDrawn="1"/>
        </p:nvSpPr>
        <p:spPr>
          <a:xfrm>
            <a:off x="10887317" y="6269803"/>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rgbClr val="FD7A22"/>
                </a:solidFill>
                <a:latin typeface="Poppins"/>
                <a:ea typeface="Poppins"/>
                <a:cs typeface="Poppins"/>
                <a:sym typeface="Poppins"/>
              </a:rPr>
              <a:t>‹#›</a:t>
            </a:fld>
            <a:endParaRPr sz="1400" dirty="0">
              <a:solidFill>
                <a:srgbClr val="FD7A22"/>
              </a:solidFill>
              <a:latin typeface="Poppins"/>
              <a:ea typeface="Poppins"/>
              <a:cs typeface="Poppins"/>
              <a:sym typeface="Poppins"/>
            </a:endParaRPr>
          </a:p>
        </p:txBody>
      </p:sp>
      <p:cxnSp>
        <p:nvCxnSpPr>
          <p:cNvPr id="5" name="Google Shape;105;p7">
            <a:extLst>
              <a:ext uri="{FF2B5EF4-FFF2-40B4-BE49-F238E27FC236}">
                <a16:creationId xmlns:a16="http://schemas.microsoft.com/office/drawing/2014/main" id="{76799911-A359-B3EC-276F-960377BA7623}"/>
              </a:ext>
            </a:extLst>
          </p:cNvPr>
          <p:cNvCxnSpPr>
            <a:cxnSpLocks/>
          </p:cNvCxnSpPr>
          <p:nvPr userDrawn="1"/>
        </p:nvCxnSpPr>
        <p:spPr>
          <a:xfrm>
            <a:off x="1712109" y="6462862"/>
            <a:ext cx="9232900" cy="0"/>
          </a:xfrm>
          <a:prstGeom prst="straightConnector1">
            <a:avLst/>
          </a:prstGeom>
          <a:noFill/>
          <a:ln w="9525" cap="flat" cmpd="sng">
            <a:solidFill>
              <a:srgbClr val="595959"/>
            </a:solidFill>
            <a:prstDash val="solid"/>
            <a:miter lim="800000"/>
            <a:headEnd type="none" w="sm" len="sm"/>
            <a:tailEnd type="none" w="sm" len="sm"/>
          </a:ln>
        </p:spPr>
      </p:cxnSp>
      <p:pic>
        <p:nvPicPr>
          <p:cNvPr id="6" name="Picture 3">
            <a:extLst>
              <a:ext uri="{FF2B5EF4-FFF2-40B4-BE49-F238E27FC236}">
                <a16:creationId xmlns:a16="http://schemas.microsoft.com/office/drawing/2014/main" id="{3FFEAAD4-911D-6A02-46E2-31886D87FFA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3159" y="6270494"/>
            <a:ext cx="975173" cy="384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0772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o">
  <p:cSld name="texto">
    <p:spTree>
      <p:nvGrpSpPr>
        <p:cNvPr id="1" name="Shape 128"/>
        <p:cNvGrpSpPr/>
        <p:nvPr/>
      </p:nvGrpSpPr>
      <p:grpSpPr>
        <a:xfrm>
          <a:off x="0" y="0"/>
          <a:ext cx="0" cy="0"/>
          <a:chOff x="0" y="0"/>
          <a:chExt cx="0" cy="0"/>
        </a:xfrm>
      </p:grpSpPr>
      <p:sp>
        <p:nvSpPr>
          <p:cNvPr id="129" name="Google Shape;129;p11"/>
          <p:cNvSpPr/>
          <p:nvPr/>
        </p:nvSpPr>
        <p:spPr>
          <a:xfrm rot="-5400000">
            <a:off x="3568701" y="-1724027"/>
            <a:ext cx="5054600" cy="12192002"/>
          </a:xfrm>
          <a:prstGeom prst="rect">
            <a:avLst/>
          </a:prstGeom>
          <a:solidFill>
            <a:schemeClr val="lt2">
              <a:alpha val="81960"/>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0" name="Google Shape;130;p11"/>
          <p:cNvSpPr txBox="1"/>
          <p:nvPr/>
        </p:nvSpPr>
        <p:spPr>
          <a:xfrm>
            <a:off x="11143708" y="6078380"/>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chemeClr val="dk1"/>
                </a:solidFill>
                <a:latin typeface="Poppins"/>
                <a:ea typeface="Poppins"/>
                <a:cs typeface="Poppins"/>
                <a:sym typeface="Poppins"/>
              </a:rPr>
              <a:t>‹#›</a:t>
            </a:fld>
            <a:endParaRPr sz="1400">
              <a:solidFill>
                <a:schemeClr val="dk1"/>
              </a:solidFill>
              <a:latin typeface="Poppins"/>
              <a:ea typeface="Poppins"/>
              <a:cs typeface="Poppins"/>
              <a:sym typeface="Poppins"/>
            </a:endParaRPr>
          </a:p>
        </p:txBody>
      </p:sp>
      <p:grpSp>
        <p:nvGrpSpPr>
          <p:cNvPr id="131" name="Google Shape;131;p11"/>
          <p:cNvGrpSpPr/>
          <p:nvPr/>
        </p:nvGrpSpPr>
        <p:grpSpPr>
          <a:xfrm rot="-5400000">
            <a:off x="10791832" y="4767942"/>
            <a:ext cx="1776412" cy="578341"/>
            <a:chOff x="3021700" y="595375"/>
            <a:chExt cx="919525" cy="280075"/>
          </a:xfrm>
        </p:grpSpPr>
        <p:sp>
          <p:nvSpPr>
            <p:cNvPr id="132" name="Google Shape;132;p11"/>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3" name="Google Shape;133;p11"/>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4" name="Google Shape;134;p11"/>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5" name="Google Shape;135;p11"/>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6" name="Google Shape;136;p11"/>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7" name="Google Shape;137;p11"/>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8" name="Google Shape;138;p11"/>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39" name="Google Shape;139;p11"/>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0" name="Google Shape;140;p11"/>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1" name="Google Shape;141;p11"/>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2" name="Google Shape;142;p11"/>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143" name="Google Shape;143;p11"/>
          <p:cNvSpPr txBox="1">
            <a:spLocks noGrp="1"/>
          </p:cNvSpPr>
          <p:nvPr>
            <p:ph type="title"/>
          </p:nvPr>
        </p:nvSpPr>
        <p:spPr>
          <a:xfrm>
            <a:off x="419923" y="365126"/>
            <a:ext cx="11385138" cy="8921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Poppins Medium"/>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sumen">
  <p:cSld name="resumen">
    <p:spTree>
      <p:nvGrpSpPr>
        <p:cNvPr id="1" name="Shape 144"/>
        <p:cNvGrpSpPr/>
        <p:nvPr/>
      </p:nvGrpSpPr>
      <p:grpSpPr>
        <a:xfrm>
          <a:off x="0" y="0"/>
          <a:ext cx="0" cy="0"/>
          <a:chOff x="0" y="0"/>
          <a:chExt cx="0" cy="0"/>
        </a:xfrm>
      </p:grpSpPr>
      <p:grpSp>
        <p:nvGrpSpPr>
          <p:cNvPr id="145" name="Google Shape;145;p12"/>
          <p:cNvGrpSpPr/>
          <p:nvPr/>
        </p:nvGrpSpPr>
        <p:grpSpPr>
          <a:xfrm rot="-5400000">
            <a:off x="-2322890" y="4120487"/>
            <a:ext cx="4327503" cy="1408892"/>
            <a:chOff x="3021700" y="595375"/>
            <a:chExt cx="919525" cy="280075"/>
          </a:xfrm>
        </p:grpSpPr>
        <p:sp>
          <p:nvSpPr>
            <p:cNvPr id="146" name="Google Shape;146;p12"/>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rgbClr val="9C16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7" name="Google Shape;147;p12"/>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rgbClr val="9C16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8" name="Google Shape;148;p12"/>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rgbClr val="9C16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9" name="Google Shape;149;p12"/>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rgbClr val="9C16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0" name="Google Shape;150;p12"/>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rgbClr val="9C16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1" name="Google Shape;151;p12"/>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rgbClr val="9C16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2" name="Google Shape;152;p12"/>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rgbClr val="9C16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3" name="Google Shape;153;p12"/>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rgbClr val="9C16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4" name="Google Shape;154;p12"/>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rgbClr val="9C16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5" name="Google Shape;155;p12"/>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rgbClr val="9C16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6" name="Google Shape;156;p12"/>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rgbClr val="9C16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157" name="Google Shape;157;p12"/>
          <p:cNvSpPr/>
          <p:nvPr/>
        </p:nvSpPr>
        <p:spPr>
          <a:xfrm rot="-5400000">
            <a:off x="677782" y="-677780"/>
            <a:ext cx="6858000" cy="8213559"/>
          </a:xfrm>
          <a:prstGeom prst="rect">
            <a:avLst/>
          </a:prstGeom>
          <a:solidFill>
            <a:srgbClr val="D8D8D8">
              <a:alpha val="81960"/>
            </a:srgb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nvGrpSpPr>
          <p:cNvPr id="158" name="Google Shape;158;p12"/>
          <p:cNvGrpSpPr/>
          <p:nvPr/>
        </p:nvGrpSpPr>
        <p:grpSpPr>
          <a:xfrm rot="-5400000">
            <a:off x="-475906" y="5361535"/>
            <a:ext cx="1776412" cy="578341"/>
            <a:chOff x="3021700" y="595375"/>
            <a:chExt cx="919525" cy="280075"/>
          </a:xfrm>
        </p:grpSpPr>
        <p:sp>
          <p:nvSpPr>
            <p:cNvPr id="159" name="Google Shape;159;p12"/>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0" name="Google Shape;160;p12"/>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1" name="Google Shape;161;p12"/>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2" name="Google Shape;162;p12"/>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3" name="Google Shape;163;p12"/>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4" name="Google Shape;164;p12"/>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5" name="Google Shape;165;p12"/>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6" name="Google Shape;166;p12"/>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7" name="Google Shape;167;p12"/>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8" name="Google Shape;168;p12"/>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9" name="Google Shape;169;p12"/>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170" name="Google Shape;170;p12"/>
          <p:cNvSpPr txBox="1">
            <a:spLocks noGrp="1"/>
          </p:cNvSpPr>
          <p:nvPr>
            <p:ph type="title"/>
          </p:nvPr>
        </p:nvSpPr>
        <p:spPr>
          <a:xfrm>
            <a:off x="353675" y="1376953"/>
            <a:ext cx="4065926" cy="89217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600"/>
              <a:buFont typeface="Poppins Medium"/>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2"/>
          <p:cNvSpPr txBox="1"/>
          <p:nvPr/>
        </p:nvSpPr>
        <p:spPr>
          <a:xfrm>
            <a:off x="11143708" y="6078380"/>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chemeClr val="dk1"/>
                </a:solidFill>
                <a:latin typeface="Poppins"/>
                <a:ea typeface="Poppins"/>
                <a:cs typeface="Poppins"/>
                <a:sym typeface="Poppins"/>
              </a:rPr>
              <a:t>‹#›</a:t>
            </a:fld>
            <a:endParaRPr sz="1400">
              <a:solidFill>
                <a:schemeClr val="dk1"/>
              </a:solidFill>
              <a:latin typeface="Poppins"/>
              <a:ea typeface="Poppins"/>
              <a:cs typeface="Poppins"/>
              <a:sym typeface="Poppins"/>
            </a:endParaRPr>
          </a:p>
        </p:txBody>
      </p:sp>
      <p:sp>
        <p:nvSpPr>
          <p:cNvPr id="172" name="Google Shape;172;p12"/>
          <p:cNvSpPr txBox="1">
            <a:spLocks noGrp="1"/>
          </p:cNvSpPr>
          <p:nvPr>
            <p:ph type="body" idx="1"/>
          </p:nvPr>
        </p:nvSpPr>
        <p:spPr>
          <a:xfrm>
            <a:off x="4808745" y="424543"/>
            <a:ext cx="6397417" cy="611437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alitativas">
  <p:cSld name="cualitativas">
    <p:spTree>
      <p:nvGrpSpPr>
        <p:cNvPr id="1" name="Shape 199"/>
        <p:cNvGrpSpPr/>
        <p:nvPr/>
      </p:nvGrpSpPr>
      <p:grpSpPr>
        <a:xfrm>
          <a:off x="0" y="0"/>
          <a:ext cx="0" cy="0"/>
          <a:chOff x="0" y="0"/>
          <a:chExt cx="0" cy="0"/>
        </a:xfrm>
      </p:grpSpPr>
      <p:sp>
        <p:nvSpPr>
          <p:cNvPr id="200" name="Google Shape;200;p14"/>
          <p:cNvSpPr/>
          <p:nvPr/>
        </p:nvSpPr>
        <p:spPr>
          <a:xfrm rot="-5400000">
            <a:off x="3331294" y="-1961434"/>
            <a:ext cx="5529414" cy="12192002"/>
          </a:xfrm>
          <a:prstGeom prst="rect">
            <a:avLst/>
          </a:prstGeom>
          <a:solidFill>
            <a:schemeClr val="lt2">
              <a:alpha val="81960"/>
            </a:schemeClr>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1" name="Google Shape;201;p14"/>
          <p:cNvSpPr txBox="1"/>
          <p:nvPr/>
        </p:nvSpPr>
        <p:spPr>
          <a:xfrm>
            <a:off x="11143708" y="6078380"/>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chemeClr val="dk1"/>
                </a:solidFill>
                <a:latin typeface="Poppins"/>
                <a:ea typeface="Poppins"/>
                <a:cs typeface="Poppins"/>
                <a:sym typeface="Poppins"/>
              </a:rPr>
              <a:t>‹#›</a:t>
            </a:fld>
            <a:endParaRPr sz="1400">
              <a:solidFill>
                <a:schemeClr val="dk1"/>
              </a:solidFill>
              <a:latin typeface="Poppins"/>
              <a:ea typeface="Poppins"/>
              <a:cs typeface="Poppins"/>
              <a:sym typeface="Poppins"/>
            </a:endParaRPr>
          </a:p>
        </p:txBody>
      </p:sp>
      <p:grpSp>
        <p:nvGrpSpPr>
          <p:cNvPr id="202" name="Google Shape;202;p14"/>
          <p:cNvGrpSpPr/>
          <p:nvPr/>
        </p:nvGrpSpPr>
        <p:grpSpPr>
          <a:xfrm rot="-5400000">
            <a:off x="10791832" y="4767942"/>
            <a:ext cx="1776412" cy="578341"/>
            <a:chOff x="3021700" y="595375"/>
            <a:chExt cx="919525" cy="280075"/>
          </a:xfrm>
        </p:grpSpPr>
        <p:sp>
          <p:nvSpPr>
            <p:cNvPr id="203" name="Google Shape;203;p14"/>
            <p:cNvSpPr/>
            <p:nvPr/>
          </p:nvSpPr>
          <p:spPr>
            <a:xfrm>
              <a:off x="3258350" y="724200"/>
              <a:ext cx="130900" cy="151250"/>
            </a:xfrm>
            <a:custGeom>
              <a:avLst/>
              <a:gdLst/>
              <a:ahLst/>
              <a:cxnLst/>
              <a:rect l="l" t="t" r="r" b="b"/>
              <a:pathLst>
                <a:path w="5236" h="6050" extrusionOk="0">
                  <a:moveTo>
                    <a:pt x="2632" y="1"/>
                  </a:moveTo>
                  <a:lnTo>
                    <a:pt x="1" y="1519"/>
                  </a:lnTo>
                  <a:lnTo>
                    <a:pt x="1" y="4530"/>
                  </a:lnTo>
                  <a:lnTo>
                    <a:pt x="2632" y="6049"/>
                  </a:lnTo>
                  <a:lnTo>
                    <a:pt x="5236" y="4530"/>
                  </a:lnTo>
                  <a:lnTo>
                    <a:pt x="5236" y="1519"/>
                  </a:lnTo>
                  <a:lnTo>
                    <a:pt x="2632"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4" name="Google Shape;204;p14"/>
            <p:cNvSpPr/>
            <p:nvPr/>
          </p:nvSpPr>
          <p:spPr>
            <a:xfrm>
              <a:off x="3021700"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5" name="Google Shape;205;p14"/>
            <p:cNvSpPr/>
            <p:nvPr/>
          </p:nvSpPr>
          <p:spPr>
            <a:xfrm>
              <a:off x="3179700" y="595375"/>
              <a:ext cx="130225" cy="150550"/>
            </a:xfrm>
            <a:custGeom>
              <a:avLst/>
              <a:gdLst/>
              <a:ahLst/>
              <a:cxnLst/>
              <a:rect l="l" t="t" r="r" b="b"/>
              <a:pathLst>
                <a:path w="5209" h="6022" extrusionOk="0">
                  <a:moveTo>
                    <a:pt x="2604" y="0"/>
                  </a:moveTo>
                  <a:lnTo>
                    <a:pt x="0" y="1519"/>
                  </a:lnTo>
                  <a:lnTo>
                    <a:pt x="0" y="4530"/>
                  </a:lnTo>
                  <a:lnTo>
                    <a:pt x="2604" y="6022"/>
                  </a:lnTo>
                  <a:lnTo>
                    <a:pt x="5208" y="4530"/>
                  </a:lnTo>
                  <a:lnTo>
                    <a:pt x="5208" y="1519"/>
                  </a:lnTo>
                  <a:lnTo>
                    <a:pt x="2604"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6" name="Google Shape;206;p14"/>
            <p:cNvSpPr/>
            <p:nvPr/>
          </p:nvSpPr>
          <p:spPr>
            <a:xfrm>
              <a:off x="3337700" y="595375"/>
              <a:ext cx="130200" cy="150550"/>
            </a:xfrm>
            <a:custGeom>
              <a:avLst/>
              <a:gdLst/>
              <a:ahLst/>
              <a:cxnLst/>
              <a:rect l="l" t="t" r="r" b="b"/>
              <a:pathLst>
                <a:path w="5208" h="6022" extrusionOk="0">
                  <a:moveTo>
                    <a:pt x="2604" y="0"/>
                  </a:moveTo>
                  <a:lnTo>
                    <a:pt x="0" y="1519"/>
                  </a:lnTo>
                  <a:lnTo>
                    <a:pt x="0" y="4530"/>
                  </a:lnTo>
                  <a:lnTo>
                    <a:pt x="2604" y="6022"/>
                  </a:lnTo>
                  <a:lnTo>
                    <a:pt x="5208" y="4530"/>
                  </a:lnTo>
                  <a:lnTo>
                    <a:pt x="5208" y="1519"/>
                  </a:lnTo>
                  <a:lnTo>
                    <a:pt x="2604"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7" name="Google Shape;207;p14"/>
            <p:cNvSpPr/>
            <p:nvPr/>
          </p:nvSpPr>
          <p:spPr>
            <a:xfrm>
              <a:off x="3495000" y="595375"/>
              <a:ext cx="130900" cy="150550"/>
            </a:xfrm>
            <a:custGeom>
              <a:avLst/>
              <a:gdLst/>
              <a:ahLst/>
              <a:cxnLst/>
              <a:rect l="l" t="t" r="r" b="b"/>
              <a:pathLst>
                <a:path w="5236" h="6022" extrusionOk="0">
                  <a:moveTo>
                    <a:pt x="2605" y="0"/>
                  </a:moveTo>
                  <a:lnTo>
                    <a:pt x="1" y="1519"/>
                  </a:lnTo>
                  <a:lnTo>
                    <a:pt x="1" y="4530"/>
                  </a:lnTo>
                  <a:lnTo>
                    <a:pt x="2605" y="6022"/>
                  </a:lnTo>
                  <a:lnTo>
                    <a:pt x="5236" y="4530"/>
                  </a:lnTo>
                  <a:lnTo>
                    <a:pt x="5236" y="1519"/>
                  </a:lnTo>
                  <a:lnTo>
                    <a:pt x="2605"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8" name="Google Shape;208;p14"/>
            <p:cNvSpPr/>
            <p:nvPr/>
          </p:nvSpPr>
          <p:spPr>
            <a:xfrm>
              <a:off x="3653000" y="595375"/>
              <a:ext cx="130225" cy="150550"/>
            </a:xfrm>
            <a:custGeom>
              <a:avLst/>
              <a:gdLst/>
              <a:ahLst/>
              <a:cxnLst/>
              <a:rect l="l" t="t" r="r" b="b"/>
              <a:pathLst>
                <a:path w="5209" h="6022" extrusionOk="0">
                  <a:moveTo>
                    <a:pt x="2605" y="0"/>
                  </a:moveTo>
                  <a:lnTo>
                    <a:pt x="1" y="1519"/>
                  </a:lnTo>
                  <a:lnTo>
                    <a:pt x="1" y="4530"/>
                  </a:lnTo>
                  <a:lnTo>
                    <a:pt x="2605" y="6022"/>
                  </a:lnTo>
                  <a:lnTo>
                    <a:pt x="5209" y="4530"/>
                  </a:lnTo>
                  <a:lnTo>
                    <a:pt x="5209" y="1519"/>
                  </a:lnTo>
                  <a:lnTo>
                    <a:pt x="2605"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9" name="Google Shape;209;p14"/>
            <p:cNvSpPr/>
            <p:nvPr/>
          </p:nvSpPr>
          <p:spPr>
            <a:xfrm>
              <a:off x="3810325" y="595375"/>
              <a:ext cx="130900" cy="150550"/>
            </a:xfrm>
            <a:custGeom>
              <a:avLst/>
              <a:gdLst/>
              <a:ahLst/>
              <a:cxnLst/>
              <a:rect l="l" t="t" r="r" b="b"/>
              <a:pathLst>
                <a:path w="5236" h="6022" extrusionOk="0">
                  <a:moveTo>
                    <a:pt x="2632" y="0"/>
                  </a:moveTo>
                  <a:lnTo>
                    <a:pt x="1" y="1519"/>
                  </a:lnTo>
                  <a:lnTo>
                    <a:pt x="1" y="4530"/>
                  </a:lnTo>
                  <a:lnTo>
                    <a:pt x="2632" y="6022"/>
                  </a:lnTo>
                  <a:lnTo>
                    <a:pt x="5235" y="4530"/>
                  </a:lnTo>
                  <a:lnTo>
                    <a:pt x="5235" y="1519"/>
                  </a:lnTo>
                  <a:lnTo>
                    <a:pt x="2632" y="0"/>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10" name="Google Shape;210;p14"/>
            <p:cNvSpPr/>
            <p:nvPr/>
          </p:nvSpPr>
          <p:spPr>
            <a:xfrm>
              <a:off x="3101025" y="724200"/>
              <a:ext cx="130225" cy="151250"/>
            </a:xfrm>
            <a:custGeom>
              <a:avLst/>
              <a:gdLst/>
              <a:ahLst/>
              <a:cxnLst/>
              <a:rect l="l" t="t" r="r" b="b"/>
              <a:pathLst>
                <a:path w="5209" h="6050" extrusionOk="0">
                  <a:moveTo>
                    <a:pt x="2605" y="1"/>
                  </a:moveTo>
                  <a:lnTo>
                    <a:pt x="1" y="1519"/>
                  </a:lnTo>
                  <a:lnTo>
                    <a:pt x="1" y="4530"/>
                  </a:lnTo>
                  <a:lnTo>
                    <a:pt x="2605" y="6049"/>
                  </a:lnTo>
                  <a:lnTo>
                    <a:pt x="5209" y="4530"/>
                  </a:lnTo>
                  <a:lnTo>
                    <a:pt x="5209" y="1519"/>
                  </a:lnTo>
                  <a:lnTo>
                    <a:pt x="2605"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11" name="Google Shape;211;p14"/>
            <p:cNvSpPr/>
            <p:nvPr/>
          </p:nvSpPr>
          <p:spPr>
            <a:xfrm>
              <a:off x="3416350" y="724200"/>
              <a:ext cx="130225" cy="151250"/>
            </a:xfrm>
            <a:custGeom>
              <a:avLst/>
              <a:gdLst/>
              <a:ahLst/>
              <a:cxnLst/>
              <a:rect l="l" t="t" r="r" b="b"/>
              <a:pathLst>
                <a:path w="5209" h="6050" extrusionOk="0">
                  <a:moveTo>
                    <a:pt x="2604" y="1"/>
                  </a:moveTo>
                  <a:lnTo>
                    <a:pt x="1" y="1519"/>
                  </a:lnTo>
                  <a:lnTo>
                    <a:pt x="1" y="4530"/>
                  </a:lnTo>
                  <a:lnTo>
                    <a:pt x="2604" y="6049"/>
                  </a:lnTo>
                  <a:lnTo>
                    <a:pt x="5208" y="4530"/>
                  </a:lnTo>
                  <a:lnTo>
                    <a:pt x="5208" y="1519"/>
                  </a:lnTo>
                  <a:lnTo>
                    <a:pt x="2604"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12" name="Google Shape;212;p14"/>
            <p:cNvSpPr/>
            <p:nvPr/>
          </p:nvSpPr>
          <p:spPr>
            <a:xfrm>
              <a:off x="3573675" y="724200"/>
              <a:ext cx="130900" cy="151250"/>
            </a:xfrm>
            <a:custGeom>
              <a:avLst/>
              <a:gdLst/>
              <a:ahLst/>
              <a:cxnLst/>
              <a:rect l="l" t="t" r="r" b="b"/>
              <a:pathLst>
                <a:path w="5236" h="6050" extrusionOk="0">
                  <a:moveTo>
                    <a:pt x="2631" y="1"/>
                  </a:moveTo>
                  <a:lnTo>
                    <a:pt x="0" y="1519"/>
                  </a:lnTo>
                  <a:lnTo>
                    <a:pt x="0" y="4530"/>
                  </a:lnTo>
                  <a:lnTo>
                    <a:pt x="2631" y="6049"/>
                  </a:lnTo>
                  <a:lnTo>
                    <a:pt x="5235" y="4530"/>
                  </a:lnTo>
                  <a:lnTo>
                    <a:pt x="5235" y="1519"/>
                  </a:lnTo>
                  <a:lnTo>
                    <a:pt x="2631"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13" name="Google Shape;213;p14"/>
            <p:cNvSpPr/>
            <p:nvPr/>
          </p:nvSpPr>
          <p:spPr>
            <a:xfrm>
              <a:off x="3731675" y="724200"/>
              <a:ext cx="130900" cy="151250"/>
            </a:xfrm>
            <a:custGeom>
              <a:avLst/>
              <a:gdLst/>
              <a:ahLst/>
              <a:cxnLst/>
              <a:rect l="l" t="t" r="r" b="b"/>
              <a:pathLst>
                <a:path w="5236" h="6050" extrusionOk="0">
                  <a:moveTo>
                    <a:pt x="2604" y="1"/>
                  </a:moveTo>
                  <a:lnTo>
                    <a:pt x="0" y="1519"/>
                  </a:lnTo>
                  <a:lnTo>
                    <a:pt x="0" y="4530"/>
                  </a:lnTo>
                  <a:lnTo>
                    <a:pt x="2604" y="6049"/>
                  </a:lnTo>
                  <a:lnTo>
                    <a:pt x="5235" y="4530"/>
                  </a:lnTo>
                  <a:lnTo>
                    <a:pt x="5235" y="1519"/>
                  </a:lnTo>
                  <a:lnTo>
                    <a:pt x="2604" y="1"/>
                  </a:lnTo>
                  <a:close/>
                </a:path>
              </a:pathLst>
            </a:custGeom>
            <a:solidFill>
              <a:srgbClr val="59595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214" name="Google Shape;214;p14"/>
          <p:cNvSpPr txBox="1">
            <a:spLocks noGrp="1"/>
          </p:cNvSpPr>
          <p:nvPr>
            <p:ph type="title"/>
          </p:nvPr>
        </p:nvSpPr>
        <p:spPr>
          <a:xfrm>
            <a:off x="419923" y="365126"/>
            <a:ext cx="11385138" cy="8921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Poppins Medium"/>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alitativas_2">
  <p:cSld name="cualitativas_2">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419923" y="365126"/>
            <a:ext cx="11385138" cy="8921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Poppins Medium"/>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17" name="Google Shape;217;p15"/>
          <p:cNvCxnSpPr/>
          <p:nvPr/>
        </p:nvCxnSpPr>
        <p:spPr>
          <a:xfrm>
            <a:off x="1712109" y="6462862"/>
            <a:ext cx="9232900" cy="0"/>
          </a:xfrm>
          <a:prstGeom prst="straightConnector1">
            <a:avLst/>
          </a:prstGeom>
          <a:noFill/>
          <a:ln w="9525" cap="flat" cmpd="sng">
            <a:solidFill>
              <a:srgbClr val="595959"/>
            </a:solidFill>
            <a:prstDash val="solid"/>
            <a:miter lim="800000"/>
            <a:headEnd type="none" w="sm" len="sm"/>
            <a:tailEnd type="none" w="sm" len="sm"/>
          </a:ln>
        </p:spPr>
      </p:cxnSp>
      <p:sp>
        <p:nvSpPr>
          <p:cNvPr id="218" name="Google Shape;218;p15"/>
          <p:cNvSpPr txBox="1"/>
          <p:nvPr/>
        </p:nvSpPr>
        <p:spPr>
          <a:xfrm>
            <a:off x="10887317" y="6269803"/>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chemeClr val="dk1"/>
                </a:solidFill>
                <a:latin typeface="Poppins"/>
                <a:ea typeface="Poppins"/>
                <a:cs typeface="Poppins"/>
                <a:sym typeface="Poppins"/>
              </a:rPr>
              <a:t>‹#›</a:t>
            </a:fld>
            <a:endParaRPr sz="1400">
              <a:solidFill>
                <a:schemeClr val="dk1"/>
              </a:solidFill>
              <a:latin typeface="Poppins"/>
              <a:ea typeface="Poppins"/>
              <a:cs typeface="Poppins"/>
              <a:sym typeface="Poppins"/>
            </a:endParaRPr>
          </a:p>
        </p:txBody>
      </p:sp>
      <p:pic>
        <p:nvPicPr>
          <p:cNvPr id="219" name="Google Shape;219;p15" descr="A red ball with black background&#10;&#10;Description automatically generated"/>
          <p:cNvPicPr preferRelativeResize="0"/>
          <p:nvPr/>
        </p:nvPicPr>
        <p:blipFill rotWithShape="1">
          <a:blip r:embed="rId2">
            <a:alphaModFix/>
          </a:blip>
          <a:srcRect/>
          <a:stretch/>
        </p:blipFill>
        <p:spPr>
          <a:xfrm>
            <a:off x="500304" y="6287665"/>
            <a:ext cx="887993" cy="350393"/>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02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pa_region">
    <p:spTree>
      <p:nvGrpSpPr>
        <p:cNvPr id="1" name=""/>
        <p:cNvGrpSpPr/>
        <p:nvPr/>
      </p:nvGrpSpPr>
      <p:grpSpPr>
        <a:xfrm>
          <a:off x="0" y="0"/>
          <a:ext cx="0" cy="0"/>
          <a:chOff x="0" y="0"/>
          <a:chExt cx="0" cy="0"/>
        </a:xfrm>
      </p:grpSpPr>
      <p:cxnSp>
        <p:nvCxnSpPr>
          <p:cNvPr id="3" name="Conector recto 6">
            <a:extLst>
              <a:ext uri="{FF2B5EF4-FFF2-40B4-BE49-F238E27FC236}">
                <a16:creationId xmlns:a16="http://schemas.microsoft.com/office/drawing/2014/main" id="{32C10C30-0C5C-87E3-2574-D581DCF10370}"/>
              </a:ext>
            </a:extLst>
          </p:cNvPr>
          <p:cNvCxnSpPr>
            <a:cxnSpLocks/>
          </p:cNvCxnSpPr>
          <p:nvPr userDrawn="1"/>
        </p:nvCxnSpPr>
        <p:spPr>
          <a:xfrm flipV="1">
            <a:off x="1712109" y="6462862"/>
            <a:ext cx="92329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A27D5BD-06C2-2AC6-09E2-9D2E8EFA3771}"/>
              </a:ext>
            </a:extLst>
          </p:cNvPr>
          <p:cNvSpPr txBox="1">
            <a:spLocks/>
          </p:cNvSpPr>
          <p:nvPr userDrawn="1"/>
        </p:nvSpPr>
        <p:spPr>
          <a:xfrm>
            <a:off x="10887317" y="6269803"/>
            <a:ext cx="825500" cy="460532"/>
          </a:xfrm>
          <a:prstGeom prst="rect">
            <a:avLst/>
          </a:prstGeom>
        </p:spPr>
        <p:txBody>
          <a:bodyPr vert="horz" lIns="91440" tIns="45720" rIns="91440" bIns="45720" rtlCol="0" anchor="ctr"/>
          <a:lstStyle>
            <a:defPPr>
              <a:defRPr lang="es-MX"/>
            </a:defPPr>
            <a:lvl1pPr marL="0" algn="r" defTabSz="914400" rtl="0" eaLnBrk="1" latinLnBrk="0" hangingPunct="1">
              <a:defRPr sz="1400" kern="1200">
                <a:solidFill>
                  <a:srgbClr val="9C165C"/>
                </a:solidFill>
                <a:latin typeface="Poppins" panose="00000500000000000000" pitchFamily="2" charset="0"/>
                <a:ea typeface="+mn-ea"/>
                <a:cs typeface="Poppins"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F2A9DE-3621-441A-B2E9-F314A38806B4}" type="slidenum">
              <a:rPr lang="es-MX" smtClean="0">
                <a:solidFill>
                  <a:schemeClr val="tx1"/>
                </a:solidFill>
              </a:rPr>
              <a:pPr/>
              <a:t>‹#›</a:t>
            </a:fld>
            <a:endParaRPr lang="es-MX" dirty="0">
              <a:solidFill>
                <a:schemeClr val="tx1"/>
              </a:solidFill>
            </a:endParaRPr>
          </a:p>
        </p:txBody>
      </p:sp>
      <p:pic>
        <p:nvPicPr>
          <p:cNvPr id="9" name="Picture 8" descr="A red ball with black background&#10;&#10;Description automatically generated">
            <a:extLst>
              <a:ext uri="{FF2B5EF4-FFF2-40B4-BE49-F238E27FC236}">
                <a16:creationId xmlns:a16="http://schemas.microsoft.com/office/drawing/2014/main" id="{69D58505-8169-DED3-5925-118CFC3C7D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0304" y="6287665"/>
            <a:ext cx="887993" cy="350393"/>
          </a:xfrm>
          <a:prstGeom prst="rect">
            <a:avLst/>
          </a:prstGeom>
        </p:spPr>
      </p:pic>
      <p:pic>
        <p:nvPicPr>
          <p:cNvPr id="5" name="Imagen 4" descr="Mapa&#10;&#10;Descripción generada automáticamente">
            <a:extLst>
              <a:ext uri="{FF2B5EF4-FFF2-40B4-BE49-F238E27FC236}">
                <a16:creationId xmlns:a16="http://schemas.microsoft.com/office/drawing/2014/main" id="{64B3BCA8-FAE6-9587-14A8-A6D4AAB624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66779" y="1134452"/>
            <a:ext cx="6553155" cy="5164706"/>
          </a:xfrm>
          <a:prstGeom prst="rect">
            <a:avLst/>
          </a:prstGeom>
        </p:spPr>
      </p:pic>
      <p:sp>
        <p:nvSpPr>
          <p:cNvPr id="6" name="Elipse 5">
            <a:extLst>
              <a:ext uri="{FF2B5EF4-FFF2-40B4-BE49-F238E27FC236}">
                <a16:creationId xmlns:a16="http://schemas.microsoft.com/office/drawing/2014/main" id="{38A8EEBA-8739-5F05-E056-76FA9EC82DD5}"/>
              </a:ext>
            </a:extLst>
          </p:cNvPr>
          <p:cNvSpPr/>
          <p:nvPr userDrawn="1"/>
        </p:nvSpPr>
        <p:spPr>
          <a:xfrm>
            <a:off x="8310626" y="3500526"/>
            <a:ext cx="304800" cy="267855"/>
          </a:xfrm>
          <a:prstGeom prst="ellipse">
            <a:avLst/>
          </a:prstGeom>
          <a:solidFill>
            <a:srgbClr val="D5B9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C3CC914A-DC63-4FEA-BAFF-9A9E9799B9D2}"/>
              </a:ext>
            </a:extLst>
          </p:cNvPr>
          <p:cNvSpPr/>
          <p:nvPr userDrawn="1"/>
        </p:nvSpPr>
        <p:spPr>
          <a:xfrm>
            <a:off x="1906947" y="2180615"/>
            <a:ext cx="304800" cy="267855"/>
          </a:xfrm>
          <a:prstGeom prst="ellipse">
            <a:avLst/>
          </a:prstGeom>
          <a:solidFill>
            <a:srgbClr val="6567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9">
            <a:extLst>
              <a:ext uri="{FF2B5EF4-FFF2-40B4-BE49-F238E27FC236}">
                <a16:creationId xmlns:a16="http://schemas.microsoft.com/office/drawing/2014/main" id="{68031F3D-A090-0D2E-B4FB-50C8F2A62BDB}"/>
              </a:ext>
            </a:extLst>
          </p:cNvPr>
          <p:cNvSpPr/>
          <p:nvPr userDrawn="1"/>
        </p:nvSpPr>
        <p:spPr>
          <a:xfrm>
            <a:off x="1729536" y="5204013"/>
            <a:ext cx="304800" cy="267855"/>
          </a:xfrm>
          <a:prstGeom prst="ellipse">
            <a:avLst/>
          </a:prstGeom>
          <a:solidFill>
            <a:srgbClr val="52B7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4">
            <a:extLst>
              <a:ext uri="{FF2B5EF4-FFF2-40B4-BE49-F238E27FC236}">
                <a16:creationId xmlns:a16="http://schemas.microsoft.com/office/drawing/2014/main" id="{B4044EB1-1981-85A3-9D37-E2ED16BD5855}"/>
              </a:ext>
            </a:extLst>
          </p:cNvPr>
          <p:cNvSpPr txBox="1"/>
          <p:nvPr userDrawn="1"/>
        </p:nvSpPr>
        <p:spPr>
          <a:xfrm>
            <a:off x="8589051" y="3280510"/>
            <a:ext cx="3128005" cy="707886"/>
          </a:xfrm>
          <a:prstGeom prst="rect">
            <a:avLst/>
          </a:prstGeom>
          <a:noFill/>
        </p:spPr>
        <p:txBody>
          <a:bodyPr wrap="square" rtlCol="0">
            <a:spAutoFit/>
          </a:bodyPr>
          <a:lstStyle/>
          <a:p>
            <a:r>
              <a:rPr lang="es-ES_tradnl" sz="2000" b="1" spc="300" dirty="0">
                <a:solidFill>
                  <a:schemeClr val="bg2">
                    <a:lumMod val="75000"/>
                  </a:schemeClr>
                </a:solidFill>
                <a:latin typeface="Poppins" panose="02000000000000000000" pitchFamily="2" charset="77"/>
                <a:cs typeface="Poppins" panose="02000000000000000000" pitchFamily="2" charset="77"/>
              </a:rPr>
              <a:t>Región 2:</a:t>
            </a:r>
            <a:br>
              <a:rPr lang="es-ES_tradnl" sz="2000" b="1" spc="300" dirty="0">
                <a:solidFill>
                  <a:schemeClr val="bg2">
                    <a:lumMod val="75000"/>
                  </a:schemeClr>
                </a:solidFill>
                <a:latin typeface="Poppins" panose="02000000000000000000" pitchFamily="2" charset="77"/>
                <a:cs typeface="Poppins" panose="02000000000000000000" pitchFamily="2" charset="77"/>
              </a:rPr>
            </a:br>
            <a:r>
              <a:rPr lang="es-ES_tradnl" sz="2000" b="1" spc="300" dirty="0">
                <a:solidFill>
                  <a:schemeClr val="bg2">
                    <a:lumMod val="75000"/>
                  </a:schemeClr>
                </a:solidFill>
                <a:latin typeface="Poppins" panose="02000000000000000000" pitchFamily="2" charset="77"/>
                <a:cs typeface="Poppins" panose="02000000000000000000" pitchFamily="2" charset="77"/>
              </a:rPr>
              <a:t>Cuautla </a:t>
            </a:r>
          </a:p>
        </p:txBody>
      </p:sp>
      <p:sp>
        <p:nvSpPr>
          <p:cNvPr id="13" name="CuadroTexto 4">
            <a:extLst>
              <a:ext uri="{FF2B5EF4-FFF2-40B4-BE49-F238E27FC236}">
                <a16:creationId xmlns:a16="http://schemas.microsoft.com/office/drawing/2014/main" id="{90B3F3FD-8D6B-7C82-6441-2CE99036C4A1}"/>
              </a:ext>
            </a:extLst>
          </p:cNvPr>
          <p:cNvSpPr txBox="1"/>
          <p:nvPr userDrawn="1"/>
        </p:nvSpPr>
        <p:spPr>
          <a:xfrm>
            <a:off x="2211747" y="1960599"/>
            <a:ext cx="2305772" cy="707886"/>
          </a:xfrm>
          <a:prstGeom prst="rect">
            <a:avLst/>
          </a:prstGeom>
          <a:noFill/>
        </p:spPr>
        <p:txBody>
          <a:bodyPr wrap="square" rtlCol="0">
            <a:spAutoFit/>
          </a:bodyPr>
          <a:lstStyle/>
          <a:p>
            <a:r>
              <a:rPr lang="es-ES_tradnl" sz="2000" b="1" spc="300" dirty="0">
                <a:solidFill>
                  <a:schemeClr val="bg2">
                    <a:lumMod val="75000"/>
                  </a:schemeClr>
                </a:solidFill>
                <a:latin typeface="Poppins" panose="02000000000000000000" pitchFamily="2" charset="77"/>
                <a:cs typeface="Poppins" panose="02000000000000000000" pitchFamily="2" charset="77"/>
              </a:rPr>
              <a:t>Región 3: Cuernavaca</a:t>
            </a:r>
          </a:p>
        </p:txBody>
      </p:sp>
      <p:sp>
        <p:nvSpPr>
          <p:cNvPr id="14" name="CuadroTexto 4">
            <a:extLst>
              <a:ext uri="{FF2B5EF4-FFF2-40B4-BE49-F238E27FC236}">
                <a16:creationId xmlns:a16="http://schemas.microsoft.com/office/drawing/2014/main" id="{7877299E-21AD-95F7-8E36-27A96AB0CFB1}"/>
              </a:ext>
            </a:extLst>
          </p:cNvPr>
          <p:cNvSpPr txBox="1"/>
          <p:nvPr userDrawn="1"/>
        </p:nvSpPr>
        <p:spPr>
          <a:xfrm>
            <a:off x="2119307" y="4997467"/>
            <a:ext cx="2305772" cy="707886"/>
          </a:xfrm>
          <a:prstGeom prst="rect">
            <a:avLst/>
          </a:prstGeom>
          <a:noFill/>
        </p:spPr>
        <p:txBody>
          <a:bodyPr wrap="square" rtlCol="0">
            <a:spAutoFit/>
          </a:bodyPr>
          <a:lstStyle/>
          <a:p>
            <a:r>
              <a:rPr lang="es-ES_tradnl" sz="2000" b="1" spc="300" dirty="0">
                <a:solidFill>
                  <a:schemeClr val="bg2">
                    <a:lumMod val="75000"/>
                  </a:schemeClr>
                </a:solidFill>
                <a:latin typeface="Poppins" panose="02000000000000000000" pitchFamily="2" charset="77"/>
                <a:cs typeface="Poppins" panose="02000000000000000000" pitchFamily="2" charset="77"/>
              </a:rPr>
              <a:t>Región 1: Xochitepec</a:t>
            </a:r>
          </a:p>
        </p:txBody>
      </p:sp>
      <p:sp>
        <p:nvSpPr>
          <p:cNvPr id="15" name="Rectángulo 2">
            <a:extLst>
              <a:ext uri="{FF2B5EF4-FFF2-40B4-BE49-F238E27FC236}">
                <a16:creationId xmlns:a16="http://schemas.microsoft.com/office/drawing/2014/main" id="{B548A464-5FEF-D3D6-A46F-6E77A349D2AE}"/>
              </a:ext>
            </a:extLst>
          </p:cNvPr>
          <p:cNvSpPr/>
          <p:nvPr userDrawn="1"/>
        </p:nvSpPr>
        <p:spPr>
          <a:xfrm>
            <a:off x="553311" y="196309"/>
            <a:ext cx="11272929" cy="523220"/>
          </a:xfrm>
          <a:prstGeom prst="rect">
            <a:avLst/>
          </a:prstGeom>
        </p:spPr>
        <p:txBody>
          <a:bodyPr wrap="square">
            <a:spAutoFit/>
          </a:bodyPr>
          <a:lstStyle/>
          <a:p>
            <a:pPr algn="ctr"/>
            <a:r>
              <a:rPr lang="es-MX" sz="2800" b="0" i="0" u="none" strike="noStrike" cap="none" dirty="0">
                <a:solidFill>
                  <a:srgbClr val="3F3F3F"/>
                </a:solidFill>
                <a:latin typeface="Poppins Medium"/>
                <a:cs typeface="Poppins Medium"/>
                <a:sym typeface="Arial"/>
              </a:rPr>
              <a:t>Mapa geográfico de las regiones de la muestra </a:t>
            </a:r>
            <a:endParaRPr sz="2800" b="0" i="0" u="none" strike="noStrike" cap="none" dirty="0">
              <a:solidFill>
                <a:srgbClr val="3F3F3F"/>
              </a:solidFill>
              <a:latin typeface="Poppins Medium"/>
              <a:cs typeface="Poppins Medium"/>
              <a:sym typeface="Arial"/>
            </a:endParaRPr>
          </a:p>
        </p:txBody>
      </p:sp>
    </p:spTree>
    <p:extLst>
      <p:ext uri="{BB962C8B-B14F-4D97-AF65-F5344CB8AC3E}">
        <p14:creationId xmlns:p14="http://schemas.microsoft.com/office/powerpoint/2010/main" val="47091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pa_region3">
    <p:spTree>
      <p:nvGrpSpPr>
        <p:cNvPr id="1" name=""/>
        <p:cNvGrpSpPr/>
        <p:nvPr/>
      </p:nvGrpSpPr>
      <p:grpSpPr>
        <a:xfrm>
          <a:off x="0" y="0"/>
          <a:ext cx="0" cy="0"/>
          <a:chOff x="0" y="0"/>
          <a:chExt cx="0" cy="0"/>
        </a:xfrm>
      </p:grpSpPr>
      <p:pic>
        <p:nvPicPr>
          <p:cNvPr id="4" name="Imagen 3" descr="Un dibujo de un animal&#10;&#10;Descripción generada automáticamente con confianza baja">
            <a:extLst>
              <a:ext uri="{FF2B5EF4-FFF2-40B4-BE49-F238E27FC236}">
                <a16:creationId xmlns:a16="http://schemas.microsoft.com/office/drawing/2014/main" id="{6EEF560C-9EAE-4ABB-23D5-5C59914A0C78}"/>
              </a:ext>
            </a:extLst>
          </p:cNvPr>
          <p:cNvPicPr>
            <a:picLocks/>
          </p:cNvPicPr>
          <p:nvPr userDrawn="1"/>
        </p:nvPicPr>
        <p:blipFill rotWithShape="1">
          <a:blip r:embed="rId2"/>
          <a:srcRect l="27251" r="27666"/>
          <a:stretch/>
        </p:blipFill>
        <p:spPr>
          <a:xfrm>
            <a:off x="2276400" y="1266626"/>
            <a:ext cx="7639200" cy="5223600"/>
          </a:xfrm>
          <a:prstGeom prst="rect">
            <a:avLst/>
          </a:prstGeom>
        </p:spPr>
      </p:pic>
      <p:cxnSp>
        <p:nvCxnSpPr>
          <p:cNvPr id="3" name="Conector recto 6">
            <a:extLst>
              <a:ext uri="{FF2B5EF4-FFF2-40B4-BE49-F238E27FC236}">
                <a16:creationId xmlns:a16="http://schemas.microsoft.com/office/drawing/2014/main" id="{32C10C30-0C5C-87E3-2574-D581DCF10370}"/>
              </a:ext>
            </a:extLst>
          </p:cNvPr>
          <p:cNvCxnSpPr>
            <a:cxnSpLocks/>
          </p:cNvCxnSpPr>
          <p:nvPr userDrawn="1"/>
        </p:nvCxnSpPr>
        <p:spPr>
          <a:xfrm flipV="1">
            <a:off x="1712109" y="6462862"/>
            <a:ext cx="92329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A27D5BD-06C2-2AC6-09E2-9D2E8EFA3771}"/>
              </a:ext>
            </a:extLst>
          </p:cNvPr>
          <p:cNvSpPr txBox="1">
            <a:spLocks/>
          </p:cNvSpPr>
          <p:nvPr userDrawn="1"/>
        </p:nvSpPr>
        <p:spPr>
          <a:xfrm>
            <a:off x="10887317" y="6269803"/>
            <a:ext cx="825500" cy="460532"/>
          </a:xfrm>
          <a:prstGeom prst="rect">
            <a:avLst/>
          </a:prstGeom>
        </p:spPr>
        <p:txBody>
          <a:bodyPr vert="horz" lIns="91440" tIns="45720" rIns="91440" bIns="45720" rtlCol="0" anchor="ctr"/>
          <a:lstStyle>
            <a:defPPr>
              <a:defRPr lang="es-MX"/>
            </a:defPPr>
            <a:lvl1pPr marL="0" algn="r" defTabSz="914400" rtl="0" eaLnBrk="1" latinLnBrk="0" hangingPunct="1">
              <a:defRPr sz="1400" kern="1200">
                <a:solidFill>
                  <a:srgbClr val="9C165C"/>
                </a:solidFill>
                <a:latin typeface="Poppins" panose="00000500000000000000" pitchFamily="2" charset="0"/>
                <a:ea typeface="+mn-ea"/>
                <a:cs typeface="Poppins"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F2A9DE-3621-441A-B2E9-F314A38806B4}" type="slidenum">
              <a:rPr lang="es-MX" smtClean="0">
                <a:solidFill>
                  <a:schemeClr val="tx1"/>
                </a:solidFill>
              </a:rPr>
              <a:pPr/>
              <a:t>‹#›</a:t>
            </a:fld>
            <a:endParaRPr lang="es-MX" dirty="0">
              <a:solidFill>
                <a:schemeClr val="tx1"/>
              </a:solidFill>
            </a:endParaRPr>
          </a:p>
        </p:txBody>
      </p:sp>
      <p:pic>
        <p:nvPicPr>
          <p:cNvPr id="9" name="Picture 8" descr="A red ball with black background&#10;&#10;Description automatically generated">
            <a:extLst>
              <a:ext uri="{FF2B5EF4-FFF2-40B4-BE49-F238E27FC236}">
                <a16:creationId xmlns:a16="http://schemas.microsoft.com/office/drawing/2014/main" id="{69D58505-8169-DED3-5925-118CFC3C7D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0304" y="6287665"/>
            <a:ext cx="887993" cy="350393"/>
          </a:xfrm>
          <a:prstGeom prst="rect">
            <a:avLst/>
          </a:prstGeom>
        </p:spPr>
      </p:pic>
      <p:sp>
        <p:nvSpPr>
          <p:cNvPr id="7" name="Elipse 6">
            <a:extLst>
              <a:ext uri="{FF2B5EF4-FFF2-40B4-BE49-F238E27FC236}">
                <a16:creationId xmlns:a16="http://schemas.microsoft.com/office/drawing/2014/main" id="{C3CC914A-DC63-4FEA-BAFF-9A9E9799B9D2}"/>
              </a:ext>
            </a:extLst>
          </p:cNvPr>
          <p:cNvSpPr/>
          <p:nvPr userDrawn="1"/>
        </p:nvSpPr>
        <p:spPr>
          <a:xfrm>
            <a:off x="1906947" y="2180615"/>
            <a:ext cx="304800" cy="267855"/>
          </a:xfrm>
          <a:prstGeom prst="ellipse">
            <a:avLst/>
          </a:prstGeom>
          <a:solidFill>
            <a:srgbClr val="6567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4">
            <a:extLst>
              <a:ext uri="{FF2B5EF4-FFF2-40B4-BE49-F238E27FC236}">
                <a16:creationId xmlns:a16="http://schemas.microsoft.com/office/drawing/2014/main" id="{90B3F3FD-8D6B-7C82-6441-2CE99036C4A1}"/>
              </a:ext>
            </a:extLst>
          </p:cNvPr>
          <p:cNvSpPr txBox="1"/>
          <p:nvPr userDrawn="1"/>
        </p:nvSpPr>
        <p:spPr>
          <a:xfrm>
            <a:off x="2211747" y="1960599"/>
            <a:ext cx="2305772" cy="707886"/>
          </a:xfrm>
          <a:prstGeom prst="rect">
            <a:avLst/>
          </a:prstGeom>
          <a:noFill/>
        </p:spPr>
        <p:txBody>
          <a:bodyPr wrap="square" rtlCol="0">
            <a:spAutoFit/>
          </a:bodyPr>
          <a:lstStyle/>
          <a:p>
            <a:r>
              <a:rPr lang="es-ES_tradnl" sz="2000" b="1" spc="300" dirty="0">
                <a:solidFill>
                  <a:schemeClr val="bg2">
                    <a:lumMod val="75000"/>
                  </a:schemeClr>
                </a:solidFill>
                <a:latin typeface="Poppins" panose="02000000000000000000" pitchFamily="2" charset="77"/>
                <a:cs typeface="Poppins" panose="02000000000000000000" pitchFamily="2" charset="77"/>
              </a:rPr>
              <a:t>Región 3: Cuernavaca</a:t>
            </a:r>
          </a:p>
        </p:txBody>
      </p:sp>
      <p:sp>
        <p:nvSpPr>
          <p:cNvPr id="15" name="Rectángulo 2">
            <a:extLst>
              <a:ext uri="{FF2B5EF4-FFF2-40B4-BE49-F238E27FC236}">
                <a16:creationId xmlns:a16="http://schemas.microsoft.com/office/drawing/2014/main" id="{B548A464-5FEF-D3D6-A46F-6E77A349D2AE}"/>
              </a:ext>
            </a:extLst>
          </p:cNvPr>
          <p:cNvSpPr/>
          <p:nvPr userDrawn="1"/>
        </p:nvSpPr>
        <p:spPr>
          <a:xfrm>
            <a:off x="553311" y="196309"/>
            <a:ext cx="11272929" cy="523220"/>
          </a:xfrm>
          <a:prstGeom prst="rect">
            <a:avLst/>
          </a:prstGeom>
        </p:spPr>
        <p:txBody>
          <a:bodyPr wrap="square">
            <a:spAutoFit/>
          </a:bodyPr>
          <a:lstStyle/>
          <a:p>
            <a:pPr algn="ctr"/>
            <a:r>
              <a:rPr lang="es-MX" sz="2800" b="0" i="0" u="none" strike="noStrike" cap="none" dirty="0">
                <a:solidFill>
                  <a:srgbClr val="3F3F3F"/>
                </a:solidFill>
                <a:latin typeface="Poppins Medium"/>
                <a:cs typeface="Poppins Medium"/>
                <a:sym typeface="Arial"/>
              </a:rPr>
              <a:t>Mapa geográfico de las regiones de la muestra </a:t>
            </a:r>
            <a:endParaRPr sz="2800" b="0" i="0" u="none" strike="noStrike" cap="none" dirty="0">
              <a:solidFill>
                <a:srgbClr val="3F3F3F"/>
              </a:solidFill>
              <a:latin typeface="Poppins Medium"/>
              <a:cs typeface="Poppins Medium"/>
              <a:sym typeface="Arial"/>
            </a:endParaRPr>
          </a:p>
        </p:txBody>
      </p:sp>
    </p:spTree>
    <p:extLst>
      <p:ext uri="{BB962C8B-B14F-4D97-AF65-F5344CB8AC3E}">
        <p14:creationId xmlns:p14="http://schemas.microsoft.com/office/powerpoint/2010/main" val="4020540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pas" preserve="1">
  <p:cSld name="1_mapas">
    <p:spTree>
      <p:nvGrpSpPr>
        <p:cNvPr id="1" name="Shape 122"/>
        <p:cNvGrpSpPr/>
        <p:nvPr/>
      </p:nvGrpSpPr>
      <p:grpSpPr>
        <a:xfrm>
          <a:off x="0" y="0"/>
          <a:ext cx="0" cy="0"/>
          <a:chOff x="0" y="0"/>
          <a:chExt cx="0" cy="0"/>
        </a:xfrm>
      </p:grpSpPr>
      <p:sp>
        <p:nvSpPr>
          <p:cNvPr id="123" name="Google Shape;123;p10"/>
          <p:cNvSpPr txBox="1">
            <a:spLocks noGrp="1"/>
          </p:cNvSpPr>
          <p:nvPr>
            <p:ph type="title"/>
          </p:nvPr>
        </p:nvSpPr>
        <p:spPr>
          <a:xfrm>
            <a:off x="294221" y="365126"/>
            <a:ext cx="10228203" cy="8921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Poppins Medium"/>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24" name="Google Shape;124;p10"/>
          <p:cNvSpPr>
            <a:spLocks noGrp="1"/>
          </p:cNvSpPr>
          <p:nvPr>
            <p:ph type="pic" idx="2"/>
          </p:nvPr>
        </p:nvSpPr>
        <p:spPr>
          <a:xfrm>
            <a:off x="339756" y="1107106"/>
            <a:ext cx="10182669" cy="5100392"/>
          </a:xfrm>
          <a:prstGeom prst="rect">
            <a:avLst/>
          </a:prstGeom>
          <a:noFill/>
          <a:ln>
            <a:noFill/>
          </a:ln>
        </p:spPr>
      </p:sp>
      <p:cxnSp>
        <p:nvCxnSpPr>
          <p:cNvPr id="126" name="Google Shape;126;p10"/>
          <p:cNvCxnSpPr/>
          <p:nvPr/>
        </p:nvCxnSpPr>
        <p:spPr>
          <a:xfrm rot="10800000">
            <a:off x="11453783" y="1107106"/>
            <a:ext cx="0" cy="4898375"/>
          </a:xfrm>
          <a:prstGeom prst="straightConnector1">
            <a:avLst/>
          </a:prstGeom>
          <a:noFill/>
          <a:ln w="9525" cap="flat" cmpd="sng">
            <a:solidFill>
              <a:srgbClr val="595959"/>
            </a:solidFill>
            <a:prstDash val="solid"/>
            <a:miter lim="800000"/>
            <a:headEnd type="none" w="sm" len="sm"/>
            <a:tailEnd type="none" w="sm" len="sm"/>
          </a:ln>
        </p:spPr>
      </p:cxnSp>
      <p:sp>
        <p:nvSpPr>
          <p:cNvPr id="3" name="Google Shape;106;p7">
            <a:extLst>
              <a:ext uri="{FF2B5EF4-FFF2-40B4-BE49-F238E27FC236}">
                <a16:creationId xmlns:a16="http://schemas.microsoft.com/office/drawing/2014/main" id="{E2E8A49B-C955-C192-2A82-67E1E829873D}"/>
              </a:ext>
            </a:extLst>
          </p:cNvPr>
          <p:cNvSpPr txBox="1"/>
          <p:nvPr userDrawn="1"/>
        </p:nvSpPr>
        <p:spPr>
          <a:xfrm>
            <a:off x="10854914" y="6207498"/>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rgbClr val="FD7A22"/>
                </a:solidFill>
                <a:latin typeface="Poppins"/>
                <a:ea typeface="Poppins"/>
                <a:cs typeface="Poppins"/>
                <a:sym typeface="Poppins"/>
              </a:rPr>
              <a:t>‹#›</a:t>
            </a:fld>
            <a:endParaRPr sz="1400" dirty="0">
              <a:solidFill>
                <a:srgbClr val="FD7A22"/>
              </a:solidFill>
              <a:latin typeface="Poppins"/>
              <a:ea typeface="Poppins"/>
              <a:cs typeface="Poppins"/>
              <a:sym typeface="Poppins"/>
            </a:endParaRPr>
          </a:p>
        </p:txBody>
      </p:sp>
      <p:pic>
        <p:nvPicPr>
          <p:cNvPr id="5" name="Picture 3">
            <a:extLst>
              <a:ext uri="{FF2B5EF4-FFF2-40B4-BE49-F238E27FC236}">
                <a16:creationId xmlns:a16="http://schemas.microsoft.com/office/drawing/2014/main" id="{E542D416-925B-704D-2C2B-4A52879F2F3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54914" y="594688"/>
            <a:ext cx="975173" cy="384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304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pa_region2">
    <p:spTree>
      <p:nvGrpSpPr>
        <p:cNvPr id="1" name=""/>
        <p:cNvGrpSpPr/>
        <p:nvPr/>
      </p:nvGrpSpPr>
      <p:grpSpPr>
        <a:xfrm>
          <a:off x="0" y="0"/>
          <a:ext cx="0" cy="0"/>
          <a:chOff x="0" y="0"/>
          <a:chExt cx="0" cy="0"/>
        </a:xfrm>
      </p:grpSpPr>
      <p:pic>
        <p:nvPicPr>
          <p:cNvPr id="4" name="Imagen 3" descr="Icono&#10;&#10;Descripción generada automáticamente">
            <a:extLst>
              <a:ext uri="{FF2B5EF4-FFF2-40B4-BE49-F238E27FC236}">
                <a16:creationId xmlns:a16="http://schemas.microsoft.com/office/drawing/2014/main" id="{DCBA0282-6B41-CB51-429C-D56739AA8BD4}"/>
              </a:ext>
            </a:extLst>
          </p:cNvPr>
          <p:cNvPicPr>
            <a:picLocks/>
          </p:cNvPicPr>
          <p:nvPr userDrawn="1"/>
        </p:nvPicPr>
        <p:blipFill rotWithShape="1">
          <a:blip r:embed="rId2"/>
          <a:srcRect l="26333" r="26250"/>
          <a:stretch/>
        </p:blipFill>
        <p:spPr>
          <a:xfrm>
            <a:off x="2296718" y="1276469"/>
            <a:ext cx="7639200" cy="5223600"/>
          </a:xfrm>
          <a:prstGeom prst="rect">
            <a:avLst/>
          </a:prstGeom>
        </p:spPr>
      </p:pic>
      <p:cxnSp>
        <p:nvCxnSpPr>
          <p:cNvPr id="3" name="Conector recto 6">
            <a:extLst>
              <a:ext uri="{FF2B5EF4-FFF2-40B4-BE49-F238E27FC236}">
                <a16:creationId xmlns:a16="http://schemas.microsoft.com/office/drawing/2014/main" id="{32C10C30-0C5C-87E3-2574-D581DCF10370}"/>
              </a:ext>
            </a:extLst>
          </p:cNvPr>
          <p:cNvCxnSpPr>
            <a:cxnSpLocks/>
          </p:cNvCxnSpPr>
          <p:nvPr userDrawn="1"/>
        </p:nvCxnSpPr>
        <p:spPr>
          <a:xfrm flipV="1">
            <a:off x="1712109" y="6462862"/>
            <a:ext cx="92329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A27D5BD-06C2-2AC6-09E2-9D2E8EFA3771}"/>
              </a:ext>
            </a:extLst>
          </p:cNvPr>
          <p:cNvSpPr txBox="1">
            <a:spLocks/>
          </p:cNvSpPr>
          <p:nvPr userDrawn="1"/>
        </p:nvSpPr>
        <p:spPr>
          <a:xfrm>
            <a:off x="10887317" y="6269803"/>
            <a:ext cx="825500" cy="460532"/>
          </a:xfrm>
          <a:prstGeom prst="rect">
            <a:avLst/>
          </a:prstGeom>
        </p:spPr>
        <p:txBody>
          <a:bodyPr vert="horz" lIns="91440" tIns="45720" rIns="91440" bIns="45720" rtlCol="0" anchor="ctr"/>
          <a:lstStyle>
            <a:defPPr>
              <a:defRPr lang="es-MX"/>
            </a:defPPr>
            <a:lvl1pPr marL="0" algn="r" defTabSz="914400" rtl="0" eaLnBrk="1" latinLnBrk="0" hangingPunct="1">
              <a:defRPr sz="1400" kern="1200">
                <a:solidFill>
                  <a:srgbClr val="9C165C"/>
                </a:solidFill>
                <a:latin typeface="Poppins" panose="00000500000000000000" pitchFamily="2" charset="0"/>
                <a:ea typeface="+mn-ea"/>
                <a:cs typeface="Poppins"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F2A9DE-3621-441A-B2E9-F314A38806B4}" type="slidenum">
              <a:rPr lang="es-MX" smtClean="0">
                <a:solidFill>
                  <a:schemeClr val="tx1"/>
                </a:solidFill>
              </a:rPr>
              <a:pPr/>
              <a:t>‹#›</a:t>
            </a:fld>
            <a:endParaRPr lang="es-MX" dirty="0">
              <a:solidFill>
                <a:schemeClr val="tx1"/>
              </a:solidFill>
            </a:endParaRPr>
          </a:p>
        </p:txBody>
      </p:sp>
      <p:pic>
        <p:nvPicPr>
          <p:cNvPr id="9" name="Picture 8" descr="A red ball with black background&#10;&#10;Description automatically generated">
            <a:extLst>
              <a:ext uri="{FF2B5EF4-FFF2-40B4-BE49-F238E27FC236}">
                <a16:creationId xmlns:a16="http://schemas.microsoft.com/office/drawing/2014/main" id="{69D58505-8169-DED3-5925-118CFC3C7D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0304" y="6287665"/>
            <a:ext cx="887993" cy="350393"/>
          </a:xfrm>
          <a:prstGeom prst="rect">
            <a:avLst/>
          </a:prstGeom>
        </p:spPr>
      </p:pic>
      <p:sp>
        <p:nvSpPr>
          <p:cNvPr id="6" name="Elipse 5">
            <a:extLst>
              <a:ext uri="{FF2B5EF4-FFF2-40B4-BE49-F238E27FC236}">
                <a16:creationId xmlns:a16="http://schemas.microsoft.com/office/drawing/2014/main" id="{38A8EEBA-8739-5F05-E056-76FA9EC82DD5}"/>
              </a:ext>
            </a:extLst>
          </p:cNvPr>
          <p:cNvSpPr/>
          <p:nvPr userDrawn="1"/>
        </p:nvSpPr>
        <p:spPr>
          <a:xfrm>
            <a:off x="8310626" y="3500526"/>
            <a:ext cx="304800" cy="267855"/>
          </a:xfrm>
          <a:prstGeom prst="ellipse">
            <a:avLst/>
          </a:prstGeom>
          <a:solidFill>
            <a:srgbClr val="D5B9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4">
            <a:extLst>
              <a:ext uri="{FF2B5EF4-FFF2-40B4-BE49-F238E27FC236}">
                <a16:creationId xmlns:a16="http://schemas.microsoft.com/office/drawing/2014/main" id="{B4044EB1-1981-85A3-9D37-E2ED16BD5855}"/>
              </a:ext>
            </a:extLst>
          </p:cNvPr>
          <p:cNvSpPr txBox="1"/>
          <p:nvPr userDrawn="1"/>
        </p:nvSpPr>
        <p:spPr>
          <a:xfrm>
            <a:off x="8589051" y="3280510"/>
            <a:ext cx="3128005" cy="707886"/>
          </a:xfrm>
          <a:prstGeom prst="rect">
            <a:avLst/>
          </a:prstGeom>
          <a:noFill/>
        </p:spPr>
        <p:txBody>
          <a:bodyPr wrap="square" rtlCol="0">
            <a:spAutoFit/>
          </a:bodyPr>
          <a:lstStyle/>
          <a:p>
            <a:r>
              <a:rPr lang="es-ES_tradnl" sz="2000" b="1" spc="300" dirty="0">
                <a:solidFill>
                  <a:schemeClr val="bg2">
                    <a:lumMod val="75000"/>
                  </a:schemeClr>
                </a:solidFill>
                <a:latin typeface="Poppins" panose="02000000000000000000" pitchFamily="2" charset="77"/>
                <a:cs typeface="Poppins" panose="02000000000000000000" pitchFamily="2" charset="77"/>
              </a:rPr>
              <a:t>Región 2:</a:t>
            </a:r>
            <a:br>
              <a:rPr lang="es-ES_tradnl" sz="2000" b="1" spc="300" dirty="0">
                <a:solidFill>
                  <a:schemeClr val="bg2">
                    <a:lumMod val="75000"/>
                  </a:schemeClr>
                </a:solidFill>
                <a:latin typeface="Poppins" panose="02000000000000000000" pitchFamily="2" charset="77"/>
                <a:cs typeface="Poppins" panose="02000000000000000000" pitchFamily="2" charset="77"/>
              </a:rPr>
            </a:br>
            <a:r>
              <a:rPr lang="es-ES_tradnl" sz="2000" b="1" spc="300" dirty="0">
                <a:solidFill>
                  <a:schemeClr val="bg2">
                    <a:lumMod val="75000"/>
                  </a:schemeClr>
                </a:solidFill>
                <a:latin typeface="Poppins" panose="02000000000000000000" pitchFamily="2" charset="77"/>
                <a:cs typeface="Poppins" panose="02000000000000000000" pitchFamily="2" charset="77"/>
              </a:rPr>
              <a:t>Cuautla </a:t>
            </a:r>
          </a:p>
        </p:txBody>
      </p:sp>
      <p:sp>
        <p:nvSpPr>
          <p:cNvPr id="15" name="Rectángulo 2">
            <a:extLst>
              <a:ext uri="{FF2B5EF4-FFF2-40B4-BE49-F238E27FC236}">
                <a16:creationId xmlns:a16="http://schemas.microsoft.com/office/drawing/2014/main" id="{B548A464-5FEF-D3D6-A46F-6E77A349D2AE}"/>
              </a:ext>
            </a:extLst>
          </p:cNvPr>
          <p:cNvSpPr/>
          <p:nvPr userDrawn="1"/>
        </p:nvSpPr>
        <p:spPr>
          <a:xfrm>
            <a:off x="553311" y="196309"/>
            <a:ext cx="11272929" cy="523220"/>
          </a:xfrm>
          <a:prstGeom prst="rect">
            <a:avLst/>
          </a:prstGeom>
        </p:spPr>
        <p:txBody>
          <a:bodyPr wrap="square">
            <a:spAutoFit/>
          </a:bodyPr>
          <a:lstStyle/>
          <a:p>
            <a:pPr algn="ctr"/>
            <a:r>
              <a:rPr lang="es-MX" sz="2800" b="0" i="0" u="none" strike="noStrike" cap="none" dirty="0">
                <a:solidFill>
                  <a:srgbClr val="3F3F3F"/>
                </a:solidFill>
                <a:latin typeface="Poppins Medium"/>
                <a:cs typeface="Poppins Medium"/>
                <a:sym typeface="Arial"/>
              </a:rPr>
              <a:t>Mapa geográfico de las regiones de la muestra </a:t>
            </a:r>
            <a:endParaRPr sz="2800" b="0" i="0" u="none" strike="noStrike" cap="none" dirty="0">
              <a:solidFill>
                <a:srgbClr val="3F3F3F"/>
              </a:solidFill>
              <a:latin typeface="Poppins Medium"/>
              <a:cs typeface="Poppins Medium"/>
              <a:sym typeface="Arial"/>
            </a:endParaRPr>
          </a:p>
        </p:txBody>
      </p:sp>
    </p:spTree>
    <p:extLst>
      <p:ext uri="{BB962C8B-B14F-4D97-AF65-F5344CB8AC3E}">
        <p14:creationId xmlns:p14="http://schemas.microsoft.com/office/powerpoint/2010/main" val="232362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una_grafica" preserve="1" userDrawn="1">
  <p:cSld name="nota_calibrar">
    <p:spTree>
      <p:nvGrpSpPr>
        <p:cNvPr id="1" name="Shape 102"/>
        <p:cNvGrpSpPr/>
        <p:nvPr/>
      </p:nvGrpSpPr>
      <p:grpSpPr>
        <a:xfrm>
          <a:off x="0" y="0"/>
          <a:ext cx="0" cy="0"/>
          <a:chOff x="0" y="0"/>
          <a:chExt cx="0" cy="0"/>
        </a:xfrm>
      </p:grpSpPr>
      <p:cxnSp>
        <p:nvCxnSpPr>
          <p:cNvPr id="105" name="Google Shape;105;p7"/>
          <p:cNvCxnSpPr>
            <a:cxnSpLocks/>
          </p:cNvCxnSpPr>
          <p:nvPr/>
        </p:nvCxnSpPr>
        <p:spPr>
          <a:xfrm>
            <a:off x="1712109" y="6462862"/>
            <a:ext cx="9232900" cy="0"/>
          </a:xfrm>
          <a:prstGeom prst="straightConnector1">
            <a:avLst/>
          </a:prstGeom>
          <a:noFill/>
          <a:ln w="9525" cap="flat" cmpd="sng">
            <a:solidFill>
              <a:srgbClr val="595959"/>
            </a:solidFill>
            <a:prstDash val="solid"/>
            <a:miter lim="800000"/>
            <a:headEnd type="none" w="sm" len="sm"/>
            <a:tailEnd type="none" w="sm" len="sm"/>
          </a:ln>
        </p:spPr>
      </p:cxnSp>
      <p:sp>
        <p:nvSpPr>
          <p:cNvPr id="106" name="Google Shape;106;p7"/>
          <p:cNvSpPr txBox="1"/>
          <p:nvPr/>
        </p:nvSpPr>
        <p:spPr>
          <a:xfrm>
            <a:off x="10887317" y="6269803"/>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rgbClr val="FD7A22"/>
                </a:solidFill>
                <a:latin typeface="Poppins"/>
                <a:ea typeface="Poppins"/>
                <a:cs typeface="Poppins"/>
                <a:sym typeface="Poppins"/>
              </a:rPr>
              <a:t>‹#›</a:t>
            </a:fld>
            <a:endParaRPr sz="1400" dirty="0">
              <a:solidFill>
                <a:srgbClr val="FD7A22"/>
              </a:solidFill>
              <a:latin typeface="Poppins"/>
              <a:ea typeface="Poppins"/>
              <a:cs typeface="Poppins"/>
              <a:sym typeface="Poppins"/>
            </a:endParaRPr>
          </a:p>
        </p:txBody>
      </p:sp>
      <p:pic>
        <p:nvPicPr>
          <p:cNvPr id="6" name="Picture 3">
            <a:extLst>
              <a:ext uri="{FF2B5EF4-FFF2-40B4-BE49-F238E27FC236}">
                <a16:creationId xmlns:a16="http://schemas.microsoft.com/office/drawing/2014/main" id="{4248B429-9127-3831-4129-ADE81B45420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3159" y="6270494"/>
            <a:ext cx="975173" cy="384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25BD45F2-2C97-01DB-4193-9B8187A3B7F1}"/>
              </a:ext>
            </a:extLst>
          </p:cNvPr>
          <p:cNvSpPr txBox="1"/>
          <p:nvPr userDrawn="1"/>
        </p:nvSpPr>
        <p:spPr>
          <a:xfrm>
            <a:off x="419922" y="1103405"/>
            <a:ext cx="11385138" cy="4060086"/>
          </a:xfrm>
          <a:prstGeom prst="rect">
            <a:avLst/>
          </a:prstGeom>
          <a:noFill/>
        </p:spPr>
        <p:txBody>
          <a:bodyPr wrap="square" rtlCol="0">
            <a:spAutoFit/>
          </a:bodyPr>
          <a:lstStyle/>
          <a:p>
            <a:pPr marL="50800" marR="0" indent="0" algn="just" rtl="0">
              <a:lnSpc>
                <a:spcPct val="90000"/>
              </a:lnSpc>
              <a:spcBef>
                <a:spcPts val="1000"/>
              </a:spcBef>
              <a:spcAft>
                <a:spcPts val="0"/>
              </a:spcAft>
              <a:buClr>
                <a:schemeClr val="dk1"/>
              </a:buClr>
              <a:buSzPts val="2800"/>
              <a:buFont typeface="Arial"/>
              <a:buNone/>
            </a:pPr>
            <a:r>
              <a:rPr lang="es-ES" sz="2000" b="0" i="0" u="none" strike="noStrike" cap="none" dirty="0">
                <a:solidFill>
                  <a:schemeClr val="dk1"/>
                </a:solidFill>
                <a:latin typeface="Poppins"/>
                <a:cs typeface="Poppins"/>
                <a:sym typeface="Poppins"/>
              </a:rPr>
              <a:t>Dada las discrepancias entre la participación ciudadana retrospectivo 2021 en las elecciones para la presidencia municipal de Tijuana  con los valores reales de la pasada elección, se plantea la necesidad de realizar un ajuste adicional a la encuesta.</a:t>
            </a:r>
          </a:p>
          <a:p>
            <a:pPr marL="50800" marR="0" indent="0" algn="just" rtl="0">
              <a:lnSpc>
                <a:spcPct val="90000"/>
              </a:lnSpc>
              <a:spcBef>
                <a:spcPts val="1000"/>
              </a:spcBef>
              <a:spcAft>
                <a:spcPts val="0"/>
              </a:spcAft>
              <a:buClr>
                <a:schemeClr val="dk1"/>
              </a:buClr>
              <a:buSzPts val="2800"/>
              <a:buFont typeface="Arial"/>
              <a:buNone/>
            </a:pPr>
            <a:r>
              <a:rPr lang="es-ES" sz="2000" b="0" i="0" u="none" strike="noStrike" cap="none" dirty="0">
                <a:solidFill>
                  <a:schemeClr val="dk1"/>
                </a:solidFill>
                <a:latin typeface="Poppins"/>
                <a:cs typeface="Poppins"/>
                <a:sym typeface="Poppins"/>
              </a:rPr>
              <a:t>La incorporación de este ajuste adicional supone una </a:t>
            </a:r>
            <a:r>
              <a:rPr lang="es-ES" sz="2000" b="0" i="0" u="none" strike="noStrike" cap="none" dirty="0">
                <a:solidFill>
                  <a:srgbClr val="FD7A22"/>
                </a:solidFill>
                <a:latin typeface="Poppins"/>
                <a:cs typeface="Poppins"/>
                <a:sym typeface="Poppins"/>
              </a:rPr>
              <a:t>nueva calibración</a:t>
            </a:r>
            <a:r>
              <a:rPr lang="es-ES" sz="2000" b="0" i="0" u="none" strike="noStrike" cap="none" dirty="0">
                <a:solidFill>
                  <a:schemeClr val="dk1"/>
                </a:solidFill>
                <a:latin typeface="Poppins"/>
                <a:cs typeface="Poppins"/>
                <a:sym typeface="Poppins"/>
              </a:rPr>
              <a:t>, lo que reduce significativamente la influencia de los sesgos y errores de muestreo en los resultados. Esto, a su vez, aumenta la confiabilidad de los datos y permite una toma de decisiones más informada y precisa.</a:t>
            </a:r>
          </a:p>
          <a:p>
            <a:pPr marL="50800" marR="0" indent="0" algn="just" rtl="0">
              <a:lnSpc>
                <a:spcPct val="90000"/>
              </a:lnSpc>
              <a:spcBef>
                <a:spcPts val="1000"/>
              </a:spcBef>
              <a:spcAft>
                <a:spcPts val="0"/>
              </a:spcAft>
              <a:buClr>
                <a:schemeClr val="dk1"/>
              </a:buClr>
              <a:buSzPts val="2800"/>
              <a:buFont typeface="Arial"/>
              <a:buNone/>
            </a:pPr>
            <a:r>
              <a:rPr lang="es-ES" sz="2000" b="0" i="0" u="none" strike="noStrike" cap="none" dirty="0">
                <a:solidFill>
                  <a:schemeClr val="dk1"/>
                </a:solidFill>
                <a:latin typeface="Poppins"/>
                <a:cs typeface="Poppins"/>
                <a:sym typeface="Poppins"/>
              </a:rPr>
              <a:t>Esta calibración se realizó re calculando los pesos de la muestra con base en tres criterios:</a:t>
            </a:r>
          </a:p>
          <a:p>
            <a:pPr marL="393700" marR="0" indent="-342900" algn="just" rtl="0">
              <a:lnSpc>
                <a:spcPct val="90000"/>
              </a:lnSpc>
              <a:spcBef>
                <a:spcPts val="1000"/>
              </a:spcBef>
              <a:spcAft>
                <a:spcPts val="0"/>
              </a:spcAft>
              <a:buClr>
                <a:schemeClr val="dk1"/>
              </a:buClr>
              <a:buSzPts val="2800"/>
              <a:buFont typeface="Arial" panose="020B0604020202020204" pitchFamily="34" charset="0"/>
              <a:buChar char="•"/>
            </a:pPr>
            <a:r>
              <a:rPr lang="es-ES" sz="2000" b="0" i="0" u="none" strike="noStrike" cap="none" dirty="0">
                <a:solidFill>
                  <a:schemeClr val="dk1"/>
                </a:solidFill>
                <a:latin typeface="Poppins"/>
                <a:cs typeface="Poppins"/>
                <a:sym typeface="Poppins"/>
              </a:rPr>
              <a:t>El total de personas que votaron en la elección de la presidencia municipal 2021</a:t>
            </a:r>
          </a:p>
          <a:p>
            <a:pPr marL="393700" marR="0" indent="-342900" algn="just" rtl="0">
              <a:lnSpc>
                <a:spcPct val="90000"/>
              </a:lnSpc>
              <a:spcBef>
                <a:spcPts val="1000"/>
              </a:spcBef>
              <a:spcAft>
                <a:spcPts val="0"/>
              </a:spcAft>
              <a:buClr>
                <a:schemeClr val="dk1"/>
              </a:buClr>
              <a:buSzPts val="2800"/>
              <a:buFont typeface="Arial" panose="020B0604020202020204" pitchFamily="34" charset="0"/>
              <a:buChar char="•"/>
            </a:pPr>
            <a:r>
              <a:rPr lang="es-ES" sz="2000" b="0" i="0" u="none" strike="noStrike" cap="none" dirty="0">
                <a:solidFill>
                  <a:schemeClr val="dk1"/>
                </a:solidFill>
                <a:latin typeface="Poppins"/>
                <a:cs typeface="Poppins"/>
                <a:sym typeface="Poppins"/>
              </a:rPr>
              <a:t>El total de personas que no votaron en esa elección </a:t>
            </a:r>
          </a:p>
          <a:p>
            <a:pPr marL="393700" marR="0" indent="-342900" algn="l" rtl="0">
              <a:lnSpc>
                <a:spcPct val="90000"/>
              </a:lnSpc>
              <a:spcBef>
                <a:spcPts val="1000"/>
              </a:spcBef>
              <a:spcAft>
                <a:spcPts val="0"/>
              </a:spcAft>
              <a:buClr>
                <a:schemeClr val="dk1"/>
              </a:buClr>
              <a:buSzPts val="2800"/>
              <a:buFont typeface="Arial" panose="020B0604020202020204" pitchFamily="34" charset="0"/>
              <a:buChar char="•"/>
            </a:pPr>
            <a:r>
              <a:rPr lang="es-ES" sz="2000" b="0" i="0" u="none" strike="noStrike" cap="none" dirty="0">
                <a:solidFill>
                  <a:schemeClr val="dk1"/>
                </a:solidFill>
                <a:latin typeface="Poppins"/>
                <a:cs typeface="Poppins"/>
                <a:sym typeface="Poppins"/>
              </a:rPr>
              <a:t>Los nuevos votantes que habrá en las elecciones 2024</a:t>
            </a:r>
          </a:p>
        </p:txBody>
      </p:sp>
      <p:sp>
        <p:nvSpPr>
          <p:cNvPr id="3" name="TextBox 2">
            <a:extLst>
              <a:ext uri="{FF2B5EF4-FFF2-40B4-BE49-F238E27FC236}">
                <a16:creationId xmlns:a16="http://schemas.microsoft.com/office/drawing/2014/main" id="{793897C0-8CA0-BABA-83F2-BC2376AAE160}"/>
              </a:ext>
            </a:extLst>
          </p:cNvPr>
          <p:cNvSpPr txBox="1"/>
          <p:nvPr userDrawn="1"/>
        </p:nvSpPr>
        <p:spPr>
          <a:xfrm>
            <a:off x="419923" y="569352"/>
            <a:ext cx="11292894" cy="483722"/>
          </a:xfrm>
          <a:prstGeom prst="rect">
            <a:avLst/>
          </a:prstGeom>
          <a:noFill/>
        </p:spPr>
        <p:txBody>
          <a:bodyPr wrap="square" rtlCol="0">
            <a:spAutoFit/>
          </a:bodyPr>
          <a:lstStyle/>
          <a:p>
            <a:pPr marR="0" algn="l" rtl="0">
              <a:lnSpc>
                <a:spcPct val="90000"/>
              </a:lnSpc>
              <a:spcBef>
                <a:spcPts val="0"/>
              </a:spcBef>
              <a:spcAft>
                <a:spcPts val="0"/>
              </a:spcAft>
              <a:buClr>
                <a:srgbClr val="3F3F3F"/>
              </a:buClr>
              <a:buSzPts val="2800"/>
              <a:buFont typeface="Poppins Medium"/>
              <a:buNone/>
            </a:pPr>
            <a:r>
              <a:rPr lang="es-419" sz="2800" b="0" i="0" u="none" strike="noStrike" cap="none" dirty="0">
                <a:solidFill>
                  <a:srgbClr val="3F3F3F"/>
                </a:solidFill>
                <a:latin typeface="Poppins Medium"/>
                <a:cs typeface="Poppins Medium"/>
                <a:sym typeface="Poppins Medium"/>
              </a:rPr>
              <a:t>Calibración de la encuesta</a:t>
            </a:r>
            <a:endParaRPr lang="es-ES" sz="2800" b="0" i="0" u="none" strike="noStrike" cap="none" dirty="0">
              <a:solidFill>
                <a:srgbClr val="3F3F3F"/>
              </a:solidFill>
              <a:latin typeface="Poppins Medium"/>
              <a:cs typeface="Poppins Medium"/>
              <a:sym typeface="Poppins Medium"/>
            </a:endParaRPr>
          </a:p>
        </p:txBody>
      </p:sp>
    </p:spTree>
    <p:extLst>
      <p:ext uri="{BB962C8B-B14F-4D97-AF65-F5344CB8AC3E}">
        <p14:creationId xmlns:p14="http://schemas.microsoft.com/office/powerpoint/2010/main" val="21556228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pa_region1">
    <p:spTree>
      <p:nvGrpSpPr>
        <p:cNvPr id="1" name=""/>
        <p:cNvGrpSpPr/>
        <p:nvPr/>
      </p:nvGrpSpPr>
      <p:grpSpPr>
        <a:xfrm>
          <a:off x="0" y="0"/>
          <a:ext cx="0" cy="0"/>
          <a:chOff x="0" y="0"/>
          <a:chExt cx="0" cy="0"/>
        </a:xfrm>
      </p:grpSpPr>
      <p:pic>
        <p:nvPicPr>
          <p:cNvPr id="4" name="Imagen 3" descr="Un dibujo de un animal&#10;&#10;Descripción generada automáticamente con confianza baja">
            <a:extLst>
              <a:ext uri="{FF2B5EF4-FFF2-40B4-BE49-F238E27FC236}">
                <a16:creationId xmlns:a16="http://schemas.microsoft.com/office/drawing/2014/main" id="{9C48BD3B-C1DB-94E1-4D30-57756B511021}"/>
              </a:ext>
            </a:extLst>
          </p:cNvPr>
          <p:cNvPicPr>
            <a:picLocks noChangeAspect="1"/>
          </p:cNvPicPr>
          <p:nvPr userDrawn="1"/>
        </p:nvPicPr>
        <p:blipFill rotWithShape="1">
          <a:blip r:embed="rId2"/>
          <a:srcRect l="27652" r="24924"/>
          <a:stretch/>
        </p:blipFill>
        <p:spPr>
          <a:xfrm>
            <a:off x="2516547" y="1198508"/>
            <a:ext cx="7602961" cy="5222862"/>
          </a:xfrm>
          <a:prstGeom prst="rect">
            <a:avLst/>
          </a:prstGeom>
        </p:spPr>
      </p:pic>
      <p:cxnSp>
        <p:nvCxnSpPr>
          <p:cNvPr id="3" name="Conector recto 6">
            <a:extLst>
              <a:ext uri="{FF2B5EF4-FFF2-40B4-BE49-F238E27FC236}">
                <a16:creationId xmlns:a16="http://schemas.microsoft.com/office/drawing/2014/main" id="{32C10C30-0C5C-87E3-2574-D581DCF10370}"/>
              </a:ext>
            </a:extLst>
          </p:cNvPr>
          <p:cNvCxnSpPr>
            <a:cxnSpLocks/>
          </p:cNvCxnSpPr>
          <p:nvPr userDrawn="1"/>
        </p:nvCxnSpPr>
        <p:spPr>
          <a:xfrm flipV="1">
            <a:off x="1712109" y="6462862"/>
            <a:ext cx="92329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A27D5BD-06C2-2AC6-09E2-9D2E8EFA3771}"/>
              </a:ext>
            </a:extLst>
          </p:cNvPr>
          <p:cNvSpPr txBox="1">
            <a:spLocks/>
          </p:cNvSpPr>
          <p:nvPr userDrawn="1"/>
        </p:nvSpPr>
        <p:spPr>
          <a:xfrm>
            <a:off x="10887317" y="6269803"/>
            <a:ext cx="825500" cy="460532"/>
          </a:xfrm>
          <a:prstGeom prst="rect">
            <a:avLst/>
          </a:prstGeom>
        </p:spPr>
        <p:txBody>
          <a:bodyPr vert="horz" lIns="91440" tIns="45720" rIns="91440" bIns="45720" rtlCol="0" anchor="ctr"/>
          <a:lstStyle>
            <a:defPPr>
              <a:defRPr lang="es-MX"/>
            </a:defPPr>
            <a:lvl1pPr marL="0" algn="r" defTabSz="914400" rtl="0" eaLnBrk="1" latinLnBrk="0" hangingPunct="1">
              <a:defRPr sz="1400" kern="1200">
                <a:solidFill>
                  <a:srgbClr val="9C165C"/>
                </a:solidFill>
                <a:latin typeface="Poppins" panose="00000500000000000000" pitchFamily="2" charset="0"/>
                <a:ea typeface="+mn-ea"/>
                <a:cs typeface="Poppins" panose="000005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F2A9DE-3621-441A-B2E9-F314A38806B4}" type="slidenum">
              <a:rPr lang="es-MX" smtClean="0">
                <a:solidFill>
                  <a:schemeClr val="tx1"/>
                </a:solidFill>
              </a:rPr>
              <a:pPr/>
              <a:t>‹#›</a:t>
            </a:fld>
            <a:endParaRPr lang="es-MX" dirty="0">
              <a:solidFill>
                <a:schemeClr val="tx1"/>
              </a:solidFill>
            </a:endParaRPr>
          </a:p>
        </p:txBody>
      </p:sp>
      <p:pic>
        <p:nvPicPr>
          <p:cNvPr id="9" name="Picture 8" descr="A red ball with black background&#10;&#10;Description automatically generated">
            <a:extLst>
              <a:ext uri="{FF2B5EF4-FFF2-40B4-BE49-F238E27FC236}">
                <a16:creationId xmlns:a16="http://schemas.microsoft.com/office/drawing/2014/main" id="{69D58505-8169-DED3-5925-118CFC3C7D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0304" y="6287665"/>
            <a:ext cx="887993" cy="350393"/>
          </a:xfrm>
          <a:prstGeom prst="rect">
            <a:avLst/>
          </a:prstGeom>
        </p:spPr>
      </p:pic>
      <p:sp>
        <p:nvSpPr>
          <p:cNvPr id="10" name="Elipse 9">
            <a:extLst>
              <a:ext uri="{FF2B5EF4-FFF2-40B4-BE49-F238E27FC236}">
                <a16:creationId xmlns:a16="http://schemas.microsoft.com/office/drawing/2014/main" id="{68031F3D-A090-0D2E-B4FB-50C8F2A62BDB}"/>
              </a:ext>
            </a:extLst>
          </p:cNvPr>
          <p:cNvSpPr/>
          <p:nvPr userDrawn="1"/>
        </p:nvSpPr>
        <p:spPr>
          <a:xfrm>
            <a:off x="1729536" y="5204013"/>
            <a:ext cx="304800" cy="267855"/>
          </a:xfrm>
          <a:prstGeom prst="ellipse">
            <a:avLst/>
          </a:prstGeom>
          <a:solidFill>
            <a:srgbClr val="52B7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CuadroTexto 4">
            <a:extLst>
              <a:ext uri="{FF2B5EF4-FFF2-40B4-BE49-F238E27FC236}">
                <a16:creationId xmlns:a16="http://schemas.microsoft.com/office/drawing/2014/main" id="{7877299E-21AD-95F7-8E36-27A96AB0CFB1}"/>
              </a:ext>
            </a:extLst>
          </p:cNvPr>
          <p:cNvSpPr txBox="1"/>
          <p:nvPr userDrawn="1"/>
        </p:nvSpPr>
        <p:spPr>
          <a:xfrm>
            <a:off x="2119307" y="4997467"/>
            <a:ext cx="2305772" cy="707886"/>
          </a:xfrm>
          <a:prstGeom prst="rect">
            <a:avLst/>
          </a:prstGeom>
          <a:noFill/>
        </p:spPr>
        <p:txBody>
          <a:bodyPr wrap="square" rtlCol="0">
            <a:spAutoFit/>
          </a:bodyPr>
          <a:lstStyle/>
          <a:p>
            <a:r>
              <a:rPr lang="es-ES_tradnl" sz="2000" b="1" spc="300" dirty="0">
                <a:solidFill>
                  <a:schemeClr val="bg2">
                    <a:lumMod val="75000"/>
                  </a:schemeClr>
                </a:solidFill>
                <a:latin typeface="Poppins" panose="02000000000000000000" pitchFamily="2" charset="77"/>
                <a:cs typeface="Poppins" panose="02000000000000000000" pitchFamily="2" charset="77"/>
              </a:rPr>
              <a:t>Región 1: Xochitepec</a:t>
            </a:r>
          </a:p>
        </p:txBody>
      </p:sp>
      <p:sp>
        <p:nvSpPr>
          <p:cNvPr id="15" name="Rectángulo 2">
            <a:extLst>
              <a:ext uri="{FF2B5EF4-FFF2-40B4-BE49-F238E27FC236}">
                <a16:creationId xmlns:a16="http://schemas.microsoft.com/office/drawing/2014/main" id="{B548A464-5FEF-D3D6-A46F-6E77A349D2AE}"/>
              </a:ext>
            </a:extLst>
          </p:cNvPr>
          <p:cNvSpPr/>
          <p:nvPr userDrawn="1"/>
        </p:nvSpPr>
        <p:spPr>
          <a:xfrm>
            <a:off x="553311" y="196309"/>
            <a:ext cx="11272929" cy="523220"/>
          </a:xfrm>
          <a:prstGeom prst="rect">
            <a:avLst/>
          </a:prstGeom>
        </p:spPr>
        <p:txBody>
          <a:bodyPr wrap="square">
            <a:spAutoFit/>
          </a:bodyPr>
          <a:lstStyle/>
          <a:p>
            <a:pPr algn="ctr"/>
            <a:r>
              <a:rPr lang="es-MX" sz="2800" b="0" i="0" u="none" strike="noStrike" cap="none" dirty="0">
                <a:solidFill>
                  <a:srgbClr val="3F3F3F"/>
                </a:solidFill>
                <a:latin typeface="Poppins Medium"/>
                <a:cs typeface="Poppins Medium"/>
                <a:sym typeface="Arial"/>
              </a:rPr>
              <a:t>Mapa geográfico de las regiones de la muestra </a:t>
            </a:r>
            <a:endParaRPr sz="2800" b="0" i="0" u="none" strike="noStrike" cap="none" dirty="0">
              <a:solidFill>
                <a:srgbClr val="3F3F3F"/>
              </a:solidFill>
              <a:latin typeface="Poppins Medium"/>
              <a:cs typeface="Poppins Medium"/>
              <a:sym typeface="Arial"/>
            </a:endParaRPr>
          </a:p>
        </p:txBody>
      </p:sp>
    </p:spTree>
    <p:extLst>
      <p:ext uri="{BB962C8B-B14F-4D97-AF65-F5344CB8AC3E}">
        <p14:creationId xmlns:p14="http://schemas.microsoft.com/office/powerpoint/2010/main" val="2133904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p:cSld name="region_nota">
    <p:spTree>
      <p:nvGrpSpPr>
        <p:cNvPr id="1" name="Shape 224"/>
        <p:cNvGrpSpPr/>
        <p:nvPr/>
      </p:nvGrpSpPr>
      <p:grpSpPr>
        <a:xfrm>
          <a:off x="0" y="0"/>
          <a:ext cx="0" cy="0"/>
          <a:chOff x="0" y="0"/>
          <a:chExt cx="0" cy="0"/>
        </a:xfrm>
      </p:grpSpPr>
      <p:sp>
        <p:nvSpPr>
          <p:cNvPr id="225" name="Google Shape;225;p17"/>
          <p:cNvSpPr txBox="1"/>
          <p:nvPr/>
        </p:nvSpPr>
        <p:spPr>
          <a:xfrm>
            <a:off x="608607" y="390897"/>
            <a:ext cx="10974785" cy="72111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3F3F3F"/>
              </a:buClr>
              <a:buSzPts val="2800"/>
              <a:buFont typeface="Poppins Medium"/>
              <a:buNone/>
            </a:pPr>
            <a:r>
              <a:rPr lang="es-MX" sz="2800" dirty="0">
                <a:solidFill>
                  <a:srgbClr val="3F3F3F"/>
                </a:solidFill>
                <a:latin typeface="Poppins Medium"/>
                <a:ea typeface="Poppins Medium"/>
                <a:cs typeface="Poppins Medium"/>
                <a:sym typeface="Poppins Medium"/>
              </a:rPr>
              <a:t>Distribución de la muestra por región</a:t>
            </a:r>
            <a:endParaRPr sz="1800" dirty="0">
              <a:solidFill>
                <a:schemeClr val="dk1"/>
              </a:solidFill>
              <a:latin typeface="Calibri"/>
              <a:ea typeface="Calibri"/>
              <a:cs typeface="Calibri"/>
              <a:sym typeface="Calibri"/>
            </a:endParaRPr>
          </a:p>
        </p:txBody>
      </p:sp>
      <p:sp>
        <p:nvSpPr>
          <p:cNvPr id="226" name="Google Shape;226;p17"/>
          <p:cNvSpPr/>
          <p:nvPr/>
        </p:nvSpPr>
        <p:spPr>
          <a:xfrm>
            <a:off x="504967" y="2059504"/>
            <a:ext cx="11078425" cy="841947"/>
          </a:xfrm>
          <a:prstGeom prst="roundRect">
            <a:avLst>
              <a:gd name="adj" fmla="val 16667"/>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Poppins"/>
              <a:ea typeface="Poppins"/>
              <a:cs typeface="Poppins"/>
              <a:sym typeface="Poppins"/>
            </a:endParaRPr>
          </a:p>
        </p:txBody>
      </p:sp>
      <p:sp>
        <p:nvSpPr>
          <p:cNvPr id="227" name="Google Shape;227;p17"/>
          <p:cNvSpPr/>
          <p:nvPr/>
        </p:nvSpPr>
        <p:spPr>
          <a:xfrm>
            <a:off x="504967" y="3551364"/>
            <a:ext cx="11078425" cy="1112136"/>
          </a:xfrm>
          <a:prstGeom prst="roundRect">
            <a:avLst>
              <a:gd name="adj" fmla="val 16667"/>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Poppins"/>
              <a:ea typeface="Poppins"/>
              <a:cs typeface="Poppins"/>
              <a:sym typeface="Poppins"/>
            </a:endParaRPr>
          </a:p>
        </p:txBody>
      </p:sp>
      <p:sp>
        <p:nvSpPr>
          <p:cNvPr id="228" name="Google Shape;228;p17"/>
          <p:cNvSpPr/>
          <p:nvPr/>
        </p:nvSpPr>
        <p:spPr>
          <a:xfrm>
            <a:off x="504966" y="5115730"/>
            <a:ext cx="11078425" cy="841947"/>
          </a:xfrm>
          <a:prstGeom prst="roundRect">
            <a:avLst>
              <a:gd name="adj" fmla="val 16667"/>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Poppins"/>
              <a:ea typeface="Poppins"/>
              <a:cs typeface="Poppins"/>
              <a:sym typeface="Poppins"/>
            </a:endParaRPr>
          </a:p>
        </p:txBody>
      </p:sp>
      <p:sp>
        <p:nvSpPr>
          <p:cNvPr id="229" name="Google Shape;229;p17"/>
          <p:cNvSpPr txBox="1"/>
          <p:nvPr/>
        </p:nvSpPr>
        <p:spPr>
          <a:xfrm>
            <a:off x="1683042" y="2078253"/>
            <a:ext cx="6554436" cy="783829"/>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Clr>
                <a:srgbClr val="000000"/>
              </a:buClr>
              <a:buSzPts val="1100"/>
              <a:buFont typeface="Arial"/>
              <a:buNone/>
            </a:pPr>
            <a:r>
              <a:rPr lang="es-MX" sz="1400" b="1" dirty="0">
                <a:solidFill>
                  <a:srgbClr val="FFFFFF"/>
                </a:solidFill>
                <a:latin typeface="Poppins"/>
                <a:ea typeface="Poppins"/>
                <a:cs typeface="Poppins"/>
                <a:sym typeface="Poppins"/>
              </a:rPr>
              <a:t> Amacuzac, Coatlán del Río, Jojutla, Mazatepec, Miacatlán, Coatetelco, Puente de Ixtla, Xoxocotla, Tetecala, Tlaltizapán de Zapata, Tlaquiltenango, Xochitepec y Zacatepec.</a:t>
            </a:r>
            <a:endParaRPr sz="1400" b="1" dirty="0">
              <a:solidFill>
                <a:srgbClr val="000000"/>
              </a:solidFill>
              <a:latin typeface="Arial"/>
              <a:ea typeface="Arial"/>
              <a:cs typeface="Arial"/>
              <a:sym typeface="Arial"/>
            </a:endParaRPr>
          </a:p>
        </p:txBody>
      </p:sp>
      <p:sp>
        <p:nvSpPr>
          <p:cNvPr id="230" name="Google Shape;230;p17"/>
          <p:cNvSpPr txBox="1"/>
          <p:nvPr/>
        </p:nvSpPr>
        <p:spPr>
          <a:xfrm>
            <a:off x="8864428" y="2105093"/>
            <a:ext cx="2554004"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SzPts val="4400"/>
              <a:buFont typeface="Arial"/>
              <a:buNone/>
            </a:pPr>
            <a:r>
              <a:rPr lang="es-MX" sz="4400" b="1" dirty="0">
                <a:solidFill>
                  <a:schemeClr val="lt1"/>
                </a:solidFill>
                <a:latin typeface="Poppins"/>
                <a:ea typeface="Arial"/>
                <a:cs typeface="Poppins"/>
                <a:sym typeface="Poppins"/>
              </a:rPr>
              <a:t>458</a:t>
            </a:r>
            <a:endParaRPr lang="es-MX" sz="1400" dirty="0">
              <a:solidFill>
                <a:schemeClr val="lt1"/>
              </a:solidFill>
              <a:latin typeface="Arial"/>
              <a:ea typeface="Arial"/>
              <a:cs typeface="Arial"/>
              <a:sym typeface="Arial"/>
            </a:endParaRPr>
          </a:p>
        </p:txBody>
      </p:sp>
      <p:sp>
        <p:nvSpPr>
          <p:cNvPr id="231" name="Google Shape;231;p17"/>
          <p:cNvSpPr txBox="1"/>
          <p:nvPr/>
        </p:nvSpPr>
        <p:spPr>
          <a:xfrm>
            <a:off x="749193" y="1364449"/>
            <a:ext cx="12492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SzPts val="1400"/>
              <a:buFont typeface="Arial"/>
              <a:buNone/>
            </a:pPr>
            <a:r>
              <a:rPr lang="es-MX" sz="2000" b="1">
                <a:solidFill>
                  <a:srgbClr val="000000"/>
                </a:solidFill>
                <a:latin typeface="Poppins"/>
                <a:ea typeface="Poppins"/>
                <a:cs typeface="Poppins"/>
                <a:sym typeface="Poppins"/>
              </a:rPr>
              <a:t>Región</a:t>
            </a:r>
            <a:endParaRPr sz="2000" b="1">
              <a:solidFill>
                <a:srgbClr val="000000"/>
              </a:solidFill>
              <a:latin typeface="Poppins"/>
              <a:ea typeface="Poppins"/>
              <a:cs typeface="Poppins"/>
              <a:sym typeface="Poppins"/>
            </a:endParaRPr>
          </a:p>
        </p:txBody>
      </p:sp>
      <p:sp>
        <p:nvSpPr>
          <p:cNvPr id="232" name="Google Shape;232;p17"/>
          <p:cNvSpPr txBox="1"/>
          <p:nvPr/>
        </p:nvSpPr>
        <p:spPr>
          <a:xfrm>
            <a:off x="4107752" y="1378786"/>
            <a:ext cx="1794688"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SzPts val="1400"/>
              <a:buFont typeface="Arial"/>
              <a:buNone/>
            </a:pPr>
            <a:r>
              <a:rPr lang="es-MX" sz="2000" b="1">
                <a:solidFill>
                  <a:srgbClr val="000000"/>
                </a:solidFill>
                <a:latin typeface="Poppins"/>
                <a:ea typeface="Poppins"/>
                <a:cs typeface="Poppins"/>
                <a:sym typeface="Poppins"/>
              </a:rPr>
              <a:t>Municipios</a:t>
            </a:r>
            <a:endParaRPr sz="2000" b="1">
              <a:solidFill>
                <a:srgbClr val="000000"/>
              </a:solidFill>
              <a:latin typeface="Arial"/>
              <a:ea typeface="Arial"/>
              <a:cs typeface="Arial"/>
              <a:sym typeface="Arial"/>
            </a:endParaRPr>
          </a:p>
        </p:txBody>
      </p:sp>
      <p:sp>
        <p:nvSpPr>
          <p:cNvPr id="233" name="Google Shape;233;p17"/>
          <p:cNvSpPr txBox="1"/>
          <p:nvPr/>
        </p:nvSpPr>
        <p:spPr>
          <a:xfrm>
            <a:off x="9244085" y="1305073"/>
            <a:ext cx="1794689"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SzPts val="1400"/>
              <a:buFont typeface="Arial"/>
              <a:buNone/>
            </a:pPr>
            <a:r>
              <a:rPr lang="es-MX" sz="2000" b="1">
                <a:solidFill>
                  <a:srgbClr val="000000"/>
                </a:solidFill>
                <a:latin typeface="Poppins"/>
                <a:ea typeface="Poppins"/>
                <a:cs typeface="Poppins"/>
                <a:sym typeface="Poppins"/>
              </a:rPr>
              <a:t>Entrevistas efectivas</a:t>
            </a:r>
            <a:endParaRPr sz="2000" b="1">
              <a:solidFill>
                <a:srgbClr val="000000"/>
              </a:solidFill>
              <a:latin typeface="Arial"/>
              <a:ea typeface="Arial"/>
              <a:cs typeface="Arial"/>
              <a:sym typeface="Arial"/>
            </a:endParaRPr>
          </a:p>
        </p:txBody>
      </p:sp>
      <p:sp>
        <p:nvSpPr>
          <p:cNvPr id="234" name="Google Shape;234;p17"/>
          <p:cNvSpPr txBox="1"/>
          <p:nvPr/>
        </p:nvSpPr>
        <p:spPr>
          <a:xfrm>
            <a:off x="1637068" y="3586879"/>
            <a:ext cx="6546425" cy="1014340"/>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Clr>
                <a:srgbClr val="000000"/>
              </a:buClr>
              <a:buSzPts val="1100"/>
              <a:buFont typeface="Arial"/>
              <a:buNone/>
            </a:pPr>
            <a:r>
              <a:rPr lang="es-MX" sz="1400" b="1" dirty="0">
                <a:solidFill>
                  <a:srgbClr val="FFFFFF"/>
                </a:solidFill>
                <a:latin typeface="Poppins"/>
                <a:ea typeface="Poppins"/>
                <a:cs typeface="Poppins"/>
                <a:sym typeface="Poppins"/>
              </a:rPr>
              <a:t>Atlatlahucan, Axochiapan, Ayala, Cuautla, Huitzilac, Jantetelco, Jonacatepec, Ocuituco, Tepalcingo, Tepoztlán, Tetela del Volcán, Tlalnepantla, Tlayacapan, Totolapan, Yautepec, Yecapixtla, Zacualpan de Amilpas y </a:t>
            </a:r>
            <a:r>
              <a:rPr lang="es-MX" sz="1400" b="1" dirty="0" err="1">
                <a:solidFill>
                  <a:srgbClr val="FFFFFF"/>
                </a:solidFill>
                <a:latin typeface="Poppins"/>
                <a:ea typeface="Poppins"/>
                <a:cs typeface="Poppins"/>
                <a:sym typeface="Poppins"/>
              </a:rPr>
              <a:t>Temoac</a:t>
            </a:r>
            <a:endParaRPr sz="1400" b="1" dirty="0">
              <a:solidFill>
                <a:srgbClr val="FFFFFF"/>
              </a:solidFill>
              <a:latin typeface="Poppins"/>
              <a:ea typeface="Poppins"/>
              <a:cs typeface="Poppins"/>
              <a:sym typeface="Poppins"/>
            </a:endParaRPr>
          </a:p>
        </p:txBody>
      </p:sp>
      <p:sp>
        <p:nvSpPr>
          <p:cNvPr id="235" name="Google Shape;235;p17"/>
          <p:cNvSpPr txBox="1"/>
          <p:nvPr/>
        </p:nvSpPr>
        <p:spPr>
          <a:xfrm>
            <a:off x="8864428" y="3723125"/>
            <a:ext cx="2603540"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SzPts val="4400"/>
              <a:buFont typeface="Arial"/>
              <a:buNone/>
            </a:pPr>
            <a:r>
              <a:rPr lang="es-MX" sz="4400" b="1" dirty="0">
                <a:solidFill>
                  <a:schemeClr val="lt1"/>
                </a:solidFill>
                <a:latin typeface="Poppins"/>
                <a:ea typeface="Arial"/>
                <a:cs typeface="Poppins"/>
                <a:sym typeface="Poppins"/>
              </a:rPr>
              <a:t>756</a:t>
            </a:r>
            <a:endParaRPr sz="1400" dirty="0">
              <a:solidFill>
                <a:schemeClr val="lt1"/>
              </a:solidFill>
              <a:latin typeface="Arial"/>
              <a:ea typeface="Arial"/>
              <a:cs typeface="Arial"/>
              <a:sym typeface="Arial"/>
            </a:endParaRPr>
          </a:p>
        </p:txBody>
      </p:sp>
      <p:sp>
        <p:nvSpPr>
          <p:cNvPr id="236" name="Google Shape;236;p17"/>
          <p:cNvSpPr txBox="1"/>
          <p:nvPr/>
        </p:nvSpPr>
        <p:spPr>
          <a:xfrm>
            <a:off x="8864428" y="5188236"/>
            <a:ext cx="2574473"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SzPts val="4400"/>
              <a:buFont typeface="Arial"/>
              <a:buNone/>
            </a:pPr>
            <a:r>
              <a:rPr lang="es-MX" sz="4400" b="1" dirty="0">
                <a:solidFill>
                  <a:schemeClr val="lt1"/>
                </a:solidFill>
                <a:latin typeface="Poppins"/>
                <a:ea typeface="Arial"/>
                <a:cs typeface="Poppins"/>
                <a:sym typeface="Poppins"/>
              </a:rPr>
              <a:t>899</a:t>
            </a:r>
            <a:endParaRPr sz="1400" dirty="0">
              <a:solidFill>
                <a:schemeClr val="lt1"/>
              </a:solidFill>
              <a:latin typeface="Arial"/>
              <a:ea typeface="Arial"/>
              <a:cs typeface="Arial"/>
              <a:sym typeface="Arial"/>
            </a:endParaRPr>
          </a:p>
        </p:txBody>
      </p:sp>
      <p:sp>
        <p:nvSpPr>
          <p:cNvPr id="237" name="Google Shape;237;p17"/>
          <p:cNvSpPr txBox="1"/>
          <p:nvPr/>
        </p:nvSpPr>
        <p:spPr>
          <a:xfrm>
            <a:off x="1743647" y="5263470"/>
            <a:ext cx="6522898" cy="322805"/>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Clr>
                <a:srgbClr val="000000"/>
              </a:buClr>
              <a:buSzPts val="1100"/>
              <a:buFont typeface="Arial"/>
              <a:buNone/>
            </a:pPr>
            <a:r>
              <a:rPr lang="es-MX" sz="1400" b="1" dirty="0">
                <a:solidFill>
                  <a:srgbClr val="FFFFFF"/>
                </a:solidFill>
                <a:latin typeface="Poppins"/>
                <a:ea typeface="Poppins"/>
                <a:cs typeface="Poppins"/>
                <a:sym typeface="Poppins"/>
              </a:rPr>
              <a:t>Cuernavaca, Emiliano Zapata, Jiutepec y Temixco</a:t>
            </a:r>
            <a:endParaRPr sz="1100" dirty="0">
              <a:solidFill>
                <a:srgbClr val="FFFFFF"/>
              </a:solidFill>
              <a:latin typeface="Poppins"/>
              <a:ea typeface="Poppins"/>
              <a:cs typeface="Poppins"/>
              <a:sym typeface="Poppins"/>
            </a:endParaRPr>
          </a:p>
        </p:txBody>
      </p:sp>
      <p:sp>
        <p:nvSpPr>
          <p:cNvPr id="238" name="Google Shape;238;p17"/>
          <p:cNvSpPr txBox="1"/>
          <p:nvPr/>
        </p:nvSpPr>
        <p:spPr>
          <a:xfrm>
            <a:off x="355942" y="2059504"/>
            <a:ext cx="135616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5400"/>
              <a:buFont typeface="Poppins Black"/>
              <a:buNone/>
            </a:pPr>
            <a:r>
              <a:rPr lang="es-MX" sz="5400">
                <a:solidFill>
                  <a:schemeClr val="lt1"/>
                </a:solidFill>
                <a:latin typeface="Poppins Black"/>
                <a:ea typeface="Poppins Black"/>
                <a:cs typeface="Poppins Black"/>
                <a:sym typeface="Poppins Black"/>
              </a:rPr>
              <a:t>1</a:t>
            </a:r>
            <a:endParaRPr sz="1800">
              <a:solidFill>
                <a:schemeClr val="dk1"/>
              </a:solidFill>
              <a:latin typeface="Calibri"/>
              <a:ea typeface="Calibri"/>
              <a:cs typeface="Calibri"/>
              <a:sym typeface="Calibri"/>
            </a:endParaRPr>
          </a:p>
        </p:txBody>
      </p:sp>
      <p:sp>
        <p:nvSpPr>
          <p:cNvPr id="239" name="Google Shape;239;p17"/>
          <p:cNvSpPr txBox="1"/>
          <p:nvPr/>
        </p:nvSpPr>
        <p:spPr>
          <a:xfrm>
            <a:off x="326875" y="3677889"/>
            <a:ext cx="135616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5400"/>
              <a:buFont typeface="Poppins Black"/>
              <a:buNone/>
            </a:pPr>
            <a:r>
              <a:rPr lang="es-MX" sz="5400">
                <a:solidFill>
                  <a:schemeClr val="lt1"/>
                </a:solidFill>
                <a:latin typeface="Poppins Black"/>
                <a:ea typeface="Poppins Black"/>
                <a:cs typeface="Poppins Black"/>
                <a:sym typeface="Poppins Black"/>
              </a:rPr>
              <a:t>2</a:t>
            </a:r>
            <a:endParaRPr sz="1800">
              <a:solidFill>
                <a:schemeClr val="dk1"/>
              </a:solidFill>
              <a:latin typeface="Calibri"/>
              <a:ea typeface="Calibri"/>
              <a:cs typeface="Calibri"/>
              <a:sym typeface="Calibri"/>
            </a:endParaRPr>
          </a:p>
        </p:txBody>
      </p:sp>
      <p:sp>
        <p:nvSpPr>
          <p:cNvPr id="240" name="Google Shape;240;p17"/>
          <p:cNvSpPr txBox="1"/>
          <p:nvPr/>
        </p:nvSpPr>
        <p:spPr>
          <a:xfrm>
            <a:off x="387480" y="5087302"/>
            <a:ext cx="135616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5400"/>
              <a:buFont typeface="Poppins Black"/>
              <a:buNone/>
            </a:pPr>
            <a:r>
              <a:rPr lang="es-MX" sz="5400">
                <a:solidFill>
                  <a:schemeClr val="lt1"/>
                </a:solidFill>
                <a:latin typeface="Poppins Black"/>
                <a:ea typeface="Poppins Black"/>
                <a:cs typeface="Poppins Black"/>
                <a:sym typeface="Poppins Black"/>
              </a:rPr>
              <a:t>3</a:t>
            </a:r>
            <a:endParaRPr sz="1800">
              <a:solidFill>
                <a:schemeClr val="dk1"/>
              </a:solidFill>
              <a:latin typeface="Calibri"/>
              <a:ea typeface="Calibri"/>
              <a:cs typeface="Calibri"/>
              <a:sym typeface="Calibri"/>
            </a:endParaRPr>
          </a:p>
        </p:txBody>
      </p:sp>
      <p:cxnSp>
        <p:nvCxnSpPr>
          <p:cNvPr id="241" name="Google Shape;241;p17"/>
          <p:cNvCxnSpPr/>
          <p:nvPr/>
        </p:nvCxnSpPr>
        <p:spPr>
          <a:xfrm>
            <a:off x="1712109" y="6462862"/>
            <a:ext cx="9232900" cy="0"/>
          </a:xfrm>
          <a:prstGeom prst="straightConnector1">
            <a:avLst/>
          </a:prstGeom>
          <a:noFill/>
          <a:ln w="9525" cap="flat" cmpd="sng">
            <a:solidFill>
              <a:srgbClr val="595959"/>
            </a:solidFill>
            <a:prstDash val="solid"/>
            <a:miter lim="800000"/>
            <a:headEnd type="none" w="sm" len="sm"/>
            <a:tailEnd type="none" w="sm" len="sm"/>
          </a:ln>
        </p:spPr>
      </p:cxnSp>
      <p:sp>
        <p:nvSpPr>
          <p:cNvPr id="242" name="Google Shape;242;p17"/>
          <p:cNvSpPr txBox="1"/>
          <p:nvPr/>
        </p:nvSpPr>
        <p:spPr>
          <a:xfrm>
            <a:off x="10887317" y="6269803"/>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chemeClr val="dk1"/>
                </a:solidFill>
                <a:latin typeface="Poppins"/>
                <a:ea typeface="Poppins"/>
                <a:cs typeface="Poppins"/>
                <a:sym typeface="Poppins"/>
              </a:rPr>
              <a:t>‹#›</a:t>
            </a:fld>
            <a:endParaRPr sz="1400">
              <a:solidFill>
                <a:schemeClr val="dk1"/>
              </a:solidFill>
              <a:latin typeface="Poppins"/>
              <a:ea typeface="Poppins"/>
              <a:cs typeface="Poppins"/>
              <a:sym typeface="Poppins"/>
            </a:endParaRPr>
          </a:p>
        </p:txBody>
      </p:sp>
      <p:pic>
        <p:nvPicPr>
          <p:cNvPr id="243" name="Google Shape;243;p17" descr="A red ball with black background&#10;&#10;Description automatically generated"/>
          <p:cNvPicPr preferRelativeResize="0"/>
          <p:nvPr/>
        </p:nvPicPr>
        <p:blipFill rotWithShape="1">
          <a:blip r:embed="rId2">
            <a:alphaModFix/>
          </a:blip>
          <a:srcRect/>
          <a:stretch/>
        </p:blipFill>
        <p:spPr>
          <a:xfrm>
            <a:off x="500304" y="6287665"/>
            <a:ext cx="887993" cy="35039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pas" userDrawn="1">
  <p:cSld name="nota_metodologica_tijuana">
    <p:spTree>
      <p:nvGrpSpPr>
        <p:cNvPr id="1" name="Shape 122"/>
        <p:cNvGrpSpPr/>
        <p:nvPr/>
      </p:nvGrpSpPr>
      <p:grpSpPr>
        <a:xfrm>
          <a:off x="0" y="0"/>
          <a:ext cx="0" cy="0"/>
          <a:chOff x="0" y="0"/>
          <a:chExt cx="0" cy="0"/>
        </a:xfrm>
      </p:grpSpPr>
      <p:graphicFrame>
        <p:nvGraphicFramePr>
          <p:cNvPr id="9" name="Google Shape;120;p23">
            <a:extLst>
              <a:ext uri="{FF2B5EF4-FFF2-40B4-BE49-F238E27FC236}">
                <a16:creationId xmlns:a16="http://schemas.microsoft.com/office/drawing/2014/main" id="{67B8D9FC-085C-C1D8-D50A-E2D8F31985D9}"/>
              </a:ext>
            </a:extLst>
          </p:cNvPr>
          <p:cNvGraphicFramePr/>
          <p:nvPr userDrawn="1">
            <p:extLst>
              <p:ext uri="{D42A27DB-BD31-4B8C-83A1-F6EECF244321}">
                <p14:modId xmlns:p14="http://schemas.microsoft.com/office/powerpoint/2010/main" val="2651723410"/>
              </p:ext>
            </p:extLst>
          </p:nvPr>
        </p:nvGraphicFramePr>
        <p:xfrm>
          <a:off x="4602339" y="852519"/>
          <a:ext cx="6726825" cy="4945861"/>
        </p:xfrm>
        <a:graphic>
          <a:graphicData uri="http://schemas.openxmlformats.org/drawingml/2006/table">
            <a:tbl>
              <a:tblPr firstRow="1" bandRow="1">
                <a:noFill/>
              </a:tblPr>
              <a:tblGrid>
                <a:gridCol w="1919024">
                  <a:extLst>
                    <a:ext uri="{9D8B030D-6E8A-4147-A177-3AD203B41FA5}">
                      <a16:colId xmlns:a16="http://schemas.microsoft.com/office/drawing/2014/main" val="20000"/>
                    </a:ext>
                  </a:extLst>
                </a:gridCol>
                <a:gridCol w="4807801">
                  <a:extLst>
                    <a:ext uri="{9D8B030D-6E8A-4147-A177-3AD203B41FA5}">
                      <a16:colId xmlns:a16="http://schemas.microsoft.com/office/drawing/2014/main" val="20001"/>
                    </a:ext>
                  </a:extLst>
                </a:gridCol>
              </a:tblGrid>
              <a:tr h="481835">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Tipo de encuesta</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s-MX" sz="1200" b="0" u="none" strike="noStrike" cap="none" dirty="0">
                          <a:solidFill>
                            <a:schemeClr val="dk1"/>
                          </a:solidFill>
                          <a:latin typeface="Poppins"/>
                          <a:ea typeface="Poppins"/>
                          <a:cs typeface="Poppins"/>
                          <a:sym typeface="Poppins"/>
                        </a:rPr>
                        <a:t>En vivienda, entrevistas cara a cara.</a:t>
                      </a:r>
                      <a:endParaRPr sz="14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1246442">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Objetivo</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Medir la preferencia ciudadana respecto a las candidatas a la Presidencia Municipal de Tijuana, Senado de Baja California y Presidencia de la República.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550759">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Fecha de levantamiento</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Del 3 al 13 de Abril de 2024</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550759">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Marco muestral</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Personas mayores de 18 años residentes en Morelos, con INE vigente.</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r h="1014548">
                <a:tc>
                  <a:txBody>
                    <a:bodyPr/>
                    <a:lstStyle/>
                    <a:p>
                      <a:pPr marL="0" marR="0" lvl="0" indent="0" algn="l" rtl="0">
                        <a:spcBef>
                          <a:spcPts val="0"/>
                        </a:spcBef>
                        <a:spcAft>
                          <a:spcPts val="0"/>
                        </a:spcAft>
                        <a:buNone/>
                      </a:pPr>
                      <a:r>
                        <a:rPr lang="es-MX" sz="1400" b="1" u="none" strike="noStrike" cap="none" dirty="0">
                          <a:solidFill>
                            <a:schemeClr val="dk1"/>
                          </a:solidFill>
                          <a:latin typeface="Poppins" panose="00000500000000000000" pitchFamily="2" charset="0"/>
                          <a:ea typeface="Poppins"/>
                          <a:cs typeface="Poppins" panose="00000500000000000000" pitchFamily="2" charset="0"/>
                          <a:sym typeface="Poppins"/>
                        </a:rPr>
                        <a:t>Proceso de selección </a:t>
                      </a:r>
                      <a:endParaRPr sz="1400" dirty="0">
                        <a:latin typeface="Poppins" panose="00000500000000000000" pitchFamily="2" charset="0"/>
                        <a:cs typeface="Poppins" panose="00000500000000000000" pitchFamily="2" charset="0"/>
                      </a:endParaRPr>
                    </a:p>
                    <a:p>
                      <a:pPr marL="0" marR="0" lvl="0" indent="0" algn="l" rtl="0">
                        <a:spcBef>
                          <a:spcPts val="0"/>
                        </a:spcBef>
                        <a:spcAft>
                          <a:spcPts val="0"/>
                        </a:spcAft>
                        <a:buNone/>
                      </a:pPr>
                      <a:r>
                        <a:rPr lang="es-MX" sz="1400" b="1" u="none" strike="noStrike" cap="none" dirty="0">
                          <a:solidFill>
                            <a:schemeClr val="dk1"/>
                          </a:solidFill>
                          <a:latin typeface="Poppins" panose="00000500000000000000" pitchFamily="2" charset="0"/>
                          <a:ea typeface="Poppins"/>
                          <a:cs typeface="Poppins" panose="00000500000000000000" pitchFamily="2" charset="0"/>
                          <a:sym typeface="Poppins"/>
                        </a:rPr>
                        <a:t>de la muestra</a:t>
                      </a:r>
                      <a:endParaRPr sz="1400" dirty="0">
                        <a:latin typeface="Poppins" panose="00000500000000000000" pitchFamily="2" charset="0"/>
                        <a:cs typeface="Poppins" panose="00000500000000000000" pitchFamily="2"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 sz="1200" b="0" dirty="0">
                          <a:solidFill>
                            <a:schemeClr val="tx1"/>
                          </a:solidFill>
                          <a:latin typeface="Poppins" panose="02000000000000000000" pitchFamily="2" charset="77"/>
                          <a:cs typeface="Poppins" panose="02000000000000000000" pitchFamily="2" charset="77"/>
                        </a:rPr>
                        <a:t>Se seleccionaron 105 secciones electorales de manera aleatoria con probabilidad proporcional a su lista nominal. Se seleccionaron 2 manzanas por sección y se realizaron 5 entrevistas por manzana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4"/>
                  </a:ext>
                </a:extLst>
              </a:tr>
              <a:tr h="550759">
                <a:tc>
                  <a:txBody>
                    <a:bodyPr/>
                    <a:lstStyle/>
                    <a:p>
                      <a:pPr marL="0" marR="0" lvl="0" indent="0" algn="l" rtl="0">
                        <a:lnSpc>
                          <a:spcPct val="100000"/>
                        </a:lnSpc>
                        <a:spcBef>
                          <a:spcPts val="0"/>
                        </a:spcBef>
                        <a:spcAft>
                          <a:spcPts val="0"/>
                        </a:spcAft>
                        <a:buClr>
                          <a:schemeClr val="dk1"/>
                        </a:buClr>
                        <a:buSzPts val="1600"/>
                        <a:buFont typeface="Poppins"/>
                        <a:buNone/>
                      </a:pPr>
                      <a:r>
                        <a:rPr lang="es-MX" sz="1400" b="1" u="none" strike="noStrike" cap="none" dirty="0">
                          <a:solidFill>
                            <a:schemeClr val="dk1"/>
                          </a:solidFill>
                          <a:latin typeface="Poppins"/>
                          <a:ea typeface="Poppins"/>
                          <a:cs typeface="Poppins"/>
                          <a:sym typeface="Poppins"/>
                        </a:rPr>
                        <a:t>Margen de error</a:t>
                      </a:r>
                      <a:endParaRPr sz="1600" dirty="0"/>
                    </a:p>
                    <a:p>
                      <a:pPr marL="0" marR="0" lvl="0" indent="0" algn="l" rtl="0">
                        <a:spcBef>
                          <a:spcPts val="0"/>
                        </a:spcBef>
                        <a:spcAft>
                          <a:spcPts val="0"/>
                        </a:spcAft>
                        <a:buNone/>
                      </a:pPr>
                      <a:endParaRPr sz="1600" b="1" u="none" strike="noStrike" cap="none" dirty="0">
                        <a:solidFill>
                          <a:schemeClr val="dk1"/>
                        </a:solidFill>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El error mediano de la muestra es de 2.48%</a:t>
                      </a:r>
                    </a:p>
                  </a:txBody>
                  <a:tcPr marL="91450" marR="91450" marT="45725" marB="45725">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6"/>
                  </a:ext>
                </a:extLst>
              </a:tr>
              <a:tr h="550759">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Nivel de confianza</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91171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95% de confianza estadística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91171F"/>
                      </a:solidFill>
                      <a:prstDash val="solid"/>
                      <a:round/>
                      <a:headEnd type="none" w="sm" len="sm"/>
                      <a:tailEnd type="none" w="sm" len="sm"/>
                    </a:lnB>
                    <a:solidFill>
                      <a:schemeClr val="bg1"/>
                    </a:solidFill>
                  </a:tcPr>
                </a:tc>
                <a:extLst>
                  <a:ext uri="{0D108BD9-81ED-4DB2-BD59-A6C34878D82A}">
                    <a16:rowId xmlns:a16="http://schemas.microsoft.com/office/drawing/2014/main" val="10007"/>
                  </a:ext>
                </a:extLst>
              </a:tr>
            </a:tbl>
          </a:graphicData>
        </a:graphic>
      </p:graphicFrame>
      <p:pic>
        <p:nvPicPr>
          <p:cNvPr id="125" name="Google Shape;125;p10" descr="A red ball with black background&#10;&#10;Description automatically generated"/>
          <p:cNvPicPr preferRelativeResize="0"/>
          <p:nvPr/>
        </p:nvPicPr>
        <p:blipFill rotWithShape="1">
          <a:blip r:embed="rId2">
            <a:alphaModFix/>
          </a:blip>
          <a:srcRect/>
          <a:stretch/>
        </p:blipFill>
        <p:spPr>
          <a:xfrm>
            <a:off x="11009786" y="502126"/>
            <a:ext cx="887993" cy="350393"/>
          </a:xfrm>
          <a:prstGeom prst="rect">
            <a:avLst/>
          </a:prstGeom>
          <a:noFill/>
          <a:ln>
            <a:noFill/>
          </a:ln>
        </p:spPr>
      </p:pic>
      <p:cxnSp>
        <p:nvCxnSpPr>
          <p:cNvPr id="126" name="Google Shape;126;p10"/>
          <p:cNvCxnSpPr/>
          <p:nvPr/>
        </p:nvCxnSpPr>
        <p:spPr>
          <a:xfrm rot="10800000">
            <a:off x="11453783" y="1107106"/>
            <a:ext cx="0" cy="4898375"/>
          </a:xfrm>
          <a:prstGeom prst="straightConnector1">
            <a:avLst/>
          </a:prstGeom>
          <a:noFill/>
          <a:ln w="9525" cap="flat" cmpd="sng">
            <a:solidFill>
              <a:srgbClr val="595959"/>
            </a:solidFill>
            <a:prstDash val="solid"/>
            <a:miter lim="800000"/>
            <a:headEnd type="none" w="sm" len="sm"/>
            <a:tailEnd type="none" w="sm" len="sm"/>
          </a:ln>
        </p:spPr>
      </p:cxnSp>
      <p:sp>
        <p:nvSpPr>
          <p:cNvPr id="127" name="Google Shape;127;p10"/>
          <p:cNvSpPr txBox="1"/>
          <p:nvPr/>
        </p:nvSpPr>
        <p:spPr>
          <a:xfrm>
            <a:off x="11026744" y="6155305"/>
            <a:ext cx="825500" cy="4605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s-MX" sz="1400">
                <a:solidFill>
                  <a:schemeClr val="dk1"/>
                </a:solidFill>
                <a:latin typeface="Poppins"/>
                <a:ea typeface="Poppins"/>
                <a:cs typeface="Poppins"/>
                <a:sym typeface="Poppins"/>
              </a:rPr>
              <a:t>‹#›</a:t>
            </a:fld>
            <a:endParaRPr sz="1400">
              <a:solidFill>
                <a:schemeClr val="dk1"/>
              </a:solidFill>
              <a:latin typeface="Poppins"/>
              <a:ea typeface="Poppins"/>
              <a:cs typeface="Poppins"/>
              <a:sym typeface="Poppins"/>
            </a:endParaRPr>
          </a:p>
        </p:txBody>
      </p:sp>
      <p:sp>
        <p:nvSpPr>
          <p:cNvPr id="6" name="Google Shape;119;p23">
            <a:extLst>
              <a:ext uri="{FF2B5EF4-FFF2-40B4-BE49-F238E27FC236}">
                <a16:creationId xmlns:a16="http://schemas.microsoft.com/office/drawing/2014/main" id="{8A3805F9-EF88-D14C-FFB6-8BB37C250A7F}"/>
              </a:ext>
            </a:extLst>
          </p:cNvPr>
          <p:cNvSpPr txBox="1"/>
          <p:nvPr userDrawn="1"/>
        </p:nvSpPr>
        <p:spPr>
          <a:xfrm>
            <a:off x="327492" y="143803"/>
            <a:ext cx="1100167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dirty="0">
                <a:solidFill>
                  <a:srgbClr val="9C165C"/>
                </a:solidFill>
                <a:latin typeface="Poppins"/>
                <a:ea typeface="Poppins"/>
                <a:cs typeface="Poppins"/>
                <a:sym typeface="Poppins"/>
              </a:rPr>
              <a:t>Nota metodológica*</a:t>
            </a:r>
            <a:endParaRPr dirty="0"/>
          </a:p>
        </p:txBody>
      </p:sp>
      <p:sp>
        <p:nvSpPr>
          <p:cNvPr id="7" name="Google Shape;121;p23">
            <a:extLst>
              <a:ext uri="{FF2B5EF4-FFF2-40B4-BE49-F238E27FC236}">
                <a16:creationId xmlns:a16="http://schemas.microsoft.com/office/drawing/2014/main" id="{EAF15E22-1A4E-AA88-30B8-401B9A42B5FD}"/>
              </a:ext>
            </a:extLst>
          </p:cNvPr>
          <p:cNvSpPr txBox="1"/>
          <p:nvPr userDrawn="1"/>
        </p:nvSpPr>
        <p:spPr>
          <a:xfrm>
            <a:off x="-443252" y="6572704"/>
            <a:ext cx="6867182"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400" dirty="0">
                <a:solidFill>
                  <a:schemeClr val="dk1"/>
                </a:solidFill>
                <a:latin typeface="Poppins"/>
                <a:ea typeface="Poppins"/>
                <a:cs typeface="Poppins"/>
                <a:sym typeface="Poppins"/>
              </a:rPr>
              <a:t>*Los resultados pueden no sumar el 100% por cuestiones de redondeo.</a:t>
            </a:r>
            <a:endParaRPr lang="es-ES" dirty="0"/>
          </a:p>
        </p:txBody>
      </p:sp>
      <p:graphicFrame>
        <p:nvGraphicFramePr>
          <p:cNvPr id="8" name="Tabla 6">
            <a:extLst>
              <a:ext uri="{FF2B5EF4-FFF2-40B4-BE49-F238E27FC236}">
                <a16:creationId xmlns:a16="http://schemas.microsoft.com/office/drawing/2014/main" id="{8A7467AE-F778-C2DA-0D15-3AF997B8E871}"/>
              </a:ext>
            </a:extLst>
          </p:cNvPr>
          <p:cNvGraphicFramePr>
            <a:graphicFrameLocks noGrp="1"/>
          </p:cNvGraphicFramePr>
          <p:nvPr userDrawn="1">
            <p:extLst>
              <p:ext uri="{D42A27DB-BD31-4B8C-83A1-F6EECF244321}">
                <p14:modId xmlns:p14="http://schemas.microsoft.com/office/powerpoint/2010/main" val="640362991"/>
              </p:ext>
            </p:extLst>
          </p:nvPr>
        </p:nvGraphicFramePr>
        <p:xfrm>
          <a:off x="204065" y="1244848"/>
          <a:ext cx="4110588" cy="1166509"/>
        </p:xfrm>
        <a:graphic>
          <a:graphicData uri="http://schemas.openxmlformats.org/drawingml/2006/table">
            <a:tbl>
              <a:tblPr firstRow="1" bandRow="1">
                <a:tableStyleId>{5C22544A-7EE6-4342-B048-85BDC9FD1C3A}</a:tableStyleId>
              </a:tblPr>
              <a:tblGrid>
                <a:gridCol w="1377625">
                  <a:extLst>
                    <a:ext uri="{9D8B030D-6E8A-4147-A177-3AD203B41FA5}">
                      <a16:colId xmlns:a16="http://schemas.microsoft.com/office/drawing/2014/main" val="2929718257"/>
                    </a:ext>
                  </a:extLst>
                </a:gridCol>
                <a:gridCol w="2732963">
                  <a:extLst>
                    <a:ext uri="{9D8B030D-6E8A-4147-A177-3AD203B41FA5}">
                      <a16:colId xmlns:a16="http://schemas.microsoft.com/office/drawing/2014/main" val="1970159204"/>
                    </a:ext>
                  </a:extLst>
                </a:gridCol>
              </a:tblGrid>
              <a:tr h="489748">
                <a:tc>
                  <a:txBody>
                    <a:bodyPr/>
                    <a:lstStyle/>
                    <a:p>
                      <a:pPr algn="l"/>
                      <a:r>
                        <a:rPr lang="es-ES_tradnl" sz="1600" b="1" dirty="0">
                          <a:solidFill>
                            <a:schemeClr val="tx1"/>
                          </a:solidFill>
                          <a:latin typeface="Poppins" panose="02000000000000000000" pitchFamily="2" charset="77"/>
                          <a:cs typeface="Poppins" panose="02000000000000000000" pitchFamily="2" charset="77"/>
                        </a:rPr>
                        <a:t>Municipio</a:t>
                      </a:r>
                    </a:p>
                  </a:txBody>
                  <a:tcPr>
                    <a:lnL w="12700" cmpd="sng">
                      <a:noFill/>
                    </a:lnL>
                    <a:lnR w="38100" cap="flat" cmpd="sng" algn="ctr">
                      <a:noFill/>
                      <a:prstDash val="solid"/>
                      <a:round/>
                      <a:headEnd type="none" w="med" len="med"/>
                      <a:tailEnd type="none" w="med" len="med"/>
                    </a:lnR>
                    <a:lnT w="12700" cmpd="sng">
                      <a:noFill/>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_tradnl" sz="1800" b="1" dirty="0">
                          <a:solidFill>
                            <a:schemeClr val="bg2">
                              <a:lumMod val="25000"/>
                            </a:schemeClr>
                          </a:solidFill>
                          <a:latin typeface="Poppins" panose="02000000000000000000" pitchFamily="2" charset="77"/>
                          <a:cs typeface="Poppins" panose="02000000000000000000" pitchFamily="2" charset="77"/>
                        </a:rPr>
                        <a:t>Tijuana</a:t>
                      </a:r>
                    </a:p>
                  </a:txBody>
                  <a:tcPr anchor="ctr">
                    <a:lnL w="38100" cap="flat" cmpd="sng" algn="ctr">
                      <a:noFill/>
                      <a:prstDash val="solid"/>
                      <a:round/>
                      <a:headEnd type="none" w="med" len="med"/>
                      <a:tailEnd type="none" w="med" len="med"/>
                    </a:lnL>
                    <a:lnR w="12700" cmpd="sng">
                      <a:noFill/>
                    </a:lnR>
                    <a:lnT w="12700" cmpd="sng">
                      <a:noFill/>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628606"/>
                  </a:ext>
                </a:extLst>
              </a:tr>
              <a:tr h="676761">
                <a:tc>
                  <a:txBody>
                    <a:bodyPr/>
                    <a:lstStyle/>
                    <a:p>
                      <a:pPr algn="l"/>
                      <a:r>
                        <a:rPr lang="es-ES_tradnl" sz="1600" b="1" dirty="0">
                          <a:solidFill>
                            <a:schemeClr val="tx1"/>
                          </a:solidFill>
                          <a:latin typeface="Poppins" panose="02000000000000000000" pitchFamily="2" charset="77"/>
                          <a:cs typeface="Poppins" panose="02000000000000000000" pitchFamily="2" charset="77"/>
                        </a:rPr>
                        <a:t>Entrevistas efectivas</a:t>
                      </a:r>
                    </a:p>
                  </a:txBody>
                  <a:tcPr>
                    <a:lnL w="12700" cmpd="sng">
                      <a:noFill/>
                    </a:lnL>
                    <a:lnR w="38100" cap="flat" cmpd="sng" algn="ctr">
                      <a:noFill/>
                      <a:prstDash val="solid"/>
                      <a:round/>
                      <a:headEnd type="none" w="med" len="med"/>
                      <a:tailEnd type="none" w="med" len="med"/>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_tradnl" sz="1600" b="0" dirty="0">
                          <a:solidFill>
                            <a:schemeClr val="bg2">
                              <a:lumMod val="25000"/>
                            </a:schemeClr>
                          </a:solidFill>
                          <a:latin typeface="Poppins" panose="02000000000000000000" pitchFamily="2" charset="77"/>
                          <a:cs typeface="Poppins" panose="02000000000000000000" pitchFamily="2" charset="77"/>
                        </a:rPr>
                        <a:t>1012</a:t>
                      </a:r>
                    </a:p>
                  </a:txBody>
                  <a:tcPr anchor="ctr">
                    <a:lnL w="38100" cap="flat" cmpd="sng" algn="ctr">
                      <a:noFill/>
                      <a:prstDash val="solid"/>
                      <a:round/>
                      <a:headEnd type="none" w="med" len="med"/>
                      <a:tailEnd type="none" w="med" len="med"/>
                    </a:lnL>
                    <a:lnR w="12700" cmpd="sng">
                      <a:noFill/>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7920833"/>
                  </a:ext>
                </a:extLst>
              </a:tr>
            </a:tbl>
          </a:graphicData>
        </a:graphic>
      </p:graphicFrame>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pas" preserve="1" userDrawn="1">
  <p:cSld name="nota_metodologica_mexicali">
    <p:spTree>
      <p:nvGrpSpPr>
        <p:cNvPr id="1" name="Shape 122"/>
        <p:cNvGrpSpPr/>
        <p:nvPr/>
      </p:nvGrpSpPr>
      <p:grpSpPr>
        <a:xfrm>
          <a:off x="0" y="0"/>
          <a:ext cx="0" cy="0"/>
          <a:chOff x="0" y="0"/>
          <a:chExt cx="0" cy="0"/>
        </a:xfrm>
      </p:grpSpPr>
      <p:graphicFrame>
        <p:nvGraphicFramePr>
          <p:cNvPr id="9" name="Google Shape;120;p23">
            <a:extLst>
              <a:ext uri="{FF2B5EF4-FFF2-40B4-BE49-F238E27FC236}">
                <a16:creationId xmlns:a16="http://schemas.microsoft.com/office/drawing/2014/main" id="{67B8D9FC-085C-C1D8-D50A-E2D8F31985D9}"/>
              </a:ext>
            </a:extLst>
          </p:cNvPr>
          <p:cNvGraphicFramePr/>
          <p:nvPr userDrawn="1">
            <p:extLst>
              <p:ext uri="{D42A27DB-BD31-4B8C-83A1-F6EECF244321}">
                <p14:modId xmlns:p14="http://schemas.microsoft.com/office/powerpoint/2010/main" val="1852021360"/>
              </p:ext>
            </p:extLst>
          </p:nvPr>
        </p:nvGraphicFramePr>
        <p:xfrm>
          <a:off x="4602339" y="852519"/>
          <a:ext cx="6726825" cy="4945861"/>
        </p:xfrm>
        <a:graphic>
          <a:graphicData uri="http://schemas.openxmlformats.org/drawingml/2006/table">
            <a:tbl>
              <a:tblPr firstRow="1" bandRow="1">
                <a:noFill/>
              </a:tblPr>
              <a:tblGrid>
                <a:gridCol w="1919024">
                  <a:extLst>
                    <a:ext uri="{9D8B030D-6E8A-4147-A177-3AD203B41FA5}">
                      <a16:colId xmlns:a16="http://schemas.microsoft.com/office/drawing/2014/main" val="20000"/>
                    </a:ext>
                  </a:extLst>
                </a:gridCol>
                <a:gridCol w="4807801">
                  <a:extLst>
                    <a:ext uri="{9D8B030D-6E8A-4147-A177-3AD203B41FA5}">
                      <a16:colId xmlns:a16="http://schemas.microsoft.com/office/drawing/2014/main" val="20001"/>
                    </a:ext>
                  </a:extLst>
                </a:gridCol>
              </a:tblGrid>
              <a:tr h="481835">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Tipo de encuesta</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s-MX" sz="1200" b="0" u="none" strike="noStrike" cap="none" dirty="0">
                          <a:solidFill>
                            <a:schemeClr val="dk1"/>
                          </a:solidFill>
                          <a:latin typeface="Poppins"/>
                          <a:ea typeface="Poppins"/>
                          <a:cs typeface="Poppins"/>
                          <a:sym typeface="Poppins"/>
                        </a:rPr>
                        <a:t>En vivienda, entrevistas cara a cara.</a:t>
                      </a:r>
                      <a:endParaRPr sz="14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1246442">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Objetivo</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Medir la preferencia ciudadana respecto a las candidatas a la Presidencia Municipal de Mexicali, Senado de Baja California y Presidencia de la República.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550759">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Fecha de levantamiento</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Del 9 al 16 de Abril de 2024</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550759">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Marco muestral</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Personas mayores de 18 años residentes en Morelos, con INE vigente.</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r h="1014548">
                <a:tc>
                  <a:txBody>
                    <a:bodyPr/>
                    <a:lstStyle/>
                    <a:p>
                      <a:pPr marL="0" marR="0" lvl="0" indent="0" algn="l" rtl="0">
                        <a:spcBef>
                          <a:spcPts val="0"/>
                        </a:spcBef>
                        <a:spcAft>
                          <a:spcPts val="0"/>
                        </a:spcAft>
                        <a:buNone/>
                      </a:pPr>
                      <a:r>
                        <a:rPr lang="es-MX" sz="1400" b="1" u="none" strike="noStrike" cap="none" dirty="0">
                          <a:solidFill>
                            <a:schemeClr val="dk1"/>
                          </a:solidFill>
                          <a:latin typeface="Poppins" panose="00000500000000000000" pitchFamily="2" charset="0"/>
                          <a:ea typeface="Poppins"/>
                          <a:cs typeface="Poppins" panose="00000500000000000000" pitchFamily="2" charset="0"/>
                          <a:sym typeface="Poppins"/>
                        </a:rPr>
                        <a:t>Proceso de selección </a:t>
                      </a:r>
                      <a:endParaRPr sz="1400" dirty="0">
                        <a:latin typeface="Poppins" panose="00000500000000000000" pitchFamily="2" charset="0"/>
                        <a:cs typeface="Poppins" panose="00000500000000000000" pitchFamily="2" charset="0"/>
                      </a:endParaRPr>
                    </a:p>
                    <a:p>
                      <a:pPr marL="0" marR="0" lvl="0" indent="0" algn="l" rtl="0">
                        <a:spcBef>
                          <a:spcPts val="0"/>
                        </a:spcBef>
                        <a:spcAft>
                          <a:spcPts val="0"/>
                        </a:spcAft>
                        <a:buNone/>
                      </a:pPr>
                      <a:r>
                        <a:rPr lang="es-MX" sz="1400" b="1" u="none" strike="noStrike" cap="none" dirty="0">
                          <a:solidFill>
                            <a:schemeClr val="dk1"/>
                          </a:solidFill>
                          <a:latin typeface="Poppins" panose="00000500000000000000" pitchFamily="2" charset="0"/>
                          <a:ea typeface="Poppins"/>
                          <a:cs typeface="Poppins" panose="00000500000000000000" pitchFamily="2" charset="0"/>
                          <a:sym typeface="Poppins"/>
                        </a:rPr>
                        <a:t>de la muestra</a:t>
                      </a:r>
                      <a:endParaRPr sz="1400" dirty="0">
                        <a:latin typeface="Poppins" panose="00000500000000000000" pitchFamily="2" charset="0"/>
                        <a:cs typeface="Poppins" panose="00000500000000000000" pitchFamily="2"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 sz="1200" b="0" dirty="0">
                          <a:solidFill>
                            <a:schemeClr val="tx1"/>
                          </a:solidFill>
                          <a:latin typeface="Poppins" panose="02000000000000000000" pitchFamily="2" charset="77"/>
                          <a:cs typeface="Poppins" panose="02000000000000000000" pitchFamily="2" charset="77"/>
                        </a:rPr>
                        <a:t>Se seleccionaron 55 secciones electorales de manera aleatoria con probabilidad proporcional a su lista nominal. Se seleccionaron 2 manzanas por sección y se realizaron 5 entrevistas por manzana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4"/>
                  </a:ext>
                </a:extLst>
              </a:tr>
              <a:tr h="550759">
                <a:tc>
                  <a:txBody>
                    <a:bodyPr/>
                    <a:lstStyle/>
                    <a:p>
                      <a:pPr marL="0" marR="0" lvl="0" indent="0" algn="l" rtl="0">
                        <a:lnSpc>
                          <a:spcPct val="100000"/>
                        </a:lnSpc>
                        <a:spcBef>
                          <a:spcPts val="0"/>
                        </a:spcBef>
                        <a:spcAft>
                          <a:spcPts val="0"/>
                        </a:spcAft>
                        <a:buClr>
                          <a:schemeClr val="dk1"/>
                        </a:buClr>
                        <a:buSzPts val="1600"/>
                        <a:buFont typeface="Poppins"/>
                        <a:buNone/>
                      </a:pPr>
                      <a:r>
                        <a:rPr lang="es-MX" sz="1400" b="1" u="none" strike="noStrike" cap="none" dirty="0">
                          <a:solidFill>
                            <a:schemeClr val="dk1"/>
                          </a:solidFill>
                          <a:latin typeface="Poppins"/>
                          <a:ea typeface="Poppins"/>
                          <a:cs typeface="Poppins"/>
                          <a:sym typeface="Poppins"/>
                        </a:rPr>
                        <a:t>Margen de error</a:t>
                      </a:r>
                      <a:endParaRPr sz="1600" dirty="0"/>
                    </a:p>
                    <a:p>
                      <a:pPr marL="0" marR="0" lvl="0" indent="0" algn="l" rtl="0">
                        <a:spcBef>
                          <a:spcPts val="0"/>
                        </a:spcBef>
                        <a:spcAft>
                          <a:spcPts val="0"/>
                        </a:spcAft>
                        <a:buNone/>
                      </a:pPr>
                      <a:endParaRPr sz="1600" b="1" u="none" strike="noStrike" cap="none" dirty="0">
                        <a:solidFill>
                          <a:schemeClr val="dk1"/>
                        </a:solidFill>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El error mediano de la muestra es de 2.48%</a:t>
                      </a:r>
                    </a:p>
                  </a:txBody>
                  <a:tcPr marL="91450" marR="91450" marT="45725" marB="45725">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6"/>
                  </a:ext>
                </a:extLst>
              </a:tr>
              <a:tr h="550759">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Nivel de confianza</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91171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95% de confianza estadística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91171F"/>
                      </a:solidFill>
                      <a:prstDash val="solid"/>
                      <a:round/>
                      <a:headEnd type="none" w="sm" len="sm"/>
                      <a:tailEnd type="none" w="sm" len="sm"/>
                    </a:lnB>
                    <a:solidFill>
                      <a:schemeClr val="bg1"/>
                    </a:solidFill>
                  </a:tcPr>
                </a:tc>
                <a:extLst>
                  <a:ext uri="{0D108BD9-81ED-4DB2-BD59-A6C34878D82A}">
                    <a16:rowId xmlns:a16="http://schemas.microsoft.com/office/drawing/2014/main" val="10007"/>
                  </a:ext>
                </a:extLst>
              </a:tr>
            </a:tbl>
          </a:graphicData>
        </a:graphic>
      </p:graphicFrame>
      <p:pic>
        <p:nvPicPr>
          <p:cNvPr id="125" name="Google Shape;125;p10" descr="A red ball with black background&#10;&#10;Description automatically generated"/>
          <p:cNvPicPr preferRelativeResize="0"/>
          <p:nvPr/>
        </p:nvPicPr>
        <p:blipFill rotWithShape="1">
          <a:blip r:embed="rId2">
            <a:alphaModFix/>
          </a:blip>
          <a:srcRect/>
          <a:stretch/>
        </p:blipFill>
        <p:spPr>
          <a:xfrm>
            <a:off x="11009786" y="502126"/>
            <a:ext cx="887993" cy="350393"/>
          </a:xfrm>
          <a:prstGeom prst="rect">
            <a:avLst/>
          </a:prstGeom>
          <a:noFill/>
          <a:ln>
            <a:noFill/>
          </a:ln>
        </p:spPr>
      </p:pic>
      <p:cxnSp>
        <p:nvCxnSpPr>
          <p:cNvPr id="126" name="Google Shape;126;p10"/>
          <p:cNvCxnSpPr/>
          <p:nvPr/>
        </p:nvCxnSpPr>
        <p:spPr>
          <a:xfrm rot="10800000">
            <a:off x="11453783" y="1107106"/>
            <a:ext cx="0" cy="4898375"/>
          </a:xfrm>
          <a:prstGeom prst="straightConnector1">
            <a:avLst/>
          </a:prstGeom>
          <a:noFill/>
          <a:ln w="9525" cap="flat" cmpd="sng">
            <a:solidFill>
              <a:srgbClr val="595959"/>
            </a:solidFill>
            <a:prstDash val="solid"/>
            <a:miter lim="800000"/>
            <a:headEnd type="none" w="sm" len="sm"/>
            <a:tailEnd type="none" w="sm" len="sm"/>
          </a:ln>
        </p:spPr>
      </p:cxnSp>
      <p:sp>
        <p:nvSpPr>
          <p:cNvPr id="127" name="Google Shape;127;p10"/>
          <p:cNvSpPr txBox="1"/>
          <p:nvPr/>
        </p:nvSpPr>
        <p:spPr>
          <a:xfrm>
            <a:off x="11026744" y="6155305"/>
            <a:ext cx="825500" cy="4605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s-MX" sz="1400">
                <a:solidFill>
                  <a:schemeClr val="dk1"/>
                </a:solidFill>
                <a:latin typeface="Poppins"/>
                <a:ea typeface="Poppins"/>
                <a:cs typeface="Poppins"/>
                <a:sym typeface="Poppins"/>
              </a:rPr>
              <a:t>‹#›</a:t>
            </a:fld>
            <a:endParaRPr sz="1400">
              <a:solidFill>
                <a:schemeClr val="dk1"/>
              </a:solidFill>
              <a:latin typeface="Poppins"/>
              <a:ea typeface="Poppins"/>
              <a:cs typeface="Poppins"/>
              <a:sym typeface="Poppins"/>
            </a:endParaRPr>
          </a:p>
        </p:txBody>
      </p:sp>
      <p:sp>
        <p:nvSpPr>
          <p:cNvPr id="6" name="Google Shape;119;p23">
            <a:extLst>
              <a:ext uri="{FF2B5EF4-FFF2-40B4-BE49-F238E27FC236}">
                <a16:creationId xmlns:a16="http://schemas.microsoft.com/office/drawing/2014/main" id="{8A3805F9-EF88-D14C-FFB6-8BB37C250A7F}"/>
              </a:ext>
            </a:extLst>
          </p:cNvPr>
          <p:cNvSpPr txBox="1"/>
          <p:nvPr userDrawn="1"/>
        </p:nvSpPr>
        <p:spPr>
          <a:xfrm>
            <a:off x="327492" y="143803"/>
            <a:ext cx="1100167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dirty="0">
                <a:solidFill>
                  <a:srgbClr val="9C165C"/>
                </a:solidFill>
                <a:latin typeface="Poppins"/>
                <a:ea typeface="Poppins"/>
                <a:cs typeface="Poppins"/>
                <a:sym typeface="Poppins"/>
              </a:rPr>
              <a:t>Nota metodológica*</a:t>
            </a:r>
            <a:endParaRPr dirty="0"/>
          </a:p>
        </p:txBody>
      </p:sp>
      <p:sp>
        <p:nvSpPr>
          <p:cNvPr id="7" name="Google Shape;121;p23">
            <a:extLst>
              <a:ext uri="{FF2B5EF4-FFF2-40B4-BE49-F238E27FC236}">
                <a16:creationId xmlns:a16="http://schemas.microsoft.com/office/drawing/2014/main" id="{EAF15E22-1A4E-AA88-30B8-401B9A42B5FD}"/>
              </a:ext>
            </a:extLst>
          </p:cNvPr>
          <p:cNvSpPr txBox="1"/>
          <p:nvPr userDrawn="1"/>
        </p:nvSpPr>
        <p:spPr>
          <a:xfrm>
            <a:off x="-443252" y="6572704"/>
            <a:ext cx="6867182"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400" dirty="0">
                <a:solidFill>
                  <a:schemeClr val="dk1"/>
                </a:solidFill>
                <a:latin typeface="Poppins"/>
                <a:ea typeface="Poppins"/>
                <a:cs typeface="Poppins"/>
                <a:sym typeface="Poppins"/>
              </a:rPr>
              <a:t>*Los resultados pueden no sumar el 100% por cuestiones de redondeo.</a:t>
            </a:r>
            <a:endParaRPr lang="es-ES" dirty="0"/>
          </a:p>
        </p:txBody>
      </p:sp>
      <p:graphicFrame>
        <p:nvGraphicFramePr>
          <p:cNvPr id="8" name="Tabla 6">
            <a:extLst>
              <a:ext uri="{FF2B5EF4-FFF2-40B4-BE49-F238E27FC236}">
                <a16:creationId xmlns:a16="http://schemas.microsoft.com/office/drawing/2014/main" id="{8A7467AE-F778-C2DA-0D15-3AF997B8E871}"/>
              </a:ext>
            </a:extLst>
          </p:cNvPr>
          <p:cNvGraphicFramePr>
            <a:graphicFrameLocks noGrp="1"/>
          </p:cNvGraphicFramePr>
          <p:nvPr userDrawn="1">
            <p:extLst>
              <p:ext uri="{D42A27DB-BD31-4B8C-83A1-F6EECF244321}">
                <p14:modId xmlns:p14="http://schemas.microsoft.com/office/powerpoint/2010/main" val="3636331788"/>
              </p:ext>
            </p:extLst>
          </p:nvPr>
        </p:nvGraphicFramePr>
        <p:xfrm>
          <a:off x="204065" y="1244848"/>
          <a:ext cx="4110588" cy="1166509"/>
        </p:xfrm>
        <a:graphic>
          <a:graphicData uri="http://schemas.openxmlformats.org/drawingml/2006/table">
            <a:tbl>
              <a:tblPr firstRow="1" bandRow="1">
                <a:tableStyleId>{5C22544A-7EE6-4342-B048-85BDC9FD1C3A}</a:tableStyleId>
              </a:tblPr>
              <a:tblGrid>
                <a:gridCol w="1377625">
                  <a:extLst>
                    <a:ext uri="{9D8B030D-6E8A-4147-A177-3AD203B41FA5}">
                      <a16:colId xmlns:a16="http://schemas.microsoft.com/office/drawing/2014/main" val="2929718257"/>
                    </a:ext>
                  </a:extLst>
                </a:gridCol>
                <a:gridCol w="2732963">
                  <a:extLst>
                    <a:ext uri="{9D8B030D-6E8A-4147-A177-3AD203B41FA5}">
                      <a16:colId xmlns:a16="http://schemas.microsoft.com/office/drawing/2014/main" val="1970159204"/>
                    </a:ext>
                  </a:extLst>
                </a:gridCol>
              </a:tblGrid>
              <a:tr h="489748">
                <a:tc>
                  <a:txBody>
                    <a:bodyPr/>
                    <a:lstStyle/>
                    <a:p>
                      <a:pPr algn="l"/>
                      <a:r>
                        <a:rPr lang="es-ES_tradnl" sz="1600" b="1" dirty="0">
                          <a:solidFill>
                            <a:schemeClr val="tx1"/>
                          </a:solidFill>
                          <a:latin typeface="Poppins" panose="02000000000000000000" pitchFamily="2" charset="77"/>
                          <a:cs typeface="Poppins" panose="02000000000000000000" pitchFamily="2" charset="77"/>
                        </a:rPr>
                        <a:t>Municipio</a:t>
                      </a:r>
                    </a:p>
                  </a:txBody>
                  <a:tcPr>
                    <a:lnL w="12700" cmpd="sng">
                      <a:noFill/>
                    </a:lnL>
                    <a:lnR w="38100" cap="flat" cmpd="sng" algn="ctr">
                      <a:noFill/>
                      <a:prstDash val="solid"/>
                      <a:round/>
                      <a:headEnd type="none" w="med" len="med"/>
                      <a:tailEnd type="none" w="med" len="med"/>
                    </a:lnR>
                    <a:lnT w="12700" cmpd="sng">
                      <a:noFill/>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_tradnl" sz="1800" b="1" dirty="0">
                          <a:solidFill>
                            <a:schemeClr val="bg2">
                              <a:lumMod val="25000"/>
                            </a:schemeClr>
                          </a:solidFill>
                          <a:latin typeface="Poppins" panose="02000000000000000000" pitchFamily="2" charset="77"/>
                          <a:cs typeface="Poppins" panose="02000000000000000000" pitchFamily="2" charset="77"/>
                        </a:rPr>
                        <a:t>Mexicali</a:t>
                      </a:r>
                    </a:p>
                  </a:txBody>
                  <a:tcPr anchor="ctr">
                    <a:lnL w="38100" cap="flat" cmpd="sng" algn="ctr">
                      <a:noFill/>
                      <a:prstDash val="solid"/>
                      <a:round/>
                      <a:headEnd type="none" w="med" len="med"/>
                      <a:tailEnd type="none" w="med" len="med"/>
                    </a:lnL>
                    <a:lnR w="12700" cmpd="sng">
                      <a:noFill/>
                    </a:lnR>
                    <a:lnT w="12700" cmpd="sng">
                      <a:noFill/>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628606"/>
                  </a:ext>
                </a:extLst>
              </a:tr>
              <a:tr h="676761">
                <a:tc>
                  <a:txBody>
                    <a:bodyPr/>
                    <a:lstStyle/>
                    <a:p>
                      <a:pPr algn="l"/>
                      <a:r>
                        <a:rPr lang="es-ES_tradnl" sz="1600" b="1" dirty="0">
                          <a:solidFill>
                            <a:schemeClr val="tx1"/>
                          </a:solidFill>
                          <a:latin typeface="Poppins" panose="02000000000000000000" pitchFamily="2" charset="77"/>
                          <a:cs typeface="Poppins" panose="02000000000000000000" pitchFamily="2" charset="77"/>
                        </a:rPr>
                        <a:t>Entrevistas efectivas</a:t>
                      </a:r>
                    </a:p>
                  </a:txBody>
                  <a:tcPr>
                    <a:lnL w="12700" cmpd="sng">
                      <a:noFill/>
                    </a:lnL>
                    <a:lnR w="38100" cap="flat" cmpd="sng" algn="ctr">
                      <a:noFill/>
                      <a:prstDash val="solid"/>
                      <a:round/>
                      <a:headEnd type="none" w="med" len="med"/>
                      <a:tailEnd type="none" w="med" len="med"/>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_tradnl" sz="1600" b="0" dirty="0">
                          <a:solidFill>
                            <a:schemeClr val="bg2">
                              <a:lumMod val="25000"/>
                            </a:schemeClr>
                          </a:solidFill>
                          <a:latin typeface="Poppins" panose="02000000000000000000" pitchFamily="2" charset="77"/>
                          <a:cs typeface="Poppins" panose="02000000000000000000" pitchFamily="2" charset="77"/>
                        </a:rPr>
                        <a:t>532</a:t>
                      </a:r>
                    </a:p>
                  </a:txBody>
                  <a:tcPr anchor="ctr">
                    <a:lnL w="38100" cap="flat" cmpd="sng" algn="ctr">
                      <a:noFill/>
                      <a:prstDash val="solid"/>
                      <a:round/>
                      <a:headEnd type="none" w="med" len="med"/>
                      <a:tailEnd type="none" w="med" len="med"/>
                    </a:lnL>
                    <a:lnR w="12700" cmpd="sng">
                      <a:noFill/>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7920833"/>
                  </a:ext>
                </a:extLst>
              </a:tr>
            </a:tbl>
          </a:graphicData>
        </a:graphic>
      </p:graphicFrame>
    </p:spTree>
    <p:extLst>
      <p:ext uri="{BB962C8B-B14F-4D97-AF65-F5344CB8AC3E}">
        <p14:creationId xmlns:p14="http://schemas.microsoft.com/office/powerpoint/2010/main" val="9021562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pas" preserve="1" userDrawn="1">
  <p:cSld name="nota_metodologica_ensenada">
    <p:spTree>
      <p:nvGrpSpPr>
        <p:cNvPr id="1" name="Shape 122"/>
        <p:cNvGrpSpPr/>
        <p:nvPr/>
      </p:nvGrpSpPr>
      <p:grpSpPr>
        <a:xfrm>
          <a:off x="0" y="0"/>
          <a:ext cx="0" cy="0"/>
          <a:chOff x="0" y="0"/>
          <a:chExt cx="0" cy="0"/>
        </a:xfrm>
      </p:grpSpPr>
      <p:graphicFrame>
        <p:nvGraphicFramePr>
          <p:cNvPr id="9" name="Google Shape;120;p23">
            <a:extLst>
              <a:ext uri="{FF2B5EF4-FFF2-40B4-BE49-F238E27FC236}">
                <a16:creationId xmlns:a16="http://schemas.microsoft.com/office/drawing/2014/main" id="{67B8D9FC-085C-C1D8-D50A-E2D8F31985D9}"/>
              </a:ext>
            </a:extLst>
          </p:cNvPr>
          <p:cNvGraphicFramePr/>
          <p:nvPr userDrawn="1">
            <p:extLst>
              <p:ext uri="{D42A27DB-BD31-4B8C-83A1-F6EECF244321}">
                <p14:modId xmlns:p14="http://schemas.microsoft.com/office/powerpoint/2010/main" val="3142016668"/>
              </p:ext>
            </p:extLst>
          </p:nvPr>
        </p:nvGraphicFramePr>
        <p:xfrm>
          <a:off x="4602339" y="852519"/>
          <a:ext cx="6726825" cy="4945861"/>
        </p:xfrm>
        <a:graphic>
          <a:graphicData uri="http://schemas.openxmlformats.org/drawingml/2006/table">
            <a:tbl>
              <a:tblPr firstRow="1" bandRow="1">
                <a:noFill/>
              </a:tblPr>
              <a:tblGrid>
                <a:gridCol w="1919024">
                  <a:extLst>
                    <a:ext uri="{9D8B030D-6E8A-4147-A177-3AD203B41FA5}">
                      <a16:colId xmlns:a16="http://schemas.microsoft.com/office/drawing/2014/main" val="20000"/>
                    </a:ext>
                  </a:extLst>
                </a:gridCol>
                <a:gridCol w="4807801">
                  <a:extLst>
                    <a:ext uri="{9D8B030D-6E8A-4147-A177-3AD203B41FA5}">
                      <a16:colId xmlns:a16="http://schemas.microsoft.com/office/drawing/2014/main" val="20001"/>
                    </a:ext>
                  </a:extLst>
                </a:gridCol>
              </a:tblGrid>
              <a:tr h="481835">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Tipo de encuesta</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s-MX" sz="1200" b="0" u="none" strike="noStrike" cap="none" dirty="0">
                          <a:solidFill>
                            <a:schemeClr val="dk1"/>
                          </a:solidFill>
                          <a:latin typeface="Poppins"/>
                          <a:ea typeface="Poppins"/>
                          <a:cs typeface="Poppins"/>
                          <a:sym typeface="Poppins"/>
                        </a:rPr>
                        <a:t>En vivienda, entrevistas cara a cara.</a:t>
                      </a:r>
                      <a:endParaRPr sz="14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1246442">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Objetivo</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Medir la preferencia ciudadana respecto a las candidatas a la Presidencia Municipal de Ensenada, Senado de Baja California y Presidencia de la República.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550759">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Fecha de levantamiento</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Del 14 al 16 de Abril de 2024</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550759">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Marco muestral</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Personas mayores de 18 años residentes en Morelos, con INE vigente.</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r h="1014548">
                <a:tc>
                  <a:txBody>
                    <a:bodyPr/>
                    <a:lstStyle/>
                    <a:p>
                      <a:pPr marL="0" marR="0" lvl="0" indent="0" algn="l" rtl="0">
                        <a:spcBef>
                          <a:spcPts val="0"/>
                        </a:spcBef>
                        <a:spcAft>
                          <a:spcPts val="0"/>
                        </a:spcAft>
                        <a:buNone/>
                      </a:pPr>
                      <a:r>
                        <a:rPr lang="es-MX" sz="1400" b="1" u="none" strike="noStrike" cap="none" dirty="0">
                          <a:solidFill>
                            <a:schemeClr val="dk1"/>
                          </a:solidFill>
                          <a:latin typeface="Poppins" panose="00000500000000000000" pitchFamily="2" charset="0"/>
                          <a:ea typeface="Poppins"/>
                          <a:cs typeface="Poppins" panose="00000500000000000000" pitchFamily="2" charset="0"/>
                          <a:sym typeface="Poppins"/>
                        </a:rPr>
                        <a:t>Proceso de selección </a:t>
                      </a:r>
                      <a:endParaRPr sz="1400" dirty="0">
                        <a:latin typeface="Poppins" panose="00000500000000000000" pitchFamily="2" charset="0"/>
                        <a:cs typeface="Poppins" panose="00000500000000000000" pitchFamily="2" charset="0"/>
                      </a:endParaRPr>
                    </a:p>
                    <a:p>
                      <a:pPr marL="0" marR="0" lvl="0" indent="0" algn="l" rtl="0">
                        <a:spcBef>
                          <a:spcPts val="0"/>
                        </a:spcBef>
                        <a:spcAft>
                          <a:spcPts val="0"/>
                        </a:spcAft>
                        <a:buNone/>
                      </a:pPr>
                      <a:r>
                        <a:rPr lang="es-MX" sz="1400" b="1" u="none" strike="noStrike" cap="none" dirty="0">
                          <a:solidFill>
                            <a:schemeClr val="dk1"/>
                          </a:solidFill>
                          <a:latin typeface="Poppins" panose="00000500000000000000" pitchFamily="2" charset="0"/>
                          <a:ea typeface="Poppins"/>
                          <a:cs typeface="Poppins" panose="00000500000000000000" pitchFamily="2" charset="0"/>
                          <a:sym typeface="Poppins"/>
                        </a:rPr>
                        <a:t>de la muestra</a:t>
                      </a:r>
                      <a:endParaRPr sz="1400" dirty="0">
                        <a:latin typeface="Poppins" panose="00000500000000000000" pitchFamily="2" charset="0"/>
                        <a:cs typeface="Poppins" panose="00000500000000000000" pitchFamily="2"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 sz="1200" b="0" dirty="0">
                          <a:solidFill>
                            <a:schemeClr val="tx1"/>
                          </a:solidFill>
                          <a:latin typeface="Poppins" panose="02000000000000000000" pitchFamily="2" charset="77"/>
                          <a:cs typeface="Poppins" panose="02000000000000000000" pitchFamily="2" charset="77"/>
                        </a:rPr>
                        <a:t>Se seleccionaron 36 secciones electorales de manera aleatoria con probabilidad proporcional a su lista nominal. Se seleccionaron 2 manzanas por sección y se realizaron 5 entrevistas por manzana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4"/>
                  </a:ext>
                </a:extLst>
              </a:tr>
              <a:tr h="550759">
                <a:tc>
                  <a:txBody>
                    <a:bodyPr/>
                    <a:lstStyle/>
                    <a:p>
                      <a:pPr marL="0" marR="0" lvl="0" indent="0" algn="l" rtl="0">
                        <a:lnSpc>
                          <a:spcPct val="100000"/>
                        </a:lnSpc>
                        <a:spcBef>
                          <a:spcPts val="0"/>
                        </a:spcBef>
                        <a:spcAft>
                          <a:spcPts val="0"/>
                        </a:spcAft>
                        <a:buClr>
                          <a:schemeClr val="dk1"/>
                        </a:buClr>
                        <a:buSzPts val="1600"/>
                        <a:buFont typeface="Poppins"/>
                        <a:buNone/>
                      </a:pPr>
                      <a:r>
                        <a:rPr lang="es-MX" sz="1400" b="1" u="none" strike="noStrike" cap="none" dirty="0">
                          <a:solidFill>
                            <a:schemeClr val="dk1"/>
                          </a:solidFill>
                          <a:latin typeface="Poppins"/>
                          <a:ea typeface="Poppins"/>
                          <a:cs typeface="Poppins"/>
                          <a:sym typeface="Poppins"/>
                        </a:rPr>
                        <a:t>Margen de error</a:t>
                      </a:r>
                      <a:endParaRPr sz="1600" dirty="0"/>
                    </a:p>
                    <a:p>
                      <a:pPr marL="0" marR="0" lvl="0" indent="0" algn="l" rtl="0">
                        <a:spcBef>
                          <a:spcPts val="0"/>
                        </a:spcBef>
                        <a:spcAft>
                          <a:spcPts val="0"/>
                        </a:spcAft>
                        <a:buNone/>
                      </a:pPr>
                      <a:endParaRPr sz="1600" b="1" u="none" strike="noStrike" cap="none" dirty="0">
                        <a:solidFill>
                          <a:schemeClr val="dk1"/>
                        </a:solidFill>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12700" cap="flat" cmpd="sng" algn="ctr">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El error mediano de la muestra es de 2.48%</a:t>
                      </a:r>
                    </a:p>
                  </a:txBody>
                  <a:tcPr marL="91450" marR="91450" marT="45725" marB="45725">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lgn="ctr">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6"/>
                  </a:ext>
                </a:extLst>
              </a:tr>
              <a:tr h="550759">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Nivel de confianza</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91171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95% de confianza estadística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91171F"/>
                      </a:solidFill>
                      <a:prstDash val="solid"/>
                      <a:round/>
                      <a:headEnd type="none" w="sm" len="sm"/>
                      <a:tailEnd type="none" w="sm" len="sm"/>
                    </a:lnB>
                    <a:solidFill>
                      <a:schemeClr val="bg1"/>
                    </a:solidFill>
                  </a:tcPr>
                </a:tc>
                <a:extLst>
                  <a:ext uri="{0D108BD9-81ED-4DB2-BD59-A6C34878D82A}">
                    <a16:rowId xmlns:a16="http://schemas.microsoft.com/office/drawing/2014/main" val="10007"/>
                  </a:ext>
                </a:extLst>
              </a:tr>
            </a:tbl>
          </a:graphicData>
        </a:graphic>
      </p:graphicFrame>
      <p:pic>
        <p:nvPicPr>
          <p:cNvPr id="125" name="Google Shape;125;p10" descr="A red ball with black background&#10;&#10;Description automatically generated"/>
          <p:cNvPicPr preferRelativeResize="0"/>
          <p:nvPr/>
        </p:nvPicPr>
        <p:blipFill rotWithShape="1">
          <a:blip r:embed="rId2">
            <a:alphaModFix/>
          </a:blip>
          <a:srcRect/>
          <a:stretch/>
        </p:blipFill>
        <p:spPr>
          <a:xfrm>
            <a:off x="11009786" y="502126"/>
            <a:ext cx="887993" cy="350393"/>
          </a:xfrm>
          <a:prstGeom prst="rect">
            <a:avLst/>
          </a:prstGeom>
          <a:noFill/>
          <a:ln>
            <a:noFill/>
          </a:ln>
        </p:spPr>
      </p:pic>
      <p:cxnSp>
        <p:nvCxnSpPr>
          <p:cNvPr id="126" name="Google Shape;126;p10"/>
          <p:cNvCxnSpPr/>
          <p:nvPr/>
        </p:nvCxnSpPr>
        <p:spPr>
          <a:xfrm rot="10800000">
            <a:off x="11453783" y="1107106"/>
            <a:ext cx="0" cy="4898375"/>
          </a:xfrm>
          <a:prstGeom prst="straightConnector1">
            <a:avLst/>
          </a:prstGeom>
          <a:noFill/>
          <a:ln w="9525" cap="flat" cmpd="sng">
            <a:solidFill>
              <a:srgbClr val="595959"/>
            </a:solidFill>
            <a:prstDash val="solid"/>
            <a:miter lim="800000"/>
            <a:headEnd type="none" w="sm" len="sm"/>
            <a:tailEnd type="none" w="sm" len="sm"/>
          </a:ln>
        </p:spPr>
      </p:cxnSp>
      <p:sp>
        <p:nvSpPr>
          <p:cNvPr id="127" name="Google Shape;127;p10"/>
          <p:cNvSpPr txBox="1"/>
          <p:nvPr/>
        </p:nvSpPr>
        <p:spPr>
          <a:xfrm>
            <a:off x="11026744" y="6155305"/>
            <a:ext cx="825500" cy="4605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s-MX" sz="1400">
                <a:solidFill>
                  <a:schemeClr val="dk1"/>
                </a:solidFill>
                <a:latin typeface="Poppins"/>
                <a:ea typeface="Poppins"/>
                <a:cs typeface="Poppins"/>
                <a:sym typeface="Poppins"/>
              </a:rPr>
              <a:t>‹#›</a:t>
            </a:fld>
            <a:endParaRPr sz="1400">
              <a:solidFill>
                <a:schemeClr val="dk1"/>
              </a:solidFill>
              <a:latin typeface="Poppins"/>
              <a:ea typeface="Poppins"/>
              <a:cs typeface="Poppins"/>
              <a:sym typeface="Poppins"/>
            </a:endParaRPr>
          </a:p>
        </p:txBody>
      </p:sp>
      <p:sp>
        <p:nvSpPr>
          <p:cNvPr id="6" name="Google Shape;119;p23">
            <a:extLst>
              <a:ext uri="{FF2B5EF4-FFF2-40B4-BE49-F238E27FC236}">
                <a16:creationId xmlns:a16="http://schemas.microsoft.com/office/drawing/2014/main" id="{8A3805F9-EF88-D14C-FFB6-8BB37C250A7F}"/>
              </a:ext>
            </a:extLst>
          </p:cNvPr>
          <p:cNvSpPr txBox="1"/>
          <p:nvPr userDrawn="1"/>
        </p:nvSpPr>
        <p:spPr>
          <a:xfrm>
            <a:off x="327492" y="143803"/>
            <a:ext cx="1100167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dirty="0">
                <a:solidFill>
                  <a:srgbClr val="9C165C"/>
                </a:solidFill>
                <a:latin typeface="Poppins"/>
                <a:ea typeface="Poppins"/>
                <a:cs typeface="Poppins"/>
                <a:sym typeface="Poppins"/>
              </a:rPr>
              <a:t>Nota metodológica*</a:t>
            </a:r>
            <a:endParaRPr dirty="0"/>
          </a:p>
        </p:txBody>
      </p:sp>
      <p:sp>
        <p:nvSpPr>
          <p:cNvPr id="7" name="Google Shape;121;p23">
            <a:extLst>
              <a:ext uri="{FF2B5EF4-FFF2-40B4-BE49-F238E27FC236}">
                <a16:creationId xmlns:a16="http://schemas.microsoft.com/office/drawing/2014/main" id="{EAF15E22-1A4E-AA88-30B8-401B9A42B5FD}"/>
              </a:ext>
            </a:extLst>
          </p:cNvPr>
          <p:cNvSpPr txBox="1"/>
          <p:nvPr userDrawn="1"/>
        </p:nvSpPr>
        <p:spPr>
          <a:xfrm>
            <a:off x="-443252" y="6572704"/>
            <a:ext cx="6867182"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400" dirty="0">
                <a:solidFill>
                  <a:schemeClr val="dk1"/>
                </a:solidFill>
                <a:latin typeface="Poppins"/>
                <a:ea typeface="Poppins"/>
                <a:cs typeface="Poppins"/>
                <a:sym typeface="Poppins"/>
              </a:rPr>
              <a:t>*Los resultados pueden no sumar el 100% por cuestiones de redondeo.</a:t>
            </a:r>
            <a:endParaRPr lang="es-ES" dirty="0"/>
          </a:p>
        </p:txBody>
      </p:sp>
      <p:graphicFrame>
        <p:nvGraphicFramePr>
          <p:cNvPr id="8" name="Tabla 6">
            <a:extLst>
              <a:ext uri="{FF2B5EF4-FFF2-40B4-BE49-F238E27FC236}">
                <a16:creationId xmlns:a16="http://schemas.microsoft.com/office/drawing/2014/main" id="{8A7467AE-F778-C2DA-0D15-3AF997B8E871}"/>
              </a:ext>
            </a:extLst>
          </p:cNvPr>
          <p:cNvGraphicFramePr>
            <a:graphicFrameLocks noGrp="1"/>
          </p:cNvGraphicFramePr>
          <p:nvPr userDrawn="1">
            <p:extLst>
              <p:ext uri="{D42A27DB-BD31-4B8C-83A1-F6EECF244321}">
                <p14:modId xmlns:p14="http://schemas.microsoft.com/office/powerpoint/2010/main" val="1365907660"/>
              </p:ext>
            </p:extLst>
          </p:nvPr>
        </p:nvGraphicFramePr>
        <p:xfrm>
          <a:off x="204065" y="1244848"/>
          <a:ext cx="4110588" cy="1166509"/>
        </p:xfrm>
        <a:graphic>
          <a:graphicData uri="http://schemas.openxmlformats.org/drawingml/2006/table">
            <a:tbl>
              <a:tblPr firstRow="1" bandRow="1">
                <a:tableStyleId>{5C22544A-7EE6-4342-B048-85BDC9FD1C3A}</a:tableStyleId>
              </a:tblPr>
              <a:tblGrid>
                <a:gridCol w="1377625">
                  <a:extLst>
                    <a:ext uri="{9D8B030D-6E8A-4147-A177-3AD203B41FA5}">
                      <a16:colId xmlns:a16="http://schemas.microsoft.com/office/drawing/2014/main" val="2929718257"/>
                    </a:ext>
                  </a:extLst>
                </a:gridCol>
                <a:gridCol w="2732963">
                  <a:extLst>
                    <a:ext uri="{9D8B030D-6E8A-4147-A177-3AD203B41FA5}">
                      <a16:colId xmlns:a16="http://schemas.microsoft.com/office/drawing/2014/main" val="1970159204"/>
                    </a:ext>
                  </a:extLst>
                </a:gridCol>
              </a:tblGrid>
              <a:tr h="489748">
                <a:tc>
                  <a:txBody>
                    <a:bodyPr/>
                    <a:lstStyle/>
                    <a:p>
                      <a:pPr algn="l"/>
                      <a:r>
                        <a:rPr lang="es-ES_tradnl" sz="1600" b="1" dirty="0">
                          <a:solidFill>
                            <a:schemeClr val="tx1"/>
                          </a:solidFill>
                          <a:latin typeface="Poppins" panose="02000000000000000000" pitchFamily="2" charset="77"/>
                          <a:cs typeface="Poppins" panose="02000000000000000000" pitchFamily="2" charset="77"/>
                        </a:rPr>
                        <a:t>Municipio</a:t>
                      </a:r>
                    </a:p>
                  </a:txBody>
                  <a:tcPr>
                    <a:lnL w="12700" cmpd="sng">
                      <a:noFill/>
                    </a:lnL>
                    <a:lnR w="38100" cap="flat" cmpd="sng" algn="ctr">
                      <a:noFill/>
                      <a:prstDash val="solid"/>
                      <a:round/>
                      <a:headEnd type="none" w="med" len="med"/>
                      <a:tailEnd type="none" w="med" len="med"/>
                    </a:lnR>
                    <a:lnT w="12700" cmpd="sng">
                      <a:noFill/>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_tradnl" sz="1800" b="1" dirty="0">
                          <a:solidFill>
                            <a:schemeClr val="bg2">
                              <a:lumMod val="25000"/>
                            </a:schemeClr>
                          </a:solidFill>
                          <a:latin typeface="Poppins" panose="02000000000000000000" pitchFamily="2" charset="77"/>
                          <a:cs typeface="Poppins" panose="02000000000000000000" pitchFamily="2" charset="77"/>
                        </a:rPr>
                        <a:t>Mexicali</a:t>
                      </a:r>
                    </a:p>
                  </a:txBody>
                  <a:tcPr anchor="ctr">
                    <a:lnL w="38100" cap="flat" cmpd="sng" algn="ctr">
                      <a:noFill/>
                      <a:prstDash val="solid"/>
                      <a:round/>
                      <a:headEnd type="none" w="med" len="med"/>
                      <a:tailEnd type="none" w="med" len="med"/>
                    </a:lnL>
                    <a:lnR w="12700" cmpd="sng">
                      <a:noFill/>
                    </a:lnR>
                    <a:lnT w="12700" cmpd="sng">
                      <a:noFill/>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628606"/>
                  </a:ext>
                </a:extLst>
              </a:tr>
              <a:tr h="676761">
                <a:tc>
                  <a:txBody>
                    <a:bodyPr/>
                    <a:lstStyle/>
                    <a:p>
                      <a:pPr algn="l"/>
                      <a:r>
                        <a:rPr lang="es-ES_tradnl" sz="1600" b="1" dirty="0">
                          <a:solidFill>
                            <a:schemeClr val="tx1"/>
                          </a:solidFill>
                          <a:latin typeface="Poppins" panose="02000000000000000000" pitchFamily="2" charset="77"/>
                          <a:cs typeface="Poppins" panose="02000000000000000000" pitchFamily="2" charset="77"/>
                        </a:rPr>
                        <a:t>Entrevistas efectivas</a:t>
                      </a:r>
                    </a:p>
                  </a:txBody>
                  <a:tcPr>
                    <a:lnL w="12700" cmpd="sng">
                      <a:noFill/>
                    </a:lnL>
                    <a:lnR w="38100" cap="flat" cmpd="sng" algn="ctr">
                      <a:noFill/>
                      <a:prstDash val="solid"/>
                      <a:round/>
                      <a:headEnd type="none" w="med" len="med"/>
                      <a:tailEnd type="none" w="med" len="med"/>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_tradnl" sz="1600" b="0" dirty="0">
                          <a:solidFill>
                            <a:schemeClr val="bg2">
                              <a:lumMod val="25000"/>
                            </a:schemeClr>
                          </a:solidFill>
                          <a:latin typeface="Poppins" panose="02000000000000000000" pitchFamily="2" charset="77"/>
                          <a:cs typeface="Poppins" panose="02000000000000000000" pitchFamily="2" charset="77"/>
                        </a:rPr>
                        <a:t>332</a:t>
                      </a:r>
                    </a:p>
                  </a:txBody>
                  <a:tcPr anchor="ctr">
                    <a:lnL w="38100" cap="flat" cmpd="sng" algn="ctr">
                      <a:noFill/>
                      <a:prstDash val="solid"/>
                      <a:round/>
                      <a:headEnd type="none" w="med" len="med"/>
                      <a:tailEnd type="none" w="med" len="med"/>
                    </a:lnL>
                    <a:lnR w="12700" cmpd="sng">
                      <a:noFill/>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7920833"/>
                  </a:ext>
                </a:extLst>
              </a:tr>
            </a:tbl>
          </a:graphicData>
        </a:graphic>
      </p:graphicFrame>
    </p:spTree>
    <p:extLst>
      <p:ext uri="{BB962C8B-B14F-4D97-AF65-F5344CB8AC3E}">
        <p14:creationId xmlns:p14="http://schemas.microsoft.com/office/powerpoint/2010/main" val="42891521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pas" preserve="1" userDrawn="1">
  <p:cSld name="nota_metodologica_reg2">
    <p:spTree>
      <p:nvGrpSpPr>
        <p:cNvPr id="1" name="Shape 122"/>
        <p:cNvGrpSpPr/>
        <p:nvPr/>
      </p:nvGrpSpPr>
      <p:grpSpPr>
        <a:xfrm>
          <a:off x="0" y="0"/>
          <a:ext cx="0" cy="0"/>
          <a:chOff x="0" y="0"/>
          <a:chExt cx="0" cy="0"/>
        </a:xfrm>
      </p:grpSpPr>
      <p:graphicFrame>
        <p:nvGraphicFramePr>
          <p:cNvPr id="5" name="Google Shape;120;p23">
            <a:extLst>
              <a:ext uri="{FF2B5EF4-FFF2-40B4-BE49-F238E27FC236}">
                <a16:creationId xmlns:a16="http://schemas.microsoft.com/office/drawing/2014/main" id="{96C3C2C1-5B07-FA53-121F-DD08CAF8112F}"/>
              </a:ext>
            </a:extLst>
          </p:cNvPr>
          <p:cNvGraphicFramePr/>
          <p:nvPr userDrawn="1">
            <p:extLst>
              <p:ext uri="{D42A27DB-BD31-4B8C-83A1-F6EECF244321}">
                <p14:modId xmlns:p14="http://schemas.microsoft.com/office/powerpoint/2010/main" val="3210700847"/>
              </p:ext>
            </p:extLst>
          </p:nvPr>
        </p:nvGraphicFramePr>
        <p:xfrm>
          <a:off x="4602340" y="878401"/>
          <a:ext cx="6726826" cy="5471220"/>
        </p:xfrm>
        <a:graphic>
          <a:graphicData uri="http://schemas.openxmlformats.org/drawingml/2006/table">
            <a:tbl>
              <a:tblPr firstRow="1" bandRow="1">
                <a:noFill/>
              </a:tblPr>
              <a:tblGrid>
                <a:gridCol w="1919024">
                  <a:extLst>
                    <a:ext uri="{9D8B030D-6E8A-4147-A177-3AD203B41FA5}">
                      <a16:colId xmlns:a16="http://schemas.microsoft.com/office/drawing/2014/main" val="20000"/>
                    </a:ext>
                  </a:extLst>
                </a:gridCol>
                <a:gridCol w="4807802">
                  <a:extLst>
                    <a:ext uri="{9D8B030D-6E8A-4147-A177-3AD203B41FA5}">
                      <a16:colId xmlns:a16="http://schemas.microsoft.com/office/drawing/2014/main" val="20001"/>
                    </a:ext>
                  </a:extLst>
                </a:gridCol>
              </a:tblGrid>
              <a:tr h="479566">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Tipo de encuesta</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s-MX" sz="1200" b="0" u="none" strike="noStrike" cap="none" dirty="0">
                          <a:solidFill>
                            <a:schemeClr val="dk1"/>
                          </a:solidFill>
                          <a:latin typeface="Poppins"/>
                          <a:ea typeface="Poppins"/>
                          <a:cs typeface="Poppins"/>
                          <a:sym typeface="Poppins"/>
                        </a:rPr>
                        <a:t>En vivienda, entrevistas cara a cara.</a:t>
                      </a:r>
                      <a:endParaRPr sz="14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1240573">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Objetivo</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Medir la preferencia ciudadana respecto a las candidatas a la gubernatura de Morelos 2024 y Presidencia de la República 2024.</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548165">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Fecha de levantamiento</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Del 2 de enero al 8 de enero del 2024.</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548165">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Marco muestral</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Personas mayores de 18 años residentes en Morelos, con INE vigente.</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r h="1009771">
                <a:tc>
                  <a:txBody>
                    <a:bodyPr/>
                    <a:lstStyle/>
                    <a:p>
                      <a:pPr marL="0" marR="0" lvl="0" indent="0" algn="l" rtl="0">
                        <a:spcBef>
                          <a:spcPts val="0"/>
                        </a:spcBef>
                        <a:spcAft>
                          <a:spcPts val="0"/>
                        </a:spcAft>
                        <a:buNone/>
                      </a:pPr>
                      <a:r>
                        <a:rPr lang="es-MX" sz="1400" b="1" u="none" strike="noStrike" cap="none" dirty="0">
                          <a:solidFill>
                            <a:schemeClr val="dk1"/>
                          </a:solidFill>
                          <a:latin typeface="Poppins" panose="00000500000000000000" pitchFamily="2" charset="0"/>
                          <a:ea typeface="Poppins"/>
                          <a:cs typeface="Poppins" panose="00000500000000000000" pitchFamily="2" charset="0"/>
                          <a:sym typeface="Poppins"/>
                        </a:rPr>
                        <a:t>Proceso de selección </a:t>
                      </a:r>
                      <a:endParaRPr sz="1400" dirty="0">
                        <a:latin typeface="Poppins" panose="00000500000000000000" pitchFamily="2" charset="0"/>
                        <a:cs typeface="Poppins" panose="00000500000000000000" pitchFamily="2" charset="0"/>
                      </a:endParaRPr>
                    </a:p>
                    <a:p>
                      <a:pPr marL="0" marR="0" lvl="0" indent="0" algn="l" rtl="0">
                        <a:spcBef>
                          <a:spcPts val="0"/>
                        </a:spcBef>
                        <a:spcAft>
                          <a:spcPts val="0"/>
                        </a:spcAft>
                        <a:buNone/>
                      </a:pPr>
                      <a:r>
                        <a:rPr lang="es-MX" sz="1400" b="1" u="none" strike="noStrike" cap="none" dirty="0">
                          <a:solidFill>
                            <a:schemeClr val="dk1"/>
                          </a:solidFill>
                          <a:latin typeface="Poppins" panose="00000500000000000000" pitchFamily="2" charset="0"/>
                          <a:ea typeface="Poppins"/>
                          <a:cs typeface="Poppins" panose="00000500000000000000" pitchFamily="2" charset="0"/>
                          <a:sym typeface="Poppins"/>
                        </a:rPr>
                        <a:t>de la muestra</a:t>
                      </a:r>
                      <a:endParaRPr sz="1400" dirty="0">
                        <a:latin typeface="Poppins" panose="00000500000000000000" pitchFamily="2" charset="0"/>
                        <a:cs typeface="Poppins" panose="00000500000000000000" pitchFamily="2"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 sz="1200" b="0" dirty="0">
                          <a:solidFill>
                            <a:schemeClr val="tx1"/>
                          </a:solidFill>
                          <a:latin typeface="Poppins" panose="02000000000000000000" pitchFamily="2" charset="77"/>
                          <a:cs typeface="Poppins" panose="02000000000000000000" pitchFamily="2" charset="77"/>
                        </a:rPr>
                        <a:t>Se seleccionaron 140 secciones electorales de manera aleatoria con probabilidad proporcional a su lista nominal agrupadas en 3 estratos (regiones) de los cuales  3 manazas por sección y  5 entrevistas por manzana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4"/>
                  </a:ext>
                </a:extLst>
              </a:tr>
              <a:tr h="548165">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Tamaño de la muestra</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2,113 entrevistas efectivas</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5"/>
                  </a:ext>
                </a:extLst>
              </a:tr>
              <a:tr h="548165">
                <a:tc>
                  <a:txBody>
                    <a:bodyPr/>
                    <a:lstStyle/>
                    <a:p>
                      <a:pPr marL="0" marR="0" lvl="0" indent="0" algn="l" rtl="0">
                        <a:lnSpc>
                          <a:spcPct val="100000"/>
                        </a:lnSpc>
                        <a:spcBef>
                          <a:spcPts val="0"/>
                        </a:spcBef>
                        <a:spcAft>
                          <a:spcPts val="0"/>
                        </a:spcAft>
                        <a:buClr>
                          <a:schemeClr val="dk1"/>
                        </a:buClr>
                        <a:buSzPts val="1600"/>
                        <a:buFont typeface="Poppins"/>
                        <a:buNone/>
                      </a:pPr>
                      <a:r>
                        <a:rPr lang="es-MX" sz="1400" b="1" u="none" strike="noStrike" cap="none" dirty="0">
                          <a:solidFill>
                            <a:schemeClr val="dk1"/>
                          </a:solidFill>
                          <a:latin typeface="Poppins"/>
                          <a:ea typeface="Poppins"/>
                          <a:cs typeface="Poppins"/>
                          <a:sym typeface="Poppins"/>
                        </a:rPr>
                        <a:t>Margen de error</a:t>
                      </a:r>
                      <a:endParaRPr sz="1600" dirty="0"/>
                    </a:p>
                    <a:p>
                      <a:pPr marL="0" marR="0" lvl="0" indent="0" algn="l" rtl="0">
                        <a:spcBef>
                          <a:spcPts val="0"/>
                        </a:spcBef>
                        <a:spcAft>
                          <a:spcPts val="0"/>
                        </a:spcAft>
                        <a:buNone/>
                      </a:pPr>
                      <a:endParaRPr sz="1600" b="1" u="none" strike="noStrike" cap="none" dirty="0">
                        <a:solidFill>
                          <a:schemeClr val="dk1"/>
                        </a:solidFill>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El error mediano de la muestra es de 2%</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6"/>
                  </a:ext>
                </a:extLst>
              </a:tr>
              <a:tr h="548165">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Nivel de confianza</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91171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96% de confianza estadística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91171F"/>
                      </a:solidFill>
                      <a:prstDash val="solid"/>
                      <a:round/>
                      <a:headEnd type="none" w="sm" len="sm"/>
                      <a:tailEnd type="none" w="sm" len="sm"/>
                    </a:lnB>
                    <a:solidFill>
                      <a:schemeClr val="bg1"/>
                    </a:solidFill>
                  </a:tcPr>
                </a:tc>
                <a:extLst>
                  <a:ext uri="{0D108BD9-81ED-4DB2-BD59-A6C34878D82A}">
                    <a16:rowId xmlns:a16="http://schemas.microsoft.com/office/drawing/2014/main" val="10007"/>
                  </a:ext>
                </a:extLst>
              </a:tr>
            </a:tbl>
          </a:graphicData>
        </a:graphic>
      </p:graphicFrame>
      <p:pic>
        <p:nvPicPr>
          <p:cNvPr id="125" name="Google Shape;125;p10" descr="A red ball with black background&#10;&#10;Description automatically generated"/>
          <p:cNvPicPr preferRelativeResize="0"/>
          <p:nvPr/>
        </p:nvPicPr>
        <p:blipFill rotWithShape="1">
          <a:blip r:embed="rId2">
            <a:alphaModFix/>
          </a:blip>
          <a:srcRect/>
          <a:stretch/>
        </p:blipFill>
        <p:spPr>
          <a:xfrm>
            <a:off x="11009786" y="502126"/>
            <a:ext cx="887993" cy="350393"/>
          </a:xfrm>
          <a:prstGeom prst="rect">
            <a:avLst/>
          </a:prstGeom>
          <a:noFill/>
          <a:ln>
            <a:noFill/>
          </a:ln>
        </p:spPr>
      </p:pic>
      <p:cxnSp>
        <p:nvCxnSpPr>
          <p:cNvPr id="126" name="Google Shape;126;p10"/>
          <p:cNvCxnSpPr/>
          <p:nvPr/>
        </p:nvCxnSpPr>
        <p:spPr>
          <a:xfrm rot="10800000">
            <a:off x="11453783" y="1107106"/>
            <a:ext cx="0" cy="4898375"/>
          </a:xfrm>
          <a:prstGeom prst="straightConnector1">
            <a:avLst/>
          </a:prstGeom>
          <a:noFill/>
          <a:ln w="9525" cap="flat" cmpd="sng">
            <a:solidFill>
              <a:srgbClr val="595959"/>
            </a:solidFill>
            <a:prstDash val="solid"/>
            <a:miter lim="800000"/>
            <a:headEnd type="none" w="sm" len="sm"/>
            <a:tailEnd type="none" w="sm" len="sm"/>
          </a:ln>
        </p:spPr>
      </p:cxnSp>
      <p:sp>
        <p:nvSpPr>
          <p:cNvPr id="127" name="Google Shape;127;p10"/>
          <p:cNvSpPr txBox="1"/>
          <p:nvPr userDrawn="1"/>
        </p:nvSpPr>
        <p:spPr>
          <a:xfrm>
            <a:off x="11026744" y="6155305"/>
            <a:ext cx="825500" cy="4605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s-MX" sz="1400">
                <a:solidFill>
                  <a:schemeClr val="dk1"/>
                </a:solidFill>
                <a:latin typeface="Poppins"/>
                <a:ea typeface="Poppins"/>
                <a:cs typeface="Poppins"/>
                <a:sym typeface="Poppins"/>
              </a:rPr>
              <a:t>‹#›</a:t>
            </a:fld>
            <a:endParaRPr sz="1400">
              <a:solidFill>
                <a:schemeClr val="dk1"/>
              </a:solidFill>
              <a:latin typeface="Poppins"/>
              <a:ea typeface="Poppins"/>
              <a:cs typeface="Poppins"/>
              <a:sym typeface="Poppins"/>
            </a:endParaRPr>
          </a:p>
        </p:txBody>
      </p:sp>
      <p:sp>
        <p:nvSpPr>
          <p:cNvPr id="2" name="Google Shape;119;p23">
            <a:extLst>
              <a:ext uri="{FF2B5EF4-FFF2-40B4-BE49-F238E27FC236}">
                <a16:creationId xmlns:a16="http://schemas.microsoft.com/office/drawing/2014/main" id="{6D505077-E2D8-B773-D907-104AA703DEC3}"/>
              </a:ext>
            </a:extLst>
          </p:cNvPr>
          <p:cNvSpPr txBox="1"/>
          <p:nvPr userDrawn="1"/>
        </p:nvSpPr>
        <p:spPr>
          <a:xfrm>
            <a:off x="327492" y="143803"/>
            <a:ext cx="1100167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dirty="0">
                <a:solidFill>
                  <a:srgbClr val="9C165C"/>
                </a:solidFill>
                <a:latin typeface="Poppins"/>
                <a:ea typeface="Poppins"/>
                <a:cs typeface="Poppins"/>
                <a:sym typeface="Poppins"/>
              </a:rPr>
              <a:t>Nota metodológica*</a:t>
            </a:r>
            <a:endParaRPr dirty="0"/>
          </a:p>
        </p:txBody>
      </p:sp>
      <p:sp>
        <p:nvSpPr>
          <p:cNvPr id="3" name="Google Shape;121;p23">
            <a:extLst>
              <a:ext uri="{FF2B5EF4-FFF2-40B4-BE49-F238E27FC236}">
                <a16:creationId xmlns:a16="http://schemas.microsoft.com/office/drawing/2014/main" id="{3D06F335-4AED-712C-DADC-5AF228BF9CD2}"/>
              </a:ext>
            </a:extLst>
          </p:cNvPr>
          <p:cNvSpPr txBox="1"/>
          <p:nvPr userDrawn="1"/>
        </p:nvSpPr>
        <p:spPr>
          <a:xfrm>
            <a:off x="-443252" y="6572704"/>
            <a:ext cx="6867182"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400" dirty="0">
                <a:solidFill>
                  <a:schemeClr val="dk1"/>
                </a:solidFill>
                <a:latin typeface="Poppins"/>
                <a:ea typeface="Poppins"/>
                <a:cs typeface="Poppins"/>
                <a:sym typeface="Poppins"/>
              </a:rPr>
              <a:t>*Los resultados pueden no sumar el 100% por cuestiones de redondeo.</a:t>
            </a:r>
            <a:endParaRPr lang="es-ES" dirty="0"/>
          </a:p>
        </p:txBody>
      </p:sp>
      <p:graphicFrame>
        <p:nvGraphicFramePr>
          <p:cNvPr id="4" name="Tabla 6">
            <a:extLst>
              <a:ext uri="{FF2B5EF4-FFF2-40B4-BE49-F238E27FC236}">
                <a16:creationId xmlns:a16="http://schemas.microsoft.com/office/drawing/2014/main" id="{D79DD86C-F562-C993-D0AA-A6B41BA6FA28}"/>
              </a:ext>
            </a:extLst>
          </p:cNvPr>
          <p:cNvGraphicFramePr>
            <a:graphicFrameLocks noGrp="1"/>
          </p:cNvGraphicFramePr>
          <p:nvPr userDrawn="1">
            <p:extLst>
              <p:ext uri="{D42A27DB-BD31-4B8C-83A1-F6EECF244321}">
                <p14:modId xmlns:p14="http://schemas.microsoft.com/office/powerpoint/2010/main" val="296798814"/>
              </p:ext>
            </p:extLst>
          </p:nvPr>
        </p:nvGraphicFramePr>
        <p:xfrm>
          <a:off x="204065" y="1244848"/>
          <a:ext cx="4110588" cy="4184029"/>
        </p:xfrm>
        <a:graphic>
          <a:graphicData uri="http://schemas.openxmlformats.org/drawingml/2006/table">
            <a:tbl>
              <a:tblPr firstRow="1" bandRow="1">
                <a:tableStyleId>{5C22544A-7EE6-4342-B048-85BDC9FD1C3A}</a:tableStyleId>
              </a:tblPr>
              <a:tblGrid>
                <a:gridCol w="1377625">
                  <a:extLst>
                    <a:ext uri="{9D8B030D-6E8A-4147-A177-3AD203B41FA5}">
                      <a16:colId xmlns:a16="http://schemas.microsoft.com/office/drawing/2014/main" val="2929718257"/>
                    </a:ext>
                  </a:extLst>
                </a:gridCol>
                <a:gridCol w="2732963">
                  <a:extLst>
                    <a:ext uri="{9D8B030D-6E8A-4147-A177-3AD203B41FA5}">
                      <a16:colId xmlns:a16="http://schemas.microsoft.com/office/drawing/2014/main" val="1970159204"/>
                    </a:ext>
                  </a:extLst>
                </a:gridCol>
              </a:tblGrid>
              <a:tr h="489748">
                <a:tc>
                  <a:txBody>
                    <a:bodyPr/>
                    <a:lstStyle/>
                    <a:p>
                      <a:pPr algn="l"/>
                      <a:r>
                        <a:rPr lang="es-ES_tradnl" sz="1600" b="1" dirty="0">
                          <a:solidFill>
                            <a:schemeClr val="tx1"/>
                          </a:solidFill>
                          <a:latin typeface="Poppins" panose="02000000000000000000" pitchFamily="2" charset="77"/>
                          <a:cs typeface="Poppins" panose="02000000000000000000" pitchFamily="2" charset="77"/>
                        </a:rPr>
                        <a:t>Región</a:t>
                      </a:r>
                    </a:p>
                  </a:txBody>
                  <a:tcPr>
                    <a:lnL w="12700" cmpd="sng">
                      <a:noFill/>
                    </a:lnL>
                    <a:lnR w="38100" cap="flat" cmpd="sng" algn="ctr">
                      <a:noFill/>
                      <a:prstDash val="solid"/>
                      <a:round/>
                      <a:headEnd type="none" w="med" len="med"/>
                      <a:tailEnd type="none" w="med" len="med"/>
                    </a:lnR>
                    <a:lnT w="12700" cmpd="sng">
                      <a:noFill/>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_tradnl" sz="1800" b="1" dirty="0">
                          <a:solidFill>
                            <a:schemeClr val="bg2">
                              <a:lumMod val="25000"/>
                            </a:schemeClr>
                          </a:solidFill>
                          <a:latin typeface="Poppins" panose="02000000000000000000" pitchFamily="2" charset="77"/>
                          <a:cs typeface="Poppins" panose="02000000000000000000" pitchFamily="2" charset="77"/>
                        </a:rPr>
                        <a:t>2</a:t>
                      </a:r>
                    </a:p>
                  </a:txBody>
                  <a:tcPr anchor="ctr">
                    <a:lnL w="38100" cap="flat" cmpd="sng" algn="ctr">
                      <a:noFill/>
                      <a:prstDash val="solid"/>
                      <a:round/>
                      <a:headEnd type="none" w="med" len="med"/>
                      <a:tailEnd type="none" w="med" len="med"/>
                    </a:lnL>
                    <a:lnR w="12700" cmpd="sng">
                      <a:noFill/>
                    </a:lnR>
                    <a:lnT w="12700" cmpd="sng">
                      <a:noFill/>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628606"/>
                  </a:ext>
                </a:extLst>
              </a:tr>
              <a:tr h="1246666">
                <a:tc>
                  <a:txBody>
                    <a:bodyPr/>
                    <a:lstStyle/>
                    <a:p>
                      <a:pPr algn="l"/>
                      <a:r>
                        <a:rPr lang="es-ES_tradnl" sz="1600" b="1" dirty="0">
                          <a:solidFill>
                            <a:schemeClr val="tx1"/>
                          </a:solidFill>
                          <a:latin typeface="Poppins" panose="02000000000000000000" pitchFamily="2" charset="77"/>
                          <a:cs typeface="Poppins" panose="02000000000000000000" pitchFamily="2" charset="77"/>
                        </a:rPr>
                        <a:t>Municipios</a:t>
                      </a:r>
                    </a:p>
                  </a:txBody>
                  <a:tcPr>
                    <a:lnL w="12700" cmpd="sng">
                      <a:noFill/>
                    </a:lnL>
                    <a:lnR w="38100" cap="flat" cmpd="sng" algn="ctr">
                      <a:noFill/>
                      <a:prstDash val="solid"/>
                      <a:round/>
                      <a:headEnd type="none" w="med" len="med"/>
                      <a:tailEnd type="none" w="med" len="med"/>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ES" sz="1600" b="0" dirty="0">
                          <a:solidFill>
                            <a:schemeClr val="bg2">
                              <a:lumMod val="25000"/>
                            </a:schemeClr>
                          </a:solidFill>
                          <a:latin typeface="Poppins" panose="02000000000000000000" pitchFamily="2" charset="77"/>
                          <a:cs typeface="Poppins" panose="02000000000000000000" pitchFamily="2" charset="77"/>
                        </a:rPr>
                        <a:t>Atlatlahucan, Axochiapan, Ayala, Cuautla, Huitzilac, Jantetelco, Jonacatepec, Ocuituco, Tepalcingo, Tepoztlán, Tetela del Volcán, Tlalnepantla, Tlayacapan, Totolapan, Yautepec, Yecapixtla, Zacualpan de Amilpas y </a:t>
                      </a:r>
                      <a:r>
                        <a:rPr lang="es-ES" sz="1600" b="0" dirty="0" err="1">
                          <a:solidFill>
                            <a:schemeClr val="bg2">
                              <a:lumMod val="25000"/>
                            </a:schemeClr>
                          </a:solidFill>
                          <a:latin typeface="Poppins" panose="02000000000000000000" pitchFamily="2" charset="77"/>
                          <a:cs typeface="Poppins" panose="02000000000000000000" pitchFamily="2" charset="77"/>
                        </a:rPr>
                        <a:t>Temoac</a:t>
                      </a:r>
                      <a:endParaRPr lang="es-ES" sz="1600" b="0" dirty="0">
                        <a:solidFill>
                          <a:schemeClr val="bg2">
                            <a:lumMod val="25000"/>
                          </a:schemeClr>
                        </a:solidFill>
                        <a:latin typeface="Poppins" panose="02000000000000000000" pitchFamily="2" charset="77"/>
                        <a:cs typeface="Poppins" panose="02000000000000000000" pitchFamily="2" charset="77"/>
                      </a:endParaRPr>
                    </a:p>
                  </a:txBody>
                  <a:tcPr anchor="ctr">
                    <a:lnL w="38100" cap="flat" cmpd="sng" algn="ctr">
                      <a:noFill/>
                      <a:prstDash val="solid"/>
                      <a:round/>
                      <a:headEnd type="none" w="med" len="med"/>
                      <a:tailEnd type="none" w="med" len="med"/>
                    </a:lnL>
                    <a:lnR w="12700" cmpd="sng">
                      <a:noFill/>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7317354"/>
                  </a:ext>
                </a:extLst>
              </a:tr>
              <a:tr h="676761">
                <a:tc>
                  <a:txBody>
                    <a:bodyPr/>
                    <a:lstStyle/>
                    <a:p>
                      <a:pPr algn="l"/>
                      <a:r>
                        <a:rPr lang="es-ES_tradnl" sz="1600" b="1" dirty="0">
                          <a:solidFill>
                            <a:schemeClr val="tx1"/>
                          </a:solidFill>
                          <a:latin typeface="Poppins" panose="02000000000000000000" pitchFamily="2" charset="77"/>
                          <a:cs typeface="Poppins" panose="02000000000000000000" pitchFamily="2" charset="77"/>
                        </a:rPr>
                        <a:t>Entrevistas efectivas</a:t>
                      </a:r>
                    </a:p>
                  </a:txBody>
                  <a:tcPr>
                    <a:lnL w="12700" cmpd="sng">
                      <a:noFill/>
                    </a:lnL>
                    <a:lnR w="38100" cap="flat" cmpd="sng" algn="ctr">
                      <a:noFill/>
                      <a:prstDash val="solid"/>
                      <a:round/>
                      <a:headEnd type="none" w="med" len="med"/>
                      <a:tailEnd type="none" w="med" len="med"/>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_tradnl" sz="1600" b="0" dirty="0">
                          <a:solidFill>
                            <a:schemeClr val="bg2">
                              <a:lumMod val="25000"/>
                            </a:schemeClr>
                          </a:solidFill>
                          <a:latin typeface="Poppins" panose="02000000000000000000" pitchFamily="2" charset="77"/>
                          <a:cs typeface="Poppins" panose="02000000000000000000" pitchFamily="2" charset="77"/>
                        </a:rPr>
                        <a:t>756</a:t>
                      </a:r>
                    </a:p>
                  </a:txBody>
                  <a:tcPr anchor="ctr">
                    <a:lnL w="38100" cap="flat" cmpd="sng" algn="ctr">
                      <a:noFill/>
                      <a:prstDash val="solid"/>
                      <a:round/>
                      <a:headEnd type="none" w="med" len="med"/>
                      <a:tailEnd type="none" w="med" len="med"/>
                    </a:lnL>
                    <a:lnR w="12700" cmpd="sng">
                      <a:noFill/>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7920833"/>
                  </a:ext>
                </a:extLst>
              </a:tr>
            </a:tbl>
          </a:graphicData>
        </a:graphic>
      </p:graphicFrame>
    </p:spTree>
    <p:extLst>
      <p:ext uri="{BB962C8B-B14F-4D97-AF65-F5344CB8AC3E}">
        <p14:creationId xmlns:p14="http://schemas.microsoft.com/office/powerpoint/2010/main" val="14752497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pas" preserve="1" userDrawn="1">
  <p:cSld name="nota_metodologica_reg3">
    <p:spTree>
      <p:nvGrpSpPr>
        <p:cNvPr id="1" name="Shape 122"/>
        <p:cNvGrpSpPr/>
        <p:nvPr/>
      </p:nvGrpSpPr>
      <p:grpSpPr>
        <a:xfrm>
          <a:off x="0" y="0"/>
          <a:ext cx="0" cy="0"/>
          <a:chOff x="0" y="0"/>
          <a:chExt cx="0" cy="0"/>
        </a:xfrm>
      </p:grpSpPr>
      <p:graphicFrame>
        <p:nvGraphicFramePr>
          <p:cNvPr id="5" name="Google Shape;120;p23">
            <a:extLst>
              <a:ext uri="{FF2B5EF4-FFF2-40B4-BE49-F238E27FC236}">
                <a16:creationId xmlns:a16="http://schemas.microsoft.com/office/drawing/2014/main" id="{87D2FD7B-268C-48EE-DDAD-3DEB1E71D97A}"/>
              </a:ext>
            </a:extLst>
          </p:cNvPr>
          <p:cNvGraphicFramePr/>
          <p:nvPr userDrawn="1">
            <p:extLst>
              <p:ext uri="{D42A27DB-BD31-4B8C-83A1-F6EECF244321}">
                <p14:modId xmlns:p14="http://schemas.microsoft.com/office/powerpoint/2010/main" val="73311305"/>
              </p:ext>
            </p:extLst>
          </p:nvPr>
        </p:nvGraphicFramePr>
        <p:xfrm>
          <a:off x="4602340" y="852519"/>
          <a:ext cx="6726826" cy="5509527"/>
        </p:xfrm>
        <a:graphic>
          <a:graphicData uri="http://schemas.openxmlformats.org/drawingml/2006/table">
            <a:tbl>
              <a:tblPr firstRow="1" bandRow="1">
                <a:noFill/>
              </a:tblPr>
              <a:tblGrid>
                <a:gridCol w="1919024">
                  <a:extLst>
                    <a:ext uri="{9D8B030D-6E8A-4147-A177-3AD203B41FA5}">
                      <a16:colId xmlns:a16="http://schemas.microsoft.com/office/drawing/2014/main" val="20000"/>
                    </a:ext>
                  </a:extLst>
                </a:gridCol>
                <a:gridCol w="4807802">
                  <a:extLst>
                    <a:ext uri="{9D8B030D-6E8A-4147-A177-3AD203B41FA5}">
                      <a16:colId xmlns:a16="http://schemas.microsoft.com/office/drawing/2014/main" val="20001"/>
                    </a:ext>
                  </a:extLst>
                </a:gridCol>
              </a:tblGrid>
              <a:tr h="481805">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Tipo de encuesta</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marL="0" marR="0" lvl="0" indent="0" algn="l" rtl="0">
                        <a:spcBef>
                          <a:spcPts val="0"/>
                        </a:spcBef>
                        <a:spcAft>
                          <a:spcPts val="0"/>
                        </a:spcAft>
                        <a:buNone/>
                      </a:pPr>
                      <a:r>
                        <a:rPr lang="es-MX" sz="1200" b="0" u="none" strike="noStrike" cap="none" dirty="0">
                          <a:solidFill>
                            <a:schemeClr val="dk1"/>
                          </a:solidFill>
                          <a:latin typeface="Poppins"/>
                          <a:ea typeface="Poppins"/>
                          <a:cs typeface="Poppins"/>
                          <a:sym typeface="Poppins"/>
                        </a:rPr>
                        <a:t>En vivienda, entrevistas cara a cara.</a:t>
                      </a:r>
                      <a:endParaRPr sz="14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1246360">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Objetivo</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Medir la preferencia ciudadana respecto a las candidatas a la gubernatura de Morelos 2024 y Presidencia de la República 2024.</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r h="550723">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Fecha de levantamiento</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Del 2 de enero al 8 de enero del 2024.</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2"/>
                  </a:ext>
                </a:extLst>
              </a:tr>
              <a:tr h="550723">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Marco muestral</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Personas mayores de 18 años residentes en Morelos, con INE vigente.</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3"/>
                  </a:ext>
                </a:extLst>
              </a:tr>
              <a:tr h="1014483">
                <a:tc>
                  <a:txBody>
                    <a:bodyPr/>
                    <a:lstStyle/>
                    <a:p>
                      <a:pPr marL="0" marR="0" lvl="0" indent="0" algn="l" rtl="0">
                        <a:spcBef>
                          <a:spcPts val="0"/>
                        </a:spcBef>
                        <a:spcAft>
                          <a:spcPts val="0"/>
                        </a:spcAft>
                        <a:buNone/>
                      </a:pPr>
                      <a:r>
                        <a:rPr lang="es-MX" sz="1400" b="1" u="none" strike="noStrike" cap="none" dirty="0">
                          <a:solidFill>
                            <a:schemeClr val="dk1"/>
                          </a:solidFill>
                          <a:latin typeface="Poppins" panose="00000500000000000000" pitchFamily="2" charset="0"/>
                          <a:ea typeface="Poppins"/>
                          <a:cs typeface="Poppins" panose="00000500000000000000" pitchFamily="2" charset="0"/>
                          <a:sym typeface="Poppins"/>
                        </a:rPr>
                        <a:t>Proceso de selección </a:t>
                      </a:r>
                      <a:endParaRPr sz="1400" dirty="0">
                        <a:latin typeface="Poppins" panose="00000500000000000000" pitchFamily="2" charset="0"/>
                        <a:cs typeface="Poppins" panose="00000500000000000000" pitchFamily="2" charset="0"/>
                      </a:endParaRPr>
                    </a:p>
                    <a:p>
                      <a:pPr marL="0" marR="0" lvl="0" indent="0" algn="l" rtl="0">
                        <a:spcBef>
                          <a:spcPts val="0"/>
                        </a:spcBef>
                        <a:spcAft>
                          <a:spcPts val="0"/>
                        </a:spcAft>
                        <a:buNone/>
                      </a:pPr>
                      <a:r>
                        <a:rPr lang="es-MX" sz="1400" b="1" u="none" strike="noStrike" cap="none" dirty="0">
                          <a:solidFill>
                            <a:schemeClr val="dk1"/>
                          </a:solidFill>
                          <a:latin typeface="Poppins" panose="00000500000000000000" pitchFamily="2" charset="0"/>
                          <a:ea typeface="Poppins"/>
                          <a:cs typeface="Poppins" panose="00000500000000000000" pitchFamily="2" charset="0"/>
                          <a:sym typeface="Poppins"/>
                        </a:rPr>
                        <a:t>de la muestra</a:t>
                      </a:r>
                      <a:endParaRPr sz="1400" dirty="0">
                        <a:latin typeface="Poppins" panose="00000500000000000000" pitchFamily="2" charset="0"/>
                        <a:cs typeface="Poppins" panose="00000500000000000000" pitchFamily="2"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 sz="1200" b="0" dirty="0">
                          <a:solidFill>
                            <a:schemeClr val="tx1"/>
                          </a:solidFill>
                          <a:latin typeface="Poppins" panose="02000000000000000000" pitchFamily="2" charset="77"/>
                          <a:cs typeface="Poppins" panose="02000000000000000000" pitchFamily="2" charset="77"/>
                        </a:rPr>
                        <a:t>Se seleccionaron 140 secciones electorales de manera aleatoria con probabilidad proporcional a su lista nominal agrupadas en 3 estratos (regiones) de los cuales  3 manazas por sección y  5 entrevistas por manzana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4"/>
                  </a:ext>
                </a:extLst>
              </a:tr>
              <a:tr h="550723">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Tamaño de la muestra</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2,113 entrevistas efectivas</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5"/>
                  </a:ext>
                </a:extLst>
              </a:tr>
              <a:tr h="563987">
                <a:tc>
                  <a:txBody>
                    <a:bodyPr/>
                    <a:lstStyle/>
                    <a:p>
                      <a:pPr marL="0" marR="0" lvl="0" indent="0" algn="l" rtl="0">
                        <a:lnSpc>
                          <a:spcPct val="100000"/>
                        </a:lnSpc>
                        <a:spcBef>
                          <a:spcPts val="0"/>
                        </a:spcBef>
                        <a:spcAft>
                          <a:spcPts val="0"/>
                        </a:spcAft>
                        <a:buClr>
                          <a:schemeClr val="dk1"/>
                        </a:buClr>
                        <a:buSzPts val="1600"/>
                        <a:buFont typeface="Poppins"/>
                        <a:buNone/>
                      </a:pPr>
                      <a:r>
                        <a:rPr lang="es-MX" sz="1400" b="1" u="none" strike="noStrike" cap="none" dirty="0">
                          <a:solidFill>
                            <a:schemeClr val="dk1"/>
                          </a:solidFill>
                          <a:latin typeface="Poppins"/>
                          <a:ea typeface="Poppins"/>
                          <a:cs typeface="Poppins"/>
                          <a:sym typeface="Poppins"/>
                        </a:rPr>
                        <a:t>Margen de error</a:t>
                      </a:r>
                      <a:endParaRPr sz="1600" dirty="0"/>
                    </a:p>
                    <a:p>
                      <a:pPr marL="0" marR="0" lvl="0" indent="0" algn="l" rtl="0">
                        <a:spcBef>
                          <a:spcPts val="0"/>
                        </a:spcBef>
                        <a:spcAft>
                          <a:spcPts val="0"/>
                        </a:spcAft>
                        <a:buNone/>
                      </a:pPr>
                      <a:endParaRPr sz="1600" b="1" u="none" strike="noStrike" cap="none" dirty="0">
                        <a:solidFill>
                          <a:schemeClr val="dk1"/>
                        </a:solidFill>
                        <a:latin typeface="Poppins"/>
                        <a:ea typeface="Poppins"/>
                        <a:cs typeface="Poppins"/>
                        <a:sym typeface="Poppins"/>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El error mediano de la muestra es de 2%</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640F3F"/>
                      </a:solidFill>
                      <a:prstDash val="solid"/>
                      <a:round/>
                      <a:headEnd type="none" w="sm" len="sm"/>
                      <a:tailEnd type="none" w="sm" len="sm"/>
                    </a:lnB>
                    <a:solidFill>
                      <a:schemeClr val="bg1"/>
                    </a:solidFill>
                  </a:tcPr>
                </a:tc>
                <a:extLst>
                  <a:ext uri="{0D108BD9-81ED-4DB2-BD59-A6C34878D82A}">
                    <a16:rowId xmlns:a16="http://schemas.microsoft.com/office/drawing/2014/main" val="10006"/>
                  </a:ext>
                </a:extLst>
              </a:tr>
              <a:tr h="550723">
                <a:tc>
                  <a:txBody>
                    <a:bodyPr/>
                    <a:lstStyle/>
                    <a:p>
                      <a:pPr marL="0" marR="0" lvl="0" indent="0" algn="l" rtl="0">
                        <a:spcBef>
                          <a:spcPts val="0"/>
                        </a:spcBef>
                        <a:spcAft>
                          <a:spcPts val="0"/>
                        </a:spcAft>
                        <a:buNone/>
                      </a:pPr>
                      <a:r>
                        <a:rPr lang="es-MX" sz="1400" b="1" u="none" strike="noStrike" cap="none" dirty="0">
                          <a:solidFill>
                            <a:schemeClr val="dk1"/>
                          </a:solidFill>
                          <a:latin typeface="Poppins"/>
                          <a:ea typeface="Poppins"/>
                          <a:cs typeface="Poppins"/>
                          <a:sym typeface="Poppins"/>
                        </a:rPr>
                        <a:t>Nivel de confianza</a:t>
                      </a:r>
                      <a:endParaRPr sz="16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91171F"/>
                      </a:solidFill>
                      <a:prstDash val="solid"/>
                      <a:round/>
                      <a:headEnd type="none" w="sm" len="sm"/>
                      <a:tailEnd type="none" w="sm" len="sm"/>
                    </a:lnB>
                    <a:solidFill>
                      <a:schemeClr val="bg1"/>
                    </a:solidFill>
                  </a:tcPr>
                </a:tc>
                <a:tc>
                  <a:txBody>
                    <a:bodyPr/>
                    <a:lstStyle/>
                    <a:p>
                      <a:pPr algn="l"/>
                      <a:r>
                        <a:rPr lang="es-ES_tradnl" sz="1200" b="0" dirty="0">
                          <a:solidFill>
                            <a:schemeClr val="tx1"/>
                          </a:solidFill>
                          <a:latin typeface="Poppins" panose="02000000000000000000" pitchFamily="2" charset="77"/>
                          <a:cs typeface="Poppins" panose="02000000000000000000" pitchFamily="2" charset="77"/>
                        </a:rPr>
                        <a:t>96% de confianza estadística</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640F3F"/>
                      </a:solidFill>
                      <a:prstDash val="solid"/>
                      <a:round/>
                      <a:headEnd type="none" w="sm" len="sm"/>
                      <a:tailEnd type="none" w="sm" len="sm"/>
                    </a:lnT>
                    <a:lnB w="12700" cap="flat" cmpd="sng">
                      <a:solidFill>
                        <a:srgbClr val="91171F"/>
                      </a:solidFill>
                      <a:prstDash val="solid"/>
                      <a:round/>
                      <a:headEnd type="none" w="sm" len="sm"/>
                      <a:tailEnd type="none" w="sm" len="sm"/>
                    </a:lnB>
                    <a:solidFill>
                      <a:schemeClr val="bg1"/>
                    </a:solidFill>
                  </a:tcPr>
                </a:tc>
                <a:extLst>
                  <a:ext uri="{0D108BD9-81ED-4DB2-BD59-A6C34878D82A}">
                    <a16:rowId xmlns:a16="http://schemas.microsoft.com/office/drawing/2014/main" val="10007"/>
                  </a:ext>
                </a:extLst>
              </a:tr>
            </a:tbl>
          </a:graphicData>
        </a:graphic>
      </p:graphicFrame>
      <p:pic>
        <p:nvPicPr>
          <p:cNvPr id="125" name="Google Shape;125;p10" descr="A red ball with black background&#10;&#10;Description automatically generated"/>
          <p:cNvPicPr preferRelativeResize="0"/>
          <p:nvPr/>
        </p:nvPicPr>
        <p:blipFill rotWithShape="1">
          <a:blip r:embed="rId2">
            <a:alphaModFix/>
          </a:blip>
          <a:srcRect/>
          <a:stretch/>
        </p:blipFill>
        <p:spPr>
          <a:xfrm>
            <a:off x="11009786" y="502126"/>
            <a:ext cx="887993" cy="350393"/>
          </a:xfrm>
          <a:prstGeom prst="rect">
            <a:avLst/>
          </a:prstGeom>
          <a:noFill/>
          <a:ln>
            <a:noFill/>
          </a:ln>
        </p:spPr>
      </p:pic>
      <p:cxnSp>
        <p:nvCxnSpPr>
          <p:cNvPr id="126" name="Google Shape;126;p10"/>
          <p:cNvCxnSpPr/>
          <p:nvPr/>
        </p:nvCxnSpPr>
        <p:spPr>
          <a:xfrm rot="10800000">
            <a:off x="11453783" y="1107106"/>
            <a:ext cx="0" cy="4898375"/>
          </a:xfrm>
          <a:prstGeom prst="straightConnector1">
            <a:avLst/>
          </a:prstGeom>
          <a:noFill/>
          <a:ln w="9525" cap="flat" cmpd="sng">
            <a:solidFill>
              <a:srgbClr val="595959"/>
            </a:solidFill>
            <a:prstDash val="solid"/>
            <a:miter lim="800000"/>
            <a:headEnd type="none" w="sm" len="sm"/>
            <a:tailEnd type="none" w="sm" len="sm"/>
          </a:ln>
        </p:spPr>
      </p:cxnSp>
      <p:sp>
        <p:nvSpPr>
          <p:cNvPr id="127" name="Google Shape;127;p10"/>
          <p:cNvSpPr txBox="1"/>
          <p:nvPr/>
        </p:nvSpPr>
        <p:spPr>
          <a:xfrm>
            <a:off x="11026744" y="6155305"/>
            <a:ext cx="825500" cy="46053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s-MX" sz="1400">
                <a:solidFill>
                  <a:schemeClr val="dk1"/>
                </a:solidFill>
                <a:latin typeface="Poppins"/>
                <a:ea typeface="Poppins"/>
                <a:cs typeface="Poppins"/>
                <a:sym typeface="Poppins"/>
              </a:rPr>
              <a:t>‹#›</a:t>
            </a:fld>
            <a:endParaRPr sz="1400">
              <a:solidFill>
                <a:schemeClr val="dk1"/>
              </a:solidFill>
              <a:latin typeface="Poppins"/>
              <a:ea typeface="Poppins"/>
              <a:cs typeface="Poppins"/>
              <a:sym typeface="Poppins"/>
            </a:endParaRPr>
          </a:p>
        </p:txBody>
      </p:sp>
      <p:sp>
        <p:nvSpPr>
          <p:cNvPr id="2" name="Google Shape;119;p23">
            <a:extLst>
              <a:ext uri="{FF2B5EF4-FFF2-40B4-BE49-F238E27FC236}">
                <a16:creationId xmlns:a16="http://schemas.microsoft.com/office/drawing/2014/main" id="{1D9FE1F5-C47F-E3DB-E632-EF8C27CB163A}"/>
              </a:ext>
            </a:extLst>
          </p:cNvPr>
          <p:cNvSpPr txBox="1"/>
          <p:nvPr userDrawn="1"/>
        </p:nvSpPr>
        <p:spPr>
          <a:xfrm>
            <a:off x="327492" y="143803"/>
            <a:ext cx="1100167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b="1" dirty="0">
                <a:solidFill>
                  <a:srgbClr val="9C165C"/>
                </a:solidFill>
                <a:latin typeface="Poppins"/>
                <a:ea typeface="Poppins"/>
                <a:cs typeface="Poppins"/>
                <a:sym typeface="Poppins"/>
              </a:rPr>
              <a:t>Nota metodológica*</a:t>
            </a:r>
            <a:endParaRPr dirty="0"/>
          </a:p>
        </p:txBody>
      </p:sp>
      <p:sp>
        <p:nvSpPr>
          <p:cNvPr id="3" name="Google Shape;121;p23">
            <a:extLst>
              <a:ext uri="{FF2B5EF4-FFF2-40B4-BE49-F238E27FC236}">
                <a16:creationId xmlns:a16="http://schemas.microsoft.com/office/drawing/2014/main" id="{E87D508E-D21F-F1FB-42F9-A11F42FA9866}"/>
              </a:ext>
            </a:extLst>
          </p:cNvPr>
          <p:cNvSpPr txBox="1"/>
          <p:nvPr userDrawn="1"/>
        </p:nvSpPr>
        <p:spPr>
          <a:xfrm>
            <a:off x="-443252" y="6572704"/>
            <a:ext cx="6867182" cy="30777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1400" dirty="0">
                <a:solidFill>
                  <a:schemeClr val="dk1"/>
                </a:solidFill>
                <a:latin typeface="Poppins"/>
                <a:ea typeface="Poppins"/>
                <a:cs typeface="Poppins"/>
                <a:sym typeface="Poppins"/>
              </a:rPr>
              <a:t>*Los resultados pueden no sumar el 100% por cuestiones de redondeo.</a:t>
            </a:r>
            <a:endParaRPr lang="es-ES" dirty="0"/>
          </a:p>
        </p:txBody>
      </p:sp>
      <p:graphicFrame>
        <p:nvGraphicFramePr>
          <p:cNvPr id="4" name="Tabla 6">
            <a:extLst>
              <a:ext uri="{FF2B5EF4-FFF2-40B4-BE49-F238E27FC236}">
                <a16:creationId xmlns:a16="http://schemas.microsoft.com/office/drawing/2014/main" id="{A8EE5D2C-50F6-284A-354E-F555C1E1634C}"/>
              </a:ext>
            </a:extLst>
          </p:cNvPr>
          <p:cNvGraphicFramePr>
            <a:graphicFrameLocks noGrp="1"/>
          </p:cNvGraphicFramePr>
          <p:nvPr userDrawn="1">
            <p:extLst>
              <p:ext uri="{D42A27DB-BD31-4B8C-83A1-F6EECF244321}">
                <p14:modId xmlns:p14="http://schemas.microsoft.com/office/powerpoint/2010/main" val="166806774"/>
              </p:ext>
            </p:extLst>
          </p:nvPr>
        </p:nvGraphicFramePr>
        <p:xfrm>
          <a:off x="204065" y="1244848"/>
          <a:ext cx="4110588" cy="2413175"/>
        </p:xfrm>
        <a:graphic>
          <a:graphicData uri="http://schemas.openxmlformats.org/drawingml/2006/table">
            <a:tbl>
              <a:tblPr firstRow="1" bandRow="1">
                <a:tableStyleId>{5C22544A-7EE6-4342-B048-85BDC9FD1C3A}</a:tableStyleId>
              </a:tblPr>
              <a:tblGrid>
                <a:gridCol w="1377625">
                  <a:extLst>
                    <a:ext uri="{9D8B030D-6E8A-4147-A177-3AD203B41FA5}">
                      <a16:colId xmlns:a16="http://schemas.microsoft.com/office/drawing/2014/main" val="2929718257"/>
                    </a:ext>
                  </a:extLst>
                </a:gridCol>
                <a:gridCol w="2732963">
                  <a:extLst>
                    <a:ext uri="{9D8B030D-6E8A-4147-A177-3AD203B41FA5}">
                      <a16:colId xmlns:a16="http://schemas.microsoft.com/office/drawing/2014/main" val="1970159204"/>
                    </a:ext>
                  </a:extLst>
                </a:gridCol>
              </a:tblGrid>
              <a:tr h="489748">
                <a:tc>
                  <a:txBody>
                    <a:bodyPr/>
                    <a:lstStyle/>
                    <a:p>
                      <a:pPr algn="l"/>
                      <a:r>
                        <a:rPr lang="es-ES_tradnl" sz="1600" b="1" dirty="0">
                          <a:solidFill>
                            <a:schemeClr val="tx1"/>
                          </a:solidFill>
                          <a:latin typeface="Poppins" panose="02000000000000000000" pitchFamily="2" charset="77"/>
                          <a:cs typeface="Poppins" panose="02000000000000000000" pitchFamily="2" charset="77"/>
                        </a:rPr>
                        <a:t>Región</a:t>
                      </a:r>
                    </a:p>
                  </a:txBody>
                  <a:tcPr>
                    <a:lnL w="12700" cmpd="sng">
                      <a:noFill/>
                    </a:lnL>
                    <a:lnR w="38100" cap="flat" cmpd="sng" algn="ctr">
                      <a:noFill/>
                      <a:prstDash val="solid"/>
                      <a:round/>
                      <a:headEnd type="none" w="med" len="med"/>
                      <a:tailEnd type="none" w="med" len="med"/>
                    </a:lnR>
                    <a:lnT w="12700" cmpd="sng">
                      <a:noFill/>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_tradnl" sz="1800" b="1" dirty="0">
                          <a:solidFill>
                            <a:schemeClr val="bg2">
                              <a:lumMod val="25000"/>
                            </a:schemeClr>
                          </a:solidFill>
                          <a:latin typeface="Poppins" panose="02000000000000000000" pitchFamily="2" charset="77"/>
                          <a:cs typeface="Poppins" panose="02000000000000000000" pitchFamily="2" charset="77"/>
                        </a:rPr>
                        <a:t>3</a:t>
                      </a:r>
                    </a:p>
                  </a:txBody>
                  <a:tcPr anchor="ctr">
                    <a:lnL w="38100" cap="flat" cmpd="sng" algn="ctr">
                      <a:noFill/>
                      <a:prstDash val="solid"/>
                      <a:round/>
                      <a:headEnd type="none" w="med" len="med"/>
                      <a:tailEnd type="none" w="med" len="med"/>
                    </a:lnL>
                    <a:lnR w="12700" cmpd="sng">
                      <a:noFill/>
                    </a:lnR>
                    <a:lnT w="12700" cmpd="sng">
                      <a:noFill/>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628606"/>
                  </a:ext>
                </a:extLst>
              </a:tr>
              <a:tr h="1246666">
                <a:tc>
                  <a:txBody>
                    <a:bodyPr/>
                    <a:lstStyle/>
                    <a:p>
                      <a:pPr algn="l"/>
                      <a:r>
                        <a:rPr lang="es-ES_tradnl" sz="1600" b="1" dirty="0">
                          <a:solidFill>
                            <a:schemeClr val="tx1"/>
                          </a:solidFill>
                          <a:latin typeface="Poppins" panose="02000000000000000000" pitchFamily="2" charset="77"/>
                          <a:cs typeface="Poppins" panose="02000000000000000000" pitchFamily="2" charset="77"/>
                        </a:rPr>
                        <a:t>Municipios</a:t>
                      </a:r>
                    </a:p>
                  </a:txBody>
                  <a:tcPr>
                    <a:lnL w="12700" cmpd="sng">
                      <a:noFill/>
                    </a:lnL>
                    <a:lnR w="38100" cap="flat" cmpd="sng" algn="ctr">
                      <a:noFill/>
                      <a:prstDash val="solid"/>
                      <a:round/>
                      <a:headEnd type="none" w="med" len="med"/>
                      <a:tailEnd type="none" w="med" len="med"/>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ES" sz="1600" b="0" dirty="0">
                          <a:solidFill>
                            <a:schemeClr val="bg2">
                              <a:lumMod val="25000"/>
                            </a:schemeClr>
                          </a:solidFill>
                          <a:latin typeface="Poppins" panose="02000000000000000000" pitchFamily="2" charset="77"/>
                          <a:cs typeface="Poppins" panose="02000000000000000000" pitchFamily="2" charset="77"/>
                        </a:rPr>
                        <a:t>Cuernavaca, Emiliano Zapata, Jiutepec y Temixco</a:t>
                      </a:r>
                    </a:p>
                  </a:txBody>
                  <a:tcPr anchor="ctr">
                    <a:lnL w="38100" cap="flat" cmpd="sng" algn="ctr">
                      <a:noFill/>
                      <a:prstDash val="solid"/>
                      <a:round/>
                      <a:headEnd type="none" w="med" len="med"/>
                      <a:tailEnd type="none" w="med" len="med"/>
                    </a:lnL>
                    <a:lnR w="12700" cmpd="sng">
                      <a:noFill/>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7317354"/>
                  </a:ext>
                </a:extLst>
              </a:tr>
              <a:tr h="676761">
                <a:tc>
                  <a:txBody>
                    <a:bodyPr/>
                    <a:lstStyle/>
                    <a:p>
                      <a:pPr algn="l"/>
                      <a:r>
                        <a:rPr lang="es-ES_tradnl" sz="1600" b="1" dirty="0">
                          <a:solidFill>
                            <a:schemeClr val="tx1"/>
                          </a:solidFill>
                          <a:latin typeface="Poppins" panose="02000000000000000000" pitchFamily="2" charset="77"/>
                          <a:cs typeface="Poppins" panose="02000000000000000000" pitchFamily="2" charset="77"/>
                        </a:rPr>
                        <a:t>Entrevistas efectivas</a:t>
                      </a:r>
                    </a:p>
                  </a:txBody>
                  <a:tcPr>
                    <a:lnL w="12700" cmpd="sng">
                      <a:noFill/>
                    </a:lnL>
                    <a:lnR w="38100" cap="flat" cmpd="sng" algn="ctr">
                      <a:noFill/>
                      <a:prstDash val="solid"/>
                      <a:round/>
                      <a:headEnd type="none" w="med" len="med"/>
                      <a:tailEnd type="none" w="med" len="med"/>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_tradnl" sz="1600" b="0" dirty="0">
                          <a:solidFill>
                            <a:schemeClr val="bg2">
                              <a:lumMod val="25000"/>
                            </a:schemeClr>
                          </a:solidFill>
                          <a:latin typeface="Poppins" panose="02000000000000000000" pitchFamily="2" charset="77"/>
                          <a:cs typeface="Poppins" panose="02000000000000000000" pitchFamily="2" charset="77"/>
                        </a:rPr>
                        <a:t>899</a:t>
                      </a:r>
                    </a:p>
                  </a:txBody>
                  <a:tcPr anchor="ctr">
                    <a:lnL w="38100" cap="flat" cmpd="sng" algn="ctr">
                      <a:noFill/>
                      <a:prstDash val="solid"/>
                      <a:round/>
                      <a:headEnd type="none" w="med" len="med"/>
                      <a:tailEnd type="none" w="med" len="med"/>
                    </a:lnL>
                    <a:lnR w="12700" cmpd="sng">
                      <a:noFill/>
                    </a:lnR>
                    <a:lnT w="12700" cap="flat" cmpd="sng" algn="ctr">
                      <a:solidFill>
                        <a:srgbClr val="640F3F"/>
                      </a:solidFill>
                      <a:prstDash val="solid"/>
                      <a:round/>
                      <a:headEnd type="none" w="med" len="med"/>
                      <a:tailEnd type="none" w="med" len="med"/>
                    </a:lnT>
                    <a:lnB w="12700" cap="flat" cmpd="sng" algn="ctr">
                      <a:solidFill>
                        <a:srgbClr val="640F3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7920833"/>
                  </a:ext>
                </a:extLst>
              </a:tr>
            </a:tbl>
          </a:graphicData>
        </a:graphic>
      </p:graphicFrame>
    </p:spTree>
    <p:extLst>
      <p:ext uri="{BB962C8B-B14F-4D97-AF65-F5344CB8AC3E}">
        <p14:creationId xmlns:p14="http://schemas.microsoft.com/office/powerpoint/2010/main" val="14017873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ta_metodologica_tij">
    <p:spTree>
      <p:nvGrpSpPr>
        <p:cNvPr id="1" name=""/>
        <p:cNvGrpSpPr/>
        <p:nvPr/>
      </p:nvGrpSpPr>
      <p:grpSpPr>
        <a:xfrm>
          <a:off x="0" y="0"/>
          <a:ext cx="0" cy="0"/>
          <a:chOff x="0" y="0"/>
          <a:chExt cx="0" cy="0"/>
        </a:xfrm>
      </p:grpSpPr>
      <p:sp>
        <p:nvSpPr>
          <p:cNvPr id="8" name="CuadroTexto 4">
            <a:extLst>
              <a:ext uri="{FF2B5EF4-FFF2-40B4-BE49-F238E27FC236}">
                <a16:creationId xmlns:a16="http://schemas.microsoft.com/office/drawing/2014/main" id="{2A61D2F9-CC0C-E242-E91C-FDCF720F45AB}"/>
              </a:ext>
            </a:extLst>
          </p:cNvPr>
          <p:cNvSpPr txBox="1"/>
          <p:nvPr userDrawn="1"/>
        </p:nvSpPr>
        <p:spPr>
          <a:xfrm>
            <a:off x="352126" y="295126"/>
            <a:ext cx="11001674" cy="584775"/>
          </a:xfrm>
          <a:prstGeom prst="rect">
            <a:avLst/>
          </a:prstGeom>
          <a:noFill/>
        </p:spPr>
        <p:txBody>
          <a:bodyPr wrap="square" rtlCol="0">
            <a:spAutoFit/>
          </a:bodyPr>
          <a:lstStyle/>
          <a:p>
            <a:r>
              <a:rPr lang="es-ES_tradnl" sz="3200" b="1" spc="300" dirty="0">
                <a:solidFill>
                  <a:srgbClr val="FD7A22"/>
                </a:solidFill>
                <a:latin typeface="Poppins" panose="02000000000000000000" pitchFamily="2" charset="77"/>
                <a:cs typeface="Poppins" panose="02000000000000000000" pitchFamily="2" charset="77"/>
              </a:rPr>
              <a:t>Nota metodológica¹</a:t>
            </a:r>
          </a:p>
        </p:txBody>
      </p:sp>
      <p:graphicFrame>
        <p:nvGraphicFramePr>
          <p:cNvPr id="9" name="Tabla 6">
            <a:extLst>
              <a:ext uri="{FF2B5EF4-FFF2-40B4-BE49-F238E27FC236}">
                <a16:creationId xmlns:a16="http://schemas.microsoft.com/office/drawing/2014/main" id="{99C1E06D-BA7A-66C5-11B5-32DB4CB4EED7}"/>
              </a:ext>
            </a:extLst>
          </p:cNvPr>
          <p:cNvGraphicFramePr>
            <a:graphicFrameLocks noGrp="1"/>
          </p:cNvGraphicFramePr>
          <p:nvPr userDrawn="1">
            <p:extLst>
              <p:ext uri="{D42A27DB-BD31-4B8C-83A1-F6EECF244321}">
                <p14:modId xmlns:p14="http://schemas.microsoft.com/office/powerpoint/2010/main" val="2010001705"/>
              </p:ext>
            </p:extLst>
          </p:nvPr>
        </p:nvGraphicFramePr>
        <p:xfrm>
          <a:off x="352126" y="924551"/>
          <a:ext cx="10648666" cy="4830007"/>
        </p:xfrm>
        <a:graphic>
          <a:graphicData uri="http://schemas.openxmlformats.org/drawingml/2006/table">
            <a:tbl>
              <a:tblPr firstRow="1" bandRow="1">
                <a:tableStyleId>{5C22544A-7EE6-4342-B048-85BDC9FD1C3A}</a:tableStyleId>
              </a:tblPr>
              <a:tblGrid>
                <a:gridCol w="3037841">
                  <a:extLst>
                    <a:ext uri="{9D8B030D-6E8A-4147-A177-3AD203B41FA5}">
                      <a16:colId xmlns:a16="http://schemas.microsoft.com/office/drawing/2014/main" val="2929718257"/>
                    </a:ext>
                  </a:extLst>
                </a:gridCol>
                <a:gridCol w="7610825">
                  <a:extLst>
                    <a:ext uri="{9D8B030D-6E8A-4147-A177-3AD203B41FA5}">
                      <a16:colId xmlns:a16="http://schemas.microsoft.com/office/drawing/2014/main" val="1970159204"/>
                    </a:ext>
                  </a:extLst>
                </a:gridCol>
              </a:tblGrid>
              <a:tr h="525032">
                <a:tc>
                  <a:txBody>
                    <a:bodyPr/>
                    <a:lstStyle/>
                    <a:p>
                      <a:pPr algn="l"/>
                      <a:r>
                        <a:rPr lang="es-ES_tradnl" sz="1600" b="1" dirty="0">
                          <a:solidFill>
                            <a:schemeClr val="tx1"/>
                          </a:solidFill>
                          <a:latin typeface="Poppins" panose="02000000000000000000" pitchFamily="2" charset="77"/>
                          <a:cs typeface="Poppins" panose="02000000000000000000" pitchFamily="2" charset="77"/>
                        </a:rPr>
                        <a:t>Tipo de encuesta</a:t>
                      </a:r>
                    </a:p>
                  </a:txBody>
                  <a:tcPr>
                    <a:lnL w="12700" cmpd="sng">
                      <a:noFill/>
                    </a:lnL>
                    <a:lnR w="38100" cap="flat" cmpd="sng" algn="ctr">
                      <a:noFill/>
                      <a:prstDash val="solid"/>
                      <a:round/>
                      <a:headEnd type="none" w="med" len="med"/>
                      <a:tailEnd type="none" w="med" len="med"/>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ES_tradnl" sz="1600" b="0" dirty="0">
                          <a:solidFill>
                            <a:schemeClr val="tx1"/>
                          </a:solidFill>
                          <a:latin typeface="Poppins" panose="02000000000000000000" pitchFamily="2" charset="77"/>
                          <a:cs typeface="Poppins" panose="02000000000000000000" pitchFamily="2" charset="77"/>
                        </a:rPr>
                        <a:t>En vivienda, entrevistas cara a cara.</a:t>
                      </a:r>
                    </a:p>
                  </a:txBody>
                  <a:tcPr>
                    <a:lnL w="38100" cap="flat" cmpd="sng" algn="ctr">
                      <a:noFill/>
                      <a:prstDash val="solid"/>
                      <a:round/>
                      <a:headEnd type="none" w="med" len="med"/>
                      <a:tailEnd type="none" w="med" len="med"/>
                    </a:lnL>
                    <a:lnR w="12700" cmpd="sng">
                      <a:noFill/>
                    </a:lnR>
                    <a:lnT w="12700" cmpd="sng">
                      <a:noFill/>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628606"/>
                  </a:ext>
                </a:extLst>
              </a:tr>
              <a:tr h="607817">
                <a:tc>
                  <a:txBody>
                    <a:bodyPr/>
                    <a:lstStyle/>
                    <a:p>
                      <a:pPr algn="l"/>
                      <a:r>
                        <a:rPr lang="es-ES_tradnl" sz="1600" b="1" dirty="0">
                          <a:solidFill>
                            <a:schemeClr val="tx1"/>
                          </a:solidFill>
                          <a:latin typeface="Poppins" panose="02000000000000000000" pitchFamily="2" charset="77"/>
                          <a:cs typeface="Poppins" panose="02000000000000000000" pitchFamily="2" charset="77"/>
                        </a:rPr>
                        <a:t>Objetivo</a:t>
                      </a:r>
                    </a:p>
                  </a:txBody>
                  <a:tcPr>
                    <a:lnL w="12700" cmpd="sng">
                      <a:noFill/>
                    </a:lnL>
                    <a:lnR w="3810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ES_tradnl" sz="1600" b="0" dirty="0">
                          <a:solidFill>
                            <a:schemeClr val="tx1"/>
                          </a:solidFill>
                          <a:latin typeface="Poppins" panose="02000000000000000000" pitchFamily="2" charset="77"/>
                          <a:cs typeface="Poppins" panose="02000000000000000000" pitchFamily="2" charset="77"/>
                        </a:rPr>
                        <a:t>Medir la preferencia ciudadana respecto al las elecciones al Senado de Baja California y Presidencia de la República</a:t>
                      </a:r>
                    </a:p>
                  </a:txBody>
                  <a:tcPr>
                    <a:lnL w="38100" cap="flat" cmpd="sng" algn="ctr">
                      <a:noFill/>
                      <a:prstDash val="solid"/>
                      <a:round/>
                      <a:headEnd type="none" w="med" len="med"/>
                      <a:tailEnd type="none" w="med" len="med"/>
                    </a:lnL>
                    <a:lnR w="12700" cmpd="sng">
                      <a:noFill/>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7317354"/>
                  </a:ext>
                </a:extLst>
              </a:tr>
              <a:tr h="525032">
                <a:tc>
                  <a:txBody>
                    <a:bodyPr/>
                    <a:lstStyle/>
                    <a:p>
                      <a:pPr algn="l"/>
                      <a:r>
                        <a:rPr lang="es-ES_tradnl" sz="1600" b="1" dirty="0">
                          <a:solidFill>
                            <a:schemeClr val="tx1"/>
                          </a:solidFill>
                          <a:latin typeface="Poppins" panose="02000000000000000000" pitchFamily="2" charset="77"/>
                          <a:cs typeface="Poppins" panose="02000000000000000000" pitchFamily="2" charset="77"/>
                        </a:rPr>
                        <a:t>Fecha de levantamiento</a:t>
                      </a:r>
                    </a:p>
                  </a:txBody>
                  <a:tcPr>
                    <a:lnL w="12700" cmpd="sng">
                      <a:noFill/>
                    </a:lnL>
                    <a:lnR w="3810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ES_tradnl" sz="1600" b="0" dirty="0">
                          <a:solidFill>
                            <a:schemeClr val="tx1"/>
                          </a:solidFill>
                          <a:latin typeface="Poppins" panose="02000000000000000000" pitchFamily="2" charset="77"/>
                          <a:cs typeface="Poppins" panose="02000000000000000000" pitchFamily="2" charset="77"/>
                        </a:rPr>
                        <a:t>Del 3 al 15 de Abril del 2024.</a:t>
                      </a:r>
                    </a:p>
                  </a:txBody>
                  <a:tcPr>
                    <a:lnL w="38100" cap="flat" cmpd="sng" algn="ctr">
                      <a:noFill/>
                      <a:prstDash val="solid"/>
                      <a:round/>
                      <a:headEnd type="none" w="med" len="med"/>
                      <a:tailEnd type="none" w="med" len="med"/>
                    </a:lnL>
                    <a:lnR w="12700" cmpd="sng">
                      <a:noFill/>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7920833"/>
                  </a:ext>
                </a:extLst>
              </a:tr>
              <a:tr h="588591">
                <a:tc>
                  <a:txBody>
                    <a:bodyPr/>
                    <a:lstStyle/>
                    <a:p>
                      <a:pPr algn="l"/>
                      <a:r>
                        <a:rPr lang="es-ES_tradnl" sz="1600" b="1" dirty="0">
                          <a:solidFill>
                            <a:schemeClr val="tx1"/>
                          </a:solidFill>
                          <a:latin typeface="Poppins" panose="02000000000000000000" pitchFamily="2" charset="77"/>
                          <a:cs typeface="Poppins" panose="02000000000000000000" pitchFamily="2" charset="77"/>
                        </a:rPr>
                        <a:t>Marco muestral</a:t>
                      </a:r>
                    </a:p>
                  </a:txBody>
                  <a:tcPr>
                    <a:lnL w="12700" cmpd="sng">
                      <a:noFill/>
                    </a:lnL>
                    <a:lnR w="3810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ES_tradnl" sz="1600" b="0" dirty="0">
                          <a:solidFill>
                            <a:schemeClr val="tx1"/>
                          </a:solidFill>
                          <a:latin typeface="Poppins" panose="02000000000000000000" pitchFamily="2" charset="77"/>
                          <a:cs typeface="Poppins" panose="02000000000000000000" pitchFamily="2" charset="77"/>
                        </a:rPr>
                        <a:t>Personas mayores de 18 años residentes en Baja California, con INE vigente.</a:t>
                      </a:r>
                    </a:p>
                  </a:txBody>
                  <a:tcPr>
                    <a:lnL w="38100" cap="flat" cmpd="sng" algn="ctr">
                      <a:noFill/>
                      <a:prstDash val="solid"/>
                      <a:round/>
                      <a:headEnd type="none" w="med" len="med"/>
                      <a:tailEnd type="none" w="med" len="med"/>
                    </a:lnL>
                    <a:lnR w="12700" cmpd="sng">
                      <a:noFill/>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167282"/>
                  </a:ext>
                </a:extLst>
              </a:tr>
              <a:tr h="888955">
                <a:tc>
                  <a:txBody>
                    <a:bodyPr/>
                    <a:lstStyle/>
                    <a:p>
                      <a:pPr algn="l"/>
                      <a:r>
                        <a:rPr lang="es-ES_tradnl" sz="1600" b="1" dirty="0">
                          <a:solidFill>
                            <a:schemeClr val="tx1"/>
                          </a:solidFill>
                          <a:latin typeface="Poppins" panose="02000000000000000000" pitchFamily="2" charset="77"/>
                          <a:cs typeface="Poppins" panose="02000000000000000000" pitchFamily="2" charset="77"/>
                        </a:rPr>
                        <a:t>Proceso de selección </a:t>
                      </a:r>
                    </a:p>
                    <a:p>
                      <a:pPr algn="l"/>
                      <a:r>
                        <a:rPr lang="es-ES_tradnl" sz="1600" b="1" dirty="0">
                          <a:solidFill>
                            <a:schemeClr val="tx1"/>
                          </a:solidFill>
                          <a:latin typeface="Poppins" panose="02000000000000000000" pitchFamily="2" charset="77"/>
                          <a:cs typeface="Poppins" panose="02000000000000000000" pitchFamily="2" charset="77"/>
                        </a:rPr>
                        <a:t>de la muestra</a:t>
                      </a:r>
                    </a:p>
                  </a:txBody>
                  <a:tcPr>
                    <a:lnL w="12700" cmpd="sng">
                      <a:noFill/>
                    </a:lnL>
                    <a:lnR w="3810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ES" sz="1400" b="0" dirty="0">
                          <a:solidFill>
                            <a:schemeClr val="tx1"/>
                          </a:solidFill>
                          <a:latin typeface="Poppins" panose="02000000000000000000" pitchFamily="2" charset="77"/>
                          <a:cs typeface="Poppins" panose="02000000000000000000" pitchFamily="2" charset="77"/>
                        </a:rPr>
                        <a:t>Se seleccionaron 227 secciones electorales de manera aleatoria con probabilidad proporcional a su lista nominal agrupadas en 7 estratos (municipios). Después se seleccionaron 2 manzanas de manera aleatoria simple y 5 entrevistas por manzana.</a:t>
                      </a:r>
                    </a:p>
                  </a:txBody>
                  <a:tcPr>
                    <a:lnL w="38100" cap="flat" cmpd="sng" algn="ctr">
                      <a:noFill/>
                      <a:prstDash val="solid"/>
                      <a:round/>
                      <a:headEnd type="none" w="med" len="med"/>
                      <a:tailEnd type="none" w="med" len="med"/>
                    </a:lnL>
                    <a:lnR w="12700" cmpd="sng">
                      <a:noFill/>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1453226"/>
                  </a:ext>
                </a:extLst>
              </a:tr>
              <a:tr h="525032">
                <a:tc>
                  <a:txBody>
                    <a:bodyPr/>
                    <a:lstStyle/>
                    <a:p>
                      <a:pPr algn="l"/>
                      <a:r>
                        <a:rPr lang="es-ES_tradnl" sz="1600" b="1" dirty="0">
                          <a:solidFill>
                            <a:schemeClr val="tx1"/>
                          </a:solidFill>
                          <a:latin typeface="Poppins" panose="02000000000000000000" pitchFamily="2" charset="77"/>
                          <a:cs typeface="Poppins" panose="02000000000000000000" pitchFamily="2" charset="77"/>
                        </a:rPr>
                        <a:t>Tamaño de la muestra</a:t>
                      </a:r>
                    </a:p>
                  </a:txBody>
                  <a:tcPr>
                    <a:lnL w="12700" cmpd="sng">
                      <a:noFill/>
                    </a:lnL>
                    <a:lnR w="3810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ES_tradnl" sz="1600" b="0" dirty="0">
                          <a:solidFill>
                            <a:schemeClr val="tx1"/>
                          </a:solidFill>
                          <a:latin typeface="Poppins" panose="02000000000000000000" pitchFamily="2" charset="77"/>
                          <a:cs typeface="Poppins" panose="02000000000000000000" pitchFamily="2" charset="77"/>
                        </a:rPr>
                        <a:t>2,109 entrevistas efectivas</a:t>
                      </a:r>
                    </a:p>
                  </a:txBody>
                  <a:tcPr>
                    <a:lnL w="38100" cap="flat" cmpd="sng" algn="ctr">
                      <a:noFill/>
                      <a:prstDash val="solid"/>
                      <a:round/>
                      <a:headEnd type="none" w="med" len="med"/>
                      <a:tailEnd type="none" w="med" len="med"/>
                    </a:lnL>
                    <a:lnR w="12700" cmpd="sng">
                      <a:noFill/>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7325417"/>
                  </a:ext>
                </a:extLst>
              </a:tr>
              <a:tr h="5885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600" b="1" dirty="0">
                          <a:solidFill>
                            <a:schemeClr val="tx1"/>
                          </a:solidFill>
                          <a:latin typeface="Poppins" panose="02000000000000000000" pitchFamily="2" charset="77"/>
                          <a:cs typeface="Poppins" panose="02000000000000000000" pitchFamily="2" charset="77"/>
                        </a:rPr>
                        <a:t>Margen de error</a:t>
                      </a:r>
                    </a:p>
                    <a:p>
                      <a:pPr algn="l"/>
                      <a:endParaRPr lang="es-ES_tradnl" sz="1600" b="1" dirty="0">
                        <a:solidFill>
                          <a:schemeClr val="tx1"/>
                        </a:solidFill>
                        <a:latin typeface="Poppins" panose="02000000000000000000" pitchFamily="2" charset="77"/>
                        <a:cs typeface="Poppins" panose="02000000000000000000" pitchFamily="2" charset="77"/>
                      </a:endParaRPr>
                    </a:p>
                  </a:txBody>
                  <a:tcPr>
                    <a:lnL w="12700" cmpd="sng">
                      <a:noFill/>
                    </a:lnL>
                    <a:lnR w="3810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ES_tradnl" sz="1600" b="0" dirty="0">
                          <a:solidFill>
                            <a:schemeClr val="tx1"/>
                          </a:solidFill>
                          <a:latin typeface="Poppins" panose="02000000000000000000" pitchFamily="2" charset="77"/>
                          <a:cs typeface="Poppins" panose="02000000000000000000" pitchFamily="2" charset="77"/>
                        </a:rPr>
                        <a:t>El error mediano de la muestra es de 2.48%</a:t>
                      </a:r>
                    </a:p>
                  </a:txBody>
                  <a:tcPr>
                    <a:lnL w="38100" cap="flat" cmpd="sng" algn="ctr">
                      <a:noFill/>
                      <a:prstDash val="solid"/>
                      <a:round/>
                      <a:headEnd type="none" w="med" len="med"/>
                      <a:tailEnd type="none" w="med" len="med"/>
                    </a:lnL>
                    <a:lnR w="12700" cmpd="sng">
                      <a:noFill/>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6203586"/>
                  </a:ext>
                </a:extLst>
              </a:tr>
              <a:tr h="525032">
                <a:tc>
                  <a:txBody>
                    <a:bodyPr/>
                    <a:lstStyle/>
                    <a:p>
                      <a:pPr algn="l"/>
                      <a:r>
                        <a:rPr lang="es-ES_tradnl" sz="1600" b="1" dirty="0">
                          <a:solidFill>
                            <a:schemeClr val="tx1"/>
                          </a:solidFill>
                          <a:latin typeface="Poppins" panose="02000000000000000000" pitchFamily="2" charset="77"/>
                          <a:cs typeface="Poppins" panose="02000000000000000000" pitchFamily="2" charset="77"/>
                        </a:rPr>
                        <a:t>Nivel de confianza</a:t>
                      </a:r>
                    </a:p>
                  </a:txBody>
                  <a:tcPr>
                    <a:lnL w="12700" cmpd="sng">
                      <a:noFill/>
                    </a:lnL>
                    <a:lnR w="38100" cap="flat" cmpd="sng" algn="ctr">
                      <a:no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s-ES_tradnl" sz="1600" b="0" dirty="0">
                          <a:solidFill>
                            <a:schemeClr val="tx1"/>
                          </a:solidFill>
                          <a:latin typeface="Poppins" panose="02000000000000000000" pitchFamily="2" charset="77"/>
                          <a:cs typeface="Poppins" panose="02000000000000000000" pitchFamily="2" charset="77"/>
                        </a:rPr>
                        <a:t>95% de confianza estadística</a:t>
                      </a:r>
                    </a:p>
                  </a:txBody>
                  <a:tcPr>
                    <a:lnL w="38100" cap="flat" cmpd="sng" algn="ctr">
                      <a:noFill/>
                      <a:prstDash val="solid"/>
                      <a:round/>
                      <a:headEnd type="none" w="med" len="med"/>
                      <a:tailEnd type="none" w="med" len="med"/>
                    </a:lnL>
                    <a:lnR w="12700" cmpd="sng">
                      <a:noFill/>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3306673"/>
                  </a:ext>
                </a:extLst>
              </a:tr>
            </a:tbl>
          </a:graphicData>
        </a:graphic>
      </p:graphicFrame>
      <p:sp>
        <p:nvSpPr>
          <p:cNvPr id="10" name="CuadroTexto 6">
            <a:extLst>
              <a:ext uri="{FF2B5EF4-FFF2-40B4-BE49-F238E27FC236}">
                <a16:creationId xmlns:a16="http://schemas.microsoft.com/office/drawing/2014/main" id="{C7E6D312-2E16-4C59-B7ED-A2545D55DE49}"/>
              </a:ext>
            </a:extLst>
          </p:cNvPr>
          <p:cNvSpPr txBox="1"/>
          <p:nvPr userDrawn="1"/>
        </p:nvSpPr>
        <p:spPr>
          <a:xfrm>
            <a:off x="352126" y="6026073"/>
            <a:ext cx="10919252" cy="646331"/>
          </a:xfrm>
          <a:prstGeom prst="rect">
            <a:avLst/>
          </a:prstGeom>
          <a:noFill/>
        </p:spPr>
        <p:txBody>
          <a:bodyPr wrap="square" rtlCol="0">
            <a:spAutoFit/>
          </a:bodyPr>
          <a:lstStyle/>
          <a:p>
            <a:pPr algn="just"/>
            <a:r>
              <a:rPr lang="es-MX" sz="1200" dirty="0">
                <a:latin typeface="Poppins" panose="02000000000000000000" pitchFamily="2" charset="77"/>
                <a:cs typeface="Poppins" panose="02000000000000000000" pitchFamily="2" charset="77"/>
              </a:rPr>
              <a:t>Nota: ¹Los resultados pueden no sumar el 100% por cuestiones de redondeo. </a:t>
            </a:r>
            <a:r>
              <a:rPr lang="es-MX" sz="1200" kern="1200" dirty="0">
                <a:solidFill>
                  <a:schemeClr val="tx1"/>
                </a:solidFill>
                <a:latin typeface="Poppins" panose="02000000000000000000" pitchFamily="2" charset="77"/>
                <a:ea typeface="+mn-ea"/>
                <a:cs typeface="Poppins" panose="02000000000000000000" pitchFamily="2" charset="77"/>
              </a:rPr>
              <a:t>En las gráficas de cruces se pueden observar “*” en las estimaciones.  Estos representan el nivel de precisión la estimación. Cuando no se observa ninguno el dato es preciso mientras que “*” significa precisión estadística moderada y “**” es poca presión. No recomendamos interpretar los datos con “**”.</a:t>
            </a:r>
          </a:p>
        </p:txBody>
      </p:sp>
      <p:cxnSp>
        <p:nvCxnSpPr>
          <p:cNvPr id="2" name="Google Shape;126;p10">
            <a:extLst>
              <a:ext uri="{FF2B5EF4-FFF2-40B4-BE49-F238E27FC236}">
                <a16:creationId xmlns:a16="http://schemas.microsoft.com/office/drawing/2014/main" id="{A90CBCBE-C5D4-1F90-834A-47DA017DD46F}"/>
              </a:ext>
            </a:extLst>
          </p:cNvPr>
          <p:cNvCxnSpPr/>
          <p:nvPr userDrawn="1"/>
        </p:nvCxnSpPr>
        <p:spPr>
          <a:xfrm rot="10800000">
            <a:off x="11453783" y="1107106"/>
            <a:ext cx="0" cy="4898375"/>
          </a:xfrm>
          <a:prstGeom prst="straightConnector1">
            <a:avLst/>
          </a:prstGeom>
          <a:noFill/>
          <a:ln w="9525" cap="flat" cmpd="sng">
            <a:solidFill>
              <a:srgbClr val="595959"/>
            </a:solidFill>
            <a:prstDash val="solid"/>
            <a:miter lim="800000"/>
            <a:headEnd type="none" w="sm" len="sm"/>
            <a:tailEnd type="none" w="sm" len="sm"/>
          </a:ln>
        </p:spPr>
      </p:cxnSp>
      <p:sp>
        <p:nvSpPr>
          <p:cNvPr id="3" name="Google Shape;106;p7">
            <a:extLst>
              <a:ext uri="{FF2B5EF4-FFF2-40B4-BE49-F238E27FC236}">
                <a16:creationId xmlns:a16="http://schemas.microsoft.com/office/drawing/2014/main" id="{3B026D99-F751-7822-EC79-853673C5BDAF}"/>
              </a:ext>
            </a:extLst>
          </p:cNvPr>
          <p:cNvSpPr txBox="1"/>
          <p:nvPr userDrawn="1"/>
        </p:nvSpPr>
        <p:spPr>
          <a:xfrm>
            <a:off x="10854914" y="6207498"/>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rgbClr val="FD7A22"/>
                </a:solidFill>
                <a:latin typeface="Poppins"/>
                <a:ea typeface="Poppins"/>
                <a:cs typeface="Poppins"/>
                <a:sym typeface="Poppins"/>
              </a:rPr>
              <a:t>‹#›</a:t>
            </a:fld>
            <a:endParaRPr sz="1400" dirty="0">
              <a:solidFill>
                <a:srgbClr val="FD7A22"/>
              </a:solidFill>
              <a:latin typeface="Poppins"/>
              <a:ea typeface="Poppins"/>
              <a:cs typeface="Poppins"/>
              <a:sym typeface="Poppins"/>
            </a:endParaRPr>
          </a:p>
        </p:txBody>
      </p:sp>
      <p:pic>
        <p:nvPicPr>
          <p:cNvPr id="4" name="Picture 3">
            <a:extLst>
              <a:ext uri="{FF2B5EF4-FFF2-40B4-BE49-F238E27FC236}">
                <a16:creationId xmlns:a16="http://schemas.microsoft.com/office/drawing/2014/main" id="{E18777AC-B51F-655A-1737-68E73ADCDEB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34740" y="395145"/>
            <a:ext cx="975173" cy="384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45874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1"/>
        <p:cNvGrpSpPr/>
        <p:nvPr/>
      </p:nvGrpSpPr>
      <p:grpSpPr>
        <a:xfrm>
          <a:off x="0" y="0"/>
          <a:ext cx="0" cy="0"/>
          <a:chOff x="0" y="0"/>
          <a:chExt cx="0" cy="0"/>
        </a:xfrm>
      </p:grpSpPr>
      <p:sp>
        <p:nvSpPr>
          <p:cNvPr id="252" name="Google Shape;25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3" name="Google Shape;253;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7"/>
        <p:cNvGrpSpPr/>
        <p:nvPr/>
      </p:nvGrpSpPr>
      <p:grpSpPr>
        <a:xfrm>
          <a:off x="0" y="0"/>
          <a:ext cx="0" cy="0"/>
          <a:chOff x="0" y="0"/>
          <a:chExt cx="0" cy="0"/>
        </a:xfrm>
      </p:grpSpPr>
      <p:sp>
        <p:nvSpPr>
          <p:cNvPr id="258" name="Google Shape;258;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9" name="Google Shape;259;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2" name="Google Shape;26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una_grafica" preserve="1">
  <p:cSld name="una_grafica_sencilla">
    <p:spTree>
      <p:nvGrpSpPr>
        <p:cNvPr id="1" name="Shape 102"/>
        <p:cNvGrpSpPr/>
        <p:nvPr/>
      </p:nvGrpSpPr>
      <p:grpSpPr>
        <a:xfrm>
          <a:off x="0" y="0"/>
          <a:ext cx="0" cy="0"/>
          <a:chOff x="0" y="0"/>
          <a:chExt cx="0" cy="0"/>
        </a:xfrm>
      </p:grpSpPr>
      <p:sp>
        <p:nvSpPr>
          <p:cNvPr id="103" name="titulo"/>
          <p:cNvSpPr txBox="1">
            <a:spLocks noGrp="1"/>
          </p:cNvSpPr>
          <p:nvPr>
            <p:ph type="title"/>
          </p:nvPr>
        </p:nvSpPr>
        <p:spPr>
          <a:xfrm>
            <a:off x="419923" y="365126"/>
            <a:ext cx="11385138" cy="8921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Poppins Medium"/>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04" name="imagen_principal"/>
          <p:cNvSpPr>
            <a:spLocks noGrp="1"/>
          </p:cNvSpPr>
          <p:nvPr>
            <p:ph type="pic" idx="2"/>
          </p:nvPr>
        </p:nvSpPr>
        <p:spPr>
          <a:xfrm>
            <a:off x="420687" y="1257299"/>
            <a:ext cx="11384373" cy="4938089"/>
          </a:xfrm>
          <a:prstGeom prst="rect">
            <a:avLst/>
          </a:prstGeom>
          <a:noFill/>
          <a:ln>
            <a:noFill/>
          </a:ln>
        </p:spPr>
      </p:sp>
      <p:cxnSp>
        <p:nvCxnSpPr>
          <p:cNvPr id="105" name="Google Shape;105;p7"/>
          <p:cNvCxnSpPr>
            <a:cxnSpLocks/>
          </p:cNvCxnSpPr>
          <p:nvPr/>
        </p:nvCxnSpPr>
        <p:spPr>
          <a:xfrm>
            <a:off x="1712109" y="6462862"/>
            <a:ext cx="9232900" cy="0"/>
          </a:xfrm>
          <a:prstGeom prst="straightConnector1">
            <a:avLst/>
          </a:prstGeom>
          <a:noFill/>
          <a:ln w="9525" cap="flat" cmpd="sng">
            <a:solidFill>
              <a:srgbClr val="595959"/>
            </a:solidFill>
            <a:prstDash val="solid"/>
            <a:miter lim="800000"/>
            <a:headEnd type="none" w="sm" len="sm"/>
            <a:tailEnd type="none" w="sm" len="sm"/>
          </a:ln>
        </p:spPr>
      </p:cxnSp>
      <p:sp>
        <p:nvSpPr>
          <p:cNvPr id="106" name="Google Shape;106;p7"/>
          <p:cNvSpPr txBox="1"/>
          <p:nvPr/>
        </p:nvSpPr>
        <p:spPr>
          <a:xfrm>
            <a:off x="10887317" y="6269803"/>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rgbClr val="FD7A22"/>
                </a:solidFill>
                <a:latin typeface="Poppins"/>
                <a:ea typeface="Poppins"/>
                <a:cs typeface="Poppins"/>
                <a:sym typeface="Poppins"/>
              </a:rPr>
              <a:t>‹#›</a:t>
            </a:fld>
            <a:endParaRPr sz="1400" dirty="0">
              <a:solidFill>
                <a:srgbClr val="FD7A22"/>
              </a:solidFill>
              <a:latin typeface="Poppins"/>
              <a:ea typeface="Poppins"/>
              <a:cs typeface="Poppins"/>
              <a:sym typeface="Poppins"/>
            </a:endParaRPr>
          </a:p>
        </p:txBody>
      </p:sp>
      <p:pic>
        <p:nvPicPr>
          <p:cNvPr id="6" name="Picture 3">
            <a:extLst>
              <a:ext uri="{FF2B5EF4-FFF2-40B4-BE49-F238E27FC236}">
                <a16:creationId xmlns:a16="http://schemas.microsoft.com/office/drawing/2014/main" id="{4248B429-9127-3831-4129-ADE81B45420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3159" y="6270494"/>
            <a:ext cx="975173" cy="3847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0922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una_grafica" preserve="1">
  <p:cSld name="una_grafica_mas_100">
    <p:spTree>
      <p:nvGrpSpPr>
        <p:cNvPr id="1" name="Shape 102"/>
        <p:cNvGrpSpPr/>
        <p:nvPr/>
      </p:nvGrpSpPr>
      <p:grpSpPr>
        <a:xfrm>
          <a:off x="0" y="0"/>
          <a:ext cx="0" cy="0"/>
          <a:chOff x="0" y="0"/>
          <a:chExt cx="0" cy="0"/>
        </a:xfrm>
      </p:grpSpPr>
      <p:sp>
        <p:nvSpPr>
          <p:cNvPr id="103" name="titulo"/>
          <p:cNvSpPr txBox="1">
            <a:spLocks noGrp="1"/>
          </p:cNvSpPr>
          <p:nvPr>
            <p:ph type="title"/>
          </p:nvPr>
        </p:nvSpPr>
        <p:spPr>
          <a:xfrm>
            <a:off x="419923" y="365126"/>
            <a:ext cx="11385138" cy="8921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Poppins Medium"/>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04" name="imagen_principal"/>
          <p:cNvSpPr>
            <a:spLocks noGrp="1"/>
          </p:cNvSpPr>
          <p:nvPr>
            <p:ph type="pic" idx="2"/>
          </p:nvPr>
        </p:nvSpPr>
        <p:spPr>
          <a:xfrm>
            <a:off x="420687" y="1257300"/>
            <a:ext cx="11384373" cy="4938090"/>
          </a:xfrm>
          <a:prstGeom prst="rect">
            <a:avLst/>
          </a:prstGeom>
          <a:noFill/>
          <a:ln>
            <a:noFill/>
          </a:ln>
        </p:spPr>
      </p:sp>
      <p:cxnSp>
        <p:nvCxnSpPr>
          <p:cNvPr id="105" name="Google Shape;105;p7"/>
          <p:cNvCxnSpPr>
            <a:cxnSpLocks/>
          </p:cNvCxnSpPr>
          <p:nvPr/>
        </p:nvCxnSpPr>
        <p:spPr>
          <a:xfrm>
            <a:off x="1712109" y="6462862"/>
            <a:ext cx="9232900" cy="0"/>
          </a:xfrm>
          <a:prstGeom prst="straightConnector1">
            <a:avLst/>
          </a:prstGeom>
          <a:noFill/>
          <a:ln w="9525" cap="flat" cmpd="sng">
            <a:solidFill>
              <a:srgbClr val="595959"/>
            </a:solidFill>
            <a:prstDash val="solid"/>
            <a:miter lim="800000"/>
            <a:headEnd type="none" w="sm" len="sm"/>
            <a:tailEnd type="none" w="sm" len="sm"/>
          </a:ln>
        </p:spPr>
      </p:cxnSp>
      <p:sp>
        <p:nvSpPr>
          <p:cNvPr id="106" name="Google Shape;106;p7"/>
          <p:cNvSpPr txBox="1"/>
          <p:nvPr/>
        </p:nvSpPr>
        <p:spPr>
          <a:xfrm>
            <a:off x="10887317" y="6269803"/>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rgbClr val="FD7A22"/>
                </a:solidFill>
                <a:latin typeface="Poppins"/>
                <a:ea typeface="Poppins"/>
                <a:cs typeface="Poppins"/>
                <a:sym typeface="Poppins"/>
              </a:rPr>
              <a:t>‹#›</a:t>
            </a:fld>
            <a:endParaRPr sz="1400" dirty="0">
              <a:solidFill>
                <a:srgbClr val="FD7A22"/>
              </a:solidFill>
              <a:latin typeface="Poppins"/>
              <a:ea typeface="Poppins"/>
              <a:cs typeface="Poppins"/>
              <a:sym typeface="Poppins"/>
            </a:endParaRPr>
          </a:p>
        </p:txBody>
      </p:sp>
      <p:pic>
        <p:nvPicPr>
          <p:cNvPr id="6" name="Picture 3">
            <a:extLst>
              <a:ext uri="{FF2B5EF4-FFF2-40B4-BE49-F238E27FC236}">
                <a16:creationId xmlns:a16="http://schemas.microsoft.com/office/drawing/2014/main" id="{4248B429-9127-3831-4129-ADE81B45420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3159" y="6270494"/>
            <a:ext cx="975173" cy="3847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CuadroTexto 1">
            <a:extLst>
              <a:ext uri="{FF2B5EF4-FFF2-40B4-BE49-F238E27FC236}">
                <a16:creationId xmlns:a16="http://schemas.microsoft.com/office/drawing/2014/main" id="{AE6F23FC-735C-E36D-3F4F-D4827BBE9830}"/>
              </a:ext>
            </a:extLst>
          </p:cNvPr>
          <p:cNvSpPr txBox="1"/>
          <p:nvPr userDrawn="1"/>
        </p:nvSpPr>
        <p:spPr>
          <a:xfrm>
            <a:off x="1693637" y="6465455"/>
            <a:ext cx="9232900" cy="261610"/>
          </a:xfrm>
          <a:prstGeom prst="rect">
            <a:avLst/>
          </a:prstGeom>
          <a:noFill/>
        </p:spPr>
        <p:txBody>
          <a:bodyPr wrap="square" rtlCol="0">
            <a:spAutoFit/>
          </a:bodyPr>
          <a:lstStyle/>
          <a:p>
            <a:r>
              <a:rPr lang="es-ES" sz="1100" dirty="0">
                <a:solidFill>
                  <a:srgbClr val="FD7A22"/>
                </a:solidFill>
                <a:latin typeface="Poppins" panose="00000500000000000000" pitchFamily="2" charset="0"/>
                <a:cs typeface="Poppins" panose="00000500000000000000" pitchFamily="2" charset="0"/>
              </a:rPr>
              <a:t>Nota: los porcentajes suman más de 100% ya que se trata de una pregunta </a:t>
            </a:r>
            <a:r>
              <a:rPr lang="es-ES" sz="1100" dirty="0" err="1">
                <a:solidFill>
                  <a:srgbClr val="FD7A22"/>
                </a:solidFill>
                <a:latin typeface="Poppins" panose="00000500000000000000" pitchFamily="2" charset="0"/>
                <a:cs typeface="Poppins" panose="00000500000000000000" pitchFamily="2" charset="0"/>
              </a:rPr>
              <a:t>multi-respuesta</a:t>
            </a:r>
            <a:r>
              <a:rPr lang="es-ES" sz="1100" dirty="0">
                <a:solidFill>
                  <a:srgbClr val="FD7A22"/>
                </a:solidFill>
                <a:latin typeface="Poppins" panose="00000500000000000000" pitchFamily="2" charset="0"/>
                <a:cs typeface="Poppins" panose="00000500000000000000" pitchFamily="2" charset="0"/>
              </a:rPr>
              <a:t>. Se omite la no respuesta</a:t>
            </a:r>
            <a:endParaRPr lang="es-MX" sz="1100" dirty="0">
              <a:solidFill>
                <a:srgbClr val="FD7A22"/>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31060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una_grafica" preserve="1">
  <p:cSld name="una_grafica_metodo_morena">
    <p:spTree>
      <p:nvGrpSpPr>
        <p:cNvPr id="1" name="Shape 102"/>
        <p:cNvGrpSpPr/>
        <p:nvPr/>
      </p:nvGrpSpPr>
      <p:grpSpPr>
        <a:xfrm>
          <a:off x="0" y="0"/>
          <a:ext cx="0" cy="0"/>
          <a:chOff x="0" y="0"/>
          <a:chExt cx="0" cy="0"/>
        </a:xfrm>
      </p:grpSpPr>
      <p:sp>
        <p:nvSpPr>
          <p:cNvPr id="103" name="titulo"/>
          <p:cNvSpPr txBox="1">
            <a:spLocks noGrp="1"/>
          </p:cNvSpPr>
          <p:nvPr>
            <p:ph type="title"/>
          </p:nvPr>
        </p:nvSpPr>
        <p:spPr>
          <a:xfrm>
            <a:off x="419923" y="365126"/>
            <a:ext cx="11385138" cy="8921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Poppins Medium"/>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04" name="imagen_principal"/>
          <p:cNvSpPr>
            <a:spLocks noGrp="1"/>
          </p:cNvSpPr>
          <p:nvPr>
            <p:ph type="pic" idx="2"/>
          </p:nvPr>
        </p:nvSpPr>
        <p:spPr>
          <a:xfrm>
            <a:off x="420687" y="1257300"/>
            <a:ext cx="11384373" cy="4753580"/>
          </a:xfrm>
          <a:prstGeom prst="rect">
            <a:avLst/>
          </a:prstGeom>
          <a:noFill/>
          <a:ln>
            <a:noFill/>
          </a:ln>
        </p:spPr>
      </p:sp>
      <p:cxnSp>
        <p:nvCxnSpPr>
          <p:cNvPr id="105" name="Google Shape;105;p7"/>
          <p:cNvCxnSpPr>
            <a:cxnSpLocks/>
          </p:cNvCxnSpPr>
          <p:nvPr/>
        </p:nvCxnSpPr>
        <p:spPr>
          <a:xfrm>
            <a:off x="1712109" y="6462862"/>
            <a:ext cx="9232900" cy="0"/>
          </a:xfrm>
          <a:prstGeom prst="straightConnector1">
            <a:avLst/>
          </a:prstGeom>
          <a:noFill/>
          <a:ln w="9525" cap="flat" cmpd="sng">
            <a:solidFill>
              <a:srgbClr val="595959"/>
            </a:solidFill>
            <a:prstDash val="solid"/>
            <a:miter lim="800000"/>
            <a:headEnd type="none" w="sm" len="sm"/>
            <a:tailEnd type="none" w="sm" len="sm"/>
          </a:ln>
        </p:spPr>
      </p:cxnSp>
      <p:sp>
        <p:nvSpPr>
          <p:cNvPr id="106" name="Google Shape;106;p7"/>
          <p:cNvSpPr txBox="1"/>
          <p:nvPr/>
        </p:nvSpPr>
        <p:spPr>
          <a:xfrm>
            <a:off x="10887317" y="6269803"/>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rgbClr val="FD7A22"/>
                </a:solidFill>
                <a:latin typeface="Poppins"/>
                <a:ea typeface="Poppins"/>
                <a:cs typeface="Poppins"/>
                <a:sym typeface="Poppins"/>
              </a:rPr>
              <a:t>‹#›</a:t>
            </a:fld>
            <a:endParaRPr sz="1400" dirty="0">
              <a:solidFill>
                <a:srgbClr val="FD7A22"/>
              </a:solidFill>
              <a:latin typeface="Poppins"/>
              <a:ea typeface="Poppins"/>
              <a:cs typeface="Poppins"/>
              <a:sym typeface="Poppins"/>
            </a:endParaRPr>
          </a:p>
        </p:txBody>
      </p:sp>
      <p:pic>
        <p:nvPicPr>
          <p:cNvPr id="6" name="Picture 3">
            <a:extLst>
              <a:ext uri="{FF2B5EF4-FFF2-40B4-BE49-F238E27FC236}">
                <a16:creationId xmlns:a16="http://schemas.microsoft.com/office/drawing/2014/main" id="{4248B429-9127-3831-4129-ADE81B45420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3159" y="6270494"/>
            <a:ext cx="975173" cy="384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CuadroTexto 1">
            <a:extLst>
              <a:ext uri="{FF2B5EF4-FFF2-40B4-BE49-F238E27FC236}">
                <a16:creationId xmlns:a16="http://schemas.microsoft.com/office/drawing/2014/main" id="{AE6F23FC-735C-E36D-3F4F-D4827BBE9830}"/>
              </a:ext>
            </a:extLst>
          </p:cNvPr>
          <p:cNvSpPr txBox="1"/>
          <p:nvPr userDrawn="1"/>
        </p:nvSpPr>
        <p:spPr>
          <a:xfrm>
            <a:off x="1693637" y="6077532"/>
            <a:ext cx="5630799" cy="430887"/>
          </a:xfrm>
          <a:prstGeom prst="rect">
            <a:avLst/>
          </a:prstGeom>
          <a:noFill/>
        </p:spPr>
        <p:txBody>
          <a:bodyPr wrap="square" rtlCol="0">
            <a:spAutoFit/>
          </a:bodyPr>
          <a:lstStyle/>
          <a:p>
            <a:r>
              <a:rPr lang="es-ES" sz="1100" dirty="0">
                <a:solidFill>
                  <a:srgbClr val="FD7A22"/>
                </a:solidFill>
                <a:latin typeface="Poppins" panose="00000500000000000000" pitchFamily="2" charset="0"/>
                <a:cs typeface="Poppins" panose="00000500000000000000" pitchFamily="2" charset="0"/>
              </a:rPr>
              <a:t>Nota: la metodología de MORENA mide ocho aspectos, cada uno ponderado con puntajes distintos que, en total, suman hasta 10 puntos.</a:t>
            </a:r>
            <a:endParaRPr lang="es-MX" sz="1100" dirty="0">
              <a:solidFill>
                <a:srgbClr val="FD7A22"/>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109232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una_grafica" preserve="1">
  <p:cSld name="un_grafico_otros">
    <p:spTree>
      <p:nvGrpSpPr>
        <p:cNvPr id="1" name="Shape 102"/>
        <p:cNvGrpSpPr/>
        <p:nvPr/>
      </p:nvGrpSpPr>
      <p:grpSpPr>
        <a:xfrm>
          <a:off x="0" y="0"/>
          <a:ext cx="0" cy="0"/>
          <a:chOff x="0" y="0"/>
          <a:chExt cx="0" cy="0"/>
        </a:xfrm>
      </p:grpSpPr>
      <p:sp>
        <p:nvSpPr>
          <p:cNvPr id="103" name="titulo"/>
          <p:cNvSpPr txBox="1">
            <a:spLocks noGrp="1"/>
          </p:cNvSpPr>
          <p:nvPr>
            <p:ph type="title"/>
          </p:nvPr>
        </p:nvSpPr>
        <p:spPr>
          <a:xfrm>
            <a:off x="419923" y="365126"/>
            <a:ext cx="11385138" cy="8921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Poppins Medium"/>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04" name="imagen_principal"/>
          <p:cNvSpPr>
            <a:spLocks noGrp="1"/>
          </p:cNvSpPr>
          <p:nvPr>
            <p:ph type="pic" idx="2"/>
          </p:nvPr>
        </p:nvSpPr>
        <p:spPr>
          <a:xfrm>
            <a:off x="420687" y="1257300"/>
            <a:ext cx="11384373" cy="4753580"/>
          </a:xfrm>
          <a:prstGeom prst="rect">
            <a:avLst/>
          </a:prstGeom>
          <a:noFill/>
          <a:ln>
            <a:noFill/>
          </a:ln>
        </p:spPr>
      </p:sp>
      <p:cxnSp>
        <p:nvCxnSpPr>
          <p:cNvPr id="105" name="Google Shape;105;p7"/>
          <p:cNvCxnSpPr>
            <a:cxnSpLocks/>
          </p:cNvCxnSpPr>
          <p:nvPr/>
        </p:nvCxnSpPr>
        <p:spPr>
          <a:xfrm>
            <a:off x="1712109" y="6462862"/>
            <a:ext cx="9232900" cy="0"/>
          </a:xfrm>
          <a:prstGeom prst="straightConnector1">
            <a:avLst/>
          </a:prstGeom>
          <a:noFill/>
          <a:ln w="9525" cap="flat" cmpd="sng">
            <a:solidFill>
              <a:srgbClr val="595959"/>
            </a:solidFill>
            <a:prstDash val="solid"/>
            <a:miter lim="800000"/>
            <a:headEnd type="none" w="sm" len="sm"/>
            <a:tailEnd type="none" w="sm" len="sm"/>
          </a:ln>
        </p:spPr>
      </p:cxnSp>
      <p:sp>
        <p:nvSpPr>
          <p:cNvPr id="106" name="Google Shape;106;p7"/>
          <p:cNvSpPr txBox="1"/>
          <p:nvPr/>
        </p:nvSpPr>
        <p:spPr>
          <a:xfrm>
            <a:off x="10887317" y="6269803"/>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rgbClr val="FD7A22"/>
                </a:solidFill>
                <a:latin typeface="Poppins"/>
                <a:ea typeface="Poppins"/>
                <a:cs typeface="Poppins"/>
                <a:sym typeface="Poppins"/>
              </a:rPr>
              <a:t>‹#›</a:t>
            </a:fld>
            <a:endParaRPr sz="1400" dirty="0">
              <a:solidFill>
                <a:srgbClr val="FD7A22"/>
              </a:solidFill>
              <a:latin typeface="Poppins"/>
              <a:ea typeface="Poppins"/>
              <a:cs typeface="Poppins"/>
              <a:sym typeface="Poppins"/>
            </a:endParaRPr>
          </a:p>
        </p:txBody>
      </p:sp>
      <p:pic>
        <p:nvPicPr>
          <p:cNvPr id="6" name="Picture 3">
            <a:extLst>
              <a:ext uri="{FF2B5EF4-FFF2-40B4-BE49-F238E27FC236}">
                <a16:creationId xmlns:a16="http://schemas.microsoft.com/office/drawing/2014/main" id="{4248B429-9127-3831-4129-ADE81B45420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3159" y="6270494"/>
            <a:ext cx="975173" cy="3847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CuadroTexto 1">
            <a:extLst>
              <a:ext uri="{FF2B5EF4-FFF2-40B4-BE49-F238E27FC236}">
                <a16:creationId xmlns:a16="http://schemas.microsoft.com/office/drawing/2014/main" id="{AE6F23FC-735C-E36D-3F4F-D4827BBE9830}"/>
              </a:ext>
            </a:extLst>
          </p:cNvPr>
          <p:cNvSpPr txBox="1"/>
          <p:nvPr userDrawn="1"/>
        </p:nvSpPr>
        <p:spPr>
          <a:xfrm>
            <a:off x="1693637" y="6077532"/>
            <a:ext cx="7404181" cy="430887"/>
          </a:xfrm>
          <a:prstGeom prst="rect">
            <a:avLst/>
          </a:prstGeom>
          <a:noFill/>
        </p:spPr>
        <p:txBody>
          <a:bodyPr wrap="square" rtlCol="0">
            <a:spAutoFit/>
          </a:bodyPr>
          <a:lstStyle/>
          <a:p>
            <a:r>
              <a:rPr lang="es-ES" sz="1100" dirty="0">
                <a:solidFill>
                  <a:srgbClr val="FD7A22"/>
                </a:solidFill>
                <a:latin typeface="Poppins" panose="00000500000000000000" pitchFamily="2" charset="0"/>
                <a:cs typeface="Poppins" panose="00000500000000000000" pitchFamily="2" charset="0"/>
              </a:rPr>
              <a:t>Nota: aunque se insistió en dejar a un lado el tema de inseguridad, la categoría ‘Otros’ se conforma en gran medida por problemas relacionados a robos, asaltos, ventas de drogas, etc. </a:t>
            </a:r>
            <a:endParaRPr lang="es-MX" sz="1100" dirty="0">
              <a:solidFill>
                <a:srgbClr val="FD7A22"/>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227611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una_grafica" preserve="1">
  <p:cSld name="una_grafica_ps">
    <p:spTree>
      <p:nvGrpSpPr>
        <p:cNvPr id="1" name="Shape 102"/>
        <p:cNvGrpSpPr/>
        <p:nvPr/>
      </p:nvGrpSpPr>
      <p:grpSpPr>
        <a:xfrm>
          <a:off x="0" y="0"/>
          <a:ext cx="0" cy="0"/>
          <a:chOff x="0" y="0"/>
          <a:chExt cx="0" cy="0"/>
        </a:xfrm>
      </p:grpSpPr>
      <p:sp>
        <p:nvSpPr>
          <p:cNvPr id="103" name="titulo"/>
          <p:cNvSpPr txBox="1">
            <a:spLocks noGrp="1"/>
          </p:cNvSpPr>
          <p:nvPr>
            <p:ph type="title"/>
          </p:nvPr>
        </p:nvSpPr>
        <p:spPr>
          <a:xfrm>
            <a:off x="419923" y="365126"/>
            <a:ext cx="11385138" cy="8921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Poppins Medium"/>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04" name="imagen_principal"/>
          <p:cNvSpPr>
            <a:spLocks noGrp="1"/>
          </p:cNvSpPr>
          <p:nvPr>
            <p:ph type="pic" idx="2"/>
          </p:nvPr>
        </p:nvSpPr>
        <p:spPr>
          <a:xfrm>
            <a:off x="420687" y="1257300"/>
            <a:ext cx="11384373" cy="4753580"/>
          </a:xfrm>
          <a:prstGeom prst="rect">
            <a:avLst/>
          </a:prstGeom>
          <a:noFill/>
          <a:ln>
            <a:noFill/>
          </a:ln>
        </p:spPr>
      </p:sp>
      <p:cxnSp>
        <p:nvCxnSpPr>
          <p:cNvPr id="105" name="Google Shape;105;p7"/>
          <p:cNvCxnSpPr>
            <a:cxnSpLocks/>
          </p:cNvCxnSpPr>
          <p:nvPr/>
        </p:nvCxnSpPr>
        <p:spPr>
          <a:xfrm>
            <a:off x="1712109" y="6462862"/>
            <a:ext cx="9232900" cy="0"/>
          </a:xfrm>
          <a:prstGeom prst="straightConnector1">
            <a:avLst/>
          </a:prstGeom>
          <a:noFill/>
          <a:ln w="9525" cap="flat" cmpd="sng">
            <a:solidFill>
              <a:srgbClr val="595959"/>
            </a:solidFill>
            <a:prstDash val="solid"/>
            <a:miter lim="800000"/>
            <a:headEnd type="none" w="sm" len="sm"/>
            <a:tailEnd type="none" w="sm" len="sm"/>
          </a:ln>
        </p:spPr>
      </p:cxnSp>
      <p:sp>
        <p:nvSpPr>
          <p:cNvPr id="106" name="Google Shape;106;p7"/>
          <p:cNvSpPr txBox="1"/>
          <p:nvPr/>
        </p:nvSpPr>
        <p:spPr>
          <a:xfrm>
            <a:off x="10887317" y="6269803"/>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rgbClr val="FD7A22"/>
                </a:solidFill>
                <a:latin typeface="Poppins"/>
                <a:ea typeface="Poppins"/>
                <a:cs typeface="Poppins"/>
                <a:sym typeface="Poppins"/>
              </a:rPr>
              <a:t>‹#›</a:t>
            </a:fld>
            <a:endParaRPr sz="1400" dirty="0">
              <a:solidFill>
                <a:srgbClr val="FD7A22"/>
              </a:solidFill>
              <a:latin typeface="Poppins"/>
              <a:ea typeface="Poppins"/>
              <a:cs typeface="Poppins"/>
              <a:sym typeface="Poppins"/>
            </a:endParaRPr>
          </a:p>
        </p:txBody>
      </p:sp>
      <p:pic>
        <p:nvPicPr>
          <p:cNvPr id="6" name="Picture 3">
            <a:extLst>
              <a:ext uri="{FF2B5EF4-FFF2-40B4-BE49-F238E27FC236}">
                <a16:creationId xmlns:a16="http://schemas.microsoft.com/office/drawing/2014/main" id="{4248B429-9127-3831-4129-ADE81B45420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3159" y="6270494"/>
            <a:ext cx="975173" cy="384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CuadroTexto 1">
            <a:extLst>
              <a:ext uri="{FF2B5EF4-FFF2-40B4-BE49-F238E27FC236}">
                <a16:creationId xmlns:a16="http://schemas.microsoft.com/office/drawing/2014/main" id="{AE6F23FC-735C-E36D-3F4F-D4827BBE9830}"/>
              </a:ext>
            </a:extLst>
          </p:cNvPr>
          <p:cNvSpPr txBox="1"/>
          <p:nvPr userDrawn="1"/>
        </p:nvSpPr>
        <p:spPr>
          <a:xfrm>
            <a:off x="1693637" y="6465455"/>
            <a:ext cx="9232900" cy="261610"/>
          </a:xfrm>
          <a:prstGeom prst="rect">
            <a:avLst/>
          </a:prstGeom>
          <a:noFill/>
        </p:spPr>
        <p:txBody>
          <a:bodyPr wrap="square" rtlCol="0">
            <a:spAutoFit/>
          </a:bodyPr>
          <a:lstStyle/>
          <a:p>
            <a:r>
              <a:rPr lang="es-ES" sz="1100" dirty="0">
                <a:solidFill>
                  <a:srgbClr val="FD7A22"/>
                </a:solidFill>
                <a:latin typeface="Poppins" panose="00000500000000000000" pitchFamily="2" charset="0"/>
                <a:cs typeface="Poppins" panose="00000500000000000000" pitchFamily="2" charset="0"/>
              </a:rPr>
              <a:t>Nota: se toman aquellas respuestas que dijeron ser beneficiarios de los programas sociales por los cuales se preguntó.</a:t>
            </a:r>
            <a:endParaRPr lang="es-MX" sz="1100" dirty="0">
              <a:solidFill>
                <a:srgbClr val="FD7A22"/>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18912985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una_grafica" preserve="1">
  <p:cSld name="una_grafica_inteligencia">
    <p:spTree>
      <p:nvGrpSpPr>
        <p:cNvPr id="1" name="Shape 102"/>
        <p:cNvGrpSpPr/>
        <p:nvPr/>
      </p:nvGrpSpPr>
      <p:grpSpPr>
        <a:xfrm>
          <a:off x="0" y="0"/>
          <a:ext cx="0" cy="0"/>
          <a:chOff x="0" y="0"/>
          <a:chExt cx="0" cy="0"/>
        </a:xfrm>
      </p:grpSpPr>
      <p:sp>
        <p:nvSpPr>
          <p:cNvPr id="103" name="titulo"/>
          <p:cNvSpPr txBox="1">
            <a:spLocks noGrp="1"/>
          </p:cNvSpPr>
          <p:nvPr>
            <p:ph type="title"/>
          </p:nvPr>
        </p:nvSpPr>
        <p:spPr>
          <a:xfrm>
            <a:off x="419923" y="365126"/>
            <a:ext cx="11385138" cy="8921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Poppins Medium"/>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04" name="imagen_principal"/>
          <p:cNvSpPr>
            <a:spLocks noGrp="1"/>
          </p:cNvSpPr>
          <p:nvPr>
            <p:ph type="pic" idx="2"/>
          </p:nvPr>
        </p:nvSpPr>
        <p:spPr>
          <a:xfrm>
            <a:off x="420687" y="1257300"/>
            <a:ext cx="11384373" cy="4753580"/>
          </a:xfrm>
          <a:prstGeom prst="rect">
            <a:avLst/>
          </a:prstGeom>
          <a:noFill/>
          <a:ln>
            <a:noFill/>
          </a:ln>
        </p:spPr>
      </p:sp>
      <p:sp>
        <p:nvSpPr>
          <p:cNvPr id="2" name="CuadroTexto 6">
            <a:extLst>
              <a:ext uri="{FF2B5EF4-FFF2-40B4-BE49-F238E27FC236}">
                <a16:creationId xmlns:a16="http://schemas.microsoft.com/office/drawing/2014/main" id="{B1A7307E-7967-2E13-552F-AD7F7560C270}"/>
              </a:ext>
            </a:extLst>
          </p:cNvPr>
          <p:cNvSpPr txBox="1"/>
          <p:nvPr userDrawn="1"/>
        </p:nvSpPr>
        <p:spPr>
          <a:xfrm>
            <a:off x="1892300" y="6054359"/>
            <a:ext cx="8407400" cy="430887"/>
          </a:xfrm>
          <a:prstGeom prst="rect">
            <a:avLst/>
          </a:prstGeom>
          <a:noFill/>
        </p:spPr>
        <p:txBody>
          <a:bodyPr wrap="square" rtlCol="0">
            <a:spAutoFit/>
          </a:bodyPr>
          <a:lstStyle/>
          <a:p>
            <a:pPr algn="ctr"/>
            <a:r>
              <a:rPr lang="es-ES" sz="1050" dirty="0">
                <a:solidFill>
                  <a:srgbClr val="FD7A22"/>
                </a:solidFill>
                <a:latin typeface="Poppins" panose="02000000000000000000" pitchFamily="2" charset="77"/>
                <a:cs typeface="Poppins" panose="02000000000000000000" pitchFamily="2" charset="77"/>
              </a:rPr>
              <a:t>Nota: El tamaño de la palabra o frase representa la frecuencia con la que se menciona en las entrevistas. Esta gráfica utiliza inteligencia artificial para resumir las respuestas y el conocimiento de personas expertas para su análisis.</a:t>
            </a:r>
            <a:endParaRPr lang="es-MX" sz="1050" kern="1200" dirty="0">
              <a:solidFill>
                <a:srgbClr val="FD7A22"/>
              </a:solidFill>
              <a:latin typeface="Poppins" panose="02000000000000000000" pitchFamily="2" charset="77"/>
              <a:ea typeface="+mn-ea"/>
              <a:cs typeface="Poppins" panose="02000000000000000000" pitchFamily="2" charset="77"/>
            </a:endParaRPr>
          </a:p>
        </p:txBody>
      </p:sp>
      <p:sp>
        <p:nvSpPr>
          <p:cNvPr id="3" name="Google Shape;106;p7">
            <a:extLst>
              <a:ext uri="{FF2B5EF4-FFF2-40B4-BE49-F238E27FC236}">
                <a16:creationId xmlns:a16="http://schemas.microsoft.com/office/drawing/2014/main" id="{E6991963-49B8-AC7E-A83B-D9D4D32C1C72}"/>
              </a:ext>
            </a:extLst>
          </p:cNvPr>
          <p:cNvSpPr txBox="1"/>
          <p:nvPr userDrawn="1"/>
        </p:nvSpPr>
        <p:spPr>
          <a:xfrm>
            <a:off x="10887317" y="6269803"/>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rgbClr val="FD7A22"/>
                </a:solidFill>
                <a:latin typeface="Poppins"/>
                <a:ea typeface="Poppins"/>
                <a:cs typeface="Poppins"/>
                <a:sym typeface="Poppins"/>
              </a:rPr>
              <a:t>‹#›</a:t>
            </a:fld>
            <a:endParaRPr sz="1400" dirty="0">
              <a:solidFill>
                <a:srgbClr val="FD7A22"/>
              </a:solidFill>
              <a:latin typeface="Poppins"/>
              <a:ea typeface="Poppins"/>
              <a:cs typeface="Poppins"/>
              <a:sym typeface="Poppins"/>
            </a:endParaRPr>
          </a:p>
        </p:txBody>
      </p:sp>
      <p:cxnSp>
        <p:nvCxnSpPr>
          <p:cNvPr id="5" name="Google Shape;105;p7">
            <a:extLst>
              <a:ext uri="{FF2B5EF4-FFF2-40B4-BE49-F238E27FC236}">
                <a16:creationId xmlns:a16="http://schemas.microsoft.com/office/drawing/2014/main" id="{CC0B1138-7FF9-6AB5-8F69-4B6667D4B811}"/>
              </a:ext>
            </a:extLst>
          </p:cNvPr>
          <p:cNvCxnSpPr>
            <a:cxnSpLocks/>
          </p:cNvCxnSpPr>
          <p:nvPr userDrawn="1"/>
        </p:nvCxnSpPr>
        <p:spPr>
          <a:xfrm>
            <a:off x="1712109" y="6462862"/>
            <a:ext cx="9232900" cy="0"/>
          </a:xfrm>
          <a:prstGeom prst="straightConnector1">
            <a:avLst/>
          </a:prstGeom>
          <a:noFill/>
          <a:ln w="9525" cap="flat" cmpd="sng">
            <a:solidFill>
              <a:srgbClr val="595959"/>
            </a:solidFill>
            <a:prstDash val="solid"/>
            <a:miter lim="800000"/>
            <a:headEnd type="none" w="sm" len="sm"/>
            <a:tailEnd type="none" w="sm" len="sm"/>
          </a:ln>
        </p:spPr>
      </p:cxnSp>
      <p:pic>
        <p:nvPicPr>
          <p:cNvPr id="6" name="Picture 3">
            <a:extLst>
              <a:ext uri="{FF2B5EF4-FFF2-40B4-BE49-F238E27FC236}">
                <a16:creationId xmlns:a16="http://schemas.microsoft.com/office/drawing/2014/main" id="{E1FA2963-42FF-410D-ECBC-289ECF2AC5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3159" y="6270494"/>
            <a:ext cx="975173" cy="384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3686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una_grafica" preserve="1" userDrawn="1">
  <p:cSld name="sankey_especial">
    <p:spTree>
      <p:nvGrpSpPr>
        <p:cNvPr id="1" name="Shape 102"/>
        <p:cNvGrpSpPr/>
        <p:nvPr/>
      </p:nvGrpSpPr>
      <p:grpSpPr>
        <a:xfrm>
          <a:off x="0" y="0"/>
          <a:ext cx="0" cy="0"/>
          <a:chOff x="0" y="0"/>
          <a:chExt cx="0" cy="0"/>
        </a:xfrm>
      </p:grpSpPr>
      <p:sp>
        <p:nvSpPr>
          <p:cNvPr id="103" name="titulo"/>
          <p:cNvSpPr txBox="1">
            <a:spLocks noGrp="1"/>
          </p:cNvSpPr>
          <p:nvPr>
            <p:ph type="title"/>
          </p:nvPr>
        </p:nvSpPr>
        <p:spPr>
          <a:xfrm>
            <a:off x="419923" y="365126"/>
            <a:ext cx="11385138" cy="8921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2800"/>
              <a:buFont typeface="Poppins Medium"/>
              <a:buNone/>
              <a:defRPr sz="28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04" name="imagen_principal"/>
          <p:cNvSpPr>
            <a:spLocks noGrp="1"/>
          </p:cNvSpPr>
          <p:nvPr>
            <p:ph type="pic" idx="2"/>
          </p:nvPr>
        </p:nvSpPr>
        <p:spPr>
          <a:xfrm>
            <a:off x="420687" y="1257300"/>
            <a:ext cx="8224549" cy="4753580"/>
          </a:xfrm>
          <a:prstGeom prst="rect">
            <a:avLst/>
          </a:prstGeom>
          <a:noFill/>
          <a:ln>
            <a:noFill/>
          </a:ln>
        </p:spPr>
      </p:sp>
      <p:sp>
        <p:nvSpPr>
          <p:cNvPr id="3" name="tabla">
            <a:extLst>
              <a:ext uri="{FF2B5EF4-FFF2-40B4-BE49-F238E27FC236}">
                <a16:creationId xmlns:a16="http://schemas.microsoft.com/office/drawing/2014/main" id="{C8200217-E3B6-F998-F17A-682234A04A3F}"/>
              </a:ext>
            </a:extLst>
          </p:cNvPr>
          <p:cNvSpPr>
            <a:spLocks noGrp="1"/>
          </p:cNvSpPr>
          <p:nvPr>
            <p:ph sz="quarter" idx="10"/>
          </p:nvPr>
        </p:nvSpPr>
        <p:spPr>
          <a:xfrm>
            <a:off x="8645525" y="1257300"/>
            <a:ext cx="3297238" cy="4752975"/>
          </a:xfrm>
        </p:spPr>
        <p:txBody>
          <a:bodyPr>
            <a:normAutofit/>
          </a:bodyPr>
          <a:lstStyle>
            <a:lvl1pPr marL="50800" indent="0">
              <a:buNone/>
              <a:defRPr sz="2000"/>
            </a:lvl1pPr>
          </a:lstStyle>
          <a:p>
            <a:pPr lvl="0"/>
            <a:endParaRPr lang="es-MX" dirty="0"/>
          </a:p>
        </p:txBody>
      </p:sp>
      <p:cxnSp>
        <p:nvCxnSpPr>
          <p:cNvPr id="2" name="Google Shape;105;p7">
            <a:extLst>
              <a:ext uri="{FF2B5EF4-FFF2-40B4-BE49-F238E27FC236}">
                <a16:creationId xmlns:a16="http://schemas.microsoft.com/office/drawing/2014/main" id="{C2B29FEA-31F7-CED3-12E3-A0D1E3CCFAD5}"/>
              </a:ext>
            </a:extLst>
          </p:cNvPr>
          <p:cNvCxnSpPr>
            <a:cxnSpLocks/>
          </p:cNvCxnSpPr>
          <p:nvPr userDrawn="1"/>
        </p:nvCxnSpPr>
        <p:spPr>
          <a:xfrm>
            <a:off x="1712109" y="6462862"/>
            <a:ext cx="9232900" cy="0"/>
          </a:xfrm>
          <a:prstGeom prst="straightConnector1">
            <a:avLst/>
          </a:prstGeom>
          <a:noFill/>
          <a:ln w="9525" cap="flat" cmpd="sng">
            <a:solidFill>
              <a:srgbClr val="595959"/>
            </a:solidFill>
            <a:prstDash val="solid"/>
            <a:miter lim="800000"/>
            <a:headEnd type="none" w="sm" len="sm"/>
            <a:tailEnd type="none" w="sm" len="sm"/>
          </a:ln>
        </p:spPr>
      </p:cxnSp>
      <p:sp>
        <p:nvSpPr>
          <p:cNvPr id="4" name="Google Shape;106;p7">
            <a:extLst>
              <a:ext uri="{FF2B5EF4-FFF2-40B4-BE49-F238E27FC236}">
                <a16:creationId xmlns:a16="http://schemas.microsoft.com/office/drawing/2014/main" id="{A4BC2A8C-CBD2-2D5C-9F88-40433A0A71DD}"/>
              </a:ext>
            </a:extLst>
          </p:cNvPr>
          <p:cNvSpPr txBox="1"/>
          <p:nvPr userDrawn="1"/>
        </p:nvSpPr>
        <p:spPr>
          <a:xfrm>
            <a:off x="10887317" y="6269803"/>
            <a:ext cx="825500" cy="46053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MX" sz="1400">
                <a:solidFill>
                  <a:srgbClr val="FD7A22"/>
                </a:solidFill>
                <a:latin typeface="Poppins"/>
                <a:ea typeface="Poppins"/>
                <a:cs typeface="Poppins"/>
                <a:sym typeface="Poppins"/>
              </a:rPr>
              <a:t>‹#›</a:t>
            </a:fld>
            <a:endParaRPr sz="1400" dirty="0">
              <a:solidFill>
                <a:srgbClr val="FD7A22"/>
              </a:solidFill>
              <a:latin typeface="Poppins"/>
              <a:ea typeface="Poppins"/>
              <a:cs typeface="Poppins"/>
              <a:sym typeface="Poppins"/>
            </a:endParaRPr>
          </a:p>
        </p:txBody>
      </p:sp>
      <p:pic>
        <p:nvPicPr>
          <p:cNvPr id="5" name="Picture 3">
            <a:extLst>
              <a:ext uri="{FF2B5EF4-FFF2-40B4-BE49-F238E27FC236}">
                <a16:creationId xmlns:a16="http://schemas.microsoft.com/office/drawing/2014/main" id="{7DB2C3A5-353E-7CBB-ADE4-5FB21891B23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63159" y="6270494"/>
            <a:ext cx="975173" cy="384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0313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oppins Medium"/>
              <a:buNone/>
              <a:defRPr sz="4400" b="0" i="0" u="none" strike="noStrike" cap="none">
                <a:solidFill>
                  <a:schemeClr val="dk1"/>
                </a:solidFill>
                <a:latin typeface="Poppins Medium"/>
                <a:ea typeface="Poppins Medium"/>
                <a:cs typeface="Poppins Medium"/>
                <a:sym typeface="Poppins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a:ea typeface="Poppins"/>
                <a:cs typeface="Poppins"/>
                <a:sym typeface="Poppi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 bg1="lt1" tx1="dk1" bg2="dk2" tx2="lt2" accent1="accent1" accent2="accent2" accent3="accent3" accent4="accent4" accent5="accent5" accent6="accent6" hlink="hlink" folHlink="folHlink"/>
  <p:sldLayoutIdLst>
    <p:sldLayoutId id="2147483669" r:id="rId1"/>
    <p:sldLayoutId id="2147483687" r:id="rId2"/>
    <p:sldLayoutId id="2147483691" r:id="rId3"/>
    <p:sldLayoutId id="2147483685" r:id="rId4"/>
    <p:sldLayoutId id="2147483689" r:id="rId5"/>
    <p:sldLayoutId id="2147483690" r:id="rId6"/>
    <p:sldLayoutId id="2147483686" r:id="rId7"/>
    <p:sldLayoutId id="2147483683" r:id="rId8"/>
    <p:sldLayoutId id="2147483672" r:id="rId9"/>
    <p:sldLayoutId id="2147483655" r:id="rId10"/>
    <p:sldLayoutId id="2147483684" r:id="rId11"/>
    <p:sldLayoutId id="2147483657" r:id="rId12"/>
    <p:sldLayoutId id="2147483658" r:id="rId13"/>
    <p:sldLayoutId id="2147483660" r:id="rId14"/>
    <p:sldLayoutId id="2147483661" r:id="rId15"/>
    <p:sldLayoutId id="2147483671" r:id="rId16"/>
    <p:sldLayoutId id="2147483679" r:id="rId17"/>
    <p:sldLayoutId id="2147483680" r:id="rId18"/>
    <p:sldLayoutId id="2147483678" r:id="rId19"/>
    <p:sldLayoutId id="2147483677" r:id="rId20"/>
    <p:sldLayoutId id="2147483663" r:id="rId21"/>
    <p:sldLayoutId id="2147483656" r:id="rId22"/>
    <p:sldLayoutId id="2147483692" r:id="rId23"/>
    <p:sldLayoutId id="2147483693" r:id="rId24"/>
    <p:sldLayoutId id="2147483682" r:id="rId25"/>
    <p:sldLayoutId id="2147483681" r:id="rId26"/>
    <p:sldLayoutId id="2147483670" r:id="rId27"/>
    <p:sldLayoutId id="2147483665" r:id="rId28"/>
    <p:sldLayoutId id="2147483666"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497</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Calibri</vt:lpstr>
      <vt:lpstr>Poppins</vt:lpstr>
      <vt:lpstr>Poppins Medium</vt:lpstr>
      <vt:lpstr>Poppins Black</vt:lpstr>
      <vt:lpstr>Office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MORANT</dc:creator>
  <cp:lastModifiedBy>IVAN MARTINEZ LOPEZ</cp:lastModifiedBy>
  <cp:revision>91</cp:revision>
  <dcterms:modified xsi:type="dcterms:W3CDTF">2024-05-07T20:22:49Z</dcterms:modified>
</cp:coreProperties>
</file>